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svg" ContentType="image/svg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82" r:id="rId2"/>
    <p:sldId id="878" r:id="rId3"/>
    <p:sldId id="675" r:id="rId4"/>
    <p:sldId id="862" r:id="rId5"/>
    <p:sldId id="863" r:id="rId6"/>
    <p:sldId id="676" r:id="rId7"/>
    <p:sldId id="677" r:id="rId8"/>
    <p:sldId id="678" r:id="rId9"/>
    <p:sldId id="679" r:id="rId10"/>
    <p:sldId id="680" r:id="rId11"/>
    <p:sldId id="681" r:id="rId12"/>
    <p:sldId id="861" r:id="rId13"/>
    <p:sldId id="864" r:id="rId14"/>
    <p:sldId id="683" r:id="rId15"/>
    <p:sldId id="865" r:id="rId16"/>
    <p:sldId id="685" r:id="rId17"/>
    <p:sldId id="686" r:id="rId18"/>
    <p:sldId id="866" r:id="rId19"/>
    <p:sldId id="687" r:id="rId20"/>
    <p:sldId id="690" r:id="rId21"/>
    <p:sldId id="691" r:id="rId22"/>
    <p:sldId id="692" r:id="rId23"/>
    <p:sldId id="693" r:id="rId24"/>
    <p:sldId id="694" r:id="rId25"/>
    <p:sldId id="695" r:id="rId26"/>
    <p:sldId id="696" r:id="rId27"/>
    <p:sldId id="697" r:id="rId28"/>
    <p:sldId id="698" r:id="rId29"/>
    <p:sldId id="699" r:id="rId30"/>
    <p:sldId id="700" r:id="rId31"/>
    <p:sldId id="701" r:id="rId32"/>
    <p:sldId id="703" r:id="rId33"/>
    <p:sldId id="711" r:id="rId34"/>
    <p:sldId id="868" r:id="rId35"/>
    <p:sldId id="869" r:id="rId36"/>
    <p:sldId id="870" r:id="rId37"/>
    <p:sldId id="871" r:id="rId38"/>
    <p:sldId id="872" r:id="rId39"/>
    <p:sldId id="873" r:id="rId40"/>
    <p:sldId id="874" r:id="rId41"/>
    <p:sldId id="875" r:id="rId42"/>
    <p:sldId id="876" r:id="rId43"/>
    <p:sldId id="877" r:id="rId44"/>
    <p:sldId id="443" r:id="rId45"/>
    <p:sldId id="442" r:id="rId46"/>
    <p:sldId id="317" r:id="rId47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ECF1"/>
    <a:srgbClr val="29455F"/>
    <a:srgbClr val="2F333E"/>
    <a:srgbClr val="585C65"/>
    <a:srgbClr val="D9E1E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34587" autoAdjust="0"/>
    <p:restoredTop sz="86378" autoAdjust="0"/>
  </p:normalViewPr>
  <p:slideViewPr>
    <p:cSldViewPr snapToGrid="0">
      <p:cViewPr varScale="1">
        <p:scale>
          <a:sx n="92" d="100"/>
          <a:sy n="92" d="100"/>
        </p:scale>
        <p:origin x="-1207" y="-80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1092"/>
    </p:cViewPr>
  </p:sorterViewPr>
  <p:notesViewPr>
    <p:cSldViewPr snapToGrid="0">
      <p:cViewPr varScale="1">
        <p:scale>
          <a:sx n="99" d="100"/>
          <a:sy n="99" d="100"/>
        </p:scale>
        <p:origin x="381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3.w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6.wmf"/><Relationship Id="rId1" Type="http://schemas.openxmlformats.org/officeDocument/2006/relationships/image" Target="../media/image15.wmf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19.wmf"/><Relationship Id="rId2" Type="http://schemas.openxmlformats.org/officeDocument/2006/relationships/image" Target="../media/image18.wmf"/><Relationship Id="rId1" Type="http://schemas.openxmlformats.org/officeDocument/2006/relationships/image" Target="../media/image17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23.wmf"/></Relationships>
</file>

<file path=ppt/drawings/_rels/vmlDrawing6.vml.rels><?xml version="1.0" encoding="UTF-8" standalone="yes"?>
<Relationships xmlns="http://schemas.openxmlformats.org/package/2006/relationships"><Relationship Id="rId3" Type="http://schemas.openxmlformats.org/officeDocument/2006/relationships/image" Target="../media/image27.wmf"/><Relationship Id="rId2" Type="http://schemas.openxmlformats.org/officeDocument/2006/relationships/image" Target="../media/image26.wmf"/><Relationship Id="rId1" Type="http://schemas.openxmlformats.org/officeDocument/2006/relationships/image" Target="../media/image25.wmf"/><Relationship Id="rId4" Type="http://schemas.openxmlformats.org/officeDocument/2006/relationships/image" Target="../media/image28.wmf"/></Relationships>
</file>

<file path=ppt/drawings/_rels/vmlDrawing7.vml.rels><?xml version="1.0" encoding="UTF-8" standalone="yes"?>
<Relationships xmlns="http://schemas.openxmlformats.org/package/2006/relationships"><Relationship Id="rId2" Type="http://schemas.openxmlformats.org/officeDocument/2006/relationships/image" Target="../media/image30.wmf"/><Relationship Id="rId1" Type="http://schemas.openxmlformats.org/officeDocument/2006/relationships/image" Target="../media/image29.wmf"/></Relationships>
</file>

<file path=ppt/drawings/_rels/vmlDrawing8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wmf"/><Relationship Id="rId2" Type="http://schemas.openxmlformats.org/officeDocument/2006/relationships/image" Target="../media/image32.wmf"/><Relationship Id="rId1" Type="http://schemas.openxmlformats.org/officeDocument/2006/relationships/image" Target="../media/image31.wmf"/></Relationships>
</file>

<file path=ppt/drawings/_rels/vmlDrawing9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wmf"/><Relationship Id="rId2" Type="http://schemas.openxmlformats.org/officeDocument/2006/relationships/image" Target="../media/image35.wmf"/><Relationship Id="rId1" Type="http://schemas.openxmlformats.org/officeDocument/2006/relationships/image" Target="../media/image34.wmf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37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0.wmf"/><Relationship Id="rId1" Type="http://schemas.openxmlformats.org/officeDocument/2006/relationships/image" Target="../media/image39.wmf"/></Relationships>
</file>

<file path=ppt/drawings/_rels/vmlDrawing12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4.wmf"/></Relationships>
</file>

<file path=ppt/drawings/_rels/vmlDrawing14.vml.rels><?xml version="1.0" encoding="UTF-8" standalone="yes"?>
<Relationships xmlns="http://schemas.openxmlformats.org/package/2006/relationships"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15.vml.rels><?xml version="1.0" encoding="UTF-8" standalone="yes"?>
<Relationships xmlns="http://schemas.openxmlformats.org/package/2006/relationships"><Relationship Id="rId2" Type="http://schemas.openxmlformats.org/officeDocument/2006/relationships/image" Target="../media/image48.wmf"/><Relationship Id="rId1" Type="http://schemas.openxmlformats.org/officeDocument/2006/relationships/image" Target="../media/image47.wmf"/></Relationships>
</file>

<file path=ppt/drawings/_rels/vmlDrawing16.vml.rels><?xml version="1.0" encoding="UTF-8" standalone="yes"?>
<Relationships xmlns="http://schemas.openxmlformats.org/package/2006/relationships"><Relationship Id="rId1" Type="http://schemas.openxmlformats.org/officeDocument/2006/relationships/image" Target="../media/image50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51.wmf"/></Relationships>
</file>

<file path=ppt/drawings/_rels/vmlDrawing18.vml.rels><?xml version="1.0" encoding="UTF-8" standalone="yes"?>
<Relationships xmlns="http://schemas.openxmlformats.org/package/2006/relationships"><Relationship Id="rId3" Type="http://schemas.openxmlformats.org/officeDocument/2006/relationships/image" Target="../media/image55.wmf"/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19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0.vml.rels><?xml version="1.0" encoding="UTF-8" standalone="yes"?>
<Relationships xmlns="http://schemas.openxmlformats.org/package/2006/relationships"><Relationship Id="rId2" Type="http://schemas.openxmlformats.org/officeDocument/2006/relationships/image" Target="../media/image60.wmf"/><Relationship Id="rId1" Type="http://schemas.openxmlformats.org/officeDocument/2006/relationships/image" Target="../media/image59.wmf"/></Relationships>
</file>

<file path=ppt/drawings/_rels/vmlDrawing2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>
            <a:extLst>
              <a:ext uri="{FF2B5EF4-FFF2-40B4-BE49-F238E27FC236}">
                <a16:creationId xmlns:a16="http://schemas.microsoft.com/office/drawing/2014/main" xmlns="" id="{1FA06A38-C37F-4568-A048-47EECB9A14E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xmlns="" id="{752D2E05-4CF1-4BCC-9766-ECC4888F3EF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0BD674-518E-4782-9092-813744A91FEA}" type="datetimeFigureOut">
              <a:rPr lang="ko-KR" altLang="en-US" smtClean="0"/>
              <a:t>2025-03-17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xmlns="" id="{C551118D-489C-4243-BEFA-9A1FB90A45B3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32BA7DCD-C975-460D-BFAB-67A58038289A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FDB4EAB-417F-45EB-9B7D-11919795AF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0767202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51D5277-1C88-45E0-8B58-18FDF1DF2317}" type="datetimeFigureOut">
              <a:rPr lang="en-US" smtClean="0"/>
              <a:t>3/17/2025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20840C-0D3C-4014-BD18-AB395A5B5CA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16277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20840C-0D3C-4014-BD18-AB395A5B5CA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54187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smtClean="0"/>
          </a:p>
        </p:txBody>
      </p:sp>
      <p:sp>
        <p:nvSpPr>
          <p:cNvPr id="4710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/>
            <a:fld id="{73D88C1F-8886-4491-BE06-AF07D87F14E1}" type="slidenum">
              <a:rPr lang="en-US" smtClean="0"/>
              <a:pPr eaLnBrk="1" hangingPunct="1"/>
              <a:t>31</a:t>
            </a:fld>
            <a:endParaRPr 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7" Type="http://schemas.openxmlformats.org/officeDocument/2006/relationships/image" Target="../media/image2.sv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.png"/><Relationship Id="rId5" Type="http://schemas.openxmlformats.org/officeDocument/2006/relationships/image" Target="../media/image14.svg"/><Relationship Id="rId4" Type="http://schemas.openxmlformats.org/officeDocument/2006/relationships/image" Target="../media/image8.png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우측이미지">
            <a:extLst>
              <a:ext uri="{FF2B5EF4-FFF2-40B4-BE49-F238E27FC236}">
                <a16:creationId xmlns:a16="http://schemas.microsoft.com/office/drawing/2014/main" xmlns="" id="{7A334113-2019-4F08-BFDD-FAA6F78B7BDB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tretch>
            <a:fillRect/>
          </a:stretch>
        </p:blipFill>
        <p:spPr>
          <a:xfrm rot="21105531">
            <a:off x="6020907" y="1345035"/>
            <a:ext cx="7004124" cy="5805700"/>
          </a:xfrm>
          <a:prstGeom prst="rect">
            <a:avLst/>
          </a:prstGeom>
        </p:spPr>
      </p:pic>
      <p:sp>
        <p:nvSpPr>
          <p:cNvPr id="21" name="자유형: 도형 20">
            <a:extLst>
              <a:ext uri="{FF2B5EF4-FFF2-40B4-BE49-F238E27FC236}">
                <a16:creationId xmlns:a16="http://schemas.microsoft.com/office/drawing/2014/main" xmlns="" id="{9338A8CF-C5A9-4FCB-B078-3773C5473AE2}"/>
              </a:ext>
            </a:extLst>
          </p:cNvPr>
          <p:cNvSpPr/>
          <p:nvPr userDrawn="1"/>
        </p:nvSpPr>
        <p:spPr>
          <a:xfrm>
            <a:off x="5628321" y="1815966"/>
            <a:ext cx="4602078" cy="5042034"/>
          </a:xfrm>
          <a:custGeom>
            <a:avLst/>
            <a:gdLst>
              <a:gd name="connsiteX0" fmla="*/ 0 w 4602079"/>
              <a:gd name="connsiteY0" fmla="*/ 0 h 5410200"/>
              <a:gd name="connsiteX1" fmla="*/ 1241659 w 4602079"/>
              <a:gd name="connsiteY1" fmla="*/ 0 h 5410200"/>
              <a:gd name="connsiteX2" fmla="*/ 4602079 w 4602079"/>
              <a:gd name="connsiteY2" fmla="*/ 5410200 h 5410200"/>
              <a:gd name="connsiteX3" fmla="*/ 3360420 w 4602079"/>
              <a:gd name="connsiteY3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602079" h="5410200">
                <a:moveTo>
                  <a:pt x="0" y="0"/>
                </a:moveTo>
                <a:lnTo>
                  <a:pt x="1241659" y="0"/>
                </a:lnTo>
                <a:lnTo>
                  <a:pt x="4602079" y="5410200"/>
                </a:lnTo>
                <a:lnTo>
                  <a:pt x="336042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2" name="그래픽 18">
            <a:extLst>
              <a:ext uri="{FF2B5EF4-FFF2-40B4-BE49-F238E27FC236}">
                <a16:creationId xmlns:a16="http://schemas.microsoft.com/office/drawing/2014/main" xmlns="" id="{15C35F22-CF5F-4968-A7D2-CA117F0B363E}"/>
              </a:ext>
            </a:extLst>
          </p:cNvPr>
          <p:cNvSpPr/>
          <p:nvPr userDrawn="1"/>
        </p:nvSpPr>
        <p:spPr>
          <a:xfrm>
            <a:off x="0" y="1371827"/>
            <a:ext cx="6067033" cy="5042033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23" name="자유형: 도형 22">
            <a:extLst>
              <a:ext uri="{FF2B5EF4-FFF2-40B4-BE49-F238E27FC236}">
                <a16:creationId xmlns:a16="http://schemas.microsoft.com/office/drawing/2014/main" xmlns="" id="{C4F55F57-C455-4D44-BF5B-7B61AB79BBD1}"/>
              </a:ext>
            </a:extLst>
          </p:cNvPr>
          <p:cNvSpPr/>
          <p:nvPr userDrawn="1"/>
        </p:nvSpPr>
        <p:spPr>
          <a:xfrm>
            <a:off x="0" y="592754"/>
            <a:ext cx="8815538" cy="5042034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2B90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24" name="직사각형 23">
            <a:extLst>
              <a:ext uri="{FF2B5EF4-FFF2-40B4-BE49-F238E27FC236}">
                <a16:creationId xmlns:a16="http://schemas.microsoft.com/office/drawing/2014/main" xmlns="" id="{9E13D364-9946-48F8-A1D3-D34015297BFD}"/>
              </a:ext>
            </a:extLst>
          </p:cNvPr>
          <p:cNvSpPr/>
          <p:nvPr userDrawn="1"/>
        </p:nvSpPr>
        <p:spPr bwMode="auto">
          <a:xfrm rot="10800000">
            <a:off x="404660" y="1024400"/>
            <a:ext cx="2415449" cy="276999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indent="-85725" fontAlgn="auto" latinLnBrk="0">
              <a:spcBef>
                <a:spcPts val="100"/>
              </a:spcBef>
              <a:spcAft>
                <a:spcPts val="0"/>
              </a:spcAft>
              <a:buClr>
                <a:srgbClr val="008400"/>
              </a:buClr>
              <a:buSzPct val="140000"/>
              <a:tabLst>
                <a:tab pos="5645270" algn="l"/>
              </a:tabLst>
              <a:defRPr/>
            </a:pPr>
            <a:endParaRPr kumimoji="0" lang="ko-KR" altLang="en-US" sz="1200" b="1" spc="-100" dirty="0">
              <a:gradFill>
                <a:gsLst>
                  <a:gs pos="0">
                    <a:schemeClr val="bg1"/>
                  </a:gs>
                  <a:gs pos="100000">
                    <a:schemeClr val="bg1"/>
                  </a:gs>
                </a:gsLst>
                <a:lin ang="0" scaled="0"/>
              </a:gradFill>
              <a:latin typeface="나눔스퀘어 Bold" panose="020B0600000101010101" pitchFamily="50" charset="-127"/>
              <a:ea typeface="나눔스퀘어 Bold" panose="020B0600000101010101" pitchFamily="50" charset="-127"/>
              <a:sym typeface="Monotype Sorts"/>
            </a:endParaRPr>
          </a:p>
        </p:txBody>
      </p:sp>
      <p:pic>
        <p:nvPicPr>
          <p:cNvPr id="25" name="그래픽 24">
            <a:extLst>
              <a:ext uri="{FF2B5EF4-FFF2-40B4-BE49-F238E27FC236}">
                <a16:creationId xmlns:a16="http://schemas.microsoft.com/office/drawing/2014/main" xmlns="" id="{44BF4D7B-D180-4DA2-8FA5-EB96C65A5F4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rcRect l="27344" b="12244"/>
          <a:stretch/>
        </p:blipFill>
        <p:spPr>
          <a:xfrm>
            <a:off x="-1914979" y="829518"/>
            <a:ext cx="7561806" cy="6028483"/>
          </a:xfrm>
          <a:prstGeom prst="rect">
            <a:avLst/>
          </a:prstGeom>
        </p:spPr>
      </p:pic>
      <p:sp>
        <p:nvSpPr>
          <p:cNvPr id="26" name="상단바">
            <a:extLst>
              <a:ext uri="{FF2B5EF4-FFF2-40B4-BE49-F238E27FC236}">
                <a16:creationId xmlns:a16="http://schemas.microsoft.com/office/drawing/2014/main" xmlns="" id="{B31180F2-2F84-47B4-97B7-E65F8DB51734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이등변 삼각형 30">
            <a:extLst>
              <a:ext uri="{FF2B5EF4-FFF2-40B4-BE49-F238E27FC236}">
                <a16:creationId xmlns:a16="http://schemas.microsoft.com/office/drawing/2014/main" xmlns="" id="{331E1F0E-DC95-4538-AF87-5CCEC619B153}"/>
              </a:ext>
            </a:extLst>
          </p:cNvPr>
          <p:cNvSpPr/>
          <p:nvPr userDrawn="1"/>
        </p:nvSpPr>
        <p:spPr>
          <a:xfrm>
            <a:off x="-4265410" y="-386446"/>
            <a:ext cx="6987820" cy="6023983"/>
          </a:xfrm>
          <a:prstGeom prst="triangle">
            <a:avLst/>
          </a:prstGeom>
          <a:solidFill>
            <a:srgbClr val="152375">
              <a:alpha val="15000"/>
            </a:srgb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FED57959-16C0-466D-A78C-A8F7339A3B7B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459692" y="2735226"/>
            <a:ext cx="6197963" cy="1477328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90000"/>
              </a:lnSpc>
              <a:defRPr lang="ko-KR" altLang="en-US" sz="10000" spc="-300" dirty="0">
                <a:solidFill>
                  <a:schemeClr val="bg1"/>
                </a:solidFill>
                <a:latin typeface="나눔스퀘어_ac" panose="020B0600000101010101" pitchFamily="50" charset="-127"/>
                <a:ea typeface="나눔스퀘어_ac" panose="020B0600000101010101" pitchFamily="50" charset="-127"/>
                <a:cs typeface="+mn-cs"/>
              </a:defRPr>
            </a:lvl1pPr>
          </a:lstStyle>
          <a:p>
            <a:pPr marL="0" lvl="0"/>
            <a:endParaRPr lang="ko-KR" altLang="en-US" dirty="0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xmlns="" id="{8E912B2B-1BEA-42A8-94BA-27DE2589530D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9128491" y="195861"/>
            <a:ext cx="3963516" cy="424732"/>
          </a:xfrm>
          <a:noFill/>
        </p:spPr>
        <p:txBody>
          <a:bodyPr wrap="square" rtlCol="0">
            <a:spAutoFit/>
          </a:bodyPr>
          <a:lstStyle>
            <a:lvl1pPr marL="0" indent="0">
              <a:buNone/>
              <a:defRPr kumimoji="0" lang="ko-KR" altLang="en-US" sz="3000" b="1" i="0" u="none" strike="noStrike" cap="none" spc="-200" normalizeH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나눔스퀘어_ac Light" panose="020B0600000101010101" pitchFamily="50" charset="-127"/>
                <a:ea typeface="나눔스퀘어_ac Light" panose="020B0600000101010101" pitchFamily="50" charset="-127"/>
              </a:defRPr>
            </a:lvl1pPr>
          </a:lstStyle>
          <a:p>
            <a:pPr marL="0" lvl="0"/>
            <a:endParaRPr lang="ko-KR" altLang="en-US" sz="24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48258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b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6" name="직사각형 15">
            <a:extLst>
              <a:ext uri="{FF2B5EF4-FFF2-40B4-BE49-F238E27FC236}">
                <a16:creationId xmlns:a16="http://schemas.microsoft.com/office/drawing/2014/main" xmlns="" id="{CD0F39D9-E803-48E2-8A5B-312C027A2595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</p:spTree>
    <p:extLst>
      <p:ext uri="{BB962C8B-B14F-4D97-AF65-F5344CB8AC3E}">
        <p14:creationId xmlns:p14="http://schemas.microsoft.com/office/powerpoint/2010/main" val="11213905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본문_기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그래픽 6">
            <a:extLst>
              <a:ext uri="{FF2B5EF4-FFF2-40B4-BE49-F238E27FC236}">
                <a16:creationId xmlns:a16="http://schemas.microsoft.com/office/drawing/2014/main" xmlns="" id="{8430E921-D36B-4D13-A177-F2F6046E4A5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18" name="직사각형 15">
            <a:extLst>
              <a:ext uri="{FF2B5EF4-FFF2-40B4-BE49-F238E27FC236}">
                <a16:creationId xmlns:a16="http://schemas.microsoft.com/office/drawing/2014/main" xmlns="" id="{2337AB86-FB4C-4A0F-9E99-D3858A5D9CF6}"/>
              </a:ext>
            </a:extLst>
          </p:cNvPr>
          <p:cNvSpPr/>
          <p:nvPr userDrawn="1"/>
        </p:nvSpPr>
        <p:spPr>
          <a:xfrm>
            <a:off x="1" y="766473"/>
            <a:ext cx="10833769" cy="6095103"/>
          </a:xfrm>
          <a:custGeom>
            <a:avLst/>
            <a:gdLst>
              <a:gd name="connsiteX0" fmla="*/ 0 w 12185048"/>
              <a:gd name="connsiteY0" fmla="*/ 0 h 6023983"/>
              <a:gd name="connsiteX1" fmla="*/ 12185048 w 12185048"/>
              <a:gd name="connsiteY1" fmla="*/ 0 h 6023983"/>
              <a:gd name="connsiteX2" fmla="*/ 12185048 w 12185048"/>
              <a:gd name="connsiteY2" fmla="*/ 6023983 h 6023983"/>
              <a:gd name="connsiteX3" fmla="*/ 0 w 12185048"/>
              <a:gd name="connsiteY3" fmla="*/ 6023983 h 6023983"/>
              <a:gd name="connsiteX4" fmla="*/ 0 w 12185048"/>
              <a:gd name="connsiteY4" fmla="*/ 0 h 602398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908624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2185048"/>
              <a:gd name="connsiteY0" fmla="*/ 0 h 6044303"/>
              <a:gd name="connsiteX1" fmla="*/ 12185048 w 12185048"/>
              <a:gd name="connsiteY1" fmla="*/ 0 h 6044303"/>
              <a:gd name="connsiteX2" fmla="*/ 7877208 w 12185048"/>
              <a:gd name="connsiteY2" fmla="*/ 6044303 h 6044303"/>
              <a:gd name="connsiteX3" fmla="*/ 0 w 12185048"/>
              <a:gd name="connsiteY3" fmla="*/ 6023983 h 6044303"/>
              <a:gd name="connsiteX4" fmla="*/ 0 w 12185048"/>
              <a:gd name="connsiteY4" fmla="*/ 0 h 6044303"/>
              <a:gd name="connsiteX0" fmla="*/ 0 w 10833768"/>
              <a:gd name="connsiteY0" fmla="*/ 60960 h 6105263"/>
              <a:gd name="connsiteX1" fmla="*/ 10833768 w 10833768"/>
              <a:gd name="connsiteY1" fmla="*/ 0 h 6105263"/>
              <a:gd name="connsiteX2" fmla="*/ 7877208 w 10833768"/>
              <a:gd name="connsiteY2" fmla="*/ 6105263 h 6105263"/>
              <a:gd name="connsiteX3" fmla="*/ 0 w 10833768"/>
              <a:gd name="connsiteY3" fmla="*/ 6084943 h 6105263"/>
              <a:gd name="connsiteX4" fmla="*/ 0 w 10833768"/>
              <a:gd name="connsiteY4" fmla="*/ 60960 h 610526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76544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  <a:gd name="connsiteX0" fmla="*/ 0 w 10833768"/>
              <a:gd name="connsiteY0" fmla="*/ 60960 h 6084943"/>
              <a:gd name="connsiteX1" fmla="*/ 10833768 w 10833768"/>
              <a:gd name="connsiteY1" fmla="*/ 0 h 6084943"/>
              <a:gd name="connsiteX2" fmla="*/ 7196488 w 10833768"/>
              <a:gd name="connsiteY2" fmla="*/ 6064623 h 6084943"/>
              <a:gd name="connsiteX3" fmla="*/ 0 w 10833768"/>
              <a:gd name="connsiteY3" fmla="*/ 6084943 h 6084943"/>
              <a:gd name="connsiteX4" fmla="*/ 0 w 10833768"/>
              <a:gd name="connsiteY4" fmla="*/ 60960 h 6084943"/>
              <a:gd name="connsiteX0" fmla="*/ 0 w 10833768"/>
              <a:gd name="connsiteY0" fmla="*/ 60960 h 6095103"/>
              <a:gd name="connsiteX1" fmla="*/ 10833768 w 10833768"/>
              <a:gd name="connsiteY1" fmla="*/ 0 h 6095103"/>
              <a:gd name="connsiteX2" fmla="*/ 7806088 w 10833768"/>
              <a:gd name="connsiteY2" fmla="*/ 6095103 h 6095103"/>
              <a:gd name="connsiteX3" fmla="*/ 0 w 10833768"/>
              <a:gd name="connsiteY3" fmla="*/ 6084943 h 6095103"/>
              <a:gd name="connsiteX4" fmla="*/ 0 w 10833768"/>
              <a:gd name="connsiteY4" fmla="*/ 60960 h 60951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833768" h="6095103">
                <a:moveTo>
                  <a:pt x="0" y="60960"/>
                </a:moveTo>
                <a:lnTo>
                  <a:pt x="10833768" y="0"/>
                </a:lnTo>
                <a:lnTo>
                  <a:pt x="7806088" y="6095103"/>
                </a:lnTo>
                <a:lnTo>
                  <a:pt x="0" y="6084943"/>
                </a:lnTo>
                <a:lnTo>
                  <a:pt x="0" y="609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112072C9-293D-4D05-9701-C2EFEC827FED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2" name="이등변 삼각형 11">
            <a:extLst>
              <a:ext uri="{FF2B5EF4-FFF2-40B4-BE49-F238E27FC236}">
                <a16:creationId xmlns:a16="http://schemas.microsoft.com/office/drawing/2014/main" xmlns="" id="{835BC0DA-2154-4248-9986-7156D3ACC0FA}"/>
              </a:ext>
            </a:extLst>
          </p:cNvPr>
          <p:cNvSpPr/>
          <p:nvPr userDrawn="1"/>
        </p:nvSpPr>
        <p:spPr>
          <a:xfrm>
            <a:off x="4386808" y="827433"/>
            <a:ext cx="6987820" cy="6023983"/>
          </a:xfrm>
          <a:prstGeom prst="triangle">
            <a:avLst/>
          </a:prstGeom>
          <a:solidFill>
            <a:srgbClr val="FFFFFF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9352F398-F353-41EC-852E-CA997DAA8852}"/>
              </a:ext>
            </a:extLst>
          </p:cNvPr>
          <p:cNvSpPr/>
          <p:nvPr/>
        </p:nvSpPr>
        <p:spPr>
          <a:xfrm>
            <a:off x="208679" y="253332"/>
            <a:ext cx="6111356" cy="842580"/>
          </a:xfrm>
          <a:prstGeom prst="rect">
            <a:avLst/>
          </a:prstGeom>
          <a:solidFill>
            <a:srgbClr val="404040">
              <a:alpha val="2705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C396019B-5111-4D3B-8EED-7B4BD901B7C0}"/>
              </a:ext>
            </a:extLst>
          </p:cNvPr>
          <p:cNvSpPr/>
          <p:nvPr/>
        </p:nvSpPr>
        <p:spPr>
          <a:xfrm>
            <a:off x="134381" y="178308"/>
            <a:ext cx="6111356" cy="842580"/>
          </a:xfrm>
          <a:prstGeom prst="rect">
            <a:avLst/>
          </a:prstGeom>
          <a:gradFill flip="none" rotWithShape="1">
            <a:gsLst>
              <a:gs pos="0">
                <a:srgbClr val="CFE6ED"/>
              </a:gs>
              <a:gs pos="100000">
                <a:srgbClr val="DDEEF3"/>
              </a:gs>
            </a:gsLst>
            <a:lin ang="18900000" scaled="1"/>
            <a:tileRect/>
          </a:gradFill>
          <a:ln w="3175">
            <a:solidFill>
              <a:schemeClr val="accent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sp>
        <p:nvSpPr>
          <p:cNvPr id="2" name="제목 1">
            <a:extLst>
              <a:ext uri="{FF2B5EF4-FFF2-40B4-BE49-F238E27FC236}">
                <a16:creationId xmlns:a16="http://schemas.microsoft.com/office/drawing/2014/main" xmlns="" id="{79D67CF0-B63A-482C-AA8D-0120CDB87CC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3357" y="268895"/>
            <a:ext cx="628698" cy="701731"/>
          </a:xfrm>
          <a:noFill/>
        </p:spPr>
        <p:txBody>
          <a:bodyPr wrap="none" rtlCol="0">
            <a:spAutoFit/>
          </a:bodyPr>
          <a:lstStyle>
            <a:lvl1pPr>
              <a:defRPr lang="en-US" altLang="ko-KR" sz="3700" b="0" spc="-15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  <a:cs typeface="+mn-cs"/>
              </a:defRPr>
            </a:lvl1pPr>
          </a:lstStyle>
          <a:p>
            <a:pPr marL="0" lvl="0"/>
            <a:r>
              <a:rPr lang="en-US" altLang="ko-KR" sz="4400" dirty="0">
                <a:solidFill>
                  <a:srgbClr val="3C1E06"/>
                </a:solidFill>
                <a:latin typeface="나눔스퀘어_ac Bold" panose="020B0600000101010101" pitchFamily="50" charset="-127"/>
                <a:ea typeface="나눔스퀘어_ac Bold" panose="020B0600000101010101" pitchFamily="50" charset="-127"/>
              </a:rPr>
              <a:t>1)</a:t>
            </a:r>
          </a:p>
        </p:txBody>
      </p:sp>
      <p:sp>
        <p:nvSpPr>
          <p:cNvPr id="45" name="내용 개체 틀 2">
            <a:extLst>
              <a:ext uri="{FF2B5EF4-FFF2-40B4-BE49-F238E27FC236}">
                <a16:creationId xmlns:a16="http://schemas.microsoft.com/office/drawing/2014/main" xmlns="" id="{76BF5C99-1997-42D7-9B55-D543611FB4E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233348"/>
            <a:ext cx="9026292" cy="5351094"/>
          </a:xfrm>
        </p:spPr>
        <p:txBody>
          <a:bodyPr>
            <a:normAutofit/>
          </a:bodyPr>
          <a:lstStyle>
            <a:lvl1pPr marL="252000" indent="-252000">
              <a:lnSpc>
                <a:spcPct val="120000"/>
              </a:lnSpc>
              <a:buClr>
                <a:srgbClr val="D5B8EA"/>
              </a:buClr>
              <a:buSzPct val="100000"/>
              <a:buFontTx/>
              <a:buBlip>
                <a:blip r:embed="rId4"/>
              </a:buBlip>
              <a:defRPr sz="3200" b="1">
                <a:latin typeface="나눔스퀘어_ac" panose="020B0600000101010101" pitchFamily="50" charset="-127"/>
                <a:ea typeface="나눔스퀘어_ac" panose="020B0600000101010101" pitchFamily="50" charset="-127"/>
              </a:defRPr>
            </a:lvl1pPr>
            <a:lvl2pPr marL="504000" indent="-228600">
              <a:lnSpc>
                <a:spcPct val="120000"/>
              </a:lnSpc>
              <a:buClr>
                <a:schemeClr val="accent4"/>
              </a:buClr>
              <a:buFont typeface="Wingdings" panose="05000000000000000000" pitchFamily="2" charset="2"/>
              <a:buChar char="§"/>
              <a:defRPr sz="30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 marL="828000">
              <a:lnSpc>
                <a:spcPct val="120000"/>
              </a:lnSpc>
              <a:buClr>
                <a:schemeClr val="accent3">
                  <a:lumMod val="75000"/>
                </a:schemeClr>
              </a:buClr>
              <a:defRPr sz="28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196896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직사각형 2">
            <a:extLst>
              <a:ext uri="{FF2B5EF4-FFF2-40B4-BE49-F238E27FC236}">
                <a16:creationId xmlns:a16="http://schemas.microsoft.com/office/drawing/2014/main" xmlns="" id="{E4FB8308-C79E-4DBF-934B-DFE971567015}"/>
              </a:ext>
            </a:extLst>
          </p:cNvPr>
          <p:cNvSpPr/>
          <p:nvPr userDrawn="1"/>
        </p:nvSpPr>
        <p:spPr>
          <a:xfrm>
            <a:off x="1" y="-58140"/>
            <a:ext cx="10053115" cy="6913497"/>
          </a:xfrm>
          <a:custGeom>
            <a:avLst/>
            <a:gdLst>
              <a:gd name="connsiteX0" fmla="*/ 0 w 10898802"/>
              <a:gd name="connsiteY0" fmla="*/ 0 h 6864482"/>
              <a:gd name="connsiteX1" fmla="*/ 10898802 w 10898802"/>
              <a:gd name="connsiteY1" fmla="*/ 0 h 6864482"/>
              <a:gd name="connsiteX2" fmla="*/ 10898802 w 10898802"/>
              <a:gd name="connsiteY2" fmla="*/ 6864482 h 6864482"/>
              <a:gd name="connsiteX3" fmla="*/ 0 w 10898802"/>
              <a:gd name="connsiteY3" fmla="*/ 6864482 h 6864482"/>
              <a:gd name="connsiteX4" fmla="*/ 0 w 10898802"/>
              <a:gd name="connsiteY4" fmla="*/ 0 h 6864482"/>
              <a:gd name="connsiteX0" fmla="*/ 0 w 10898802"/>
              <a:gd name="connsiteY0" fmla="*/ 0 h 6868420"/>
              <a:gd name="connsiteX1" fmla="*/ 10898802 w 10898802"/>
              <a:gd name="connsiteY1" fmla="*/ 0 h 6868420"/>
              <a:gd name="connsiteX2" fmla="*/ 6569938 w 10898802"/>
              <a:gd name="connsiteY2" fmla="*/ 6868420 h 6868420"/>
              <a:gd name="connsiteX3" fmla="*/ 0 w 10898802"/>
              <a:gd name="connsiteY3" fmla="*/ 6864482 h 6868420"/>
              <a:gd name="connsiteX4" fmla="*/ 0 w 10898802"/>
              <a:gd name="connsiteY4" fmla="*/ 0 h 6868420"/>
              <a:gd name="connsiteX0" fmla="*/ 0 w 9989688"/>
              <a:gd name="connsiteY0" fmla="*/ 0 h 6868420"/>
              <a:gd name="connsiteX1" fmla="*/ 9989688 w 9989688"/>
              <a:gd name="connsiteY1" fmla="*/ 45719 h 6868420"/>
              <a:gd name="connsiteX2" fmla="*/ 6569938 w 9989688"/>
              <a:gd name="connsiteY2" fmla="*/ 6868420 h 6868420"/>
              <a:gd name="connsiteX3" fmla="*/ 0 w 9989688"/>
              <a:gd name="connsiteY3" fmla="*/ 6864482 h 6868420"/>
              <a:gd name="connsiteX4" fmla="*/ 0 w 9989688"/>
              <a:gd name="connsiteY4" fmla="*/ 0 h 6868420"/>
              <a:gd name="connsiteX0" fmla="*/ 0 w 9984402"/>
              <a:gd name="connsiteY0" fmla="*/ 45719 h 6914139"/>
              <a:gd name="connsiteX1" fmla="*/ 9984402 w 9984402"/>
              <a:gd name="connsiteY1" fmla="*/ 0 h 6914139"/>
              <a:gd name="connsiteX2" fmla="*/ 6569938 w 9984402"/>
              <a:gd name="connsiteY2" fmla="*/ 6914139 h 6914139"/>
              <a:gd name="connsiteX3" fmla="*/ 0 w 9984402"/>
              <a:gd name="connsiteY3" fmla="*/ 6910201 h 6914139"/>
              <a:gd name="connsiteX4" fmla="*/ 0 w 9984402"/>
              <a:gd name="connsiteY4" fmla="*/ 45719 h 691413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984402" h="6914139">
                <a:moveTo>
                  <a:pt x="0" y="45719"/>
                </a:moveTo>
                <a:lnTo>
                  <a:pt x="9984402" y="0"/>
                </a:lnTo>
                <a:lnTo>
                  <a:pt x="6569938" y="6914139"/>
                </a:lnTo>
                <a:lnTo>
                  <a:pt x="0" y="6910201"/>
                </a:lnTo>
                <a:lnTo>
                  <a:pt x="0" y="45719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40" name="자유형: 도형 39">
            <a:extLst>
              <a:ext uri="{FF2B5EF4-FFF2-40B4-BE49-F238E27FC236}">
                <a16:creationId xmlns:a16="http://schemas.microsoft.com/office/drawing/2014/main" xmlns="" id="{DD1AAACB-28E9-4D52-A6EE-22B06FA2EE4A}"/>
              </a:ext>
            </a:extLst>
          </p:cNvPr>
          <p:cNvSpPr/>
          <p:nvPr userDrawn="1"/>
        </p:nvSpPr>
        <p:spPr>
          <a:xfrm>
            <a:off x="768816" y="124361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rgbClr val="8FCBDC">
              <a:alpha val="5019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1" name="자유형: 도형 40">
            <a:extLst>
              <a:ext uri="{FF2B5EF4-FFF2-40B4-BE49-F238E27FC236}">
                <a16:creationId xmlns:a16="http://schemas.microsoft.com/office/drawing/2014/main" xmlns="" id="{3A9E8056-E227-48D0-A362-012CD6F927DB}"/>
              </a:ext>
            </a:extLst>
          </p:cNvPr>
          <p:cNvSpPr/>
          <p:nvPr userDrawn="1"/>
        </p:nvSpPr>
        <p:spPr>
          <a:xfrm>
            <a:off x="11495" y="845026"/>
            <a:ext cx="8815538" cy="5307946"/>
          </a:xfrm>
          <a:custGeom>
            <a:avLst/>
            <a:gdLst>
              <a:gd name="connsiteX0" fmla="*/ 0 w 8815537"/>
              <a:gd name="connsiteY0" fmla="*/ 0 h 5410200"/>
              <a:gd name="connsiteX1" fmla="*/ 5455117 w 8815537"/>
              <a:gd name="connsiteY1" fmla="*/ 0 h 5410200"/>
              <a:gd name="connsiteX2" fmla="*/ 8815537 w 8815537"/>
              <a:gd name="connsiteY2" fmla="*/ 5410200 h 5410200"/>
              <a:gd name="connsiteX3" fmla="*/ 5455117 w 8815537"/>
              <a:gd name="connsiteY3" fmla="*/ 5410200 h 5410200"/>
              <a:gd name="connsiteX4" fmla="*/ 2094697 w 8815537"/>
              <a:gd name="connsiteY4" fmla="*/ 5410200 h 5410200"/>
              <a:gd name="connsiteX5" fmla="*/ 0 w 8815537"/>
              <a:gd name="connsiteY5" fmla="*/ 5410200 h 5410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8815537" h="5410200">
                <a:moveTo>
                  <a:pt x="0" y="0"/>
                </a:moveTo>
                <a:lnTo>
                  <a:pt x="5455117" y="0"/>
                </a:lnTo>
                <a:lnTo>
                  <a:pt x="8815537" y="5410200"/>
                </a:lnTo>
                <a:lnTo>
                  <a:pt x="5455117" y="5410200"/>
                </a:lnTo>
                <a:lnTo>
                  <a:pt x="2094697" y="5410200"/>
                </a:lnTo>
                <a:lnTo>
                  <a:pt x="0" y="54102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42" name="직사각형 41">
            <a:extLst>
              <a:ext uri="{FF2B5EF4-FFF2-40B4-BE49-F238E27FC236}">
                <a16:creationId xmlns:a16="http://schemas.microsoft.com/office/drawing/2014/main" xmlns="" id="{3E639EC3-96A7-44E5-A7D4-BDDA1BCAA187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44" name="그래픽 43">
            <a:extLst>
              <a:ext uri="{FF2B5EF4-FFF2-40B4-BE49-F238E27FC236}">
                <a16:creationId xmlns:a16="http://schemas.microsoft.com/office/drawing/2014/main" xmlns="" id="{3E6241A5-2F2F-42ED-85F8-D43B71F806A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41689" y="805103"/>
            <a:ext cx="7561806" cy="60746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65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절제목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그래픽 18">
            <a:extLst>
              <a:ext uri="{FF2B5EF4-FFF2-40B4-BE49-F238E27FC236}">
                <a16:creationId xmlns:a16="http://schemas.microsoft.com/office/drawing/2014/main" xmlns="" id="{F530099C-CA70-497E-9E2C-570DD13C57C5}"/>
              </a:ext>
            </a:extLst>
          </p:cNvPr>
          <p:cNvSpPr/>
          <p:nvPr userDrawn="1"/>
        </p:nvSpPr>
        <p:spPr>
          <a:xfrm rot="10800000">
            <a:off x="7666724" y="132125"/>
            <a:ext cx="4394137" cy="3651766"/>
          </a:xfrm>
          <a:custGeom>
            <a:avLst/>
            <a:gdLst>
              <a:gd name="connsiteX0" fmla="*/ 6067034 w 6067033"/>
              <a:gd name="connsiteY0" fmla="*/ 5042033 h 5042033"/>
              <a:gd name="connsiteX1" fmla="*/ 0 w 6067033"/>
              <a:gd name="connsiteY1" fmla="*/ 0 h 5042033"/>
              <a:gd name="connsiteX2" fmla="*/ 0 w 6067033"/>
              <a:gd name="connsiteY2" fmla="*/ 5042033 h 504203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067033" h="5042033">
                <a:moveTo>
                  <a:pt x="6067034" y="5042033"/>
                </a:moveTo>
                <a:lnTo>
                  <a:pt x="0" y="0"/>
                </a:lnTo>
                <a:lnTo>
                  <a:pt x="0" y="5042033"/>
                </a:lnTo>
                <a:close/>
              </a:path>
            </a:pathLst>
          </a:custGeom>
          <a:gradFill flip="none" rotWithShape="1">
            <a:gsLst>
              <a:gs pos="0">
                <a:srgbClr val="9AE0E2"/>
              </a:gs>
              <a:gs pos="100000">
                <a:srgbClr val="8F9DEC"/>
              </a:gs>
            </a:gsLst>
            <a:lin ang="2700000" scaled="1"/>
            <a:tileRect/>
          </a:gradFill>
          <a:ln w="635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ko-KR" altLang="en-US" dirty="0">
              <a:solidFill>
                <a:schemeClr val="lt1"/>
              </a:solidFill>
            </a:endParaRPr>
          </a:p>
        </p:txBody>
      </p:sp>
      <p:sp>
        <p:nvSpPr>
          <p:cNvPr id="7" name="사각형: 둥근 모서리 6">
            <a:extLst>
              <a:ext uri="{FF2B5EF4-FFF2-40B4-BE49-F238E27FC236}">
                <a16:creationId xmlns:a16="http://schemas.microsoft.com/office/drawing/2014/main" xmlns="" id="{39C9C839-8C4C-401D-891A-9EB09EA999DB}"/>
              </a:ext>
            </a:extLst>
          </p:cNvPr>
          <p:cNvSpPr/>
          <p:nvPr userDrawn="1"/>
        </p:nvSpPr>
        <p:spPr>
          <a:xfrm>
            <a:off x="556098" y="1613463"/>
            <a:ext cx="11079804" cy="4105072"/>
          </a:xfrm>
          <a:prstGeom prst="roundRect">
            <a:avLst/>
          </a:prstGeom>
          <a:solidFill>
            <a:schemeClr val="bg1">
              <a:alpha val="49804"/>
            </a:schemeClr>
          </a:solidFill>
          <a:ln>
            <a:solidFill>
              <a:schemeClr val="tx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  <p:pic>
        <p:nvPicPr>
          <p:cNvPr id="9" name="그래픽 8">
            <a:extLst>
              <a:ext uri="{FF2B5EF4-FFF2-40B4-BE49-F238E27FC236}">
                <a16:creationId xmlns:a16="http://schemas.microsoft.com/office/drawing/2014/main" xmlns="" id="{D265E156-5DAB-412B-B8ED-5B3264F77C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3575174" y="-645"/>
            <a:ext cx="8616827" cy="6858002"/>
          </a:xfrm>
          <a:prstGeom prst="rect">
            <a:avLst/>
          </a:prstGeom>
        </p:spPr>
      </p:pic>
      <p:pic>
        <p:nvPicPr>
          <p:cNvPr id="14" name="그래픽 13">
            <a:extLst>
              <a:ext uri="{FF2B5EF4-FFF2-40B4-BE49-F238E27FC236}">
                <a16:creationId xmlns:a16="http://schemas.microsoft.com/office/drawing/2014/main" xmlns="" id="{2F4B05E3-97F5-4C0C-BABF-9754BC166810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21105531">
            <a:off x="7071037" y="2495151"/>
            <a:ext cx="7004124" cy="5805700"/>
          </a:xfrm>
          <a:prstGeom prst="rect">
            <a:avLst/>
          </a:prstGeom>
        </p:spPr>
      </p:pic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20303" y="3221244"/>
            <a:ext cx="10515600" cy="1338828"/>
          </a:xfrm>
          <a:noFill/>
        </p:spPr>
        <p:txBody>
          <a:bodyPr wrap="square" rtlCol="0">
            <a:spAutoFit/>
          </a:bodyPr>
          <a:lstStyle>
            <a:lvl1pPr>
              <a:defRPr lang="ko-KR" altLang="en-US" sz="9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978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다음시간안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그림 15" descr="실내이(가) 표시된 사진&#10;&#10;자동 생성된 설명" hidden="1">
            <a:extLst>
              <a:ext uri="{FF2B5EF4-FFF2-40B4-BE49-F238E27FC236}">
                <a16:creationId xmlns:a16="http://schemas.microsoft.com/office/drawing/2014/main" xmlns="" id="{1F988D3E-7A9E-4D99-A05F-EC0F8D429EC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995"/>
          <a:stretch/>
        </p:blipFill>
        <p:spPr>
          <a:xfrm>
            <a:off x="4991101" y="776752"/>
            <a:ext cx="7191376" cy="6074667"/>
          </a:xfrm>
          <a:prstGeom prst="rect">
            <a:avLst/>
          </a:prstGeom>
        </p:spPr>
      </p:pic>
      <p:sp>
        <p:nvSpPr>
          <p:cNvPr id="5" name="직사각형 4">
            <a:extLst>
              <a:ext uri="{FF2B5EF4-FFF2-40B4-BE49-F238E27FC236}">
                <a16:creationId xmlns:a16="http://schemas.microsoft.com/office/drawing/2014/main" xmlns="" id="{7669C717-D7EA-4559-971D-9D96519396A4}"/>
              </a:ext>
            </a:extLst>
          </p:cNvPr>
          <p:cNvSpPr/>
          <p:nvPr userDrawn="1"/>
        </p:nvSpPr>
        <p:spPr>
          <a:xfrm>
            <a:off x="1" y="-2945"/>
            <a:ext cx="8942228" cy="6879996"/>
          </a:xfrm>
          <a:custGeom>
            <a:avLst/>
            <a:gdLst>
              <a:gd name="connsiteX0" fmla="*/ 0 w 10487025"/>
              <a:gd name="connsiteY0" fmla="*/ 0 h 6844840"/>
              <a:gd name="connsiteX1" fmla="*/ 10487025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10487025"/>
              <a:gd name="connsiteY0" fmla="*/ 161925 h 7006765"/>
              <a:gd name="connsiteX1" fmla="*/ 5962650 w 10487025"/>
              <a:gd name="connsiteY1" fmla="*/ 0 h 7006765"/>
              <a:gd name="connsiteX2" fmla="*/ 10487025 w 10487025"/>
              <a:gd name="connsiteY2" fmla="*/ 7006765 h 7006765"/>
              <a:gd name="connsiteX3" fmla="*/ 0 w 10487025"/>
              <a:gd name="connsiteY3" fmla="*/ 7006765 h 7006765"/>
              <a:gd name="connsiteX4" fmla="*/ 0 w 10487025"/>
              <a:gd name="connsiteY4" fmla="*/ 161925 h 7006765"/>
              <a:gd name="connsiteX0" fmla="*/ 0 w 10487025"/>
              <a:gd name="connsiteY0" fmla="*/ 0 h 6844840"/>
              <a:gd name="connsiteX1" fmla="*/ 8896350 w 10487025"/>
              <a:gd name="connsiteY1" fmla="*/ 0 h 6844840"/>
              <a:gd name="connsiteX2" fmla="*/ 10487025 w 10487025"/>
              <a:gd name="connsiteY2" fmla="*/ 6844840 h 6844840"/>
              <a:gd name="connsiteX3" fmla="*/ 0 w 10487025"/>
              <a:gd name="connsiteY3" fmla="*/ 6844840 h 6844840"/>
              <a:gd name="connsiteX4" fmla="*/ 0 w 10487025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6467475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29250 w 8896350"/>
              <a:gd name="connsiteY2" fmla="*/ 681626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  <a:gd name="connsiteX0" fmla="*/ 0 w 8896350"/>
              <a:gd name="connsiteY0" fmla="*/ 0 h 6844840"/>
              <a:gd name="connsiteX1" fmla="*/ 8896350 w 8896350"/>
              <a:gd name="connsiteY1" fmla="*/ 0 h 6844840"/>
              <a:gd name="connsiteX2" fmla="*/ 5486400 w 8896350"/>
              <a:gd name="connsiteY2" fmla="*/ 6835315 h 6844840"/>
              <a:gd name="connsiteX3" fmla="*/ 0 w 8896350"/>
              <a:gd name="connsiteY3" fmla="*/ 6844840 h 6844840"/>
              <a:gd name="connsiteX4" fmla="*/ 0 w 8896350"/>
              <a:gd name="connsiteY4" fmla="*/ 0 h 68448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896350" h="6844840">
                <a:moveTo>
                  <a:pt x="0" y="0"/>
                </a:moveTo>
                <a:lnTo>
                  <a:pt x="8896350" y="0"/>
                </a:lnTo>
                <a:lnTo>
                  <a:pt x="5486400" y="6835315"/>
                </a:lnTo>
                <a:lnTo>
                  <a:pt x="0" y="6844840"/>
                </a:lnTo>
                <a:lnTo>
                  <a:pt x="0" y="0"/>
                </a:lnTo>
                <a:close/>
              </a:path>
            </a:pathLst>
          </a:custGeom>
          <a:solidFill>
            <a:srgbClr val="E7EC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1" name="그래픽 10">
            <a:extLst>
              <a:ext uri="{FF2B5EF4-FFF2-40B4-BE49-F238E27FC236}">
                <a16:creationId xmlns:a16="http://schemas.microsoft.com/office/drawing/2014/main" xmlns="" id="{F88AB430-4AA1-45AA-B076-C34B61161B8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rcRect b="37766"/>
          <a:stretch/>
        </p:blipFill>
        <p:spPr>
          <a:xfrm>
            <a:off x="9524" y="-1849373"/>
            <a:ext cx="7004124" cy="3613135"/>
          </a:xfrm>
          <a:prstGeom prst="rect">
            <a:avLst/>
          </a:prstGeom>
        </p:spPr>
      </p:pic>
      <p:sp>
        <p:nvSpPr>
          <p:cNvPr id="13" name="직사각형 12">
            <a:extLst>
              <a:ext uri="{FF2B5EF4-FFF2-40B4-BE49-F238E27FC236}">
                <a16:creationId xmlns:a16="http://schemas.microsoft.com/office/drawing/2014/main" xmlns="" id="{C5EB58ED-179B-4078-B192-BE5B72A0F7A2}"/>
              </a:ext>
            </a:extLst>
          </p:cNvPr>
          <p:cNvSpPr/>
          <p:nvPr userDrawn="1"/>
        </p:nvSpPr>
        <p:spPr>
          <a:xfrm>
            <a:off x="0" y="-13063"/>
            <a:ext cx="12192000" cy="1784842"/>
          </a:xfrm>
          <a:prstGeom prst="rect">
            <a:avLst/>
          </a:prstGeom>
          <a:solidFill>
            <a:schemeClr val="accent1">
              <a:lumMod val="50000"/>
              <a:alpha val="40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70F86DED-00F3-458B-8659-DC3628B429DE}"/>
              </a:ext>
            </a:extLst>
          </p:cNvPr>
          <p:cNvGrpSpPr/>
          <p:nvPr userDrawn="1"/>
        </p:nvGrpSpPr>
        <p:grpSpPr>
          <a:xfrm>
            <a:off x="857294" y="2370245"/>
            <a:ext cx="4756327" cy="2536467"/>
            <a:chOff x="857294" y="2370244"/>
            <a:chExt cx="4756327" cy="2536467"/>
          </a:xfrm>
        </p:grpSpPr>
        <p:cxnSp>
          <p:nvCxnSpPr>
            <p:cNvPr id="25" name="직선 연결선 24">
              <a:extLst>
                <a:ext uri="{FF2B5EF4-FFF2-40B4-BE49-F238E27FC236}">
                  <a16:creationId xmlns:a16="http://schemas.microsoft.com/office/drawing/2014/main" xmlns="" id="{0403CE34-B4DF-4BC4-9CEA-89E13DDE2288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4906711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37043C51-C423-4A7B-AD44-8284F712F9F3}"/>
                </a:ext>
              </a:extLst>
            </p:cNvPr>
            <p:cNvCxnSpPr>
              <a:cxnSpLocks/>
            </p:cNvCxnSpPr>
            <p:nvPr userDrawn="1"/>
          </p:nvCxnSpPr>
          <p:spPr>
            <a:xfrm>
              <a:off x="857294" y="2370244"/>
              <a:ext cx="4756327" cy="0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절제목입력">
            <a:extLst>
              <a:ext uri="{FF2B5EF4-FFF2-40B4-BE49-F238E27FC236}">
                <a16:creationId xmlns:a16="http://schemas.microsoft.com/office/drawing/2014/main" xmlns="" id="{C4266977-02BA-456A-825A-A4467609EC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57295" y="2439212"/>
            <a:ext cx="5186199" cy="2554545"/>
          </a:xfrm>
          <a:noFill/>
        </p:spPr>
        <p:txBody>
          <a:bodyPr wrap="square" rtlCol="0">
            <a:spAutoFit/>
          </a:bodyPr>
          <a:lstStyle>
            <a:lvl1pPr>
              <a:lnSpc>
                <a:spcPct val="100000"/>
              </a:lnSpc>
              <a:defRPr lang="ko-KR" altLang="en-US" sz="8000" spc="-300" dirty="0">
                <a:solidFill>
                  <a:schemeClr val="tx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  <a:cs typeface="+mn-cs"/>
              </a:defRPr>
            </a:lvl1pPr>
          </a:lstStyle>
          <a:p>
            <a:pPr marL="0" lvl="0"/>
            <a:r>
              <a:rPr lang="ko-KR" altLang="en-US" dirty="0">
                <a:solidFill>
                  <a:schemeClr val="tx2">
                    <a:lumMod val="50000"/>
                  </a:schemeClr>
                </a:solidFill>
              </a:rPr>
              <a:t/>
            </a:r>
            <a:br>
              <a:rPr lang="ko-KR" altLang="en-US" dirty="0">
                <a:solidFill>
                  <a:schemeClr val="tx2">
                    <a:lumMod val="50000"/>
                  </a:schemeClr>
                </a:solidFill>
              </a:rPr>
            </a:br>
            <a:endParaRPr lang="ko-KR" altLang="en-US" dirty="0">
              <a:solidFill>
                <a:schemeClr val="tx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52684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정리하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래픽 5">
            <a:extLst>
              <a:ext uri="{FF2B5EF4-FFF2-40B4-BE49-F238E27FC236}">
                <a16:creationId xmlns:a16="http://schemas.microsoft.com/office/drawing/2014/main" xmlns="" id="{E6127282-84D8-4C6D-B83A-DD91189F825F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>
            <a:extLst>
              <a:ext uri="{96DAC541-7B7A-43D3-8B79-37D633B846F1}">
                <asvg:svgBlip xmlns:asvg="http://schemas.microsoft.com/office/drawing/2016/SVG/main" xmlns="" r:embed="rId3"/>
              </a:ext>
            </a:extLst>
          </a:blip>
          <a:srcRect l="27344" b="12244"/>
          <a:stretch/>
        </p:blipFill>
        <p:spPr>
          <a:xfrm rot="10800000">
            <a:off x="4623243" y="827432"/>
            <a:ext cx="7561806" cy="6074667"/>
          </a:xfrm>
          <a:prstGeom prst="rect">
            <a:avLst/>
          </a:prstGeom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xmlns="" id="{8259956A-65B4-4EEA-9C7C-0AF5194488F5}"/>
              </a:ext>
            </a:extLst>
          </p:cNvPr>
          <p:cNvSpPr/>
          <p:nvPr userDrawn="1"/>
        </p:nvSpPr>
        <p:spPr>
          <a:xfrm>
            <a:off x="13749" y="823551"/>
            <a:ext cx="12185049" cy="6027166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DA3C90BF-7600-40AA-8805-55295AE0CF88}"/>
              </a:ext>
            </a:extLst>
          </p:cNvPr>
          <p:cNvSpPr/>
          <p:nvPr userDrawn="1"/>
        </p:nvSpPr>
        <p:spPr>
          <a:xfrm>
            <a:off x="0" y="-13063"/>
            <a:ext cx="12192000" cy="842580"/>
          </a:xfrm>
          <a:prstGeom prst="rect">
            <a:avLst/>
          </a:prstGeom>
          <a:solidFill>
            <a:srgbClr val="282C37">
              <a:alpha val="7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0" name="이등변 삼각형 9">
            <a:extLst>
              <a:ext uri="{FF2B5EF4-FFF2-40B4-BE49-F238E27FC236}">
                <a16:creationId xmlns:a16="http://schemas.microsoft.com/office/drawing/2014/main" xmlns="" id="{0B197D7A-6573-4F38-9142-7D335934E7E5}"/>
              </a:ext>
            </a:extLst>
          </p:cNvPr>
          <p:cNvSpPr/>
          <p:nvPr userDrawn="1"/>
        </p:nvSpPr>
        <p:spPr>
          <a:xfrm>
            <a:off x="9247672" y="833399"/>
            <a:ext cx="6987820" cy="6023983"/>
          </a:xfrm>
          <a:prstGeom prst="triangle">
            <a:avLst/>
          </a:prstGeom>
          <a:solidFill>
            <a:schemeClr val="accent1">
              <a:lumMod val="75000"/>
              <a:alpha val="15000"/>
            </a:schemeClr>
          </a:solidFill>
          <a:ln w="2329" cap="flat">
            <a:noFill/>
            <a:prstDash val="solid"/>
            <a:miter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대각선 방향의 모서리가 둥근 사각형 175">
            <a:extLst>
              <a:ext uri="{FF2B5EF4-FFF2-40B4-BE49-F238E27FC236}">
                <a16:creationId xmlns:a16="http://schemas.microsoft.com/office/drawing/2014/main" xmlns="" id="{3ACEB31D-F473-492D-896B-19B4B5802F74}"/>
              </a:ext>
            </a:extLst>
          </p:cNvPr>
          <p:cNvSpPr/>
          <p:nvPr userDrawn="1"/>
        </p:nvSpPr>
        <p:spPr bwMode="auto">
          <a:xfrm>
            <a:off x="446482" y="413245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000000">
              <a:alpha val="18039"/>
            </a:srgbClr>
          </a:solid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3" name="대각선 방향의 모서리가 둥근 사각형 175">
            <a:extLst>
              <a:ext uri="{FF2B5EF4-FFF2-40B4-BE49-F238E27FC236}">
                <a16:creationId xmlns:a16="http://schemas.microsoft.com/office/drawing/2014/main" xmlns="" id="{E19E2B2F-F19A-4B13-BA5B-51D91EA0AEFA}"/>
              </a:ext>
            </a:extLst>
          </p:cNvPr>
          <p:cNvSpPr/>
          <p:nvPr userDrawn="1"/>
        </p:nvSpPr>
        <p:spPr bwMode="auto">
          <a:xfrm>
            <a:off x="296354" y="272411"/>
            <a:ext cx="2417191" cy="907308"/>
          </a:xfrm>
          <a:prstGeom prst="round2DiagRect">
            <a:avLst>
              <a:gd name="adj1" fmla="val 34495"/>
              <a:gd name="adj2" fmla="val 0"/>
            </a:avLst>
          </a:prstGeom>
          <a:solidFill>
            <a:srgbClr val="2B90D9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 dirty="0"/>
          </a:p>
        </p:txBody>
      </p:sp>
      <p:sp>
        <p:nvSpPr>
          <p:cNvPr id="14" name="직사각형 35">
            <a:extLst>
              <a:ext uri="{FF2B5EF4-FFF2-40B4-BE49-F238E27FC236}">
                <a16:creationId xmlns:a16="http://schemas.microsoft.com/office/drawing/2014/main" xmlns="" id="{953AE7E3-D204-4367-80C4-AF39C650F4B5}"/>
              </a:ext>
            </a:extLst>
          </p:cNvPr>
          <p:cNvSpPr/>
          <p:nvPr userDrawn="1"/>
        </p:nvSpPr>
        <p:spPr bwMode="auto">
          <a:xfrm>
            <a:off x="68242" y="365404"/>
            <a:ext cx="2417191" cy="724561"/>
          </a:xfrm>
          <a:prstGeom prst="rect">
            <a:avLst/>
          </a:prstGeom>
          <a:noFill/>
        </p:spPr>
        <p:txBody>
          <a:bodyPr anchor="ctr">
            <a:scene3d>
              <a:camera prst="orthographicFront"/>
              <a:lightRig rig="threePt" dir="t"/>
            </a:scene3d>
            <a:sp3d>
              <a:bevelT w="1270" h="1270"/>
              <a:bevelB w="1270" h="1270"/>
            </a:sp3d>
          </a:bodyPr>
          <a:lstStyle/>
          <a:p>
            <a:pPr marL="0" lvl="1" algn="r">
              <a:buClr>
                <a:srgbClr val="008400"/>
              </a:buClr>
              <a:buSzPct val="140000"/>
              <a:tabLst>
                <a:tab pos="5645270" algn="l"/>
              </a:tabLst>
            </a:pPr>
            <a:endParaRPr lang="ko-KR" altLang="en-US" sz="4000" b="1" spc="-100" dirty="0">
              <a:solidFill>
                <a:schemeClr val="bg1"/>
              </a:solidFill>
              <a:latin typeface="나눔스퀘어_ac Light" panose="020B0600000101010101" pitchFamily="50" charset="-127"/>
              <a:ea typeface="나눔스퀘어_ac Light" panose="020B0600000101010101" pitchFamily="50" charset="-127"/>
              <a:sym typeface="Monotype Sorts"/>
            </a:endParaRPr>
          </a:p>
        </p:txBody>
      </p:sp>
      <p:pic>
        <p:nvPicPr>
          <p:cNvPr id="15" name="그래픽 14">
            <a:extLst>
              <a:ext uri="{FF2B5EF4-FFF2-40B4-BE49-F238E27FC236}">
                <a16:creationId xmlns:a16="http://schemas.microsoft.com/office/drawing/2014/main" xmlns="" id="{9576B87C-9060-46BF-9AEE-FB7EBE001AA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xmlns="" r:embed="rId5"/>
              </a:ext>
            </a:extLst>
          </a:blip>
          <a:stretch>
            <a:fillRect/>
          </a:stretch>
        </p:blipFill>
        <p:spPr>
          <a:xfrm rot="5400000">
            <a:off x="460701" y="434444"/>
            <a:ext cx="238271" cy="198286"/>
          </a:xfrm>
          <a:prstGeom prst="rect">
            <a:avLst/>
          </a:prstGeom>
        </p:spPr>
      </p:pic>
      <p:pic>
        <p:nvPicPr>
          <p:cNvPr id="16" name="그래픽 15">
            <a:extLst>
              <a:ext uri="{FF2B5EF4-FFF2-40B4-BE49-F238E27FC236}">
                <a16:creationId xmlns:a16="http://schemas.microsoft.com/office/drawing/2014/main" xmlns="" id="{8FA20798-5018-4E15-AC02-980DAE92A4FA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 rot="817888">
            <a:off x="9061190" y="2125299"/>
            <a:ext cx="7004124" cy="5805700"/>
          </a:xfrm>
          <a:prstGeom prst="rect">
            <a:avLst/>
          </a:prstGeom>
        </p:spPr>
      </p:pic>
      <p:sp>
        <p:nvSpPr>
          <p:cNvPr id="17" name="내용 개체 틀 2">
            <a:extLst>
              <a:ext uri="{FF2B5EF4-FFF2-40B4-BE49-F238E27FC236}">
                <a16:creationId xmlns:a16="http://schemas.microsoft.com/office/drawing/2014/main" xmlns="" id="{8882EFD0-2702-4CF9-A9A1-7AC20E3EDEFE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446482" y="1513530"/>
            <a:ext cx="9026292" cy="4351338"/>
          </a:xfrm>
        </p:spPr>
        <p:txBody>
          <a:bodyPr>
            <a:normAutofit/>
          </a:bodyPr>
          <a:lstStyle>
            <a:lvl1pPr marL="252000" indent="-252000">
              <a:buClr>
                <a:srgbClr val="D5B8EA"/>
              </a:buClr>
              <a:buSzPct val="80000"/>
              <a:buFont typeface="Wingdings" panose="05000000000000000000" pitchFamily="2" charset="2"/>
              <a:buChar char="l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  <a:lvl2pPr marL="685800" indent="-228600">
              <a:buFont typeface="Wingdings" panose="05000000000000000000" pitchFamily="2" charset="2"/>
              <a:buChar char="v"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2pPr>
            <a:lvl3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3pPr>
            <a:lvl4pPr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4pPr>
            <a:lvl5pPr marL="1828800" indent="0">
              <a:buClr>
                <a:srgbClr val="D5B8EA"/>
              </a:buClr>
              <a:buNone/>
              <a:defRPr sz="26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5pPr>
          </a:lstStyle>
          <a:p>
            <a:pPr lvl="4"/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37425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72567-5ED3-4D2F-BC9A-85E39A137555}" type="datetime1">
              <a:rPr lang="en-US" smtClean="0"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72987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465DF-8AE8-46A5-806A-EA8238CE4BAA}" type="datetime1">
              <a:rPr lang="en-US" smtClean="0"/>
              <a:t>3/17/2025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87159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0FEDEC8-F745-4A31-ACE1-64D947336C81}" type="datetime1">
              <a:rPr lang="en-US" smtClean="0"/>
              <a:t>3/17/2025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78276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9E1E8">
            <a:alpha val="6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xmlns="" id="{5A864DAE-ECE1-4533-8A71-4E4D39FE0B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2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xmlns="" id="{2D443D05-94D4-4342-AEFA-0197AA7802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2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xmlns="" id="{DA825FC3-8F69-4D96-AC04-9C5FA0606E7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064F0E-300E-4785-9C4B-F8A1176F6BA9}" type="datetime1">
              <a:rPr lang="en-US" altLang="ko-KR" smtClean="0"/>
              <a:t>3/17/2025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xmlns="" id="{32F7D89B-8384-4B4C-B483-77929B29860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2" y="6356351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altLang="ko-KR" smtClean="0"/>
              <a:t>Presenter: Dr.Teshome Goa</a:t>
            </a:r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xmlns="" id="{573BD4B8-82EB-4089-9218-49718EAEE92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1" y="6356351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99C1B-4DD0-46FA-B2CF-A309B194904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821077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1" r:id="rId3"/>
    <p:sldLayoutId id="2147483651" r:id="rId4"/>
    <p:sldLayoutId id="2147483654" r:id="rId5"/>
    <p:sldLayoutId id="2147483660" r:id="rId6"/>
    <p:sldLayoutId id="2147483655" r:id="rId7"/>
    <p:sldLayoutId id="2147483662" r:id="rId8"/>
    <p:sldLayoutId id="2147483663" r:id="rId9"/>
    <p:sldLayoutId id="2147483664" r:id="rId10"/>
  </p:sldLayoutIdLst>
  <p:hf hd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ai2-s2-public.s3.amazonaws.com/figures/2017-08-08/72b2d93ae770e42d2faf708b109285a437cd990c/26-Figure12-1.png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2.bin"/><Relationship Id="rId4" Type="http://schemas.openxmlformats.org/officeDocument/2006/relationships/image" Target="../media/image10.w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s://rubadue.com/wp-content/uploads/2023/12/July-22-Blog-Post-Skin-Effect-and-Proximity-Effect-Losses.webp" TargetMode="External"/><Relationship Id="rId1" Type="http://schemas.openxmlformats.org/officeDocument/2006/relationships/slideLayout" Target="../slideLayouts/slideLayout9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3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ars.els-cdn.com/content/image/3-s2.0-B012176480X005076-gr6.gif" TargetMode="External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16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5.wm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wmf"/><Relationship Id="rId3" Type="http://schemas.openxmlformats.org/officeDocument/2006/relationships/oleObject" Target="../embeddings/oleObject6.bin"/><Relationship Id="rId7" Type="http://schemas.openxmlformats.org/officeDocument/2006/relationships/oleObject" Target="../embeddings/oleObject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17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https://studyelectrical.com/wp-content/uploads/2019/01/Bundled-Conductors-Types.jpg" TargetMode="External"/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hyperlink" Target="https://d10lpgp6xz60nq.cloudfront.net/physics_images/MOT_CON_JEE_PHY_C26_E02_051_Q01.png" TargetMode="External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esearchgate.net/publication/308379950/figure/fig6/AS:668715272126475@1536445553542/Magnetic-field-produced-by-a-three-phase-transmission-line-not-to-scale.png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5.vml"/><Relationship Id="rId6" Type="http://schemas.openxmlformats.org/officeDocument/2006/relationships/hyperlink" Target="https://www.google.com/url?sa=i&amp;url=https://link.springer.com/chapter/10.1007/978-3-031-64691-1_5&amp;psig=AOvVaw2iLYWS4Ue0Cvi9wI_TjfiB&amp;ust=1742297276354000&amp;source=images&amp;cd=vfe&amp;opi=89978449&amp;ved=0CBQQjRxqFwoTCJCw4KiBkYwDFQAAAAAdAAAAABA-" TargetMode="External"/><Relationship Id="rId5" Type="http://schemas.openxmlformats.org/officeDocument/2006/relationships/image" Target="../media/image24.png"/><Relationship Id="rId4" Type="http://schemas.openxmlformats.org/officeDocument/2006/relationships/image" Target="../media/image23.w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wmf"/><Relationship Id="rId3" Type="http://schemas.openxmlformats.org/officeDocument/2006/relationships/oleObject" Target="../embeddings/oleObject10.bin"/><Relationship Id="rId7" Type="http://schemas.openxmlformats.org/officeDocument/2006/relationships/oleObject" Target="../embeddings/oleObject1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26.wmf"/><Relationship Id="rId5" Type="http://schemas.openxmlformats.org/officeDocument/2006/relationships/oleObject" Target="../embeddings/oleObject11.bin"/><Relationship Id="rId10" Type="http://schemas.openxmlformats.org/officeDocument/2006/relationships/image" Target="../media/image28.wmf"/><Relationship Id="rId4" Type="http://schemas.openxmlformats.org/officeDocument/2006/relationships/image" Target="../media/image25.wmf"/><Relationship Id="rId9" Type="http://schemas.openxmlformats.org/officeDocument/2006/relationships/oleObject" Target="../embeddings/oleObject13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29.wm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wmf"/><Relationship Id="rId3" Type="http://schemas.openxmlformats.org/officeDocument/2006/relationships/oleObject" Target="../embeddings/oleObject16.bin"/><Relationship Id="rId7" Type="http://schemas.openxmlformats.org/officeDocument/2006/relationships/oleObject" Target="../embeddings/oleObject1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32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1.w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openxmlformats.org/officeDocument/2006/relationships/oleObject" Target="../embeddings/oleObject19.bin"/><Relationship Id="rId7" Type="http://schemas.openxmlformats.org/officeDocument/2006/relationships/oleObject" Target="../embeddings/oleObject2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35.wmf"/><Relationship Id="rId5" Type="http://schemas.openxmlformats.org/officeDocument/2006/relationships/oleObject" Target="../embeddings/oleObject20.bin"/><Relationship Id="rId4" Type="http://schemas.openxmlformats.org/officeDocument/2006/relationships/image" Target="../media/image34.w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0.vml"/><Relationship Id="rId4" Type="http://schemas.openxmlformats.org/officeDocument/2006/relationships/image" Target="../media/image37.w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hyperlink" Target="https://www.researchgate.net/publication/328134515/figure/fig2/AS:679156815773698@1538935011314/Two-conductors-19-in-a-as-in-Fig1-a-carrying-currents-with-similar-direction-each.jpg" TargetMode="External"/><Relationship Id="rId1" Type="http://schemas.openxmlformats.org/officeDocument/2006/relationships/slideLayout" Target="../slideLayouts/slideLayout10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40.wmf"/><Relationship Id="rId5" Type="http://schemas.openxmlformats.org/officeDocument/2006/relationships/oleObject" Target="../embeddings/oleObject24.bin"/><Relationship Id="rId4" Type="http://schemas.openxmlformats.org/officeDocument/2006/relationships/image" Target="../media/image39.w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7.bin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2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2.vml"/><Relationship Id="rId6" Type="http://schemas.openxmlformats.org/officeDocument/2006/relationships/oleObject" Target="../embeddings/oleObject26.bin"/><Relationship Id="rId5" Type="http://schemas.openxmlformats.org/officeDocument/2006/relationships/image" Target="../media/image41.wmf"/><Relationship Id="rId4" Type="http://schemas.openxmlformats.org/officeDocument/2006/relationships/oleObject" Target="../embeddings/oleObject25.bin"/><Relationship Id="rId9" Type="http://schemas.openxmlformats.org/officeDocument/2006/relationships/image" Target="../media/image43.w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8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44.w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9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46.wmf"/><Relationship Id="rId5" Type="http://schemas.openxmlformats.org/officeDocument/2006/relationships/oleObject" Target="../embeddings/oleObject30.bin"/><Relationship Id="rId4" Type="http://schemas.openxmlformats.org/officeDocument/2006/relationships/image" Target="../media/image45.w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32.bin"/><Relationship Id="rId4" Type="http://schemas.openxmlformats.org/officeDocument/2006/relationships/image" Target="../media/image47.wmf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hyperlink" Target="https://www.researchgate.net/figure/Short-transmission-line-model_fig1_352064823" TargetMode="External"/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3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6.vml"/><Relationship Id="rId5" Type="http://schemas.openxmlformats.org/officeDocument/2006/relationships/image" Target="../media/image51.png"/><Relationship Id="rId4" Type="http://schemas.openxmlformats.org/officeDocument/2006/relationships/image" Target="../media/image50.wmf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google.com/url?sa=i&amp;url=https://www.geeksforgeeks.org/transmission-lines/&amp;psig=AOvVaw1PGlMhR8KfNYOwRInqq2hi&amp;ust=1742305385262000&amp;source=images&amp;cd=vfe&amp;opi=89978449&amp;ved=0CBQQjRxqFwoTCOD47sCfkYwDFQAAAAAdAAAAABBC" TargetMode="External"/><Relationship Id="rId7" Type="http://schemas.openxmlformats.org/officeDocument/2006/relationships/image" Target="../media/image52.png"/><Relationship Id="rId2" Type="http://schemas.openxmlformats.org/officeDocument/2006/relationships/slideLayout" Target="../slideLayouts/slideLayout9.xml"/><Relationship Id="rId1" Type="http://schemas.openxmlformats.org/officeDocument/2006/relationships/vmlDrawing" Target="../drawings/vmlDrawing17.vml"/><Relationship Id="rId6" Type="http://schemas.openxmlformats.org/officeDocument/2006/relationships/image" Target="../media/image51.wmf"/><Relationship Id="rId5" Type="http://schemas.openxmlformats.org/officeDocument/2006/relationships/oleObject" Target="../embeddings/oleObject34.bin"/><Relationship Id="rId4" Type="http://schemas.openxmlformats.org/officeDocument/2006/relationships/hyperlink" Target="https://media.geeksforgeeks.org/wp-content/uploads/20240418091804/Nominal-T-Method.webp" TargetMode="External"/></Relationships>
</file>

<file path=ppt/slides/_rels/slide3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wmf"/><Relationship Id="rId3" Type="http://schemas.openxmlformats.org/officeDocument/2006/relationships/oleObject" Target="../embeddings/oleObject35.bin"/><Relationship Id="rId7" Type="http://schemas.openxmlformats.org/officeDocument/2006/relationships/oleObject" Target="../embeddings/oleObject37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8.vml"/><Relationship Id="rId6" Type="http://schemas.openxmlformats.org/officeDocument/2006/relationships/image" Target="../media/image54.wmf"/><Relationship Id="rId5" Type="http://schemas.openxmlformats.org/officeDocument/2006/relationships/oleObject" Target="../embeddings/oleObject36.bin"/><Relationship Id="rId4" Type="http://schemas.openxmlformats.org/officeDocument/2006/relationships/image" Target="../media/image53.wmf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hyperlink" Target="https://archive.nptel.ac.in/content/storage2/courses/108104051/chapter_2/2_4.html" TargetMode="External"/><Relationship Id="rId7" Type="http://schemas.openxmlformats.org/officeDocument/2006/relationships/image" Target="../media/image57.wmf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19.vml"/><Relationship Id="rId6" Type="http://schemas.openxmlformats.org/officeDocument/2006/relationships/oleObject" Target="../embeddings/oleObject39.bin"/><Relationship Id="rId5" Type="http://schemas.openxmlformats.org/officeDocument/2006/relationships/image" Target="../media/image56.wmf"/><Relationship Id="rId4" Type="http://schemas.openxmlformats.org/officeDocument/2006/relationships/oleObject" Target="../embeddings/oleObject38.bin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wmf"/><Relationship Id="rId3" Type="http://schemas.openxmlformats.org/officeDocument/2006/relationships/hyperlink" Target="https://www.myelectrical2015.com/2022/04/abcd-parameters-of-long-transmission.html#google_vignette" TargetMode="External"/><Relationship Id="rId7" Type="http://schemas.openxmlformats.org/officeDocument/2006/relationships/oleObject" Target="../embeddings/oleObject41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59.wmf"/><Relationship Id="rId5" Type="http://schemas.openxmlformats.org/officeDocument/2006/relationships/oleObject" Target="../embeddings/oleObject40.bin"/><Relationship Id="rId4" Type="http://schemas.openxmlformats.org/officeDocument/2006/relationships/image" Target="../media/image61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2.bin"/><Relationship Id="rId2" Type="http://schemas.openxmlformats.org/officeDocument/2006/relationships/slideLayout" Target="../slideLayouts/slideLayout10.xml"/><Relationship Id="rId1" Type="http://schemas.openxmlformats.org/officeDocument/2006/relationships/vmlDrawing" Target="../drawings/vmlDrawing21.vml"/><Relationship Id="rId4" Type="http://schemas.openxmlformats.org/officeDocument/2006/relationships/image" Target="../media/image62.wmf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hyperlink" Target="https://doi.org/10.1201/9781420009255" TargetMode="External"/><Relationship Id="rId2" Type="http://schemas.openxmlformats.org/officeDocument/2006/relationships/hyperlink" Target="https://pure.tue.nl/ws/files/4282573/778636.pdf" TargetMode="External"/><Relationship Id="rId1" Type="http://schemas.openxmlformats.org/officeDocument/2006/relationships/slideLayout" Target="../slideLayouts/slideLayout10.xml"/><Relationship Id="rId5" Type="http://schemas.openxmlformats.org/officeDocument/2006/relationships/hyperlink" Target="https://doi.org/10.1177/002072091880044" TargetMode="External"/><Relationship Id="rId4" Type="http://schemas.openxmlformats.org/officeDocument/2006/relationships/hyperlink" Target="https://doi.org/10.3390/en16176341" TargetMode="Externa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04800" y="152401"/>
            <a:ext cx="11582400" cy="91440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>
                <a:latin typeface="Arial" pitchFamily="34" charset="0"/>
                <a:cs typeface="Arial" pitchFamily="34" charset="0"/>
              </a:rPr>
              <a:t>Advanced Power System Analysis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9308" y="831273"/>
            <a:ext cx="12062691" cy="5946045"/>
          </a:xfrm>
        </p:spPr>
        <p:txBody>
          <a:bodyPr>
            <a:normAutofit lnSpcReduction="10000"/>
          </a:bodyPr>
          <a:lstStyle/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1</a:t>
            </a:r>
          </a:p>
          <a:p>
            <a:r>
              <a:rPr lang="en-US" sz="36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Basics of Power  Transmission Line components </a:t>
            </a:r>
            <a:endParaRPr lang="en-US" sz="3600" b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en-US" sz="36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Lecturer:</a:t>
            </a:r>
            <a:r>
              <a:rPr lang="en-US" sz="36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Teshome Goa (Assist. Prof.)</a:t>
            </a:r>
          </a:p>
          <a:p>
            <a:endParaRPr lang="en-US" sz="3200" b="1" i="1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/>
            <a:r>
              <a:rPr lang="en-US" sz="3200" b="1" i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Lecture learning outcomes</a:t>
            </a:r>
            <a:r>
              <a:rPr lang="en-US" sz="3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algn="l">
              <a:lnSpc>
                <a:spcPct val="170000"/>
              </a:lnSpc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At the end of this lecture, you will be able to: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Understand the </a:t>
            </a: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importance of power system analysis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Identify the transmission line components</a:t>
            </a: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Define the transmission line conductors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r>
              <a:rPr lang="en-US" sz="20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Knows the importance of two-port network analysis</a:t>
            </a: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l">
              <a:lnSpc>
                <a:spcPct val="170000"/>
              </a:lnSpc>
            </a:pPr>
            <a:endParaRPr lang="en-US" sz="290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571500" indent="-571500" algn="l">
              <a:lnSpc>
                <a:spcPct val="170000"/>
              </a:lnSpc>
              <a:buAutoNum type="romanLcPeriod"/>
            </a:pPr>
            <a:endParaRPr lang="en-US" sz="40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6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Presenter: </a:t>
            </a:r>
            <a:r>
              <a:rPr lang="en-US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Dr.Teshome</a:t>
            </a:r>
            <a:r>
              <a:rPr lang="en-US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Goa</a:t>
            </a:r>
            <a:endParaRPr lang="en-US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054161-4A6B-4E63-8C44-EE703BDA66C5}" type="slidenum">
              <a:rPr lang="en-US" smtClean="0"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85632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9956" y="365125"/>
            <a:ext cx="10663846" cy="939973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Outlines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135" y="1404851"/>
            <a:ext cx="11004667" cy="4772112"/>
          </a:xfrm>
        </p:spPr>
        <p:txBody>
          <a:bodyPr>
            <a:normAutofit/>
          </a:bodyPr>
          <a:lstStyle/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Introduction 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Basics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of Power Transmission Line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component(BPTLC)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Transmission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Line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Conductors(TLC)</a:t>
            </a:r>
          </a:p>
          <a:p>
            <a:pPr marL="514350" indent="-514350">
              <a:lnSpc>
                <a:spcPct val="150000"/>
              </a:lnSpc>
              <a:buAutoNum type="arabicPeriod"/>
            </a:pP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Two-port </a:t>
            </a:r>
            <a:r>
              <a:rPr lang="en-AU" altLang="en-US" sz="2000" b="1" dirty="0">
                <a:latin typeface="Arial" pitchFamily="34" charset="0"/>
                <a:cs typeface="Arial" pitchFamily="34" charset="0"/>
              </a:rPr>
              <a:t>network Analysis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Summary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References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98790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title"/>
          </p:nvPr>
        </p:nvSpPr>
        <p:spPr>
          <a:xfrm>
            <a:off x="368531" y="388966"/>
            <a:ext cx="10972800" cy="361950"/>
          </a:xfrm>
        </p:spPr>
        <p:txBody>
          <a:bodyPr>
            <a:noAutofit/>
          </a:bodyPr>
          <a:lstStyle/>
          <a:p>
            <a:pPr algn="ctr"/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1. Introduction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3004" y="839585"/>
            <a:ext cx="11957396" cy="6018415"/>
          </a:xfrm>
        </p:spPr>
        <p:txBody>
          <a:bodyPr/>
          <a:lstStyle/>
          <a:p>
            <a:pPr algn="just">
              <a:lnSpc>
                <a:spcPct val="150000"/>
              </a:lnSpc>
              <a:defRPr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Power System is a network of high tension wires/cables by which the generated Electrical power is transmitted and distributed throughout a </a:t>
            </a:r>
            <a:r>
              <a:rPr lang="en-AU" altLang="en-US" sz="2000" dirty="0" smtClean="0">
                <a:latin typeface="Arial" pitchFamily="34" charset="0"/>
                <a:cs typeface="Arial" pitchFamily="34" charset="0"/>
              </a:rPr>
              <a:t>region. Its </a:t>
            </a:r>
            <a:r>
              <a:rPr lang="en-AU" altLang="en-US" sz="2000" b="1" dirty="0" smtClean="0">
                <a:latin typeface="Arial" pitchFamily="34" charset="0"/>
                <a:cs typeface="Arial" pitchFamily="34" charset="0"/>
              </a:rPr>
              <a:t>main components are:</a:t>
            </a:r>
            <a:endParaRPr lang="en-AU" altLang="en-US" sz="2000" b="1" dirty="0"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Generation System- Energy Conversion Methods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Transmission System- Ultra-high, Extra-high, High and Medium Voltage levels 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Distribution System- Low voltage levels</a:t>
            </a:r>
          </a:p>
          <a:p>
            <a:pPr eaLnBrk="1" hangingPunct="1">
              <a:lnSpc>
                <a:spcPct val="150000"/>
              </a:lnSpc>
              <a:buFont typeface="Wingdings" pitchFamily="2" charset="2"/>
              <a:buChar char="ü"/>
              <a:defRPr/>
            </a:pPr>
            <a:r>
              <a:rPr lang="en-AU" altLang="en-US" sz="2000" dirty="0">
                <a:latin typeface="Arial" pitchFamily="34" charset="0"/>
                <a:cs typeface="Arial" pitchFamily="34" charset="0"/>
              </a:rPr>
              <a:t>The Load or Energy sink- Resistive, Capacitive and inductive Electrical devices </a:t>
            </a:r>
            <a:endParaRPr lang="en-AU" alt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Power system is one of the largest man-made network  that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necessitates  the insight knowledge's and understanding of the entire systems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</a:t>
            </a:r>
            <a:endParaRPr lang="en-US" sz="200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marL="0" indent="0" eaLnBrk="1" hangingPunct="1">
              <a:lnSpc>
                <a:spcPct val="150000"/>
              </a:lnSpc>
              <a:buNone/>
              <a:defRPr/>
            </a:pPr>
            <a:endParaRPr lang="en-AU" alt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  <a:defRPr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0631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304800"/>
            <a:ext cx="11450472" cy="304800"/>
          </a:xfrm>
        </p:spPr>
        <p:txBody>
          <a:bodyPr>
            <a:noAutofit/>
          </a:bodyPr>
          <a:lstStyle/>
          <a:p>
            <a:r>
              <a:rPr lang="en-US" altLang="en-US" sz="3600" b="1" dirty="0">
                <a:latin typeface="Arial" pitchFamily="34" charset="0"/>
                <a:cs typeface="Arial" pitchFamily="34" charset="0"/>
              </a:rPr>
              <a:t>Introduction </a:t>
            </a:r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                                                    Cont.…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838200"/>
            <a:ext cx="12192000" cy="60198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Running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this very large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system, which may interconnected as prenticed in Fig.1 is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 real difficult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task[1].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It needs the skills and understanding of its structure, network modeling,  normal and abnormal operation, and the solution techniques for all problems. 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Needs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problems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to be solved by both 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scholars, students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i="1" dirty="0">
                <a:latin typeface="Arial" pitchFamily="34" charset="0"/>
                <a:cs typeface="Arial" pitchFamily="34" charset="0"/>
              </a:rPr>
              <a:t>industrial bodies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Understanding of entire network is essential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Generally, power flow needs: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basic understanding of network parameters like transmission lines, linearization of complex equations, the network analysis techniques, types of network buses.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67815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1309" y="962066"/>
            <a:ext cx="7980218" cy="49649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706581" y="5887746"/>
            <a:ext cx="11255433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1: Ethiopian power network interconnection Plan. </a:t>
            </a: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ai2-s2-public.s3.amazonaws.com/figures/2017-08-08/72b2d93ae770e42d2faf708b109285a437cd990c/26-Figure12-1.png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endParaRPr lang="en-US" sz="12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609600" y="304800"/>
            <a:ext cx="11450472" cy="30480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n-US" sz="3600" b="1" dirty="0" smtClean="0">
                <a:latin typeface="Arial" pitchFamily="34" charset="0"/>
                <a:cs typeface="Arial" pitchFamily="34" charset="0"/>
              </a:rPr>
              <a:t>Introduction                                                    Cont.…</a:t>
            </a:r>
            <a:endParaRPr lang="en-US" sz="36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2422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274637"/>
            <a:ext cx="12192000" cy="70014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2. Basics of Power Transmission Line Component</a:t>
            </a:r>
            <a:br>
              <a:rPr 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US" sz="3200" b="1" dirty="0" smtClean="0">
                <a:latin typeface="Arial" pitchFamily="34" charset="0"/>
                <a:cs typeface="Arial" pitchFamily="34" charset="0"/>
              </a:rPr>
              <a:t>(BPTLC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)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4841" y="933255"/>
            <a:ext cx="12107159" cy="584993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ower transmission lines are vital for transmitting electrical energy from power plants to substations and ultimately to the load centers 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It comprises 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Conductors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towers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Insulators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Circuit breakers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Switches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55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511" y="1159497"/>
            <a:ext cx="11783505" cy="5561814"/>
          </a:xfrm>
        </p:spPr>
        <p:txBody>
          <a:bodyPr/>
          <a:lstStyle/>
          <a:p>
            <a:pPr algn="just">
              <a:lnSpc>
                <a:spcPct val="20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regulators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Capacitors and reactors (VARs)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Grounding or earthling systems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Arrestors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Other electromechanical components </a:t>
            </a: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801278" y="365125"/>
            <a:ext cx="10552524" cy="690677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BPTLC                                                      Cont.…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83753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title"/>
          </p:nvPr>
        </p:nvSpPr>
        <p:spPr>
          <a:xfrm>
            <a:off x="609600" y="301657"/>
            <a:ext cx="11277600" cy="685800"/>
          </a:xfrm>
        </p:spPr>
        <p:txBody>
          <a:bodyPr>
            <a:normAutofit/>
          </a:bodyPr>
          <a:lstStyle/>
          <a:p>
            <a:pPr algn="ctr" eaLnBrk="1" hangingPunct="1"/>
            <a:r>
              <a:rPr lang="en-US" sz="3600" b="1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3600" b="1" dirty="0" smtClean="0">
                <a:latin typeface="Arial" pitchFamily="34" charset="0"/>
                <a:cs typeface="Arial" pitchFamily="34" charset="0"/>
              </a:rPr>
              <a:t>. Transmission Line Conductors(TLC)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785004"/>
            <a:ext cx="12192000" cy="6003986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The design of a 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 conductors  depends on four electrical parameters[2]: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457200" indent="-457200" algn="just">
              <a:lnSpc>
                <a:spcPct val="200000"/>
              </a:lnSpc>
              <a:spcBef>
                <a:spcPts val="0"/>
              </a:spcBef>
              <a:buFont typeface="+mj-lt"/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Series resistance</a:t>
            </a:r>
          </a:p>
          <a:p>
            <a:pPr marL="457200" indent="-457200" algn="just">
              <a:lnSpc>
                <a:spcPct val="200000"/>
              </a:lnSpc>
              <a:spcBef>
                <a:spcPts val="0"/>
              </a:spcBef>
              <a:buFont typeface="+mj-lt"/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Series inductance</a:t>
            </a:r>
          </a:p>
          <a:p>
            <a:pPr marL="457200" indent="-457200" algn="just">
              <a:lnSpc>
                <a:spcPct val="200000"/>
              </a:lnSpc>
              <a:spcBef>
                <a:spcPts val="0"/>
              </a:spcBef>
              <a:buFont typeface="+mj-lt"/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Shunt capacitance</a:t>
            </a:r>
          </a:p>
          <a:p>
            <a:pPr marL="457200" indent="-457200" algn="just">
              <a:lnSpc>
                <a:spcPct val="200000"/>
              </a:lnSpc>
              <a:spcBef>
                <a:spcPts val="0"/>
              </a:spcBef>
              <a:buFont typeface="+mj-lt"/>
              <a:buAutoNum type="alphaLcPeriod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Shunt conductance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series resistance relies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physical composition of the conductor at a given temperature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eries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inductance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produced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the presence of magnetic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fields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around the conductors, and depend on their geometrical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arrangement of conductors.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  <a:defRPr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5848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0" y="665018"/>
            <a:ext cx="12111487" cy="6063586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spcBef>
                <a:spcPct val="0"/>
              </a:spcBef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shunt capacitances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 produced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the presence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electrostatic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fields around the conductors, and depend on their geometrical arrangement.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spcBef>
                <a:spcPct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Lastly, the shunt conductance exist due to the  </a:t>
            </a:r>
            <a:r>
              <a:rPr lang="en-US" sz="2000" dirty="0" smtClean="0">
                <a:solidFill>
                  <a:srgbClr val="00B0F0"/>
                </a:solidFill>
                <a:latin typeface="Arial" pitchFamily="34" charset="0"/>
                <a:cs typeface="Arial" pitchFamily="34" charset="0"/>
              </a:rPr>
              <a:t>leakage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currents flowing across insulators and air gaps between conductors . 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Shunt conductance is mostly neglected during different power flow analysis since a leakage current is considerably small compared to nominal current.</a:t>
            </a:r>
          </a:p>
          <a:p>
            <a:pPr algn="just">
              <a:lnSpc>
                <a:spcPct val="200000"/>
              </a:lnSpc>
              <a:spcBef>
                <a:spcPct val="0"/>
              </a:spcBef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Generally, the presences of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these components, their magnitude and their impact  on the network analysis varies with the network structure (two-port), the length of transmission line and its KV.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590204" y="243468"/>
            <a:ext cx="11305309" cy="579492"/>
          </a:xfrm>
        </p:spPr>
        <p:txBody>
          <a:bodyPr>
            <a:normAutofit fontScale="90000"/>
          </a:bodyPr>
          <a:lstStyle/>
          <a:p>
            <a:pPr algn="ctr" eaLnBrk="1" hangingPunct="1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190219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" y="723208"/>
            <a:ext cx="12100560" cy="6134792"/>
          </a:xfrm>
        </p:spPr>
        <p:txBody>
          <a:bodyPr rtlCol="0">
            <a:no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a.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Resistance: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AC resistance of a conductor in a transmission line is determined based on the calculation of DC resistance.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Accordingly, if DC current is flowing along a rounded cylindrical conductor, the current is uniformly distributed over its cross-section area as  given by;</a:t>
            </a: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eqn. (1)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Where;       -is conductor resistivity at a given temperature (V-m)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L-  conductor length (m)</a:t>
            </a:r>
          </a:p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A-  conductor cross-section area (m</a:t>
            </a:r>
            <a:r>
              <a:rPr lang="en-US" sz="2000" baseline="30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 algn="just">
              <a:lnSpc>
                <a:spcPct val="170000"/>
              </a:lnSpc>
              <a:spcBef>
                <a:spcPts val="0"/>
              </a:spcBef>
              <a:defRPr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If AC current instead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DC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current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flowing, the conductor effective resistance is </a:t>
            </a:r>
          </a:p>
          <a:p>
            <a:pPr marL="0" indent="0" algn="just">
              <a:lnSpc>
                <a:spcPct val="170000"/>
              </a:lnSpc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higher due to frequency or skin effect.</a:t>
            </a:r>
          </a:p>
        </p:txBody>
      </p:sp>
      <p:graphicFrame>
        <p:nvGraphicFramePr>
          <p:cNvPr id="410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21645549"/>
              </p:ext>
            </p:extLst>
          </p:nvPr>
        </p:nvGraphicFramePr>
        <p:xfrm>
          <a:off x="3474529" y="2702943"/>
          <a:ext cx="2219690" cy="6099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60" name="Equation" r:id="rId3" imgW="901309" imgH="393529" progId="Equation.DSMT4">
                  <p:embed/>
                </p:oleObj>
              </mc:Choice>
              <mc:Fallback>
                <p:oleObj name="Equation" r:id="rId3" imgW="901309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74529" y="2702943"/>
                        <a:ext cx="2219690" cy="609991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01" name="Object 3"/>
          <p:cNvGraphicFramePr>
            <a:graphicFrameLocks noChangeAspect="1"/>
          </p:cNvGraphicFramePr>
          <p:nvPr/>
        </p:nvGraphicFramePr>
        <p:xfrm>
          <a:off x="1422400" y="3505200"/>
          <a:ext cx="406400" cy="393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2261" name="Equation" r:id="rId5" imgW="152268" imgH="164957" progId="Equation.DSMT4">
                  <p:embed/>
                </p:oleObj>
              </mc:Choice>
              <mc:Fallback>
                <p:oleObj name="Equation" r:id="rId5" imgW="152268" imgH="16495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0" y="3505200"/>
                        <a:ext cx="406400" cy="393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10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99258" y="182879"/>
            <a:ext cx="11406787" cy="6236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6337626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681644"/>
            <a:ext cx="12119956" cy="6093229"/>
          </a:xfrm>
        </p:spPr>
        <p:txBody>
          <a:bodyPr rtlCol="0">
            <a:normAutofit/>
          </a:bodyPr>
          <a:lstStyle/>
          <a:p>
            <a:pPr algn="just">
              <a:lnSpc>
                <a:spcPct val="200000"/>
              </a:lnSpc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Frequency Effect: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frequency of AC voltage produces a second effect on the conductor resistance due to the non-uniform distribution of current, which is known as skin effect.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current tends to flow towards the conductor's surface as frequency rises, while the current density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falls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middle. 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skin effect raises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effective resistance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by decreasing the effective cross-section area that the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uses as given by Fig. 2.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Additionally, the presence of additional current-carrying conductors in the immediate proximity causes a slight increase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resistance[3]. 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53195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4" name="Rectangle 3"/>
          <p:cNvSpPr/>
          <p:nvPr/>
        </p:nvSpPr>
        <p:spPr>
          <a:xfrm>
            <a:off x="1793842" y="5599346"/>
            <a:ext cx="842019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2.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skin effect raises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frequency increases.</a:t>
            </a:r>
          </a:p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 Url</a:t>
            </a:r>
            <a:r>
              <a:rPr lang="en-US" sz="12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rubadue.com/wp-content/uploads/2023/12/July-22-Blog-Post-Skin-Effect-and-Proximity-Effect-Losses.webp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en-US" sz="2000" dirty="0"/>
          </a:p>
        </p:txBody>
      </p:sp>
      <p:sp>
        <p:nvSpPr>
          <p:cNvPr id="10" name="AutoShape 10" descr="https://rubadue.com/wp-content/uploads/2023/12/July-22-Blog-Post-Skin-Effect-and-Proximity-Effect-Losses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6727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5716" y="912666"/>
            <a:ext cx="10081972" cy="46866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999435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463669"/>
            <a:ext cx="12053454" cy="6394330"/>
          </a:xfrm>
        </p:spPr>
        <p:txBody>
          <a:bodyPr rtlCol="0">
            <a:normAutofit fontScale="55000" lnSpcReduction="20000"/>
          </a:bodyPr>
          <a:lstStyle/>
          <a:p>
            <a:pPr>
              <a:lnSpc>
                <a:spcPct val="170000"/>
              </a:lnSpc>
              <a:defRPr/>
            </a:pPr>
            <a:r>
              <a:rPr lang="en-US" sz="36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Other variations in resistance are caused by</a:t>
            </a:r>
          </a:p>
          <a:p>
            <a:pPr eaLnBrk="1" fontAlgn="auto" hangingPunct="1"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Temperature</a:t>
            </a:r>
          </a:p>
          <a:p>
            <a:pPr eaLnBrk="1" fontAlgn="auto" hangingPunct="1"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strengthening of stranded conductors</a:t>
            </a:r>
          </a:p>
          <a:p>
            <a:pPr eaLnBrk="1" fontAlgn="auto" hangingPunct="1">
              <a:lnSpc>
                <a:spcPct val="170000"/>
              </a:lnSpc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 Bundle conductors arrangement</a:t>
            </a:r>
          </a:p>
          <a:p>
            <a:pPr marL="0" indent="0" algn="just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The resistivity of any conductive material varies linearly over an operating temperature, and therefore, the resistance of any conductor suffers the same variations.</a:t>
            </a:r>
          </a:p>
          <a:p>
            <a:pPr marL="0" indent="0" algn="just" eaLnBrk="1" fontAlgn="auto" hangingPunct="1">
              <a:lnSpc>
                <a:spcPct val="170000"/>
              </a:lnSpc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§"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 As temperature rises, the conductor resistance increases linearly, over normal operating temperatures as presented as:</a:t>
            </a:r>
          </a:p>
          <a:p>
            <a:pPr marL="0"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</a:t>
            </a:r>
          </a:p>
          <a:p>
            <a:pPr marL="0" indent="0" algn="just" eaLnBrk="1" fontAlgn="auto" hangingPunct="1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eqn.(2)                                                    </a:t>
            </a:r>
            <a:endParaRPr lang="en-US" sz="2400" b="1" dirty="0" smtClean="0">
              <a:latin typeface="Times New Roman" pitchFamily="18" charset="0"/>
              <a:cs typeface="Times New Roman" pitchFamily="18" charset="0"/>
            </a:endParaRPr>
          </a:p>
          <a:p>
            <a:pPr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Where; R</a:t>
            </a:r>
            <a:r>
              <a:rPr lang="en-US" sz="3600" baseline="-25000" dirty="0" smtClean="0">
                <a:latin typeface="Arial" pitchFamily="34" charset="0"/>
                <a:cs typeface="Arial" pitchFamily="34" charset="0"/>
              </a:rPr>
              <a:t>2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is resistance at second temperature t</a:t>
            </a:r>
            <a:r>
              <a:rPr lang="en-US" sz="3600" baseline="-25000" dirty="0" smtClean="0">
                <a:latin typeface="Arial" pitchFamily="34" charset="0"/>
                <a:cs typeface="Arial" pitchFamily="34" charset="0"/>
              </a:rPr>
              <a:t>2,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R</a:t>
            </a:r>
            <a:r>
              <a:rPr lang="en-US" sz="36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 is  resistance at initial temperature t</a:t>
            </a:r>
            <a:r>
              <a:rPr lang="en-US" sz="3600" baseline="-25000" dirty="0" smtClean="0">
                <a:latin typeface="Arial" pitchFamily="34" charset="0"/>
                <a:cs typeface="Arial" pitchFamily="34" charset="0"/>
              </a:rPr>
              <a:t>1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,</a:t>
            </a:r>
          </a:p>
          <a:p>
            <a:pPr eaLnBrk="1" fontAlgn="auto" hangingPunct="1">
              <a:lnSpc>
                <a:spcPct val="170000"/>
              </a:lnSpc>
              <a:spcAft>
                <a:spcPts val="0"/>
              </a:spcAft>
              <a:buFont typeface="Arial" pitchFamily="34" charset="0"/>
              <a:buNone/>
              <a:defRPr/>
            </a:pPr>
            <a:r>
              <a:rPr lang="en-US" sz="3600" dirty="0" smtClean="0">
                <a:latin typeface="Arial" pitchFamily="34" charset="0"/>
                <a:cs typeface="Arial" pitchFamily="34" charset="0"/>
              </a:rPr>
              <a:t>and T </a:t>
            </a:r>
            <a:r>
              <a:rPr lang="en-US" sz="36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3600" dirty="0" smtClean="0">
                <a:latin typeface="Arial" pitchFamily="34" charset="0"/>
                <a:cs typeface="Arial" pitchFamily="34" charset="0"/>
              </a:rPr>
              <a:t>is the temperature coefficient for the particular material.</a:t>
            </a:r>
          </a:p>
        </p:txBody>
      </p:sp>
      <p:graphicFrame>
        <p:nvGraphicFramePr>
          <p:cNvPr id="614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507428"/>
              </p:ext>
            </p:extLst>
          </p:nvPr>
        </p:nvGraphicFramePr>
        <p:xfrm>
          <a:off x="2371401" y="4628036"/>
          <a:ext cx="2333604" cy="674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8306" name="Equation" r:id="rId3" imgW="1091726" imgH="482391" progId="Equation.DSMT4">
                  <p:embed/>
                </p:oleObj>
              </mc:Choice>
              <mc:Fallback>
                <p:oleObj name="Equation" r:id="rId3" imgW="1091726" imgH="482391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71401" y="4628036"/>
                        <a:ext cx="2333604" cy="674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42292731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Content Placeholder 2"/>
          <p:cNvSpPr>
            <a:spLocks noGrp="1"/>
          </p:cNvSpPr>
          <p:nvPr>
            <p:ph idx="1"/>
          </p:nvPr>
        </p:nvSpPr>
        <p:spPr>
          <a:xfrm>
            <a:off x="99752" y="806568"/>
            <a:ext cx="12092247" cy="6051431"/>
          </a:xfrm>
        </p:spPr>
        <p:txBody>
          <a:bodyPr/>
          <a:lstStyle/>
          <a:p>
            <a:pPr>
              <a:lnSpc>
                <a:spcPct val="200000"/>
              </a:lnSpc>
              <a:defRPr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trengthening of Bundle Conductor Effect: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most of the recent transmission lines are bundled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There are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two types of transmission line conductors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overhead and underground. 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Overhead conductors, made of bare metal and suspended on insulators, are preferred over underground conductors because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lower cost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and easy maintenance.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Also, overhead transmission lines use aluminum conductors, because of the lower cost and lighter weight compared to copper conductors.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751671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" y="806570"/>
            <a:ext cx="12192000" cy="5885176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There are different types of commercially available aluminum conductors: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Aluminum-conductor-steel-reinforced (ACSR)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Aluminum-conductor-alloy-reinforced (ACAR)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All-aluminum-conductor (AAC)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All-aluminum alloy- conductor (AAAC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). The aluminum conductor, stranded structure is presented in Fig.3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pic>
        <p:nvPicPr>
          <p:cNvPr id="8" name="Picture 4" descr="https://ars.els-cdn.com/content/image/3-s2.0-B012176480X005076-gr6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548" y="3751126"/>
            <a:ext cx="5336771" cy="1911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980902" y="5744095"/>
            <a:ext cx="1061535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latin typeface="Arial" pitchFamily="34" charset="0"/>
                <a:cs typeface="Arial" pitchFamily="34" charset="0"/>
              </a:rPr>
              <a:t>Figure 3.  stranded Aluminum conductor.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12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dirty="0" smtClean="0">
                <a:latin typeface="Arial" pitchFamily="34" charset="0"/>
                <a:cs typeface="Arial" pitchFamily="34" charset="0"/>
                <a:hlinkClick r:id="rId3"/>
              </a:rPr>
              <a:t>ars.els-cdn.com/content/image/3-s2.0-B012176480X005076-gr6.gif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07971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533400"/>
            <a:ext cx="12192000" cy="63246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ACSR is one of the most used conductors in transmission lines.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purpose of introducing a steel core inside the stranded aluminum conductors is to obtain  strength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stranded conductor offers more flexibility and easier to manufacture than a solid large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conductor high strength-to-weight ratio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 resistance of each wound conductor at any layer, per unit length, is based on its total length as presented in eqn.3.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eqn.(3)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220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521338"/>
              </p:ext>
            </p:extLst>
          </p:nvPr>
        </p:nvGraphicFramePr>
        <p:xfrm>
          <a:off x="2254745" y="3374967"/>
          <a:ext cx="3106964" cy="5308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02" name="Equation" r:id="rId3" imgW="1879600" imgH="508000" progId="Equation.DSMT4">
                  <p:embed/>
                </p:oleObj>
              </mc:Choice>
              <mc:Fallback>
                <p:oleObj name="Equation" r:id="rId3" imgW="1879600" imgH="5080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54745" y="3374967"/>
                        <a:ext cx="3106964" cy="5308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133004" y="4264429"/>
            <a:ext cx="11945389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Where , </a:t>
            </a:r>
            <a:r>
              <a:rPr lang="en-US" sz="2000" dirty="0" err="1">
                <a:latin typeface="Arial" pitchFamily="34" charset="0"/>
                <a:cs typeface="Arial" pitchFamily="34" charset="0"/>
              </a:rPr>
              <a:t>R</a:t>
            </a:r>
            <a:r>
              <a:rPr lang="en-US" sz="2000" baseline="-25000" dirty="0" err="1">
                <a:latin typeface="Arial" pitchFamily="34" charset="0"/>
                <a:cs typeface="Arial" pitchFamily="34" charset="0"/>
              </a:rPr>
              <a:t>cond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resistance of the wound conductor,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‘l’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length of the wound conductor and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‘p’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relative pitch of wound conductor as given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by eqn.4.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eqn.(4)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13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1490013"/>
              </p:ext>
            </p:extLst>
          </p:nvPr>
        </p:nvGraphicFramePr>
        <p:xfrm>
          <a:off x="2327563" y="5280093"/>
          <a:ext cx="781398" cy="8680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4303" name="Equation" r:id="rId5" imgW="787400" imgH="876300" progId="Equation.3">
                  <p:embed/>
                </p:oleObj>
              </mc:Choice>
              <mc:Fallback>
                <p:oleObj name="Equation" r:id="rId5" imgW="787400" imgH="876300" progId="Equation.3">
                  <p:embed/>
                  <p:pic>
                    <p:nvPicPr>
                      <p:cNvPr id="0" name="Object 1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7563" y="5280093"/>
                        <a:ext cx="781398" cy="86804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603835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Content Placeholder 2"/>
          <p:cNvSpPr>
            <a:spLocks noGrp="1"/>
          </p:cNvSpPr>
          <p:nvPr>
            <p:ph idx="1"/>
          </p:nvPr>
        </p:nvSpPr>
        <p:spPr>
          <a:xfrm>
            <a:off x="0" y="609600"/>
            <a:ext cx="11988800" cy="6248400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parallel combination of n conductors with the same diameter per layer gives the total resistance per layer as follows: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Font typeface="Arial" charset="0"/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eqn.(5)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Similarly, the total resistance of the stranded conductor is evaluated by the parallel combination of resistances per layer as presented in eqn.6 and 7.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eqn.(6)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Then,                                                                                                            eqn.(7)</a:t>
            </a:r>
          </a:p>
        </p:txBody>
      </p:sp>
      <p:graphicFrame>
        <p:nvGraphicFramePr>
          <p:cNvPr id="10244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17670711"/>
              </p:ext>
            </p:extLst>
          </p:nvPr>
        </p:nvGraphicFramePr>
        <p:xfrm>
          <a:off x="2887288" y="1251066"/>
          <a:ext cx="3208712" cy="8021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2" name="Equation" r:id="rId3" imgW="1422400" imgH="660400" progId="Equation.DSMT4">
                  <p:embed/>
                </p:oleObj>
              </mc:Choice>
              <mc:Fallback>
                <p:oleObj name="Equation" r:id="rId3" imgW="1422400" imgH="660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87288" y="1251066"/>
                        <a:ext cx="3208712" cy="8021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sp>
        <p:nvSpPr>
          <p:cNvPr id="5" name="Rectangle 14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8144801"/>
              </p:ext>
            </p:extLst>
          </p:nvPr>
        </p:nvGraphicFramePr>
        <p:xfrm>
          <a:off x="2485060" y="3291841"/>
          <a:ext cx="3101093" cy="1789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3" name="Equation" r:id="rId5" imgW="2273300" imgH="1778000" progId="Equation.3">
                  <p:embed/>
                </p:oleObj>
              </mc:Choice>
              <mc:Fallback>
                <p:oleObj name="Equation" r:id="rId5" imgW="2273300" imgH="1778000" progId="Equation.3">
                  <p:embed/>
                  <p:pic>
                    <p:nvPicPr>
                      <p:cNvPr id="0" name="Object 1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5060" y="3291841"/>
                        <a:ext cx="3101093" cy="1789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16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548422"/>
              </p:ext>
            </p:extLst>
          </p:nvPr>
        </p:nvGraphicFramePr>
        <p:xfrm>
          <a:off x="2768138" y="5361710"/>
          <a:ext cx="2209800" cy="428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344" name="Equation" r:id="rId7" imgW="2209800" imgH="431800" progId="Equation.3">
                  <p:embed/>
                </p:oleObj>
              </mc:Choice>
              <mc:Fallback>
                <p:oleObj name="Equation" r:id="rId7" imgW="2209800" imgH="431800" progId="Equation.3">
                  <p:embed/>
                  <p:pic>
                    <p:nvPicPr>
                      <p:cNvPr id="0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68138" y="5361710"/>
                        <a:ext cx="2209800" cy="4286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250235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128" y="806569"/>
            <a:ext cx="11787448" cy="6051430"/>
          </a:xfrm>
        </p:spPr>
        <p:txBody>
          <a:bodyPr>
            <a:normAutofit/>
          </a:bodyPr>
          <a:lstStyle/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Equation 7 indicates that the total resistance of high-voltage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transmission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lines, which may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be more than one conductor per 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reduces the total resistances for increasing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the current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carrying capability of conductor while reducing the 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corona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effect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Corona effect occurs when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surface potential gradient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a conductor exceeds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dielectric strength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of the surrounding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air</a:t>
            </a:r>
          </a:p>
          <a:p>
            <a:pPr algn="just">
              <a:lnSpc>
                <a:spcPct val="200000"/>
              </a:lnSpc>
              <a:buFont typeface="Wingdings" pitchFamily="2" charset="2"/>
              <a:buChar char="§"/>
              <a:defRPr/>
            </a:pP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which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produces ionization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area close to the conductor, with consequent corona losses, audible noise, and radio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interference will be takes place.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18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9076340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Content Placeholder 2"/>
          <p:cNvSpPr>
            <a:spLocks noGrp="1"/>
          </p:cNvSpPr>
          <p:nvPr>
            <p:ph idx="1"/>
          </p:nvPr>
        </p:nvSpPr>
        <p:spPr>
          <a:xfrm>
            <a:off x="249382" y="515389"/>
            <a:ext cx="11942618" cy="5610775"/>
          </a:xfrm>
        </p:spPr>
        <p:txBody>
          <a:bodyPr>
            <a:normAutofit fontScale="92500" lnSpcReduction="10000"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Accordingly, by increasing the number of conductors per phase, the total cross-section area increases, the current capacity increases, and the total AC resistance decreases proportionally to the number of conductors per bundle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2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Conductor bundles may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be applied to  any voltage but are commonly used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for high voltage as presented in Fig.4. 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4. Bundled conductor in transmission line. 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9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900" dirty="0">
                <a:latin typeface="Arial" pitchFamily="34" charset="0"/>
                <a:cs typeface="Arial" pitchFamily="34" charset="0"/>
              </a:rPr>
              <a:t>:  </a:t>
            </a:r>
            <a:r>
              <a:rPr lang="en-US" sz="19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900" dirty="0" smtClean="0">
                <a:latin typeface="Arial" pitchFamily="34" charset="0"/>
                <a:cs typeface="Arial" pitchFamily="34" charset="0"/>
                <a:hlinkClick r:id="rId2"/>
              </a:rPr>
              <a:t>studyelectrical.com/wp-content/uploads/2019/01/Bundled-Conductors-Types.jpg</a:t>
            </a:r>
            <a:endParaRPr lang="en-US" sz="1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9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19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28445" y="120769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pic>
        <p:nvPicPr>
          <p:cNvPr id="280578" name="Picture 2" descr="https://studyelectrical.com/wp-content/uploads/2019/01/Bundled-Conductors-Typ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74" y="2909454"/>
            <a:ext cx="7143750" cy="190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06468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9" name="Content Placeholder 2"/>
          <p:cNvSpPr>
            <a:spLocks noGrp="1"/>
          </p:cNvSpPr>
          <p:nvPr>
            <p:ph idx="1"/>
          </p:nvPr>
        </p:nvSpPr>
        <p:spPr>
          <a:xfrm>
            <a:off x="166255" y="848132"/>
            <a:ext cx="11696007" cy="6009868"/>
          </a:xfrm>
        </p:spPr>
        <p:txBody>
          <a:bodyPr/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None/>
              <a:defRPr/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b. Inductance 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and Inductive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Reactance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: A current-carrying conductor produces concentric magnetic flux lines around the conductor.</a:t>
            </a:r>
          </a:p>
          <a:p>
            <a:pPr algn="just">
              <a:lnSpc>
                <a:spcPct val="20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If the current varies with the time, the magnetic flux changes and a voltage is induced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Therefore, an inductance is present and defined as the ratio of the 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magnetic flux linkage to the cu-</a:t>
            </a:r>
            <a:r>
              <a:rPr lang="en-US" sz="2000" b="1" dirty="0" err="1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rrent</a:t>
            </a:r>
            <a:r>
              <a:rPr lang="en-US" sz="20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flowing through conductor.</a:t>
            </a:r>
          </a:p>
          <a:p>
            <a:pPr algn="just">
              <a:lnSpc>
                <a:spcPct val="200000"/>
              </a:lnSpc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</a:t>
            </a:r>
            <a:r>
              <a:rPr lang="en-US" sz="2000" i="1" dirty="0" smtClean="0">
                <a:latin typeface="Arial" pitchFamily="34" charset="0"/>
                <a:cs typeface="Arial" pitchFamily="34" charset="0"/>
              </a:rPr>
              <a:t>magnetic flux produced by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the current in transmission line conductors produces a total inductance whose magnitude depends on the line configuration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Ø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20</a:t>
            </a:fld>
            <a:endParaRPr lang="en-US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6172142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Content Placeholder 2"/>
          <p:cNvSpPr>
            <a:spLocks noGrp="1"/>
          </p:cNvSpPr>
          <p:nvPr>
            <p:ph idx="1"/>
          </p:nvPr>
        </p:nvSpPr>
        <p:spPr>
          <a:xfrm>
            <a:off x="0" y="990600"/>
            <a:ext cx="12192000" cy="58674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the calculation of transmission line inductance, 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knowing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following parameters must be needed: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Magnetic field intensity ‘H’, Magnetic field density ‘B’ and  Flux linkage ‘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’</a:t>
            </a: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Consider an infinitely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long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solid cylindrical conductor with radius r, carrying current I as shown in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Fig.5.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Figure 5.A n infinitely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long, solid cylindrical conductor with radius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1200" dirty="0" smtClean="0">
                <a:latin typeface="Arial" pitchFamily="34" charset="0"/>
                <a:cs typeface="Arial" pitchFamily="34" charset="0"/>
              </a:rPr>
              <a:t>Url:  </a:t>
            </a:r>
            <a:r>
              <a:rPr lang="en-US" sz="12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200" dirty="0" smtClean="0">
                <a:latin typeface="Arial" pitchFamily="34" charset="0"/>
                <a:cs typeface="Arial" pitchFamily="34" charset="0"/>
                <a:hlinkClick r:id="rId2"/>
              </a:rPr>
              <a:t>d10lpgp6xz60nq.cloudfront.net/physics_images/MOT_CON_JEE_PHY_C26_E02_051_Q01.png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21</a:t>
            </a:fld>
            <a:endParaRPr lang="en-US"/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pic>
        <p:nvPicPr>
          <p:cNvPr id="282628" name="Picture 4" descr="https://d10lpgp6xz60nq.cloudfront.net/physics_images/MOT_CON_JEE_PHY_C26_E02_051_Q01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36878" y="2679412"/>
            <a:ext cx="3228975" cy="1962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5980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Content Placeholder 2"/>
          <p:cNvSpPr>
            <a:spLocks noGrp="1"/>
          </p:cNvSpPr>
          <p:nvPr>
            <p:ph idx="1"/>
          </p:nvPr>
        </p:nvSpPr>
        <p:spPr>
          <a:xfrm>
            <a:off x="0" y="914400"/>
            <a:ext cx="11887200" cy="5715000"/>
          </a:xfrm>
        </p:spPr>
        <p:txBody>
          <a:bodyPr/>
          <a:lstStyle/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If the conductor is made of a </a:t>
            </a:r>
            <a:r>
              <a:rPr lang="en-US" sz="24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non-magnetic material, and the current is assumed uniformly distributed (no skin effect),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then the internal and external magnetic fields are generated is given in Fig.6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22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pic>
        <p:nvPicPr>
          <p:cNvPr id="283650" name="Picture 2" descr="https://www.researchgate.net/publication/308379950/figure/fig6/AS:668715272126475@1536445553542/Magnetic-field-produced-by-a-three-phase-transmission-line-not-to-scale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3059" y="2347278"/>
            <a:ext cx="8709042" cy="31557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1278630" y="5757147"/>
            <a:ext cx="9708107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Figure 6. The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internal and external magnetic fields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generated by conductor. </a:t>
            </a:r>
          </a:p>
          <a:p>
            <a:r>
              <a:rPr lang="en-US" sz="900" dirty="0" smtClean="0">
                <a:latin typeface="Arial" pitchFamily="34" charset="0"/>
                <a:cs typeface="Arial" pitchFamily="34" charset="0"/>
              </a:rPr>
              <a:t>Url: </a:t>
            </a:r>
            <a:r>
              <a:rPr lang="en-US" sz="9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9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900" dirty="0" smtClean="0">
                <a:latin typeface="Arial" pitchFamily="34" charset="0"/>
                <a:cs typeface="Arial" pitchFamily="34" charset="0"/>
                <a:hlinkClick r:id="rId3"/>
              </a:rPr>
              <a:t>www.researchgate.net/publication/308379950/figure/fig6/AS:668715272126475@1536445553542/Magnetic-field-produced-by-a-three-phase-transmission-line-not-to-scale.png</a:t>
            </a: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endParaRPr lang="en-US" sz="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4614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Content Placeholder 2"/>
          <p:cNvSpPr>
            <a:spLocks noGrp="1"/>
          </p:cNvSpPr>
          <p:nvPr>
            <p:ph idx="1"/>
          </p:nvPr>
        </p:nvSpPr>
        <p:spPr>
          <a:xfrm>
            <a:off x="304800" y="975946"/>
            <a:ext cx="11401245" cy="5150218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o obtain the internal inductance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a magnetic field with radius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inside the conductor of length l is chosen, as shown in Fig. 7.</a:t>
            </a:r>
          </a:p>
          <a:p>
            <a:pPr>
              <a:lnSpc>
                <a:spcPct val="150000"/>
              </a:lnSpc>
              <a:buFont typeface="Wingdings" pitchFamily="2" charset="2"/>
              <a:buChar char="Ø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fraction of the current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enclosed in the area of the circle chosen is determined by: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eqn.(8)                                                             </a:t>
            </a:r>
          </a:p>
        </p:txBody>
      </p:sp>
      <p:graphicFrame>
        <p:nvGraphicFramePr>
          <p:cNvPr id="1741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44553166"/>
              </p:ext>
            </p:extLst>
          </p:nvPr>
        </p:nvGraphicFramePr>
        <p:xfrm>
          <a:off x="5831839" y="2809701"/>
          <a:ext cx="3048000" cy="685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7361" name="Equation" r:id="rId3" imgW="927100" imgH="419100" progId="Equation.DSMT4">
                  <p:embed/>
                </p:oleObj>
              </mc:Choice>
              <mc:Fallback>
                <p:oleObj name="Equation" r:id="rId3" imgW="9271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31839" y="2809701"/>
                        <a:ext cx="3048000" cy="685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23</a:t>
            </a:fld>
            <a:endParaRPr lang="en-US"/>
          </a:p>
        </p:txBody>
      </p:sp>
      <p:pic>
        <p:nvPicPr>
          <p:cNvPr id="227351" name="Picture 23" descr="https://media.springernature.com/lw685/springer-static/image/chp%3A10.1007%2F978-3-031-64691-1_5/MediaObjects/618512_1_En_5_Fig4_HTML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3934" y="2564475"/>
            <a:ext cx="3029049" cy="25603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9630" y="4961599"/>
            <a:ext cx="11766548" cy="8156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7. The internal magnetic field for radius x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9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9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900" dirty="0">
                <a:latin typeface="Arial" pitchFamily="34" charset="0"/>
                <a:cs typeface="Arial" pitchFamily="34" charset="0"/>
                <a:hlinkClick r:id="rId6"/>
              </a:rPr>
              <a:t>https://</a:t>
            </a:r>
            <a:r>
              <a:rPr lang="en-US" sz="900" dirty="0" smtClean="0">
                <a:latin typeface="Arial" pitchFamily="34" charset="0"/>
                <a:cs typeface="Arial" pitchFamily="34" charset="0"/>
                <a:hlinkClick r:id="rId6"/>
              </a:rPr>
              <a:t>www.google.com/url?sa=i&amp;url=https%3A%2F%2Flink.springer.com%2Fchapter%2F10.1007%2F978-3-031-64691-1_5&amp;psig=AOvVaw2iLYWS4Ue0Cvi9wI_TjfiB&amp;ust=1742297276354000&amp;source=images&amp;cd=vfe&amp;opi=89978449&amp;ved=0CBQQjRxqFwoTCJCw4KiBkYwDFQAAAAAdAAAAABA-</a:t>
            </a: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endParaRPr lang="en-US" sz="9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460234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12192000" cy="6172200"/>
          </a:xfrm>
        </p:spPr>
        <p:txBody>
          <a:bodyPr/>
          <a:lstStyle/>
          <a:p>
            <a:pPr algn="just"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Ampere’s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law determines the magnetic field intensity H 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x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, constant at any point along the circle contour as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eqn.(9)</a:t>
            </a: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, for non magnetic materials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differential flux ԁ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ϕ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enclosed in a ring of thickness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dx for a 1-m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length of conductor and the differential flux linkage d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in the respective area are: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eqn.(10)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8436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88259851"/>
              </p:ext>
            </p:extLst>
          </p:nvPr>
        </p:nvGraphicFramePr>
        <p:xfrm>
          <a:off x="2231583" y="1540625"/>
          <a:ext cx="4307417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58" name="Equation" r:id="rId3" imgW="1777229" imgH="393529" progId="Equation.DSMT4">
                  <p:embed/>
                </p:oleObj>
              </mc:Choice>
              <mc:Fallback>
                <p:oleObj name="Equation" r:id="rId3" imgW="1777229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31583" y="1540625"/>
                        <a:ext cx="4307417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7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57585571"/>
              </p:ext>
            </p:extLst>
          </p:nvPr>
        </p:nvGraphicFramePr>
        <p:xfrm>
          <a:off x="2130598" y="2267989"/>
          <a:ext cx="48514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59" name="Equation" r:id="rId5" imgW="1637589" imgH="393529" progId="Equation.DSMT4">
                  <p:embed/>
                </p:oleObj>
              </mc:Choice>
              <mc:Fallback>
                <p:oleObj name="Equation" r:id="rId5" imgW="1637589" imgH="393529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30598" y="2267989"/>
                        <a:ext cx="48514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02577102"/>
              </p:ext>
            </p:extLst>
          </p:nvPr>
        </p:nvGraphicFramePr>
        <p:xfrm>
          <a:off x="163945" y="3102033"/>
          <a:ext cx="4114800" cy="381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60" name="Equation" r:id="rId7" imgW="2044700" imgH="241300" progId="Equation.DSMT4">
                  <p:embed/>
                </p:oleObj>
              </mc:Choice>
              <mc:Fallback>
                <p:oleObj name="Equation" r:id="rId7" imgW="2044700" imgH="2413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3945" y="3102033"/>
                        <a:ext cx="4114800" cy="381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843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03310541"/>
              </p:ext>
            </p:extLst>
          </p:nvPr>
        </p:nvGraphicFramePr>
        <p:xfrm>
          <a:off x="2064059" y="4692679"/>
          <a:ext cx="4809818" cy="113454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8461" name="Equation" r:id="rId9" imgW="2298700" imgH="838200" progId="Equation.DSMT4">
                  <p:embed/>
                </p:oleObj>
              </mc:Choice>
              <mc:Fallback>
                <p:oleObj name="Equation" r:id="rId9" imgW="2298700" imgH="838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64059" y="4692679"/>
                        <a:ext cx="4809818" cy="113454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24</a:t>
            </a:fld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8692014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9" name="Content Placeholder 2"/>
          <p:cNvSpPr>
            <a:spLocks noGrp="1"/>
          </p:cNvSpPr>
          <p:nvPr>
            <p:ph idx="1"/>
          </p:nvPr>
        </p:nvSpPr>
        <p:spPr>
          <a:xfrm>
            <a:off x="80211" y="633662"/>
            <a:ext cx="12031578" cy="59676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internal flux linkage and inductance are obtained by integrating the differential flux linkage from x = 0 to x = r is given by: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eqn.(11)</a:t>
            </a:r>
          </a:p>
          <a:p>
            <a:pPr marL="0" indent="0">
              <a:lnSpc>
                <a:spcPct val="150000"/>
              </a:lnSpc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external inductance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evaluated assuming that the total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current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 is concentrated at the conductor surface (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maximum skin effect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946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83103451"/>
              </p:ext>
            </p:extLst>
          </p:nvPr>
        </p:nvGraphicFramePr>
        <p:xfrm>
          <a:off x="1028008" y="1526771"/>
          <a:ext cx="49784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33" name="Equation" r:id="rId3" imgW="1612900" imgH="469900" progId="Equation.DSMT4">
                  <p:embed/>
                </p:oleObj>
              </mc:Choice>
              <mc:Fallback>
                <p:oleObj name="Equation" r:id="rId3" imgW="1612900" imgH="4699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8008" y="1526771"/>
                        <a:ext cx="49784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9461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1231808"/>
              </p:ext>
            </p:extLst>
          </p:nvPr>
        </p:nvGraphicFramePr>
        <p:xfrm>
          <a:off x="1026662" y="2561706"/>
          <a:ext cx="5405967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9434" name="Equation" r:id="rId5" imgW="1714500" imgH="393700" progId="Equation.DSMT4">
                  <p:embed/>
                </p:oleObj>
              </mc:Choice>
              <mc:Fallback>
                <p:oleObj name="Equation" r:id="rId5" imgW="17145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6662" y="2561706"/>
                        <a:ext cx="5405967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25</a:t>
            </a:fld>
            <a:endParaRPr lang="en-US"/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924234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12192000" cy="6400800"/>
          </a:xfrm>
        </p:spPr>
        <p:txBody>
          <a:bodyPr/>
          <a:lstStyle/>
          <a:p>
            <a:pPr algn="just">
              <a:lnSpc>
                <a:spcPct val="150000"/>
              </a:lnSpc>
              <a:spcBef>
                <a:spcPts val="0"/>
              </a:spcBef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external magnetic field at any point for circle of radius y, the magnetic field intensity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H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the magnetic field density B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y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, per unit length are: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eqn.(12)</a:t>
            </a:r>
          </a:p>
          <a:p>
            <a:pPr marL="0" indent="0" algn="just">
              <a:lnSpc>
                <a:spcPct val="150000"/>
              </a:lnSpc>
              <a:spcBef>
                <a:spcPts val="0"/>
              </a:spcBef>
              <a:buFont typeface="Wingdings" pitchFamily="2" charset="2"/>
              <a:buChar char="Ø"/>
              <a:defRPr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defRPr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differential flux d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ϕ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enclosed in a ring of thickness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dy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is: </a:t>
            </a:r>
          </a:p>
          <a:p>
            <a:pPr algn="just">
              <a:buFont typeface="Arial" charset="0"/>
              <a:buNone/>
              <a:defRPr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charset="0"/>
              <a:buNone/>
              <a:defRPr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eqn.(13)</a:t>
            </a:r>
            <a:endParaRPr lang="en-US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0485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867868358"/>
              </p:ext>
            </p:extLst>
          </p:nvPr>
        </p:nvGraphicFramePr>
        <p:xfrm>
          <a:off x="872590" y="1652337"/>
          <a:ext cx="3575049" cy="76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83" name="Equation" r:id="rId3" imgW="1218671" imgH="444307" progId="Equation.DSMT4">
                  <p:embed/>
                </p:oleObj>
              </mc:Choice>
              <mc:Fallback>
                <p:oleObj name="Equation" r:id="rId3" imgW="1218671" imgH="444307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72590" y="1652337"/>
                        <a:ext cx="3575049" cy="76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6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845009"/>
              </p:ext>
            </p:extLst>
          </p:nvPr>
        </p:nvGraphicFramePr>
        <p:xfrm>
          <a:off x="974762" y="2367723"/>
          <a:ext cx="3022600" cy="6477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84" name="Equation" r:id="rId5" imgW="1358900" imgH="419100" progId="Equation.DSMT4">
                  <p:embed/>
                </p:oleObj>
              </mc:Choice>
              <mc:Fallback>
                <p:oleObj name="Equation" r:id="rId5" imgW="13589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74762" y="2367723"/>
                        <a:ext cx="3022600" cy="6477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0487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69811342"/>
              </p:ext>
            </p:extLst>
          </p:nvPr>
        </p:nvGraphicFramePr>
        <p:xfrm>
          <a:off x="1146111" y="3849802"/>
          <a:ext cx="4404360" cy="91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0485" name="Equation" r:id="rId7" imgW="1765300" imgH="419100" progId="Equation.DSMT4">
                  <p:embed/>
                </p:oleObj>
              </mc:Choice>
              <mc:Fallback>
                <p:oleObj name="Equation" r:id="rId7" imgW="17653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46111" y="3849802"/>
                        <a:ext cx="4404360" cy="91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26</a:t>
            </a:fld>
            <a:endParaRPr lang="en-US"/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778365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7" name="Content Placeholder 2"/>
          <p:cNvSpPr>
            <a:spLocks noGrp="1"/>
          </p:cNvSpPr>
          <p:nvPr>
            <p:ph idx="1"/>
          </p:nvPr>
        </p:nvSpPr>
        <p:spPr>
          <a:xfrm>
            <a:off x="0" y="685800"/>
            <a:ext cx="11887200" cy="5943600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the total current I flows in the surface conductor, then the differential flux linkage d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has the same magnitude as the differential flux d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ϕ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eqn.(14)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By integrating the flux linkage from at any point D1 to D2 is given by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eqn.(15)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general,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the total external flux linkage from the surface of the conductor to any point D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per unit length is: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eqn.(16)</a:t>
            </a:r>
          </a:p>
        </p:txBody>
      </p:sp>
      <p:graphicFrame>
        <p:nvGraphicFramePr>
          <p:cNvPr id="21508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10099479"/>
              </p:ext>
            </p:extLst>
          </p:nvPr>
        </p:nvGraphicFramePr>
        <p:xfrm>
          <a:off x="703127" y="1764910"/>
          <a:ext cx="4424025" cy="6771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01" name="Equation" r:id="rId3" imgW="1930400" imgH="419100" progId="Equation.DSMT4">
                  <p:embed/>
                </p:oleObj>
              </mc:Choice>
              <mc:Fallback>
                <p:oleObj name="Equation" r:id="rId3" imgW="1930400" imgH="4191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3127" y="1764910"/>
                        <a:ext cx="4424025" cy="6771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09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17681554"/>
              </p:ext>
            </p:extLst>
          </p:nvPr>
        </p:nvGraphicFramePr>
        <p:xfrm>
          <a:off x="1109271" y="2976899"/>
          <a:ext cx="5369166" cy="78844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02" name="Equation" r:id="rId5" imgW="2959100" imgH="482600" progId="Equation.DSMT4">
                  <p:embed/>
                </p:oleObj>
              </mc:Choice>
              <mc:Fallback>
                <p:oleObj name="Equation" r:id="rId5" imgW="2959100" imgH="4826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09271" y="2976899"/>
                        <a:ext cx="5369166" cy="78844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15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71944936"/>
              </p:ext>
            </p:extLst>
          </p:nvPr>
        </p:nvGraphicFramePr>
        <p:xfrm>
          <a:off x="1405148" y="4517366"/>
          <a:ext cx="6502400" cy="838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1503" name="Equation" r:id="rId7" imgW="2781300" imgH="457200" progId="Equation.DSMT4">
                  <p:embed/>
                </p:oleObj>
              </mc:Choice>
              <mc:Fallback>
                <p:oleObj name="Equation" r:id="rId7" imgW="27813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05148" y="4517366"/>
                        <a:ext cx="6502400" cy="838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27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10343663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203200" y="762001"/>
            <a:ext cx="11582400" cy="5364163"/>
          </a:xfrm>
        </p:spPr>
        <p:txBody>
          <a:bodyPr/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Then, the total flux linkage and inductance are summation of the internal and external flux linkage at any point D and given by eqn.17.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eqn.(17)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where GMR (geometric mean radius)=0.7788r</a:t>
            </a:r>
          </a:p>
        </p:txBody>
      </p:sp>
      <p:graphicFrame>
        <p:nvGraphicFramePr>
          <p:cNvPr id="22532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25411260"/>
              </p:ext>
            </p:extLst>
          </p:nvPr>
        </p:nvGraphicFramePr>
        <p:xfrm>
          <a:off x="805133" y="1965386"/>
          <a:ext cx="7553863" cy="182334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2475" name="Equation" r:id="rId3" imgW="3289300" imgH="1041400" progId="Equation.DSMT4">
                  <p:embed/>
                </p:oleObj>
              </mc:Choice>
              <mc:Fallback>
                <p:oleObj name="Equation" r:id="rId3" imgW="3289300" imgH="1041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05133" y="1965386"/>
                        <a:ext cx="7553863" cy="182334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28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720347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203200" y="533401"/>
            <a:ext cx="11684000" cy="5592763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400" b="1" dirty="0">
                <a:latin typeface="Arial" pitchFamily="34" charset="0"/>
                <a:cs typeface="Arial" pitchFamily="34" charset="0"/>
              </a:rPr>
              <a:t>Inductance of a Two-Wire Single-Phase </a:t>
            </a:r>
            <a:r>
              <a:rPr lang="en-US" sz="2400" b="1" dirty="0" smtClean="0">
                <a:latin typeface="Arial" pitchFamily="34" charset="0"/>
                <a:cs typeface="Arial" pitchFamily="34" charset="0"/>
              </a:rPr>
              <a:t>Line: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Consider a two-wire single-phase line with solid cylindrical conductors A and B with the same radius r, same length l, and separated by a distance D, where D &gt; r, and conducting the same current I, as shown in Fig 8.</a:t>
            </a:r>
            <a:r>
              <a:rPr lang="en-US" sz="2400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The current flows from the source to the load in conductor A and returns in conductor B (I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A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= -I</a:t>
            </a:r>
            <a:r>
              <a:rPr lang="en-US" sz="2400" baseline="-25000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2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lnSpc>
                <a:spcPct val="150000"/>
              </a:lnSpc>
              <a:buNone/>
            </a:pPr>
            <a:r>
              <a:rPr lang="en-US" sz="2200" dirty="0" smtClean="0">
                <a:latin typeface="Arial" pitchFamily="34" charset="0"/>
                <a:cs typeface="Arial" pitchFamily="34" charset="0"/>
              </a:rPr>
              <a:t>Figure 8. Electric magnetic field between </a:t>
            </a:r>
            <a:r>
              <a:rPr lang="en-US" sz="2200" dirty="0">
                <a:latin typeface="Arial" pitchFamily="34" charset="0"/>
                <a:cs typeface="Arial" pitchFamily="34" charset="0"/>
              </a:rPr>
              <a:t>two conductors</a:t>
            </a:r>
            <a:r>
              <a:rPr lang="en-US" sz="22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1100" dirty="0" smtClean="0">
                <a:latin typeface="Arial" pitchFamily="34" charset="0"/>
                <a:cs typeface="Arial" pitchFamily="34" charset="0"/>
              </a:rPr>
              <a:t>Url:  </a:t>
            </a:r>
            <a:r>
              <a:rPr lang="en-US" sz="11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1100" dirty="0" smtClean="0">
                <a:latin typeface="Arial" pitchFamily="34" charset="0"/>
                <a:cs typeface="Arial" pitchFamily="34" charset="0"/>
                <a:hlinkClick r:id="rId2"/>
              </a:rPr>
              <a:t>www.researchgate.net/publication/328134515/figure/fig2/AS:679156815773698@1538935011314/Two-conductors-19-in-a-as-in-Fig1-a-carrying-currents-with-similar-direction-each.jpg</a:t>
            </a:r>
            <a:endParaRPr lang="en-US" sz="11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endParaRPr lang="en-US" sz="1100" dirty="0" smtClean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29</a:t>
            </a:fld>
            <a:endParaRPr lang="en-US"/>
          </a:p>
        </p:txBody>
      </p:sp>
      <p:sp>
        <p:nvSpPr>
          <p:cNvPr id="4" name="AutoShape 2" descr="https://www.researchgate.net/publication/328134515/figure/fig2/AS:679156815773698@1538935011314/Two-conductors-19-in-a-as-in-Fig1-a-carrying-currents-with-similar-direction-each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" name="AutoShape 4" descr="https://www.researchgate.net/publication/328134515/figure/fig2/AS:679156815773698@1538935011314/Two-conductors-19-in-a-as-in-Fig1-a-carrying-currents-with-similar-direction-each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6" name="AutoShape 6" descr="https://www.researchgate.net/publication/328134515/figure/fig2/AS:679156815773698@1538935011314/Two-conductors-19-in-a-as-in-Fig1-a-carrying-currents-with-similar-direction-each.jpg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8" descr="https://www.researchgate.net/publication/328134515/figure/fig2/AS:679156815773698@1538935011314/Two-conductors-19-in-a-as-in-Fig1-a-carrying-currents-with-similar-direction-each.jpg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9" name="AutoShape 12" descr="https://www.researchgate.net/publication/328134515/figure/fig2/AS:679156815773698@1538935011314/Two-conductors-19-in-a-as-in-Fig1-a-carrying-currents-with-similar-direction-each.jp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84685" name="Picture 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147" y="2579298"/>
            <a:ext cx="4547362" cy="24181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527539" y="3670560"/>
            <a:ext cx="2424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314119" y="4209783"/>
            <a:ext cx="31611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P</a:t>
            </a:r>
            <a:endParaRPr lang="en-US" dirty="0"/>
          </a:p>
        </p:txBody>
      </p:sp>
      <p:cxnSp>
        <p:nvCxnSpPr>
          <p:cNvPr id="12" name="Straight Arrow Connector 11"/>
          <p:cNvCxnSpPr>
            <a:stCxn id="10" idx="3"/>
          </p:cNvCxnSpPr>
          <p:nvPr/>
        </p:nvCxnSpPr>
        <p:spPr>
          <a:xfrm flipV="1">
            <a:off x="2769990" y="3670560"/>
            <a:ext cx="1267172" cy="18466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Arrow Connector 14"/>
          <p:cNvCxnSpPr>
            <a:stCxn id="10" idx="3"/>
          </p:cNvCxnSpPr>
          <p:nvPr/>
        </p:nvCxnSpPr>
        <p:spPr>
          <a:xfrm flipV="1">
            <a:off x="2769990" y="3788361"/>
            <a:ext cx="1957285" cy="66865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2551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9" name="Content Placeholder 2"/>
          <p:cNvSpPr>
            <a:spLocks noGrp="1"/>
          </p:cNvSpPr>
          <p:nvPr>
            <p:ph idx="1"/>
          </p:nvPr>
        </p:nvSpPr>
        <p:spPr>
          <a:xfrm>
            <a:off x="0" y="690113"/>
            <a:ext cx="12042474" cy="6167887"/>
          </a:xfrm>
        </p:spPr>
        <p:txBody>
          <a:bodyPr/>
          <a:lstStyle/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One conductor's magnetic flux connects the other conductor.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flux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generated by conductor A and the flux generated by conductor B that links conductor A make up the total flux linking conductor A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Consequently, at point P, the total flux linkage from conductors A and B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is: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eqn.(18)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The expressions of the flux linkages above, per unit length,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are:</a:t>
            </a: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</a:pP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None/>
            </a:pP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                           eqn.(19)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spcBef>
                <a:spcPct val="0"/>
              </a:spcBef>
              <a:buFont typeface="Arial" pitchFamily="34" charset="0"/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4580" name="Object 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36387302"/>
              </p:ext>
            </p:extLst>
          </p:nvPr>
        </p:nvGraphicFramePr>
        <p:xfrm>
          <a:off x="1050506" y="2746076"/>
          <a:ext cx="3003909" cy="75097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509" name="Equation" r:id="rId3" imgW="1066800" imgH="457200" progId="Equation.DSMT4">
                  <p:embed/>
                </p:oleObj>
              </mc:Choice>
              <mc:Fallback>
                <p:oleObj name="Equation" r:id="rId3" imgW="1066800" imgH="4572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50506" y="2746076"/>
                        <a:ext cx="3003909" cy="75097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30</a:t>
            </a:fld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5252129"/>
              </p:ext>
            </p:extLst>
          </p:nvPr>
        </p:nvGraphicFramePr>
        <p:xfrm>
          <a:off x="353324" y="3958956"/>
          <a:ext cx="7002177" cy="24849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3510" name="Equation" r:id="rId5" imgW="2527300" imgH="1879600" progId="Equation.DSMT4">
                  <p:embed/>
                </p:oleObj>
              </mc:Choice>
              <mc:Fallback>
                <p:oleObj name="Equation" r:id="rId5" imgW="2527300" imgH="1879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3324" y="3958956"/>
                        <a:ext cx="7002177" cy="248497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1060333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3" name="Content Placeholder 2"/>
          <p:cNvSpPr>
            <a:spLocks noGrp="1"/>
          </p:cNvSpPr>
          <p:nvPr>
            <p:ph idx="1"/>
          </p:nvPr>
        </p:nvSpPr>
        <p:spPr>
          <a:xfrm>
            <a:off x="120770" y="505232"/>
            <a:ext cx="12071230" cy="6428968"/>
          </a:xfrm>
        </p:spPr>
        <p:txBody>
          <a:bodyPr/>
          <a:lstStyle/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 total flux linkage of the system at point P is the algebraic summation of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AP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</a:t>
            </a:r>
            <a:r>
              <a:rPr lang="el-GR" sz="2000" dirty="0" smtClean="0">
                <a:latin typeface="Arial" pitchFamily="34" charset="0"/>
                <a:cs typeface="Arial" pitchFamily="34" charset="0"/>
              </a:rPr>
              <a:t>λ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Bp</a:t>
            </a:r>
            <a:endParaRPr lang="en-US" sz="2000" baseline="-25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800" baseline="-25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eqn.(20)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                                              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For equal radius , the total flux linkage and inductance at infinity point are given as;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2000" baseline="-25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                                                                                           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eqn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(21)</a:t>
            </a:r>
          </a:p>
        </p:txBody>
      </p:sp>
      <p:graphicFrame>
        <p:nvGraphicFramePr>
          <p:cNvPr id="2560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4092739"/>
              </p:ext>
            </p:extLst>
          </p:nvPr>
        </p:nvGraphicFramePr>
        <p:xfrm>
          <a:off x="260991" y="977529"/>
          <a:ext cx="9830095" cy="148962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80" name="Equation" r:id="rId4" imgW="5041900" imgH="1168400" progId="Equation.DSMT4">
                  <p:embed/>
                </p:oleObj>
              </mc:Choice>
              <mc:Fallback>
                <p:oleObj name="Equation" r:id="rId4" imgW="5041900" imgH="11684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0991" y="977529"/>
                        <a:ext cx="9830095" cy="1489626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5606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56871742"/>
              </p:ext>
            </p:extLst>
          </p:nvPr>
        </p:nvGraphicFramePr>
        <p:xfrm>
          <a:off x="1001948" y="2881223"/>
          <a:ext cx="5291134" cy="6038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81" name="Equation" r:id="rId6" imgW="1663700" imgH="393700" progId="Equation.DSMT4">
                  <p:embed/>
                </p:oleObj>
              </mc:Choice>
              <mc:Fallback>
                <p:oleObj name="Equation" r:id="rId6" imgW="1663700" imgH="393700" progId="Equation.DSMT4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01948" y="2881223"/>
                        <a:ext cx="5291134" cy="6038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31</a:t>
            </a:fld>
            <a:endParaRPr lang="en-US"/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428445" y="0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</a:t>
            </a:r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54821020"/>
              </p:ext>
            </p:extLst>
          </p:nvPr>
        </p:nvGraphicFramePr>
        <p:xfrm>
          <a:off x="678611" y="3521015"/>
          <a:ext cx="4533660" cy="68004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4582" name="Equation" r:id="rId8" imgW="1955800" imgH="431800" progId="Equation.DSMT4">
                  <p:embed/>
                </p:oleObj>
              </mc:Choice>
              <mc:Fallback>
                <p:oleObj name="Equation" r:id="rId8" imgW="1955800" imgH="431800" progId="Equation.DSMT4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8611" y="3521015"/>
                        <a:ext cx="4533660" cy="68004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39387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Content Placeholder 2"/>
          <p:cNvSpPr>
            <a:spLocks noGrp="1"/>
          </p:cNvSpPr>
          <p:nvPr>
            <p:ph idx="1"/>
          </p:nvPr>
        </p:nvSpPr>
        <p:spPr>
          <a:xfrm>
            <a:off x="0" y="457201"/>
            <a:ext cx="11988800" cy="5668963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Inductance of a Three-Phase Line :</a:t>
            </a:r>
          </a:p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the same approach the inductance for three phase system is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developed[4].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If GMR value is the same for all conductors, the total flux linkage expression is the same for all phases and  the equivalent inductance per phase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is:</a:t>
            </a:r>
          </a:p>
          <a:p>
            <a:pPr>
              <a:lnSpc>
                <a:spcPct val="150000"/>
              </a:lnSpc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eqn.(22)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32</a:t>
            </a:fld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96954650"/>
              </p:ext>
            </p:extLst>
          </p:nvPr>
        </p:nvGraphicFramePr>
        <p:xfrm>
          <a:off x="767214" y="3120346"/>
          <a:ext cx="5486400" cy="147789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5707" name="Equation" r:id="rId3" imgW="2260600" imgH="736600" progId="Equation.DSMT4">
                  <p:embed/>
                </p:oleObj>
              </mc:Choice>
              <mc:Fallback>
                <p:oleObj name="Equation" r:id="rId3" imgW="2260600" imgH="736600" progId="Equation.DSMT4">
                  <p:embed/>
                  <p:pic>
                    <p:nvPicPr>
                      <p:cNvPr id="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7214" y="3120346"/>
                        <a:ext cx="5486400" cy="147789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26533354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Content Placeholder 2"/>
          <p:cNvSpPr>
            <a:spLocks noGrp="1"/>
          </p:cNvSpPr>
          <p:nvPr>
            <p:ph idx="1"/>
          </p:nvPr>
        </p:nvSpPr>
        <p:spPr>
          <a:xfrm>
            <a:off x="0" y="644434"/>
            <a:ext cx="12192000" cy="6213566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150000"/>
              </a:lnSpc>
              <a:buNone/>
            </a:pP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c. Capacitance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and Capacitive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Reactance[4]: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Capacitance exists among transmission line conductors due to their potential difference. 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To evaluate the capacitance between conductors in a surrounding medium with permittivity </a:t>
            </a:r>
            <a:r>
              <a:rPr lang="en-US" sz="2000" dirty="0" smtClean="0">
                <a:latin typeface="Arial" pitchFamily="34" charset="0"/>
                <a:cs typeface="Arial" pitchFamily="34" charset="0"/>
                <a:sym typeface="Symbol" pitchFamily="18" charset="2"/>
              </a:rPr>
              <a:t>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, it is necessary to determine the voltage between the conductors, and the electric field strength of the surrounding.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eqn.(23)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/>
              <a:t>The per phase capacitance of three phase system, is given by:</a:t>
            </a: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 eqn.(24)</a:t>
            </a: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33</a:t>
            </a:fld>
            <a:endParaRPr lang="en-US"/>
          </a:p>
        </p:txBody>
      </p:sp>
      <p:graphicFrame>
        <p:nvGraphicFramePr>
          <p:cNvPr id="4" name="Objec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93775174"/>
              </p:ext>
            </p:extLst>
          </p:nvPr>
        </p:nvGraphicFramePr>
        <p:xfrm>
          <a:off x="1480456" y="2827434"/>
          <a:ext cx="3648893" cy="14464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2" name="Equation" r:id="rId3" imgW="2171700" imgH="1092200" progId="Equation.DSMT4">
                  <p:embed/>
                </p:oleObj>
              </mc:Choice>
              <mc:Fallback>
                <p:oleObj name="Equation" r:id="rId3" imgW="2171700" imgH="1092200" progId="Equation.DSMT4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80456" y="2827434"/>
                        <a:ext cx="3648893" cy="144640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49525987"/>
              </p:ext>
            </p:extLst>
          </p:nvPr>
        </p:nvGraphicFramePr>
        <p:xfrm>
          <a:off x="2151017" y="4589416"/>
          <a:ext cx="1567542" cy="154734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6743" name="Equation" r:id="rId5" imgW="1231366" imgH="1218671" progId="Equation.3">
                  <p:embed/>
                </p:oleObj>
              </mc:Choice>
              <mc:Fallback>
                <p:oleObj name="Equation" r:id="rId5" imgW="1231366" imgH="1218671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51017" y="4589416"/>
                        <a:ext cx="1567542" cy="154734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itle 1"/>
          <p:cNvSpPr txBox="1">
            <a:spLocks/>
          </p:cNvSpPr>
          <p:nvPr/>
        </p:nvSpPr>
        <p:spPr>
          <a:xfrm>
            <a:off x="428445" y="162332"/>
            <a:ext cx="11277600" cy="685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TLC                                                                  Cont.….</a:t>
            </a:r>
          </a:p>
        </p:txBody>
      </p:sp>
    </p:spTree>
    <p:extLst>
      <p:ext uri="{BB962C8B-B14F-4D97-AF65-F5344CB8AC3E}">
        <p14:creationId xmlns:p14="http://schemas.microsoft.com/office/powerpoint/2010/main" val="38318461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31" y="655782"/>
            <a:ext cx="11868724" cy="5985164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Normally, the four power system parameters are distributed in transmission line and determined using two port network while relating the sending end parameter with the receiving end parameters.</a:t>
            </a: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voltage </a:t>
            </a:r>
            <a:r>
              <a:rPr lang="en-US" sz="2000" dirty="0" err="1" smtClean="0">
                <a:latin typeface="Arial" pitchFamily="34" charset="0"/>
                <a:cs typeface="Arial" pitchFamily="34" charset="0"/>
              </a:rPr>
              <a:t>V</a:t>
            </a:r>
            <a:r>
              <a:rPr lang="en-US" sz="2000" baseline="-25000" dirty="0" err="1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current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s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the sending end are connected to the voltage V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and current I</a:t>
            </a:r>
            <a:r>
              <a:rPr lang="en-US" sz="2000" baseline="-25000" dirty="0" smtClean="0">
                <a:latin typeface="Arial" pitchFamily="34" charset="0"/>
                <a:cs typeface="Arial" pitchFamily="34" charset="0"/>
              </a:rPr>
              <a:t>R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at the receiving end by the use of ABCD constants, as follows: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eqn.(25)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lines are divided into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three categories based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on the voltage levels and distance coverage they cover: </a:t>
            </a:r>
            <a:r>
              <a:rPr lang="en-US" sz="2000" i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short, medium, and long.</a:t>
            </a:r>
          </a:p>
          <a:p>
            <a:pPr algn="just"/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34</a:t>
            </a:fld>
            <a:endParaRPr lang="en-US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>
          <a:xfrm>
            <a:off x="184731" y="131618"/>
            <a:ext cx="10799087" cy="651163"/>
          </a:xfrm>
          <a:prstGeom prst="rect">
            <a:avLst/>
          </a:prstGeom>
        </p:spPr>
        <p:txBody>
          <a:bodyPr/>
          <a:lstStyle/>
          <a:p>
            <a:pPr lvl="3" algn="ctr">
              <a:tabLst>
                <a:tab pos="171450" algn="l"/>
                <a:tab pos="628650" algn="l"/>
              </a:tabLst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4. Two-port </a:t>
            </a:r>
            <a:r>
              <a:rPr lang="en-AU" altLang="en-US" sz="3600" b="1" dirty="0">
                <a:latin typeface="Arial" pitchFamily="34" charset="0"/>
                <a:cs typeface="Arial" pitchFamily="34" charset="0"/>
              </a:rPr>
              <a:t>N</a:t>
            </a: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etwork Analysis(TPNA) </a:t>
            </a:r>
            <a:endParaRPr lang="en-AU" altLang="en-US" sz="36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802652"/>
              </p:ext>
            </p:extLst>
          </p:nvPr>
        </p:nvGraphicFramePr>
        <p:xfrm>
          <a:off x="1319480" y="2659413"/>
          <a:ext cx="701964" cy="99907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12" name="Equation" r:id="rId3" imgW="342751" imgH="482391" progId="Equation.3">
                  <p:embed/>
                </p:oleObj>
              </mc:Choice>
              <mc:Fallback>
                <p:oleObj name="Equation" r:id="rId3" imgW="342751" imgH="482391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319480" y="2659413"/>
                        <a:ext cx="701964" cy="99907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25421630"/>
              </p:ext>
            </p:extLst>
          </p:nvPr>
        </p:nvGraphicFramePr>
        <p:xfrm>
          <a:off x="2217185" y="2805492"/>
          <a:ext cx="1377950" cy="8493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2413" name="Equation" r:id="rId5" imgW="761760" imgH="469800" progId="Equation.3">
                  <p:embed/>
                </p:oleObj>
              </mc:Choice>
              <mc:Fallback>
                <p:oleObj name="Equation" r:id="rId5" imgW="761760" imgH="4698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17185" y="2805492"/>
                        <a:ext cx="1377950" cy="8493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3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2" name="Rectangle 4"/>
          <p:cNvSpPr>
            <a:spLocks noChangeArrowheads="1"/>
          </p:cNvSpPr>
          <p:nvPr/>
        </p:nvSpPr>
        <p:spPr bwMode="auto">
          <a:xfrm>
            <a:off x="0" y="9429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40101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0291" y="193964"/>
            <a:ext cx="11499273" cy="563418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79563"/>
            <a:ext cx="12192000" cy="6478438"/>
          </a:xfrm>
        </p:spPr>
        <p:txBody>
          <a:bodyPr>
            <a:normAutofit/>
          </a:bodyPr>
          <a:lstStyle/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Short transmission 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If the  operating voltage is less than 20 kV and a transmission distance of less than 80 km.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In the case of a short transmission line, the effects of </a:t>
            </a:r>
            <a:r>
              <a:rPr lang="en-US" sz="2000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capacitance and conductance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may be neglected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All that is left to consider are the series resistance and inductance.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While resistance and inductance are dispersed along the length of a line in reality, for short lines, the resistance and inductance are believed to be aggregated at a single location as presented in Fig.9[5]. </a:t>
            </a: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just">
              <a:lnSpc>
                <a:spcPct val="150000"/>
              </a:lnSpc>
              <a:spcBef>
                <a:spcPts val="0"/>
              </a:spcBef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9. Short transmission line representation. </a:t>
            </a:r>
            <a:endParaRPr lang="en-US" sz="12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r>
              <a:rPr lang="en-US" sz="800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800" dirty="0">
                <a:latin typeface="Arial" pitchFamily="34" charset="0"/>
                <a:cs typeface="Arial" pitchFamily="34" charset="0"/>
              </a:rPr>
              <a:t>: </a:t>
            </a:r>
            <a:r>
              <a:rPr lang="en-US" sz="800" dirty="0">
                <a:latin typeface="Arial" pitchFamily="34" charset="0"/>
                <a:cs typeface="Arial" pitchFamily="34" charset="0"/>
                <a:hlinkClick r:id="rId2"/>
              </a:rPr>
              <a:t>https://</a:t>
            </a:r>
            <a:r>
              <a:rPr lang="en-US" sz="800" dirty="0" smtClean="0">
                <a:latin typeface="Arial" pitchFamily="34" charset="0"/>
                <a:cs typeface="Arial" pitchFamily="34" charset="0"/>
                <a:hlinkClick r:id="rId2"/>
              </a:rPr>
              <a:t>www.researchgate.net/figure/Short-transmission-line-model_fig1_352064823</a:t>
            </a: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8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  <a:buNone/>
            </a:pPr>
            <a:endParaRPr lang="en-US" sz="900" dirty="0" smtClean="0">
              <a:latin typeface="Arial" pitchFamily="34" charset="0"/>
              <a:cs typeface="Arial" pitchFamily="34" charset="0"/>
            </a:endParaRPr>
          </a:p>
          <a:p>
            <a:pPr marL="91440" indent="0" algn="ctr">
              <a:lnSpc>
                <a:spcPct val="150000"/>
              </a:lnSpc>
              <a:spcBef>
                <a:spcPts val="0"/>
              </a:spcBef>
            </a:pPr>
            <a:endParaRPr lang="en-US" sz="1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6" name="AutoShape 2" descr="https://www.researchgate.net/publication/352064823/figure/fig1/AS:1056271293771777@1628846109515/Short-transmission-line-model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7" name="AutoShape 4" descr="https://www.researchgate.net/publication/352064823/figure/fig1/AS:1056271293771777@1628846109515/Short-transmission-line-model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87750" name="Picture 6" descr="https://www.researchgate.net/publication/352064823/figure/fig1/AS:1056271293771777@1628846109515/Short-transmission-line-model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8753" y="3176267"/>
            <a:ext cx="3687045" cy="19823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39236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4068" y="966158"/>
            <a:ext cx="10939734" cy="5210805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Based on the two-port network, the short transmission lines,  sending and receiving end parameters are related as: </a:t>
            </a: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           eqn.(26)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65904750"/>
              </p:ext>
            </p:extLst>
          </p:nvPr>
        </p:nvGraphicFramePr>
        <p:xfrm>
          <a:off x="1716048" y="2015741"/>
          <a:ext cx="2142896" cy="7445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3425" name="Equation" r:id="rId3" imgW="990600" imgH="457200" progId="Equation.3">
                  <p:embed/>
                </p:oleObj>
              </mc:Choice>
              <mc:Fallback>
                <p:oleObj name="Equation" r:id="rId3" imgW="990600" imgH="4572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16048" y="2015741"/>
                        <a:ext cx="2142896" cy="74453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6" name="Rectangle 5"/>
              <p:cNvSpPr/>
              <p:nvPr/>
            </p:nvSpPr>
            <p:spPr>
              <a:xfrm>
                <a:off x="1190444" y="3241964"/>
                <a:ext cx="9247517" cy="2011320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</a:t>
                </a:r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𝑉𝑠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𝐼𝑠</m:t>
                          </m:r>
                        </m:e>
                      </m:mr>
                    </m:m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𝐴</m:t>
                              </m:r>
                            </m:e>
                            <m:e>
                              <m:r>
                                <a:rPr lang="en-US" sz="2000" b="0" i="1" smtClean="0">
                                  <a:latin typeface="Cambria Math"/>
                                </a:rPr>
                                <m:t>𝐵</m:t>
                              </m:r>
                            </m:e>
                          </m:mr>
                          <m:mr>
                            <m:e>
                              <m:r>
                                <a:rPr lang="en-US" sz="2000" b="0" i="1" smtClean="0">
                                  <a:latin typeface="Cambria Math"/>
                                </a:rPr>
                                <m:t>𝐶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𝐷</m:t>
                              </m:r>
                            </m:e>
                          </m:mr>
                        </m:m>
                      </m:e>
                    </m:d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𝑉𝑟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𝐼𝑟</m:t>
                          </m:r>
                        </m:e>
                      </m:mr>
                    </m:m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eqn.(27)</a:t>
                </a:r>
              </a:p>
              <a:p>
                <a:endParaRPr lang="en-US" sz="2000" dirty="0">
                  <a:latin typeface="Arial" pitchFamily="34" charset="0"/>
                  <a:cs typeface="Arial" pitchFamily="34" charset="0"/>
                </a:endParaRPr>
              </a:p>
              <a:p>
                <a:pPr marL="285750" indent="-285750">
                  <a:buFont typeface="Arial" pitchFamily="34" charset="0"/>
                  <a:buChar char="•"/>
                </a:pPr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By substitution of eqn.26 in eqn.27:</a:t>
                </a:r>
              </a:p>
              <a:p>
                <a:endParaRPr lang="en-US" dirty="0" smtClean="0">
                  <a:latin typeface="Arial" pitchFamily="34" charset="0"/>
                  <a:cs typeface="Arial" pitchFamily="34" charset="0"/>
                </a:endParaRPr>
              </a:p>
              <a:p>
                <a14:m>
                  <m:oMath xmlns:m="http://schemas.openxmlformats.org/officeDocument/2006/math"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m:rPr>
                              <m:brk m:alnAt="7"/>
                            </m:rPr>
                            <a:rPr lang="en-US" sz="2000" b="0" i="1" smtClean="0">
                              <a:latin typeface="Cambria Math"/>
                            </a:rPr>
                            <m:t> </m:t>
                          </m:r>
                          <m:r>
                            <a:rPr lang="en-US" sz="2000" i="1">
                              <a:latin typeface="Cambria Math"/>
                            </a:rPr>
                            <m:t>𝑉𝑠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𝐼𝑠</m:t>
                          </m:r>
                        </m:e>
                      </m:mr>
                    </m:m>
                    <m:r>
                      <a:rPr lang="en-US" sz="2000" i="1">
                        <a:latin typeface="Cambria Math"/>
                      </a:rPr>
                      <m:t>=</m:t>
                    </m:r>
                    <m:d>
                      <m:dPr>
                        <m:begChr m:val="["/>
                        <m:endChr m:val="]"/>
                        <m:ctrlPr>
                          <a:rPr lang="en-US" sz="2000" i="1">
                            <a:latin typeface="Cambria Math"/>
                          </a:rPr>
                        </m:ctrlPr>
                      </m:dPr>
                      <m:e>
                        <m:m>
                          <m:mPr>
                            <m:mcs>
                              <m:mc>
                                <m:mcPr>
                                  <m:count m:val="2"/>
                                  <m:mcJc m:val="center"/>
                                </m:mcPr>
                              </m:mc>
                            </m:mcs>
                            <m:ctrlPr>
                              <a:rPr lang="en-US" sz="2000" i="1">
                                <a:latin typeface="Cambria Math"/>
                              </a:rPr>
                            </m:ctrlPr>
                          </m:mP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1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𝑍</m:t>
                              </m:r>
                            </m:e>
                          </m:mr>
                          <m:mr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0</m:t>
                              </m:r>
                            </m:e>
                            <m:e>
                              <m:r>
                                <a:rPr lang="en-US" sz="2000" i="1">
                                  <a:latin typeface="Cambria Math"/>
                                </a:rPr>
                                <m:t>1</m:t>
                              </m:r>
                            </m:e>
                          </m:mr>
                        </m:m>
                      </m:e>
                    </m:d>
                    <m:m>
                      <m:mPr>
                        <m:mcs>
                          <m:mc>
                            <m:mcPr>
                              <m:count m:val="1"/>
                              <m:mcJc m:val="center"/>
                            </m:mcPr>
                          </m:mc>
                        </m:mcs>
                        <m:ctrlPr>
                          <a:rPr lang="en-US" sz="2000" i="1">
                            <a:latin typeface="Cambria Math"/>
                          </a:rPr>
                        </m:ctrlPr>
                      </m:mP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𝑉𝑟</m:t>
                          </m:r>
                        </m:e>
                      </m:mr>
                      <m:mr>
                        <m:e>
                          <m:r>
                            <a:rPr lang="en-US" sz="2000" i="1">
                              <a:latin typeface="Cambria Math"/>
                            </a:rPr>
                            <m:t>𝐼𝑟</m:t>
                          </m:r>
                        </m:e>
                      </m:mr>
                    </m:m>
                  </m:oMath>
                </a14:m>
                <a:r>
                  <a:rPr lang="en-US" sz="2000" dirty="0" smtClean="0">
                    <a:latin typeface="Arial" pitchFamily="34" charset="0"/>
                    <a:cs typeface="Arial" pitchFamily="34" charset="0"/>
                  </a:rPr>
                  <a:t>                                                                                          eqn.(28)</a:t>
                </a:r>
                <a:endParaRPr lang="en-US" sz="2000" dirty="0">
                  <a:latin typeface="Arial" pitchFamily="34" charset="0"/>
                  <a:cs typeface="Arial" pitchFamily="34" charset="0"/>
                </a:endParaRPr>
              </a:p>
            </p:txBody>
          </p:sp>
        </mc:Choice>
        <mc:Fallback xmlns="">
          <p:sp>
            <p:nvSpPr>
              <p:cNvPr id="6" name="Rectangle 5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90444" y="3241964"/>
                <a:ext cx="9247517" cy="2011320"/>
              </a:xfrm>
              <a:prstGeom prst="rect">
                <a:avLst/>
              </a:prstGeom>
              <a:blipFill rotWithShape="1">
                <a:blip r:embed="rId5"/>
                <a:stretch>
                  <a:fillRect l="-659" r="-461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36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39840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1600" y="933511"/>
            <a:ext cx="119888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Medium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 medium transmission line is one that has a voltage of between 20 and 100 kilovolts and a length of 80 to 250 km.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Since the voltage is high, it is necessary to take the capacitance effects into consideration.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As a result, all admissions are combined at the sending, receiving, or center.  </a:t>
            </a:r>
          </a:p>
          <a:p>
            <a:pPr algn="just">
              <a:lnSpc>
                <a:spcPct val="200000"/>
              </a:lnSpc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following techniques are employed more frequently presented in Figs. 10 &amp; 11, respectively: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Nominal T </a:t>
            </a:r>
          </a:p>
          <a:p>
            <a:pPr marL="342900" indent="-342900" algn="just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nominal π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37</a:t>
            </a:fld>
            <a:endParaRPr lang="en-US"/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267419" y="184666"/>
            <a:ext cx="11425817" cy="9975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Cont.…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157500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92243" y="3354913"/>
            <a:ext cx="6520503" cy="6694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10: Nominal T-method Short Transmission line. 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1050" dirty="0" smtClean="0">
                <a:latin typeface="Arial" pitchFamily="34" charset="0"/>
                <a:cs typeface="Arial" pitchFamily="34" charset="0"/>
                <a:hlinkClick r:id="rId3"/>
              </a:rPr>
              <a:t>URL: </a:t>
            </a:r>
            <a:r>
              <a:rPr lang="en-US" sz="1050" dirty="0">
                <a:latin typeface="Arial" pitchFamily="34" charset="0"/>
                <a:cs typeface="Arial" pitchFamily="34" charset="0"/>
                <a:hlinkClick r:id="rId4"/>
              </a:rPr>
              <a:t>https://</a:t>
            </a:r>
            <a:r>
              <a:rPr lang="en-US" sz="1050" dirty="0" smtClean="0">
                <a:latin typeface="Arial" pitchFamily="34" charset="0"/>
                <a:cs typeface="Arial" pitchFamily="34" charset="0"/>
                <a:hlinkClick r:id="rId4"/>
              </a:rPr>
              <a:t>media.geeksforgeeks.org/wp-content/uploads/20240418091804/Nominal-T-Method.webp</a:t>
            </a:r>
            <a:endParaRPr lang="en-US" sz="1050" dirty="0" smtClean="0">
              <a:latin typeface="Arial" pitchFamily="34" charset="0"/>
              <a:cs typeface="Arial" pitchFamily="34" charset="0"/>
            </a:endParaRPr>
          </a:p>
          <a:p>
            <a:endParaRPr lang="en-US" sz="7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86897" y="4278244"/>
            <a:ext cx="487691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ABCD parameter is calculated as;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38</a:t>
            </a:fld>
            <a:endParaRPr lang="en-US"/>
          </a:p>
        </p:txBody>
      </p:sp>
      <p:sp>
        <p:nvSpPr>
          <p:cNvPr id="6" name="Rectangle 5"/>
          <p:cNvSpPr/>
          <p:nvPr/>
        </p:nvSpPr>
        <p:spPr>
          <a:xfrm>
            <a:off x="874510" y="4694715"/>
            <a:ext cx="10652471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Voltage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at the mid-point of the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line</a:t>
            </a:r>
          </a:p>
          <a:p>
            <a:pPr marL="285750" indent="-285750">
              <a:buFont typeface="Arial" pitchFamily="34" charset="0"/>
              <a:buChar char="•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eqn.(29)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0556561"/>
              </p:ext>
            </p:extLst>
          </p:nvPr>
        </p:nvGraphicFramePr>
        <p:xfrm>
          <a:off x="1496290" y="5187189"/>
          <a:ext cx="2074872" cy="696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4452" name="Equation" r:id="rId5" imgW="888840" imgH="393480" progId="Equation.3">
                  <p:embed/>
                </p:oleObj>
              </mc:Choice>
              <mc:Fallback>
                <p:oleObj name="Equation" r:id="rId5" imgW="888840" imgH="3934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96290" y="5187189"/>
                        <a:ext cx="2074872" cy="696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AutoShape 12" descr="https://media.geeksforgeeks.org/wp-content/uploads/20240418091804/Nominal-T-Method.webp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74445" name="Picture 13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28" b="14907"/>
          <a:stretch/>
        </p:blipFill>
        <p:spPr bwMode="auto">
          <a:xfrm>
            <a:off x="2481186" y="696126"/>
            <a:ext cx="5909852" cy="2658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Title 1"/>
          <p:cNvSpPr txBox="1">
            <a:spLocks/>
          </p:cNvSpPr>
          <p:nvPr/>
        </p:nvSpPr>
        <p:spPr>
          <a:xfrm>
            <a:off x="267419" y="184666"/>
            <a:ext cx="11425817" cy="997590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687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8000" y="990600"/>
            <a:ext cx="11074400" cy="5135563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Current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in the capacitor, </a:t>
            </a: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000" dirty="0" smtClean="0"/>
          </a:p>
          <a:p>
            <a:pPr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eqn.(30)</a:t>
            </a: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Then, the sending-end current and Voltage are given by: 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eqn.(31)</a:t>
            </a: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eqn.(32)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3560" name="Rectangle 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4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5" name="Rectangle 4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2435489"/>
              </p:ext>
            </p:extLst>
          </p:nvPr>
        </p:nvGraphicFramePr>
        <p:xfrm>
          <a:off x="1219199" y="1916546"/>
          <a:ext cx="1958109" cy="5118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00" name="Equation" r:id="rId3" imgW="660400" imgH="228600" progId="Equation.3">
                  <p:embed/>
                </p:oleObj>
              </mc:Choice>
              <mc:Fallback>
                <p:oleObj name="Equation" r:id="rId3" imgW="660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19199" y="1916546"/>
                        <a:ext cx="1958109" cy="5118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48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35931732"/>
              </p:ext>
            </p:extLst>
          </p:nvPr>
        </p:nvGraphicFramePr>
        <p:xfrm>
          <a:off x="1029179" y="3158837"/>
          <a:ext cx="3939985" cy="1763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01" name="Equation" r:id="rId5" imgW="1168200" imgH="1269720" progId="Equation.3">
                  <p:embed/>
                </p:oleObj>
              </mc:Choice>
              <mc:Fallback>
                <p:oleObj name="Equation" r:id="rId5" imgW="1168200" imgH="12697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29179" y="3158837"/>
                        <a:ext cx="3939985" cy="1763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53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72552516"/>
              </p:ext>
            </p:extLst>
          </p:nvPr>
        </p:nvGraphicFramePr>
        <p:xfrm>
          <a:off x="1045682" y="5080001"/>
          <a:ext cx="2686003" cy="98107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5502" name="Equation" r:id="rId7" imgW="1650960" imgH="799920" progId="Equation.3">
                  <p:embed/>
                </p:oleObj>
              </mc:Choice>
              <mc:Fallback>
                <p:oleObj name="Equation" r:id="rId7" imgW="1650960" imgH="79992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45682" y="5080001"/>
                        <a:ext cx="2686003" cy="981076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Footer Placeholder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39</a:t>
            </a:fld>
            <a:endParaRPr lang="en-US"/>
          </a:p>
        </p:txBody>
      </p:sp>
      <p:sp>
        <p:nvSpPr>
          <p:cNvPr id="17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4246527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2365" y="807893"/>
            <a:ext cx="12099635" cy="1859109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Nominal </a:t>
            </a:r>
            <a:r>
              <a:rPr lang="el-GR" sz="2000" b="1" dirty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b="1" dirty="0">
                <a:latin typeface="Arial" pitchFamily="34" charset="0"/>
                <a:cs typeface="Arial" pitchFamily="34" charset="0"/>
              </a:rPr>
              <a:t> method.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According to this strategy, the complete resistance and inductive reactance are concentrated at the center of the line, while half of the total line capacitance is focused at each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end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as presented in Fig.11.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84731" y="3886201"/>
            <a:ext cx="11905669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11. Nominal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π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method medium transmission line</a:t>
            </a:r>
            <a:r>
              <a:rPr lang="en-US" sz="2800" dirty="0" smtClean="0">
                <a:latin typeface="Arial" pitchFamily="34" charset="0"/>
                <a:cs typeface="Arial" pitchFamily="34" charset="0"/>
              </a:rPr>
              <a:t>. </a:t>
            </a:r>
          </a:p>
          <a:p>
            <a:pPr algn="ctr"/>
            <a:r>
              <a:rPr lang="en-US" dirty="0" smtClean="0">
                <a:latin typeface="Arial" pitchFamily="34" charset="0"/>
                <a:cs typeface="Arial" pitchFamily="34" charset="0"/>
              </a:rPr>
              <a:t>url</a:t>
            </a:r>
            <a:r>
              <a:rPr lang="en-US" sz="1050" dirty="0" smtClean="0">
                <a:latin typeface="Arial" pitchFamily="34" charset="0"/>
                <a:cs typeface="Arial" pitchFamily="34" charset="0"/>
              </a:rPr>
              <a:t>:  </a:t>
            </a:r>
            <a:r>
              <a:rPr lang="en-US" sz="105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050" dirty="0" smtClean="0">
                <a:latin typeface="Arial" pitchFamily="34" charset="0"/>
                <a:cs typeface="Arial" pitchFamily="34" charset="0"/>
                <a:hlinkClick r:id="rId3"/>
              </a:rPr>
              <a:t>archive.nptel.ac.in/content/storage2/courses/108104051/chapter_2/2_4.html</a:t>
            </a:r>
            <a:endParaRPr lang="en-US" dirty="0" smtClean="0">
              <a:latin typeface="Arial" pitchFamily="34" charset="0"/>
              <a:cs typeface="Arial" pitchFamily="34" charset="0"/>
            </a:endParaRPr>
          </a:p>
          <a:p>
            <a:pPr marL="342900" indent="-342900">
              <a:buFont typeface="Arial" pitchFamily="34" charset="0"/>
              <a:buChar char="•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Using the same procedures, the sending end voltage and current are given by:</a:t>
            </a:r>
          </a:p>
          <a:p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eqn.(33)</a:t>
            </a:r>
          </a:p>
          <a:p>
            <a:endParaRPr lang="en-US" sz="2000" dirty="0">
              <a:latin typeface="Arial" pitchFamily="34" charset="0"/>
              <a:cs typeface="Arial" pitchFamily="34" charset="0"/>
            </a:endParaRPr>
          </a:p>
          <a:p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eqn.(34)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ctangle 5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35270954"/>
              </p:ext>
            </p:extLst>
          </p:nvPr>
        </p:nvGraphicFramePr>
        <p:xfrm>
          <a:off x="1524000" y="5029201"/>
          <a:ext cx="2586182" cy="57590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14" name="Equation" r:id="rId4" imgW="1333500" imgH="393700" progId="Equation.3">
                  <p:embed/>
                </p:oleObj>
              </mc:Choice>
              <mc:Fallback>
                <p:oleObj name="Equation" r:id="rId4" imgW="1333500" imgH="393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5029201"/>
                        <a:ext cx="2586182" cy="57590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73330739"/>
              </p:ext>
            </p:extLst>
          </p:nvPr>
        </p:nvGraphicFramePr>
        <p:xfrm>
          <a:off x="1422400" y="5615387"/>
          <a:ext cx="3202752" cy="53603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6515" name="Equation" r:id="rId6" imgW="1892300" imgH="419100" progId="Equation.3">
                  <p:embed/>
                </p:oleObj>
              </mc:Choice>
              <mc:Fallback>
                <p:oleObj name="Equation" r:id="rId6" imgW="1892300" imgH="4191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22400" y="5615387"/>
                        <a:ext cx="3202752" cy="536031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40</a:t>
            </a:fld>
            <a:endParaRPr lang="en-US"/>
          </a:p>
        </p:txBody>
      </p:sp>
      <p:pic>
        <p:nvPicPr>
          <p:cNvPr id="276501" name="Picture 21" descr="https://archive.nptel.ac.in/content/storage2/courses/108104051/chapter_2/images/image02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3884" y="2268776"/>
            <a:ext cx="3810000" cy="15049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26460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09" y="376239"/>
            <a:ext cx="11859491" cy="6329364"/>
          </a:xfrm>
        </p:spPr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b="1" dirty="0">
                <a:latin typeface="Arial" pitchFamily="34" charset="0"/>
                <a:cs typeface="Arial" pitchFamily="34" charset="0"/>
              </a:rPr>
              <a:t>Long Transmission </a:t>
            </a:r>
            <a:r>
              <a:rPr lang="en-US" sz="2000" b="1" dirty="0" smtClean="0">
                <a:latin typeface="Arial" pitchFamily="34" charset="0"/>
                <a:cs typeface="Arial" pitchFamily="34" charset="0"/>
              </a:rPr>
              <a:t>Line: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lines that span more than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250 km (150 miles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) are considered lengthy.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The approximation of the shunt admittance by two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constant capacitors at each end of the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 is insufficiently accurate for long lines.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Rather, the series impedance and the shunt capacitance need to be thought of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as dispersed quantities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, and the differential equations of the line should be solved to determine the voltages and currents on it.</a:t>
            </a:r>
          </a:p>
          <a:p>
            <a:pPr marL="0" indent="0" algn="just">
              <a:lnSpc>
                <a:spcPct val="200000"/>
              </a:lnSpc>
              <a:spcBef>
                <a:spcPts val="0"/>
              </a:spcBef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On the other hand, a long transmission line can be modeled as a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π model with modified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shunt admittance Y' and series impedance Z', and calculations can be done on that model using ABCD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constants for Fig.12.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41</a:t>
            </a:fld>
            <a:endParaRPr lang="en-US"/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37973101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4731" y="785090"/>
            <a:ext cx="12007269" cy="6072909"/>
          </a:xfrm>
        </p:spPr>
        <p:txBody>
          <a:bodyPr>
            <a:normAutofit/>
          </a:bodyPr>
          <a:lstStyle/>
          <a:p>
            <a:pPr algn="just">
              <a:buFont typeface="Wingdings" pitchFamily="2" charset="2"/>
              <a:buChar char="§"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The series impedance and shunt admittance adjusted values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are:</a:t>
            </a: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Figure 12. Long transmission line representation.</a:t>
            </a:r>
          </a:p>
          <a:p>
            <a:pPr algn="ctr">
              <a:buNone/>
            </a:pPr>
            <a:r>
              <a:rPr lang="en-US" sz="1400" dirty="0">
                <a:latin typeface="Arial" pitchFamily="34" charset="0"/>
                <a:cs typeface="Arial" pitchFamily="34" charset="0"/>
              </a:rPr>
              <a:t>URL: </a:t>
            </a:r>
            <a:r>
              <a:rPr lang="en-US" sz="1400" dirty="0">
                <a:latin typeface="Arial" pitchFamily="34" charset="0"/>
                <a:cs typeface="Arial" pitchFamily="34" charset="0"/>
                <a:hlinkClick r:id="rId3"/>
              </a:rPr>
              <a:t>https://</a:t>
            </a:r>
            <a:r>
              <a:rPr lang="en-US" sz="1400" dirty="0" smtClean="0">
                <a:latin typeface="Arial" pitchFamily="34" charset="0"/>
                <a:cs typeface="Arial" pitchFamily="34" charset="0"/>
                <a:hlinkClick r:id="rId3"/>
              </a:rPr>
              <a:t>www.myelectrical2015.com/2022/04/abcd-parameters-of-long-transmission.html#google_vignette</a:t>
            </a:r>
            <a:endParaRPr lang="en-US" sz="1400" dirty="0" smtClean="0">
              <a:latin typeface="Arial" pitchFamily="34" charset="0"/>
              <a:cs typeface="Arial" pitchFamily="34" charset="0"/>
            </a:endParaRPr>
          </a:p>
          <a:p>
            <a:pPr algn="ctr">
              <a:buNone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 eqn.(35)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Z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is the series impedance of the line; Y is the shunt admittance of the line; d is the length of the line; </a:t>
            </a:r>
            <a:r>
              <a:rPr lang="el-GR" sz="2000" dirty="0">
                <a:latin typeface="Arial" pitchFamily="34" charset="0"/>
                <a:cs typeface="Arial" pitchFamily="34" charset="0"/>
              </a:rPr>
              <a:t>γ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is the propagation constant of the line: </a:t>
            </a:r>
          </a:p>
          <a:p>
            <a:pPr>
              <a:buNone/>
            </a:pPr>
            <a:r>
              <a:rPr lang="en-US" sz="24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eqn.(36)</a:t>
            </a:r>
          </a:p>
          <a:p>
            <a:pPr>
              <a:buNone/>
            </a:pP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97282" name="Picture 2" descr="https://blogger.googleusercontent.com/img/b/R29vZ2xl/AVvXsEipV_j2VN7ME5a40A9GtvM1unhKHIerrC_yHlHKZv5HzFf17conXvVwTmdmjbFHo63VrXLoce92tZPfamhE4IjC7d3Md74XarBor5hyhzGTmrNi33_eFZPyuBWwAGNaLUnuOZW_K5g1y0S8e0ox9kyqCrsLjzxaVrIrXovmau_GlKbi4aWTghHSIFfc/s2225/long%20transmission%20line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314" b="22336"/>
          <a:stretch/>
        </p:blipFill>
        <p:spPr bwMode="auto">
          <a:xfrm>
            <a:off x="3468253" y="1341583"/>
            <a:ext cx="4978400" cy="1602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06577233"/>
              </p:ext>
            </p:extLst>
          </p:nvPr>
        </p:nvGraphicFramePr>
        <p:xfrm>
          <a:off x="1016000" y="3786910"/>
          <a:ext cx="1930400" cy="10913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4" name="Equation" r:id="rId5" imgW="1143000" imgH="863280" progId="Equation.3">
                  <p:embed/>
                </p:oleObj>
              </mc:Choice>
              <mc:Fallback>
                <p:oleObj name="Equation" r:id="rId5" imgW="1143000" imgH="86328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016000" y="3786910"/>
                        <a:ext cx="1930400" cy="10913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6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631812"/>
              </p:ext>
            </p:extLst>
          </p:nvPr>
        </p:nvGraphicFramePr>
        <p:xfrm>
          <a:off x="1246909" y="5867401"/>
          <a:ext cx="1209964" cy="396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535" name="Equation" r:id="rId7" imgW="583947" imgH="253890" progId="Equation.3">
                  <p:embed/>
                </p:oleObj>
              </mc:Choice>
              <mc:Fallback>
                <p:oleObj name="Equation" r:id="rId7" imgW="583947" imgH="25389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46909" y="5867401"/>
                        <a:ext cx="1209964" cy="39671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42</a:t>
            </a:fld>
            <a:endParaRPr lang="en-US"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662949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62000"/>
            <a:ext cx="12192000" cy="6096000"/>
          </a:xfrm>
        </p:spPr>
        <p:txBody>
          <a:bodyPr>
            <a:normAutofit/>
          </a:bodyPr>
          <a:lstStyle/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Where,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z is the series impedance per km and y is the shunt admittance per km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When </a:t>
            </a:r>
            <a:r>
              <a:rPr lang="en-US" sz="2000" b="1" dirty="0" err="1">
                <a:latin typeface="Arial" pitchFamily="34" charset="0"/>
                <a:cs typeface="Arial" pitchFamily="34" charset="0"/>
              </a:rPr>
              <a:t>γd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 decreases, the </a:t>
            </a:r>
            <a:r>
              <a:rPr lang="en-US" sz="2000" dirty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ratios tend to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1.0, transforming the model into a medium-length line model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For a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long transmission </a:t>
            </a:r>
            <a:r>
              <a:rPr lang="en-US" sz="2000" dirty="0">
                <a:latin typeface="Arial" pitchFamily="34" charset="0"/>
                <a:cs typeface="Arial" pitchFamily="34" charset="0"/>
              </a:rPr>
              <a:t>line, the ABCD constants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are;</a:t>
            </a: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>
              <a:latin typeface="Arial" pitchFamily="34" charset="0"/>
              <a:cs typeface="Arial" pitchFamily="34" charset="0"/>
            </a:endParaRPr>
          </a:p>
          <a:p>
            <a:pPr algn="just">
              <a:lnSpc>
                <a:spcPct val="150000"/>
              </a:lnSpc>
              <a:buFont typeface="Wingdings" pitchFamily="2" charset="2"/>
              <a:buChar char="§"/>
            </a:pPr>
            <a:endParaRPr lang="en-US" sz="20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50000"/>
              </a:lnSpc>
              <a:buNone/>
            </a:pPr>
            <a:r>
              <a:rPr lang="en-US" sz="20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000" dirty="0" smtClean="0"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eqn.(37)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-184666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5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37952773"/>
              </p:ext>
            </p:extLst>
          </p:nvPr>
        </p:nvGraphicFramePr>
        <p:xfrm>
          <a:off x="1182255" y="2752436"/>
          <a:ext cx="3435162" cy="233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8544" name="Equation" r:id="rId3" imgW="1041400" imgH="1511300" progId="Equation.3">
                  <p:embed/>
                </p:oleObj>
              </mc:Choice>
              <mc:Fallback>
                <p:oleObj name="Equation" r:id="rId3" imgW="1041400" imgH="15113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182255" y="2752436"/>
                        <a:ext cx="3435162" cy="233680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43</a:t>
            </a:fld>
            <a:endParaRPr lang="en-US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267419" y="184666"/>
            <a:ext cx="11425817" cy="997590"/>
          </a:xfrm>
        </p:spPr>
        <p:txBody>
          <a:bodyPr>
            <a:noAutofit/>
          </a:bodyPr>
          <a:lstStyle/>
          <a:p>
            <a:pPr lvl="3" algn="l" rtl="0" latinLnBrk="1">
              <a:lnSpc>
                <a:spcPct val="90000"/>
              </a:lnSpc>
              <a:spcBef>
                <a:spcPct val="0"/>
              </a:spcBef>
            </a:pP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TPNA                                                            Cont.….</a:t>
            </a:r>
            <a:br>
              <a:rPr lang="en-AU" altLang="en-US" sz="3600" b="1" dirty="0" smtClean="0">
                <a:latin typeface="Arial" pitchFamily="34" charset="0"/>
                <a:cs typeface="Arial" pitchFamily="34" charset="0"/>
              </a:rPr>
            </a:br>
            <a:r>
              <a:rPr lang="en-AU" altLang="en-US" sz="3600" b="1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656596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2964" y="123266"/>
            <a:ext cx="10587184" cy="715530"/>
          </a:xfrm>
        </p:spPr>
        <p:txBody>
          <a:bodyPr>
            <a:norm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Summary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8536" y="678730"/>
            <a:ext cx="11764652" cy="5999161"/>
          </a:xfrm>
        </p:spPr>
        <p:txBody>
          <a:bodyPr>
            <a:noAutofit/>
          </a:bodyPr>
          <a:lstStyle/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Power system network is  one of highly meshed the largest man-made system that needs the understanding of network parameters, the operation of intended network during normal and abnormal condition and hence requires the remedial actions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four power system components, which are very important for the network understandings are: resistance, inductance, capacitance and conductance. 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network conductor resistance depends on the types of conductor, its geometer and environmental conditions.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transmission lines can be categorized into three: short, medium and long based on its length and voltage ratings</a:t>
            </a:r>
          </a:p>
          <a:p>
            <a:pPr algn="just">
              <a:lnSpc>
                <a:spcPct val="150000"/>
              </a:lnSpc>
              <a:spcBef>
                <a:spcPts val="0"/>
              </a:spcBef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The analysis used to evaluate the receiving end parameters of power network with the sending end parameters based on the transmission line  type is known as Two-port network analysis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2694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5864" y="365126"/>
            <a:ext cx="10627938" cy="511568"/>
          </a:xfrm>
        </p:spPr>
        <p:txBody>
          <a:bodyPr>
            <a:noAutofit/>
          </a:bodyPr>
          <a:lstStyle/>
          <a:p>
            <a:pPr algn="ctr"/>
            <a:r>
              <a:rPr lang="en-US" sz="3600" b="1" dirty="0" smtClean="0">
                <a:latin typeface="Arial" pitchFamily="34" charset="0"/>
                <a:cs typeface="Arial" pitchFamily="34" charset="0"/>
              </a:rPr>
              <a:t>References 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725864"/>
            <a:ext cx="11990895" cy="6132136"/>
          </a:xfrm>
        </p:spPr>
        <p:txBody>
          <a:bodyPr>
            <a:normAutofit fontScale="70000" lnSpcReduction="20000"/>
          </a:bodyPr>
          <a:lstStyle/>
          <a:p>
            <a:pPr marL="0" indent="0" algn="just">
              <a:lnSpc>
                <a:spcPct val="17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[1].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H.,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Gärtner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and A.,  Stamps. ‘’Ethiopian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power grid: electrical power engineering &amp; environment’’.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Technische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</a:t>
            </a:r>
            <a:r>
              <a:rPr lang="en-US" sz="2900" dirty="0" err="1">
                <a:latin typeface="Arial" pitchFamily="34" charset="0"/>
                <a:cs typeface="Arial" pitchFamily="34" charset="0"/>
              </a:rPr>
              <a:t>Universiteit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 Eindhoven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Pp:1-33, 2014,. 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2"/>
              </a:rPr>
              <a:t>https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2"/>
              </a:rPr>
              <a:t>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2"/>
              </a:rPr>
              <a:t>pure.tue.nl/ws/files/4282573/778636.pdf</a:t>
            </a: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[2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].G.,  Leonard. ‘’Electric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Power Generation, Transmission, and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Distribution: Transmission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Line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Parameters’’.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Tylor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Francis Group, 1</a:t>
            </a:r>
            <a:r>
              <a:rPr lang="en-US" sz="2900" baseline="30000" dirty="0" smtClean="0">
                <a:latin typeface="Arial" pitchFamily="34" charset="0"/>
                <a:cs typeface="Arial" pitchFamily="34" charset="0"/>
              </a:rPr>
              <a:t>st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edition. Pp.1-512, 2007.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Doi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: 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3"/>
              </a:rPr>
              <a:t>https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3"/>
              </a:rPr>
              <a:t>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3"/>
              </a:rPr>
              <a:t>doi.org/10.1201/9781420009255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3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].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M.Zaręba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; T.,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Szczegielniak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 and P.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Jabłoński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 ‘’’Influence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of the Skin and Proximity Effects on the Thermal Field in a System of Two Parallel Round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Conductors’’.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Energies 2023, 16, 6341.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4"/>
              </a:rPr>
              <a:t>https://doi.org/10.3390/en16176341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r>
              <a:rPr lang="en-US" sz="2900" dirty="0">
                <a:latin typeface="Arial" pitchFamily="34" charset="0"/>
                <a:cs typeface="Arial" pitchFamily="34" charset="0"/>
              </a:rPr>
              <a:t>[4].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C., Francesca  and R., </a:t>
            </a:r>
            <a:r>
              <a:rPr lang="en-US" sz="2900" dirty="0" err="1" smtClean="0">
                <a:latin typeface="Arial" pitchFamily="34" charset="0"/>
                <a:cs typeface="Arial" pitchFamily="34" charset="0"/>
              </a:rPr>
              <a:t>Jordi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-Roger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.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‘’Calculation 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of the inductance of conductive nonmagnetic conductors by means of finite element method simulations’’. International Journal of Electrical Engineering &amp;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Education,. V.57(3</a:t>
            </a:r>
            <a:r>
              <a:rPr lang="en-US" sz="2900" dirty="0">
                <a:latin typeface="Arial" pitchFamily="34" charset="0"/>
                <a:cs typeface="Arial" pitchFamily="34" charset="0"/>
              </a:rPr>
              <a:t>), 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2018.  </a:t>
            </a:r>
            <a:r>
              <a:rPr lang="en-US" sz="2900" dirty="0">
                <a:latin typeface="Arial" pitchFamily="34" charset="0"/>
                <a:cs typeface="Arial" pitchFamily="34" charset="0"/>
                <a:hlinkClick r:id="rId5"/>
              </a:rPr>
              <a:t>https://</a:t>
            </a:r>
            <a:r>
              <a:rPr lang="en-US" sz="2900" dirty="0" smtClean="0">
                <a:latin typeface="Arial" pitchFamily="34" charset="0"/>
                <a:cs typeface="Arial" pitchFamily="34" charset="0"/>
                <a:hlinkClick r:id="rId5"/>
              </a:rPr>
              <a:t>doi.org/10.1177/002072091880044</a:t>
            </a:r>
            <a:r>
              <a:rPr lang="en-US" sz="29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0" indent="0" algn="just">
              <a:lnSpc>
                <a:spcPct val="170000"/>
              </a:lnSpc>
              <a:buNone/>
            </a:pPr>
            <a:endParaRPr lang="en-US" sz="2900" dirty="0" smtClean="0">
              <a:latin typeface="Arial" pitchFamily="34" charset="0"/>
              <a:cs typeface="Arial" pitchFamily="34" charset="0"/>
            </a:endParaRPr>
          </a:p>
          <a:p>
            <a:pPr marL="0" indent="0" algn="just">
              <a:buNone/>
            </a:pPr>
            <a:r>
              <a:rPr lang="en-US" sz="2000" dirty="0" smtClean="0">
                <a:latin typeface="Arial" pitchFamily="34" charset="0"/>
                <a:cs typeface="Arial" pitchFamily="34" charset="0"/>
              </a:rPr>
              <a:t> </a:t>
            </a:r>
            <a:endParaRPr lang="en-US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Presenter: </a:t>
            </a:r>
            <a:r>
              <a:rPr lang="en-US" dirty="0" err="1" smtClean="0"/>
              <a:t>Dr.Teshome</a:t>
            </a:r>
            <a:r>
              <a:rPr lang="en-US" dirty="0" smtClean="0"/>
              <a:t> Goa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20203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Presenter: Dr.Teshome Goa</a:t>
            </a:r>
            <a:endParaRPr lang="en-US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DA065-FA52-4A6B-AE36-1AE15AD4FD00}" type="slidenum">
              <a:rPr lang="en-US" smtClean="0"/>
              <a:pPr/>
              <a:t>46</a:t>
            </a:fld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5080001" y="2743202"/>
            <a:ext cx="277511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 smtClean="0">
                <a:latin typeface="Arial" pitchFamily="34" charset="0"/>
                <a:cs typeface="Arial" pitchFamily="34" charset="0"/>
              </a:rPr>
              <a:t>Thank you !</a:t>
            </a:r>
            <a:endParaRPr lang="en-US" sz="36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5801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6022</TotalTime>
  <Words>3578</Words>
  <Application>Microsoft Office PowerPoint</Application>
  <PresentationFormat>Custom</PresentationFormat>
  <Paragraphs>428</Paragraphs>
  <Slides>46</Slides>
  <Notes>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46</vt:i4>
      </vt:variant>
    </vt:vector>
  </HeadingPairs>
  <TitlesOfParts>
    <vt:vector size="48" baseType="lpstr">
      <vt:lpstr>Office 테마</vt:lpstr>
      <vt:lpstr>Equation</vt:lpstr>
      <vt:lpstr>Advanced Power System Analysis</vt:lpstr>
      <vt:lpstr>Outlines </vt:lpstr>
      <vt:lpstr>1. Introduction </vt:lpstr>
      <vt:lpstr>Introduction                                                     Cont.…</vt:lpstr>
      <vt:lpstr>PowerPoint Presentation</vt:lpstr>
      <vt:lpstr>2. Basics of Power Transmission Line Component (BPTLC)</vt:lpstr>
      <vt:lpstr>BPTLC                                                      Cont.…</vt:lpstr>
      <vt:lpstr>3. Transmission Line Conductors(TLC)</vt:lpstr>
      <vt:lpstr>TLC                                                               Cont.….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TPNA                                                            Cont.….  </vt:lpstr>
      <vt:lpstr>TPNA                                                            Cont.….  </vt:lpstr>
      <vt:lpstr>PowerPoint Presentation</vt:lpstr>
      <vt:lpstr>PowerPoint Presentation</vt:lpstr>
      <vt:lpstr>TPNA                                                            Cont.….  </vt:lpstr>
      <vt:lpstr>TPNA                                                            Cont.….  </vt:lpstr>
      <vt:lpstr>TPNA                                                            Cont.….  </vt:lpstr>
      <vt:lpstr>TPNA                                                            Cont.….  </vt:lpstr>
      <vt:lpstr>TPNA                                                            Cont.….  </vt:lpstr>
      <vt:lpstr>Summary </vt:lpstr>
      <vt:lpstr>References 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최성실</dc:creator>
  <cp:lastModifiedBy>HP</cp:lastModifiedBy>
  <cp:revision>411</cp:revision>
  <dcterms:created xsi:type="dcterms:W3CDTF">2021-04-29T04:21:21Z</dcterms:created>
  <dcterms:modified xsi:type="dcterms:W3CDTF">2025-03-17T15:50:57Z</dcterms:modified>
</cp:coreProperties>
</file>