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282" r:id="rId2"/>
    <p:sldId id="878" r:id="rId3"/>
    <p:sldId id="675" r:id="rId4"/>
    <p:sldId id="862" r:id="rId5"/>
    <p:sldId id="676" r:id="rId6"/>
    <p:sldId id="895" r:id="rId7"/>
    <p:sldId id="896" r:id="rId8"/>
    <p:sldId id="897" r:id="rId9"/>
    <p:sldId id="879" r:id="rId10"/>
    <p:sldId id="898" r:id="rId11"/>
    <p:sldId id="880" r:id="rId12"/>
    <p:sldId id="881" r:id="rId13"/>
    <p:sldId id="882" r:id="rId14"/>
    <p:sldId id="884" r:id="rId15"/>
    <p:sldId id="910" r:id="rId16"/>
    <p:sldId id="900" r:id="rId17"/>
    <p:sldId id="902" r:id="rId18"/>
    <p:sldId id="911" r:id="rId19"/>
    <p:sldId id="903" r:id="rId20"/>
    <p:sldId id="904" r:id="rId21"/>
    <p:sldId id="905" r:id="rId22"/>
    <p:sldId id="906" r:id="rId23"/>
    <p:sldId id="907" r:id="rId24"/>
    <p:sldId id="912" r:id="rId25"/>
    <p:sldId id="908" r:id="rId26"/>
    <p:sldId id="909" r:id="rId27"/>
    <p:sldId id="886" r:id="rId28"/>
    <p:sldId id="887" r:id="rId29"/>
    <p:sldId id="914" r:id="rId30"/>
    <p:sldId id="888" r:id="rId31"/>
    <p:sldId id="889" r:id="rId32"/>
    <p:sldId id="890" r:id="rId33"/>
    <p:sldId id="891" r:id="rId34"/>
    <p:sldId id="892" r:id="rId35"/>
    <p:sldId id="893" r:id="rId36"/>
    <p:sldId id="894" r:id="rId37"/>
    <p:sldId id="443" r:id="rId38"/>
    <p:sldId id="442" r:id="rId39"/>
    <p:sldId id="317" r:id="rId4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>
        <p:scale>
          <a:sx n="89" d="100"/>
          <a:sy n="89" d="100"/>
        </p:scale>
        <p:origin x="-1337" y="-15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683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2025-04-01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529D9-D86A-4966-8710-11658863DD2C}" type="datetime1">
              <a:rPr lang="en-US" smtClean="0"/>
              <a:t>4/1/2025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3D217-8A98-4235-AFAB-94C2287B7CDC}" type="datetime1">
              <a:rPr lang="en-US" smtClean="0"/>
              <a:t>4/1/2025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FE723-9B58-4B28-8619-98C38E4E5F43}" type="datetime1">
              <a:rPr lang="en-US" smtClean="0"/>
              <a:t>4/1/2025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41ED7F-9E33-4A1F-8F0A-C4227021A5DF}" type="datetime1">
              <a:rPr lang="en-US" altLang="ko-KR" smtClean="0"/>
              <a:t>4/1/2025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e.as76.net/asn/gif/tan3.gif" TargetMode="Externa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lectronics-tutorials.ws/wp-content/uploads/2018/05/accircuits-acp25.gif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1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2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5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hyperlink" Target="https://www.chip1stop.com/sp/wp-content/uploads/tutorials026_001_en.gif" TargetMode="Externa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om/slide/5867350/19/images/15/Balanced+3-phase+systems.jpg" TargetMode="External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1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electricalacademia.com/electric-power/star-wye-connection-and-three-phase-power-voltage-and-current/" TargetMode="External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3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24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image" Target="../media/image28.jpeg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13.bin"/><Relationship Id="rId4" Type="http://schemas.openxmlformats.org/officeDocument/2006/relationships/hyperlink" Target="https://eepower.com/uploads/articles/determining-phase-and-line-voltages-and-currents-in-delta-connected-generators-fig1.jpg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29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32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i.ytimg.com/vi/k7_SMjgVsUo/hqdefault.jpg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oleObject" Target="../embeddings/oleObject20.bin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6.w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35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9.wmf"/><Relationship Id="rId5" Type="http://schemas.openxmlformats.org/officeDocument/2006/relationships/oleObject" Target="../embeddings/oleObject24.bin"/><Relationship Id="rId4" Type="http://schemas.openxmlformats.org/officeDocument/2006/relationships/image" Target="../media/image38.w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oleObject" Target="../embeddings/oleObject26.bin"/><Relationship Id="rId7" Type="http://schemas.openxmlformats.org/officeDocument/2006/relationships/oleObject" Target="../embeddings/oleObject28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41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44.w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Advanced Power System Analysis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 lnSpcReduction="10000"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2</a:t>
            </a:r>
          </a:p>
          <a:p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Per-phase and Per unit 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analysis</a:t>
            </a:r>
          </a:p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endParaRPr lang="en-US" sz="32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single phase power system 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 the three phase power system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the importance of per phase analysis in balanced three phase system 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Define per unit analysis in power system.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9956" y="365125"/>
            <a:ext cx="10663846" cy="93997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Outlines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135" y="1404851"/>
            <a:ext cx="11004667" cy="4772112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Introduction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Single Phase Power System 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Three Phase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Power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System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AU" altLang="en-US" sz="2000" b="1" dirty="0">
                <a:latin typeface="Arial" pitchFamily="34" charset="0"/>
                <a:cs typeface="Arial" pitchFamily="34" charset="0"/>
              </a:rPr>
              <a:t>Per Phase </a:t>
            </a:r>
            <a:r>
              <a:rPr lang="en-AU" altLang="en-US" sz="2000" b="1" dirty="0" smtClean="0">
                <a:latin typeface="Arial" pitchFamily="34" charset="0"/>
                <a:cs typeface="Arial" pitchFamily="34" charset="0"/>
              </a:rPr>
              <a:t>Analysis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AU" altLang="en-US" sz="2000" b="1" dirty="0" smtClean="0">
                <a:latin typeface="Arial" pitchFamily="34" charset="0"/>
                <a:cs typeface="Arial" pitchFamily="34" charset="0"/>
              </a:rPr>
              <a:t>Per Unit Analysis </a:t>
            </a:r>
            <a:endParaRPr lang="en-AU" altLang="en-US" sz="2000" b="1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Summary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References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87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368531" y="388966"/>
            <a:ext cx="10972800" cy="361950"/>
          </a:xfrm>
        </p:spPr>
        <p:txBody>
          <a:bodyPr>
            <a:noAutofit/>
          </a:bodyPr>
          <a:lstStyle/>
          <a:p>
            <a:pPr algn="ctr"/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1. Introduction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004" y="839585"/>
            <a:ext cx="11834878" cy="6018415"/>
          </a:xfrm>
        </p:spPr>
        <p:txBody>
          <a:bodyPr/>
          <a:lstStyle/>
          <a:p>
            <a:pPr algn="just">
              <a:lnSpc>
                <a:spcPct val="150000"/>
              </a:lnSpc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Power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network consist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of three-phase alternating current (AC)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circuits, which is complex and equal in magnitude with 120 degree phase shift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three phase system analysis is very complex and takes time to compute different power network parameters.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Simplifying these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complex calculations is important in system analysis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Accordingly, per-phase analysis is defined as a tool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used to simplify the analysis of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multi/three-phase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power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systems while converting it into single phase form[1].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Which is useful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in fault analysis, system modeling, and load flow calculations.</a:t>
            </a:r>
            <a:endParaRPr lang="en-AU" alt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3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11450472" cy="304800"/>
          </a:xfrm>
        </p:spPr>
        <p:txBody>
          <a:bodyPr>
            <a:noAutofit/>
          </a:bodyPr>
          <a:lstStyle/>
          <a:p>
            <a:r>
              <a:rPr lang="en-US" altLang="en-US" sz="3600" b="1" dirty="0">
                <a:latin typeface="Arial" pitchFamily="34" charset="0"/>
                <a:cs typeface="Arial" pitchFamily="34" charset="0"/>
              </a:rPr>
              <a:t>Introduction </a:t>
            </a:r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                                                    Cont.…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258" y="824753"/>
            <a:ext cx="12003741" cy="603324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a three-phase system, each phase can be analyzed independently, considering symmetrical components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Basic Steps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in Per-Phase Analysis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Assume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system is balanced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Analyze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one phase as a representative of the whole system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reduces the complexity of analyzing three phases separately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Generally, per-phase analysis employed because of simplicity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understanding, easier for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fault analysis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CPD design.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Reduces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computation time in symmetrical load scenarios.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78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66" y="923364"/>
            <a:ext cx="11930406" cy="582705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Per-Unit is 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normalization technique that simplifies calculations in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systems , specifically makes the system having different units into the same unit[2].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All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 quantities (voltage, current, power, impedance, etc.) are expressed as a fraction of 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base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unit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Simplifies the comparison of different components in the system.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Avoids dealing with large numerical values, making calculations easier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Reduce the errors while referring the transformers from one side to the others in power system analysis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9600" y="304800"/>
            <a:ext cx="11450472" cy="3048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Introduction                                                    Cont.…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55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8258" y="365126"/>
            <a:ext cx="10665544" cy="804914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2. Single Phase Power System </a:t>
            </a:r>
            <a:r>
              <a:rPr lang="en-US" sz="3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(SPPS)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806" y="1288027"/>
            <a:ext cx="11680723" cy="544707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Alternating current flowing via two wires in a power circuit is known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as single-phase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power[3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].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often set up as one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live or phase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wire that distributes the current to the load and one neutral wire that returns it to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source.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Commonly used in residential, commercial, and small industrial applications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Basic components needed are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; AC source, transmission lines and Loads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Single-phase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systems are simpler and cheaper to implement compared to three-phase systems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circuit diagram for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single phase two-wire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three wire system is given by Fig.1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20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294914" name="Picture 2" descr="https://e.as76.net/asn/gif/tan3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10" b="6170"/>
          <a:stretch/>
        </p:blipFill>
        <p:spPr bwMode="auto">
          <a:xfrm>
            <a:off x="1956619" y="796148"/>
            <a:ext cx="6561751" cy="432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831639" y="4704113"/>
            <a:ext cx="564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R5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72061" y="5117068"/>
            <a:ext cx="796904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1. The circuit diagram representation of single phase system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Url: 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3"/>
              </a:rPr>
              <a:t>e.as76.net/asn/gif/tan3.gif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18370" y="1433363"/>
            <a:ext cx="30443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total resistance =500 ohm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total=20 W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60439" y="148816"/>
            <a:ext cx="10665544" cy="80491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SPPS</a:t>
            </a:r>
            <a:r>
              <a:rPr lang="en-US" sz="36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                                                     Cont.….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95354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6310" y="786581"/>
            <a:ext cx="11808541" cy="539038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As presented in Fig.1, the single phase power system comprises:</a:t>
            </a:r>
          </a:p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Voltage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Source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with transformers: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This could be a generator or the utility grid providing alternating current.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 is typically sinusoidal with a frequency of 50 or 60 Hz, depending on the region.</a:t>
            </a: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Conductors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There are two primary conductors: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Live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Wire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(L): The wire that carries the current to the load.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Neutral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N): The return path for the current, completing the circuit.</a:t>
            </a: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Load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This could be any device or appliance that consumes electrical energy, such as lights, motors, or home appliances.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60439" y="148816"/>
            <a:ext cx="10665544" cy="80491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SPPS</a:t>
            </a:r>
            <a:r>
              <a:rPr lang="en-US" sz="36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                                                     Cont.….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9385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184726" y="824753"/>
            <a:ext cx="11738333" cy="588981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Phasor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Representation of single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phase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system: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 and current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under normal conditions are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sinusoidal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and their relationship can be described in terms of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phasors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complex numbers as presented in Fig.2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loads can be(resistance, inductance, and capacitance)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Phasor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diagrams present a graphical representation, plotted on a coordinate system, of the phase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relationship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between the voltages and currents within passive components or a whole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circuit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generalized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sinusoidal expression given as: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A(t) = Am sin(</a:t>
            </a:r>
            <a:r>
              <a:rPr lang="en-US" sz="20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ωt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± Φ)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represents the sinusoid in the time-domain form.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9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DCA0CF-7BD2-46C7-9695-8106C3EDD88E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60439" y="148816"/>
            <a:ext cx="10665544" cy="80491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SPPS</a:t>
            </a:r>
            <a:r>
              <a:rPr lang="en-US" sz="36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                                                     Cont.….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38563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4" name="AutoShape 2" descr="https://www.electronics-tutorials.ws/wp-content/uploads/2018/05/accircuits-acp25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https://www.electronics-tutorials.ws/wp-content/uploads/2018/05/accircuits-acp25.gif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https://www.electronics-tutorials.ws/wp-content/uploads/2018/05/accircuits-acp25.gif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9594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512" y="1089486"/>
            <a:ext cx="6862307" cy="3541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904569" y="4778478"/>
            <a:ext cx="1032387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Figure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Phasor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Diagrams for a Sinusoidal Waveform.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3"/>
              </a:rPr>
              <a:t>www.electronics-tutorials.ws/wp-content/uploads/2018/05/accircuits-acp25.gif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60439" y="148816"/>
            <a:ext cx="10665544" cy="80491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SPPS</a:t>
            </a:r>
            <a:r>
              <a:rPr lang="en-US" sz="36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                                                     Cont.….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051302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658" y="894736"/>
            <a:ext cx="11878970" cy="5665538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Phasor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analysis is used to know the single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phase current, voltage 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relations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Its goal is to simplify the analysis of constant frequency AC systems. Using the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phasor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analysis, I, V &amp;P are determined as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v(t)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=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max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cos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ω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 +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θ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v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                                                        eqn.(1)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000" i="1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(t)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=	  I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max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cos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ω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 +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θ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Root Mean Square (RMS) voltage of sinusoid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None/>
              <a:defRPr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eqn.(2)</a:t>
            </a:r>
          </a:p>
          <a:p>
            <a:pPr eaLnBrk="1" hangingPunct="1">
              <a:buFont typeface="Arial" charset="0"/>
              <a:buNone/>
              <a:defRPr/>
            </a:pPr>
            <a:endParaRPr lang="en-US" dirty="0"/>
          </a:p>
        </p:txBody>
      </p:sp>
      <p:graphicFrame>
        <p:nvGraphicFramePr>
          <p:cNvPr id="410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0427008"/>
              </p:ext>
            </p:extLst>
          </p:nvPr>
        </p:nvGraphicFramePr>
        <p:xfrm>
          <a:off x="858088" y="4581459"/>
          <a:ext cx="4267200" cy="7051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773" name="Equation" r:id="rId3" imgW="3721100" imgH="1155700" progId="Equation.DSMT4">
                  <p:embed/>
                </p:oleObj>
              </mc:Choice>
              <mc:Fallback>
                <p:oleObj name="Equation" r:id="rId3" imgW="3721100" imgH="11557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8088" y="4581459"/>
                        <a:ext cx="4267200" cy="70517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8D5C00-2504-45F4-AC92-A4471685DB48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60439" y="148816"/>
            <a:ext cx="10665544" cy="80491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SPPS</a:t>
            </a:r>
            <a:r>
              <a:rPr lang="en-US" sz="36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                                                     Cont.….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19496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EBAC6C-FDD5-4AE1-B600-BAE3CAAD9932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166092"/>
            <a:ext cx="11074400" cy="5287963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Based on  the Euler’s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identity;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eqn.(3)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Accordingly, the phase notation is rewritten as :</a:t>
            </a: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eqn.(4)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V is the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r.m.s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voltage. 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r.m.s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, cosine-referenced voltage  is: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eqn.(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5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8849570"/>
              </p:ext>
            </p:extLst>
          </p:nvPr>
        </p:nvGraphicFramePr>
        <p:xfrm>
          <a:off x="1117600" y="1447800"/>
          <a:ext cx="266612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851" name="Equation" r:id="rId3" imgW="1206500" imgH="228600" progId="Equation.3">
                  <p:embed/>
                </p:oleObj>
              </mc:Choice>
              <mc:Fallback>
                <p:oleObj name="Equation" r:id="rId3" imgW="12065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7600" y="1447800"/>
                        <a:ext cx="266612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0755067"/>
              </p:ext>
            </p:extLst>
          </p:nvPr>
        </p:nvGraphicFramePr>
        <p:xfrm>
          <a:off x="1366983" y="2309091"/>
          <a:ext cx="3363687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852" name="Equation" r:id="rId5" imgW="1473200" imgH="533400" progId="Equation.3">
                  <p:embed/>
                </p:oleObj>
              </mc:Choice>
              <mc:Fallback>
                <p:oleObj name="Equation" r:id="rId5" imgW="1473200" imgH="533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6983" y="2309091"/>
                        <a:ext cx="3363687" cy="914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2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9134011"/>
              </p:ext>
            </p:extLst>
          </p:nvPr>
        </p:nvGraphicFramePr>
        <p:xfrm>
          <a:off x="1256145" y="4320310"/>
          <a:ext cx="2946400" cy="14837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853" name="Equation" r:id="rId7" imgW="1548728" imgH="1040948" progId="Equation.3">
                  <p:embed/>
                </p:oleObj>
              </mc:Choice>
              <mc:Fallback>
                <p:oleObj name="Equation" r:id="rId7" imgW="1548728" imgH="1040948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6145" y="4320310"/>
                        <a:ext cx="2946400" cy="14837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60439" y="148816"/>
            <a:ext cx="10665544" cy="80491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SPPS</a:t>
            </a:r>
            <a:r>
              <a:rPr lang="en-US" sz="36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                                                     Cont.….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6842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990601"/>
            <a:ext cx="10972800" cy="4525963"/>
          </a:xfrm>
        </p:spPr>
        <p:txBody>
          <a:bodyPr/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power, P(t) is given as;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eqn.(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6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average power is given by: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eqn.(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7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4528311"/>
              </p:ext>
            </p:extLst>
          </p:nvPr>
        </p:nvGraphicFramePr>
        <p:xfrm>
          <a:off x="770508" y="1524000"/>
          <a:ext cx="4935607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875" name="Equation" r:id="rId3" imgW="2844800" imgH="647700" progId="Equation.3">
                  <p:embed/>
                </p:oleObj>
              </mc:Choice>
              <mc:Fallback>
                <p:oleObj name="Equation" r:id="rId3" imgW="2844800" imgH="647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0508" y="1524000"/>
                        <a:ext cx="4935607" cy="838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1776500"/>
              </p:ext>
            </p:extLst>
          </p:nvPr>
        </p:nvGraphicFramePr>
        <p:xfrm>
          <a:off x="1422401" y="2895600"/>
          <a:ext cx="3405641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876" name="Equation" r:id="rId5" imgW="2019300" imgH="1143000" progId="Equation.3">
                  <p:embed/>
                </p:oleObj>
              </mc:Choice>
              <mc:Fallback>
                <p:oleObj name="Equation" r:id="rId5" imgW="2019300" imgH="1143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2401" y="2895600"/>
                        <a:ext cx="3405641" cy="1447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914400" y="4495800"/>
            <a:ext cx="874149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Complex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eqn.(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8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5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365440"/>
              </p:ext>
            </p:extLst>
          </p:nvPr>
        </p:nvGraphicFramePr>
        <p:xfrm>
          <a:off x="1320800" y="4881750"/>
          <a:ext cx="3768637" cy="8332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877" name="Equation" r:id="rId7" imgW="2324100" imgH="685800" progId="Equation.3">
                  <p:embed/>
                </p:oleObj>
              </mc:Choice>
              <mc:Fallback>
                <p:oleObj name="Equation" r:id="rId7" imgW="2324100" imgH="685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0800" y="4881750"/>
                        <a:ext cx="3768637" cy="8332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609600" y="5741299"/>
            <a:ext cx="965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Where, P is real power, Q is reactive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power, 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apparent power and </a:t>
            </a:r>
            <a:r>
              <a:rPr lang="hy-AM" sz="2000" dirty="0" smtClean="0">
                <a:latin typeface="Arial" pitchFamily="34" charset="0"/>
                <a:cs typeface="Arial" pitchFamily="34" charset="0"/>
              </a:rPr>
              <a:t>Փ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factor </a:t>
            </a: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560439" y="148816"/>
            <a:ext cx="10665544" cy="80491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SPPS</a:t>
            </a:r>
            <a:r>
              <a:rPr lang="en-US" sz="36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                                                     Cont.….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15992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88490" y="707923"/>
            <a:ext cx="12103509" cy="5645396"/>
          </a:xfrm>
        </p:spPr>
        <p:txBody>
          <a:bodyPr/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Single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phase is used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only </a:t>
            </a:r>
            <a:r>
              <a:rPr lang="en-US" sz="2000" dirty="0">
                <a:latin typeface="Arial" pitchFamily="34" charset="0"/>
                <a:cs typeface="Arial" pitchFamily="34" charset="0"/>
                <a:sym typeface="Symbol" pitchFamily="18" charset="2"/>
              </a:rPr>
              <a:t>in low voltage, low power settings, such as residential and some 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commercial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balanced three-phase 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system which is presented in Fig.3 has [4]:</a:t>
            </a:r>
          </a:p>
          <a:p>
            <a:pPr lvl="1"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Three voltage sources with equal magnitude, but with an angle shift of 120</a:t>
            </a:r>
          </a:p>
          <a:p>
            <a:pPr lvl="1"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Equal loads on each phase</a:t>
            </a:r>
          </a:p>
          <a:p>
            <a:pPr lvl="1"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Equal impedance on the lines connecting the generators to the loads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Bulk power systems are almost exclusively three phase.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978873-C4AC-4A6A-B438-1FB24A5EC8CE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06132" y="0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3. Three Phase Power </a:t>
            </a:r>
            <a:r>
              <a:rPr lang="en-US" sz="3600" b="1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System(TPPS)</a:t>
            </a:r>
            <a:endParaRPr lang="en-US" sz="3600" dirty="0">
              <a:latin typeface="Arial" pitchFamily="34" charset="0"/>
              <a:cs typeface="Arial" pitchFamily="34" charset="0"/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67662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3218E0-BA56-4EB9-BAB2-BEE694F52792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11988800" cy="58673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,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77091" y="5145977"/>
            <a:ext cx="119149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3. Balanced Three Phase system with (Y-Y) and (</a:t>
            </a:r>
            <a:r>
              <a:rPr lang="el-GR" sz="2000" dirty="0" smtClean="0">
                <a:latin typeface="Arial" pitchFamily="34" charset="0"/>
                <a:ea typeface="Verdana"/>
                <a:cs typeface="Arial" pitchFamily="34" charset="0"/>
              </a:rPr>
              <a:t>Δ</a:t>
            </a:r>
            <a:r>
              <a:rPr lang="en-US" sz="2000" dirty="0" smtClean="0">
                <a:latin typeface="Arial" pitchFamily="34" charset="0"/>
                <a:ea typeface="Verdana"/>
                <a:cs typeface="Arial" pitchFamily="34" charset="0"/>
              </a:rPr>
              <a:t>-</a:t>
            </a:r>
            <a:r>
              <a:rPr lang="el-GR" sz="2000" dirty="0" smtClean="0">
                <a:latin typeface="Arial" pitchFamily="34" charset="0"/>
                <a:ea typeface="Verdana"/>
                <a:cs typeface="Arial" pitchFamily="34" charset="0"/>
              </a:rPr>
              <a:t>Δ</a:t>
            </a:r>
            <a:r>
              <a:rPr lang="en-US" sz="2000" dirty="0" smtClean="0">
                <a:latin typeface="Arial" pitchFamily="34" charset="0"/>
                <a:ea typeface="Verdana"/>
                <a:cs typeface="Arial" pitchFamily="34" charset="0"/>
              </a:rPr>
              <a:t>),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No-Neutral current.</a:t>
            </a:r>
          </a:p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  url: </a:t>
            </a:r>
            <a:r>
              <a:rPr lang="en-US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2"/>
              </a:rPr>
              <a:t>www.chip1stop.com/sp/wp-content/uploads/tutorials026_001_en.gif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37308" y="312883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Cont.….</a:t>
            </a:r>
            <a: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90821" name="Picture 5" descr="https://www.chip1stop.com/sp/wp-content/uploads/tutorials026_001_en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452" y="619848"/>
            <a:ext cx="7535871" cy="4571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5449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D4FF13-8CBE-454B-BA52-37EF0647736D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814" y="501446"/>
            <a:ext cx="11867534" cy="635655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 smtClean="0"/>
          </a:p>
          <a:p>
            <a:pPr algn="just"/>
            <a:r>
              <a:rPr lang="en-US" sz="2200" dirty="0">
                <a:latin typeface="Arial" pitchFamily="34" charset="0"/>
                <a:cs typeface="Arial" pitchFamily="34" charset="0"/>
                <a:sym typeface="Symbol" pitchFamily="18" charset="2"/>
              </a:rPr>
              <a:t>Assume Y-Y connection as </a:t>
            </a:r>
            <a:r>
              <a:rPr lang="en-US" sz="22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presented in </a:t>
            </a:r>
            <a:r>
              <a:rPr lang="en-US" sz="2200" dirty="0">
                <a:latin typeface="Arial" pitchFamily="34" charset="0"/>
                <a:cs typeface="Arial" pitchFamily="34" charset="0"/>
                <a:sym typeface="Symbol" pitchFamily="18" charset="2"/>
              </a:rPr>
              <a:t>Fig.4 </a:t>
            </a:r>
            <a:endParaRPr lang="en-US" sz="2200" dirty="0" smtClean="0"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indent="0" algn="just"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and </a:t>
            </a:r>
            <a:r>
              <a:rPr lang="en-US" sz="2200" dirty="0">
                <a:latin typeface="Arial" pitchFamily="34" charset="0"/>
                <a:cs typeface="Arial" pitchFamily="34" charset="0"/>
                <a:sym typeface="Symbol" pitchFamily="18" charset="2"/>
              </a:rPr>
              <a:t>determine the three </a:t>
            </a:r>
            <a:r>
              <a:rPr lang="en-US" sz="22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phase </a:t>
            </a:r>
            <a:r>
              <a:rPr lang="en-US" sz="2200" dirty="0">
                <a:latin typeface="Arial" pitchFamily="34" charset="0"/>
                <a:cs typeface="Arial" pitchFamily="34" charset="0"/>
                <a:sym typeface="Symbol" pitchFamily="18" charset="2"/>
              </a:rPr>
              <a:t>power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 algn="r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r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4. The Balanced (Y-Y) three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hase system relationship.</a:t>
            </a:r>
          </a:p>
          <a:p>
            <a:pPr marL="0" indent="0" algn="r"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Url: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6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3"/>
              </a:rPr>
              <a:t>slideplayer.com/slide/5867350/19/images/15/Balanced+3-phase+systems.jpg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0" indent="0" algn="r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08227" name="Picture 3" descr="https://slideplayer.com/slide/5867350/19/images/15/Balanced+3-phase+system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645" y="835742"/>
            <a:ext cx="5397910" cy="404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2212512"/>
              </p:ext>
            </p:extLst>
          </p:nvPr>
        </p:nvGraphicFramePr>
        <p:xfrm>
          <a:off x="370089" y="2375648"/>
          <a:ext cx="4223889" cy="120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57" name="Equation" r:id="rId5" imgW="6184900" imgH="1993900" progId="">
                  <p:embed/>
                </p:oleObj>
              </mc:Choice>
              <mc:Fallback>
                <p:oleObj name="Equation" r:id="rId5" imgW="6184900" imgH="1993900" progId="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089" y="2375648"/>
                        <a:ext cx="4223889" cy="120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 txBox="1">
            <a:spLocks/>
          </p:cNvSpPr>
          <p:nvPr/>
        </p:nvSpPr>
        <p:spPr>
          <a:xfrm>
            <a:off x="637308" y="312883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Cont.….</a:t>
            </a:r>
            <a: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32301" y="2906164"/>
            <a:ext cx="10246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Eqn.(9)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565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1" y="629680"/>
            <a:ext cx="12192000" cy="549648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 observed in Fig.4, in electrical power systems, there are two ways to connect 3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 systems(generators, transformers and load) </a:t>
            </a:r>
          </a:p>
          <a:p>
            <a:pPr marL="457200" lvl="1" indent="0" eaLnBrk="1" hangingPunct="1">
              <a:lnSpc>
                <a:spcPct val="150000"/>
              </a:lnSpc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i. Wye (Y)</a:t>
            </a:r>
          </a:p>
          <a:p>
            <a:pPr marL="457200" lvl="1" indent="0" eaLnBrk="1" hangingPunct="1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ii.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Delta ()</a:t>
            </a:r>
          </a:p>
          <a:p>
            <a:pPr lvl="1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For Y-connected system where phase A is reference voltage and then, each phase voltage based on Fig.5  is given by: </a:t>
            </a:r>
          </a:p>
          <a:p>
            <a:pPr marL="457200" lvl="1" indent="0" eaLnBrk="1" hangingPunct="1">
              <a:lnSpc>
                <a:spcPct val="150000"/>
              </a:lnSpc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marL="457200" lvl="1" indent="0" eaLnBrk="1" hangingPunct="1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                                                                          eqn.(10)</a:t>
            </a:r>
          </a:p>
          <a:p>
            <a:pPr>
              <a:buFont typeface="Arial" charset="0"/>
              <a:buNone/>
            </a:pPr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B75802-4D62-40AF-98EC-68529962AC32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5574684"/>
              </p:ext>
            </p:extLst>
          </p:nvPr>
        </p:nvGraphicFramePr>
        <p:xfrm>
          <a:off x="1248697" y="4129549"/>
          <a:ext cx="2312644" cy="12978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6208" name="Equation" r:id="rId3" imgW="1371600" imgH="774700" progId="Equation.3">
                  <p:embed/>
                </p:oleObj>
              </mc:Choice>
              <mc:Fallback>
                <p:oleObj name="Equation" r:id="rId3" imgW="1371600" imgH="7747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8697" y="4129549"/>
                        <a:ext cx="2312644" cy="129785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 txBox="1">
            <a:spLocks/>
          </p:cNvSpPr>
          <p:nvPr/>
        </p:nvSpPr>
        <p:spPr>
          <a:xfrm>
            <a:off x="637308" y="197209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Cont.….</a:t>
            </a:r>
            <a: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70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309252" name="Picture 4" descr="https://electricalacademia.com/wp-content/uploads/2017/06/3-7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882" y="1273008"/>
            <a:ext cx="5585012" cy="4088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488141" y="5361724"/>
            <a:ext cx="934122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5. Three Phase star (Y)connected current voltage relationship.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Url: 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3"/>
              </a:rPr>
              <a:t>://electricalacademia.com/electric-power/star-wye-connection-and-three-phase-power-voltage-and-current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37308" y="312883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Cont.….</a:t>
            </a:r>
            <a: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139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340659" y="1129553"/>
            <a:ext cx="11635031" cy="572844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Line Voltages based on the Y-connected system is given as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If α = 0</a:t>
            </a:r>
          </a:p>
          <a:p>
            <a:pPr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eqn.(11)</a:t>
            </a:r>
          </a:p>
          <a:p>
            <a:pPr>
              <a:buFont typeface="Arial" charset="0"/>
              <a:buNone/>
            </a:pP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implies that both the phase and  Line to line voltages of three phase system are balanced.</a:t>
            </a:r>
          </a:p>
          <a:p>
            <a:pPr>
              <a:buFont typeface="Arial" charset="0"/>
              <a:buNone/>
            </a:pPr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28AE8B-5C77-429C-83CE-175BEF62438F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3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5472325"/>
              </p:ext>
            </p:extLst>
          </p:nvPr>
        </p:nvGraphicFramePr>
        <p:xfrm>
          <a:off x="1159622" y="2469670"/>
          <a:ext cx="3969821" cy="16827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5186" name="Equation" r:id="rId3" imgW="2514600" imgH="1066800" progId="Equation.3">
                  <p:embed/>
                </p:oleObj>
              </mc:Choice>
              <mc:Fallback>
                <p:oleObj name="Equation" r:id="rId3" imgW="2514600" imgH="10668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9622" y="2469670"/>
                        <a:ext cx="3969821" cy="16827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Title 1"/>
          <p:cNvSpPr txBox="1">
            <a:spLocks/>
          </p:cNvSpPr>
          <p:nvPr/>
        </p:nvSpPr>
        <p:spPr>
          <a:xfrm>
            <a:off x="637308" y="312883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Cont.….</a:t>
            </a:r>
            <a: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41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125506" y="555811"/>
            <a:ext cx="11932022" cy="557035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To determine the total power in three phase Y-connected system both in phase and Line are given by: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power while considering line:</a:t>
            </a: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eqn.(12)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By substitution, for star connected system is: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eqn.(13) 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C499ED-4790-43BB-BCBF-14F650DF9299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3" name="Rectangle 1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1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1871748"/>
              </p:ext>
            </p:extLst>
          </p:nvPr>
        </p:nvGraphicFramePr>
        <p:xfrm>
          <a:off x="1191745" y="1909203"/>
          <a:ext cx="2689972" cy="5587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4190" name="Equation" r:id="rId3" imgW="1295280" imgH="266400" progId="Equation.3">
                  <p:embed/>
                </p:oleObj>
              </mc:Choice>
              <mc:Fallback>
                <p:oleObj name="Equation" r:id="rId3" imgW="1295280" imgH="2664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1745" y="1909203"/>
                        <a:ext cx="2689972" cy="55871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5901781"/>
              </p:ext>
            </p:extLst>
          </p:nvPr>
        </p:nvGraphicFramePr>
        <p:xfrm>
          <a:off x="1030940" y="2985246"/>
          <a:ext cx="4034118" cy="31109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4191" name="Equation" r:id="rId5" imgW="2286000" imgH="1765300" progId="Equation.3">
                  <p:embed/>
                </p:oleObj>
              </mc:Choice>
              <mc:Fallback>
                <p:oleObj name="Equation" r:id="rId5" imgW="2286000" imgH="17653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0940" y="2985246"/>
                        <a:ext cx="4034118" cy="311091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359402" y="187377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Cont.….</a:t>
            </a:r>
            <a: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16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143435" y="555813"/>
            <a:ext cx="11932023" cy="630218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Similarly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power for Delta connected system based on Fig.6 is determined as: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this type of connection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where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three phases are connected in a closed loop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forming 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triangle: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line voltage equal to the phase voltage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and the line current being √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3*times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phase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current.                               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EE1AE3-244D-494F-BBCE-CF08E184E1BE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pic>
        <p:nvPicPr>
          <p:cNvPr id="303115" name="Picture 11" descr="https://eepower.com/uploads/articles/determining-phase-and-line-voltages-and-currents-in-delta-connected-generators-fig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528" y="2270497"/>
            <a:ext cx="6827931" cy="3389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33082" y="5737430"/>
            <a:ext cx="119589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6. Delta connected system current-voltage relationship.</a:t>
            </a: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 Url: 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4"/>
              </a:rPr>
              <a:t>https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4"/>
              </a:rPr>
              <a:t>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4"/>
              </a:rPr>
              <a:t>eepower.com/uploads/articles/determining-phase-and-line-voltages-and-currents-in-delta-connected-generators-fig1.jpg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itle 1"/>
          <p:cNvSpPr txBox="1">
            <a:spLocks/>
          </p:cNvSpPr>
          <p:nvPr/>
        </p:nvSpPr>
        <p:spPr>
          <a:xfrm>
            <a:off x="413191" y="151518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Cont.….</a:t>
            </a:r>
            <a: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6035512"/>
              </p:ext>
            </p:extLst>
          </p:nvPr>
        </p:nvGraphicFramePr>
        <p:xfrm>
          <a:off x="8068235" y="2590800"/>
          <a:ext cx="1757083" cy="19107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3158" name="Equation" r:id="rId5" imgW="1091726" imgH="1180588" progId="Equation.3">
                  <p:embed/>
                </p:oleObj>
              </mc:Choice>
              <mc:Fallback>
                <p:oleObj name="Equation" r:id="rId5" imgW="1091726" imgH="1180588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68235" y="2590800"/>
                        <a:ext cx="1757083" cy="191076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1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0348597"/>
              </p:ext>
            </p:extLst>
          </p:nvPr>
        </p:nvGraphicFramePr>
        <p:xfrm>
          <a:off x="7817223" y="4742331"/>
          <a:ext cx="2173935" cy="4482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3159" name="Equation" r:id="rId7" imgW="1231366" imgH="253890" progId="Equation.3">
                  <p:embed/>
                </p:oleObj>
              </mc:Choice>
              <mc:Fallback>
                <p:oleObj name="Equation" r:id="rId7" imgW="1231366" imgH="25389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17223" y="4742331"/>
                        <a:ext cx="2173935" cy="44823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0645320" y="3125851"/>
            <a:ext cx="11673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Eqn.(14)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45319" y="4643718"/>
            <a:ext cx="11673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Eqn.(15)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856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96471"/>
            <a:ext cx="11654118" cy="5746376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Example 1: Assume a 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-connected load is supplied from a 3  11 kV (L-L) source with Z = 50</a:t>
            </a:r>
            <a:r>
              <a:rPr lang="en-US" sz="2000" dirty="0">
                <a:latin typeface="Arial" pitchFamily="34" charset="0"/>
                <a:cs typeface="Arial" pitchFamily="34" charset="0"/>
                <a:sym typeface="Symbol" pitchFamily="18" charset="2"/>
              </a:rPr>
              <a:t>3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0 </a:t>
            </a:r>
            <a:r>
              <a:rPr lang="el-GR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Ω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balanced load. Determine the line currents and voltage considering reference voltage </a:t>
            </a:r>
            <a:r>
              <a:rPr lang="en-US" sz="20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V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ab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with 0 degree reference angle.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Given: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Which means </a:t>
            </a:r>
          </a:p>
          <a:p>
            <a:pPr>
              <a:buFont typeface="Arial" charset="0"/>
              <a:buNone/>
              <a:defRPr/>
            </a:pPr>
            <a:endParaRPr lang="en-US" dirty="0" smtClean="0"/>
          </a:p>
          <a:p>
            <a:pPr>
              <a:buFont typeface="Arial" charset="0"/>
              <a:buNone/>
              <a:defRPr/>
            </a:pPr>
            <a:endParaRPr lang="en-US" dirty="0"/>
          </a:p>
          <a:p>
            <a:pPr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line currents are </a:t>
            </a:r>
          </a:p>
          <a:p>
            <a:pPr marL="0" indent="0">
              <a:buNone/>
              <a:defRPr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  <a:defRPr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  <a:defRPr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  <a:defRPr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phase currents are determined as: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71378C-2076-4E47-8134-9C4AA67EB089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sp>
        <p:nvSpPr>
          <p:cNvPr id="4" name="Rectangle 2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3393420"/>
              </p:ext>
            </p:extLst>
          </p:nvPr>
        </p:nvGraphicFramePr>
        <p:xfrm>
          <a:off x="1819835" y="2384612"/>
          <a:ext cx="1621533" cy="3765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165" name="Equation" r:id="rId3" imgW="1028254" imgH="241195" progId="Equation.3">
                  <p:embed/>
                </p:oleObj>
              </mc:Choice>
              <mc:Fallback>
                <p:oleObj name="Equation" r:id="rId3" imgW="1028254" imgH="241195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9835" y="2384612"/>
                        <a:ext cx="1621533" cy="37651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2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8435856"/>
              </p:ext>
            </p:extLst>
          </p:nvPr>
        </p:nvGraphicFramePr>
        <p:xfrm>
          <a:off x="672354" y="3380903"/>
          <a:ext cx="1737753" cy="6638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166" name="Equation" r:id="rId5" imgW="1269449" imgH="482391" progId="Equation.3">
                  <p:embed/>
                </p:oleObj>
              </mc:Choice>
              <mc:Fallback>
                <p:oleObj name="Equation" r:id="rId5" imgW="1269449" imgH="482391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2354" y="3380903"/>
                        <a:ext cx="1737753" cy="66386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3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6911429"/>
              </p:ext>
            </p:extLst>
          </p:nvPr>
        </p:nvGraphicFramePr>
        <p:xfrm>
          <a:off x="469171" y="4448249"/>
          <a:ext cx="4438134" cy="14881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167" name="Equation" r:id="rId7" imgW="2679700" imgH="901700" progId="Equation.3">
                  <p:embed/>
                </p:oleObj>
              </mc:Choice>
              <mc:Fallback>
                <p:oleObj name="Equation" r:id="rId7" imgW="2679700" imgH="901700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171" y="4448249"/>
                        <a:ext cx="4438134" cy="148814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Oval 11"/>
          <p:cNvSpPr/>
          <p:nvPr/>
        </p:nvSpPr>
        <p:spPr>
          <a:xfrm>
            <a:off x="8319246" y="2722630"/>
            <a:ext cx="1801905" cy="1443318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Per-phase  analysis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Down Arrow 12"/>
          <p:cNvSpPr/>
          <p:nvPr/>
        </p:nvSpPr>
        <p:spPr>
          <a:xfrm rot="4118066" flipH="1">
            <a:off x="6422479" y="2639679"/>
            <a:ext cx="687270" cy="35383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637308" y="312883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Cont.….</a:t>
            </a:r>
            <a: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47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277907" y="744071"/>
            <a:ext cx="11075896" cy="543289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is, 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Arial" charset="0"/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Arial" charset="0"/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can be determined as: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313499-6B2B-4B2D-ADBC-5883605A1279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4215455"/>
              </p:ext>
            </p:extLst>
          </p:nvPr>
        </p:nvGraphicFramePr>
        <p:xfrm>
          <a:off x="627529" y="1299883"/>
          <a:ext cx="5628873" cy="20977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109" name="Equation" r:id="rId3" imgW="3721100" imgH="1498600" progId="Equation.3">
                  <p:embed/>
                </p:oleObj>
              </mc:Choice>
              <mc:Fallback>
                <p:oleObj name="Equation" r:id="rId3" imgW="3721100" imgH="14986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529" y="1299883"/>
                        <a:ext cx="5628873" cy="20977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1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8484268"/>
              </p:ext>
            </p:extLst>
          </p:nvPr>
        </p:nvGraphicFramePr>
        <p:xfrm>
          <a:off x="941294" y="4271184"/>
          <a:ext cx="2644589" cy="1197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110" name="Equation" r:id="rId5" imgW="1511300" imgH="685800" progId="Equation.3">
                  <p:embed/>
                </p:oleObj>
              </mc:Choice>
              <mc:Fallback>
                <p:oleObj name="Equation" r:id="rId5" imgW="1511300" imgH="6858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1294" y="4271184"/>
                        <a:ext cx="2644589" cy="1197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Oval 10"/>
          <p:cNvSpPr/>
          <p:nvPr/>
        </p:nvSpPr>
        <p:spPr>
          <a:xfrm>
            <a:off x="8015566" y="2571736"/>
            <a:ext cx="2105586" cy="97501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Per-phase  analysis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Down Arrow 11"/>
          <p:cNvSpPr/>
          <p:nvPr/>
        </p:nvSpPr>
        <p:spPr>
          <a:xfrm rot="4118066" flipH="1">
            <a:off x="6072966" y="2144923"/>
            <a:ext cx="464276" cy="41346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37308" y="312883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Cont.….</a:t>
            </a:r>
            <a: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91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541" y="475130"/>
            <a:ext cx="12012706" cy="60780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Delta-wye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transformation: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sometimes referred to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as a pi-to-tee transformation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makes it easier to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analyze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compute circuits in three-phase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systems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is used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 transforming a delta (Δ) network to an equivalent wye (Y) network or vice versa.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especially useful for unbalanced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loads as presented in Fig.7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310274" name="Picture 2" descr="https://i.ytimg.com/vi/k7_SMjgVsUo/hqdefaul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85" b="12514"/>
          <a:stretch/>
        </p:blipFill>
        <p:spPr bwMode="auto">
          <a:xfrm>
            <a:off x="1527175" y="2725268"/>
            <a:ext cx="5294967" cy="3042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903693" y="5779691"/>
            <a:ext cx="43460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7.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Star-Delta conversion.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Url:https</a:t>
            </a:r>
            <a:r>
              <a:rPr lang="en-US" sz="14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i.ytimg.com/vi/k7_SMjgVsUo/hqdefault.jpg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37307" y="54896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Cont.….</a:t>
            </a:r>
            <a:r>
              <a:rPr lang="en-US" sz="3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6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27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D8B931-DB7C-46FD-89F9-86F2B3CC2AE4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76" y="466165"/>
            <a:ext cx="11967883" cy="5710799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Thus, to simplify  and use balanced three phase system analysis, the delta connected loads is converted into star as follows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delta-connected loads can be replaced by Y-connected load with :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eqn.(16)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The delta-connected source  can be replaced by Y-connected source  with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endParaRPr lang="en-US" sz="2000" dirty="0"/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eqn.(17)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Which means, from Delta side :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eqn.(18)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2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4456827"/>
              </p:ext>
            </p:extLst>
          </p:nvPr>
        </p:nvGraphicFramePr>
        <p:xfrm>
          <a:off x="1084729" y="2088775"/>
          <a:ext cx="1261144" cy="6364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118" name="Equation" r:id="rId3" imgW="672808" imgH="342751" progId="Equation.3">
                  <p:embed/>
                </p:oleObj>
              </mc:Choice>
              <mc:Fallback>
                <p:oleObj name="Equation" r:id="rId3" imgW="672808" imgH="342751" progId="Equation.3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4729" y="2088775"/>
                        <a:ext cx="1261144" cy="63649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3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7933922"/>
              </p:ext>
            </p:extLst>
          </p:nvPr>
        </p:nvGraphicFramePr>
        <p:xfrm>
          <a:off x="1479177" y="3648635"/>
          <a:ext cx="1443317" cy="6628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119" name="Equation" r:id="rId5" imgW="1244600" imgH="381000" progId="Equation.3">
                  <p:embed/>
                </p:oleObj>
              </mc:Choice>
              <mc:Fallback>
                <p:oleObj name="Equation" r:id="rId5" imgW="1244600" imgH="3810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9177" y="3648635"/>
                        <a:ext cx="1443317" cy="66289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659700"/>
              </p:ext>
            </p:extLst>
          </p:nvPr>
        </p:nvGraphicFramePr>
        <p:xfrm>
          <a:off x="986118" y="4880939"/>
          <a:ext cx="2286000" cy="12927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120" name="Equation" r:id="rId7" imgW="1574800" imgH="889000" progId="Equation.3">
                  <p:embed/>
                </p:oleObj>
              </mc:Choice>
              <mc:Fallback>
                <p:oleObj name="Equation" r:id="rId7" imgW="1574800" imgH="889000" progId="Equation.3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6118" y="4880939"/>
                        <a:ext cx="2286000" cy="129278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itle 1"/>
          <p:cNvSpPr txBox="1">
            <a:spLocks/>
          </p:cNvSpPr>
          <p:nvPr/>
        </p:nvSpPr>
        <p:spPr>
          <a:xfrm>
            <a:off x="637308" y="312883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Cont.….</a:t>
            </a:r>
            <a: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60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2C0424-12A4-41E0-860B-6A1ABA8AE0A9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047" y="600635"/>
            <a:ext cx="11824447" cy="6176683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From star connected side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eqn.(19)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balanced three phase system without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having neutral point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the summation of three phase current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is zero, means  :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eqn.(20)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by substitution eqn.(19) is rewritten as: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eqn.(21)</a:t>
            </a:r>
          </a:p>
        </p:txBody>
      </p:sp>
      <p:sp>
        <p:nvSpPr>
          <p:cNvPr id="4" name="Rectangle 1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0749092"/>
              </p:ext>
            </p:extLst>
          </p:nvPr>
        </p:nvGraphicFramePr>
        <p:xfrm>
          <a:off x="846325" y="1093042"/>
          <a:ext cx="2856099" cy="15264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077" name="Equation" r:id="rId3" imgW="1714320" imgH="914400" progId="Equation.3">
                  <p:embed/>
                </p:oleObj>
              </mc:Choice>
              <mc:Fallback>
                <p:oleObj name="Equation" r:id="rId3" imgW="1714320" imgH="91440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6325" y="1093042"/>
                        <a:ext cx="2856099" cy="152646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1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71557"/>
              </p:ext>
            </p:extLst>
          </p:nvPr>
        </p:nvGraphicFramePr>
        <p:xfrm>
          <a:off x="1295400" y="4051300"/>
          <a:ext cx="1620838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078" name="Equation" r:id="rId5" imgW="939600" imgH="457200" progId="Equation.3">
                  <p:embed/>
                </p:oleObj>
              </mc:Choice>
              <mc:Fallback>
                <p:oleObj name="Equation" r:id="rId5" imgW="939600" imgH="45720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4051300"/>
                        <a:ext cx="1620838" cy="7937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2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3367213"/>
              </p:ext>
            </p:extLst>
          </p:nvPr>
        </p:nvGraphicFramePr>
        <p:xfrm>
          <a:off x="1165412" y="5181600"/>
          <a:ext cx="1936376" cy="14073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079" name="Equation" r:id="rId7" imgW="1485900" imgH="1079500" progId="Equation.3">
                  <p:embed/>
                </p:oleObj>
              </mc:Choice>
              <mc:Fallback>
                <p:oleObj name="Equation" r:id="rId7" imgW="1485900" imgH="10795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5412" y="5181600"/>
                        <a:ext cx="1936376" cy="140733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637308" y="312883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Cont.….</a:t>
            </a:r>
            <a: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07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152400" y="926813"/>
            <a:ext cx="11734799" cy="5626388"/>
          </a:xfrm>
        </p:spPr>
        <p:txBody>
          <a:bodyPr/>
          <a:lstStyle/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Advantage of balanced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three phase system analysis: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O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ffers higher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transmission efficiency, smoother power delivery, and reduced vibration in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rotating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machinery compared to single-phase systems.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Balanced three phase system can transmit more power for same amount of wire, twice as much as single phase</a:t>
            </a: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Torque produced by three-phase 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machines is constant</a:t>
            </a: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Three phase machines use less material for same power rating</a:t>
            </a: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Three phase machines start more easily than single phase machines</a:t>
            </a:r>
          </a:p>
          <a:p>
            <a:pPr>
              <a:lnSpc>
                <a:spcPct val="150000"/>
              </a:lnSpc>
              <a:buFont typeface="Arial" pitchFamily="34" charset="0"/>
              <a:buNone/>
            </a:pPr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169FDF-FDB2-4134-9589-C350931ABDA1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64776" y="448235"/>
            <a:ext cx="10888315" cy="4785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</a:t>
            </a:r>
            <a:endParaRPr lang="en-US" sz="36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ctr"/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42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498764" y="152400"/>
            <a:ext cx="11083636" cy="401782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4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Per Phase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648" y="618565"/>
            <a:ext cx="11779624" cy="635950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Disadvantage of Balanced three phase system: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R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equire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more conductors and transformers compared to single-phase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systems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increasing infrastructure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costs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Complex and difficult to find out each parameter during calculations. 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As a solution the per-phase analysis is used. 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Per phase analysis allows analysis of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three phase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 systems 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with the same effort as for a single phase system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618302-9EC6-45EB-9B73-788D17688125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72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588" y="1138518"/>
            <a:ext cx="11833412" cy="5719482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For per-phase analysis the following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points are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used: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All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loads and sources Y connected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mutual Inductance between phases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All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neutrals are at the same potential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All phases are completely decoupled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All system values are the same sequence as sources.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The sequence order are phase b lags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phase-a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phase-c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lags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phase-b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known as “positive” sequence;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98764" y="152400"/>
            <a:ext cx="11083636" cy="401782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Per Phase Analysis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325064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508000" y="152400"/>
            <a:ext cx="10972800" cy="639762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Per Phase Analysis                                    Cont.…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599" y="690281"/>
            <a:ext cx="11973860" cy="6033791"/>
          </a:xfrm>
        </p:spPr>
        <p:txBody>
          <a:bodyPr/>
          <a:lstStyle/>
          <a:p>
            <a:pPr marL="533400" indent="-533400" algn="just" eaLnBrk="1" hangingPunct="1">
              <a:lnSpc>
                <a:spcPct val="200000"/>
              </a:lnSpc>
              <a:buFont typeface="Wingdings" pitchFamily="2" charset="2"/>
              <a:buNone/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Steps for per phase analysis 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Convert all 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 load/sources to equivalent Y’s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Solve phase “a” independent of the other phases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Total system power S = 3 </a:t>
            </a:r>
            <a:r>
              <a:rPr lang="en-US" sz="20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V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a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I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a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*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If desired, phase “b” and “c” values can be determined by inspection (i.e., ±120° degree phase shifts)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If necessary, go back to original circuit to determine line-line values or internal  values.  </a:t>
            </a:r>
          </a:p>
          <a:p>
            <a:pPr marL="533400" indent="-533400" eaLnBrk="1" hangingPunct="1">
              <a:buFont typeface="Wingdings" pitchFamily="2" charset="2"/>
              <a:buAutoNum type="arabicPeriod"/>
              <a:defRPr/>
            </a:pPr>
            <a:endParaRPr lang="en-US" dirty="0" smtClean="0">
              <a:cs typeface="Times New Roman" pitchFamily="18" charset="0"/>
              <a:sym typeface="Symbol" pitchFamily="18" charset="2"/>
            </a:endParaRPr>
          </a:p>
          <a:p>
            <a:pPr>
              <a:buFont typeface="Arial" charset="0"/>
              <a:buNone/>
              <a:defRPr/>
            </a:pP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72DEE4-F9FC-4671-88AE-C7922E4FBA1D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47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0" y="493059"/>
            <a:ext cx="12048565" cy="6194612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power systems, variables are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normalized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using per unit analysis to prevent issues with referencing impedances across transformers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It entails selecting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basis values for current, voltage, power, and impedance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and then expressing each quantity as a ratio of its real to base values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Accordingly,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ratio of the actual value in any value to the chosen base value of the same unit is known as; per unit value, it has a unit less quantities </a:t>
            </a:r>
          </a:p>
          <a:p>
            <a:pPr algn="just" eaLnBrk="1" hangingPunct="1">
              <a:lnSpc>
                <a:spcPct val="20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key problem in analyzing power systems is the large number of transformers.  </a:t>
            </a:r>
          </a:p>
          <a:p>
            <a:pPr marL="342900" lvl="1" indent="-342900" algn="just" eaLnBrk="1" hangingPunct="1">
              <a:lnSpc>
                <a:spcPct val="20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would be very difficult to continually have to refer impedances to the different sides of the transformers.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44483F-B62C-4EB5-8F7A-C54BD0425FD8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3" name="Rectangle 3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99035" y="41231"/>
            <a:ext cx="10972800" cy="639762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>
                <a:latin typeface="Arial" pitchFamily="34" charset="0"/>
                <a:cs typeface="Arial" pitchFamily="34" charset="0"/>
              </a:rPr>
              <a:t>5.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Per Unit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Analysis 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375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304800" y="609600"/>
            <a:ext cx="11887200" cy="62484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Referring quantities from one side of the transformer to the other side leads serious errors generation, which can be avoided using per unit system.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Voltages, currents and impedances expressed in per unit do not change when they are referred 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Per unit impedances of electrical equipment of similar type usually lie within a narrow range, when the equipment ratings are used as base values.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Transformer connections do not affect the per unit values.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585967-BA9B-4F4E-819E-0B9362A58ED8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99035" y="41231"/>
            <a:ext cx="10972800" cy="639762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Per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Unit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Analysis                            Cont.….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43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896471"/>
            <a:ext cx="11728824" cy="5961529"/>
          </a:xfrm>
        </p:spPr>
        <p:txBody>
          <a:bodyPr/>
          <a:lstStyle/>
          <a:p>
            <a:pPr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power systems the basic quantities which are very important are voltage, current, impedance and power.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all per unit calculations a base KVA or MVA and a base KV are chosen.</a:t>
            </a:r>
          </a:p>
          <a:p>
            <a:pPr marL="0" indent="0" algn="just">
              <a:lnSpc>
                <a:spcPct val="200000"/>
              </a:lnSpc>
              <a:buNone/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The following are some of the 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steps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for selection of base values.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Rating of the largest plant or unit for base MVA or KVA.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total capacity of a plant or system for base MVA or KVA.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Any arbitrary value.</a:t>
            </a:r>
          </a:p>
          <a:p>
            <a:pPr algn="just">
              <a:lnSpc>
                <a:spcPct val="150000"/>
              </a:lnSpc>
              <a:buFont typeface="Arial" charset="0"/>
              <a:buNone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D75D9F-39F7-4B54-A176-A0FC074351AE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99035" y="41231"/>
            <a:ext cx="10972800" cy="639762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Per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Unit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Analysis                                Cont.….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37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914400"/>
            <a:ext cx="11719859" cy="582705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Once the base values or reference values are chosen. the other quantities can be obtained as;</a:t>
            </a:r>
          </a:p>
          <a:p>
            <a:pPr marL="533400" indent="-533400" eaLnBrk="1" hangingPunct="1">
              <a:lnSpc>
                <a:spcPct val="150000"/>
              </a:lnSpc>
              <a:buFont typeface="Wingdings" charset="2"/>
              <a:buAutoNum type="arabi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Pick a 1-</a:t>
            </a:r>
            <a:r>
              <a:rPr lang="az-Cyrl-AZ" sz="2000" dirty="0" smtClean="0">
                <a:latin typeface="Arial" pitchFamily="34" charset="0"/>
                <a:cs typeface="Arial" pitchFamily="34" charset="0"/>
              </a:rPr>
              <a:t>Ф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az-Cyrl-A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if  VA base for the entire system, S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533400" indent="-533400" eaLnBrk="1" hangingPunct="1">
              <a:lnSpc>
                <a:spcPct val="150000"/>
              </a:lnSpc>
              <a:buFont typeface="Wingdings" charset="2"/>
              <a:buAutoNum type="arabi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Pick a voltage base for each different voltage level, V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 Voltage bases are related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by transformer turns ratios.  V is phase voltage for 1-</a:t>
            </a:r>
            <a:r>
              <a:rPr lang="az-Cyrl-A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Ф</a:t>
            </a: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33400" indent="-533400" eaLnBrk="1" hangingPunct="1">
              <a:lnSpc>
                <a:spcPct val="150000"/>
              </a:lnSpc>
              <a:buFont typeface="Wingdings" charset="2"/>
              <a:buAutoNum type="arabi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Calculate the current base, I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= S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/V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533400" indent="-533400" eaLnBrk="1" hangingPunct="1">
              <a:lnSpc>
                <a:spcPct val="150000"/>
              </a:lnSpc>
              <a:buFont typeface="Wingdings" charset="2"/>
              <a:buAutoNum type="arabi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Calculate the impedance base, Z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= (V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/S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</a:p>
          <a:p>
            <a:pPr marL="533400" indent="-533400" eaLnBrk="1" hangingPunct="1">
              <a:lnSpc>
                <a:spcPct val="150000"/>
              </a:lnSpc>
              <a:buFont typeface="Wingdings" charset="2"/>
              <a:buAutoNum type="arabi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Convert actual values to per unit</a:t>
            </a:r>
          </a:p>
          <a:p>
            <a:pPr marL="533400" indent="-533400" eaLnBrk="1" hangingPunct="1">
              <a:lnSpc>
                <a:spcPct val="150000"/>
              </a:lnSpc>
              <a:buFont typeface="Wingdings" charset="2"/>
              <a:buAutoNum type="arabi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Convert back to actual as necessary</a:t>
            </a:r>
          </a:p>
          <a:p>
            <a:pPr marL="533400" indent="-533400" eaLnBrk="1" hangingPunct="1">
              <a:lnSpc>
                <a:spcPct val="150000"/>
              </a:lnSpc>
              <a:buFont typeface="Wingdings" charset="2"/>
              <a:buAutoNum type="arabicPeriod"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  <a:defRPr/>
            </a:pP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B21D96-7821-47AD-87E5-2BF6E990E1DF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99035" y="41231"/>
            <a:ext cx="10972800" cy="639762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Per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Unit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Analysis                            Cont.….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97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609601"/>
            <a:ext cx="11988800" cy="5516563"/>
          </a:xfrm>
        </p:spPr>
        <p:txBody>
          <a:bodyPr/>
          <a:lstStyle/>
          <a:p>
            <a:pPr marL="514350" indent="-514350" eaLnBrk="1" hangingPunct="1">
              <a:lnSpc>
                <a:spcPct val="150000"/>
              </a:lnSpc>
              <a:buFont typeface="+mj-lt"/>
              <a:buAutoNum type="romanU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Pick a 3-</a:t>
            </a:r>
            <a:r>
              <a:rPr lang="az-Cyrl-AZ" sz="2000" dirty="0" smtClean="0">
                <a:latin typeface="Arial" pitchFamily="34" charset="0"/>
                <a:cs typeface="Arial" pitchFamily="34" charset="0"/>
              </a:rPr>
              <a:t>Ф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VA base for the entire system, </a:t>
            </a:r>
          </a:p>
          <a:p>
            <a:pPr marL="514350" indent="-514350" eaLnBrk="1" hangingPunct="1">
              <a:lnSpc>
                <a:spcPct val="150000"/>
              </a:lnSpc>
              <a:buFont typeface="+mj-lt"/>
              <a:buAutoNum type="romanU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Pick a voltage base for each different voltage level, V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Voltages are line to line.  </a:t>
            </a:r>
          </a:p>
          <a:p>
            <a:pPr marL="514350" indent="-514350" eaLnBrk="1" hangingPunct="1">
              <a:lnSpc>
                <a:spcPct val="150000"/>
              </a:lnSpc>
              <a:buFont typeface="+mj-lt"/>
              <a:buAutoNum type="romanU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Calculate the current base, I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</a:p>
          <a:p>
            <a:pPr marL="533400" indent="-533400" eaLnBrk="1" hangingPunct="1">
              <a:lnSpc>
                <a:spcPct val="150000"/>
              </a:lnSpc>
              <a:buFont typeface="Arial" charset="0"/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eqn.(22)</a:t>
            </a:r>
          </a:p>
          <a:p>
            <a:pPr marL="533400" indent="-533400" eaLnBrk="1" hangingPunct="1">
              <a:lnSpc>
                <a:spcPct val="150000"/>
              </a:lnSpc>
              <a:buFont typeface="Arial" charset="0"/>
              <a:buNone/>
              <a:defRPr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lnSpc>
                <a:spcPct val="150000"/>
              </a:lnSpc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IV. Calculate the impedance base</a:t>
            </a:r>
          </a:p>
          <a:p>
            <a:pPr>
              <a:lnSpc>
                <a:spcPct val="150000"/>
              </a:lnSpc>
              <a:buFont typeface="Arial" charset="0"/>
              <a:buNone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eqn.(23)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198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0339147"/>
              </p:ext>
            </p:extLst>
          </p:nvPr>
        </p:nvGraphicFramePr>
        <p:xfrm>
          <a:off x="5764306" y="640976"/>
          <a:ext cx="694267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947" name="Equation" r:id="rId3" imgW="520700" imgH="508000" progId="Equation.DSMT4">
                  <p:embed/>
                </p:oleObj>
              </mc:Choice>
              <mc:Fallback>
                <p:oleObj name="Equation" r:id="rId3" imgW="520700" imgH="508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4306" y="640976"/>
                        <a:ext cx="694267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8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8839111"/>
              </p:ext>
            </p:extLst>
          </p:nvPr>
        </p:nvGraphicFramePr>
        <p:xfrm>
          <a:off x="812800" y="2667001"/>
          <a:ext cx="6400800" cy="7053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948" name="Equation" r:id="rId5" imgW="6235700" imgH="1079500" progId="Equation.DSMT4">
                  <p:embed/>
                </p:oleObj>
              </mc:Choice>
              <mc:Fallback>
                <p:oleObj name="Equation" r:id="rId5" imgW="6235700" imgH="1079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2800" y="2667001"/>
                        <a:ext cx="6400800" cy="70535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9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9457941"/>
              </p:ext>
            </p:extLst>
          </p:nvPr>
        </p:nvGraphicFramePr>
        <p:xfrm>
          <a:off x="711200" y="4267200"/>
          <a:ext cx="55880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949" name="Equation" r:id="rId7" imgW="4940300" imgH="1079500" progId="Equation.DSMT4">
                  <p:embed/>
                </p:oleObj>
              </mc:Choice>
              <mc:Fallback>
                <p:oleObj name="Equation" r:id="rId7" imgW="4940300" imgH="1079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200" y="4267200"/>
                        <a:ext cx="55880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936CAA-E268-490A-BD9F-EB918987E338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99035" y="41231"/>
            <a:ext cx="10972800" cy="639762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Per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Unit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Analysis                            Cont.….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80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364" y="555812"/>
            <a:ext cx="11974129" cy="6208738"/>
          </a:xfr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Per Unit Change to Common MVA Base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Parameters for equipment are often given using power rating of equipment as the MVA base</a:t>
            </a: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To analyze a system all per unit data must be on a common power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base</a:t>
            </a: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eqn.(24)</a:t>
            </a:r>
          </a:p>
          <a:p>
            <a:pPr>
              <a:buFont typeface="Arial" charset="0"/>
              <a:buNone/>
              <a:defRPr/>
            </a:pP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DAAAD0-FECC-4EBC-8804-F701D9447BF6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  <p:sp>
        <p:nvSpPr>
          <p:cNvPr id="4" name="Rectangle 7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1874759"/>
              </p:ext>
            </p:extLst>
          </p:nvPr>
        </p:nvGraphicFramePr>
        <p:xfrm>
          <a:off x="1266898" y="2266703"/>
          <a:ext cx="4769067" cy="19335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934" name="Equation" r:id="rId3" imgW="2425700" imgH="1308100" progId="Equation.3">
                  <p:embed/>
                </p:oleObj>
              </mc:Choice>
              <mc:Fallback>
                <p:oleObj name="Equation" r:id="rId3" imgW="2425700" imgH="1308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6898" y="2266703"/>
                        <a:ext cx="4769067" cy="193353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7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99035" y="41231"/>
            <a:ext cx="10972800" cy="639762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Per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Unit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Analysis                                      Cont.….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223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663388"/>
            <a:ext cx="12021671" cy="6014503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lecture provides clear presentation of per-phase and per unit analysis fundamental and their importance in power system analysis, specifically in load flow, fault and power stability analysis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Thus, the voltage, current and power relationship in single-phase, and three phase power system is presented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relationship between three phase balanced system with single phase system using per phase analysis is dictated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addition, the advantage of three phase system over single phase system is also incorporated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per unit importance of per unit analysis in terms of reducing the transformer effect in power system analysis also discussed.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25864"/>
            <a:ext cx="11990895" cy="6132136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sz="2900" dirty="0">
                <a:latin typeface="Arial" pitchFamily="34" charset="0"/>
                <a:cs typeface="Arial" pitchFamily="34" charset="0"/>
              </a:rPr>
              <a:t>[1]. L.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Gopi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and G.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Narayanan.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"Per-Phase Analysis, Efficient Implementation and Performance Evaluation of a 24-Sector Discontinuous PWM for Split-Phase Induction Motor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Drives" . IEEE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Transactions on Industry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Applications. Vol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59(1),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pp. 897-909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, 2023.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doi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: 10.1109/TIA.2022.3215136. </a:t>
            </a:r>
            <a:endParaRPr lang="en-US" sz="29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900" dirty="0">
                <a:latin typeface="Arial" pitchFamily="34" charset="0"/>
                <a:cs typeface="Arial" pitchFamily="34" charset="0"/>
              </a:rPr>
              <a:t>[2].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H., Lei; Q.,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Jie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and 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Z.,Yi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 ‘’Normalization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Techniques in Training DNNs: Methodology, Analysis and Application’’. IEEE Transactions on Pattern Analysis and Machine Intelligence PP(99):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1-20. DOI:10.1109/TPAMI.2023.3250241.</a:t>
            </a:r>
            <a:endParaRPr lang="en-US" sz="29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9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]. W.L,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Jacques.’’The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Fundamental Concepts of Power Theories for Single-phase and Three-phase Voltages and Currents Part 27 in a Series of Tutorials on Instrumentation and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Measurement’’. IEEE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Instrumentation &amp; Measurement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Magazine. 2010. V.13(5),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pp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: 37 – 44. DOI:10.1109/MIM.2010.5585073</a:t>
            </a:r>
            <a:endParaRPr lang="en-US" sz="29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9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4]. L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., Hakim;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M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Wahidi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; U.,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Murdika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and 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etl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:. "A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three-phase power flow analysis for electrical power distribution system with low voltage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profile“. 2nd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International Conference on Information Technology, Computer, and Electrical Engineering (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ICITACEE). 2015.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pp.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303-308.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doi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: 10.1109/ICITACEE.2015.7437819..</a:t>
            </a:r>
            <a:endParaRPr lang="en-US" sz="29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9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7751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Thank you !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6664</TotalTime>
  <Words>2861</Words>
  <Application>Microsoft Office PowerPoint</Application>
  <PresentationFormat>Custom</PresentationFormat>
  <Paragraphs>386</Paragraphs>
  <Slides>39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39</vt:i4>
      </vt:variant>
    </vt:vector>
  </HeadingPairs>
  <TitlesOfParts>
    <vt:vector size="42" baseType="lpstr">
      <vt:lpstr>Office 테마</vt:lpstr>
      <vt:lpstr>Equation</vt:lpstr>
      <vt:lpstr>Microsoft Equation 3.0</vt:lpstr>
      <vt:lpstr>Advanced Power System Analysis</vt:lpstr>
      <vt:lpstr>Outlines </vt:lpstr>
      <vt:lpstr>1. Introduction </vt:lpstr>
      <vt:lpstr>Introduction                                                     Cont.…</vt:lpstr>
      <vt:lpstr>PowerPoint Presentation</vt:lpstr>
      <vt:lpstr>2. Single Phase Power System (SPPS)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4. Per Phase Analysis</vt:lpstr>
      <vt:lpstr>Per Phase Analysis                           Cont.….</vt:lpstr>
      <vt:lpstr>Per Phase Analysis                                    Cont.…</vt:lpstr>
      <vt:lpstr>5. Per Unit Analysis </vt:lpstr>
      <vt:lpstr>Per Unit Analysis                            Cont.….</vt:lpstr>
      <vt:lpstr>Per Unit Analysis                                Cont.….</vt:lpstr>
      <vt:lpstr>Per Unit Analysis                            Cont.….</vt:lpstr>
      <vt:lpstr>Per Unit Analysis                            Cont.….</vt:lpstr>
      <vt:lpstr>Per Unit Analysis                                      Cont.….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455</cp:revision>
  <dcterms:created xsi:type="dcterms:W3CDTF">2021-04-29T04:21:21Z</dcterms:created>
  <dcterms:modified xsi:type="dcterms:W3CDTF">2025-04-01T14:25:02Z</dcterms:modified>
</cp:coreProperties>
</file>