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82" r:id="rId2"/>
    <p:sldId id="878" r:id="rId3"/>
    <p:sldId id="915" r:id="rId4"/>
    <p:sldId id="675" r:id="rId5"/>
    <p:sldId id="862" r:id="rId6"/>
    <p:sldId id="916" r:id="rId7"/>
    <p:sldId id="917" r:id="rId8"/>
    <p:sldId id="948" r:id="rId9"/>
    <p:sldId id="940" r:id="rId10"/>
    <p:sldId id="918" r:id="rId11"/>
    <p:sldId id="931" r:id="rId12"/>
    <p:sldId id="932" r:id="rId13"/>
    <p:sldId id="933" r:id="rId14"/>
    <p:sldId id="934" r:id="rId15"/>
    <p:sldId id="935" r:id="rId16"/>
    <p:sldId id="949" r:id="rId17"/>
    <p:sldId id="936" r:id="rId18"/>
    <p:sldId id="950" r:id="rId19"/>
    <p:sldId id="937" r:id="rId20"/>
    <p:sldId id="929" r:id="rId21"/>
    <p:sldId id="938" r:id="rId22"/>
    <p:sldId id="951" r:id="rId23"/>
    <p:sldId id="930" r:id="rId24"/>
    <p:sldId id="943" r:id="rId25"/>
    <p:sldId id="944" r:id="rId26"/>
    <p:sldId id="946" r:id="rId27"/>
    <p:sldId id="945" r:id="rId28"/>
    <p:sldId id="947" r:id="rId29"/>
    <p:sldId id="919" r:id="rId30"/>
    <p:sldId id="923" r:id="rId31"/>
    <p:sldId id="924" r:id="rId32"/>
    <p:sldId id="925" r:id="rId33"/>
    <p:sldId id="926" r:id="rId34"/>
    <p:sldId id="927" r:id="rId35"/>
    <p:sldId id="928" r:id="rId36"/>
    <p:sldId id="443" r:id="rId37"/>
    <p:sldId id="442" r:id="rId38"/>
    <p:sldId id="317" r:id="rId39"/>
  </p:sldIdLst>
  <p:sldSz cx="12192000" cy="6858000"/>
  <p:notesSz cx="6858000" cy="9144000"/>
  <p:custDataLst>
    <p:tags r:id="rId42"/>
  </p:custDataLst>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96" d="100"/>
          <a:sy n="96" d="100"/>
        </p:scale>
        <p:origin x="-1072" y="-6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4" Type="http://schemas.openxmlformats.org/officeDocument/2006/relationships/image" Target="../media/image2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6" Type="http://schemas.openxmlformats.org/officeDocument/2006/relationships/image" Target="../media/image27.wmf"/><Relationship Id="rId5" Type="http://schemas.openxmlformats.org/officeDocument/2006/relationships/image" Target="../media/image26.wmf"/><Relationship Id="rId4" Type="http://schemas.openxmlformats.org/officeDocument/2006/relationships/image" Target="../media/image2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2025-04-28</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4/28/2025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A78BBD5-CDCA-4B03-86F0-0C31B56D4B57}" type="datetime1">
              <a:rPr lang="en-US" smtClean="0"/>
              <a:t>4/28/2025</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6317BB-D657-46FF-806A-34EF3FD75DFF}" type="datetime1">
              <a:rPr lang="en-US" smtClean="0"/>
              <a:t>4/28/2025</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398717-BDC6-4EAD-B052-EFF5F79847AD}" type="datetime1">
              <a:rPr lang="en-US" smtClean="0"/>
              <a:t>4/28/2025</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AD5308-DEF1-4B1A-9B02-BC1688DE00C0}" type="datetime1">
              <a:rPr lang="en-US" altLang="ko-KR" smtClean="0"/>
              <a:t>4/28/2025</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hyperlink" Target="https://www.researchgate.net/figure/Day-of-the-week-and-hourly-pattern-of-electricity-demand-Notes-The-shaded-areas_fig2_347597852" TargetMode="External"/><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0.xml"/><Relationship Id="rId1" Type="http://schemas.openxmlformats.org/officeDocument/2006/relationships/vmlDrawing" Target="../drawings/vmlDrawing1.vml"/><Relationship Id="rId4" Type="http://schemas.openxmlformats.org/officeDocument/2006/relationships/image" Target="../media/image10.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0.xml"/><Relationship Id="rId1" Type="http://schemas.openxmlformats.org/officeDocument/2006/relationships/vmlDrawing" Target="../drawings/vmlDrawing2.vml"/><Relationship Id="rId4" Type="http://schemas.openxmlformats.org/officeDocument/2006/relationships/image" Target="../media/image11.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eepowerschool.com/wp-content/uploads/2018/06/DC-excitation-system-with-amplidyne-voltage-regulators.png" TargetMode="Externa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hyperlink" Target="https://pub.mdpi-res.com/energies/energies-14-06631/article_deploy/html/images/energies-14-06631-g001-550.jpg?1634285799" TargetMode="External"/><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0.xml"/><Relationship Id="rId1" Type="http://schemas.openxmlformats.org/officeDocument/2006/relationships/vmlDrawing" Target="../drawings/vmlDrawing3.vml"/><Relationship Id="rId4" Type="http://schemas.openxmlformats.org/officeDocument/2006/relationships/image" Target="../media/image15.wmf"/></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image" Target="../media/image19.wmf"/><Relationship Id="rId5" Type="http://schemas.openxmlformats.org/officeDocument/2006/relationships/oleObject" Target="../embeddings/oleObject5.bin"/><Relationship Id="rId10" Type="http://schemas.openxmlformats.org/officeDocument/2006/relationships/image" Target="../media/image21.wmf"/><Relationship Id="rId4" Type="http://schemas.openxmlformats.org/officeDocument/2006/relationships/image" Target="../media/image18.wmf"/><Relationship Id="rId9" Type="http://schemas.openxmlformats.org/officeDocument/2006/relationships/oleObject" Target="../embeddings/oleObject7.bin"/></Relationships>
</file>

<file path=ppt/slides/_rels/slide32.xml.rels><?xml version="1.0" encoding="UTF-8" standalone="yes"?>
<Relationships xmlns="http://schemas.openxmlformats.org/package/2006/relationships"><Relationship Id="rId8" Type="http://schemas.openxmlformats.org/officeDocument/2006/relationships/image" Target="../media/image24.wmf"/><Relationship Id="rId13" Type="http://schemas.openxmlformats.org/officeDocument/2006/relationships/oleObject" Target="../embeddings/oleObject13.bin"/><Relationship Id="rId3" Type="http://schemas.openxmlformats.org/officeDocument/2006/relationships/oleObject" Target="../embeddings/oleObject8.bin"/><Relationship Id="rId7" Type="http://schemas.openxmlformats.org/officeDocument/2006/relationships/oleObject" Target="../embeddings/oleObject10.bin"/><Relationship Id="rId12" Type="http://schemas.openxmlformats.org/officeDocument/2006/relationships/image" Target="../media/image26.wmf"/><Relationship Id="rId2" Type="http://schemas.openxmlformats.org/officeDocument/2006/relationships/slideLayout" Target="../slideLayouts/slideLayout10.xml"/><Relationship Id="rId1" Type="http://schemas.openxmlformats.org/officeDocument/2006/relationships/vmlDrawing" Target="../drawings/vmlDrawing5.vml"/><Relationship Id="rId6" Type="http://schemas.openxmlformats.org/officeDocument/2006/relationships/image" Target="../media/image23.wmf"/><Relationship Id="rId11" Type="http://schemas.openxmlformats.org/officeDocument/2006/relationships/oleObject" Target="../embeddings/oleObject12.bin"/><Relationship Id="rId5" Type="http://schemas.openxmlformats.org/officeDocument/2006/relationships/oleObject" Target="../embeddings/oleObject9.bin"/><Relationship Id="rId10" Type="http://schemas.openxmlformats.org/officeDocument/2006/relationships/image" Target="../media/image25.wmf"/><Relationship Id="rId4" Type="http://schemas.openxmlformats.org/officeDocument/2006/relationships/image" Target="../media/image22.wmf"/><Relationship Id="rId9" Type="http://schemas.openxmlformats.org/officeDocument/2006/relationships/oleObject" Target="../embeddings/oleObject11.bin"/><Relationship Id="rId14" Type="http://schemas.openxmlformats.org/officeDocument/2006/relationships/image" Target="../media/image27.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hyperlink" Target="https://link.springer.com/referencework/10.1007/978-3-031-47821-5" TargetMode="External"/><Relationship Id="rId2" Type="http://schemas.openxmlformats.org/officeDocument/2006/relationships/hyperlink" Target="https://doi.org/10.1007/s11831-024-10191-7" TargetMode="External"/><Relationship Id="rId1" Type="http://schemas.openxmlformats.org/officeDocument/2006/relationships/slideLayout" Target="../slideLayouts/slideLayout10.xml"/><Relationship Id="rId4" Type="http://schemas.openxmlformats.org/officeDocument/2006/relationships/hyperlink" Target="https://doi.org/10.3390/electronics13030505"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600" b="1" dirty="0">
                <a:latin typeface="Arial" pitchFamily="34" charset="0"/>
                <a:cs typeface="Arial" pitchFamily="34" charset="0"/>
              </a:rPr>
              <a:t>Advanced Power System Analysis</a:t>
            </a:r>
          </a:p>
        </p:txBody>
      </p:sp>
      <p:sp>
        <p:nvSpPr>
          <p:cNvPr id="3" name="Subtitle 2"/>
          <p:cNvSpPr>
            <a:spLocks noGrp="1"/>
          </p:cNvSpPr>
          <p:nvPr>
            <p:ph type="subTitle" idx="1"/>
          </p:nvPr>
        </p:nvSpPr>
        <p:spPr>
          <a:xfrm>
            <a:off x="129308" y="831273"/>
            <a:ext cx="12062691" cy="5946045"/>
          </a:xfrm>
        </p:spPr>
        <p:txBody>
          <a:bodyPr>
            <a:normAutofit lnSpcReduction="10000"/>
          </a:bodyPr>
          <a:lstStyle/>
          <a:p>
            <a:r>
              <a:rPr lang="en-US" sz="3600" b="1" dirty="0" smtClean="0">
                <a:solidFill>
                  <a:schemeClr val="tx1"/>
                </a:solidFill>
                <a:latin typeface="Arial" pitchFamily="34" charset="0"/>
                <a:cs typeface="Arial" pitchFamily="34" charset="0"/>
              </a:rPr>
              <a:t>Lecture 3</a:t>
            </a:r>
          </a:p>
          <a:p>
            <a:r>
              <a:rPr lang="en-US" sz="3600" b="1" dirty="0">
                <a:solidFill>
                  <a:schemeClr val="tx1"/>
                </a:solidFill>
                <a:latin typeface="Arial" pitchFamily="34" charset="0"/>
                <a:cs typeface="Arial" pitchFamily="34" charset="0"/>
              </a:rPr>
              <a:t>Load Flow studies </a:t>
            </a:r>
            <a:endParaRPr lang="en-US" sz="3600" b="1" dirty="0" smtClean="0">
              <a:solidFill>
                <a:schemeClr val="tx1"/>
              </a:solidFill>
              <a:latin typeface="Arial" pitchFamily="34" charset="0"/>
              <a:cs typeface="Arial" pitchFamily="34" charset="0"/>
            </a:endParaRPr>
          </a:p>
          <a:p>
            <a:r>
              <a:rPr lang="en-US" sz="3600" b="1" dirty="0" smtClean="0">
                <a:solidFill>
                  <a:schemeClr val="tx1"/>
                </a:solidFill>
                <a:latin typeface="Arial" pitchFamily="34" charset="0"/>
                <a:cs typeface="Arial" pitchFamily="34" charset="0"/>
              </a:rPr>
              <a:t> Lecturer:</a:t>
            </a:r>
            <a:r>
              <a:rPr lang="en-US" sz="3600" dirty="0" smtClean="0">
                <a:solidFill>
                  <a:schemeClr val="tx1"/>
                </a:solidFill>
                <a:latin typeface="Arial" pitchFamily="34" charset="0"/>
                <a:cs typeface="Arial" pitchFamily="34" charset="0"/>
              </a:rPr>
              <a:t> Teshome Goa (Assist. Prof.)</a:t>
            </a:r>
          </a:p>
          <a:p>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a:solidFill>
                  <a:schemeClr val="tx1"/>
                </a:solidFill>
                <a:latin typeface="Arial" pitchFamily="34" charset="0"/>
                <a:cs typeface="Arial" pitchFamily="34" charset="0"/>
              </a:rPr>
              <a:t>Understand the B</a:t>
            </a:r>
            <a:r>
              <a:rPr lang="en-US" sz="2000" dirty="0" smtClean="0">
                <a:solidFill>
                  <a:schemeClr val="tx1"/>
                </a:solidFill>
                <a:latin typeface="Arial" pitchFamily="34" charset="0"/>
                <a:cs typeface="Arial" pitchFamily="34" charset="0"/>
              </a:rPr>
              <a:t>asics of Load Flow </a:t>
            </a:r>
            <a:r>
              <a:rPr lang="en-US" sz="2000" dirty="0">
                <a:solidFill>
                  <a:schemeClr val="tx1"/>
                </a:solidFill>
                <a:latin typeface="Arial" pitchFamily="34" charset="0"/>
                <a:cs typeface="Arial" pitchFamily="34" charset="0"/>
              </a:rPr>
              <a:t>A</a:t>
            </a:r>
            <a:r>
              <a:rPr lang="en-US" sz="2000" dirty="0" smtClean="0">
                <a:solidFill>
                  <a:schemeClr val="tx1"/>
                </a:solidFill>
                <a:latin typeface="Arial" pitchFamily="34" charset="0"/>
                <a:cs typeface="Arial" pitchFamily="34" charset="0"/>
              </a:rPr>
              <a:t>nalysis</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 the Importance of Power </a:t>
            </a:r>
            <a:r>
              <a:rPr lang="en-US" sz="2000" dirty="0">
                <a:solidFill>
                  <a:schemeClr val="tx1"/>
                </a:solidFill>
                <a:latin typeface="Arial" pitchFamily="34" charset="0"/>
                <a:cs typeface="Arial" pitchFamily="34" charset="0"/>
              </a:rPr>
              <a:t>F</a:t>
            </a:r>
            <a:r>
              <a:rPr lang="en-US" sz="2000" dirty="0" smtClean="0">
                <a:solidFill>
                  <a:schemeClr val="tx1"/>
                </a:solidFill>
                <a:latin typeface="Arial" pitchFamily="34" charset="0"/>
                <a:cs typeface="Arial" pitchFamily="34" charset="0"/>
              </a:rPr>
              <a:t>low Analysis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Model Power </a:t>
            </a:r>
            <a:r>
              <a:rPr lang="en-US" sz="2000" dirty="0">
                <a:solidFill>
                  <a:schemeClr val="tx1"/>
                </a:solidFill>
                <a:latin typeface="Arial" pitchFamily="34" charset="0"/>
                <a:cs typeface="Arial" pitchFamily="34" charset="0"/>
              </a:rPr>
              <a:t>S</a:t>
            </a:r>
            <a:r>
              <a:rPr lang="en-US" sz="2000" dirty="0" smtClean="0">
                <a:solidFill>
                  <a:schemeClr val="tx1"/>
                </a:solidFill>
                <a:latin typeface="Arial" pitchFamily="34" charset="0"/>
                <a:cs typeface="Arial" pitchFamily="34" charset="0"/>
              </a:rPr>
              <a:t>ystem </a:t>
            </a:r>
            <a:r>
              <a:rPr lang="en-US" sz="2000" dirty="0">
                <a:solidFill>
                  <a:schemeClr val="tx1"/>
                </a:solidFill>
                <a:latin typeface="Arial" pitchFamily="34" charset="0"/>
                <a:cs typeface="Arial" pitchFamily="34" charset="0"/>
              </a:rPr>
              <a:t>N</a:t>
            </a:r>
            <a:r>
              <a:rPr lang="en-US" sz="2000" dirty="0" smtClean="0">
                <a:solidFill>
                  <a:schemeClr val="tx1"/>
                </a:solidFill>
                <a:latin typeface="Arial" pitchFamily="34" charset="0"/>
                <a:cs typeface="Arial" pitchFamily="34" charset="0"/>
              </a:rPr>
              <a:t>etwork for </a:t>
            </a:r>
            <a:r>
              <a:rPr lang="en-US" sz="2000" dirty="0">
                <a:solidFill>
                  <a:schemeClr val="tx1"/>
                </a:solidFill>
                <a:latin typeface="Arial" pitchFamily="34" charset="0"/>
                <a:cs typeface="Arial" pitchFamily="34" charset="0"/>
              </a:rPr>
              <a:t>L</a:t>
            </a:r>
            <a:r>
              <a:rPr lang="en-US" sz="2000" dirty="0" smtClean="0">
                <a:solidFill>
                  <a:schemeClr val="tx1"/>
                </a:solidFill>
                <a:latin typeface="Arial" pitchFamily="34" charset="0"/>
                <a:cs typeface="Arial" pitchFamily="34" charset="0"/>
              </a:rPr>
              <a:t>oad </a:t>
            </a:r>
            <a:r>
              <a:rPr lang="en-US" sz="2000" dirty="0">
                <a:solidFill>
                  <a:schemeClr val="tx1"/>
                </a:solidFill>
                <a:latin typeface="Arial" pitchFamily="34" charset="0"/>
                <a:cs typeface="Arial" pitchFamily="34" charset="0"/>
              </a:rPr>
              <a:t>F</a:t>
            </a:r>
            <a:r>
              <a:rPr lang="en-US" sz="2000" dirty="0" smtClean="0">
                <a:solidFill>
                  <a:schemeClr val="tx1"/>
                </a:solidFill>
                <a:latin typeface="Arial" pitchFamily="34" charset="0"/>
                <a:cs typeface="Arial" pitchFamily="34" charset="0"/>
              </a:rPr>
              <a:t>low Studies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Demonstrate how to formulate the Y-bus </a:t>
            </a:r>
            <a:r>
              <a:rPr lang="en-US" sz="2000" dirty="0">
                <a:solidFill>
                  <a:schemeClr val="tx1"/>
                </a:solidFill>
                <a:latin typeface="Arial" pitchFamily="34" charset="0"/>
                <a:cs typeface="Arial" pitchFamily="34" charset="0"/>
              </a:rPr>
              <a:t>A</a:t>
            </a:r>
            <a:r>
              <a:rPr lang="en-US" sz="2000" dirty="0" smtClean="0">
                <a:solidFill>
                  <a:schemeClr val="tx1"/>
                </a:solidFill>
                <a:latin typeface="Arial" pitchFamily="34" charset="0"/>
                <a:cs typeface="Arial" pitchFamily="34" charset="0"/>
              </a:rPr>
              <a:t>dmittance </a:t>
            </a:r>
            <a:r>
              <a:rPr lang="en-US" sz="2000" dirty="0">
                <a:solidFill>
                  <a:schemeClr val="tx1"/>
                </a:solidFill>
                <a:latin typeface="Arial" pitchFamily="34" charset="0"/>
                <a:cs typeface="Arial" pitchFamily="34" charset="0"/>
              </a:rPr>
              <a:t>M</a:t>
            </a:r>
            <a:r>
              <a:rPr lang="en-US" sz="2000" dirty="0" smtClean="0">
                <a:solidFill>
                  <a:schemeClr val="tx1"/>
                </a:solidFill>
                <a:latin typeface="Arial" pitchFamily="34" charset="0"/>
                <a:cs typeface="Arial" pitchFamily="34" charset="0"/>
              </a:rPr>
              <a:t>atrix </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smtClean="0">
                <a:solidFill>
                  <a:schemeClr val="tx1"/>
                </a:solidFill>
                <a:latin typeface="Times New Roman" pitchFamily="18" charset="0"/>
                <a:cs typeface="Times New Roman" pitchFamily="18" charset="0"/>
              </a:rPr>
              <a:t>Presenter: Dr.Teshome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custDataLst>
      <p:tags r:id="rId1"/>
    </p:custDataLst>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9956" y="365125"/>
            <a:ext cx="10663846" cy="939973"/>
          </a:xfrm>
        </p:spPr>
        <p:txBody>
          <a:bodyPr>
            <a:normAutofit/>
          </a:bodyPr>
          <a:lstStyle/>
          <a:p>
            <a:r>
              <a:rPr lang="en-US" sz="3600" b="1" dirty="0" smtClean="0">
                <a:latin typeface="Arial" pitchFamily="34" charset="0"/>
                <a:cs typeface="Arial" pitchFamily="34" charset="0"/>
              </a:rPr>
              <a:t>Outlines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349135" y="1404851"/>
            <a:ext cx="11004667" cy="4772112"/>
          </a:xfrm>
        </p:spPr>
        <p:txBody>
          <a:bodyPr>
            <a:normAutofit/>
          </a:bodyPr>
          <a:lstStyle/>
          <a:p>
            <a:pPr marL="514350" indent="-514350">
              <a:lnSpc>
                <a:spcPct val="200000"/>
              </a:lnSpc>
              <a:buAutoNum type="arabicPeriod"/>
            </a:pPr>
            <a:r>
              <a:rPr lang="en-US" sz="2000" b="1" dirty="0" smtClean="0">
                <a:latin typeface="Arial" pitchFamily="34" charset="0"/>
                <a:cs typeface="Arial" pitchFamily="34" charset="0"/>
              </a:rPr>
              <a:t>Introduction </a:t>
            </a:r>
          </a:p>
          <a:p>
            <a:pPr marL="514350" indent="-514350">
              <a:lnSpc>
                <a:spcPct val="200000"/>
              </a:lnSpc>
              <a:buAutoNum type="arabicPeriod"/>
            </a:pPr>
            <a:r>
              <a:rPr lang="en-US" sz="2000" b="1" dirty="0">
                <a:latin typeface="Arial" pitchFamily="34" charset="0"/>
                <a:cs typeface="Arial" pitchFamily="34" charset="0"/>
              </a:rPr>
              <a:t>Objectives of Power Flow </a:t>
            </a:r>
            <a:r>
              <a:rPr lang="en-US" sz="2000" b="1" dirty="0" smtClean="0">
                <a:latin typeface="Arial" pitchFamily="34" charset="0"/>
                <a:cs typeface="Arial" pitchFamily="34" charset="0"/>
              </a:rPr>
              <a:t>Analysis(OPFA</a:t>
            </a:r>
          </a:p>
          <a:p>
            <a:pPr marL="514350" indent="-514350">
              <a:lnSpc>
                <a:spcPct val="200000"/>
              </a:lnSpc>
              <a:buAutoNum type="arabicPeriod"/>
            </a:pPr>
            <a:r>
              <a:rPr lang="en-US" sz="2000" b="1" dirty="0">
                <a:latin typeface="Arial" pitchFamily="34" charset="0"/>
                <a:cs typeface="Arial" pitchFamily="34" charset="0"/>
              </a:rPr>
              <a:t>Power System Network </a:t>
            </a:r>
            <a:r>
              <a:rPr lang="en-US" sz="2000" b="1" dirty="0" smtClean="0">
                <a:latin typeface="Arial" pitchFamily="34" charset="0"/>
                <a:cs typeface="Arial" pitchFamily="34" charset="0"/>
              </a:rPr>
              <a:t>Model</a:t>
            </a:r>
          </a:p>
          <a:p>
            <a:pPr marL="514350" indent="-514350">
              <a:lnSpc>
                <a:spcPct val="200000"/>
              </a:lnSpc>
              <a:buAutoNum type="arabicPeriod"/>
            </a:pPr>
            <a:r>
              <a:rPr lang="en-US" sz="2000" b="1" dirty="0" smtClean="0">
                <a:latin typeface="Arial" pitchFamily="34" charset="0"/>
                <a:cs typeface="Arial" pitchFamily="34" charset="0"/>
              </a:rPr>
              <a:t> </a:t>
            </a:r>
            <a:r>
              <a:rPr lang="en-AU" altLang="en-US" sz="2000" b="1" dirty="0">
                <a:latin typeface="Arial" pitchFamily="34" charset="0"/>
                <a:cs typeface="Arial" pitchFamily="34" charset="0"/>
              </a:rPr>
              <a:t>Bus Admittance Matrix  </a:t>
            </a:r>
            <a:r>
              <a:rPr lang="en-AU" altLang="en-US" sz="2000" b="1" dirty="0" smtClean="0">
                <a:latin typeface="Arial" pitchFamily="34" charset="0"/>
                <a:cs typeface="Arial" pitchFamily="34" charset="0"/>
              </a:rPr>
              <a:t>Formulation</a:t>
            </a:r>
          </a:p>
          <a:p>
            <a:pPr marL="0" indent="0">
              <a:lnSpc>
                <a:spcPct val="200000"/>
              </a:lnSpc>
              <a:buNone/>
            </a:pPr>
            <a:r>
              <a:rPr lang="en-US" sz="2000" b="1" dirty="0" smtClean="0">
                <a:latin typeface="Arial" pitchFamily="34" charset="0"/>
                <a:cs typeface="Arial" pitchFamily="34" charset="0"/>
              </a:rPr>
              <a:t>Summary</a:t>
            </a:r>
          </a:p>
          <a:p>
            <a:pPr marL="0" indent="0">
              <a:lnSpc>
                <a:spcPct val="200000"/>
              </a:lnSpc>
              <a:buNone/>
            </a:pPr>
            <a:r>
              <a:rPr lang="en-US" sz="2000" b="1" dirty="0" smtClean="0">
                <a:latin typeface="Arial" pitchFamily="34" charset="0"/>
                <a:cs typeface="Arial" pitchFamily="34" charset="0"/>
              </a:rPr>
              <a:t>References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15998790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06400" y="0"/>
            <a:ext cx="10668000" cy="914400"/>
          </a:xfrm>
        </p:spPr>
        <p:txBody>
          <a:bodyPr>
            <a:normAutofit/>
          </a:bodyPr>
          <a:lstStyle/>
          <a:p>
            <a:pPr algn="ctr"/>
            <a:r>
              <a:rPr lang="en-US" altLang="en-US" sz="3600" b="1" dirty="0">
                <a:latin typeface="Arial" pitchFamily="34" charset="0"/>
                <a:cs typeface="Arial" pitchFamily="34" charset="0"/>
              </a:rPr>
              <a:t>1. Introduction </a:t>
            </a:r>
            <a:endParaRPr lang="en-US" altLang="en-US" sz="3600" b="1"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12292" name="Content Placeholder 6"/>
          <p:cNvSpPr>
            <a:spLocks noGrp="1"/>
          </p:cNvSpPr>
          <p:nvPr>
            <p:ph idx="1"/>
          </p:nvPr>
        </p:nvSpPr>
        <p:spPr>
          <a:xfrm>
            <a:off x="128187" y="777666"/>
            <a:ext cx="12063813" cy="6080333"/>
          </a:xfrm>
        </p:spPr>
        <p:txBody>
          <a:bodyPr>
            <a:normAutofit/>
          </a:bodyPr>
          <a:lstStyle/>
          <a:p>
            <a:pPr algn="just">
              <a:lnSpc>
                <a:spcPct val="150000"/>
              </a:lnSpc>
            </a:pPr>
            <a:r>
              <a:rPr lang="en-US" altLang="en-US" sz="2000" dirty="0" smtClean="0">
                <a:latin typeface="Arial" pitchFamily="34" charset="0"/>
                <a:cs typeface="Arial" pitchFamily="34" charset="0"/>
              </a:rPr>
              <a:t>Power system analysis is very important for the development of any country.</a:t>
            </a:r>
          </a:p>
          <a:p>
            <a:pPr algn="just">
              <a:lnSpc>
                <a:spcPct val="150000"/>
              </a:lnSpc>
            </a:pPr>
            <a:r>
              <a:rPr lang="en-US" altLang="en-US" sz="2000" dirty="0" smtClean="0">
                <a:latin typeface="Arial" pitchFamily="34" charset="0"/>
                <a:cs typeface="Arial" pitchFamily="34" charset="0"/>
              </a:rPr>
              <a:t>Thus, knowing the operating characteristic of power system is crucial for the sustainable development </a:t>
            </a:r>
          </a:p>
          <a:p>
            <a:pPr marL="0" indent="0" algn="just">
              <a:lnSpc>
                <a:spcPct val="150000"/>
              </a:lnSpc>
              <a:buNone/>
            </a:pPr>
            <a:r>
              <a:rPr lang="en-US" altLang="en-US" sz="2000" dirty="0" smtClean="0">
                <a:latin typeface="Arial" pitchFamily="34" charset="0"/>
                <a:cs typeface="Arial" pitchFamily="34" charset="0"/>
              </a:rPr>
              <a:t>    goals of any country.</a:t>
            </a:r>
          </a:p>
          <a:p>
            <a:pPr algn="just">
              <a:lnSpc>
                <a:spcPct val="150000"/>
              </a:lnSpc>
            </a:pPr>
            <a:r>
              <a:rPr lang="en-US" altLang="en-US" sz="2000" b="1" dirty="0" smtClean="0">
                <a:latin typeface="Arial" pitchFamily="34" charset="0"/>
                <a:cs typeface="Arial" pitchFamily="34" charset="0"/>
              </a:rPr>
              <a:t>Power network  has the following characteristics:</a:t>
            </a:r>
          </a:p>
          <a:p>
            <a:pPr marL="342900" indent="-342900" algn="just" eaLnBrk="1" hangingPunct="1">
              <a:lnSpc>
                <a:spcPct val="150000"/>
              </a:lnSpc>
              <a:buFont typeface="Wingdings" pitchFamily="2" charset="2"/>
              <a:buChar char="§"/>
            </a:pPr>
            <a:r>
              <a:rPr lang="en-GB" altLang="en-US" sz="2000" dirty="0" smtClean="0">
                <a:latin typeface="Arial" pitchFamily="34" charset="0"/>
                <a:cs typeface="Arial" pitchFamily="34" charset="0"/>
              </a:rPr>
              <a:t>It can be easily converted to electric energy from other different  energy resources and hence it can be also converted to other forms of energy.</a:t>
            </a:r>
            <a:endParaRPr lang="en-GB" altLang="en-US" sz="2000" dirty="0" smtClean="0">
              <a:latin typeface="Arial" pitchFamily="34" charset="0"/>
              <a:cs typeface="Arial" pitchFamily="34" charset="0"/>
              <a:sym typeface="Symbol" pitchFamily="18" charset="2"/>
            </a:endParaRPr>
          </a:p>
          <a:p>
            <a:pPr marL="342900" indent="-342900" algn="just" eaLnBrk="1" hangingPunct="1">
              <a:lnSpc>
                <a:spcPct val="150000"/>
              </a:lnSpc>
              <a:buFont typeface="Wingdings" pitchFamily="2" charset="2"/>
              <a:buChar char="§"/>
            </a:pPr>
            <a:r>
              <a:rPr lang="en-GB" altLang="en-US" sz="2000" dirty="0" smtClean="0">
                <a:latin typeface="Arial" pitchFamily="34" charset="0"/>
                <a:cs typeface="Arial" pitchFamily="34" charset="0"/>
              </a:rPr>
              <a:t> </a:t>
            </a:r>
            <a:r>
              <a:rPr lang="en-GB" altLang="en-US" sz="2000" dirty="0" smtClean="0">
                <a:solidFill>
                  <a:srgbClr val="FF0000"/>
                </a:solidFill>
                <a:latin typeface="Arial" pitchFamily="34" charset="0"/>
                <a:cs typeface="Arial" pitchFamily="34" charset="0"/>
              </a:rPr>
              <a:t>It can be transmitted and distributed over large </a:t>
            </a:r>
            <a:r>
              <a:rPr lang="en-GB" altLang="en-US" sz="2000" dirty="0" smtClean="0">
                <a:latin typeface="Arial" pitchFamily="34" charset="0"/>
                <a:cs typeface="Arial" pitchFamily="34" charset="0"/>
              </a:rPr>
              <a:t>area and long distance: </a:t>
            </a:r>
            <a:r>
              <a:rPr lang="en-GB" altLang="en-US" sz="2000" dirty="0" smtClean="0">
                <a:solidFill>
                  <a:srgbClr val="FF0000"/>
                </a:solidFill>
                <a:latin typeface="Arial" pitchFamily="34" charset="0"/>
                <a:cs typeface="Arial" pitchFamily="34" charset="0"/>
              </a:rPr>
              <a:t>Comprising</a:t>
            </a:r>
            <a:r>
              <a:rPr lang="en-GB" altLang="en-US" sz="2000" dirty="0" smtClean="0">
                <a:latin typeface="Arial" pitchFamily="34" charset="0"/>
                <a:cs typeface="Arial" pitchFamily="34" charset="0"/>
              </a:rPr>
              <a:t> the generation </a:t>
            </a:r>
          </a:p>
          <a:p>
            <a:pPr marL="0" indent="0" algn="just" eaLnBrk="1" hangingPunct="1">
              <a:lnSpc>
                <a:spcPct val="150000"/>
              </a:lnSpc>
              <a:buNone/>
            </a:pPr>
            <a:r>
              <a:rPr lang="en-GB" altLang="en-US" sz="2000" dirty="0">
                <a:latin typeface="Arial" pitchFamily="34" charset="0"/>
                <a:cs typeface="Arial" pitchFamily="34" charset="0"/>
              </a:rPr>
              <a:t> </a:t>
            </a:r>
            <a:r>
              <a:rPr lang="en-GB" altLang="en-US" sz="2000" dirty="0" smtClean="0">
                <a:latin typeface="Arial" pitchFamily="34" charset="0"/>
                <a:cs typeface="Arial" pitchFamily="34" charset="0"/>
              </a:rPr>
              <a:t>    units, transformers, high voltage substations, transmission lines, medium and low voltage substations , </a:t>
            </a:r>
          </a:p>
          <a:p>
            <a:pPr marL="0" indent="0" algn="just" eaLnBrk="1" hangingPunct="1">
              <a:lnSpc>
                <a:spcPct val="150000"/>
              </a:lnSpc>
              <a:buNone/>
            </a:pPr>
            <a:r>
              <a:rPr lang="en-GB" altLang="en-US" sz="2000" dirty="0">
                <a:latin typeface="Arial" pitchFamily="34" charset="0"/>
                <a:cs typeface="Arial" pitchFamily="34" charset="0"/>
              </a:rPr>
              <a:t> </a:t>
            </a:r>
            <a:r>
              <a:rPr lang="en-GB" altLang="en-US" sz="2000" dirty="0" smtClean="0">
                <a:latin typeface="Arial" pitchFamily="34" charset="0"/>
                <a:cs typeface="Arial" pitchFamily="34" charset="0"/>
              </a:rPr>
              <a:t>    and loads</a:t>
            </a:r>
            <a:endParaRPr lang="en-GB" altLang="en-US" sz="2000" dirty="0" smtClean="0">
              <a:latin typeface="Arial" pitchFamily="34" charset="0"/>
              <a:cs typeface="Arial" pitchFamily="34" charset="0"/>
              <a:sym typeface="Symbol" pitchFamily="18" charset="2"/>
            </a:endParaRPr>
          </a:p>
        </p:txBody>
      </p:sp>
      <p:sp>
        <p:nvSpPr>
          <p:cNvPr id="1229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2F3A1DC-637A-40F2-B898-3C0EF37DE1D4}" type="slidenum">
              <a:rPr lang="en-US" altLang="en-US" smtClean="0">
                <a:solidFill>
                  <a:srgbClr val="045C75"/>
                </a:solidFill>
              </a:rPr>
              <a:pPr/>
              <a:t>3</a:t>
            </a:fld>
            <a:endParaRPr lang="en-US" altLang="en-US" smtClean="0">
              <a:solidFill>
                <a:srgbClr val="045C75"/>
              </a:solidFill>
            </a:endParaRPr>
          </a:p>
        </p:txBody>
      </p:sp>
    </p:spTree>
    <p:extLst>
      <p:ext uri="{BB962C8B-B14F-4D97-AF65-F5344CB8AC3E}">
        <p14:creationId xmlns:p14="http://schemas.microsoft.com/office/powerpoint/2010/main" val="4060700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003" y="741873"/>
            <a:ext cx="11935351" cy="6116128"/>
          </a:xfrm>
        </p:spPr>
        <p:txBody>
          <a:bodyPr>
            <a:normAutofit/>
          </a:bodyPr>
          <a:lstStyle/>
          <a:p>
            <a:pPr algn="just">
              <a:lnSpc>
                <a:spcPct val="150000"/>
              </a:lnSpc>
              <a:defRPr/>
            </a:pPr>
            <a:r>
              <a:rPr lang="en-GB" altLang="en-US" sz="2000" dirty="0" smtClean="0">
                <a:latin typeface="Arial" pitchFamily="34" charset="0"/>
                <a:cs typeface="Arial" pitchFamily="34" charset="0"/>
              </a:rPr>
              <a:t>Energy </a:t>
            </a:r>
            <a:r>
              <a:rPr lang="en-GB" altLang="en-US" sz="2000" dirty="0" smtClean="0">
                <a:solidFill>
                  <a:srgbClr val="FF0000"/>
                </a:solidFill>
                <a:latin typeface="Arial" pitchFamily="34" charset="0"/>
                <a:cs typeface="Arial" pitchFamily="34" charset="0"/>
              </a:rPr>
              <a:t>should be optimized</a:t>
            </a:r>
            <a:r>
              <a:rPr lang="en-GB" altLang="en-US" sz="2000" dirty="0" smtClean="0">
                <a:latin typeface="Arial" pitchFamily="34" charset="0"/>
                <a:cs typeface="Arial" pitchFamily="34" charset="0"/>
              </a:rPr>
              <a:t>, </a:t>
            </a:r>
            <a:r>
              <a:rPr lang="en-GB" altLang="en-US" sz="2000" dirty="0">
                <a:latin typeface="Arial" pitchFamily="34" charset="0"/>
                <a:cs typeface="Arial" pitchFamily="34" charset="0"/>
              </a:rPr>
              <a:t>because</a:t>
            </a:r>
            <a:r>
              <a:rPr lang="en-US" altLang="en-US" sz="2000" dirty="0">
                <a:latin typeface="Arial" pitchFamily="34" charset="0"/>
                <a:cs typeface="Arial" pitchFamily="34" charset="0"/>
              </a:rPr>
              <a:t> </a:t>
            </a:r>
            <a:r>
              <a:rPr lang="en-GB" altLang="en-US" sz="2000" dirty="0">
                <a:latin typeface="Arial" pitchFamily="34" charset="0"/>
                <a:cs typeface="Arial" pitchFamily="34" charset="0"/>
              </a:rPr>
              <a:t>it can be generated in large quantities at one location and distributed </a:t>
            </a:r>
            <a:r>
              <a:rPr lang="en-GB" altLang="en-US" sz="2000" dirty="0" smtClean="0">
                <a:latin typeface="Arial" pitchFamily="34" charset="0"/>
                <a:cs typeface="Arial" pitchFamily="34" charset="0"/>
              </a:rPr>
              <a:t>to </a:t>
            </a:r>
            <a:r>
              <a:rPr lang="en-GB" altLang="en-US" sz="2000" dirty="0">
                <a:latin typeface="Arial" pitchFamily="34" charset="0"/>
                <a:cs typeface="Arial" pitchFamily="34" charset="0"/>
              </a:rPr>
              <a:t>sites where the energy is needed</a:t>
            </a:r>
            <a:r>
              <a:rPr lang="en-GB" altLang="en-US" sz="2000" dirty="0" smtClean="0">
                <a:latin typeface="Arial" pitchFamily="34" charset="0"/>
                <a:cs typeface="Arial" pitchFamily="34" charset="0"/>
              </a:rPr>
              <a:t>.</a:t>
            </a:r>
            <a:endParaRPr lang="en-US" altLang="en-US" sz="2000" dirty="0" smtClean="0">
              <a:latin typeface="Arial" pitchFamily="34" charset="0"/>
              <a:cs typeface="Arial" pitchFamily="34" charset="0"/>
            </a:endParaRPr>
          </a:p>
          <a:p>
            <a:pPr algn="just">
              <a:lnSpc>
                <a:spcPct val="150000"/>
              </a:lnSpc>
              <a:defRPr/>
            </a:pPr>
            <a:r>
              <a:rPr lang="en-US" altLang="en-US" sz="2000" dirty="0" smtClean="0">
                <a:latin typeface="Arial" pitchFamily="34" charset="0"/>
                <a:cs typeface="Arial" pitchFamily="34" charset="0"/>
              </a:rPr>
              <a:t>Accordingly, the </a:t>
            </a:r>
            <a:r>
              <a:rPr lang="en-US" altLang="en-US" sz="2000" dirty="0">
                <a:latin typeface="Arial" pitchFamily="34" charset="0"/>
                <a:cs typeface="Arial" pitchFamily="34" charset="0"/>
              </a:rPr>
              <a:t>load flow analysis is </a:t>
            </a:r>
            <a:r>
              <a:rPr lang="en-US" altLang="en-US" sz="2000" dirty="0">
                <a:solidFill>
                  <a:srgbClr val="FF0000"/>
                </a:solidFill>
                <a:latin typeface="Arial" pitchFamily="34" charset="0"/>
                <a:cs typeface="Arial" pitchFamily="34" charset="0"/>
              </a:rPr>
              <a:t>a very important </a:t>
            </a:r>
            <a:r>
              <a:rPr lang="en-US" altLang="en-US" sz="2000" dirty="0">
                <a:latin typeface="Arial" pitchFamily="34" charset="0"/>
                <a:cs typeface="Arial" pitchFamily="34" charset="0"/>
              </a:rPr>
              <a:t>and fundamental tool in </a:t>
            </a:r>
            <a:r>
              <a:rPr lang="en-US" altLang="en-US" sz="2000" dirty="0" smtClean="0">
                <a:latin typeface="Arial" pitchFamily="34" charset="0"/>
                <a:cs typeface="Arial" pitchFamily="34" charset="0"/>
              </a:rPr>
              <a:t>power system analysis.</a:t>
            </a:r>
          </a:p>
          <a:p>
            <a:pPr algn="just">
              <a:lnSpc>
                <a:spcPct val="150000"/>
              </a:lnSpc>
              <a:defRPr/>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Its results play the major role </a:t>
            </a:r>
            <a:r>
              <a:rPr lang="en-US" altLang="en-US" sz="2000" dirty="0" smtClean="0">
                <a:latin typeface="Arial" pitchFamily="34" charset="0"/>
                <a:cs typeface="Arial" pitchFamily="34" charset="0"/>
              </a:rPr>
              <a:t>to operators in terms of controlling the </a:t>
            </a:r>
            <a:r>
              <a:rPr lang="en-US" altLang="en-US" sz="2000" dirty="0">
                <a:latin typeface="Arial" pitchFamily="34" charset="0"/>
                <a:cs typeface="Arial" pitchFamily="34" charset="0"/>
              </a:rPr>
              <a:t>system </a:t>
            </a:r>
            <a:r>
              <a:rPr lang="en-US" altLang="en-US" sz="2000" dirty="0" smtClean="0">
                <a:latin typeface="Arial" pitchFamily="34" charset="0"/>
                <a:cs typeface="Arial" pitchFamily="34" charset="0"/>
              </a:rPr>
              <a:t>and </a:t>
            </a:r>
            <a:r>
              <a:rPr lang="en-US" altLang="en-US" sz="2000" dirty="0">
                <a:latin typeface="Arial" pitchFamily="34" charset="0"/>
                <a:cs typeface="Arial" pitchFamily="34" charset="0"/>
              </a:rPr>
              <a:t>economic schedule, as well as during </a:t>
            </a:r>
            <a:r>
              <a:rPr lang="en-US" altLang="en-US" sz="2000" dirty="0" smtClean="0">
                <a:latin typeface="Arial" pitchFamily="34" charset="0"/>
                <a:cs typeface="Arial" pitchFamily="34" charset="0"/>
              </a:rPr>
              <a:t>the </a:t>
            </a:r>
            <a:r>
              <a:rPr lang="en-US" altLang="en-US" sz="2000" dirty="0" smtClean="0">
                <a:solidFill>
                  <a:srgbClr val="FF0000"/>
                </a:solidFill>
                <a:latin typeface="Arial" pitchFamily="34" charset="0"/>
                <a:cs typeface="Arial" pitchFamily="34" charset="0"/>
              </a:rPr>
              <a:t>expansion </a:t>
            </a:r>
            <a:r>
              <a:rPr lang="en-US" altLang="en-US" sz="2000" dirty="0">
                <a:solidFill>
                  <a:srgbClr val="FF0000"/>
                </a:solidFill>
                <a:latin typeface="Arial" pitchFamily="34" charset="0"/>
                <a:cs typeface="Arial" pitchFamily="34" charset="0"/>
              </a:rPr>
              <a:t>and design stages</a:t>
            </a:r>
            <a:r>
              <a:rPr lang="en-US" altLang="en-US" sz="2000" dirty="0">
                <a:latin typeface="Arial" pitchFamily="34" charset="0"/>
                <a:cs typeface="Arial" pitchFamily="34" charset="0"/>
              </a:rPr>
              <a:t>. </a:t>
            </a:r>
            <a:endParaRPr lang="en-US" altLang="en-US" sz="2000" dirty="0" smtClean="0">
              <a:latin typeface="Arial" pitchFamily="34" charset="0"/>
              <a:cs typeface="Arial" pitchFamily="34" charset="0"/>
            </a:endParaRPr>
          </a:p>
          <a:p>
            <a:pPr algn="just">
              <a:lnSpc>
                <a:spcPct val="150000"/>
              </a:lnSpc>
              <a:defRPr/>
            </a:pPr>
            <a:r>
              <a:rPr lang="en-US" altLang="en-US" sz="2000" dirty="0" smtClean="0">
                <a:latin typeface="Arial" pitchFamily="34" charset="0"/>
                <a:cs typeface="Arial" pitchFamily="34" charset="0"/>
              </a:rPr>
              <a:t>Accordingly, the purpose </a:t>
            </a:r>
            <a:r>
              <a:rPr lang="en-US" altLang="en-US" sz="2000" dirty="0">
                <a:latin typeface="Arial" pitchFamily="34" charset="0"/>
                <a:cs typeface="Arial" pitchFamily="34" charset="0"/>
              </a:rPr>
              <a:t>of any load flow analysis </a:t>
            </a:r>
            <a:r>
              <a:rPr lang="en-US" altLang="en-US" sz="2000" dirty="0" smtClean="0">
                <a:latin typeface="Arial" pitchFamily="34" charset="0"/>
                <a:cs typeface="Arial" pitchFamily="34" charset="0"/>
              </a:rPr>
              <a:t>is to compute </a:t>
            </a:r>
            <a:r>
              <a:rPr lang="en-US" altLang="en-US" sz="2000" dirty="0">
                <a:latin typeface="Arial" pitchFamily="34" charset="0"/>
                <a:cs typeface="Arial" pitchFamily="34" charset="0"/>
              </a:rPr>
              <a:t>precise steady-state voltages and </a:t>
            </a:r>
            <a:endParaRPr lang="en-US" altLang="en-US" sz="2000" dirty="0" smtClean="0">
              <a:latin typeface="Arial" pitchFamily="34" charset="0"/>
              <a:cs typeface="Arial" pitchFamily="34" charset="0"/>
            </a:endParaRPr>
          </a:p>
          <a:p>
            <a:pPr marL="0" indent="0" algn="just">
              <a:lnSpc>
                <a:spcPct val="150000"/>
              </a:lnSpc>
              <a:buNone/>
              <a:defRPr/>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voltage </a:t>
            </a:r>
            <a:r>
              <a:rPr lang="en-US" altLang="en-US" sz="2000" dirty="0">
                <a:latin typeface="Arial" pitchFamily="34" charset="0"/>
                <a:cs typeface="Arial" pitchFamily="34" charset="0"/>
              </a:rPr>
              <a:t>angles of all buses in </a:t>
            </a:r>
            <a:r>
              <a:rPr lang="en-US" altLang="en-US" sz="2000" dirty="0" smtClean="0">
                <a:latin typeface="Arial" pitchFamily="34" charset="0"/>
                <a:cs typeface="Arial" pitchFamily="34" charset="0"/>
              </a:rPr>
              <a:t>the network[1].</a:t>
            </a:r>
          </a:p>
          <a:p>
            <a:pPr algn="just">
              <a:lnSpc>
                <a:spcPct val="150000"/>
              </a:lnSpc>
              <a:defRPr/>
            </a:pPr>
            <a:r>
              <a:rPr lang="en-US" altLang="en-US" sz="2000" dirty="0" smtClean="0">
                <a:latin typeface="Arial" pitchFamily="34" charset="0"/>
                <a:cs typeface="Arial" pitchFamily="34" charset="0"/>
              </a:rPr>
              <a:t>Then, to determining the lines real and reactive power flow and the total power mismatch at generation units.</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2" name="Slide Number Placeholder 1"/>
          <p:cNvSpPr>
            <a:spLocks noGrp="1"/>
          </p:cNvSpPr>
          <p:nvPr>
            <p:ph type="sldNum" sz="quarter" idx="12"/>
          </p:nvPr>
        </p:nvSpPr>
        <p:spPr/>
        <p:txBody>
          <a:bodyPr/>
          <a:lstStyle/>
          <a:p>
            <a:fld id="{A48DA065-FA52-4A6B-AE36-1AE15AD4FD00}" type="slidenum">
              <a:rPr lang="en-US" smtClean="0"/>
              <a:pPr/>
              <a:t>4</a:t>
            </a:fld>
            <a:endParaRPr lang="en-US"/>
          </a:p>
        </p:txBody>
      </p:sp>
      <p:sp>
        <p:nvSpPr>
          <p:cNvPr id="7" name="Title 1"/>
          <p:cNvSpPr>
            <a:spLocks noGrp="1"/>
          </p:cNvSpPr>
          <p:nvPr>
            <p:ph type="title"/>
          </p:nvPr>
        </p:nvSpPr>
        <p:spPr>
          <a:xfrm>
            <a:off x="609600" y="304800"/>
            <a:ext cx="11450472" cy="304800"/>
          </a:xfrm>
        </p:spPr>
        <p:txBody>
          <a:bodyPr>
            <a:noAutofit/>
          </a:bodyPr>
          <a:lstStyle/>
          <a:p>
            <a:r>
              <a:rPr lang="en-US" altLang="en-US" sz="3600" b="1" dirty="0">
                <a:latin typeface="Arial" pitchFamily="34" charset="0"/>
                <a:cs typeface="Arial" pitchFamily="34" charset="0"/>
              </a:rPr>
              <a:t>Introduction </a:t>
            </a:r>
            <a:r>
              <a:rPr lang="en-US" altLang="en-US" sz="3600" b="1" dirty="0" smtClean="0">
                <a:latin typeface="Arial" pitchFamily="34" charset="0"/>
                <a:cs typeface="Arial" pitchFamily="34" charset="0"/>
              </a:rPr>
              <a:t>                                                    Cont.…</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1406316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11450472" cy="304800"/>
          </a:xfrm>
        </p:spPr>
        <p:txBody>
          <a:bodyPr>
            <a:noAutofit/>
          </a:bodyPr>
          <a:lstStyle/>
          <a:p>
            <a:r>
              <a:rPr lang="en-US" altLang="en-US" sz="3600" b="1" dirty="0">
                <a:latin typeface="Arial" pitchFamily="34" charset="0"/>
                <a:cs typeface="Arial" pitchFamily="34" charset="0"/>
              </a:rPr>
              <a:t>Introduction </a:t>
            </a:r>
            <a:r>
              <a:rPr lang="en-US" altLang="en-US" sz="3600" b="1" dirty="0" smtClean="0">
                <a:latin typeface="Arial" pitchFamily="34" charset="0"/>
                <a:cs typeface="Arial" pitchFamily="34" charset="0"/>
              </a:rPr>
              <a:t>                                                    Cont.…</a:t>
            </a:r>
            <a:endParaRPr lang="en-US" sz="3600" dirty="0">
              <a:latin typeface="Arial" pitchFamily="34" charset="0"/>
              <a:cs typeface="Arial" pitchFamily="34" charset="0"/>
            </a:endParaRPr>
          </a:p>
        </p:txBody>
      </p:sp>
      <p:sp>
        <p:nvSpPr>
          <p:cNvPr id="3" name="Content Placeholder 2"/>
          <p:cNvSpPr>
            <a:spLocks noGrp="1"/>
          </p:cNvSpPr>
          <p:nvPr>
            <p:ph idx="1"/>
          </p:nvPr>
        </p:nvSpPr>
        <p:spPr>
          <a:xfrm>
            <a:off x="116540" y="995080"/>
            <a:ext cx="11976847" cy="5791201"/>
          </a:xfrm>
        </p:spPr>
        <p:txBody>
          <a:bodyPr>
            <a:normAutofit/>
          </a:bodyPr>
          <a:lstStyle/>
          <a:p>
            <a:pPr algn="just">
              <a:lnSpc>
                <a:spcPct val="150000"/>
              </a:lnSpc>
            </a:pPr>
            <a:r>
              <a:rPr lang="en-US" altLang="en-US" sz="2000" dirty="0">
                <a:latin typeface="Arial" pitchFamily="34" charset="0"/>
                <a:cs typeface="Arial" pitchFamily="34" charset="0"/>
              </a:rPr>
              <a:t>It helps to </a:t>
            </a:r>
            <a:r>
              <a:rPr lang="en-US" altLang="en-US" sz="2000" dirty="0" smtClean="0">
                <a:latin typeface="Arial" pitchFamily="34" charset="0"/>
                <a:cs typeface="Arial" pitchFamily="34" charset="0"/>
              </a:rPr>
              <a:t>observe </a:t>
            </a:r>
            <a:r>
              <a:rPr lang="en-US" altLang="en-US" sz="2000" dirty="0" smtClean="0">
                <a:solidFill>
                  <a:srgbClr val="FF0000"/>
                </a:solidFill>
                <a:latin typeface="Arial" pitchFamily="34" charset="0"/>
                <a:cs typeface="Arial" pitchFamily="34" charset="0"/>
              </a:rPr>
              <a:t>whether the lines and transformers </a:t>
            </a:r>
            <a:r>
              <a:rPr lang="en-US" altLang="en-US" sz="2000" dirty="0" smtClean="0">
                <a:latin typeface="Arial" pitchFamily="34" charset="0"/>
                <a:cs typeface="Arial" pitchFamily="34" charset="0"/>
              </a:rPr>
              <a:t>are loaded or not, which is very important for </a:t>
            </a:r>
          </a:p>
          <a:p>
            <a:pPr marL="0" indent="0" algn="just">
              <a:lnSpc>
                <a:spcPct val="15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reliable, efficient and affordable power supply. </a:t>
            </a:r>
          </a:p>
          <a:p>
            <a:pPr algn="just">
              <a:lnSpc>
                <a:spcPct val="150000"/>
              </a:lnSpc>
            </a:pPr>
            <a:r>
              <a:rPr lang="en-US" sz="2000" dirty="0" smtClean="0">
                <a:latin typeface="Arial" pitchFamily="34" charset="0"/>
                <a:cs typeface="Arial" pitchFamily="34" charset="0"/>
              </a:rPr>
              <a:t>The </a:t>
            </a:r>
            <a:r>
              <a:rPr lang="en-US" sz="2000" dirty="0">
                <a:solidFill>
                  <a:srgbClr val="FF0000"/>
                </a:solidFill>
                <a:latin typeface="Arial" pitchFamily="34" charset="0"/>
                <a:cs typeface="Arial" pitchFamily="34" charset="0"/>
              </a:rPr>
              <a:t>load flow solution also </a:t>
            </a:r>
            <a:r>
              <a:rPr lang="en-US" sz="2000" dirty="0">
                <a:latin typeface="Arial" pitchFamily="34" charset="0"/>
                <a:cs typeface="Arial" pitchFamily="34" charset="0"/>
              </a:rPr>
              <a:t>gives the </a:t>
            </a:r>
            <a:r>
              <a:rPr lang="en-US" sz="2000" dirty="0" smtClean="0">
                <a:latin typeface="Arial" pitchFamily="34" charset="0"/>
                <a:cs typeface="Arial" pitchFamily="34" charset="0"/>
              </a:rPr>
              <a:t>base conditions </a:t>
            </a:r>
            <a:r>
              <a:rPr lang="en-US" sz="2000" dirty="0">
                <a:latin typeface="Arial" pitchFamily="34" charset="0"/>
                <a:cs typeface="Arial" pitchFamily="34" charset="0"/>
              </a:rPr>
              <a:t>of the </a:t>
            </a:r>
            <a:r>
              <a:rPr lang="en-US" sz="2000" dirty="0" smtClean="0">
                <a:latin typeface="Arial" pitchFamily="34" charset="0"/>
                <a:cs typeface="Arial" pitchFamily="34" charset="0"/>
              </a:rPr>
              <a:t>system elements </a:t>
            </a:r>
            <a:r>
              <a:rPr lang="en-US" sz="2000" dirty="0">
                <a:latin typeface="Arial" pitchFamily="34" charset="0"/>
                <a:cs typeface="Arial" pitchFamily="34" charset="0"/>
              </a:rPr>
              <a:t>when the transient </a:t>
            </a:r>
            <a:r>
              <a:rPr lang="en-US" sz="2000" dirty="0" smtClean="0">
                <a:latin typeface="Arial" pitchFamily="34" charset="0"/>
                <a:cs typeface="Arial" pitchFamily="34" charset="0"/>
              </a:rPr>
              <a:t>or</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fault response  behavior </a:t>
            </a:r>
            <a:r>
              <a:rPr lang="en-US" sz="2000" dirty="0">
                <a:latin typeface="Arial" pitchFamily="34" charset="0"/>
                <a:cs typeface="Arial" pitchFamily="34" charset="0"/>
              </a:rPr>
              <a:t>of the system is to be studied.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Generally, the power flow analysis gives the actual operating condition of the network components like generation , transmission system, transformers and loads operations</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This can be achieved in online system by carrying </a:t>
            </a:r>
            <a:r>
              <a:rPr lang="en-US" sz="2000" dirty="0">
                <a:latin typeface="Arial" pitchFamily="34" charset="0"/>
                <a:cs typeface="Arial" pitchFamily="34" charset="0"/>
              </a:rPr>
              <a:t>numerous </a:t>
            </a:r>
            <a:r>
              <a:rPr lang="en-US" sz="2000" dirty="0" smtClean="0">
                <a:latin typeface="Arial" pitchFamily="34" charset="0"/>
                <a:cs typeface="Arial" pitchFamily="34" charset="0"/>
              </a:rPr>
              <a:t>load flow solution techniques under </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a variety </a:t>
            </a:r>
            <a:r>
              <a:rPr lang="en-US" sz="2000" dirty="0">
                <a:latin typeface="Arial" pitchFamily="34" charset="0"/>
                <a:cs typeface="Arial" pitchFamily="34" charset="0"/>
              </a:rPr>
              <a:t>of conditions.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Tree>
    <p:extLst>
      <p:ext uri="{BB962C8B-B14F-4D97-AF65-F5344CB8AC3E}">
        <p14:creationId xmlns:p14="http://schemas.microsoft.com/office/powerpoint/2010/main" val="18467815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ontent Placeholder 2"/>
          <p:cNvSpPr>
            <a:spLocks noGrp="1"/>
          </p:cNvSpPr>
          <p:nvPr>
            <p:ph idx="1"/>
          </p:nvPr>
        </p:nvSpPr>
        <p:spPr>
          <a:xfrm>
            <a:off x="152400" y="708212"/>
            <a:ext cx="12039600" cy="6149788"/>
          </a:xfrm>
        </p:spPr>
        <p:txBody>
          <a:bodyPr>
            <a:normAutofit/>
          </a:bodyPr>
          <a:lstStyle/>
          <a:p>
            <a:pPr algn="just" eaLnBrk="1" hangingPunct="1">
              <a:lnSpc>
                <a:spcPct val="200000"/>
              </a:lnSpc>
            </a:pPr>
            <a:r>
              <a:rPr lang="en-US" altLang="en-US" sz="2000" dirty="0" smtClean="0">
                <a:latin typeface="Arial" pitchFamily="34" charset="0"/>
                <a:cs typeface="Arial" pitchFamily="34" charset="0"/>
              </a:rPr>
              <a:t>Accordingly, the power flow also known as “Load Flow” solution is used  for:</a:t>
            </a:r>
          </a:p>
          <a:p>
            <a:pPr algn="just" eaLnBrk="1" hangingPunct="1">
              <a:lnSpc>
                <a:spcPct val="200000"/>
              </a:lnSpc>
            </a:pPr>
            <a:r>
              <a:rPr lang="en-US" altLang="en-US" sz="2000" dirty="0" smtClean="0">
                <a:latin typeface="Arial" pitchFamily="34" charset="0"/>
                <a:cs typeface="Arial" pitchFamily="34" charset="0"/>
              </a:rPr>
              <a:t> Planning, operating and controlling the system</a:t>
            </a:r>
          </a:p>
          <a:p>
            <a:pPr algn="just" eaLnBrk="1" hangingPunct="1">
              <a:lnSpc>
                <a:spcPct val="200000"/>
              </a:lnSpc>
            </a:pPr>
            <a:r>
              <a:rPr lang="en-US" altLang="en-US" sz="2000" dirty="0" smtClean="0">
                <a:latin typeface="Arial" pitchFamily="34" charset="0"/>
                <a:cs typeface="Arial" pitchFamily="34" charset="0"/>
              </a:rPr>
              <a:t>The expansion of exiting systems </a:t>
            </a:r>
          </a:p>
          <a:p>
            <a:pPr algn="just">
              <a:lnSpc>
                <a:spcPct val="200000"/>
              </a:lnSpc>
            </a:pPr>
            <a:r>
              <a:rPr lang="en-US" altLang="en-US" sz="2000" dirty="0" smtClean="0">
                <a:latin typeface="Arial" pitchFamily="34" charset="0"/>
                <a:cs typeface="Arial" pitchFamily="34" charset="0"/>
              </a:rPr>
              <a:t>Knowing the effect of interconnection, adding new loads,  new generation, lines, used to select </a:t>
            </a:r>
            <a:r>
              <a:rPr lang="en-US" altLang="en-US" sz="2000" dirty="0">
                <a:latin typeface="Arial" pitchFamily="34" charset="0"/>
                <a:cs typeface="Arial" pitchFamily="34" charset="0"/>
              </a:rPr>
              <a:t>size and location of VAR equipment's</a:t>
            </a:r>
          </a:p>
          <a:p>
            <a:pPr algn="just" eaLnBrk="1" hangingPunct="1">
              <a:lnSpc>
                <a:spcPct val="200000"/>
              </a:lnSpc>
            </a:pPr>
            <a:r>
              <a:rPr lang="en-US" altLang="en-US" sz="2000" dirty="0" smtClean="0">
                <a:latin typeface="Arial" pitchFamily="34" charset="0"/>
                <a:cs typeface="Arial" pitchFamily="34" charset="0"/>
              </a:rPr>
              <a:t>Generally, the load flow gives the real operating condition the network and planning future demands </a:t>
            </a:r>
          </a:p>
          <a:p>
            <a:pPr marL="0" indent="0" algn="just" eaLnBrk="1" hangingPunct="1">
              <a:lnSpc>
                <a:spcPct val="20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based on the steady-state load as presented in Fig.1</a:t>
            </a:r>
          </a:p>
        </p:txBody>
      </p:sp>
      <p:sp>
        <p:nvSpPr>
          <p:cNvPr id="4" name="Footer Placeholder 3"/>
          <p:cNvSpPr>
            <a:spLocks noGrp="1"/>
          </p:cNvSpPr>
          <p:nvPr>
            <p:ph type="ftr" sz="quarter" idx="11"/>
          </p:nvPr>
        </p:nvSpPr>
        <p:spPr>
          <a:xfrm>
            <a:off x="9341224" y="6042213"/>
            <a:ext cx="2429435" cy="470646"/>
          </a:xfrm>
        </p:spPr>
        <p:txBody>
          <a:bodyPr/>
          <a:lstStyle/>
          <a:p>
            <a:pPr>
              <a:defRPr/>
            </a:pPr>
            <a:r>
              <a:rPr lang="en-US" smtClean="0"/>
              <a:t>Presenter: Dr.Teshome Goa</a:t>
            </a:r>
            <a:endParaRPr lang="en-US" dirty="0"/>
          </a:p>
        </p:txBody>
      </p:sp>
      <p:sp>
        <p:nvSpPr>
          <p:cNvPr id="1331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3BF8AE4C-5574-42CB-A9E6-ECD02753DD9F}" type="slidenum">
              <a:rPr lang="en-US" altLang="en-US" smtClean="0">
                <a:solidFill>
                  <a:srgbClr val="045C75"/>
                </a:solidFill>
              </a:rPr>
              <a:pPr/>
              <a:t>6</a:t>
            </a:fld>
            <a:endParaRPr lang="en-US" altLang="en-US" smtClean="0">
              <a:solidFill>
                <a:srgbClr val="045C75"/>
              </a:solidFill>
            </a:endParaRPr>
          </a:p>
        </p:txBody>
      </p:sp>
      <p:sp>
        <p:nvSpPr>
          <p:cNvPr id="8" name="Title 1"/>
          <p:cNvSpPr>
            <a:spLocks noGrp="1"/>
          </p:cNvSpPr>
          <p:nvPr>
            <p:ph type="title"/>
          </p:nvPr>
        </p:nvSpPr>
        <p:spPr>
          <a:xfrm>
            <a:off x="609600" y="304800"/>
            <a:ext cx="11450472" cy="304800"/>
          </a:xfrm>
        </p:spPr>
        <p:txBody>
          <a:bodyPr>
            <a:noAutofit/>
          </a:bodyPr>
          <a:lstStyle/>
          <a:p>
            <a:r>
              <a:rPr lang="en-US" altLang="en-US" sz="3600" b="1" dirty="0">
                <a:latin typeface="Arial" pitchFamily="34" charset="0"/>
                <a:cs typeface="Arial" pitchFamily="34" charset="0"/>
              </a:rPr>
              <a:t>Introduction </a:t>
            </a:r>
            <a:r>
              <a:rPr lang="en-US" altLang="en-US" sz="3600" b="1" dirty="0" smtClean="0">
                <a:latin typeface="Arial" pitchFamily="34" charset="0"/>
                <a:cs typeface="Arial" pitchFamily="34" charset="0"/>
              </a:rPr>
              <a:t>                                                    Cont.…</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1141256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smtClean="0"/>
              <a:t>Presenter: Dr.Teshome Goa</a:t>
            </a:r>
            <a:endParaRPr lang="en-US" dirty="0"/>
          </a:p>
        </p:txBody>
      </p:sp>
      <p:sp>
        <p:nvSpPr>
          <p:cNvPr id="1434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189326FA-3627-43C2-8BFB-DE1F917ED555}" type="slidenum">
              <a:rPr lang="en-US" altLang="en-US" smtClean="0">
                <a:solidFill>
                  <a:srgbClr val="045C75"/>
                </a:solidFill>
              </a:rPr>
              <a:pPr/>
              <a:t>7</a:t>
            </a:fld>
            <a:endParaRPr lang="en-US" altLang="en-US" smtClean="0">
              <a:solidFill>
                <a:srgbClr val="045C75"/>
              </a:solidFill>
            </a:endParaRPr>
          </a:p>
        </p:txBody>
      </p:sp>
      <p:sp>
        <p:nvSpPr>
          <p:cNvPr id="3" name="Content Placeholder 2"/>
          <p:cNvSpPr>
            <a:spLocks noGrp="1"/>
          </p:cNvSpPr>
          <p:nvPr>
            <p:ph idx="1"/>
          </p:nvPr>
        </p:nvSpPr>
        <p:spPr>
          <a:xfrm>
            <a:off x="77639" y="621102"/>
            <a:ext cx="12114362" cy="6167887"/>
          </a:xfrm>
        </p:spPr>
        <p:txBody>
          <a:bodyPr>
            <a:normAutofit/>
          </a:bodyPr>
          <a:lstStyle/>
          <a:p>
            <a:pPr>
              <a:lnSpc>
                <a:spcPct val="150000"/>
              </a:lnSpc>
            </a:pPr>
            <a:r>
              <a:rPr lang="en-US" sz="2000" dirty="0" smtClean="0">
                <a:latin typeface="Arial" pitchFamily="34" charset="0"/>
                <a:cs typeface="Arial" pitchFamily="34" charset="0"/>
              </a:rPr>
              <a:t>Figure 1 shows the actual operating condition of  the weekly load variations as per the customer </a:t>
            </a:r>
          </a:p>
          <a:p>
            <a:pPr marL="0" indent="0">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requirements. </a:t>
            </a:r>
          </a:p>
          <a:p>
            <a:pPr marL="0" indent="0">
              <a:buNone/>
            </a:pPr>
            <a:endParaRPr lang="en-US" sz="2000" dirty="0">
              <a:latin typeface="Arial" pitchFamily="34" charset="0"/>
              <a:cs typeface="Arial" pitchFamily="34" charset="0"/>
            </a:endParaRPr>
          </a:p>
        </p:txBody>
      </p:sp>
      <p:sp>
        <p:nvSpPr>
          <p:cNvPr id="5" name="AutoShape 9" descr="https://www.researchgate.net/publication/347597852/figure/fig2/AS:973512097419265@1609114779374/Day-of-the-week-and-hourly-pattern-of-electricity-demand-Notes-The-shaded-areas.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11" descr="https://www.researchgate.net/publication/347597852/figure/fig2/AS:973512097419265@1609114779374/Day-of-the-week-and-hourly-pattern-of-electricity-demand-Notes-The-shaded-areas.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9260"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2211" y="1483599"/>
            <a:ext cx="6528472" cy="428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1729046" y="5766974"/>
            <a:ext cx="9518381" cy="738664"/>
          </a:xfrm>
          <a:prstGeom prst="rect">
            <a:avLst/>
          </a:prstGeom>
          <a:noFill/>
        </p:spPr>
        <p:txBody>
          <a:bodyPr wrap="square" rtlCol="0">
            <a:spAutoFit/>
          </a:bodyPr>
          <a:lstStyle/>
          <a:p>
            <a:pPr algn="ctr"/>
            <a:r>
              <a:rPr lang="en-US" sz="2000" dirty="0" smtClean="0">
                <a:latin typeface="Arial" pitchFamily="34" charset="0"/>
                <a:cs typeface="Arial" pitchFamily="34" charset="0"/>
              </a:rPr>
              <a:t>Figure 1. The average hourly load change </a:t>
            </a:r>
            <a:r>
              <a:rPr lang="en-US" sz="2000" dirty="0">
                <a:latin typeface="Arial" pitchFamily="34" charset="0"/>
                <a:cs typeface="Arial" pitchFamily="34" charset="0"/>
              </a:rPr>
              <a:t>through time. </a:t>
            </a:r>
            <a:endParaRPr lang="en-US" sz="2000" dirty="0" smtClean="0">
              <a:latin typeface="Arial" pitchFamily="34" charset="0"/>
              <a:cs typeface="Arial" pitchFamily="34" charset="0"/>
            </a:endParaRPr>
          </a:p>
          <a:p>
            <a:r>
              <a:rPr lang="en-US" sz="1100" dirty="0" smtClean="0">
                <a:latin typeface="Arial" pitchFamily="34" charset="0"/>
                <a:cs typeface="Arial" pitchFamily="34" charset="0"/>
                <a:hlinkClick r:id="rId3"/>
              </a:rPr>
              <a:t>https</a:t>
            </a:r>
            <a:r>
              <a:rPr lang="en-US" sz="1100" dirty="0">
                <a:latin typeface="Arial" pitchFamily="34" charset="0"/>
                <a:cs typeface="Arial" pitchFamily="34" charset="0"/>
                <a:hlinkClick r:id="rId3"/>
              </a:rPr>
              <a:t>://</a:t>
            </a:r>
            <a:r>
              <a:rPr lang="en-US" sz="1100" dirty="0" smtClean="0">
                <a:latin typeface="Arial" pitchFamily="34" charset="0"/>
                <a:cs typeface="Arial" pitchFamily="34" charset="0"/>
                <a:hlinkClick r:id="rId3"/>
              </a:rPr>
              <a:t>www.researchgate.net/figure/Day-of-the-week-and-hourly-pattern-of-electricity-demand-Notes-The-shaded-areas_fig2_347597852</a:t>
            </a:r>
            <a:endParaRPr lang="en-US" sz="1100" dirty="0" smtClean="0">
              <a:latin typeface="Arial" pitchFamily="34" charset="0"/>
              <a:cs typeface="Arial" pitchFamily="34" charset="0"/>
            </a:endParaRPr>
          </a:p>
          <a:p>
            <a:endParaRPr lang="en-US" sz="1100" dirty="0">
              <a:latin typeface="Arial" pitchFamily="34" charset="0"/>
              <a:cs typeface="Arial" pitchFamily="34" charset="0"/>
            </a:endParaRPr>
          </a:p>
        </p:txBody>
      </p:sp>
      <p:sp>
        <p:nvSpPr>
          <p:cNvPr id="10" name="Title 1"/>
          <p:cNvSpPr>
            <a:spLocks noGrp="1"/>
          </p:cNvSpPr>
          <p:nvPr>
            <p:ph type="title"/>
          </p:nvPr>
        </p:nvSpPr>
        <p:spPr>
          <a:xfrm>
            <a:off x="609600" y="304800"/>
            <a:ext cx="11450472" cy="304800"/>
          </a:xfrm>
        </p:spPr>
        <p:txBody>
          <a:bodyPr>
            <a:noAutofit/>
          </a:bodyPr>
          <a:lstStyle/>
          <a:p>
            <a:r>
              <a:rPr lang="en-US" altLang="en-US" sz="3600" b="1" dirty="0">
                <a:latin typeface="Arial" pitchFamily="34" charset="0"/>
                <a:cs typeface="Arial" pitchFamily="34" charset="0"/>
              </a:rPr>
              <a:t>Introduction </a:t>
            </a:r>
            <a:r>
              <a:rPr lang="en-US" altLang="en-US" sz="3600" b="1" dirty="0" smtClean="0">
                <a:latin typeface="Arial" pitchFamily="34" charset="0"/>
                <a:cs typeface="Arial" pitchFamily="34" charset="0"/>
              </a:rPr>
              <a:t>                                                    Cont.…</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2244410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112142" y="862641"/>
            <a:ext cx="11947586" cy="5934973"/>
          </a:xfrm>
        </p:spPr>
        <p:txBody>
          <a:bodyPr>
            <a:normAutofit/>
          </a:bodyPr>
          <a:lstStyle/>
          <a:p>
            <a:pPr algn="just">
              <a:lnSpc>
                <a:spcPct val="150000"/>
              </a:lnSpc>
              <a:buClr>
                <a:schemeClr val="accent3"/>
              </a:buClr>
              <a:defRPr/>
            </a:pPr>
            <a:r>
              <a:rPr lang="en-US" sz="2000" dirty="0" smtClean="0">
                <a:latin typeface="Arial" pitchFamily="34" charset="0"/>
                <a:cs typeface="Arial" pitchFamily="34" charset="0"/>
              </a:rPr>
              <a:t>To  find out the voltage magnitude and its phase angle at each bus</a:t>
            </a:r>
          </a:p>
          <a:p>
            <a:pPr algn="just">
              <a:lnSpc>
                <a:spcPct val="150000"/>
              </a:lnSpc>
              <a:buClr>
                <a:schemeClr val="accent3"/>
              </a:buClr>
              <a:defRPr/>
            </a:pPr>
            <a:r>
              <a:rPr lang="en-US" sz="2000" dirty="0" smtClean="0">
                <a:latin typeface="Arial" pitchFamily="34" charset="0"/>
                <a:cs typeface="Arial" pitchFamily="34" charset="0"/>
              </a:rPr>
              <a:t>To  determine the active and reactive power flow in each line</a:t>
            </a:r>
          </a:p>
          <a:p>
            <a:pPr algn="just">
              <a:lnSpc>
                <a:spcPct val="150000"/>
              </a:lnSpc>
              <a:buClr>
                <a:schemeClr val="accent3"/>
              </a:buClr>
              <a:defRPr/>
            </a:pPr>
            <a:r>
              <a:rPr lang="en-US" sz="2000" dirty="0" smtClean="0">
                <a:solidFill>
                  <a:srgbClr val="FF0000"/>
                </a:solidFill>
                <a:latin typeface="Arial" pitchFamily="34" charset="0"/>
                <a:cs typeface="Arial" pitchFamily="34" charset="0"/>
              </a:rPr>
              <a:t>Thus, each bus has four state variables[2]:</a:t>
            </a:r>
          </a:p>
          <a:p>
            <a:pPr algn="just">
              <a:lnSpc>
                <a:spcPct val="150000"/>
              </a:lnSpc>
              <a:buClr>
                <a:schemeClr val="accent3"/>
              </a:buClr>
              <a:defRPr/>
            </a:pPr>
            <a:r>
              <a:rPr lang="en-US" sz="2000" dirty="0" smtClean="0">
                <a:latin typeface="Arial" pitchFamily="34" charset="0"/>
                <a:cs typeface="Arial" pitchFamily="34" charset="0"/>
              </a:rPr>
              <a:t>voltage magnitude</a:t>
            </a:r>
          </a:p>
          <a:p>
            <a:pPr algn="just">
              <a:lnSpc>
                <a:spcPct val="150000"/>
              </a:lnSpc>
              <a:buClr>
                <a:schemeClr val="accent3"/>
              </a:buClr>
              <a:defRPr/>
            </a:pPr>
            <a:r>
              <a:rPr lang="en-US" sz="2000" dirty="0" smtClean="0">
                <a:latin typeface="Arial" pitchFamily="34" charset="0"/>
                <a:cs typeface="Arial" pitchFamily="34" charset="0"/>
              </a:rPr>
              <a:t>voltage phase angle</a:t>
            </a:r>
          </a:p>
          <a:p>
            <a:pPr algn="just">
              <a:lnSpc>
                <a:spcPct val="150000"/>
              </a:lnSpc>
              <a:buClr>
                <a:schemeClr val="accent3"/>
              </a:buClr>
              <a:defRPr/>
            </a:pPr>
            <a:r>
              <a:rPr lang="en-US" sz="2000" dirty="0" smtClean="0">
                <a:latin typeface="Arial" pitchFamily="34" charset="0"/>
                <a:cs typeface="Arial" pitchFamily="34" charset="0"/>
              </a:rPr>
              <a:t> real power injection</a:t>
            </a:r>
          </a:p>
          <a:p>
            <a:pPr algn="just">
              <a:lnSpc>
                <a:spcPct val="150000"/>
              </a:lnSpc>
              <a:buClr>
                <a:schemeClr val="accent3"/>
              </a:buClr>
              <a:defRPr/>
            </a:pPr>
            <a:r>
              <a:rPr lang="en-US" sz="2000" dirty="0" smtClean="0">
                <a:latin typeface="Arial" pitchFamily="34" charset="0"/>
                <a:cs typeface="Arial" pitchFamily="34" charset="0"/>
              </a:rPr>
              <a:t>reactive power injection</a:t>
            </a:r>
          </a:p>
          <a:p>
            <a:pPr algn="just">
              <a:lnSpc>
                <a:spcPct val="150000"/>
              </a:lnSpc>
              <a:buClr>
                <a:schemeClr val="accent3"/>
              </a:buClr>
              <a:defRPr/>
            </a:pPr>
            <a:r>
              <a:rPr lang="en-US" sz="2000" dirty="0" smtClean="0">
                <a:latin typeface="Arial" pitchFamily="34" charset="0"/>
                <a:cs typeface="Arial" pitchFamily="34" charset="0"/>
              </a:rPr>
              <a:t>In order to perform the analysis</a:t>
            </a:r>
            <a:r>
              <a:rPr lang="en-US" sz="2000" dirty="0" smtClean="0">
                <a:solidFill>
                  <a:srgbClr val="FF0000"/>
                </a:solidFill>
                <a:latin typeface="Arial" pitchFamily="34" charset="0"/>
                <a:cs typeface="Arial" pitchFamily="34" charset="0"/>
              </a:rPr>
              <a:t>, two parameters out </a:t>
            </a:r>
            <a:r>
              <a:rPr lang="en-US" sz="2000" dirty="0" smtClean="0">
                <a:latin typeface="Arial" pitchFamily="34" charset="0"/>
                <a:cs typeface="Arial" pitchFamily="34" charset="0"/>
              </a:rPr>
              <a:t>of four state variables should </a:t>
            </a:r>
          </a:p>
          <a:p>
            <a:pPr marL="0" indent="0" algn="just">
              <a:lnSpc>
                <a:spcPct val="150000"/>
              </a:lnSpc>
              <a:buClr>
                <a:schemeClr val="accent3"/>
              </a:buClr>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be defined or given</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1741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369B1380-3DA4-43E1-A699-67A6A65241F5}" type="slidenum">
              <a:rPr lang="en-US" altLang="en-US" smtClean="0">
                <a:solidFill>
                  <a:srgbClr val="045C75"/>
                </a:solidFill>
              </a:rPr>
              <a:pPr/>
              <a:t>8</a:t>
            </a:fld>
            <a:endParaRPr lang="en-US" altLang="en-US" smtClean="0">
              <a:solidFill>
                <a:srgbClr val="045C75"/>
              </a:solidFill>
            </a:endParaRPr>
          </a:p>
        </p:txBody>
      </p:sp>
      <p:sp>
        <p:nvSpPr>
          <p:cNvPr id="6" name="Title 1"/>
          <p:cNvSpPr txBox="1">
            <a:spLocks/>
          </p:cNvSpPr>
          <p:nvPr/>
        </p:nvSpPr>
        <p:spPr>
          <a:xfrm>
            <a:off x="419819" y="179748"/>
            <a:ext cx="10972800" cy="792162"/>
          </a:xfrm>
          <a:prstGeom prst="rect">
            <a:avLst/>
          </a:prstGeom>
        </p:spPr>
        <p:txBody>
          <a:bodyPr vert="horz" lIns="91440" tIns="45720" rIns="91440" bIns="45720" rtlCol="0" anchor="ct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marL="273050" indent="-273050" algn="ctr"/>
            <a:r>
              <a:rPr lang="en-US" altLang="en-US" sz="3600" b="1" dirty="0" smtClean="0">
                <a:latin typeface="Arial" pitchFamily="34" charset="0"/>
                <a:cs typeface="Arial" pitchFamily="34" charset="0"/>
              </a:rPr>
              <a:t>2. Objectives of Power Flow Analysis(OPFA)</a:t>
            </a:r>
          </a:p>
        </p:txBody>
      </p:sp>
    </p:spTree>
    <p:extLst>
      <p:ext uri="{BB962C8B-B14F-4D97-AF65-F5344CB8AC3E}">
        <p14:creationId xmlns:p14="http://schemas.microsoft.com/office/powerpoint/2010/main" val="1609227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103517" y="274638"/>
            <a:ext cx="11973463" cy="726026"/>
          </a:xfrm>
        </p:spPr>
        <p:txBody>
          <a:bodyPr>
            <a:normAutofit/>
          </a:bodyPr>
          <a:lstStyle/>
          <a:p>
            <a:pPr marL="273050" indent="-273050" algn="ctr" eaLnBrk="1" hangingPunct="1"/>
            <a:r>
              <a:rPr lang="en-US" altLang="en-US" sz="3600" b="1" dirty="0" smtClean="0">
                <a:latin typeface="Arial" pitchFamily="34" charset="0"/>
                <a:cs typeface="Arial" pitchFamily="34" charset="0"/>
              </a:rPr>
              <a:t>OPFA</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p>
        </p:txBody>
      </p:sp>
      <p:sp>
        <p:nvSpPr>
          <p:cNvPr id="18435" name="Content Placeholder 2"/>
          <p:cNvSpPr>
            <a:spLocks noGrp="1"/>
          </p:cNvSpPr>
          <p:nvPr>
            <p:ph idx="1"/>
          </p:nvPr>
        </p:nvSpPr>
        <p:spPr>
          <a:xfrm>
            <a:off x="94891" y="862642"/>
            <a:ext cx="12097109" cy="5538158"/>
          </a:xfrm>
        </p:spPr>
        <p:txBody>
          <a:bodyPr>
            <a:normAutofit/>
          </a:bodyPr>
          <a:lstStyle/>
          <a:p>
            <a:pPr algn="just">
              <a:lnSpc>
                <a:spcPct val="150000"/>
              </a:lnSpc>
            </a:pPr>
            <a:r>
              <a:rPr lang="en-US" altLang="en-US" sz="2000" b="1" dirty="0" smtClean="0">
                <a:latin typeface="Arial" pitchFamily="34" charset="0"/>
                <a:cs typeface="Arial" pitchFamily="34" charset="0"/>
              </a:rPr>
              <a:t>For the successful operation of static power flow analysis ;</a:t>
            </a:r>
          </a:p>
          <a:p>
            <a:pPr algn="just" eaLnBrk="1" hangingPunct="1">
              <a:lnSpc>
                <a:spcPct val="150000"/>
              </a:lnSpc>
              <a:buFont typeface="Wingdings" pitchFamily="2" charset="2"/>
              <a:buChar char="§"/>
            </a:pPr>
            <a:r>
              <a:rPr lang="en-US" altLang="en-US" sz="2000" dirty="0" smtClean="0">
                <a:latin typeface="Arial" pitchFamily="34" charset="0"/>
                <a:cs typeface="Arial" pitchFamily="34" charset="0"/>
              </a:rPr>
              <a:t> Generation must supplies demand (load) and loss.</a:t>
            </a:r>
          </a:p>
          <a:p>
            <a:pPr algn="just" eaLnBrk="1" hangingPunct="1">
              <a:lnSpc>
                <a:spcPct val="150000"/>
              </a:lnSpc>
              <a:buFont typeface="Wingdings" pitchFamily="2" charset="2"/>
              <a:buChar char="§"/>
            </a:pPr>
            <a:r>
              <a:rPr lang="en-US" altLang="en-US" sz="2000" dirty="0" smtClean="0">
                <a:latin typeface="Arial" pitchFamily="34" charset="0"/>
                <a:cs typeface="Arial" pitchFamily="34" charset="0"/>
              </a:rPr>
              <a:t> Node voltage magnitudes must be remain close to rated values.</a:t>
            </a:r>
          </a:p>
          <a:p>
            <a:pPr algn="just" eaLnBrk="1" hangingPunct="1">
              <a:lnSpc>
                <a:spcPct val="150000"/>
              </a:lnSpc>
              <a:buFont typeface="Wingdings" pitchFamily="2" charset="2"/>
              <a:buChar char="§"/>
            </a:pPr>
            <a:r>
              <a:rPr lang="en-US" altLang="en-US" sz="2000" dirty="0" smtClean="0">
                <a:latin typeface="Arial" pitchFamily="34" charset="0"/>
                <a:cs typeface="Arial" pitchFamily="34" charset="0"/>
              </a:rPr>
              <a:t> Generator must operates within specified real and reactive power limits.</a:t>
            </a:r>
          </a:p>
          <a:p>
            <a:pPr algn="just" eaLnBrk="1" hangingPunct="1">
              <a:lnSpc>
                <a:spcPct val="150000"/>
              </a:lnSpc>
              <a:buFont typeface="Wingdings" pitchFamily="2" charset="2"/>
              <a:buChar char="§"/>
            </a:pPr>
            <a:r>
              <a:rPr lang="en-US" altLang="en-US" sz="2000" dirty="0" smtClean="0">
                <a:latin typeface="Arial" pitchFamily="34" charset="0"/>
                <a:cs typeface="Arial" pitchFamily="34" charset="0"/>
              </a:rPr>
              <a:t>lines  and transformers should not be overloaded</a:t>
            </a:r>
          </a:p>
          <a:p>
            <a:pPr algn="just" eaLnBrk="1" hangingPunct="1">
              <a:lnSpc>
                <a:spcPct val="150000"/>
              </a:lnSpc>
              <a:buFont typeface="Wingdings" pitchFamily="2" charset="2"/>
              <a:buChar char="§"/>
            </a:pPr>
            <a:r>
              <a:rPr lang="en-US" altLang="en-US" sz="2000" dirty="0" smtClean="0">
                <a:latin typeface="Arial" pitchFamily="34" charset="0"/>
                <a:cs typeface="Arial" pitchFamily="34" charset="0"/>
              </a:rPr>
              <a:t>Finally, </a:t>
            </a:r>
            <a:r>
              <a:rPr lang="en-US" altLang="en-US" sz="2000" dirty="0" smtClean="0">
                <a:solidFill>
                  <a:srgbClr val="FF0000"/>
                </a:solidFill>
                <a:latin typeface="Arial" pitchFamily="34" charset="0"/>
                <a:cs typeface="Arial" pitchFamily="34" charset="0"/>
              </a:rPr>
              <a:t>to apply power flow analysis the </a:t>
            </a:r>
            <a:r>
              <a:rPr lang="en-US" altLang="en-US" sz="2000" dirty="0" smtClean="0">
                <a:latin typeface="Arial" pitchFamily="34" charset="0"/>
                <a:cs typeface="Arial" pitchFamily="34" charset="0"/>
              </a:rPr>
              <a:t>knowledge(Modeling) of power network, admittance </a:t>
            </a:r>
          </a:p>
          <a:p>
            <a:pPr marL="0" indent="0" algn="just" eaLnBrk="1" hangingPunct="1">
              <a:lnSpc>
                <a:spcPct val="15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matrix formulation and understanding the types of network buses are very important. </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1843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31B7A022-F653-498E-BD15-CF322561C091}" type="slidenum">
              <a:rPr lang="en-US" altLang="en-US" smtClean="0">
                <a:solidFill>
                  <a:srgbClr val="045C75"/>
                </a:solidFill>
              </a:rPr>
              <a:pPr/>
              <a:t>9</a:t>
            </a:fld>
            <a:endParaRPr lang="en-US" altLang="en-US" smtClean="0">
              <a:solidFill>
                <a:srgbClr val="045C75"/>
              </a:solidFill>
            </a:endParaRPr>
          </a:p>
        </p:txBody>
      </p:sp>
    </p:spTree>
    <p:extLst>
      <p:ext uri="{BB962C8B-B14F-4D97-AF65-F5344CB8AC3E}">
        <p14:creationId xmlns:p14="http://schemas.microsoft.com/office/powerpoint/2010/main" val="759508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0" y="121023"/>
            <a:ext cx="12051102" cy="940025"/>
          </a:xfrm>
        </p:spPr>
        <p:txBody>
          <a:bodyPr>
            <a:normAutofit/>
          </a:bodyPr>
          <a:lstStyle/>
          <a:p>
            <a:pPr algn="ctr" eaLnBrk="1" hangingPunct="1"/>
            <a:r>
              <a:rPr lang="en-US" altLang="en-US" sz="3600" b="1" dirty="0">
                <a:latin typeface="Arial" pitchFamily="34" charset="0"/>
                <a:cs typeface="Arial" pitchFamily="34" charset="0"/>
              </a:rPr>
              <a:t>3</a:t>
            </a:r>
            <a:r>
              <a:rPr lang="en-US" altLang="en-US" sz="3600" b="1" dirty="0" smtClean="0">
                <a:latin typeface="Arial" pitchFamily="34" charset="0"/>
                <a:cs typeface="Arial" pitchFamily="34" charset="0"/>
              </a:rPr>
              <a:t>. Power </a:t>
            </a:r>
            <a:r>
              <a:rPr lang="en-US" altLang="en-US" sz="3600" b="1" dirty="0">
                <a:latin typeface="Arial" pitchFamily="34" charset="0"/>
                <a:cs typeface="Arial" pitchFamily="34" charset="0"/>
              </a:rPr>
              <a:t>S</a:t>
            </a:r>
            <a:r>
              <a:rPr lang="en-US" altLang="en-US" sz="3600" b="1" dirty="0" smtClean="0">
                <a:latin typeface="Arial" pitchFamily="34" charset="0"/>
                <a:cs typeface="Arial" pitchFamily="34" charset="0"/>
              </a:rPr>
              <a:t>ystem </a:t>
            </a:r>
            <a:r>
              <a:rPr lang="en-US" altLang="en-US" sz="3600" b="1" dirty="0">
                <a:latin typeface="Arial" pitchFamily="34" charset="0"/>
                <a:cs typeface="Arial" pitchFamily="34" charset="0"/>
              </a:rPr>
              <a:t>N</a:t>
            </a:r>
            <a:r>
              <a:rPr lang="en-US" altLang="en-US" sz="3600" b="1" dirty="0" smtClean="0">
                <a:latin typeface="Arial" pitchFamily="34" charset="0"/>
                <a:cs typeface="Arial" pitchFamily="34" charset="0"/>
              </a:rPr>
              <a:t>etwork Model(PSNM)</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1536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51216343-D6B7-42B8-B01A-1B8F63219752}" type="slidenum">
              <a:rPr lang="en-US" altLang="en-US" smtClean="0">
                <a:solidFill>
                  <a:srgbClr val="045C75"/>
                </a:solidFill>
              </a:rPr>
              <a:pPr/>
              <a:t>10</a:t>
            </a:fld>
            <a:endParaRPr lang="en-US" altLang="en-US" smtClean="0">
              <a:solidFill>
                <a:srgbClr val="045C75"/>
              </a:solidFill>
            </a:endParaRPr>
          </a:p>
        </p:txBody>
      </p:sp>
      <p:sp>
        <p:nvSpPr>
          <p:cNvPr id="3" name="Rectangle 2"/>
          <p:cNvSpPr/>
          <p:nvPr/>
        </p:nvSpPr>
        <p:spPr>
          <a:xfrm>
            <a:off x="1" y="828136"/>
            <a:ext cx="12085607" cy="6093976"/>
          </a:xfrm>
          <a:prstGeom prst="rect">
            <a:avLst/>
          </a:prstGeom>
        </p:spPr>
        <p:txBody>
          <a:bodyPr wrap="square">
            <a:spAutoFit/>
          </a:bodyPr>
          <a:lstStyle/>
          <a:p>
            <a:pPr marL="342900" indent="-342900" algn="just">
              <a:lnSpc>
                <a:spcPct val="200000"/>
              </a:lnSpc>
              <a:buFont typeface="Arial" pitchFamily="34" charset="0"/>
              <a:buChar char="•"/>
            </a:pPr>
            <a:r>
              <a:rPr lang="en-US" altLang="en-US" sz="2000" dirty="0">
                <a:latin typeface="Arial" pitchFamily="34" charset="0"/>
                <a:cs typeface="Arial" pitchFamily="34" charset="0"/>
              </a:rPr>
              <a:t>P</a:t>
            </a:r>
            <a:r>
              <a:rPr lang="en-US" altLang="en-US" sz="2000" dirty="0" smtClean="0">
                <a:latin typeface="Arial" pitchFamily="34" charset="0"/>
                <a:cs typeface="Arial" pitchFamily="34" charset="0"/>
              </a:rPr>
              <a:t>ower </a:t>
            </a:r>
            <a:r>
              <a:rPr lang="en-US" altLang="en-US" sz="2000" dirty="0">
                <a:latin typeface="Arial" pitchFamily="34" charset="0"/>
                <a:cs typeface="Arial" pitchFamily="34" charset="0"/>
              </a:rPr>
              <a:t>flow analysis begins with understanding </a:t>
            </a:r>
            <a:r>
              <a:rPr lang="en-US" altLang="en-US" sz="2000" dirty="0" smtClean="0">
                <a:latin typeface="Arial" pitchFamily="34" charset="0"/>
                <a:cs typeface="Arial" pitchFamily="34" charset="0"/>
              </a:rPr>
              <a:t>of power </a:t>
            </a:r>
            <a:r>
              <a:rPr lang="en-US" altLang="en-US" sz="2000" dirty="0">
                <a:latin typeface="Arial" pitchFamily="34" charset="0"/>
                <a:cs typeface="Arial" pitchFamily="34" charset="0"/>
              </a:rPr>
              <a:t>network </a:t>
            </a:r>
            <a:r>
              <a:rPr lang="en-US" altLang="en-US" sz="2000" dirty="0" smtClean="0">
                <a:latin typeface="Arial" pitchFamily="34" charset="0"/>
                <a:cs typeface="Arial" pitchFamily="34" charset="0"/>
              </a:rPr>
              <a:t>structures. </a:t>
            </a:r>
          </a:p>
          <a:p>
            <a:pPr marL="342900" indent="-342900" algn="just">
              <a:lnSpc>
                <a:spcPct val="200000"/>
              </a:lnSpc>
              <a:buFont typeface="Arial" pitchFamily="34" charset="0"/>
              <a:buChar char="•"/>
            </a:pPr>
            <a:r>
              <a:rPr lang="en-US" sz="2000" dirty="0" smtClean="0">
                <a:latin typeface="Arial" pitchFamily="34" charset="0"/>
                <a:cs typeface="Arial" pitchFamily="34" charset="0"/>
              </a:rPr>
              <a:t>The network modeling for power flow analysis includes </a:t>
            </a:r>
            <a:r>
              <a:rPr lang="en-US" sz="2000" dirty="0" smtClean="0">
                <a:solidFill>
                  <a:srgbClr val="FF0000"/>
                </a:solidFill>
                <a:latin typeface="Arial" pitchFamily="34" charset="0"/>
                <a:cs typeface="Arial" pitchFamily="34" charset="0"/>
              </a:rPr>
              <a:t>creating a mathematical representation of a </a:t>
            </a:r>
          </a:p>
          <a:p>
            <a:pPr algn="just">
              <a:lnSpc>
                <a:spcPct val="200000"/>
              </a:lnSpc>
            </a:pPr>
            <a:r>
              <a:rPr lang="en-US" sz="2000" dirty="0">
                <a:latin typeface="Arial" pitchFamily="34" charset="0"/>
                <a:cs typeface="Arial" pitchFamily="34" charset="0"/>
              </a:rPr>
              <a:t> </a:t>
            </a:r>
            <a:r>
              <a:rPr lang="en-US" sz="2000" dirty="0" smtClean="0">
                <a:latin typeface="Arial" pitchFamily="34" charset="0"/>
                <a:cs typeface="Arial" pitchFamily="34" charset="0"/>
              </a:rPr>
              <a:t>     network to analyze and simulate the load flow under numerous conditions. </a:t>
            </a:r>
          </a:p>
          <a:p>
            <a:pPr marL="342900" indent="-342900" algn="just">
              <a:lnSpc>
                <a:spcPct val="200000"/>
              </a:lnSpc>
              <a:buFont typeface="Arial" pitchFamily="34" charset="0"/>
              <a:buChar char="•"/>
            </a:pPr>
            <a:r>
              <a:rPr lang="en-US" sz="2000" dirty="0" smtClean="0">
                <a:solidFill>
                  <a:srgbClr val="FF0000"/>
                </a:solidFill>
                <a:latin typeface="Arial" pitchFamily="34" charset="0"/>
                <a:cs typeface="Arial" pitchFamily="34" charset="0"/>
              </a:rPr>
              <a:t>These helps in determining the network bus </a:t>
            </a:r>
            <a:r>
              <a:rPr lang="en-US" sz="2000" dirty="0" smtClean="0">
                <a:latin typeface="Arial" pitchFamily="34" charset="0"/>
                <a:cs typeface="Arial" pitchFamily="34" charset="0"/>
              </a:rPr>
              <a:t>voltage magnitudes, phase angles, and power flows</a:t>
            </a:r>
          </a:p>
          <a:p>
            <a:pPr algn="just">
              <a:lnSpc>
                <a:spcPct val="200000"/>
              </a:lnSpc>
            </a:pPr>
            <a:r>
              <a:rPr lang="en-US" sz="2000" b="1" dirty="0" smtClean="0">
                <a:latin typeface="Arial" pitchFamily="34" charset="0"/>
                <a:cs typeface="Arial" pitchFamily="34" charset="0"/>
              </a:rPr>
              <a:t>Common components </a:t>
            </a:r>
            <a:r>
              <a:rPr lang="en-US" sz="2000" b="1" dirty="0">
                <a:latin typeface="Arial" pitchFamily="34" charset="0"/>
                <a:cs typeface="Arial" pitchFamily="34" charset="0"/>
              </a:rPr>
              <a:t>of </a:t>
            </a:r>
            <a:r>
              <a:rPr lang="en-US" sz="2000" b="1" dirty="0" smtClean="0">
                <a:latin typeface="Arial" pitchFamily="34" charset="0"/>
                <a:cs typeface="Arial" pitchFamily="34" charset="0"/>
              </a:rPr>
              <a:t> </a:t>
            </a:r>
            <a:r>
              <a:rPr lang="en-US" sz="2000" b="1" dirty="0">
                <a:latin typeface="Arial" pitchFamily="34" charset="0"/>
                <a:cs typeface="Arial" pitchFamily="34" charset="0"/>
              </a:rPr>
              <a:t>Power System Network </a:t>
            </a:r>
            <a:r>
              <a:rPr lang="en-US" sz="2000" b="1" dirty="0" smtClean="0">
                <a:latin typeface="Arial" pitchFamily="34" charset="0"/>
                <a:cs typeface="Arial" pitchFamily="34" charset="0"/>
              </a:rPr>
              <a:t>Modeling are[3] </a:t>
            </a:r>
            <a:r>
              <a:rPr lang="en-US" sz="2000" b="1" dirty="0">
                <a:latin typeface="Arial" pitchFamily="34" charset="0"/>
                <a:cs typeface="Arial" pitchFamily="34" charset="0"/>
              </a:rPr>
              <a:t>:</a:t>
            </a:r>
          </a:p>
          <a:p>
            <a:pPr marL="342900" indent="-342900" algn="just">
              <a:lnSpc>
                <a:spcPct val="200000"/>
              </a:lnSpc>
              <a:buFont typeface="Arial" pitchFamily="34" charset="0"/>
              <a:buChar char="•"/>
            </a:pPr>
            <a:r>
              <a:rPr lang="en-US" sz="2000" dirty="0" smtClean="0">
                <a:latin typeface="Arial" pitchFamily="34" charset="0"/>
                <a:cs typeface="Arial" pitchFamily="34" charset="0"/>
              </a:rPr>
              <a:t>Generator modeling </a:t>
            </a:r>
          </a:p>
          <a:p>
            <a:pPr marL="342900" indent="-342900" algn="just">
              <a:lnSpc>
                <a:spcPct val="200000"/>
              </a:lnSpc>
              <a:buFont typeface="Arial" pitchFamily="34" charset="0"/>
              <a:buChar char="•"/>
            </a:pPr>
            <a:r>
              <a:rPr lang="en-US" sz="2000" dirty="0" smtClean="0">
                <a:latin typeface="Arial" pitchFamily="34" charset="0"/>
                <a:cs typeface="Arial" pitchFamily="34" charset="0"/>
              </a:rPr>
              <a:t>Buses</a:t>
            </a:r>
            <a:r>
              <a:rPr lang="en-US" sz="2000" dirty="0">
                <a:latin typeface="Arial" pitchFamily="34" charset="0"/>
                <a:cs typeface="Arial" pitchFamily="34" charset="0"/>
              </a:rPr>
              <a:t>: </a:t>
            </a:r>
            <a:r>
              <a:rPr lang="en-US" sz="2000" dirty="0" smtClean="0">
                <a:latin typeface="Arial" pitchFamily="34" charset="0"/>
                <a:cs typeface="Arial" pitchFamily="34" charset="0"/>
              </a:rPr>
              <a:t>represents modeling of  </a:t>
            </a:r>
            <a:r>
              <a:rPr lang="en-US" sz="2000" dirty="0">
                <a:latin typeface="Arial" pitchFamily="34" charset="0"/>
                <a:cs typeface="Arial" pitchFamily="34" charset="0"/>
              </a:rPr>
              <a:t>the points </a:t>
            </a:r>
            <a:r>
              <a:rPr lang="en-US" sz="2000" dirty="0" smtClean="0">
                <a:latin typeface="Arial" pitchFamily="34" charset="0"/>
                <a:cs typeface="Arial" pitchFamily="34" charset="0"/>
              </a:rPr>
              <a:t>where </a:t>
            </a:r>
            <a:r>
              <a:rPr lang="en-US" sz="2000" dirty="0">
                <a:latin typeface="Arial" pitchFamily="34" charset="0"/>
                <a:cs typeface="Arial" pitchFamily="34" charset="0"/>
              </a:rPr>
              <a:t>the electrical components like generators, loads, </a:t>
            </a:r>
            <a:endParaRPr lang="en-US" sz="2000" dirty="0" smtClean="0">
              <a:latin typeface="Arial" pitchFamily="34" charset="0"/>
              <a:cs typeface="Arial" pitchFamily="34" charset="0"/>
            </a:endParaRPr>
          </a:p>
          <a:p>
            <a:pPr algn="just">
              <a:lnSpc>
                <a:spcPct val="200000"/>
              </a:lnSpc>
            </a:pPr>
            <a:r>
              <a:rPr lang="en-US" sz="2000" dirty="0">
                <a:latin typeface="Arial" pitchFamily="34" charset="0"/>
                <a:cs typeface="Arial" pitchFamily="34" charset="0"/>
              </a:rPr>
              <a:t> </a:t>
            </a:r>
            <a:r>
              <a:rPr lang="en-US" sz="2000" dirty="0" smtClean="0">
                <a:latin typeface="Arial" pitchFamily="34" charset="0"/>
                <a:cs typeface="Arial" pitchFamily="34" charset="0"/>
              </a:rPr>
              <a:t>    and </a:t>
            </a:r>
            <a:r>
              <a:rPr lang="en-US" sz="2000" dirty="0">
                <a:latin typeface="Arial" pitchFamily="34" charset="0"/>
                <a:cs typeface="Arial" pitchFamily="34" charset="0"/>
              </a:rPr>
              <a:t>transformers are connected. </a:t>
            </a:r>
            <a:endParaRPr lang="en-US" sz="2000" dirty="0" smtClean="0">
              <a:latin typeface="Arial" pitchFamily="34" charset="0"/>
              <a:cs typeface="Arial" pitchFamily="34" charset="0"/>
            </a:endParaRPr>
          </a:p>
          <a:p>
            <a:pPr marL="342900" indent="-342900" algn="just">
              <a:lnSpc>
                <a:spcPct val="200000"/>
              </a:lnSpc>
              <a:buFont typeface="Arial" pitchFamily="34" charset="0"/>
              <a:buChar char="•"/>
            </a:pPr>
            <a:r>
              <a:rPr lang="en-US" sz="2000" dirty="0">
                <a:latin typeface="Arial" pitchFamily="34" charset="0"/>
                <a:cs typeface="Arial" pitchFamily="34" charset="0"/>
              </a:rPr>
              <a:t>Transmission Lines: Represent the network of power transmission</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endParaRPr lang="en-US" sz="2000" dirty="0">
              <a:latin typeface="Arial" pitchFamily="34" charset="0"/>
              <a:cs typeface="Arial" pitchFamily="34" charset="0"/>
            </a:endParaRPr>
          </a:p>
        </p:txBody>
      </p:sp>
    </p:spTree>
    <p:extLst>
      <p:ext uri="{BB962C8B-B14F-4D97-AF65-F5344CB8AC3E}">
        <p14:creationId xmlns:p14="http://schemas.microsoft.com/office/powerpoint/2010/main" val="4098261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791" y="1086928"/>
            <a:ext cx="11852695" cy="5607170"/>
          </a:xfrm>
        </p:spPr>
        <p:txBody>
          <a:bodyPr>
            <a:normAutofit/>
          </a:bodyPr>
          <a:lstStyle/>
          <a:p>
            <a:pPr marL="0" indent="0" algn="just">
              <a:lnSpc>
                <a:spcPct val="160000"/>
              </a:lnSpc>
              <a:buNone/>
            </a:pPr>
            <a:r>
              <a:rPr lang="en-US" sz="2000" b="1" dirty="0">
                <a:latin typeface="Arial" pitchFamily="34" charset="0"/>
                <a:cs typeface="Arial" pitchFamily="34" charset="0"/>
              </a:rPr>
              <a:t>1</a:t>
            </a:r>
            <a:r>
              <a:rPr lang="en-US" sz="2000" b="1" dirty="0" smtClean="0">
                <a:latin typeface="Arial" pitchFamily="34" charset="0"/>
                <a:cs typeface="Arial" pitchFamily="34" charset="0"/>
              </a:rPr>
              <a:t>. Generator Modeling: </a:t>
            </a:r>
          </a:p>
          <a:p>
            <a:pPr algn="just">
              <a:lnSpc>
                <a:spcPct val="160000"/>
              </a:lnSpc>
            </a:pPr>
            <a:r>
              <a:rPr lang="en-US" sz="2000" dirty="0" smtClean="0">
                <a:latin typeface="Arial" pitchFamily="34" charset="0"/>
                <a:cs typeface="Arial" pitchFamily="34" charset="0"/>
              </a:rPr>
              <a:t>A </a:t>
            </a:r>
            <a:r>
              <a:rPr lang="en-US" sz="2000" dirty="0">
                <a:latin typeface="Arial" pitchFamily="34" charset="0"/>
                <a:cs typeface="Arial" pitchFamily="34" charset="0"/>
              </a:rPr>
              <a:t>crucial component </a:t>
            </a:r>
            <a:r>
              <a:rPr lang="en-US" sz="2000" dirty="0" smtClean="0">
                <a:latin typeface="Arial" pitchFamily="34" charset="0"/>
                <a:cs typeface="Arial" pitchFamily="34" charset="0"/>
              </a:rPr>
              <a:t>for simulating </a:t>
            </a:r>
            <a:r>
              <a:rPr lang="en-US" sz="2000" dirty="0">
                <a:latin typeface="Arial" pitchFamily="34" charset="0"/>
                <a:cs typeface="Arial" pitchFamily="34" charset="0"/>
              </a:rPr>
              <a:t>and </a:t>
            </a:r>
            <a:r>
              <a:rPr lang="en-US" sz="2000" dirty="0" smtClean="0">
                <a:latin typeface="Arial" pitchFamily="34" charset="0"/>
                <a:cs typeface="Arial" pitchFamily="34" charset="0"/>
              </a:rPr>
              <a:t>examining </a:t>
            </a:r>
            <a:r>
              <a:rPr lang="en-US" sz="2000" dirty="0">
                <a:latin typeface="Arial" pitchFamily="34" charset="0"/>
                <a:cs typeface="Arial" pitchFamily="34" charset="0"/>
              </a:rPr>
              <a:t>the </a:t>
            </a:r>
            <a:r>
              <a:rPr lang="en-US" sz="2000" dirty="0" smtClean="0">
                <a:latin typeface="Arial" pitchFamily="34" charset="0"/>
                <a:cs typeface="Arial" pitchFamily="34" charset="0"/>
              </a:rPr>
              <a:t>behavior </a:t>
            </a:r>
            <a:r>
              <a:rPr lang="en-US" sz="2000" dirty="0">
                <a:latin typeface="Arial" pitchFamily="34" charset="0"/>
                <a:cs typeface="Arial" pitchFamily="34" charset="0"/>
              </a:rPr>
              <a:t>of </a:t>
            </a:r>
            <a:r>
              <a:rPr lang="en-US" sz="2000" dirty="0" smtClean="0">
                <a:latin typeface="Arial" pitchFamily="34" charset="0"/>
                <a:cs typeface="Arial" pitchFamily="34" charset="0"/>
              </a:rPr>
              <a:t>power </a:t>
            </a:r>
            <a:r>
              <a:rPr lang="en-US" sz="2000" dirty="0">
                <a:latin typeface="Arial" pitchFamily="34" charset="0"/>
                <a:cs typeface="Arial" pitchFamily="34" charset="0"/>
              </a:rPr>
              <a:t>networks is </a:t>
            </a:r>
            <a:r>
              <a:rPr lang="en-US" sz="2000" b="1" dirty="0">
                <a:latin typeface="Arial" pitchFamily="34" charset="0"/>
                <a:cs typeface="Arial" pitchFamily="34" charset="0"/>
              </a:rPr>
              <a:t>generator </a:t>
            </a:r>
            <a:endParaRPr lang="en-US" sz="2000" b="1" dirty="0" smtClean="0">
              <a:latin typeface="Arial" pitchFamily="34" charset="0"/>
              <a:cs typeface="Arial" pitchFamily="34" charset="0"/>
            </a:endParaRPr>
          </a:p>
          <a:p>
            <a:pPr marL="0" indent="0" algn="just">
              <a:lnSpc>
                <a:spcPct val="16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modeling </a:t>
            </a:r>
            <a:r>
              <a:rPr lang="en-US" sz="2000" dirty="0">
                <a:latin typeface="Arial" pitchFamily="34" charset="0"/>
                <a:cs typeface="Arial" pitchFamily="34" charset="0"/>
              </a:rPr>
              <a:t>for power system analysis</a:t>
            </a:r>
            <a:r>
              <a:rPr lang="en-US" sz="2000" dirty="0" smtClean="0">
                <a:latin typeface="Arial" pitchFamily="34" charset="0"/>
                <a:cs typeface="Arial" pitchFamily="34" charset="0"/>
              </a:rPr>
              <a:t>.</a:t>
            </a:r>
          </a:p>
          <a:p>
            <a:pPr algn="just">
              <a:lnSpc>
                <a:spcPct val="16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The kind of </a:t>
            </a:r>
            <a:r>
              <a:rPr lang="en-US" sz="2000" dirty="0">
                <a:solidFill>
                  <a:srgbClr val="FF0000"/>
                </a:solidFill>
                <a:latin typeface="Arial" pitchFamily="34" charset="0"/>
                <a:cs typeface="Arial" pitchFamily="34" charset="0"/>
              </a:rPr>
              <a:t>generator and the degree of information needed for the </a:t>
            </a:r>
            <a:r>
              <a:rPr lang="en-US" sz="2000" dirty="0">
                <a:latin typeface="Arial" pitchFamily="34" charset="0"/>
                <a:cs typeface="Arial" pitchFamily="34" charset="0"/>
              </a:rPr>
              <a:t>investigation determine the </a:t>
            </a:r>
            <a:r>
              <a:rPr lang="en-US" sz="2000" dirty="0" smtClean="0">
                <a:latin typeface="Arial" pitchFamily="34" charset="0"/>
                <a:cs typeface="Arial" pitchFamily="34" charset="0"/>
              </a:rPr>
              <a:t>modeling </a:t>
            </a:r>
            <a:r>
              <a:rPr lang="en-US" sz="2000" dirty="0">
                <a:latin typeface="Arial" pitchFamily="34" charset="0"/>
                <a:cs typeface="Arial" pitchFamily="34" charset="0"/>
              </a:rPr>
              <a:t>strategy. </a:t>
            </a:r>
            <a:endParaRPr lang="en-US" sz="2000" dirty="0" smtClean="0">
              <a:latin typeface="Arial" pitchFamily="34" charset="0"/>
              <a:cs typeface="Arial" pitchFamily="34" charset="0"/>
            </a:endParaRPr>
          </a:p>
          <a:p>
            <a:pPr algn="just">
              <a:lnSpc>
                <a:spcPct val="16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following categories of generator models are frequently </a:t>
            </a:r>
            <a:r>
              <a:rPr lang="en-US" sz="2000" dirty="0" smtClean="0">
                <a:latin typeface="Arial" pitchFamily="34" charset="0"/>
                <a:cs typeface="Arial" pitchFamily="34" charset="0"/>
              </a:rPr>
              <a:t>used in </a:t>
            </a:r>
            <a:r>
              <a:rPr lang="en-US" sz="2000" dirty="0">
                <a:latin typeface="Arial" pitchFamily="34" charset="0"/>
                <a:cs typeface="Arial" pitchFamily="34" charset="0"/>
              </a:rPr>
              <a:t>power system analysis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0" indent="0" algn="just">
              <a:lnSpc>
                <a:spcPct val="160000"/>
              </a:lnSpc>
              <a:buNone/>
            </a:pPr>
            <a:r>
              <a:rPr lang="en-US" sz="2000" b="1" dirty="0">
                <a:latin typeface="Arial" pitchFamily="34" charset="0"/>
                <a:cs typeface="Arial" pitchFamily="34" charset="0"/>
              </a:rPr>
              <a:t>1</a:t>
            </a:r>
            <a:r>
              <a:rPr lang="en-US" sz="2000" b="1" dirty="0" smtClean="0">
                <a:latin typeface="Arial" pitchFamily="34" charset="0"/>
                <a:cs typeface="Arial" pitchFamily="34" charset="0"/>
              </a:rPr>
              <a:t>.1 Synchronous Generator model:</a:t>
            </a:r>
            <a:endParaRPr lang="en-US" sz="2000" b="1" dirty="0">
              <a:latin typeface="Arial" pitchFamily="34" charset="0"/>
              <a:cs typeface="Arial" pitchFamily="34" charset="0"/>
            </a:endParaRPr>
          </a:p>
          <a:p>
            <a:pPr algn="just">
              <a:lnSpc>
                <a:spcPct val="160000"/>
              </a:lnSpc>
            </a:pPr>
            <a:r>
              <a:rPr lang="en-US" sz="2000" dirty="0">
                <a:latin typeface="Arial" pitchFamily="34" charset="0"/>
                <a:cs typeface="Arial" pitchFamily="34" charset="0"/>
              </a:rPr>
              <a:t>Power systems frequently </a:t>
            </a:r>
            <a:r>
              <a:rPr lang="en-US" sz="2000" dirty="0" smtClean="0">
                <a:latin typeface="Arial" pitchFamily="34" charset="0"/>
                <a:cs typeface="Arial" pitchFamily="34" charset="0"/>
              </a:rPr>
              <a:t>use synchronous </a:t>
            </a:r>
            <a:r>
              <a:rPr lang="en-US" sz="2000" dirty="0">
                <a:latin typeface="Arial" pitchFamily="34" charset="0"/>
                <a:cs typeface="Arial" pitchFamily="34" charset="0"/>
              </a:rPr>
              <a:t>generators, which are commonly represented as follows: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sp>
        <p:nvSpPr>
          <p:cNvPr id="6" name="Title 1"/>
          <p:cNvSpPr>
            <a:spLocks noGrp="1"/>
          </p:cNvSpPr>
          <p:nvPr>
            <p:ph type="title"/>
          </p:nvPr>
        </p:nvSpPr>
        <p:spPr>
          <a:xfrm>
            <a:off x="0" y="121023"/>
            <a:ext cx="12051102" cy="940025"/>
          </a:xfrm>
        </p:spPr>
        <p:txBody>
          <a:bodyPr>
            <a:normAutofit/>
          </a:bodyPr>
          <a:lstStyle/>
          <a:p>
            <a:pPr algn="ctr" eaLnBrk="1" hangingPunct="1"/>
            <a:r>
              <a:rPr lang="en-US" altLang="en-US" sz="3600" b="1" dirty="0" smtClean="0">
                <a:latin typeface="Arial" pitchFamily="34" charset="0"/>
                <a:cs typeface="Arial" pitchFamily="34" charset="0"/>
              </a:rPr>
              <a:t>PSNM</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p>
        </p:txBody>
      </p:sp>
    </p:spTree>
    <p:extLst>
      <p:ext uri="{BB962C8B-B14F-4D97-AF65-F5344CB8AC3E}">
        <p14:creationId xmlns:p14="http://schemas.microsoft.com/office/powerpoint/2010/main" val="1983690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4892" y="888521"/>
            <a:ext cx="12033848" cy="5969477"/>
          </a:xfrm>
        </p:spPr>
        <p:txBody>
          <a:bodyPr>
            <a:noAutofit/>
          </a:bodyPr>
          <a:lstStyle/>
          <a:p>
            <a:pPr marL="514350" indent="-514350" algn="just">
              <a:lnSpc>
                <a:spcPct val="200000"/>
              </a:lnSpc>
              <a:buAutoNum type="romanLcPeriod"/>
            </a:pPr>
            <a:r>
              <a:rPr lang="en-US" sz="2000" b="1" dirty="0" smtClean="0">
                <a:latin typeface="Arial" pitchFamily="34" charset="0"/>
                <a:cs typeface="Arial" pitchFamily="34" charset="0"/>
              </a:rPr>
              <a:t>Constant </a:t>
            </a:r>
            <a:r>
              <a:rPr lang="en-US" sz="2000" b="1" dirty="0">
                <a:latin typeface="Arial" pitchFamily="34" charset="0"/>
                <a:cs typeface="Arial" pitchFamily="34" charset="0"/>
              </a:rPr>
              <a:t>Power S</a:t>
            </a:r>
            <a:r>
              <a:rPr lang="en-US" sz="2000" b="1" dirty="0" smtClean="0">
                <a:latin typeface="Arial" pitchFamily="34" charset="0"/>
                <a:cs typeface="Arial" pitchFamily="34" charset="0"/>
              </a:rPr>
              <a:t>imple Output Model:</a:t>
            </a:r>
            <a:r>
              <a:rPr lang="en-US" sz="2000" b="1" dirty="0">
                <a:latin typeface="Arial" pitchFamily="34" charset="0"/>
                <a:cs typeface="Arial" pitchFamily="34" charset="0"/>
              </a:rPr>
              <a:t> </a:t>
            </a:r>
            <a:r>
              <a:rPr lang="en-US" sz="2000" dirty="0" smtClean="0">
                <a:latin typeface="Arial" pitchFamily="34" charset="0"/>
                <a:cs typeface="Arial" pitchFamily="34" charset="0"/>
              </a:rPr>
              <a:t>A </a:t>
            </a:r>
            <a:r>
              <a:rPr lang="en-US" sz="2000" dirty="0">
                <a:latin typeface="Arial" pitchFamily="34" charset="0"/>
                <a:cs typeface="Arial" pitchFamily="34" charset="0"/>
              </a:rPr>
              <a:t>generator can </a:t>
            </a:r>
            <a:r>
              <a:rPr lang="en-US" sz="2000" dirty="0" smtClean="0">
                <a:latin typeface="Arial" pitchFamily="34" charset="0"/>
                <a:cs typeface="Arial" pitchFamily="34" charset="0"/>
              </a:rPr>
              <a:t>be </a:t>
            </a:r>
            <a:r>
              <a:rPr lang="en-US" sz="2000" dirty="0">
                <a:latin typeface="Arial" pitchFamily="34" charset="0"/>
                <a:cs typeface="Arial" pitchFamily="34" charset="0"/>
              </a:rPr>
              <a:t>thought of </a:t>
            </a:r>
            <a:r>
              <a:rPr lang="en-US" sz="2000" dirty="0" smtClean="0">
                <a:latin typeface="Arial" pitchFamily="34" charset="0"/>
                <a:cs typeface="Arial" pitchFamily="34" charset="0"/>
              </a:rPr>
              <a:t>a </a:t>
            </a:r>
            <a:r>
              <a:rPr lang="en-US" sz="2000" dirty="0" smtClean="0">
                <a:solidFill>
                  <a:srgbClr val="FF0000"/>
                </a:solidFill>
                <a:latin typeface="Arial" pitchFamily="34" charset="0"/>
                <a:cs typeface="Arial" pitchFamily="34" charset="0"/>
              </a:rPr>
              <a:t>continuous power </a:t>
            </a:r>
            <a:r>
              <a:rPr lang="en-US" sz="2000" dirty="0">
                <a:solidFill>
                  <a:srgbClr val="FF0000"/>
                </a:solidFill>
                <a:latin typeface="Arial" pitchFamily="34" charset="0"/>
                <a:cs typeface="Arial" pitchFamily="34" charset="0"/>
              </a:rPr>
              <a:t>source</a:t>
            </a:r>
            <a:r>
              <a:rPr lang="en-US" sz="2000" dirty="0">
                <a:latin typeface="Arial" pitchFamily="34" charset="0"/>
                <a:cs typeface="Arial" pitchFamily="34" charset="0"/>
              </a:rPr>
              <a:t>, with a fixed output power </a:t>
            </a:r>
            <a:r>
              <a:rPr lang="en-US" sz="2000" dirty="0" smtClean="0">
                <a:latin typeface="Arial" pitchFamily="34" charset="0"/>
                <a:cs typeface="Arial" pitchFamily="34" charset="0"/>
              </a:rPr>
              <a:t> and </a:t>
            </a:r>
            <a:r>
              <a:rPr lang="en-US" sz="2000" dirty="0">
                <a:solidFill>
                  <a:srgbClr val="FF0000"/>
                </a:solidFill>
                <a:latin typeface="Arial" pitchFamily="34" charset="0"/>
                <a:cs typeface="Arial" pitchFamily="34" charset="0"/>
              </a:rPr>
              <a:t>variable reactive power or </a:t>
            </a:r>
            <a:r>
              <a:rPr lang="en-US" sz="2000" dirty="0" smtClean="0">
                <a:solidFill>
                  <a:srgbClr val="FF0000"/>
                </a:solidFill>
                <a:latin typeface="Arial" pitchFamily="34" charset="0"/>
                <a:cs typeface="Arial" pitchFamily="34" charset="0"/>
              </a:rPr>
              <a:t>voltage source </a:t>
            </a:r>
            <a:r>
              <a:rPr lang="en-US" sz="2000" dirty="0" smtClean="0">
                <a:latin typeface="Arial" pitchFamily="34" charset="0"/>
                <a:cs typeface="Arial" pitchFamily="34" charset="0"/>
              </a:rPr>
              <a:t>behind </a:t>
            </a:r>
            <a:r>
              <a:rPr lang="en-US" sz="2000" dirty="0" smtClean="0">
                <a:solidFill>
                  <a:srgbClr val="FF0000"/>
                </a:solidFill>
                <a:latin typeface="Arial" pitchFamily="34" charset="0"/>
                <a:cs typeface="Arial" pitchFamily="34" charset="0"/>
              </a:rPr>
              <a:t>synchronous reactance  </a:t>
            </a:r>
            <a:r>
              <a:rPr lang="en-US" sz="2000" dirty="0">
                <a:latin typeface="Arial" pitchFamily="34" charset="0"/>
                <a:cs typeface="Arial" pitchFamily="34" charset="0"/>
              </a:rPr>
              <a:t>based on the state of the system</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This model is frequently employed </a:t>
            </a:r>
            <a:r>
              <a:rPr lang="en-US" sz="2000" dirty="0">
                <a:solidFill>
                  <a:srgbClr val="FF0000"/>
                </a:solidFill>
                <a:latin typeface="Arial" pitchFamily="34" charset="0"/>
                <a:cs typeface="Arial" pitchFamily="34" charset="0"/>
              </a:rPr>
              <a:t>in load flow analysis </a:t>
            </a:r>
            <a:r>
              <a:rPr lang="en-US" sz="2000" dirty="0">
                <a:latin typeface="Arial" pitchFamily="34" charset="0"/>
                <a:cs typeface="Arial" pitchFamily="34" charset="0"/>
              </a:rPr>
              <a:t>or for simple power flow investigations where steady-state operation </a:t>
            </a:r>
            <a:r>
              <a:rPr lang="en-US" sz="2000" dirty="0" smtClean="0">
                <a:latin typeface="Arial" pitchFamily="34" charset="0"/>
                <a:cs typeface="Arial" pitchFamily="34" charset="0"/>
              </a:rPr>
              <a:t>is  </a:t>
            </a:r>
            <a:r>
              <a:rPr lang="en-US" sz="2000" dirty="0">
                <a:latin typeface="Arial" pitchFamily="34" charset="0"/>
                <a:cs typeface="Arial" pitchFamily="34" charset="0"/>
              </a:rPr>
              <a:t>the main emphasis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0" indent="0" algn="just">
              <a:lnSpc>
                <a:spcPct val="200000"/>
              </a:lnSpc>
              <a:buNone/>
            </a:pPr>
            <a:r>
              <a:rPr lang="en-US" sz="2000" b="1" dirty="0" smtClean="0">
                <a:latin typeface="Arial" pitchFamily="34" charset="0"/>
                <a:cs typeface="Arial" pitchFamily="34" charset="0"/>
              </a:rPr>
              <a:t>ii. Detailed </a:t>
            </a:r>
            <a:r>
              <a:rPr lang="en-US" sz="2000" b="1" dirty="0">
                <a:latin typeface="Arial" pitchFamily="34" charset="0"/>
                <a:cs typeface="Arial" pitchFamily="34" charset="0"/>
              </a:rPr>
              <a:t>Model </a:t>
            </a:r>
            <a:r>
              <a:rPr lang="en-US" sz="2000" b="1" dirty="0" smtClean="0">
                <a:latin typeface="Arial" pitchFamily="34" charset="0"/>
                <a:cs typeface="Arial" pitchFamily="34" charset="0"/>
              </a:rPr>
              <a:t>:</a:t>
            </a:r>
            <a:r>
              <a:rPr lang="en-US" sz="2000" b="1" dirty="0">
                <a:latin typeface="Arial" pitchFamily="34" charset="0"/>
                <a:cs typeface="Arial" pitchFamily="34" charset="0"/>
              </a:rPr>
              <a:t> </a:t>
            </a:r>
            <a:r>
              <a:rPr lang="en-US" sz="2000" dirty="0" smtClean="0">
                <a:latin typeface="Arial" pitchFamily="34" charset="0"/>
                <a:cs typeface="Arial" pitchFamily="34" charset="0"/>
              </a:rPr>
              <a:t>The </a:t>
            </a:r>
            <a:r>
              <a:rPr lang="en-US" sz="2000" dirty="0">
                <a:latin typeface="Arial" pitchFamily="34" charset="0"/>
                <a:cs typeface="Arial" pitchFamily="34" charset="0"/>
              </a:rPr>
              <a:t>excitation system, turbine-governor dynamics, and the generator's voltage </a:t>
            </a:r>
          </a:p>
          <a:p>
            <a:pPr marL="0" indent="0" algn="just">
              <a:lnSpc>
                <a:spcPct val="200000"/>
              </a:lnSpc>
              <a:buNone/>
            </a:pPr>
            <a:r>
              <a:rPr lang="en-US" sz="2000" dirty="0" smtClean="0">
                <a:latin typeface="Arial" pitchFamily="34" charset="0"/>
                <a:cs typeface="Arial" pitchFamily="34" charset="0"/>
              </a:rPr>
              <a:t>    regulation like AVR</a:t>
            </a:r>
            <a:r>
              <a:rPr lang="en-US" sz="2000" dirty="0">
                <a:latin typeface="Arial" pitchFamily="34" charset="0"/>
                <a:cs typeface="Arial" pitchFamily="34" charset="0"/>
              </a:rPr>
              <a:t>, </a:t>
            </a:r>
            <a:r>
              <a:rPr lang="en-US" sz="2000" dirty="0" smtClean="0">
                <a:latin typeface="Arial" pitchFamily="34" charset="0"/>
                <a:cs typeface="Arial" pitchFamily="34" charset="0"/>
              </a:rPr>
              <a:t>dynamics </a:t>
            </a:r>
            <a:r>
              <a:rPr lang="en-US" sz="2000" dirty="0">
                <a:latin typeface="Arial" pitchFamily="34" charset="0"/>
                <a:cs typeface="Arial" pitchFamily="34" charset="0"/>
              </a:rPr>
              <a:t>are all included </a:t>
            </a:r>
            <a:r>
              <a:rPr lang="en-US" sz="2000" dirty="0" smtClean="0">
                <a:latin typeface="Arial" pitchFamily="34" charset="0"/>
                <a:cs typeface="Arial" pitchFamily="34" charset="0"/>
              </a:rPr>
              <a:t>thorough </a:t>
            </a:r>
            <a:r>
              <a:rPr lang="en-US" sz="2000" dirty="0">
                <a:latin typeface="Arial" pitchFamily="34" charset="0"/>
                <a:cs typeface="Arial" pitchFamily="34" charset="0"/>
              </a:rPr>
              <a:t>models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Dynamic </a:t>
            </a:r>
            <a:r>
              <a:rPr lang="en-US" sz="2000" dirty="0">
                <a:solidFill>
                  <a:srgbClr val="FF0000"/>
                </a:solidFill>
                <a:latin typeface="Arial" pitchFamily="34" charset="0"/>
                <a:cs typeface="Arial" pitchFamily="34" charset="0"/>
              </a:rPr>
              <a:t>simulations and transient stability </a:t>
            </a:r>
            <a:r>
              <a:rPr lang="en-US" sz="2000" dirty="0">
                <a:latin typeface="Arial" pitchFamily="34" charset="0"/>
                <a:cs typeface="Arial" pitchFamily="34" charset="0"/>
              </a:rPr>
              <a:t>require these models.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sp>
        <p:nvSpPr>
          <p:cNvPr id="6" name="Title 1"/>
          <p:cNvSpPr>
            <a:spLocks noGrp="1"/>
          </p:cNvSpPr>
          <p:nvPr>
            <p:ph type="title"/>
          </p:nvPr>
        </p:nvSpPr>
        <p:spPr>
          <a:xfrm>
            <a:off x="0" y="121023"/>
            <a:ext cx="12051102" cy="940025"/>
          </a:xfrm>
        </p:spPr>
        <p:txBody>
          <a:bodyPr>
            <a:normAutofit/>
          </a:bodyPr>
          <a:lstStyle/>
          <a:p>
            <a:pPr algn="ctr" eaLnBrk="1" hangingPunct="1"/>
            <a:r>
              <a:rPr lang="en-US" altLang="en-US" sz="3600" b="1" dirty="0" smtClean="0">
                <a:latin typeface="Arial" pitchFamily="34" charset="0"/>
                <a:cs typeface="Arial" pitchFamily="34" charset="0"/>
              </a:rPr>
              <a:t>PSNM</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p>
        </p:txBody>
      </p:sp>
    </p:spTree>
    <p:extLst>
      <p:ext uri="{BB962C8B-B14F-4D97-AF65-F5344CB8AC3E}">
        <p14:creationId xmlns:p14="http://schemas.microsoft.com/office/powerpoint/2010/main" val="3904580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193" y="1064028"/>
            <a:ext cx="12000807" cy="5793971"/>
          </a:xfrm>
        </p:spPr>
        <p:txBody>
          <a:bodyPr>
            <a:normAutofit/>
          </a:bodyPr>
          <a:lstStyle/>
          <a:p>
            <a:pPr marL="0" indent="0" algn="just">
              <a:lnSpc>
                <a:spcPct val="150000"/>
              </a:lnSpc>
              <a:buNone/>
            </a:pPr>
            <a:r>
              <a:rPr lang="en-US" sz="2000" b="1" dirty="0" smtClean="0">
                <a:latin typeface="Arial" pitchFamily="34" charset="0"/>
                <a:cs typeface="Arial" pitchFamily="34" charset="0"/>
              </a:rPr>
              <a:t>iii. The </a:t>
            </a:r>
            <a:r>
              <a:rPr lang="en-US" sz="2000" b="1" dirty="0">
                <a:latin typeface="Arial" pitchFamily="34" charset="0"/>
                <a:cs typeface="Arial" pitchFamily="34" charset="0"/>
              </a:rPr>
              <a:t>Swing Equation</a:t>
            </a:r>
          </a:p>
          <a:p>
            <a:pPr algn="just">
              <a:lnSpc>
                <a:spcPct val="200000"/>
              </a:lnSpc>
            </a:pPr>
            <a:r>
              <a:rPr lang="en-US" sz="2000" dirty="0">
                <a:latin typeface="Arial" pitchFamily="34" charset="0"/>
                <a:cs typeface="Arial" pitchFamily="34" charset="0"/>
              </a:rPr>
              <a:t>The rotor dynamics of a synchronous machine are described by </a:t>
            </a:r>
            <a:r>
              <a:rPr lang="en-US" sz="2000" dirty="0" smtClean="0">
                <a:latin typeface="Arial" pitchFamily="34" charset="0"/>
                <a:cs typeface="Arial" pitchFamily="34" charset="0"/>
              </a:rPr>
              <a:t>eqn.(1). </a:t>
            </a:r>
          </a:p>
          <a:p>
            <a:pPr algn="just">
              <a:lnSpc>
                <a:spcPct val="200000"/>
              </a:lnSpc>
            </a:pPr>
            <a:r>
              <a:rPr lang="en-US" sz="2000" dirty="0" smtClean="0">
                <a:latin typeface="Arial" pitchFamily="34" charset="0"/>
                <a:cs typeface="Arial" pitchFamily="34" charset="0"/>
              </a:rPr>
              <a:t>It </a:t>
            </a:r>
            <a:r>
              <a:rPr lang="en-US" sz="2000" dirty="0">
                <a:latin typeface="Arial" pitchFamily="34" charset="0"/>
                <a:cs typeface="Arial" pitchFamily="34" charset="0"/>
              </a:rPr>
              <a:t>is commonly </a:t>
            </a:r>
            <a:r>
              <a:rPr lang="en-US" sz="2000" dirty="0" smtClean="0">
                <a:latin typeface="Arial" pitchFamily="34" charset="0"/>
                <a:cs typeface="Arial" pitchFamily="34" charset="0"/>
              </a:rPr>
              <a:t>applied in </a:t>
            </a:r>
            <a:r>
              <a:rPr lang="en-US" sz="2000" dirty="0">
                <a:latin typeface="Arial" pitchFamily="34" charset="0"/>
                <a:cs typeface="Arial" pitchFamily="34" charset="0"/>
              </a:rPr>
              <a:t>research of transient stability and </a:t>
            </a:r>
            <a:r>
              <a:rPr lang="en-US" sz="2000" dirty="0" smtClean="0">
                <a:latin typeface="Arial" pitchFamily="34" charset="0"/>
                <a:cs typeface="Arial" pitchFamily="34" charset="0"/>
              </a:rPr>
              <a:t>symbolizes </a:t>
            </a:r>
            <a:r>
              <a:rPr lang="en-US" sz="2000" dirty="0">
                <a:latin typeface="Arial" pitchFamily="34" charset="0"/>
                <a:cs typeface="Arial" pitchFamily="34" charset="0"/>
              </a:rPr>
              <a:t>the balance between electrical and mechanical </a:t>
            </a:r>
            <a:r>
              <a:rPr lang="en-US" sz="2000" dirty="0" smtClean="0">
                <a:latin typeface="Arial" pitchFamily="34" charset="0"/>
                <a:cs typeface="Arial" pitchFamily="34" charset="0"/>
              </a:rPr>
              <a:t>power as presented in eqn.(1):</a:t>
            </a:r>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eqn.(1)</a:t>
            </a: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Where, </a:t>
            </a:r>
            <a:r>
              <a:rPr lang="en-US" sz="2000" dirty="0">
                <a:latin typeface="Arial" pitchFamily="34" charset="0"/>
                <a:cs typeface="Arial" pitchFamily="34" charset="0"/>
              </a:rPr>
              <a:t>Pm </a:t>
            </a:r>
            <a:r>
              <a:rPr lang="en-US" sz="2000" dirty="0" smtClean="0">
                <a:latin typeface="Arial" pitchFamily="34" charset="0"/>
                <a:cs typeface="Arial" pitchFamily="34" charset="0"/>
              </a:rPr>
              <a:t> is the </a:t>
            </a:r>
            <a:r>
              <a:rPr lang="en-US" sz="2000" dirty="0">
                <a:latin typeface="Arial" pitchFamily="34" charset="0"/>
                <a:cs typeface="Arial" pitchFamily="34" charset="0"/>
              </a:rPr>
              <a:t>input </a:t>
            </a:r>
            <a:r>
              <a:rPr lang="en-US" sz="2000" dirty="0" smtClean="0">
                <a:latin typeface="Arial" pitchFamily="34" charset="0"/>
                <a:cs typeface="Arial" pitchFamily="34" charset="0"/>
              </a:rPr>
              <a:t>power or </a:t>
            </a:r>
            <a:r>
              <a:rPr lang="en-US" sz="2000" dirty="0">
                <a:latin typeface="Arial" pitchFamily="34" charset="0"/>
                <a:cs typeface="Arial" pitchFamily="34" charset="0"/>
              </a:rPr>
              <a:t>mechanical </a:t>
            </a:r>
            <a:r>
              <a:rPr lang="en-US" sz="2000" dirty="0" smtClean="0">
                <a:latin typeface="Arial" pitchFamily="34" charset="0"/>
                <a:cs typeface="Arial" pitchFamily="34" charset="0"/>
              </a:rPr>
              <a:t>power, </a:t>
            </a:r>
            <a:r>
              <a:rPr lang="en-US" sz="2000" dirty="0">
                <a:latin typeface="Arial" pitchFamily="34" charset="0"/>
                <a:cs typeface="Arial" pitchFamily="34" charset="0"/>
              </a:rPr>
              <a:t> </a:t>
            </a:r>
            <a:r>
              <a:rPr lang="en-US" sz="2000" dirty="0" err="1" smtClean="0">
                <a:latin typeface="Arial" pitchFamily="34" charset="0"/>
                <a:cs typeface="Arial" pitchFamily="34" charset="0"/>
              </a:rPr>
              <a:t>Pe</a:t>
            </a:r>
            <a:r>
              <a:rPr lang="en-US" sz="2000" dirty="0" smtClean="0">
                <a:latin typeface="Arial" pitchFamily="34" charset="0"/>
                <a:cs typeface="Arial" pitchFamily="34" charset="0"/>
              </a:rPr>
              <a:t> is the output electrical power, M is the </a:t>
            </a:r>
            <a:r>
              <a:rPr lang="en-US" sz="2000" dirty="0">
                <a:latin typeface="Arial" pitchFamily="34" charset="0"/>
                <a:cs typeface="Arial" pitchFamily="34" charset="0"/>
              </a:rPr>
              <a:t>machine's inertia </a:t>
            </a:r>
            <a:r>
              <a:rPr lang="en-US" sz="2000" dirty="0" smtClean="0">
                <a:latin typeface="Arial" pitchFamily="34" charset="0"/>
                <a:cs typeface="Arial" pitchFamily="34" charset="0"/>
              </a:rPr>
              <a:t>constant and 𝛿 </a:t>
            </a:r>
            <a:r>
              <a:rPr lang="en-US" sz="2000" dirty="0">
                <a:latin typeface="Arial" pitchFamily="34" charset="0"/>
                <a:cs typeface="Arial" pitchFamily="34" charset="0"/>
              </a:rPr>
              <a:t>is the angle of the rotor.</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148866625"/>
              </p:ext>
            </p:extLst>
          </p:nvPr>
        </p:nvGraphicFramePr>
        <p:xfrm>
          <a:off x="2236124" y="3665913"/>
          <a:ext cx="1959491" cy="889462"/>
        </p:xfrm>
        <a:graphic>
          <a:graphicData uri="http://schemas.openxmlformats.org/presentationml/2006/ole">
            <mc:AlternateContent xmlns:mc="http://schemas.openxmlformats.org/markup-compatibility/2006">
              <mc:Choice xmlns:v="urn:schemas-microsoft-com:vml" Requires="v">
                <p:oleObj spid="_x0000_s314410" name="Equation" r:id="rId3" imgW="927100" imgH="419100" progId="Equation.3">
                  <p:embed/>
                </p:oleObj>
              </mc:Choice>
              <mc:Fallback>
                <p:oleObj name="Equation" r:id="rId3" imgW="927100" imgH="419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6124" y="3665913"/>
                        <a:ext cx="1959491" cy="889462"/>
                      </a:xfrm>
                      <a:prstGeom prst="rect">
                        <a:avLst/>
                      </a:prstGeom>
                      <a:noFill/>
                    </p:spPr>
                  </p:pic>
                </p:oleObj>
              </mc:Fallback>
            </mc:AlternateContent>
          </a:graphicData>
        </a:graphic>
      </p:graphicFrame>
      <p:sp>
        <p:nvSpPr>
          <p:cNvPr id="8" name="Title 1"/>
          <p:cNvSpPr>
            <a:spLocks noGrp="1"/>
          </p:cNvSpPr>
          <p:nvPr>
            <p:ph type="title"/>
          </p:nvPr>
        </p:nvSpPr>
        <p:spPr>
          <a:xfrm>
            <a:off x="0" y="121023"/>
            <a:ext cx="12051102" cy="940025"/>
          </a:xfrm>
        </p:spPr>
        <p:txBody>
          <a:bodyPr>
            <a:normAutofit/>
          </a:bodyPr>
          <a:lstStyle/>
          <a:p>
            <a:pPr algn="ctr" eaLnBrk="1" hangingPunct="1"/>
            <a:r>
              <a:rPr lang="en-US" altLang="en-US" sz="3600" b="1" dirty="0" smtClean="0">
                <a:latin typeface="Arial" pitchFamily="34" charset="0"/>
                <a:cs typeface="Arial" pitchFamily="34" charset="0"/>
              </a:rPr>
              <a:t>PSNM</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p>
        </p:txBody>
      </p:sp>
    </p:spTree>
    <p:extLst>
      <p:ext uri="{BB962C8B-B14F-4D97-AF65-F5344CB8AC3E}">
        <p14:creationId xmlns:p14="http://schemas.microsoft.com/office/powerpoint/2010/main" val="92213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127" y="922713"/>
            <a:ext cx="12108873" cy="5843847"/>
          </a:xfrm>
        </p:spPr>
        <p:txBody>
          <a:bodyPr>
            <a:normAutofit/>
          </a:bodyPr>
          <a:lstStyle/>
          <a:p>
            <a:pPr marL="0" indent="0" algn="just">
              <a:lnSpc>
                <a:spcPct val="200000"/>
              </a:lnSpc>
              <a:buNone/>
            </a:pPr>
            <a:r>
              <a:rPr lang="en-US" sz="2000" b="1" dirty="0" smtClean="0">
                <a:latin typeface="Arial" pitchFamily="34" charset="0"/>
                <a:cs typeface="Arial" pitchFamily="34" charset="0"/>
              </a:rPr>
              <a:t>1.2 Induction Generator Model</a:t>
            </a:r>
            <a:endParaRPr lang="en-US" sz="2000" b="1"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Typically, induction generators are found in industrial settings or in wind turbines.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Since </a:t>
            </a:r>
            <a:r>
              <a:rPr lang="en-US" sz="2000" dirty="0">
                <a:latin typeface="Arial" pitchFamily="34" charset="0"/>
                <a:cs typeface="Arial" pitchFamily="34" charset="0"/>
              </a:rPr>
              <a:t>these generators are asynchronous devices, </a:t>
            </a:r>
            <a:r>
              <a:rPr lang="en-US" sz="2000" dirty="0" smtClean="0">
                <a:latin typeface="Arial" pitchFamily="34" charset="0"/>
                <a:cs typeface="Arial" pitchFamily="34" charset="0"/>
              </a:rPr>
              <a:t>modeling </a:t>
            </a:r>
            <a:r>
              <a:rPr lang="en-US" sz="2000" dirty="0">
                <a:latin typeface="Arial" pitchFamily="34" charset="0"/>
                <a:cs typeface="Arial" pitchFamily="34" charset="0"/>
              </a:rPr>
              <a:t>them is easier.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Usually</a:t>
            </a:r>
            <a:r>
              <a:rPr lang="en-US" sz="2000" dirty="0">
                <a:latin typeface="Arial" pitchFamily="34" charset="0"/>
                <a:cs typeface="Arial" pitchFamily="34" charset="0"/>
              </a:rPr>
              <a:t>, the slip </a:t>
            </a:r>
            <a:r>
              <a:rPr lang="en-US" sz="2000" dirty="0" smtClean="0">
                <a:latin typeface="Arial" pitchFamily="34" charset="0"/>
                <a:cs typeface="Arial" pitchFamily="34" charset="0"/>
              </a:rPr>
              <a:t>or the difference </a:t>
            </a:r>
            <a:r>
              <a:rPr lang="en-US" sz="2000" dirty="0">
                <a:latin typeface="Arial" pitchFamily="34" charset="0"/>
                <a:cs typeface="Arial" pitchFamily="34" charset="0"/>
              </a:rPr>
              <a:t>between synchronous and rotor </a:t>
            </a:r>
            <a:r>
              <a:rPr lang="en-US" sz="2000" dirty="0" smtClean="0">
                <a:latin typeface="Arial" pitchFamily="34" charset="0"/>
                <a:cs typeface="Arial" pitchFamily="34" charset="0"/>
              </a:rPr>
              <a:t>speeds </a:t>
            </a:r>
            <a:r>
              <a:rPr lang="en-US" sz="2000" dirty="0">
                <a:latin typeface="Arial" pitchFamily="34" charset="0"/>
                <a:cs typeface="Arial" pitchFamily="34" charset="0"/>
              </a:rPr>
              <a:t>controls their </a:t>
            </a:r>
            <a:r>
              <a:rPr lang="en-US" sz="2000" dirty="0" smtClean="0">
                <a:latin typeface="Arial" pitchFamily="34" charset="0"/>
                <a:cs typeface="Arial" pitchFamily="34" charset="0"/>
              </a:rPr>
              <a:t>behavior.</a:t>
            </a:r>
            <a:endParaRPr lang="en-US" sz="2000" dirty="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Equation (2) for </a:t>
            </a:r>
            <a:r>
              <a:rPr lang="en-US" sz="2000" dirty="0">
                <a:latin typeface="Arial" pitchFamily="34" charset="0"/>
                <a:cs typeface="Arial" pitchFamily="34" charset="0"/>
              </a:rPr>
              <a:t>power balance and rotor dynamics forms the foundation of the basic </a:t>
            </a:r>
            <a:r>
              <a:rPr lang="en-US" sz="2000" dirty="0" smtClean="0">
                <a:latin typeface="Arial" pitchFamily="34" charset="0"/>
                <a:cs typeface="Arial" pitchFamily="34" charset="0"/>
              </a:rPr>
              <a:t>model.</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eqn.(2)</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1111602"/>
              </p:ext>
            </p:extLst>
          </p:nvPr>
        </p:nvGraphicFramePr>
        <p:xfrm>
          <a:off x="2202873" y="4763192"/>
          <a:ext cx="1895302" cy="906992"/>
        </p:xfrm>
        <a:graphic>
          <a:graphicData uri="http://schemas.openxmlformats.org/presentationml/2006/ole">
            <mc:AlternateContent xmlns:mc="http://schemas.openxmlformats.org/markup-compatibility/2006">
              <mc:Choice xmlns:v="urn:schemas-microsoft-com:vml" Requires="v">
                <p:oleObj spid="_x0000_s315434" name="Equation" r:id="rId3" imgW="965200" imgH="457200" progId="Equation.3">
                  <p:embed/>
                </p:oleObj>
              </mc:Choice>
              <mc:Fallback>
                <p:oleObj name="Equation" r:id="rId3" imgW="9652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2873" y="4763192"/>
                        <a:ext cx="1895302" cy="906992"/>
                      </a:xfrm>
                      <a:prstGeom prst="rect">
                        <a:avLst/>
                      </a:prstGeom>
                      <a:noFill/>
                    </p:spPr>
                  </p:pic>
                </p:oleObj>
              </mc:Fallback>
            </mc:AlternateContent>
          </a:graphicData>
        </a:graphic>
      </p:graphicFrame>
      <p:sp>
        <p:nvSpPr>
          <p:cNvPr id="8" name="Title 1"/>
          <p:cNvSpPr>
            <a:spLocks noGrp="1"/>
          </p:cNvSpPr>
          <p:nvPr>
            <p:ph type="title"/>
          </p:nvPr>
        </p:nvSpPr>
        <p:spPr>
          <a:xfrm>
            <a:off x="0" y="121023"/>
            <a:ext cx="12051102" cy="940025"/>
          </a:xfrm>
        </p:spPr>
        <p:txBody>
          <a:bodyPr>
            <a:normAutofit/>
          </a:bodyPr>
          <a:lstStyle/>
          <a:p>
            <a:pPr algn="ctr" eaLnBrk="1" hangingPunct="1"/>
            <a:r>
              <a:rPr lang="en-US" altLang="en-US" sz="3600" b="1" dirty="0" smtClean="0">
                <a:latin typeface="Arial" pitchFamily="34" charset="0"/>
                <a:cs typeface="Arial" pitchFamily="34" charset="0"/>
              </a:rPr>
              <a:t>PSNM</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p>
        </p:txBody>
      </p:sp>
    </p:spTree>
    <p:extLst>
      <p:ext uri="{BB962C8B-B14F-4D97-AF65-F5344CB8AC3E}">
        <p14:creationId xmlns:p14="http://schemas.microsoft.com/office/powerpoint/2010/main" val="2147481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89" y="822960"/>
            <a:ext cx="12133812" cy="6035040"/>
          </a:xfrm>
        </p:spPr>
        <p:txBody>
          <a:bodyPr>
            <a:normAutofit/>
          </a:bodyPr>
          <a:lstStyle/>
          <a:p>
            <a:pPr marL="0" indent="0" algn="just">
              <a:lnSpc>
                <a:spcPct val="200000"/>
              </a:lnSpc>
              <a:buNone/>
            </a:pPr>
            <a:r>
              <a:rPr lang="en-US" sz="2000" b="1" dirty="0" smtClean="0">
                <a:latin typeface="Arial" pitchFamily="34" charset="0"/>
                <a:cs typeface="Arial" pitchFamily="34" charset="0"/>
              </a:rPr>
              <a:t>1.3 Excitation</a:t>
            </a:r>
            <a:r>
              <a:rPr lang="en-US" sz="2000" b="1" dirty="0">
                <a:latin typeface="Arial" pitchFamily="34" charset="0"/>
                <a:cs typeface="Arial" pitchFamily="34" charset="0"/>
              </a:rPr>
              <a:t> System </a:t>
            </a:r>
            <a:r>
              <a:rPr lang="en-US" sz="2000" b="1" dirty="0" smtClean="0">
                <a:latin typeface="Arial" pitchFamily="34" charset="0"/>
                <a:cs typeface="Arial" pitchFamily="34" charset="0"/>
              </a:rPr>
              <a:t>Modeling</a:t>
            </a:r>
            <a:r>
              <a:rPr lang="en-US" sz="2000" b="1" dirty="0">
                <a:latin typeface="Arial" pitchFamily="34" charset="0"/>
                <a:cs typeface="Arial" pitchFamily="34" charset="0"/>
              </a:rPr>
              <a:t> </a:t>
            </a:r>
            <a:r>
              <a:rPr lang="en-US" sz="2000" b="1" dirty="0" smtClean="0">
                <a:latin typeface="Arial" pitchFamily="34" charset="0"/>
                <a:cs typeface="Arial" pitchFamily="34" charset="0"/>
              </a:rPr>
              <a:t>of</a:t>
            </a:r>
            <a:r>
              <a:rPr lang="en-US" sz="2000" b="1" dirty="0">
                <a:latin typeface="Arial" pitchFamily="34" charset="0"/>
                <a:cs typeface="Arial" pitchFamily="34" charset="0"/>
              </a:rPr>
              <a:t> </a:t>
            </a:r>
            <a:r>
              <a:rPr lang="en-US" sz="2000" b="1" dirty="0" smtClean="0">
                <a:latin typeface="Arial" pitchFamily="34" charset="0"/>
                <a:cs typeface="Arial" pitchFamily="34" charset="0"/>
              </a:rPr>
              <a:t>Generators[4]:</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E</a:t>
            </a:r>
            <a:r>
              <a:rPr lang="en-US" sz="2000" dirty="0" smtClean="0">
                <a:latin typeface="Arial" pitchFamily="34" charset="0"/>
                <a:cs typeface="Arial" pitchFamily="34" charset="0"/>
              </a:rPr>
              <a:t>xcitation</a:t>
            </a:r>
            <a:r>
              <a:rPr lang="en-US" sz="2000" dirty="0">
                <a:latin typeface="Arial" pitchFamily="34" charset="0"/>
                <a:cs typeface="Arial" pitchFamily="34" charset="0"/>
              </a:rPr>
              <a:t> system </a:t>
            </a:r>
            <a:r>
              <a:rPr lang="en-US" sz="2000" dirty="0" smtClean="0">
                <a:solidFill>
                  <a:srgbClr val="FF0000"/>
                </a:solidFill>
                <a:latin typeface="Arial" pitchFamily="34" charset="0"/>
                <a:cs typeface="Arial" pitchFamily="34" charset="0"/>
              </a:rPr>
              <a:t>modifies the</a:t>
            </a:r>
            <a:r>
              <a:rPr lang="en-US" sz="2000" dirty="0">
                <a:solidFill>
                  <a:srgbClr val="FF0000"/>
                </a:solidFill>
                <a:latin typeface="Arial" pitchFamily="34" charset="0"/>
                <a:cs typeface="Arial" pitchFamily="34" charset="0"/>
              </a:rPr>
              <a:t> field current</a:t>
            </a:r>
            <a:r>
              <a:rPr lang="en-US" sz="2000" dirty="0">
                <a:latin typeface="Arial" pitchFamily="34" charset="0"/>
                <a:cs typeface="Arial" pitchFamily="34" charset="0"/>
              </a:rPr>
              <a:t>, which regulates the rotor's magnetic field </a:t>
            </a:r>
            <a:r>
              <a:rPr lang="en-US" sz="2000" dirty="0" smtClean="0">
                <a:latin typeface="Arial" pitchFamily="34" charset="0"/>
                <a:cs typeface="Arial" pitchFamily="34" charset="0"/>
              </a:rPr>
              <a:t>and, ultimately, </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 the generator's voltage output. </a:t>
            </a:r>
            <a:endParaRPr lang="en-US" sz="2000" dirty="0" smtClean="0">
              <a:latin typeface="Arial" pitchFamily="34" charset="0"/>
              <a:cs typeface="Arial" pitchFamily="34" charset="0"/>
            </a:endParaRPr>
          </a:p>
          <a:p>
            <a:pPr marL="0" indent="0" algn="just">
              <a:lnSpc>
                <a:spcPct val="200000"/>
              </a:lnSpc>
              <a:buNone/>
            </a:pPr>
            <a:r>
              <a:rPr lang="en-US" sz="2000" b="1" i="1" dirty="0" smtClean="0">
                <a:latin typeface="Arial" pitchFamily="34" charset="0"/>
                <a:cs typeface="Arial" pitchFamily="34" charset="0"/>
              </a:rPr>
              <a:t>Excitation</a:t>
            </a:r>
            <a:r>
              <a:rPr lang="en-US" sz="2000" b="1" i="1" dirty="0">
                <a:latin typeface="Arial" pitchFamily="34" charset="0"/>
                <a:cs typeface="Arial" pitchFamily="34" charset="0"/>
              </a:rPr>
              <a:t> system </a:t>
            </a:r>
            <a:r>
              <a:rPr lang="en-US" sz="2000" b="1" i="1" dirty="0" smtClean="0">
                <a:latin typeface="Arial" pitchFamily="34" charset="0"/>
                <a:cs typeface="Arial" pitchFamily="34" charset="0"/>
              </a:rPr>
              <a:t>models</a:t>
            </a:r>
            <a:r>
              <a:rPr lang="en-US" sz="2000" b="1" i="1" dirty="0">
                <a:latin typeface="Arial" pitchFamily="34" charset="0"/>
                <a:cs typeface="Arial" pitchFamily="34" charset="0"/>
              </a:rPr>
              <a:t> </a:t>
            </a:r>
            <a:r>
              <a:rPr lang="en-US" sz="2000" b="1" i="1" dirty="0" smtClean="0">
                <a:latin typeface="Arial" pitchFamily="34" charset="0"/>
                <a:cs typeface="Arial" pitchFamily="34" charset="0"/>
              </a:rPr>
              <a:t>includes:</a:t>
            </a:r>
          </a:p>
          <a:p>
            <a:pPr algn="just">
              <a:lnSpc>
                <a:spcPct val="200000"/>
              </a:lnSpc>
            </a:pPr>
            <a:r>
              <a:rPr lang="en-US" sz="2000" dirty="0" smtClean="0">
                <a:latin typeface="Arial" pitchFamily="34" charset="0"/>
                <a:cs typeface="Arial" pitchFamily="34" charset="0"/>
              </a:rPr>
              <a:t>The</a:t>
            </a:r>
            <a:r>
              <a:rPr lang="en-US" sz="2000" dirty="0">
                <a:latin typeface="Arial" pitchFamily="34" charset="0"/>
                <a:cs typeface="Arial" pitchFamily="34" charset="0"/>
              </a:rPr>
              <a:t> simplified voltage control model modifies the field current through a feedback </a:t>
            </a:r>
            <a:r>
              <a:rPr lang="en-US" sz="2000" dirty="0" smtClean="0">
                <a:latin typeface="Arial" pitchFamily="34" charset="0"/>
                <a:cs typeface="Arial" pitchFamily="34" charset="0"/>
              </a:rPr>
              <a:t>loop</a:t>
            </a:r>
          </a:p>
          <a:p>
            <a:pPr algn="just">
              <a:lnSpc>
                <a:spcPct val="200000"/>
              </a:lnSpc>
            </a:pPr>
            <a:r>
              <a:rPr lang="en-US" sz="2000" dirty="0" smtClean="0">
                <a:latin typeface="Arial" pitchFamily="34" charset="0"/>
                <a:cs typeface="Arial" pitchFamily="34" charset="0"/>
              </a:rPr>
              <a:t>The detailed</a:t>
            </a:r>
            <a:r>
              <a:rPr lang="en-US" sz="2000" dirty="0">
                <a:latin typeface="Arial" pitchFamily="34" charset="0"/>
                <a:cs typeface="Arial" pitchFamily="34" charset="0"/>
              </a:rPr>
              <a:t> </a:t>
            </a:r>
            <a:r>
              <a:rPr lang="en-US" sz="2000" dirty="0" smtClean="0">
                <a:latin typeface="Arial" pitchFamily="34" charset="0"/>
                <a:cs typeface="Arial" pitchFamily="34" charset="0"/>
              </a:rPr>
              <a:t>excitation</a:t>
            </a:r>
            <a:r>
              <a:rPr lang="en-US" sz="2000" dirty="0">
                <a:latin typeface="Arial" pitchFamily="34" charset="0"/>
                <a:cs typeface="Arial" pitchFamily="34" charset="0"/>
              </a:rPr>
              <a:t> </a:t>
            </a:r>
            <a:r>
              <a:rPr lang="en-US" sz="2000" dirty="0" smtClean="0">
                <a:latin typeface="Arial" pitchFamily="34" charset="0"/>
                <a:cs typeface="Arial" pitchFamily="34" charset="0"/>
              </a:rPr>
              <a:t> system model contains</a:t>
            </a:r>
            <a:r>
              <a:rPr lang="en-US" sz="2000" dirty="0">
                <a:latin typeface="Arial" pitchFamily="34" charset="0"/>
                <a:cs typeface="Arial" pitchFamily="34" charset="0"/>
              </a:rPr>
              <a:t> dynamic equations for the </a:t>
            </a:r>
            <a:r>
              <a:rPr lang="en-US" sz="2000" dirty="0" smtClean="0">
                <a:latin typeface="Arial" pitchFamily="34" charset="0"/>
                <a:cs typeface="Arial" pitchFamily="34" charset="0"/>
              </a:rPr>
              <a:t>stabilizer,</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marL="0" indent="0" algn="just">
              <a:lnSpc>
                <a:spcPct val="200000"/>
              </a:lnSpc>
              <a:buNone/>
            </a:pPr>
            <a:r>
              <a:rPr lang="en-US" sz="2000" dirty="0" smtClean="0">
                <a:latin typeface="Arial" pitchFamily="34" charset="0"/>
                <a:cs typeface="Arial" pitchFamily="34" charset="0"/>
              </a:rPr>
              <a:t>  exciter</a:t>
            </a:r>
            <a:r>
              <a:rPr lang="en-US" sz="2000" dirty="0">
                <a:latin typeface="Arial" pitchFamily="34" charset="0"/>
                <a:cs typeface="Arial" pitchFamily="34" charset="0"/>
              </a:rPr>
              <a:t>, AVR, and  </a:t>
            </a:r>
            <a:r>
              <a:rPr lang="en-US" sz="2000" dirty="0" smtClean="0">
                <a:latin typeface="Arial" pitchFamily="34" charset="0"/>
                <a:cs typeface="Arial" pitchFamily="34" charset="0"/>
              </a:rPr>
              <a:t> other</a:t>
            </a:r>
            <a:r>
              <a:rPr lang="en-US" sz="2000" dirty="0">
                <a:latin typeface="Arial" pitchFamily="34" charset="0"/>
                <a:cs typeface="Arial" pitchFamily="34" charset="0"/>
              </a:rPr>
              <a:t> parts </a:t>
            </a:r>
            <a:r>
              <a:rPr lang="en-US" sz="2000" dirty="0" smtClean="0">
                <a:latin typeface="Arial" pitchFamily="34" charset="0"/>
                <a:cs typeface="Arial" pitchFamily="34" charset="0"/>
              </a:rPr>
              <a:t>as </a:t>
            </a:r>
            <a:r>
              <a:rPr lang="en-US" sz="2000" dirty="0">
                <a:latin typeface="Arial" pitchFamily="34" charset="0"/>
                <a:cs typeface="Arial" pitchFamily="34" charset="0"/>
              </a:rPr>
              <a:t>presented in Fig.2. </a:t>
            </a:r>
          </a:p>
          <a:p>
            <a:pPr marL="0" indent="0" algn="just">
              <a:lnSpc>
                <a:spcPct val="20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6" name="Title 1"/>
          <p:cNvSpPr>
            <a:spLocks noGrp="1"/>
          </p:cNvSpPr>
          <p:nvPr>
            <p:ph type="title"/>
          </p:nvPr>
        </p:nvSpPr>
        <p:spPr>
          <a:xfrm>
            <a:off x="0" y="121023"/>
            <a:ext cx="12051102" cy="940025"/>
          </a:xfrm>
        </p:spPr>
        <p:txBody>
          <a:bodyPr>
            <a:normAutofit/>
          </a:bodyPr>
          <a:lstStyle/>
          <a:p>
            <a:pPr algn="ctr" eaLnBrk="1" hangingPunct="1"/>
            <a:r>
              <a:rPr lang="en-US" altLang="en-US" sz="3600" b="1" dirty="0" smtClean="0">
                <a:latin typeface="Arial" pitchFamily="34" charset="0"/>
                <a:cs typeface="Arial" pitchFamily="34" charset="0"/>
              </a:rPr>
              <a:t>PSNM</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p>
        </p:txBody>
      </p:sp>
    </p:spTree>
    <p:extLst>
      <p:ext uri="{BB962C8B-B14F-4D97-AF65-F5344CB8AC3E}">
        <p14:creationId xmlns:p14="http://schemas.microsoft.com/office/powerpoint/2010/main" val="1848525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16</a:t>
            </a:fld>
            <a:endParaRPr lang="en-US"/>
          </a:p>
        </p:txBody>
      </p:sp>
      <p:sp>
        <p:nvSpPr>
          <p:cNvPr id="4" name="Rectangle 3"/>
          <p:cNvSpPr/>
          <p:nvPr/>
        </p:nvSpPr>
        <p:spPr>
          <a:xfrm>
            <a:off x="1278518" y="4693566"/>
            <a:ext cx="8454559" cy="1446550"/>
          </a:xfrm>
          <a:prstGeom prst="rect">
            <a:avLst/>
          </a:prstGeom>
        </p:spPr>
        <p:txBody>
          <a:bodyPr wrap="none">
            <a:spAutoFit/>
          </a:bodyPr>
          <a:lstStyle/>
          <a:p>
            <a:pPr algn="ctr">
              <a:lnSpc>
                <a:spcPct val="200000"/>
              </a:lnSpc>
            </a:pPr>
            <a:r>
              <a:rPr lang="en-US" sz="2000" dirty="0" smtClean="0">
                <a:latin typeface="Arial" pitchFamily="34" charset="0"/>
                <a:cs typeface="Arial" pitchFamily="34" charset="0"/>
              </a:rPr>
              <a:t>Figure 2. Generator excitation system model.</a:t>
            </a:r>
          </a:p>
          <a:p>
            <a:pPr algn="just">
              <a:lnSpc>
                <a:spcPct val="200000"/>
              </a:lnSpc>
            </a:pPr>
            <a:r>
              <a:rPr lang="en-US" sz="1200" dirty="0" smtClean="0">
                <a:latin typeface="Arial" pitchFamily="34" charset="0"/>
                <a:cs typeface="Arial" pitchFamily="34" charset="0"/>
              </a:rPr>
              <a:t> Url: </a:t>
            </a:r>
            <a:r>
              <a:rPr lang="en-US" sz="1200" dirty="0" smtClean="0">
                <a:latin typeface="Arial" pitchFamily="34" charset="0"/>
                <a:cs typeface="Arial" pitchFamily="34" charset="0"/>
                <a:hlinkClick r:id="rId2"/>
              </a:rPr>
              <a:t>https</a:t>
            </a:r>
            <a:r>
              <a:rPr lang="en-US" sz="1200" dirty="0">
                <a:latin typeface="Arial" pitchFamily="34" charset="0"/>
                <a:cs typeface="Arial" pitchFamily="34" charset="0"/>
                <a:hlinkClick r:id="rId2"/>
              </a:rPr>
              <a:t>://</a:t>
            </a:r>
            <a:r>
              <a:rPr lang="en-US" sz="1200" dirty="0" smtClean="0">
                <a:latin typeface="Arial" pitchFamily="34" charset="0"/>
                <a:cs typeface="Arial" pitchFamily="34" charset="0"/>
                <a:hlinkClick r:id="rId2"/>
              </a:rPr>
              <a:t>eepowerschool.com/wp-content/uploads/2018/06/DC-excitation-system-with-amplidyne-voltage-regulators.png</a:t>
            </a:r>
            <a:endParaRPr lang="en-US" sz="1200" dirty="0" smtClean="0">
              <a:latin typeface="Arial" pitchFamily="34" charset="0"/>
              <a:cs typeface="Arial" pitchFamily="34" charset="0"/>
            </a:endParaRPr>
          </a:p>
          <a:p>
            <a:pPr algn="just">
              <a:lnSpc>
                <a:spcPct val="200000"/>
              </a:lnSpc>
            </a:pPr>
            <a:endParaRPr lang="en-US" sz="1200" dirty="0">
              <a:latin typeface="Arial" pitchFamily="34" charset="0"/>
              <a:cs typeface="Arial" pitchFamily="34" charset="0"/>
            </a:endParaRPr>
          </a:p>
        </p:txBody>
      </p:sp>
      <p:pic>
        <p:nvPicPr>
          <p:cNvPr id="317442" name="Picture 2" descr="https://eepowerschool.com/wp-content/uploads/2018/06/DC-excitation-system-with-amplidyne-voltage-regulato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221" y="1005840"/>
            <a:ext cx="8209924" cy="3915294"/>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0" y="243840"/>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24978556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065" y="798022"/>
            <a:ext cx="12083935" cy="6059977"/>
          </a:xfrm>
        </p:spPr>
        <p:txBody>
          <a:bodyPr>
            <a:normAutofit/>
          </a:bodyPr>
          <a:lstStyle/>
          <a:p>
            <a:pPr marL="0" indent="0" algn="just">
              <a:lnSpc>
                <a:spcPct val="200000"/>
              </a:lnSpc>
              <a:buNone/>
            </a:pPr>
            <a:r>
              <a:rPr lang="en-US" sz="2000" b="1" dirty="0" smtClean="0">
                <a:latin typeface="Arial" pitchFamily="34" charset="0"/>
                <a:cs typeface="Arial" pitchFamily="34" charset="0"/>
              </a:rPr>
              <a:t>1.4 Power</a:t>
            </a:r>
            <a:r>
              <a:rPr lang="en-US" sz="2000" b="1" dirty="0">
                <a:latin typeface="Arial" pitchFamily="34" charset="0"/>
                <a:cs typeface="Arial" pitchFamily="34" charset="0"/>
              </a:rPr>
              <a:t> </a:t>
            </a:r>
            <a:r>
              <a:rPr lang="en-US" sz="2000" b="1" dirty="0" smtClean="0">
                <a:latin typeface="Arial" pitchFamily="34" charset="0"/>
                <a:cs typeface="Arial" pitchFamily="34" charset="0"/>
              </a:rPr>
              <a:t>System Stabilizer Model(PSSs)[5]:</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In</a:t>
            </a:r>
            <a:r>
              <a:rPr lang="en-US" sz="2000" dirty="0">
                <a:solidFill>
                  <a:srgbClr val="FF0000"/>
                </a:solidFill>
                <a:latin typeface="Arial" pitchFamily="34" charset="0"/>
                <a:cs typeface="Arial" pitchFamily="34" charset="0"/>
              </a:rPr>
              <a:t> order to increase system stability</a:t>
            </a:r>
            <a:r>
              <a:rPr lang="en-US" sz="2000" dirty="0">
                <a:latin typeface="Arial" pitchFamily="34" charset="0"/>
                <a:cs typeface="Arial" pitchFamily="34" charset="0"/>
              </a:rPr>
              <a:t>, PSSs are frequently incorporated into generator models.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They</a:t>
            </a:r>
            <a:r>
              <a:rPr lang="en-US" sz="2000" dirty="0">
                <a:latin typeface="Arial" pitchFamily="34" charset="0"/>
                <a:cs typeface="Arial" pitchFamily="34" charset="0"/>
              </a:rPr>
              <a:t> provide damping by adjusting the generator's excitation system, which </a:t>
            </a:r>
            <a:r>
              <a:rPr lang="en-US" sz="2000" dirty="0">
                <a:solidFill>
                  <a:srgbClr val="FF0000"/>
                </a:solidFill>
                <a:latin typeface="Arial" pitchFamily="34" charset="0"/>
                <a:cs typeface="Arial" pitchFamily="34" charset="0"/>
              </a:rPr>
              <a:t>suppresses</a:t>
            </a:r>
            <a:r>
              <a:rPr lang="en-US" sz="2000" dirty="0">
                <a:latin typeface="Arial" pitchFamily="34" charset="0"/>
                <a:cs typeface="Arial" pitchFamily="34" charset="0"/>
              </a:rPr>
              <a:t> oscillations in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the</a:t>
            </a:r>
            <a:r>
              <a:rPr lang="en-US" sz="2000" dirty="0">
                <a:latin typeface="Arial" pitchFamily="34" charset="0"/>
                <a:cs typeface="Arial" pitchFamily="34" charset="0"/>
              </a:rPr>
              <a:t> power system</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For dynamic stability analysis, PSS models and generator models are typically used together</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Figure 3 presents the power system stabilizer connection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
        <p:nvSpPr>
          <p:cNvPr id="6" name="Title 1"/>
          <p:cNvSpPr>
            <a:spLocks noGrp="1"/>
          </p:cNvSpPr>
          <p:nvPr>
            <p:ph type="title"/>
          </p:nvPr>
        </p:nvSpPr>
        <p:spPr>
          <a:xfrm>
            <a:off x="0" y="121023"/>
            <a:ext cx="12051102" cy="940025"/>
          </a:xfrm>
        </p:spPr>
        <p:txBody>
          <a:bodyPr>
            <a:normAutofit/>
          </a:bodyPr>
          <a:lstStyle/>
          <a:p>
            <a:pPr algn="ctr" eaLnBrk="1" hangingPunct="1"/>
            <a:r>
              <a:rPr lang="en-US" altLang="en-US" sz="3600" b="1" dirty="0" smtClean="0">
                <a:latin typeface="Arial" pitchFamily="34" charset="0"/>
                <a:cs typeface="Arial" pitchFamily="34" charset="0"/>
              </a:rPr>
              <a:t>PSNM</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p>
        </p:txBody>
      </p:sp>
    </p:spTree>
    <p:extLst>
      <p:ext uri="{BB962C8B-B14F-4D97-AF65-F5344CB8AC3E}">
        <p14:creationId xmlns:p14="http://schemas.microsoft.com/office/powerpoint/2010/main" val="1286527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18</a:t>
            </a:fld>
            <a:endParaRPr lang="en-US"/>
          </a:p>
        </p:txBody>
      </p:sp>
      <p:pic>
        <p:nvPicPr>
          <p:cNvPr id="318466" name="Picture 2" descr="https://pub.mdpi-res.com/energies/energies-14-06631/article_deploy/html/images/energies-14-06631-g001-550.jpg?16342857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401" y="1098845"/>
            <a:ext cx="6436417" cy="425973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09897" y="5366587"/>
            <a:ext cx="9163397" cy="769441"/>
          </a:xfrm>
          <a:prstGeom prst="rect">
            <a:avLst/>
          </a:prstGeom>
        </p:spPr>
        <p:txBody>
          <a:bodyPr wrap="square">
            <a:spAutoFit/>
          </a:bodyPr>
          <a:lstStyle/>
          <a:p>
            <a:pPr algn="ctr"/>
            <a:r>
              <a:rPr lang="en-US" sz="2000" dirty="0" smtClean="0">
                <a:latin typeface="Arial" pitchFamily="34" charset="0"/>
                <a:cs typeface="Arial" pitchFamily="34" charset="0"/>
              </a:rPr>
              <a:t>Figure 3. Power system Stabilizer block diagram.</a:t>
            </a:r>
          </a:p>
          <a:p>
            <a:r>
              <a:rPr lang="en-US" sz="1200" dirty="0" smtClean="0">
                <a:latin typeface="Arial" pitchFamily="34" charset="0"/>
                <a:cs typeface="Arial" pitchFamily="34" charset="0"/>
              </a:rPr>
              <a:t> </a:t>
            </a:r>
            <a:r>
              <a:rPr lang="en-US" sz="1200" dirty="0" smtClean="0">
                <a:latin typeface="Arial" pitchFamily="34" charset="0"/>
                <a:cs typeface="Arial" pitchFamily="34" charset="0"/>
                <a:hlinkClick r:id="rId3"/>
              </a:rPr>
              <a:t>https</a:t>
            </a:r>
            <a:r>
              <a:rPr lang="en-US" sz="1200" dirty="0">
                <a:latin typeface="Arial" pitchFamily="34" charset="0"/>
                <a:cs typeface="Arial" pitchFamily="34" charset="0"/>
                <a:hlinkClick r:id="rId3"/>
              </a:rPr>
              <a:t>://</a:t>
            </a:r>
            <a:r>
              <a:rPr lang="en-US" sz="1200" dirty="0" smtClean="0">
                <a:latin typeface="Arial" pitchFamily="34" charset="0"/>
                <a:cs typeface="Arial" pitchFamily="34" charset="0"/>
                <a:hlinkClick r:id="rId3"/>
              </a:rPr>
              <a:t>pub.mdpi-res.com/energies/energies-14-06631/article_deploy/html/images/energies-14-06631-g001-550.jpg?1634285799</a:t>
            </a:r>
            <a:endParaRPr lang="en-US" sz="1200" dirty="0" smtClean="0">
              <a:latin typeface="Arial" pitchFamily="34" charset="0"/>
              <a:cs typeface="Arial" pitchFamily="34" charset="0"/>
            </a:endParaRPr>
          </a:p>
          <a:p>
            <a:endParaRPr lang="en-US" sz="1200" dirty="0">
              <a:latin typeface="Arial" pitchFamily="34" charset="0"/>
              <a:cs typeface="Arial" pitchFamily="34" charset="0"/>
            </a:endParaRPr>
          </a:p>
        </p:txBody>
      </p:sp>
      <p:sp>
        <p:nvSpPr>
          <p:cNvPr id="6" name="Title 1"/>
          <p:cNvSpPr txBox="1">
            <a:spLocks/>
          </p:cNvSpPr>
          <p:nvPr/>
        </p:nvSpPr>
        <p:spPr>
          <a:xfrm>
            <a:off x="0" y="245715"/>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1583177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065" y="656706"/>
            <a:ext cx="12083935" cy="6101542"/>
          </a:xfrm>
        </p:spPr>
        <p:txBody>
          <a:bodyPr>
            <a:normAutofit/>
          </a:bodyPr>
          <a:lstStyle/>
          <a:p>
            <a:pPr marL="0" indent="0" algn="just">
              <a:lnSpc>
                <a:spcPct val="200000"/>
              </a:lnSpc>
              <a:buNone/>
            </a:pPr>
            <a:r>
              <a:rPr lang="en-US" sz="2000" b="1" dirty="0">
                <a:latin typeface="Arial" pitchFamily="34" charset="0"/>
                <a:cs typeface="Arial" pitchFamily="34" charset="0"/>
              </a:rPr>
              <a:t>1.5 Time Domain Simulations Model: </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Among </a:t>
            </a:r>
            <a:r>
              <a:rPr lang="en-US" sz="2000" dirty="0">
                <a:latin typeface="Arial" pitchFamily="34" charset="0"/>
                <a:cs typeface="Arial" pitchFamily="34" charset="0"/>
              </a:rPr>
              <a:t>the </a:t>
            </a:r>
            <a:r>
              <a:rPr lang="en-US" sz="2000" dirty="0">
                <a:solidFill>
                  <a:srgbClr val="FF0000"/>
                </a:solidFill>
                <a:latin typeface="Arial" pitchFamily="34" charset="0"/>
                <a:cs typeface="Arial" pitchFamily="34" charset="0"/>
              </a:rPr>
              <a:t>extensive dynamic equations </a:t>
            </a:r>
            <a:r>
              <a:rPr lang="en-US" sz="2000" dirty="0">
                <a:latin typeface="Arial" pitchFamily="34" charset="0"/>
                <a:cs typeface="Arial" pitchFamily="34" charset="0"/>
              </a:rPr>
              <a:t>used to simulate generators in time-domain simulations </a:t>
            </a:r>
            <a:r>
              <a:rPr lang="en-US" sz="2000" dirty="0" smtClean="0">
                <a:latin typeface="Arial" pitchFamily="34" charset="0"/>
                <a:cs typeface="Arial" pitchFamily="34" charset="0"/>
              </a:rPr>
              <a:t>are</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the rotor </a:t>
            </a:r>
            <a:r>
              <a:rPr lang="en-US" sz="2000" dirty="0" smtClean="0">
                <a:latin typeface="Arial" pitchFamily="34" charset="0"/>
                <a:cs typeface="Arial" pitchFamily="34" charset="0"/>
              </a:rPr>
              <a:t>dynamics, excitation </a:t>
            </a:r>
            <a:r>
              <a:rPr lang="en-US" sz="2000" dirty="0">
                <a:latin typeface="Arial" pitchFamily="34" charset="0"/>
                <a:cs typeface="Arial" pitchFamily="34" charset="0"/>
              </a:rPr>
              <a:t>system, turbine-governor dynamics, and load models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 Fault</a:t>
            </a:r>
            <a:r>
              <a:rPr lang="en-US" sz="2000" dirty="0">
                <a:latin typeface="Arial" pitchFamily="34" charset="0"/>
                <a:cs typeface="Arial" pitchFamily="34" charset="0"/>
              </a:rPr>
              <a:t> analysis, post-fault recovery, and transient stability analysis all depend on these models</a:t>
            </a:r>
            <a:r>
              <a:rPr lang="en-US" sz="2000" dirty="0" smtClean="0">
                <a:latin typeface="Arial" pitchFamily="34" charset="0"/>
                <a:cs typeface="Arial" pitchFamily="34" charset="0"/>
              </a:rPr>
              <a:t>.</a:t>
            </a:r>
          </a:p>
          <a:p>
            <a:pPr marL="0" indent="0" algn="just">
              <a:lnSpc>
                <a:spcPct val="200000"/>
              </a:lnSpc>
              <a:buNone/>
            </a:pPr>
            <a:r>
              <a:rPr lang="en-US" sz="2000" b="1" dirty="0" smtClean="0">
                <a:latin typeface="Arial" pitchFamily="34" charset="0"/>
                <a:cs typeface="Arial" pitchFamily="34" charset="0"/>
              </a:rPr>
              <a:t>1.6 Short</a:t>
            </a:r>
            <a:r>
              <a:rPr lang="en-US" sz="2000" b="1" dirty="0">
                <a:latin typeface="Arial" pitchFamily="34" charset="0"/>
                <a:cs typeface="Arial" pitchFamily="34" charset="0"/>
              </a:rPr>
              <a:t> </a:t>
            </a:r>
            <a:r>
              <a:rPr lang="en-US" sz="2000" b="1" dirty="0" smtClean="0">
                <a:latin typeface="Arial" pitchFamily="34" charset="0"/>
                <a:cs typeface="Arial" pitchFamily="34" charset="0"/>
              </a:rPr>
              <a:t>Circuits Analysis Models: </a:t>
            </a:r>
            <a:r>
              <a:rPr lang="en-US" sz="2000" dirty="0">
                <a:latin typeface="Arial" pitchFamily="34" charset="0"/>
                <a:cs typeface="Arial" pitchFamily="34" charset="0"/>
              </a:rPr>
              <a:t>Summary of Circuits Models are essential for simulating how a </a:t>
            </a:r>
          </a:p>
          <a:p>
            <a:pPr marL="0" indent="0" algn="just">
              <a:lnSpc>
                <a:spcPct val="200000"/>
              </a:lnSpc>
              <a:buNone/>
            </a:pPr>
            <a:r>
              <a:rPr lang="en-US" sz="2000" dirty="0" smtClean="0">
                <a:latin typeface="Arial" pitchFamily="34" charset="0"/>
                <a:cs typeface="Arial" pitchFamily="34" charset="0"/>
              </a:rPr>
              <a:t>    generator </a:t>
            </a:r>
            <a:r>
              <a:rPr lang="en-US" sz="2000" dirty="0">
                <a:latin typeface="Arial" pitchFamily="34" charset="0"/>
                <a:cs typeface="Arial" pitchFamily="34" charset="0"/>
              </a:rPr>
              <a:t>would react to a malfunction. </a:t>
            </a:r>
          </a:p>
          <a:p>
            <a:pPr algn="just">
              <a:lnSpc>
                <a:spcPct val="200000"/>
              </a:lnSpc>
              <a:buFont typeface="Wingdings" pitchFamily="2" charset="2"/>
              <a:buChar char="§"/>
            </a:pPr>
            <a:r>
              <a:rPr lang="en-US" sz="2000" dirty="0">
                <a:latin typeface="Arial" pitchFamily="34" charset="0"/>
                <a:cs typeface="Arial" pitchFamily="34" charset="0"/>
              </a:rPr>
              <a:t>These studies use the machine's transient characteristics and reactance to simulate </a:t>
            </a:r>
          </a:p>
          <a:p>
            <a:pPr marL="0" indent="0" algn="just">
              <a:lnSpc>
                <a:spcPct val="200000"/>
              </a:lnSpc>
              <a:buNone/>
            </a:pPr>
            <a:r>
              <a:rPr lang="en-US" sz="2000" dirty="0" smtClean="0">
                <a:latin typeface="Arial" pitchFamily="34" charset="0"/>
                <a:cs typeface="Arial" pitchFamily="34" charset="0"/>
              </a:rPr>
              <a:t>    the behavior </a:t>
            </a:r>
            <a:r>
              <a:rPr lang="en-US" sz="2000" dirty="0">
                <a:latin typeface="Arial" pitchFamily="34" charset="0"/>
                <a:cs typeface="Arial" pitchFamily="34" charset="0"/>
              </a:rPr>
              <a:t>of generators. </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
        <p:nvSpPr>
          <p:cNvPr id="6" name="Title 1"/>
          <p:cNvSpPr txBox="1">
            <a:spLocks/>
          </p:cNvSpPr>
          <p:nvPr/>
        </p:nvSpPr>
        <p:spPr>
          <a:xfrm>
            <a:off x="0" y="245715"/>
            <a:ext cx="121920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2666478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55716"/>
            <a:ext cx="12028516" cy="5735782"/>
          </a:xfrm>
        </p:spPr>
        <p:txBody>
          <a:bodyPr>
            <a:normAutofit/>
          </a:bodyPr>
          <a:lstStyle/>
          <a:p>
            <a:pPr marL="0" indent="0" algn="just">
              <a:lnSpc>
                <a:spcPct val="150000"/>
              </a:lnSpc>
              <a:buNone/>
            </a:pPr>
            <a:r>
              <a:rPr lang="en-US" sz="2000" b="1" dirty="0">
                <a:latin typeface="Arial" pitchFamily="34" charset="0"/>
                <a:cs typeface="Arial" pitchFamily="34" charset="0"/>
              </a:rPr>
              <a:t>1.7 Voltage and Frequency control model: </a:t>
            </a:r>
            <a:r>
              <a:rPr lang="en-US" sz="2000" b="1" dirty="0" smtClean="0">
                <a:latin typeface="Arial" pitchFamily="34" charset="0"/>
                <a:cs typeface="Arial" pitchFamily="34" charset="0"/>
              </a:rPr>
              <a:t>C</a:t>
            </a:r>
            <a:r>
              <a:rPr lang="en-US" sz="2000" dirty="0" smtClean="0">
                <a:latin typeface="Arial" pitchFamily="34" charset="0"/>
                <a:cs typeface="Arial" pitchFamily="34" charset="0"/>
              </a:rPr>
              <a:t>rucial </a:t>
            </a:r>
            <a:r>
              <a:rPr lang="en-US" sz="2000" dirty="0">
                <a:latin typeface="Arial" pitchFamily="34" charset="0"/>
                <a:cs typeface="Arial" pitchFamily="34" charset="0"/>
              </a:rPr>
              <a:t>to regulate the frequency and voltage of generators  </a:t>
            </a:r>
            <a:r>
              <a:rPr lang="en-US" sz="2000" dirty="0" smtClean="0">
                <a:latin typeface="Arial" pitchFamily="34" charset="0"/>
                <a:cs typeface="Arial" pitchFamily="34" charset="0"/>
              </a:rPr>
              <a:t>     in </a:t>
            </a:r>
            <a:r>
              <a:rPr lang="en-US" sz="2000" dirty="0">
                <a:latin typeface="Arial" pitchFamily="34" charset="0"/>
                <a:cs typeface="Arial" pitchFamily="34" charset="0"/>
              </a:rPr>
              <a:t>a networked system. </a:t>
            </a:r>
          </a:p>
          <a:p>
            <a:pPr algn="just">
              <a:lnSpc>
                <a:spcPct val="150000"/>
              </a:lnSpc>
              <a:buFont typeface="Wingdings" pitchFamily="2" charset="2"/>
              <a:buChar char="§"/>
            </a:pPr>
            <a:r>
              <a:rPr lang="en-US" sz="2000" dirty="0">
                <a:latin typeface="Arial" pitchFamily="34" charset="0"/>
                <a:cs typeface="Arial" pitchFamily="34" charset="0"/>
              </a:rPr>
              <a:t>The governor dynamics manage the generator's speed and, in turn, frequency, while the AVR controls </a:t>
            </a:r>
            <a:endParaRPr lang="en-US" sz="2000" dirty="0" smtClean="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the </a:t>
            </a:r>
            <a:r>
              <a:rPr lang="en-US" sz="2000" dirty="0">
                <a:latin typeface="Arial" pitchFamily="34" charset="0"/>
                <a:cs typeface="Arial" pitchFamily="34" charset="0"/>
              </a:rPr>
              <a:t>voltage. </a:t>
            </a:r>
          </a:p>
          <a:p>
            <a:pPr algn="just">
              <a:lnSpc>
                <a:spcPct val="150000"/>
              </a:lnSpc>
              <a:buFont typeface="Wingdings" pitchFamily="2" charset="2"/>
              <a:buChar char="§"/>
            </a:pPr>
            <a:r>
              <a:rPr lang="en-US" sz="2000" dirty="0">
                <a:latin typeface="Arial" pitchFamily="34" charset="0"/>
                <a:cs typeface="Arial" pitchFamily="34" charset="0"/>
              </a:rPr>
              <a:t>Due to the numerous interactions between the electricity system and these two subsystems, accurate </a:t>
            </a:r>
            <a:r>
              <a:rPr lang="en-US" sz="2000" dirty="0" smtClean="0">
                <a:latin typeface="Arial" pitchFamily="34" charset="0"/>
                <a:cs typeface="Arial" pitchFamily="34" charset="0"/>
              </a:rPr>
              <a:t>modeling </a:t>
            </a:r>
            <a:r>
              <a:rPr lang="en-US" sz="2000" dirty="0">
                <a:latin typeface="Arial" pitchFamily="34" charset="0"/>
                <a:cs typeface="Arial" pitchFamily="34" charset="0"/>
              </a:rPr>
              <a:t>is required for stability analysis</a:t>
            </a:r>
            <a:r>
              <a:rPr lang="en-US" sz="2000" dirty="0" smtClean="0">
                <a:latin typeface="Arial" pitchFamily="34" charset="0"/>
                <a:cs typeface="Arial" pitchFamily="34" charset="0"/>
              </a:rPr>
              <a:t>.</a:t>
            </a:r>
          </a:p>
          <a:p>
            <a:pPr marL="0" indent="0" algn="just">
              <a:lnSpc>
                <a:spcPct val="150000"/>
              </a:lnSpc>
              <a:buNone/>
            </a:pPr>
            <a:r>
              <a:rPr lang="en-US" sz="2000" b="1" dirty="0" smtClean="0">
                <a:latin typeface="Arial" pitchFamily="34" charset="0"/>
                <a:cs typeface="Arial" pitchFamily="34" charset="0"/>
              </a:rPr>
              <a:t>2. Transmission lines model </a:t>
            </a:r>
          </a:p>
          <a:p>
            <a:pPr algn="just">
              <a:lnSpc>
                <a:spcPct val="200000"/>
              </a:lnSpc>
            </a:pPr>
            <a:r>
              <a:rPr lang="en-US" sz="2000" dirty="0" smtClean="0">
                <a:latin typeface="Arial" pitchFamily="34" charset="0"/>
                <a:cs typeface="Arial" pitchFamily="34" charset="0"/>
              </a:rPr>
              <a:t>The transmission line is modeled with its series impedance (resistance and reactance) and may   </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i</a:t>
            </a:r>
            <a:r>
              <a:rPr lang="en-US" sz="2000" dirty="0" smtClean="0">
                <a:latin typeface="Arial" pitchFamily="34" charset="0"/>
                <a:cs typeface="Arial" pitchFamily="34" charset="0"/>
              </a:rPr>
              <a:t>nclude shunt </a:t>
            </a:r>
            <a:r>
              <a:rPr lang="en-US" sz="2000" dirty="0" smtClean="0">
                <a:solidFill>
                  <a:srgbClr val="FF0000"/>
                </a:solidFill>
                <a:latin typeface="Arial" pitchFamily="34" charset="0"/>
                <a:cs typeface="Arial" pitchFamily="34" charset="0"/>
              </a:rPr>
              <a:t>admittance for more detailed long transmission line analysis</a:t>
            </a:r>
            <a:r>
              <a:rPr lang="en-US" sz="2000" dirty="0" smtClean="0">
                <a:latin typeface="Arial" pitchFamily="34" charset="0"/>
                <a:cs typeface="Arial" pitchFamily="34" charset="0"/>
              </a:rPr>
              <a: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20</a:t>
            </a:fld>
            <a:endParaRPr lang="en-US"/>
          </a:p>
        </p:txBody>
      </p:sp>
      <p:sp>
        <p:nvSpPr>
          <p:cNvPr id="6" name="Title 1"/>
          <p:cNvSpPr>
            <a:spLocks noGrp="1"/>
          </p:cNvSpPr>
          <p:nvPr>
            <p:ph type="title"/>
          </p:nvPr>
        </p:nvSpPr>
        <p:spPr>
          <a:xfrm>
            <a:off x="0" y="121024"/>
            <a:ext cx="11582400" cy="762000"/>
          </a:xfrm>
        </p:spPr>
        <p:txBody>
          <a:bodyPr>
            <a:normAutofit/>
          </a:bodyPr>
          <a:lstStyle/>
          <a:p>
            <a:pPr algn="ctr" eaLnBrk="1" hangingPunct="1"/>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8914504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9629" y="781396"/>
            <a:ext cx="11953701" cy="5902037"/>
          </a:xfrm>
        </p:spPr>
        <p:txBody>
          <a:bodyPr>
            <a:normAutofit/>
          </a:bodyPr>
          <a:lstStyle/>
          <a:p>
            <a:pPr marL="0" indent="0" algn="just">
              <a:lnSpc>
                <a:spcPct val="200000"/>
              </a:lnSpc>
              <a:buNone/>
            </a:pPr>
            <a:r>
              <a:rPr lang="en-US" sz="2000" dirty="0">
                <a:latin typeface="Arial" pitchFamily="34" charset="0"/>
                <a:cs typeface="Arial" pitchFamily="34" charset="0"/>
              </a:rPr>
              <a:t>3. </a:t>
            </a:r>
            <a:r>
              <a:rPr lang="en-US" sz="2000" b="1" dirty="0">
                <a:latin typeface="Arial" pitchFamily="34" charset="0"/>
                <a:cs typeface="Arial" pitchFamily="34" charset="0"/>
              </a:rPr>
              <a:t>Transformers: </a:t>
            </a:r>
            <a:r>
              <a:rPr lang="en-US" sz="2000" dirty="0">
                <a:latin typeface="Arial" pitchFamily="34" charset="0"/>
                <a:cs typeface="Arial" pitchFamily="34" charset="0"/>
              </a:rPr>
              <a:t>Transformers are used for voltage regulation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It is also important in  </a:t>
            </a:r>
            <a:r>
              <a:rPr lang="en-US" sz="2000" dirty="0">
                <a:latin typeface="Arial" pitchFamily="34" charset="0"/>
                <a:cs typeface="Arial" pitchFamily="34" charset="0"/>
              </a:rPr>
              <a:t>the </a:t>
            </a:r>
            <a:r>
              <a:rPr lang="en-US" sz="2000" dirty="0">
                <a:solidFill>
                  <a:srgbClr val="FF0000"/>
                </a:solidFill>
                <a:latin typeface="Arial" pitchFamily="34" charset="0"/>
                <a:cs typeface="Arial" pitchFamily="34" charset="0"/>
              </a:rPr>
              <a:t>power flow model, they </a:t>
            </a:r>
            <a:r>
              <a:rPr lang="en-US" sz="2000" dirty="0">
                <a:latin typeface="Arial" pitchFamily="34" charset="0"/>
                <a:cs typeface="Arial" pitchFamily="34" charset="0"/>
              </a:rPr>
              <a:t>are typically represented by their impedance and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transformation </a:t>
            </a:r>
            <a:r>
              <a:rPr lang="en-US" sz="2000" dirty="0">
                <a:latin typeface="Arial" pitchFamily="34" charset="0"/>
                <a:cs typeface="Arial" pitchFamily="34" charset="0"/>
              </a:rPr>
              <a:t>ratio.</a:t>
            </a:r>
          </a:p>
          <a:p>
            <a:pPr marL="0" indent="0" algn="just">
              <a:lnSpc>
                <a:spcPct val="200000"/>
              </a:lnSpc>
              <a:buNone/>
            </a:pPr>
            <a:r>
              <a:rPr lang="en-US" sz="2000" dirty="0">
                <a:latin typeface="Arial" pitchFamily="34" charset="0"/>
                <a:cs typeface="Arial" pitchFamily="34" charset="0"/>
              </a:rPr>
              <a:t>4. </a:t>
            </a:r>
            <a:r>
              <a:rPr lang="en-US" sz="2000" b="1" dirty="0">
                <a:latin typeface="Arial" pitchFamily="34" charset="0"/>
                <a:cs typeface="Arial" pitchFamily="34" charset="0"/>
              </a:rPr>
              <a:t>Loads</a:t>
            </a:r>
            <a:r>
              <a:rPr lang="en-US" sz="2000" dirty="0">
                <a:latin typeface="Arial" pitchFamily="34" charset="0"/>
                <a:cs typeface="Arial" pitchFamily="34" charset="0"/>
              </a:rPr>
              <a:t>: Represent the demand for power, real and reactive power load.</a:t>
            </a:r>
          </a:p>
          <a:p>
            <a:pPr algn="just">
              <a:lnSpc>
                <a:spcPct val="200000"/>
              </a:lnSpc>
            </a:pPr>
            <a:r>
              <a:rPr lang="en-US" sz="2000" dirty="0">
                <a:latin typeface="Arial" pitchFamily="34" charset="0"/>
                <a:cs typeface="Arial" pitchFamily="34" charset="0"/>
              </a:rPr>
              <a:t> These are typically modeled as PQ bus where the real and reactive power is specified</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There are </a:t>
            </a:r>
            <a:r>
              <a:rPr lang="en-US" sz="2000" dirty="0" smtClean="0">
                <a:solidFill>
                  <a:srgbClr val="FF0000"/>
                </a:solidFill>
                <a:latin typeface="Arial" pitchFamily="34" charset="0"/>
                <a:cs typeface="Arial" pitchFamily="34" charset="0"/>
              </a:rPr>
              <a:t>two types of load in </a:t>
            </a:r>
            <a:r>
              <a:rPr lang="en-US" sz="2000" dirty="0" smtClean="0">
                <a:latin typeface="Arial" pitchFamily="34" charset="0"/>
                <a:cs typeface="Arial" pitchFamily="34" charset="0"/>
              </a:rPr>
              <a:t>power system, frequency independent and frequency dependent loads.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
        <p:nvSpPr>
          <p:cNvPr id="6" name="Title 1"/>
          <p:cNvSpPr txBox="1">
            <a:spLocks/>
          </p:cNvSpPr>
          <p:nvPr/>
        </p:nvSpPr>
        <p:spPr>
          <a:xfrm>
            <a:off x="-1" y="121024"/>
            <a:ext cx="12128269"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17731133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15" y="939338"/>
            <a:ext cx="12003577" cy="5827221"/>
          </a:xfrm>
        </p:spPr>
        <p:txBody>
          <a:bodyPr>
            <a:normAutofit/>
          </a:bodyPr>
          <a:lstStyle/>
          <a:p>
            <a:pPr algn="just">
              <a:lnSpc>
                <a:spcPct val="200000"/>
              </a:lnSpc>
            </a:pPr>
            <a:r>
              <a:rPr lang="en-US" sz="2000" b="1" dirty="0">
                <a:latin typeface="Arial" pitchFamily="34" charset="0"/>
                <a:cs typeface="Arial" pitchFamily="34" charset="0"/>
              </a:rPr>
              <a:t>Generally, for the power system analysis</a:t>
            </a:r>
            <a:r>
              <a:rPr lang="en-US" sz="2000" dirty="0">
                <a:latin typeface="Arial" pitchFamily="34" charset="0"/>
                <a:cs typeface="Arial" pitchFamily="34" charset="0"/>
              </a:rPr>
              <a:t>, the knowledge of the </a:t>
            </a:r>
            <a:r>
              <a:rPr lang="en-US" sz="2000" dirty="0">
                <a:solidFill>
                  <a:srgbClr val="FF0000"/>
                </a:solidFill>
                <a:latin typeface="Arial" pitchFamily="34" charset="0"/>
                <a:cs typeface="Arial" pitchFamily="34" charset="0"/>
              </a:rPr>
              <a:t>following four parameters </a:t>
            </a:r>
            <a:r>
              <a:rPr lang="en-US" sz="2000" dirty="0">
                <a:latin typeface="Arial" pitchFamily="34" charset="0"/>
                <a:cs typeface="Arial" pitchFamily="34" charset="0"/>
              </a:rPr>
              <a:t>are </a:t>
            </a:r>
            <a:r>
              <a:rPr lang="en-US" sz="2000" dirty="0" smtClean="0">
                <a:latin typeface="Arial" pitchFamily="34" charset="0"/>
                <a:cs typeface="Arial" pitchFamily="34" charset="0"/>
              </a:rPr>
              <a:t>very </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important.</a:t>
            </a:r>
          </a:p>
          <a:p>
            <a:pPr algn="just">
              <a:lnSpc>
                <a:spcPct val="200000"/>
              </a:lnSpc>
            </a:pPr>
            <a:r>
              <a:rPr lang="en-US" sz="2000" dirty="0">
                <a:latin typeface="Arial" pitchFamily="34" charset="0"/>
                <a:cs typeface="Arial" pitchFamily="34" charset="0"/>
              </a:rPr>
              <a:t>The network structure </a:t>
            </a:r>
            <a:r>
              <a:rPr lang="en-US" sz="2000" dirty="0" smtClean="0">
                <a:latin typeface="Arial" pitchFamily="34" charset="0"/>
                <a:cs typeface="Arial" pitchFamily="34" charset="0"/>
              </a:rPr>
              <a:t>based on </a:t>
            </a:r>
            <a:r>
              <a:rPr lang="en-US" sz="2000" dirty="0">
                <a:latin typeface="Arial" pitchFamily="34" charset="0"/>
                <a:cs typeface="Arial" pitchFamily="34" charset="0"/>
              </a:rPr>
              <a:t>the detail model of each component</a:t>
            </a:r>
          </a:p>
          <a:p>
            <a:pPr algn="just">
              <a:lnSpc>
                <a:spcPct val="200000"/>
              </a:lnSpc>
            </a:pPr>
            <a:r>
              <a:rPr lang="en-US" sz="2000" dirty="0">
                <a:latin typeface="Arial" pitchFamily="34" charset="0"/>
                <a:cs typeface="Arial" pitchFamily="34" charset="0"/>
              </a:rPr>
              <a:t>Energy conservation principles </a:t>
            </a:r>
          </a:p>
          <a:p>
            <a:pPr algn="just">
              <a:lnSpc>
                <a:spcPct val="200000"/>
              </a:lnSpc>
            </a:pPr>
            <a:r>
              <a:rPr lang="en-US" sz="2000" dirty="0">
                <a:latin typeface="Arial" pitchFamily="34" charset="0"/>
                <a:cs typeface="Arial" pitchFamily="34" charset="0"/>
              </a:rPr>
              <a:t>Bus admittance matrix formulation based on the types of transmission line and</a:t>
            </a:r>
          </a:p>
          <a:p>
            <a:pPr algn="just">
              <a:lnSpc>
                <a:spcPct val="200000"/>
              </a:lnSpc>
            </a:pPr>
            <a:r>
              <a:rPr lang="en-US" sz="2000" dirty="0">
                <a:latin typeface="Arial" pitchFamily="34" charset="0"/>
                <a:cs typeface="Arial" pitchFamily="34" charset="0"/>
              </a:rPr>
              <a:t>The types of power network buses and their functions</a:t>
            </a:r>
          </a:p>
          <a:p>
            <a:pPr algn="just">
              <a:lnSpc>
                <a:spcPct val="200000"/>
              </a:lnSpc>
            </a:pPr>
            <a:r>
              <a:rPr lang="en-US" sz="2000" dirty="0">
                <a:latin typeface="Arial" pitchFamily="34" charset="0"/>
                <a:cs typeface="Arial" pitchFamily="34" charset="0"/>
              </a:rPr>
              <a:t>The </a:t>
            </a:r>
            <a:r>
              <a:rPr lang="en-US" sz="2000" dirty="0" smtClean="0">
                <a:latin typeface="Arial" pitchFamily="34" charset="0"/>
                <a:cs typeface="Arial" pitchFamily="34" charset="0"/>
              </a:rPr>
              <a:t>five </a:t>
            </a:r>
            <a:r>
              <a:rPr lang="en-US" sz="2000" dirty="0">
                <a:latin typeface="Arial" pitchFamily="34" charset="0"/>
                <a:cs typeface="Arial" pitchFamily="34" charset="0"/>
              </a:rPr>
              <a:t>bus network structure with detail model of each component is </a:t>
            </a:r>
            <a:r>
              <a:rPr lang="en-US" sz="2000" dirty="0" smtClean="0">
                <a:latin typeface="Arial" pitchFamily="34" charset="0"/>
                <a:cs typeface="Arial" pitchFamily="34" charset="0"/>
              </a:rPr>
              <a:t>presented in Fig.4</a:t>
            </a: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
        <p:nvSpPr>
          <p:cNvPr id="6" name="Title 1"/>
          <p:cNvSpPr txBox="1">
            <a:spLocks/>
          </p:cNvSpPr>
          <p:nvPr/>
        </p:nvSpPr>
        <p:spPr>
          <a:xfrm>
            <a:off x="0" y="121024"/>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3830558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23</a:t>
            </a:fld>
            <a:endParaRPr lang="en-US"/>
          </a:p>
        </p:txBody>
      </p:sp>
      <p:pic>
        <p:nvPicPr>
          <p:cNvPr id="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6357" t="2487" r="687" b="6839"/>
          <a:stretch/>
        </p:blipFill>
        <p:spPr>
          <a:xfrm>
            <a:off x="1520317" y="1190113"/>
            <a:ext cx="9469107" cy="4354477"/>
          </a:xfrm>
          <a:prstGeom prst="rect">
            <a:avLst/>
          </a:prstGeom>
          <a:noFill/>
        </p:spPr>
      </p:pic>
      <p:sp>
        <p:nvSpPr>
          <p:cNvPr id="5" name="Title 1"/>
          <p:cNvSpPr txBox="1">
            <a:spLocks/>
          </p:cNvSpPr>
          <p:nvPr/>
        </p:nvSpPr>
        <p:spPr>
          <a:xfrm>
            <a:off x="0" y="121024"/>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
        <p:nvSpPr>
          <p:cNvPr id="7" name="Rectangle 6"/>
          <p:cNvSpPr/>
          <p:nvPr/>
        </p:nvSpPr>
        <p:spPr>
          <a:xfrm>
            <a:off x="2486331" y="5804654"/>
            <a:ext cx="7148111" cy="369332"/>
          </a:xfrm>
          <a:prstGeom prst="rect">
            <a:avLst/>
          </a:prstGeom>
        </p:spPr>
        <p:txBody>
          <a:bodyPr wrap="none">
            <a:spAutoFit/>
          </a:bodyPr>
          <a:lstStyle/>
          <a:p>
            <a:r>
              <a:rPr lang="en-US" dirty="0" smtClean="0">
                <a:latin typeface="Arial" pitchFamily="34" charset="0"/>
                <a:cs typeface="Arial" pitchFamily="34" charset="0"/>
              </a:rPr>
              <a:t>Figure 4. Five </a:t>
            </a:r>
            <a:r>
              <a:rPr lang="en-US" dirty="0">
                <a:latin typeface="Arial" pitchFamily="34" charset="0"/>
                <a:cs typeface="Arial" pitchFamily="34" charset="0"/>
              </a:rPr>
              <a:t>bus </a:t>
            </a:r>
            <a:r>
              <a:rPr lang="en-US" dirty="0" smtClean="0">
                <a:latin typeface="Arial" pitchFamily="34" charset="0"/>
                <a:cs typeface="Arial" pitchFamily="34" charset="0"/>
              </a:rPr>
              <a:t>Power network single line diagram representation </a:t>
            </a:r>
            <a:endParaRPr lang="en-US" dirty="0"/>
          </a:p>
        </p:txBody>
      </p:sp>
    </p:spTree>
    <p:extLst>
      <p:ext uri="{BB962C8B-B14F-4D97-AF65-F5344CB8AC3E}">
        <p14:creationId xmlns:p14="http://schemas.microsoft.com/office/powerpoint/2010/main" val="37300075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72836"/>
            <a:ext cx="12192000" cy="5860473"/>
          </a:xfrm>
        </p:spPr>
        <p:txBody>
          <a:bodyPr>
            <a:normAutofit/>
          </a:bodyPr>
          <a:lstStyle/>
          <a:p>
            <a:pPr algn="just">
              <a:lnSpc>
                <a:spcPct val="200000"/>
              </a:lnSpc>
            </a:pPr>
            <a:r>
              <a:rPr lang="en-US" sz="2000" dirty="0">
                <a:latin typeface="Arial" pitchFamily="34" charset="0"/>
                <a:cs typeface="Arial" pitchFamily="34" charset="0"/>
              </a:rPr>
              <a:t>Figure 4 operates on the premise of energy conservation at all times.</a:t>
            </a:r>
          </a:p>
          <a:p>
            <a:pPr algn="just">
              <a:lnSpc>
                <a:spcPct val="200000"/>
              </a:lnSpc>
            </a:pPr>
            <a:r>
              <a:rPr lang="en-US" sz="2000" dirty="0">
                <a:latin typeface="Arial" pitchFamily="34" charset="0"/>
                <a:cs typeface="Arial" pitchFamily="34" charset="0"/>
              </a:rPr>
              <a:t>In power flow, energy conservation refers to the idea that, under ideal </a:t>
            </a:r>
            <a:r>
              <a:rPr lang="en-US" sz="2000" dirty="0" smtClean="0">
                <a:latin typeface="Arial" pitchFamily="34" charset="0"/>
                <a:cs typeface="Arial" pitchFamily="34" charset="0"/>
              </a:rPr>
              <a:t>circumstances the amount </a:t>
            </a:r>
            <a:r>
              <a:rPr lang="en-US" sz="2000" dirty="0">
                <a:latin typeface="Arial" pitchFamily="34" charset="0"/>
                <a:cs typeface="Arial" pitchFamily="34" charset="0"/>
              </a:rPr>
              <a:t>of </a:t>
            </a:r>
            <a:endParaRPr lang="en-US" sz="2000" dirty="0" smtClean="0">
              <a:latin typeface="Arial" pitchFamily="34" charset="0"/>
              <a:cs typeface="Arial" pitchFamily="34" charset="0"/>
            </a:endParaRPr>
          </a:p>
          <a:p>
            <a:pPr marL="0" indent="0" algn="just">
              <a:lnSpc>
                <a:spcPct val="200000"/>
              </a:lnSpc>
              <a:buNone/>
            </a:pPr>
            <a:r>
              <a:rPr lang="en-US" sz="2000" dirty="0">
                <a:solidFill>
                  <a:srgbClr val="FF0000"/>
                </a:solidFill>
                <a:latin typeface="Arial" pitchFamily="34" charset="0"/>
                <a:cs typeface="Arial" pitchFamily="34" charset="0"/>
              </a:rPr>
              <a:t> </a:t>
            </a:r>
            <a:r>
              <a:rPr lang="en-US" sz="2000" dirty="0" smtClean="0">
                <a:solidFill>
                  <a:srgbClr val="FF0000"/>
                </a:solidFill>
                <a:latin typeface="Arial" pitchFamily="34" charset="0"/>
                <a:cs typeface="Arial" pitchFamily="34" charset="0"/>
              </a:rPr>
              <a:t> energy </a:t>
            </a:r>
            <a:r>
              <a:rPr lang="en-US" sz="2000" dirty="0">
                <a:solidFill>
                  <a:srgbClr val="FF0000"/>
                </a:solidFill>
                <a:latin typeface="Arial" pitchFamily="34" charset="0"/>
                <a:cs typeface="Arial" pitchFamily="34" charset="0"/>
              </a:rPr>
              <a:t>entering a system </a:t>
            </a:r>
            <a:r>
              <a:rPr lang="en-US" sz="2000" dirty="0">
                <a:latin typeface="Arial" pitchFamily="34" charset="0"/>
                <a:cs typeface="Arial" pitchFamily="34" charset="0"/>
              </a:rPr>
              <a:t>must equal the total amount of energy exiting the system, assuming </a:t>
            </a:r>
            <a:r>
              <a:rPr lang="en-US" sz="2000" dirty="0" smtClean="0">
                <a:latin typeface="Arial" pitchFamily="34" charset="0"/>
                <a:cs typeface="Arial" pitchFamily="34" charset="0"/>
              </a:rPr>
              <a:t>no losses      or </a:t>
            </a:r>
            <a:r>
              <a:rPr lang="en-US" sz="2000" dirty="0">
                <a:latin typeface="Arial" pitchFamily="34" charset="0"/>
                <a:cs typeface="Arial" pitchFamily="34" charset="0"/>
              </a:rPr>
              <a:t>outside energy sources. </a:t>
            </a:r>
          </a:p>
          <a:p>
            <a:pPr algn="just">
              <a:lnSpc>
                <a:spcPct val="200000"/>
              </a:lnSpc>
            </a:pPr>
            <a:r>
              <a:rPr lang="en-US" sz="2000" dirty="0" smtClean="0">
                <a:latin typeface="Arial" pitchFamily="34" charset="0"/>
                <a:cs typeface="Arial" pitchFamily="34" charset="0"/>
              </a:rPr>
              <a:t>In electrical power systems, this idea is essential, especially when studying power flow analysis. </a:t>
            </a:r>
          </a:p>
          <a:p>
            <a:pPr algn="just">
              <a:lnSpc>
                <a:spcPct val="200000"/>
              </a:lnSpc>
            </a:pPr>
            <a:r>
              <a:rPr lang="en-US" sz="2000" dirty="0" smtClean="0">
                <a:latin typeface="Arial" pitchFamily="34" charset="0"/>
                <a:cs typeface="Arial" pitchFamily="34" charset="0"/>
              </a:rPr>
              <a:t>The process of figuring out an electrical power system's steady-state operating conditions is known as</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power flow analysis, or load flow analysis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
        <p:nvSpPr>
          <p:cNvPr id="7" name="Title 1"/>
          <p:cNvSpPr txBox="1">
            <a:spLocks/>
          </p:cNvSpPr>
          <p:nvPr/>
        </p:nvSpPr>
        <p:spPr>
          <a:xfrm>
            <a:off x="0" y="278966"/>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18695622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15" y="714896"/>
            <a:ext cx="12117185" cy="6143104"/>
          </a:xfrm>
        </p:spPr>
        <p:txBody>
          <a:bodyPr>
            <a:normAutofit/>
          </a:bodyPr>
          <a:lstStyle/>
          <a:p>
            <a:pPr algn="just">
              <a:lnSpc>
                <a:spcPct val="200000"/>
              </a:lnSpc>
            </a:pPr>
            <a:r>
              <a:rPr lang="en-US" sz="2000" dirty="0">
                <a:latin typeface="Arial" pitchFamily="34" charset="0"/>
                <a:cs typeface="Arial" pitchFamily="34" charset="0"/>
              </a:rPr>
              <a:t>It </a:t>
            </a:r>
            <a:r>
              <a:rPr lang="en-US" sz="2000" dirty="0">
                <a:solidFill>
                  <a:srgbClr val="FF0000"/>
                </a:solidFill>
                <a:latin typeface="Arial" pitchFamily="34" charset="0"/>
                <a:cs typeface="Arial" pitchFamily="34" charset="0"/>
              </a:rPr>
              <a:t>entails</a:t>
            </a:r>
            <a:r>
              <a:rPr lang="en-US" sz="2000" dirty="0">
                <a:latin typeface="Arial" pitchFamily="34" charset="0"/>
                <a:cs typeface="Arial" pitchFamily="34" charset="0"/>
              </a:rPr>
              <a:t> figuring out the power flows on transmission lines, the voltages at different buses (nodes), </a:t>
            </a:r>
            <a:r>
              <a:rPr lang="en-US" sz="2000" dirty="0" smtClean="0">
                <a:latin typeface="Arial" pitchFamily="34" charset="0"/>
                <a:cs typeface="Arial" pitchFamily="34" charset="0"/>
              </a:rPr>
              <a:t>and</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 the system's load and generation conditions. </a:t>
            </a:r>
          </a:p>
          <a:p>
            <a:pPr algn="just">
              <a:lnSpc>
                <a:spcPct val="200000"/>
              </a:lnSpc>
            </a:pPr>
            <a:r>
              <a:rPr lang="en-US" sz="2000" dirty="0">
                <a:latin typeface="Arial" pitchFamily="34" charset="0"/>
                <a:cs typeface="Arial" pitchFamily="34" charset="0"/>
              </a:rPr>
              <a:t>Since the power entering the system must balance the power generated and spent within the system,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energy</a:t>
            </a:r>
            <a:r>
              <a:rPr lang="en-US" sz="2000" dirty="0">
                <a:latin typeface="Arial" pitchFamily="34" charset="0"/>
                <a:cs typeface="Arial" pitchFamily="34" charset="0"/>
              </a:rPr>
              <a:t> conservation is essential to this process.</a:t>
            </a:r>
            <a:endParaRPr lang="en-US" sz="2000" dirty="0">
              <a:solidFill>
                <a:srgbClr val="FF0000"/>
              </a:solidFill>
              <a:latin typeface="Arial" pitchFamily="34" charset="0"/>
              <a:cs typeface="Arial" pitchFamily="34" charset="0"/>
            </a:endParaRPr>
          </a:p>
          <a:p>
            <a:pPr marL="0" indent="0" algn="just">
              <a:lnSpc>
                <a:spcPct val="200000"/>
              </a:lnSpc>
              <a:buNone/>
            </a:pPr>
            <a:r>
              <a:rPr lang="en-US" sz="2000" dirty="0" smtClean="0">
                <a:solidFill>
                  <a:srgbClr val="FF0000"/>
                </a:solidFill>
                <a:latin typeface="Arial" pitchFamily="34" charset="0"/>
                <a:cs typeface="Arial" pitchFamily="34" charset="0"/>
              </a:rPr>
              <a:t>Energy conservation comprises:</a:t>
            </a:r>
          </a:p>
          <a:p>
            <a:pPr algn="just">
              <a:lnSpc>
                <a:spcPct val="200000"/>
              </a:lnSpc>
            </a:pPr>
            <a:r>
              <a:rPr lang="en-US" sz="2000" dirty="0">
                <a:latin typeface="Arial" pitchFamily="34" charset="0"/>
                <a:cs typeface="Arial" pitchFamily="34" charset="0"/>
              </a:rPr>
              <a:t>Balance between Generation and Consumption: The total active power (real power) generated must match the sum of the active power losses in the system and the active power consumed by loads.</a:t>
            </a:r>
          </a:p>
          <a:p>
            <a:pPr marL="0" indent="0">
              <a:buNone/>
            </a:pPr>
            <a:endParaRPr lang="en-US" dirty="0" smtClean="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
        <p:nvSpPr>
          <p:cNvPr id="6" name="Title 1"/>
          <p:cNvSpPr txBox="1">
            <a:spLocks/>
          </p:cNvSpPr>
          <p:nvPr/>
        </p:nvSpPr>
        <p:spPr>
          <a:xfrm>
            <a:off x="0" y="212464"/>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2234563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 y="540327"/>
            <a:ext cx="12100560" cy="6201295"/>
          </a:xfrm>
        </p:spPr>
        <p:txBody>
          <a:bodyPr>
            <a:normAutofit/>
          </a:bodyPr>
          <a:lstStyle/>
          <a:p>
            <a:pPr algn="just">
              <a:lnSpc>
                <a:spcPct val="200000"/>
              </a:lnSpc>
            </a:pPr>
            <a:r>
              <a:rPr lang="en-US" sz="2000" dirty="0" smtClean="0">
                <a:latin typeface="Arial" pitchFamily="34" charset="0"/>
                <a:cs typeface="Arial" pitchFamily="34" charset="0"/>
              </a:rPr>
              <a:t>Reactive </a:t>
            </a:r>
            <a:r>
              <a:rPr lang="en-US" sz="2000" dirty="0" smtClean="0">
                <a:solidFill>
                  <a:srgbClr val="FF0000"/>
                </a:solidFill>
                <a:latin typeface="Arial" pitchFamily="34" charset="0"/>
                <a:cs typeface="Arial" pitchFamily="34" charset="0"/>
              </a:rPr>
              <a:t>power generation also needs </a:t>
            </a:r>
            <a:r>
              <a:rPr lang="en-US" sz="2000" dirty="0" smtClean="0">
                <a:latin typeface="Arial" pitchFamily="34" charset="0"/>
                <a:cs typeface="Arial" pitchFamily="34" charset="0"/>
              </a:rPr>
              <a:t>to balance the reactive power that system supplies</a:t>
            </a:r>
          </a:p>
          <a:p>
            <a:pPr algn="just">
              <a:lnSpc>
                <a:spcPct val="20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power that performs </a:t>
            </a:r>
            <a:r>
              <a:rPr lang="en-US" sz="2000" dirty="0">
                <a:solidFill>
                  <a:srgbClr val="FF0000"/>
                </a:solidFill>
                <a:latin typeface="Arial" pitchFamily="34" charset="0"/>
                <a:cs typeface="Arial" pitchFamily="34" charset="0"/>
              </a:rPr>
              <a:t>useful tasks, </a:t>
            </a:r>
            <a:r>
              <a:rPr lang="en-US" sz="2000" dirty="0">
                <a:latin typeface="Arial" pitchFamily="34" charset="0"/>
                <a:cs typeface="Arial" pitchFamily="34" charset="0"/>
              </a:rPr>
              <a:t>such as heating, lighting, and mechanical </a:t>
            </a:r>
            <a:r>
              <a:rPr lang="en-US" sz="2000" dirty="0" smtClean="0">
                <a:latin typeface="Arial" pitchFamily="34" charset="0"/>
                <a:cs typeface="Arial" pitchFamily="34" charset="0"/>
              </a:rPr>
              <a:t>labor, </a:t>
            </a:r>
            <a:r>
              <a:rPr lang="en-US" sz="2000" dirty="0">
                <a:latin typeface="Arial" pitchFamily="34" charset="0"/>
                <a:cs typeface="Arial" pitchFamily="34" charset="0"/>
              </a:rPr>
              <a:t>is known as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active </a:t>
            </a:r>
            <a:r>
              <a:rPr lang="en-US" sz="2000" dirty="0">
                <a:latin typeface="Arial" pitchFamily="34" charset="0"/>
                <a:cs typeface="Arial" pitchFamily="34" charset="0"/>
              </a:rPr>
              <a:t>power (P).</a:t>
            </a:r>
          </a:p>
          <a:p>
            <a:pPr algn="just">
              <a:lnSpc>
                <a:spcPct val="200000"/>
              </a:lnSpc>
            </a:pPr>
            <a:r>
              <a:rPr lang="en-US" sz="2000" dirty="0">
                <a:latin typeface="Arial" pitchFamily="34" charset="0"/>
                <a:cs typeface="Arial" pitchFamily="34" charset="0"/>
              </a:rPr>
              <a:t>It needs to </a:t>
            </a:r>
            <a:r>
              <a:rPr lang="en-US" sz="2000" dirty="0">
                <a:solidFill>
                  <a:srgbClr val="FF0000"/>
                </a:solidFill>
                <a:latin typeface="Arial" pitchFamily="34" charset="0"/>
                <a:cs typeface="Arial" pitchFamily="34" charset="0"/>
              </a:rPr>
              <a:t>be balanced throughout </a:t>
            </a:r>
            <a:r>
              <a:rPr lang="en-US" sz="2000" dirty="0">
                <a:latin typeface="Arial" pitchFamily="34" charset="0"/>
                <a:cs typeface="Arial" pitchFamily="34" charset="0"/>
              </a:rPr>
              <a:t>the system. The system's stability will be impacted by any surplus or </a:t>
            </a:r>
            <a:r>
              <a:rPr lang="en-US" sz="2000" dirty="0" smtClean="0">
                <a:latin typeface="Arial" pitchFamily="34" charset="0"/>
                <a:cs typeface="Arial" pitchFamily="34" charset="0"/>
              </a:rPr>
              <a:t>shortfall</a:t>
            </a:r>
          </a:p>
          <a:p>
            <a:pPr algn="just">
              <a:lnSpc>
                <a:spcPct val="200000"/>
              </a:lnSpc>
            </a:pPr>
            <a:r>
              <a:rPr lang="en-US" sz="2000" dirty="0" smtClean="0">
                <a:latin typeface="Arial" pitchFamily="34" charset="0"/>
                <a:cs typeface="Arial" pitchFamily="34" charset="0"/>
              </a:rPr>
              <a:t>Reactive Power (Q): Reactive power is essential for sustaining system voltage levels and enables </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voltage regulation.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sp>
        <p:nvSpPr>
          <p:cNvPr id="6" name="Title 1"/>
          <p:cNvSpPr txBox="1">
            <a:spLocks/>
          </p:cNvSpPr>
          <p:nvPr/>
        </p:nvSpPr>
        <p:spPr>
          <a:xfrm>
            <a:off x="0" y="121024"/>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15256773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316" y="502024"/>
            <a:ext cx="12050684" cy="6289473"/>
          </a:xfrm>
        </p:spPr>
        <p:txBody>
          <a:bodyPr>
            <a:normAutofit/>
          </a:bodyPr>
          <a:lstStyle/>
          <a:p>
            <a:pPr algn="just">
              <a:lnSpc>
                <a:spcPct val="200000"/>
              </a:lnSpc>
            </a:pPr>
            <a:r>
              <a:rPr lang="en-US" sz="2000" dirty="0">
                <a:latin typeface="Arial" pitchFamily="34" charset="0"/>
                <a:cs typeface="Arial" pitchFamily="34" charset="0"/>
              </a:rPr>
              <a:t> It needs to be balanced, just like active power. Voltage instability can be brought on by </a:t>
            </a:r>
            <a:r>
              <a:rPr lang="en-US" sz="2000" dirty="0" smtClean="0">
                <a:latin typeface="Arial" pitchFamily="34" charset="0"/>
                <a:cs typeface="Arial" pitchFamily="34" charset="0"/>
              </a:rPr>
              <a:t>inadequate </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reactive </a:t>
            </a:r>
            <a:r>
              <a:rPr lang="en-US" sz="2000" dirty="0">
                <a:latin typeface="Arial" pitchFamily="34" charset="0"/>
                <a:cs typeface="Arial" pitchFamily="34" charset="0"/>
              </a:rPr>
              <a:t>power.</a:t>
            </a:r>
          </a:p>
          <a:p>
            <a:pPr algn="just">
              <a:lnSpc>
                <a:spcPct val="200000"/>
              </a:lnSpc>
            </a:pPr>
            <a:r>
              <a:rPr lang="en-US" sz="2000" b="1" dirty="0">
                <a:latin typeface="Arial" pitchFamily="34" charset="0"/>
                <a:cs typeface="Arial" pitchFamily="34" charset="0"/>
              </a:rPr>
              <a:t>Losses</a:t>
            </a:r>
            <a:r>
              <a:rPr lang="en-US" sz="2000" dirty="0">
                <a:latin typeface="Arial" pitchFamily="34" charset="0"/>
                <a:cs typeface="Arial" pitchFamily="34" charset="0"/>
              </a:rPr>
              <a:t>: In actuality, resistance in transmission lines and other parts (such transformers and generators) causes losses.</a:t>
            </a:r>
          </a:p>
          <a:p>
            <a:pPr algn="just">
              <a:lnSpc>
                <a:spcPct val="200000"/>
              </a:lnSpc>
            </a:pPr>
            <a:r>
              <a:rPr lang="en-US" sz="2000" dirty="0">
                <a:solidFill>
                  <a:srgbClr val="FF0000"/>
                </a:solidFill>
                <a:latin typeface="Arial" pitchFamily="34" charset="0"/>
                <a:cs typeface="Arial" pitchFamily="34" charset="0"/>
              </a:rPr>
              <a:t>Transmission Lines and Resistance to Motion</a:t>
            </a:r>
            <a:r>
              <a:rPr lang="en-US" sz="2000" dirty="0">
                <a:latin typeface="Arial" pitchFamily="34" charset="0"/>
                <a:cs typeface="Arial" pitchFamily="34" charset="0"/>
              </a:rPr>
              <a:t>: Heat losses may result from the impedance introduced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by </a:t>
            </a:r>
            <a:r>
              <a:rPr lang="en-US" sz="2000" dirty="0">
                <a:latin typeface="Arial" pitchFamily="34" charset="0"/>
                <a:cs typeface="Arial" pitchFamily="34" charset="0"/>
              </a:rPr>
              <a:t>transmission cables.</a:t>
            </a:r>
          </a:p>
          <a:p>
            <a:pPr algn="just">
              <a:lnSpc>
                <a:spcPct val="200000"/>
              </a:lnSpc>
            </a:pPr>
            <a:r>
              <a:rPr lang="en-US" sz="2000" dirty="0">
                <a:latin typeface="Arial" pitchFamily="34" charset="0"/>
                <a:cs typeface="Arial" pitchFamily="34" charset="0"/>
              </a:rPr>
              <a:t>With the </a:t>
            </a:r>
            <a:r>
              <a:rPr lang="en-US" sz="2000" dirty="0" smtClean="0">
                <a:latin typeface="Arial" pitchFamily="34" charset="0"/>
                <a:cs typeface="Arial" pitchFamily="34" charset="0"/>
              </a:rPr>
              <a:t>belief </a:t>
            </a:r>
            <a:r>
              <a:rPr lang="en-US" sz="2000" dirty="0">
                <a:latin typeface="Arial" pitchFamily="34" charset="0"/>
                <a:cs typeface="Arial" pitchFamily="34" charset="0"/>
              </a:rPr>
              <a:t>that power loss is proportional to the square of the current (I²R losses), power flow </a:t>
            </a:r>
            <a:r>
              <a:rPr lang="en-US" sz="2000" dirty="0" err="1" smtClean="0">
                <a:latin typeface="Arial" pitchFamily="34" charset="0"/>
                <a:cs typeface="Arial" pitchFamily="34" charset="0"/>
              </a:rPr>
              <a:t>modeis</a:t>
            </a:r>
            <a:r>
              <a:rPr lang="en-US" sz="2000" dirty="0" smtClean="0">
                <a:latin typeface="Arial" pitchFamily="34" charset="0"/>
                <a:cs typeface="Arial" pitchFamily="34" charset="0"/>
              </a:rPr>
              <a:t> </a:t>
            </a:r>
            <a:r>
              <a:rPr lang="en-US" sz="2000" dirty="0">
                <a:latin typeface="Arial" pitchFamily="34" charset="0"/>
                <a:cs typeface="Arial" pitchFamily="34" charset="0"/>
              </a:rPr>
              <a:t>account for these losses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27</a:t>
            </a:fld>
            <a:endParaRPr lang="en-US"/>
          </a:p>
        </p:txBody>
      </p:sp>
      <p:sp>
        <p:nvSpPr>
          <p:cNvPr id="6" name="Title 1"/>
          <p:cNvSpPr txBox="1">
            <a:spLocks/>
          </p:cNvSpPr>
          <p:nvPr/>
        </p:nvSpPr>
        <p:spPr>
          <a:xfrm>
            <a:off x="0" y="121024"/>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18689909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4567" y="1105592"/>
            <a:ext cx="12017433" cy="5752407"/>
          </a:xfrm>
        </p:spPr>
        <p:txBody>
          <a:bodyPr>
            <a:normAutofit/>
          </a:bodyPr>
          <a:lstStyle/>
          <a:p>
            <a:pPr algn="just">
              <a:lnSpc>
                <a:spcPct val="200000"/>
              </a:lnSpc>
            </a:pPr>
            <a:r>
              <a:rPr lang="en-US" sz="2000" dirty="0" smtClean="0">
                <a:latin typeface="Arial" pitchFamily="34" charset="0"/>
                <a:cs typeface="Arial" pitchFamily="34" charset="0"/>
              </a:rPr>
              <a:t>Mathematical, the real ,reactive power and apparent power at each node, for instances at bus ‘k’  based on Fig.5  is given by:</a:t>
            </a:r>
          </a:p>
          <a:p>
            <a:pPr marL="0" indent="0" algn="just">
              <a:lnSpc>
                <a:spcPct val="200000"/>
              </a:lnSpc>
              <a:buNone/>
            </a:pPr>
            <a:endParaRPr lang="en-US" sz="2000" dirty="0">
              <a:latin typeface="Arial" pitchFamily="34" charset="0"/>
              <a:cs typeface="Arial" pitchFamily="34" charset="0"/>
            </a:endParaRPr>
          </a:p>
          <a:p>
            <a:pPr marL="0" indent="0" algn="just">
              <a:lnSpc>
                <a:spcPct val="200000"/>
              </a:lnSpc>
              <a:buNone/>
            </a:pP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eqn.(3)</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404206876"/>
              </p:ext>
            </p:extLst>
          </p:nvPr>
        </p:nvGraphicFramePr>
        <p:xfrm>
          <a:off x="1695796" y="2601882"/>
          <a:ext cx="2111433" cy="3094620"/>
        </p:xfrm>
        <a:graphic>
          <a:graphicData uri="http://schemas.openxmlformats.org/presentationml/2006/ole">
            <mc:AlternateContent xmlns:mc="http://schemas.openxmlformats.org/markup-compatibility/2006">
              <mc:Choice xmlns:v="urn:schemas-microsoft-com:vml" Requires="v">
                <p:oleObj spid="_x0000_s319511" name="Equation" r:id="rId3" imgW="1244600" imgH="1828800" progId="Equation.3">
                  <p:embed/>
                </p:oleObj>
              </mc:Choice>
              <mc:Fallback>
                <p:oleObj name="Equation" r:id="rId3" imgW="1244600" imgH="18288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5796" y="2601882"/>
                        <a:ext cx="2111433" cy="3094620"/>
                      </a:xfrm>
                      <a:prstGeom prst="rect">
                        <a:avLst/>
                      </a:prstGeom>
                      <a:noFill/>
                    </p:spPr>
                  </p:pic>
                </p:oleObj>
              </mc:Fallback>
            </mc:AlternateContent>
          </a:graphicData>
        </a:graphic>
      </p:graphicFrame>
      <p:sp>
        <p:nvSpPr>
          <p:cNvPr id="12" name="Title 1"/>
          <p:cNvSpPr txBox="1">
            <a:spLocks/>
          </p:cNvSpPr>
          <p:nvPr/>
        </p:nvSpPr>
        <p:spPr>
          <a:xfrm>
            <a:off x="0" y="121024"/>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33180527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83361" y="1124093"/>
            <a:ext cx="7125162" cy="4515063"/>
          </a:xfrm>
          <a:noFill/>
        </p:spPr>
      </p:pic>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1639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EB713A22-D76A-4AEE-84FF-E741A0D60EED}" type="slidenum">
              <a:rPr lang="en-US" altLang="en-US" smtClean="0">
                <a:solidFill>
                  <a:srgbClr val="045C75"/>
                </a:solidFill>
              </a:rPr>
              <a:pPr/>
              <a:t>29</a:t>
            </a:fld>
            <a:endParaRPr lang="en-US" altLang="en-US" smtClean="0">
              <a:solidFill>
                <a:srgbClr val="045C75"/>
              </a:solidFill>
            </a:endParaRPr>
          </a:p>
        </p:txBody>
      </p:sp>
      <p:sp>
        <p:nvSpPr>
          <p:cNvPr id="3" name="TextBox 2"/>
          <p:cNvSpPr txBox="1"/>
          <p:nvPr/>
        </p:nvSpPr>
        <p:spPr>
          <a:xfrm>
            <a:off x="3264887" y="5852160"/>
            <a:ext cx="5907579" cy="400110"/>
          </a:xfrm>
          <a:prstGeom prst="rect">
            <a:avLst/>
          </a:prstGeom>
          <a:noFill/>
        </p:spPr>
        <p:txBody>
          <a:bodyPr wrap="none" rtlCol="0">
            <a:spAutoFit/>
          </a:bodyPr>
          <a:lstStyle/>
          <a:p>
            <a:pPr algn="ctr"/>
            <a:r>
              <a:rPr lang="en-US" sz="2000" dirty="0" smtClean="0">
                <a:latin typeface="Arial" pitchFamily="34" charset="0"/>
                <a:cs typeface="Arial" pitchFamily="34" charset="0"/>
              </a:rPr>
              <a:t>Figure 5. The power balance expression at bus ‘k’.</a:t>
            </a:r>
            <a:endParaRPr lang="en-US" sz="2000" dirty="0">
              <a:latin typeface="Arial" pitchFamily="34" charset="0"/>
              <a:cs typeface="Arial" pitchFamily="34" charset="0"/>
            </a:endParaRPr>
          </a:p>
        </p:txBody>
      </p:sp>
      <p:sp>
        <p:nvSpPr>
          <p:cNvPr id="10" name="Title 1"/>
          <p:cNvSpPr txBox="1">
            <a:spLocks/>
          </p:cNvSpPr>
          <p:nvPr/>
        </p:nvSpPr>
        <p:spPr>
          <a:xfrm>
            <a:off x="427476" y="362093"/>
            <a:ext cx="11582400" cy="762000"/>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smtClean="0">
                <a:latin typeface="Arial" pitchFamily="34" charset="0"/>
                <a:cs typeface="Arial" pitchFamily="34" charset="0"/>
              </a:rPr>
              <a:t>PSNM                                            Cont.…</a:t>
            </a:r>
          </a:p>
        </p:txBody>
      </p:sp>
    </p:spTree>
    <p:extLst>
      <p:ext uri="{BB962C8B-B14F-4D97-AF65-F5344CB8AC3E}">
        <p14:creationId xmlns:p14="http://schemas.microsoft.com/office/powerpoint/2010/main" val="20425438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598516" y="274638"/>
            <a:ext cx="10983884" cy="731202"/>
          </a:xfrm>
        </p:spPr>
        <p:txBody>
          <a:bodyPr>
            <a:noAutofit/>
          </a:bodyPr>
          <a:lstStyle/>
          <a:p>
            <a:pPr algn="ctr" eaLnBrk="1" hangingPunct="1"/>
            <a:r>
              <a:rPr lang="en-US" altLang="en-US" sz="3600" b="1" dirty="0" smtClean="0">
                <a:latin typeface="Arial" pitchFamily="34" charset="0"/>
                <a:cs typeface="Arial" pitchFamily="34" charset="0"/>
              </a:rPr>
              <a:t>4. Bus Admittance Matrix  Formulation(BAMF)</a:t>
            </a:r>
          </a:p>
        </p:txBody>
      </p:sp>
      <p:pic>
        <p:nvPicPr>
          <p:cNvPr id="20483" name="Picture 4"/>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6647" r="1760" b="13453"/>
          <a:stretch/>
        </p:blipFill>
        <p:spPr>
          <a:xfrm>
            <a:off x="2182556" y="2469977"/>
            <a:ext cx="8054864" cy="3580671"/>
          </a:xfrm>
          <a:noFill/>
        </p:spPr>
      </p:pic>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2048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EBA32B2E-D9A1-4D04-9238-4EE15DEA85A0}" type="slidenum">
              <a:rPr lang="en-US" altLang="en-US" smtClean="0">
                <a:solidFill>
                  <a:srgbClr val="045C75"/>
                </a:solidFill>
              </a:rPr>
              <a:pPr/>
              <a:t>30</a:t>
            </a:fld>
            <a:endParaRPr lang="en-US" altLang="en-US" smtClean="0">
              <a:solidFill>
                <a:srgbClr val="045C75"/>
              </a:solidFill>
            </a:endParaRPr>
          </a:p>
        </p:txBody>
      </p:sp>
      <p:sp>
        <p:nvSpPr>
          <p:cNvPr id="3" name="TextBox 2"/>
          <p:cNvSpPr txBox="1"/>
          <p:nvPr/>
        </p:nvSpPr>
        <p:spPr>
          <a:xfrm>
            <a:off x="108000" y="798022"/>
            <a:ext cx="11862327" cy="1938992"/>
          </a:xfrm>
          <a:prstGeom prst="rect">
            <a:avLst/>
          </a:prstGeom>
          <a:noFill/>
        </p:spPr>
        <p:txBody>
          <a:bodyPr wrap="square" rtlCol="0">
            <a:spAutoFit/>
          </a:bodyPr>
          <a:lstStyle/>
          <a:p>
            <a:pPr marL="342900" indent="-342900" algn="just">
              <a:lnSpc>
                <a:spcPct val="150000"/>
              </a:lnSpc>
              <a:buFont typeface="Arial" pitchFamily="34" charset="0"/>
              <a:buChar char="•"/>
            </a:pPr>
            <a:r>
              <a:rPr lang="en-US" sz="2000" dirty="0" smtClean="0">
                <a:latin typeface="Arial" pitchFamily="34" charset="0"/>
                <a:cs typeface="Arial" pitchFamily="34" charset="0"/>
              </a:rPr>
              <a:t>Formulation of bus admittance matrix is another important parameter needed to determined</a:t>
            </a:r>
          </a:p>
          <a:p>
            <a:pPr algn="just">
              <a:lnSpc>
                <a:spcPct val="150000"/>
              </a:lnSpc>
            </a:pPr>
            <a:r>
              <a:rPr lang="en-US" sz="2000" dirty="0" smtClean="0">
                <a:latin typeface="Arial" pitchFamily="34" charset="0"/>
                <a:cs typeface="Arial" pitchFamily="34" charset="0"/>
              </a:rPr>
              <a:t>      for power flow analysis.</a:t>
            </a:r>
          </a:p>
          <a:p>
            <a:pPr marL="342900" indent="-342900" algn="just">
              <a:lnSpc>
                <a:spcPct val="150000"/>
              </a:lnSpc>
              <a:buFont typeface="Arial" pitchFamily="34" charset="0"/>
              <a:buChar char="•"/>
            </a:pPr>
            <a:r>
              <a:rPr lang="en-US" sz="2000" dirty="0" smtClean="0">
                <a:latin typeface="Arial" pitchFamily="34" charset="0"/>
                <a:cs typeface="Arial" pitchFamily="34" charset="0"/>
              </a:rPr>
              <a:t>The power network should be represented in  circuit form , for instances the four bus is given in Fig.6. </a:t>
            </a:r>
            <a:endParaRPr lang="en-US" sz="2000" dirty="0">
              <a:latin typeface="Arial" pitchFamily="34" charset="0"/>
              <a:cs typeface="Arial" pitchFamily="34" charset="0"/>
            </a:endParaRPr>
          </a:p>
        </p:txBody>
      </p:sp>
      <p:sp>
        <p:nvSpPr>
          <p:cNvPr id="5" name="TextBox 4"/>
          <p:cNvSpPr txBox="1"/>
          <p:nvPr/>
        </p:nvSpPr>
        <p:spPr>
          <a:xfrm>
            <a:off x="1226919" y="6035039"/>
            <a:ext cx="9142439" cy="400110"/>
          </a:xfrm>
          <a:prstGeom prst="rect">
            <a:avLst/>
          </a:prstGeom>
          <a:noFill/>
        </p:spPr>
        <p:txBody>
          <a:bodyPr wrap="none" rtlCol="0">
            <a:spAutoFit/>
          </a:bodyPr>
          <a:lstStyle/>
          <a:p>
            <a:pPr algn="ctr"/>
            <a:r>
              <a:rPr lang="en-US" sz="2000" dirty="0" smtClean="0">
                <a:latin typeface="Arial" pitchFamily="34" charset="0"/>
                <a:cs typeface="Arial" pitchFamily="34" charset="0"/>
              </a:rPr>
              <a:t>Figure 6. The </a:t>
            </a:r>
            <a:r>
              <a:rPr lang="el-GR" sz="2000" dirty="0" smtClean="0">
                <a:latin typeface="Arial" pitchFamily="34" charset="0"/>
                <a:cs typeface="Arial" pitchFamily="34" charset="0"/>
              </a:rPr>
              <a:t>π</a:t>
            </a:r>
            <a:r>
              <a:rPr lang="en-US" sz="2000" dirty="0" smtClean="0">
                <a:latin typeface="Arial" pitchFamily="34" charset="0"/>
                <a:cs typeface="Arial" pitchFamily="34" charset="0"/>
              </a:rPr>
              <a:t>-model long transmission line representation of four bus system</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1291625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Content Placeholder 2"/>
          <p:cNvSpPr>
            <a:spLocks noGrp="1"/>
          </p:cNvSpPr>
          <p:nvPr>
            <p:ph idx="1"/>
          </p:nvPr>
        </p:nvSpPr>
        <p:spPr>
          <a:xfrm>
            <a:off x="83127" y="947651"/>
            <a:ext cx="12108873" cy="5810596"/>
          </a:xfrm>
        </p:spPr>
        <p:txBody>
          <a:bodyPr/>
          <a:lstStyle/>
          <a:p>
            <a:pPr algn="just">
              <a:lnSpc>
                <a:spcPct val="150000"/>
              </a:lnSpc>
            </a:pPr>
            <a:r>
              <a:rPr lang="en-US" altLang="en-US" sz="2000" dirty="0" smtClean="0">
                <a:latin typeface="Arial" pitchFamily="34" charset="0"/>
                <a:cs typeface="Arial" pitchFamily="34" charset="0"/>
              </a:rPr>
              <a:t>To find out the current ‘I’ flowing into bus i; apply  KCL at each bus and currents are determined by:</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21509" name="Object 4"/>
          <p:cNvGraphicFramePr>
            <a:graphicFrameLocks noChangeAspect="1"/>
          </p:cNvGraphicFramePr>
          <p:nvPr>
            <p:extLst>
              <p:ext uri="{D42A27DB-BD31-4B8C-83A1-F6EECF244321}">
                <p14:modId xmlns:p14="http://schemas.microsoft.com/office/powerpoint/2010/main" val="1508721885"/>
              </p:ext>
            </p:extLst>
          </p:nvPr>
        </p:nvGraphicFramePr>
        <p:xfrm>
          <a:off x="957811" y="1986742"/>
          <a:ext cx="9144000" cy="457200"/>
        </p:xfrm>
        <a:graphic>
          <a:graphicData uri="http://schemas.openxmlformats.org/presentationml/2006/ole">
            <mc:AlternateContent xmlns:mc="http://schemas.openxmlformats.org/markup-compatibility/2006">
              <mc:Choice xmlns:v="urn:schemas-microsoft-com:vml" Requires="v">
                <p:oleObj spid="_x0000_s312506" name="Equation" r:id="rId3" imgW="2603500" imgH="228600" progId="Equation.DSMT4">
                  <p:embed/>
                </p:oleObj>
              </mc:Choice>
              <mc:Fallback>
                <p:oleObj name="Equation" r:id="rId3" imgW="2603500" imgH="2286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7811" y="198674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1510" name="Object 5"/>
          <p:cNvGraphicFramePr>
            <a:graphicFrameLocks noChangeAspect="1"/>
          </p:cNvGraphicFramePr>
          <p:nvPr>
            <p:extLst>
              <p:ext uri="{D42A27DB-BD31-4B8C-83A1-F6EECF244321}">
                <p14:modId xmlns:p14="http://schemas.microsoft.com/office/powerpoint/2010/main" val="3141237901"/>
              </p:ext>
            </p:extLst>
          </p:nvPr>
        </p:nvGraphicFramePr>
        <p:xfrm>
          <a:off x="989215" y="2737658"/>
          <a:ext cx="8940800" cy="381000"/>
        </p:xfrm>
        <a:graphic>
          <a:graphicData uri="http://schemas.openxmlformats.org/presentationml/2006/ole">
            <mc:AlternateContent xmlns:mc="http://schemas.openxmlformats.org/markup-compatibility/2006">
              <mc:Choice xmlns:v="urn:schemas-microsoft-com:vml" Requires="v">
                <p:oleObj spid="_x0000_s312507" name="Equation" r:id="rId5" imgW="3797300" imgH="228600" progId="Equation.DSMT4">
                  <p:embed/>
                </p:oleObj>
              </mc:Choice>
              <mc:Fallback>
                <p:oleObj name="Equation" r:id="rId5" imgW="3797300" imgH="2286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9215" y="2737658"/>
                        <a:ext cx="89408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1511" name="Object 6"/>
          <p:cNvGraphicFramePr>
            <a:graphicFrameLocks noChangeAspect="1"/>
          </p:cNvGraphicFramePr>
          <p:nvPr>
            <p:extLst>
              <p:ext uri="{D42A27DB-BD31-4B8C-83A1-F6EECF244321}">
                <p14:modId xmlns:p14="http://schemas.microsoft.com/office/powerpoint/2010/main" val="1781139462"/>
              </p:ext>
            </p:extLst>
          </p:nvPr>
        </p:nvGraphicFramePr>
        <p:xfrm>
          <a:off x="1047404" y="3422073"/>
          <a:ext cx="8737600" cy="457200"/>
        </p:xfrm>
        <a:graphic>
          <a:graphicData uri="http://schemas.openxmlformats.org/presentationml/2006/ole">
            <mc:AlternateContent xmlns:mc="http://schemas.openxmlformats.org/markup-compatibility/2006">
              <mc:Choice xmlns:v="urn:schemas-microsoft-com:vml" Requires="v">
                <p:oleObj spid="_x0000_s312508" name="Equation" r:id="rId7" imgW="3771900" imgH="228600" progId="Equation.DSMT4">
                  <p:embed/>
                </p:oleObj>
              </mc:Choice>
              <mc:Fallback>
                <p:oleObj name="Equation" r:id="rId7" imgW="3771900" imgH="2286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7404" y="3422073"/>
                        <a:ext cx="8737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1512" name="Object 7"/>
          <p:cNvGraphicFramePr>
            <a:graphicFrameLocks noChangeAspect="1"/>
          </p:cNvGraphicFramePr>
          <p:nvPr>
            <p:extLst>
              <p:ext uri="{D42A27DB-BD31-4B8C-83A1-F6EECF244321}">
                <p14:modId xmlns:p14="http://schemas.microsoft.com/office/powerpoint/2010/main" val="189131595"/>
              </p:ext>
            </p:extLst>
          </p:nvPr>
        </p:nvGraphicFramePr>
        <p:xfrm>
          <a:off x="1057563" y="4265815"/>
          <a:ext cx="7823200" cy="381000"/>
        </p:xfrm>
        <a:graphic>
          <a:graphicData uri="http://schemas.openxmlformats.org/presentationml/2006/ole">
            <mc:AlternateContent xmlns:mc="http://schemas.openxmlformats.org/markup-compatibility/2006">
              <mc:Choice xmlns:v="urn:schemas-microsoft-com:vml" Requires="v">
                <p:oleObj spid="_x0000_s312509" name="Equation" r:id="rId9" imgW="2705100" imgH="228600" progId="Equation.DSMT4">
                  <p:embed/>
                </p:oleObj>
              </mc:Choice>
              <mc:Fallback>
                <p:oleObj name="Equation" r:id="rId9" imgW="2705100" imgH="22860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57563" y="4265815"/>
                        <a:ext cx="78232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151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C30F6895-E213-4589-8330-985626E09324}" type="slidenum">
              <a:rPr lang="en-US" altLang="en-US" smtClean="0">
                <a:solidFill>
                  <a:srgbClr val="045C75"/>
                </a:solidFill>
              </a:rPr>
              <a:pPr/>
              <a:t>31</a:t>
            </a:fld>
            <a:endParaRPr lang="en-US" altLang="en-US" smtClean="0">
              <a:solidFill>
                <a:srgbClr val="045C75"/>
              </a:solidFill>
            </a:endParaRPr>
          </a:p>
        </p:txBody>
      </p:sp>
      <p:sp>
        <p:nvSpPr>
          <p:cNvPr id="12" name="Title 1"/>
          <p:cNvSpPr>
            <a:spLocks noGrp="1"/>
          </p:cNvSpPr>
          <p:nvPr>
            <p:ph type="title"/>
          </p:nvPr>
        </p:nvSpPr>
        <p:spPr>
          <a:xfrm>
            <a:off x="598516" y="274638"/>
            <a:ext cx="10983884" cy="731202"/>
          </a:xfrm>
        </p:spPr>
        <p:txBody>
          <a:bodyPr>
            <a:noAutofit/>
          </a:bodyPr>
          <a:lstStyle/>
          <a:p>
            <a:pPr algn="ctr" eaLnBrk="1" hangingPunct="1"/>
            <a:r>
              <a:rPr lang="en-US" altLang="en-US" sz="3600" dirty="0" smtClean="0">
                <a:latin typeface="Arial" pitchFamily="34" charset="0"/>
                <a:cs typeface="Arial" pitchFamily="34" charset="0"/>
              </a:rPr>
              <a:t>BAMF</a:t>
            </a:r>
            <a:r>
              <a:rPr lang="en-US" altLang="en-US" sz="3600" dirty="0">
                <a:latin typeface="Arial" pitchFamily="34" charset="0"/>
                <a:cs typeface="Arial" pitchFamily="34" charset="0"/>
              </a:rPr>
              <a:t> </a:t>
            </a:r>
            <a:r>
              <a:rPr lang="en-US" altLang="en-US" sz="3600" dirty="0" smtClean="0">
                <a:latin typeface="Arial" pitchFamily="34" charset="0"/>
                <a:cs typeface="Arial" pitchFamily="34" charset="0"/>
              </a:rPr>
              <a:t>                                                            Cont.….</a:t>
            </a:r>
          </a:p>
        </p:txBody>
      </p:sp>
      <p:sp>
        <p:nvSpPr>
          <p:cNvPr id="5" name="TextBox 4"/>
          <p:cNvSpPr txBox="1"/>
          <p:nvPr/>
        </p:nvSpPr>
        <p:spPr>
          <a:xfrm>
            <a:off x="10922924" y="2934393"/>
            <a:ext cx="995785" cy="400110"/>
          </a:xfrm>
          <a:prstGeom prst="rect">
            <a:avLst/>
          </a:prstGeom>
          <a:noFill/>
        </p:spPr>
        <p:txBody>
          <a:bodyPr wrap="none" rtlCol="0">
            <a:spAutoFit/>
          </a:bodyPr>
          <a:lstStyle/>
          <a:p>
            <a:r>
              <a:rPr lang="en-US" sz="2000" dirty="0">
                <a:latin typeface="Arial" pitchFamily="34" charset="0"/>
                <a:cs typeface="Arial" pitchFamily="34" charset="0"/>
              </a:rPr>
              <a:t>e</a:t>
            </a:r>
            <a:r>
              <a:rPr lang="en-US" sz="2000" dirty="0" smtClean="0">
                <a:latin typeface="Arial" pitchFamily="34" charset="0"/>
                <a:cs typeface="Arial" pitchFamily="34" charset="0"/>
              </a:rPr>
              <a:t>qn.(4)</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2637518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Content Placeholder 2"/>
          <p:cNvSpPr>
            <a:spLocks noGrp="1"/>
          </p:cNvSpPr>
          <p:nvPr>
            <p:ph idx="1"/>
          </p:nvPr>
        </p:nvSpPr>
        <p:spPr>
          <a:xfrm>
            <a:off x="184732" y="1263020"/>
            <a:ext cx="11910286" cy="5428726"/>
          </a:xfrm>
        </p:spPr>
        <p:txBody>
          <a:bodyPr/>
          <a:lstStyle/>
          <a:p>
            <a:r>
              <a:rPr lang="en-US" altLang="en-US" sz="2000" dirty="0" smtClean="0">
                <a:latin typeface="Arial" pitchFamily="34" charset="0"/>
                <a:cs typeface="Arial" pitchFamily="34" charset="0"/>
              </a:rPr>
              <a:t>The current I in matrix form will be given as;</a:t>
            </a:r>
          </a:p>
          <a:p>
            <a:pPr marL="0" indent="0">
              <a:buNone/>
            </a:pPr>
            <a:endParaRPr lang="en-US" altLang="en-US" sz="2000" dirty="0" smtClean="0">
              <a:latin typeface="Arial" pitchFamily="34" charset="0"/>
              <a:cs typeface="Arial" pitchFamily="34" charset="0"/>
            </a:endParaRPr>
          </a:p>
          <a:p>
            <a:pPr marL="0" indent="0">
              <a:buNone/>
            </a:pPr>
            <a:endParaRPr lang="en-US" altLang="en-US" sz="2000" dirty="0">
              <a:latin typeface="Arial" pitchFamily="34" charset="0"/>
              <a:cs typeface="Arial" pitchFamily="34" charset="0"/>
            </a:endParaRPr>
          </a:p>
          <a:p>
            <a:pPr marL="0" indent="0">
              <a:buNone/>
            </a:pPr>
            <a:r>
              <a:rPr lang="en-US" altLang="en-US" sz="2000" dirty="0" smtClean="0">
                <a:latin typeface="Arial" pitchFamily="34" charset="0"/>
                <a:cs typeface="Arial" pitchFamily="34" charset="0"/>
              </a:rPr>
              <a:t>                                                                                                                              eqn.(5)</a:t>
            </a:r>
          </a:p>
          <a:p>
            <a:pPr marL="0" indent="0">
              <a:buNone/>
            </a:pPr>
            <a:endParaRPr lang="en-US" altLang="en-US" sz="2000" dirty="0">
              <a:latin typeface="Arial" pitchFamily="34" charset="0"/>
              <a:cs typeface="Arial" pitchFamily="34" charset="0"/>
            </a:endParaRPr>
          </a:p>
          <a:p>
            <a:pPr marL="0" indent="0">
              <a:buNone/>
            </a:pPr>
            <a:endParaRPr lang="en-US" altLang="en-US" sz="2000" dirty="0" smtClean="0">
              <a:latin typeface="Arial" pitchFamily="34" charset="0"/>
              <a:cs typeface="Arial" pitchFamily="34" charset="0"/>
            </a:endParaRPr>
          </a:p>
          <a:p>
            <a:pPr marL="0" indent="0">
              <a:buNone/>
            </a:pPr>
            <a:endParaRPr lang="en-US" altLang="en-US" sz="2000" dirty="0">
              <a:latin typeface="Arial" pitchFamily="34" charset="0"/>
              <a:cs typeface="Arial" pitchFamily="34" charset="0"/>
            </a:endParaRPr>
          </a:p>
          <a:p>
            <a:r>
              <a:rPr lang="en-US" altLang="en-US" sz="2000" dirty="0" smtClean="0">
                <a:latin typeface="Arial" pitchFamily="34" charset="0"/>
                <a:cs typeface="Arial" pitchFamily="34" charset="0"/>
              </a:rPr>
              <a:t>Then, the admittance matrix is given by:</a:t>
            </a:r>
          </a:p>
          <a:p>
            <a:pPr>
              <a:buFont typeface="Wingdings 2" pitchFamily="18" charset="2"/>
              <a:buNone/>
            </a:pPr>
            <a:r>
              <a:rPr lang="en-US" altLang="en-US" sz="2000" dirty="0" smtClean="0">
                <a:latin typeface="Arial" pitchFamily="34" charset="0"/>
                <a:cs typeface="Arial" pitchFamily="34" charset="0"/>
              </a:rPr>
              <a:t>                                                                                                                               eqn.(6)     </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2253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3E8D4120-D935-4019-902D-17DE4252612F}" type="slidenum">
              <a:rPr lang="en-US" altLang="en-US" smtClean="0">
                <a:solidFill>
                  <a:srgbClr val="045C75"/>
                </a:solidFill>
              </a:rPr>
              <a:pPr/>
              <a:t>32</a:t>
            </a:fld>
            <a:endParaRPr lang="en-US" altLang="en-US" smtClean="0">
              <a:solidFill>
                <a:srgbClr val="045C75"/>
              </a:solidFill>
            </a:endParaRPr>
          </a:p>
        </p:txBody>
      </p:sp>
      <p:graphicFrame>
        <p:nvGraphicFramePr>
          <p:cNvPr id="22535" name="Object 4"/>
          <p:cNvGraphicFramePr>
            <a:graphicFrameLocks noChangeAspect="1"/>
          </p:cNvGraphicFramePr>
          <p:nvPr>
            <p:extLst>
              <p:ext uri="{D42A27DB-BD31-4B8C-83A1-F6EECF244321}">
                <p14:modId xmlns:p14="http://schemas.microsoft.com/office/powerpoint/2010/main" val="2136537270"/>
              </p:ext>
            </p:extLst>
          </p:nvPr>
        </p:nvGraphicFramePr>
        <p:xfrm>
          <a:off x="2061402" y="2047359"/>
          <a:ext cx="567267" cy="1219200"/>
        </p:xfrm>
        <a:graphic>
          <a:graphicData uri="http://schemas.openxmlformats.org/presentationml/2006/ole">
            <mc:AlternateContent xmlns:mc="http://schemas.openxmlformats.org/markup-compatibility/2006">
              <mc:Choice xmlns:v="urn:schemas-microsoft-com:vml" Requires="v">
                <p:oleObj spid="_x0000_s313622" name="Equation" r:id="rId3" imgW="330057" imgH="939392" progId="Equation.3">
                  <p:embed/>
                </p:oleObj>
              </mc:Choice>
              <mc:Fallback>
                <p:oleObj name="Equation" r:id="rId3" imgW="330057" imgH="939392"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1402" y="2047359"/>
                        <a:ext cx="567267"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2536" name="Object 5"/>
          <p:cNvGraphicFramePr>
            <a:graphicFrameLocks noChangeAspect="1"/>
          </p:cNvGraphicFramePr>
          <p:nvPr>
            <p:extLst>
              <p:ext uri="{D42A27DB-BD31-4B8C-83A1-F6EECF244321}">
                <p14:modId xmlns:p14="http://schemas.microsoft.com/office/powerpoint/2010/main" val="806842627"/>
              </p:ext>
            </p:extLst>
          </p:nvPr>
        </p:nvGraphicFramePr>
        <p:xfrm>
          <a:off x="2427244" y="2018784"/>
          <a:ext cx="2800351" cy="1247775"/>
        </p:xfrm>
        <a:graphic>
          <a:graphicData uri="http://schemas.openxmlformats.org/presentationml/2006/ole">
            <mc:AlternateContent xmlns:mc="http://schemas.openxmlformats.org/markup-compatibility/2006">
              <mc:Choice xmlns:v="urn:schemas-microsoft-com:vml" Requires="v">
                <p:oleObj spid="_x0000_s313623" name="Equation" r:id="rId5" imgW="1536700" imgH="914400" progId="Equation.3">
                  <p:embed/>
                </p:oleObj>
              </mc:Choice>
              <mc:Fallback>
                <p:oleObj name="Equation" r:id="rId5" imgW="1536700" imgH="9144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27244" y="2018784"/>
                        <a:ext cx="2800351"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2537" name="Object 6"/>
          <p:cNvGraphicFramePr>
            <a:graphicFrameLocks noChangeAspect="1"/>
          </p:cNvGraphicFramePr>
          <p:nvPr>
            <p:extLst>
              <p:ext uri="{D42A27DB-BD31-4B8C-83A1-F6EECF244321}">
                <p14:modId xmlns:p14="http://schemas.microsoft.com/office/powerpoint/2010/main" val="3059510532"/>
              </p:ext>
            </p:extLst>
          </p:nvPr>
        </p:nvGraphicFramePr>
        <p:xfrm>
          <a:off x="5271194" y="2036618"/>
          <a:ext cx="486056" cy="1250380"/>
        </p:xfrm>
        <a:graphic>
          <a:graphicData uri="http://schemas.openxmlformats.org/presentationml/2006/ole">
            <mc:AlternateContent xmlns:mc="http://schemas.openxmlformats.org/markup-compatibility/2006">
              <mc:Choice xmlns:v="urn:schemas-microsoft-com:vml" Requires="v">
                <p:oleObj spid="_x0000_s313624" name="Equation" r:id="rId7" imgW="266584" imgH="914003" progId="Equation.3">
                  <p:embed/>
                </p:oleObj>
              </mc:Choice>
              <mc:Fallback>
                <p:oleObj name="Equation" r:id="rId7" imgW="266584" imgH="914003"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71194" y="2036618"/>
                        <a:ext cx="486056" cy="1250380"/>
                      </a:xfrm>
                      <a:prstGeom prst="rect">
                        <a:avLst/>
                      </a:prstGeom>
                      <a:noFill/>
                      <a:ln>
                        <a:noFill/>
                      </a:ln>
                      <a:extLst/>
                    </p:spPr>
                  </p:pic>
                </p:oleObj>
              </mc:Fallback>
            </mc:AlternateContent>
          </a:graphicData>
        </a:graphic>
      </p:graphicFrame>
      <p:graphicFrame>
        <p:nvGraphicFramePr>
          <p:cNvPr id="22538" name="Object 8"/>
          <p:cNvGraphicFramePr>
            <a:graphicFrameLocks noChangeAspect="1"/>
          </p:cNvGraphicFramePr>
          <p:nvPr/>
        </p:nvGraphicFramePr>
        <p:xfrm>
          <a:off x="3454400" y="5105400"/>
          <a:ext cx="330200" cy="304800"/>
        </p:xfrm>
        <a:graphic>
          <a:graphicData uri="http://schemas.openxmlformats.org/presentationml/2006/ole">
            <mc:AlternateContent xmlns:mc="http://schemas.openxmlformats.org/markup-compatibility/2006">
              <mc:Choice xmlns:v="urn:schemas-microsoft-com:vml" Requires="v">
                <p:oleObj spid="_x0000_s313625" name="Equation" r:id="rId9" imgW="139579" imgH="164957" progId="Equation.3">
                  <p:embed/>
                </p:oleObj>
              </mc:Choice>
              <mc:Fallback>
                <p:oleObj name="Equation" r:id="rId9" imgW="139579" imgH="164957"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54400" y="5105400"/>
                        <a:ext cx="330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2539" name="Object 9"/>
          <p:cNvGraphicFramePr>
            <a:graphicFrameLocks noChangeAspect="1"/>
          </p:cNvGraphicFramePr>
          <p:nvPr>
            <p:extLst>
              <p:ext uri="{D42A27DB-BD31-4B8C-83A1-F6EECF244321}">
                <p14:modId xmlns:p14="http://schemas.microsoft.com/office/powerpoint/2010/main" val="4045396340"/>
              </p:ext>
            </p:extLst>
          </p:nvPr>
        </p:nvGraphicFramePr>
        <p:xfrm>
          <a:off x="2336800" y="4570438"/>
          <a:ext cx="2844800" cy="1479550"/>
        </p:xfrm>
        <a:graphic>
          <a:graphicData uri="http://schemas.openxmlformats.org/presentationml/2006/ole">
            <mc:AlternateContent xmlns:mc="http://schemas.openxmlformats.org/markup-compatibility/2006">
              <mc:Choice xmlns:v="urn:schemas-microsoft-com:vml" Requires="v">
                <p:oleObj spid="_x0000_s313626" name="Equation" r:id="rId11" imgW="1320800" imgH="914400" progId="Equation.3">
                  <p:embed/>
                </p:oleObj>
              </mc:Choice>
              <mc:Fallback>
                <p:oleObj name="Equation" r:id="rId11" imgW="1320800" imgH="9144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36800" y="4570438"/>
                        <a:ext cx="2844800"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2540" name="Rectangle 16"/>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2541" name="Rectangle 17"/>
          <p:cNvSpPr>
            <a:spLocks noChangeArrowheads="1"/>
          </p:cNvSpPr>
          <p:nvPr/>
        </p:nvSpPr>
        <p:spPr bwMode="auto">
          <a:xfrm>
            <a:off x="0" y="1263020"/>
            <a:ext cx="24878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sz="1100">
                <a:latin typeface="Calibri" pitchFamily="34" charset="0"/>
                <a:ea typeface="Calibri" pitchFamily="34" charset="0"/>
                <a:cs typeface="Times New Roman" pitchFamily="18" charset="0"/>
              </a:rPr>
              <a:t>  </a:t>
            </a:r>
            <a:endParaRPr lang="en-US">
              <a:ea typeface="Calibri" pitchFamily="34" charset="0"/>
              <a:cs typeface="Times New Roman" pitchFamily="18" charset="0"/>
            </a:endParaRPr>
          </a:p>
        </p:txBody>
      </p:sp>
      <p:sp>
        <p:nvSpPr>
          <p:cNvPr id="22542" name="Rectangle 18"/>
          <p:cNvSpPr>
            <a:spLocks noChangeArrowheads="1"/>
          </p:cNvSpPr>
          <p:nvPr/>
        </p:nvSpPr>
        <p:spPr bwMode="auto">
          <a:xfrm>
            <a:off x="0" y="212355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2543" name="Rectangle 19"/>
          <p:cNvSpPr>
            <a:spLocks noChangeArrowheads="1"/>
          </p:cNvSpPr>
          <p:nvPr/>
        </p:nvSpPr>
        <p:spPr bwMode="auto">
          <a:xfrm>
            <a:off x="0" y="326655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2544" name="Rectangle 20"/>
          <p:cNvSpPr>
            <a:spLocks noChangeArrowheads="1"/>
          </p:cNvSpPr>
          <p:nvPr/>
        </p:nvSpPr>
        <p:spPr bwMode="auto">
          <a:xfrm>
            <a:off x="0" y="41650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2545" name="Rectangle 21"/>
          <p:cNvSpPr>
            <a:spLocks noChangeArrowheads="1"/>
          </p:cNvSpPr>
          <p:nvPr/>
        </p:nvSpPr>
        <p:spPr bwMode="auto">
          <a:xfrm>
            <a:off x="3759200" y="5050795"/>
            <a:ext cx="31931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sz="1100">
                <a:latin typeface="Calibri" pitchFamily="34" charset="0"/>
                <a:ea typeface="Calibri" pitchFamily="34" charset="0"/>
                <a:cs typeface="Times New Roman" pitchFamily="18" charset="0"/>
              </a:rPr>
              <a:t>=  </a:t>
            </a:r>
            <a:endParaRPr lang="en-US">
              <a:ea typeface="Calibri" pitchFamily="34" charset="0"/>
              <a:cs typeface="Times New Roman" pitchFamily="18" charset="0"/>
            </a:endParaRPr>
          </a:p>
        </p:txBody>
      </p:sp>
      <p:sp>
        <p:nvSpPr>
          <p:cNvPr id="22546" name="Rectangle 23"/>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2547" name="Rectangle 25"/>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2548" name="Object 19"/>
          <p:cNvGraphicFramePr>
            <a:graphicFrameLocks noChangeAspect="1"/>
          </p:cNvGraphicFramePr>
          <p:nvPr>
            <p:extLst>
              <p:ext uri="{D42A27DB-BD31-4B8C-83A1-F6EECF244321}">
                <p14:modId xmlns:p14="http://schemas.microsoft.com/office/powerpoint/2010/main" val="909075974"/>
              </p:ext>
            </p:extLst>
          </p:nvPr>
        </p:nvGraphicFramePr>
        <p:xfrm>
          <a:off x="2046518" y="3390622"/>
          <a:ext cx="2483314" cy="599487"/>
        </p:xfrm>
        <a:graphic>
          <a:graphicData uri="http://schemas.openxmlformats.org/presentationml/2006/ole">
            <mc:AlternateContent xmlns:mc="http://schemas.openxmlformats.org/markup-compatibility/2006">
              <mc:Choice xmlns:v="urn:schemas-microsoft-com:vml" Requires="v">
                <p:oleObj spid="_x0000_s313627" name="Equation" r:id="rId13" imgW="1371600" imgH="444500" progId="Equation.3">
                  <p:embed/>
                </p:oleObj>
              </mc:Choice>
              <mc:Fallback>
                <p:oleObj name="Equation" r:id="rId13" imgW="1371600" imgH="4445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046518" y="3390622"/>
                        <a:ext cx="2483314" cy="599487"/>
                      </a:xfrm>
                      <a:prstGeom prst="rect">
                        <a:avLst/>
                      </a:prstGeom>
                      <a:noFill/>
                      <a:ln>
                        <a:noFill/>
                      </a:ln>
                      <a:extLst/>
                    </p:spPr>
                  </p:pic>
                </p:oleObj>
              </mc:Fallback>
            </mc:AlternateContent>
          </a:graphicData>
        </a:graphic>
      </p:graphicFrame>
      <p:sp>
        <p:nvSpPr>
          <p:cNvPr id="23" name="Title 1"/>
          <p:cNvSpPr>
            <a:spLocks noGrp="1"/>
          </p:cNvSpPr>
          <p:nvPr>
            <p:ph type="title"/>
          </p:nvPr>
        </p:nvSpPr>
        <p:spPr>
          <a:xfrm>
            <a:off x="598516" y="274638"/>
            <a:ext cx="10983884" cy="731202"/>
          </a:xfrm>
        </p:spPr>
        <p:txBody>
          <a:bodyPr>
            <a:noAutofit/>
          </a:bodyPr>
          <a:lstStyle/>
          <a:p>
            <a:pPr algn="ctr" eaLnBrk="1" hangingPunct="1"/>
            <a:r>
              <a:rPr lang="en-US" altLang="en-US" sz="3600" dirty="0" smtClean="0">
                <a:latin typeface="Arial" pitchFamily="34" charset="0"/>
                <a:cs typeface="Arial" pitchFamily="34" charset="0"/>
              </a:rPr>
              <a:t>BAMF</a:t>
            </a:r>
            <a:r>
              <a:rPr lang="en-US" altLang="en-US" sz="3600" dirty="0">
                <a:latin typeface="Arial" pitchFamily="34" charset="0"/>
                <a:cs typeface="Arial" pitchFamily="34" charset="0"/>
              </a:rPr>
              <a:t> </a:t>
            </a:r>
            <a:r>
              <a:rPr lang="en-US" altLang="en-US" sz="3600" dirty="0" smtClean="0">
                <a:latin typeface="Arial" pitchFamily="34" charset="0"/>
                <a:cs typeface="Arial" pitchFamily="34" charset="0"/>
              </a:rPr>
              <a:t>                                                            Cont.….</a:t>
            </a:r>
          </a:p>
        </p:txBody>
      </p:sp>
    </p:spTree>
    <p:extLst>
      <p:ext uri="{BB962C8B-B14F-4D97-AF65-F5344CB8AC3E}">
        <p14:creationId xmlns:p14="http://schemas.microsoft.com/office/powerpoint/2010/main" val="12942146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753" y="1188720"/>
            <a:ext cx="11928763" cy="5552901"/>
          </a:xfrm>
        </p:spPr>
        <p:txBody>
          <a:bodyPr>
            <a:normAutofit/>
          </a:bodyPr>
          <a:lstStyle/>
          <a:p>
            <a:pPr algn="just">
              <a:lnSpc>
                <a:spcPct val="200000"/>
              </a:lnSpc>
              <a:spcBef>
                <a:spcPts val="0"/>
              </a:spcBef>
              <a:defRPr/>
            </a:pPr>
            <a:r>
              <a:rPr lang="en-US" sz="2000" dirty="0" smtClean="0">
                <a:latin typeface="Arial" pitchFamily="34" charset="0"/>
                <a:cs typeface="Arial" pitchFamily="34" charset="0"/>
              </a:rPr>
              <a:t>The diagonal element Y11, Y22, Y33 and Y44 are  called self (driving point) admittance </a:t>
            </a:r>
          </a:p>
          <a:p>
            <a:pPr algn="just">
              <a:lnSpc>
                <a:spcPct val="200000"/>
              </a:lnSpc>
              <a:spcBef>
                <a:spcPts val="0"/>
              </a:spcBef>
              <a:defRPr/>
            </a:pPr>
            <a:r>
              <a:rPr lang="en-US" sz="2000" dirty="0" smtClean="0">
                <a:latin typeface="Arial" pitchFamily="34" charset="0"/>
                <a:cs typeface="Arial" pitchFamily="34" charset="0"/>
              </a:rPr>
              <a:t>Which is the </a:t>
            </a:r>
            <a:r>
              <a:rPr lang="en-US" sz="2000" dirty="0" smtClean="0">
                <a:solidFill>
                  <a:srgbClr val="FF0000"/>
                </a:solidFill>
                <a:latin typeface="Arial" pitchFamily="34" charset="0"/>
                <a:cs typeface="Arial" pitchFamily="34" charset="0"/>
              </a:rPr>
              <a:t>sum o</a:t>
            </a:r>
            <a:r>
              <a:rPr lang="en-US" sz="2000" dirty="0" smtClean="0">
                <a:latin typeface="Arial" pitchFamily="34" charset="0"/>
                <a:cs typeface="Arial" pitchFamily="34" charset="0"/>
              </a:rPr>
              <a:t>f all admittances connected to the node identified   by the repeated subscripts </a:t>
            </a:r>
          </a:p>
          <a:p>
            <a:pPr algn="just">
              <a:lnSpc>
                <a:spcPct val="200000"/>
              </a:lnSpc>
              <a:spcBef>
                <a:spcPts val="0"/>
              </a:spcBef>
              <a:defRPr/>
            </a:pPr>
            <a:r>
              <a:rPr lang="en-US" sz="2000" dirty="0" smtClean="0">
                <a:latin typeface="Arial" pitchFamily="34" charset="0"/>
                <a:cs typeface="Arial" pitchFamily="34" charset="0"/>
              </a:rPr>
              <a:t>The other admittances are called mutual (transfer) admittance of the nodes, which is negative of</a:t>
            </a:r>
          </a:p>
          <a:p>
            <a:pPr marL="0" indent="0" algn="just">
              <a:lnSpc>
                <a:spcPct val="200000"/>
              </a:lnSpc>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admittances connected directly between two nodes. </a:t>
            </a:r>
          </a:p>
          <a:p>
            <a:pPr algn="just">
              <a:lnSpc>
                <a:spcPct val="200000"/>
              </a:lnSpc>
              <a:spcBef>
                <a:spcPts val="0"/>
              </a:spcBef>
              <a:defRPr/>
            </a:pPr>
            <a:r>
              <a:rPr lang="en-US" sz="2000" dirty="0" smtClean="0">
                <a:latin typeface="Arial" pitchFamily="34" charset="0"/>
                <a:cs typeface="Arial" pitchFamily="34" charset="0"/>
              </a:rPr>
              <a:t>The admittance matrix for N-bus system can be easily determined using the above formula.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dirty="0"/>
          </a:p>
        </p:txBody>
      </p:sp>
      <p:sp>
        <p:nvSpPr>
          <p:cNvPr id="23558"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E645B85D-7259-4B60-A1B4-02D21FD724E5}" type="slidenum">
              <a:rPr lang="en-US" altLang="en-US" smtClean="0">
                <a:solidFill>
                  <a:srgbClr val="045C75"/>
                </a:solidFill>
              </a:rPr>
              <a:pPr/>
              <a:t>33</a:t>
            </a:fld>
            <a:endParaRPr lang="en-US" altLang="en-US" smtClean="0">
              <a:solidFill>
                <a:srgbClr val="045C75"/>
              </a:solidFill>
            </a:endParaRPr>
          </a:p>
        </p:txBody>
      </p:sp>
      <p:sp>
        <p:nvSpPr>
          <p:cNvPr id="8" name="Title 1"/>
          <p:cNvSpPr>
            <a:spLocks noGrp="1"/>
          </p:cNvSpPr>
          <p:nvPr>
            <p:ph type="title"/>
          </p:nvPr>
        </p:nvSpPr>
        <p:spPr>
          <a:xfrm>
            <a:off x="598516" y="274638"/>
            <a:ext cx="10983884" cy="731202"/>
          </a:xfrm>
        </p:spPr>
        <p:txBody>
          <a:bodyPr>
            <a:noAutofit/>
          </a:bodyPr>
          <a:lstStyle/>
          <a:p>
            <a:pPr algn="ctr" eaLnBrk="1" hangingPunct="1"/>
            <a:r>
              <a:rPr lang="en-US" altLang="en-US" sz="3600" dirty="0" smtClean="0">
                <a:latin typeface="Arial" pitchFamily="34" charset="0"/>
                <a:cs typeface="Arial" pitchFamily="34" charset="0"/>
              </a:rPr>
              <a:t>BAMF</a:t>
            </a:r>
            <a:r>
              <a:rPr lang="en-US" altLang="en-US" sz="3600" dirty="0">
                <a:latin typeface="Arial" pitchFamily="34" charset="0"/>
                <a:cs typeface="Arial" pitchFamily="34" charset="0"/>
              </a:rPr>
              <a:t> </a:t>
            </a:r>
            <a:r>
              <a:rPr lang="en-US" altLang="en-US" sz="3600" dirty="0" smtClean="0">
                <a:latin typeface="Arial" pitchFamily="34" charset="0"/>
                <a:cs typeface="Arial" pitchFamily="34" charset="0"/>
              </a:rPr>
              <a:t>                                                            Cont.….</a:t>
            </a:r>
          </a:p>
        </p:txBody>
      </p:sp>
    </p:spTree>
    <p:extLst>
      <p:ext uri="{BB962C8B-B14F-4D97-AF65-F5344CB8AC3E}">
        <p14:creationId xmlns:p14="http://schemas.microsoft.com/office/powerpoint/2010/main" val="22006996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2"/>
          <p:cNvSpPr>
            <a:spLocks noGrp="1"/>
          </p:cNvSpPr>
          <p:nvPr>
            <p:ph idx="1"/>
          </p:nvPr>
        </p:nvSpPr>
        <p:spPr>
          <a:xfrm>
            <a:off x="191193" y="1219199"/>
            <a:ext cx="11895511" cy="5638801"/>
          </a:xfrm>
        </p:spPr>
        <p:txBody>
          <a:bodyPr>
            <a:normAutofit/>
          </a:bodyPr>
          <a:lstStyle/>
          <a:p>
            <a:pPr marL="0" indent="0" algn="just">
              <a:lnSpc>
                <a:spcPct val="200000"/>
              </a:lnSpc>
              <a:buNone/>
            </a:pPr>
            <a:r>
              <a:rPr lang="en-US" altLang="en-US" sz="2000" b="1" dirty="0">
                <a:latin typeface="Arial" pitchFamily="34" charset="0"/>
                <a:cs typeface="Arial" pitchFamily="34" charset="0"/>
              </a:rPr>
              <a:t>Characteristics of </a:t>
            </a:r>
            <a:r>
              <a:rPr lang="en-US" altLang="en-US" sz="2000" b="1" dirty="0" smtClean="0">
                <a:latin typeface="Arial" pitchFamily="34" charset="0"/>
                <a:cs typeface="Arial" pitchFamily="34" charset="0"/>
              </a:rPr>
              <a:t>Y-bus </a:t>
            </a:r>
            <a:r>
              <a:rPr lang="en-US" altLang="en-US" sz="2000" b="1" dirty="0">
                <a:latin typeface="Arial" pitchFamily="34" charset="0"/>
                <a:cs typeface="Arial" pitchFamily="34" charset="0"/>
              </a:rPr>
              <a:t>matrix </a:t>
            </a:r>
            <a:r>
              <a:rPr lang="en-US" altLang="en-US" sz="2000" b="1" dirty="0" smtClean="0">
                <a:latin typeface="Arial" pitchFamily="34" charset="0"/>
                <a:cs typeface="Arial" pitchFamily="34" charset="0"/>
              </a:rPr>
              <a:t>are:</a:t>
            </a:r>
          </a:p>
          <a:p>
            <a:pPr algn="just">
              <a:lnSpc>
                <a:spcPct val="150000"/>
              </a:lnSpc>
            </a:pPr>
            <a:r>
              <a:rPr lang="en-US" altLang="en-US" sz="2000" dirty="0" smtClean="0">
                <a:latin typeface="Arial" pitchFamily="34" charset="0"/>
                <a:cs typeface="Arial" pitchFamily="34" charset="0"/>
              </a:rPr>
              <a:t>N*N  matrix </a:t>
            </a:r>
          </a:p>
          <a:p>
            <a:pPr algn="just">
              <a:lnSpc>
                <a:spcPct val="150000"/>
              </a:lnSpc>
            </a:pPr>
            <a:r>
              <a:rPr lang="en-US" altLang="en-US" sz="2000" dirty="0" smtClean="0">
                <a:latin typeface="Arial" pitchFamily="34" charset="0"/>
                <a:cs typeface="Arial" pitchFamily="34" charset="0"/>
              </a:rPr>
              <a:t>Sparse where as Z matrix is full matrix </a:t>
            </a:r>
          </a:p>
          <a:p>
            <a:pPr algn="just">
              <a:lnSpc>
                <a:spcPct val="150000"/>
              </a:lnSpc>
            </a:pPr>
            <a:r>
              <a:rPr lang="en-US" altLang="en-US" sz="2000" dirty="0" smtClean="0">
                <a:latin typeface="Arial" pitchFamily="34" charset="0"/>
                <a:cs typeface="Arial" pitchFamily="34" charset="0"/>
              </a:rPr>
              <a:t>Symmetric matrix </a:t>
            </a:r>
          </a:p>
          <a:p>
            <a:pPr algn="just">
              <a:lnSpc>
                <a:spcPct val="150000"/>
              </a:lnSpc>
            </a:pPr>
            <a:r>
              <a:rPr lang="en-US" altLang="en-US" sz="2000" dirty="0" smtClean="0">
                <a:latin typeface="Arial" pitchFamily="34" charset="0"/>
                <a:cs typeface="Arial" pitchFamily="34" charset="0"/>
              </a:rPr>
              <a:t>Diagonal elements of Y-bus matrix is the summation of all elements connected to bus-i</a:t>
            </a:r>
          </a:p>
          <a:p>
            <a:pPr algn="just">
              <a:lnSpc>
                <a:spcPct val="150000"/>
              </a:lnSpc>
            </a:pPr>
            <a:r>
              <a:rPr lang="en-US" altLang="en-US" sz="2000" dirty="0" smtClean="0">
                <a:latin typeface="Arial" pitchFamily="34" charset="0"/>
                <a:cs typeface="Arial" pitchFamily="34" charset="0"/>
              </a:rPr>
              <a:t>Off-diagonal elements of Y bus matrix is simply obtained as negative of the magnitude of admittance </a:t>
            </a:r>
          </a:p>
          <a:p>
            <a:pPr marL="0" indent="0" algn="just">
              <a:lnSpc>
                <a:spcPct val="15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connected between i and j</a:t>
            </a:r>
          </a:p>
          <a:p>
            <a:pPr>
              <a:buFont typeface="Wingdings 2" pitchFamily="18" charset="2"/>
              <a:buNone/>
            </a:pPr>
            <a:endParaRPr lang="en-US" altLang="en-US" dirty="0" smtClean="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2458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4D6C879B-A5A0-482A-B9F3-666B7C788F92}" type="slidenum">
              <a:rPr lang="en-US" altLang="en-US" smtClean="0">
                <a:solidFill>
                  <a:srgbClr val="045C75"/>
                </a:solidFill>
              </a:rPr>
              <a:pPr/>
              <a:t>34</a:t>
            </a:fld>
            <a:endParaRPr lang="en-US" altLang="en-US" smtClean="0">
              <a:solidFill>
                <a:srgbClr val="045C75"/>
              </a:solidFill>
            </a:endParaRPr>
          </a:p>
        </p:txBody>
      </p:sp>
      <p:sp>
        <p:nvSpPr>
          <p:cNvPr id="8" name="Title 1"/>
          <p:cNvSpPr>
            <a:spLocks noGrp="1"/>
          </p:cNvSpPr>
          <p:nvPr>
            <p:ph type="title"/>
          </p:nvPr>
        </p:nvSpPr>
        <p:spPr>
          <a:xfrm>
            <a:off x="598516" y="274638"/>
            <a:ext cx="10983884" cy="731202"/>
          </a:xfrm>
        </p:spPr>
        <p:txBody>
          <a:bodyPr>
            <a:noAutofit/>
          </a:bodyPr>
          <a:lstStyle/>
          <a:p>
            <a:pPr algn="ctr" eaLnBrk="1" hangingPunct="1"/>
            <a:r>
              <a:rPr lang="en-US" altLang="en-US" sz="3600" dirty="0" smtClean="0">
                <a:latin typeface="Arial" pitchFamily="34" charset="0"/>
                <a:cs typeface="Arial" pitchFamily="34" charset="0"/>
              </a:rPr>
              <a:t>BAMF</a:t>
            </a:r>
            <a:r>
              <a:rPr lang="en-US" altLang="en-US" sz="3600" dirty="0">
                <a:latin typeface="Arial" pitchFamily="34" charset="0"/>
                <a:cs typeface="Arial" pitchFamily="34" charset="0"/>
              </a:rPr>
              <a:t> </a:t>
            </a:r>
            <a:r>
              <a:rPr lang="en-US" altLang="en-US" sz="3600" dirty="0" smtClean="0">
                <a:latin typeface="Arial" pitchFamily="34" charset="0"/>
                <a:cs typeface="Arial" pitchFamily="34" charset="0"/>
              </a:rPr>
              <a:t>                                                            Cont.….</a:t>
            </a:r>
          </a:p>
        </p:txBody>
      </p:sp>
    </p:spTree>
    <p:extLst>
      <p:ext uri="{BB962C8B-B14F-4D97-AF65-F5344CB8AC3E}">
        <p14:creationId xmlns:p14="http://schemas.microsoft.com/office/powerpoint/2010/main" val="24207181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smtClean="0"/>
              <a:t>Presenter: Dr.Teshome Goa</a:t>
            </a:r>
            <a:endParaRPr lang="en-US"/>
          </a:p>
        </p:txBody>
      </p:sp>
      <p:pic>
        <p:nvPicPr>
          <p:cNvPr id="2560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21229" y="1781888"/>
            <a:ext cx="9201535" cy="3904017"/>
          </a:xfrm>
          <a:noFill/>
        </p:spPr>
      </p:pic>
      <p:sp>
        <p:nvSpPr>
          <p:cNvPr id="2560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37242EBF-E9B0-4F7A-9485-6911B7A1474C}" type="slidenum">
              <a:rPr lang="en-US" altLang="en-US" smtClean="0">
                <a:solidFill>
                  <a:srgbClr val="045C75"/>
                </a:solidFill>
              </a:rPr>
              <a:pPr/>
              <a:t>35</a:t>
            </a:fld>
            <a:endParaRPr lang="en-US" altLang="en-US" smtClean="0">
              <a:solidFill>
                <a:srgbClr val="045C75"/>
              </a:solidFill>
            </a:endParaRPr>
          </a:p>
        </p:txBody>
      </p:sp>
      <p:sp>
        <p:nvSpPr>
          <p:cNvPr id="7" name="Title 1"/>
          <p:cNvSpPr txBox="1">
            <a:spLocks/>
          </p:cNvSpPr>
          <p:nvPr/>
        </p:nvSpPr>
        <p:spPr>
          <a:xfrm>
            <a:off x="706582" y="274638"/>
            <a:ext cx="10875817" cy="490133"/>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dirty="0" smtClean="0">
                <a:latin typeface="Arial" pitchFamily="34" charset="0"/>
                <a:cs typeface="Arial" pitchFamily="34" charset="0"/>
              </a:rPr>
              <a:t>BAMF                                                             Cont.….</a:t>
            </a:r>
          </a:p>
        </p:txBody>
      </p:sp>
      <p:sp>
        <p:nvSpPr>
          <p:cNvPr id="3" name="Rectangle 2"/>
          <p:cNvSpPr/>
          <p:nvPr/>
        </p:nvSpPr>
        <p:spPr>
          <a:xfrm>
            <a:off x="994755" y="886337"/>
            <a:ext cx="10468495" cy="369332"/>
          </a:xfrm>
          <a:prstGeom prst="rect">
            <a:avLst/>
          </a:prstGeom>
        </p:spPr>
        <p:txBody>
          <a:bodyPr wrap="square">
            <a:spAutoFit/>
          </a:bodyPr>
          <a:lstStyle/>
          <a:p>
            <a:r>
              <a:rPr lang="en-US" altLang="en-US" dirty="0">
                <a:latin typeface="Times New Roman" pitchFamily="18" charset="0"/>
                <a:cs typeface="Times New Roman" pitchFamily="18" charset="0"/>
              </a:rPr>
              <a:t>Example; D</a:t>
            </a:r>
            <a:r>
              <a:rPr lang="en-US" altLang="en-US" dirty="0" smtClean="0">
                <a:latin typeface="Times New Roman" pitchFamily="18" charset="0"/>
                <a:cs typeface="Times New Roman" pitchFamily="18" charset="0"/>
              </a:rPr>
              <a:t>etermine the Y-bus matrix for the four bus network given below</a:t>
            </a:r>
            <a:endParaRPr lang="en-US" dirty="0"/>
          </a:p>
        </p:txBody>
      </p:sp>
    </p:spTree>
    <p:extLst>
      <p:ext uri="{BB962C8B-B14F-4D97-AF65-F5344CB8AC3E}">
        <p14:creationId xmlns:p14="http://schemas.microsoft.com/office/powerpoint/2010/main" val="38213343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3" y="-1"/>
            <a:ext cx="11111727" cy="856211"/>
          </a:xfrm>
        </p:spPr>
        <p:txBody>
          <a:bodyPr>
            <a:normAutofit/>
          </a:bodyPr>
          <a:lstStyle/>
          <a:p>
            <a:pPr algn="ctr"/>
            <a:r>
              <a:rPr lang="en-US" sz="3600" b="1" dirty="0" smtClean="0">
                <a:latin typeface="Arial" pitchFamily="34" charset="0"/>
                <a:cs typeface="Arial" pitchFamily="34" charset="0"/>
              </a:rPr>
              <a:t>Summary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0" y="606828"/>
            <a:ext cx="12192000" cy="6071063"/>
          </a:xfrm>
        </p:spPr>
        <p:txBody>
          <a:bodyPr>
            <a:noAutofit/>
          </a:bodyPr>
          <a:lstStyle/>
          <a:p>
            <a:pPr algn="just">
              <a:lnSpc>
                <a:spcPct val="200000"/>
              </a:lnSpc>
              <a:spcBef>
                <a:spcPts val="0"/>
              </a:spcBef>
            </a:pPr>
            <a:r>
              <a:rPr lang="en-US" sz="2000" dirty="0" smtClean="0">
                <a:latin typeface="Arial" pitchFamily="34" charset="0"/>
                <a:cs typeface="Arial" pitchFamily="34" charset="0"/>
              </a:rPr>
              <a:t>The load flow analysis and its importance in the power network analysis is discussed in this lecture</a:t>
            </a:r>
          </a:p>
          <a:p>
            <a:pPr algn="just">
              <a:lnSpc>
                <a:spcPct val="200000"/>
              </a:lnSpc>
              <a:spcBef>
                <a:spcPts val="0"/>
              </a:spcBef>
            </a:pPr>
            <a:r>
              <a:rPr lang="en-US" sz="2000" dirty="0" smtClean="0">
                <a:latin typeface="Arial" pitchFamily="34" charset="0"/>
                <a:cs typeface="Arial" pitchFamily="34" charset="0"/>
              </a:rPr>
              <a:t>Thus, the significance of load flow analysis in terms supporting the countries GDPs, power system </a:t>
            </a:r>
          </a:p>
          <a:p>
            <a:pPr marL="0" indent="0" algn="just">
              <a:lnSpc>
                <a:spcPct val="200000"/>
              </a:lnSpc>
              <a:spcBef>
                <a:spcPts val="0"/>
              </a:spcBef>
              <a:buNone/>
            </a:pPr>
            <a:r>
              <a:rPr lang="en-US" sz="2000" dirty="0">
                <a:latin typeface="Arial" pitchFamily="34" charset="0"/>
                <a:cs typeface="Arial" pitchFamily="34" charset="0"/>
              </a:rPr>
              <a:t> </a:t>
            </a:r>
            <a:r>
              <a:rPr lang="en-US" sz="2000" dirty="0" smtClean="0">
                <a:latin typeface="Arial" pitchFamily="34" charset="0"/>
                <a:cs typeface="Arial" pitchFamily="34" charset="0"/>
              </a:rPr>
              <a:t>   planning and operation is also discussed.</a:t>
            </a:r>
          </a:p>
          <a:p>
            <a:pPr algn="just">
              <a:lnSpc>
                <a:spcPct val="200000"/>
              </a:lnSpc>
              <a:spcBef>
                <a:spcPts val="0"/>
              </a:spcBef>
            </a:pPr>
            <a:r>
              <a:rPr lang="en-US" sz="2000" dirty="0" smtClean="0">
                <a:latin typeface="Arial" pitchFamily="34" charset="0"/>
                <a:cs typeface="Arial" pitchFamily="34" charset="0"/>
              </a:rPr>
              <a:t>It is observed that the aim of load flow analysis is to determine the network bus voltage, its angle, line real and reactive power flows during steady state operating conditions, which are very important for the power utility companies as well as the customers</a:t>
            </a:r>
          </a:p>
          <a:p>
            <a:pPr algn="just">
              <a:lnSpc>
                <a:spcPct val="200000"/>
              </a:lnSpc>
              <a:spcBef>
                <a:spcPts val="0"/>
              </a:spcBef>
            </a:pPr>
            <a:r>
              <a:rPr lang="en-US" sz="2000" dirty="0" smtClean="0">
                <a:latin typeface="Arial" pitchFamily="34" charset="0"/>
                <a:cs typeface="Arial" pitchFamily="34" charset="0"/>
              </a:rPr>
              <a:t>Besides this, important parameters for load flow analysis such as the knowledge of network modeling , the importance of energy conservation , bus admittance matrix formulation and types of network buses are well discussed. </a:t>
            </a:r>
          </a:p>
          <a:p>
            <a:pPr algn="just">
              <a:lnSpc>
                <a:spcPct val="150000"/>
              </a:lnSpc>
              <a:spcBef>
                <a:spcPts val="0"/>
              </a:spcBef>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36</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4424" y="232122"/>
            <a:ext cx="10627938" cy="511568"/>
          </a:xfrm>
        </p:spPr>
        <p:txBody>
          <a:bodyPr>
            <a:noAutofit/>
          </a:bodyPr>
          <a:lstStyle/>
          <a:p>
            <a:pPr algn="ctr"/>
            <a:r>
              <a:rPr lang="en-US" sz="3600" b="1" dirty="0" smtClean="0">
                <a:latin typeface="Arial" pitchFamily="34" charset="0"/>
                <a:cs typeface="Arial" pitchFamily="34" charset="0"/>
              </a:rPr>
              <a:t>References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0" y="739832"/>
            <a:ext cx="12119956" cy="6059979"/>
          </a:xfrm>
        </p:spPr>
        <p:txBody>
          <a:bodyPr>
            <a:normAutofit fontScale="55000" lnSpcReduction="20000"/>
          </a:bodyPr>
          <a:lstStyle/>
          <a:p>
            <a:pPr marL="0" indent="0" algn="just">
              <a:lnSpc>
                <a:spcPct val="170000"/>
              </a:lnSpc>
              <a:buNone/>
            </a:pPr>
            <a:r>
              <a:rPr lang="en-US" sz="2900" dirty="0">
                <a:latin typeface="Arial" pitchFamily="34" charset="0"/>
                <a:cs typeface="Arial" pitchFamily="34" charset="0"/>
              </a:rPr>
              <a:t>[1]. </a:t>
            </a:r>
            <a:r>
              <a:rPr lang="en-US" sz="2900" dirty="0" smtClean="0">
                <a:latin typeface="Arial" pitchFamily="34" charset="0"/>
                <a:cs typeface="Arial" pitchFamily="34" charset="0"/>
              </a:rPr>
              <a:t>E.,</a:t>
            </a:r>
            <a:r>
              <a:rPr lang="en-US" sz="2900" dirty="0" err="1" smtClean="0">
                <a:latin typeface="Arial" pitchFamily="34" charset="0"/>
                <a:cs typeface="Arial" pitchFamily="34" charset="0"/>
              </a:rPr>
              <a:t>Fergany</a:t>
            </a:r>
            <a:r>
              <a:rPr lang="en-US" sz="2900" dirty="0" smtClean="0">
                <a:latin typeface="Arial" pitchFamily="34" charset="0"/>
                <a:cs typeface="Arial" pitchFamily="34" charset="0"/>
              </a:rPr>
              <a:t>. ‘’A.A</a:t>
            </a:r>
            <a:r>
              <a:rPr lang="en-US" sz="2900" dirty="0">
                <a:latin typeface="Arial" pitchFamily="34" charset="0"/>
                <a:cs typeface="Arial" pitchFamily="34" charset="0"/>
              </a:rPr>
              <a:t>. Reviews on Load Flow Methods in Electric Distribution </a:t>
            </a:r>
            <a:r>
              <a:rPr lang="en-US" sz="2900" dirty="0" smtClean="0">
                <a:latin typeface="Arial" pitchFamily="34" charset="0"/>
                <a:cs typeface="Arial" pitchFamily="34" charset="0"/>
              </a:rPr>
              <a:t>Networks’’. </a:t>
            </a:r>
            <a:r>
              <a:rPr lang="en-US" sz="2900" dirty="0">
                <a:latin typeface="Arial" pitchFamily="34" charset="0"/>
                <a:cs typeface="Arial" pitchFamily="34" charset="0"/>
              </a:rPr>
              <a:t>Arch </a:t>
            </a:r>
            <a:r>
              <a:rPr lang="en-US" sz="2900" dirty="0" smtClean="0">
                <a:latin typeface="Arial" pitchFamily="34" charset="0"/>
                <a:cs typeface="Arial" pitchFamily="34" charset="0"/>
              </a:rPr>
              <a:t>Computed </a:t>
            </a:r>
            <a:r>
              <a:rPr lang="en-US" sz="2900" dirty="0">
                <a:latin typeface="Arial" pitchFamily="34" charset="0"/>
                <a:cs typeface="Arial" pitchFamily="34" charset="0"/>
              </a:rPr>
              <a:t>Methods </a:t>
            </a:r>
            <a:r>
              <a:rPr lang="en-US" sz="2900" dirty="0" smtClean="0">
                <a:latin typeface="Arial" pitchFamily="34" charset="0"/>
                <a:cs typeface="Arial" pitchFamily="34" charset="0"/>
              </a:rPr>
              <a:t>Eng. 2024. </a:t>
            </a:r>
            <a:r>
              <a:rPr lang="en-US" sz="2900" dirty="0" err="1" smtClean="0">
                <a:latin typeface="Arial" pitchFamily="34" charset="0"/>
                <a:cs typeface="Arial" pitchFamily="34" charset="0"/>
              </a:rPr>
              <a:t>Doi</a:t>
            </a:r>
            <a:r>
              <a:rPr lang="en-US" sz="2900" dirty="0" smtClean="0">
                <a:latin typeface="Arial" pitchFamily="34" charset="0"/>
                <a:cs typeface="Arial" pitchFamily="34" charset="0"/>
              </a:rPr>
              <a:t>:  </a:t>
            </a:r>
            <a:r>
              <a:rPr lang="en-US" sz="2900" dirty="0">
                <a:latin typeface="Arial" pitchFamily="34" charset="0"/>
                <a:cs typeface="Arial" pitchFamily="34" charset="0"/>
                <a:hlinkClick r:id="rId2"/>
              </a:rPr>
              <a:t>https://</a:t>
            </a:r>
            <a:r>
              <a:rPr lang="en-US" sz="2900" dirty="0" smtClean="0">
                <a:latin typeface="Arial" pitchFamily="34" charset="0"/>
                <a:cs typeface="Arial" pitchFamily="34" charset="0"/>
                <a:hlinkClick r:id="rId2"/>
              </a:rPr>
              <a:t>doi.org/10.1007/s11831-024-10191-7</a:t>
            </a:r>
            <a:r>
              <a:rPr lang="en-US" sz="2900" dirty="0" smtClean="0">
                <a:latin typeface="Arial" pitchFamily="34" charset="0"/>
                <a:cs typeface="Arial" pitchFamily="34" charset="0"/>
              </a:rPr>
              <a:t>.</a:t>
            </a:r>
          </a:p>
          <a:p>
            <a:pPr marL="0" indent="0" algn="just">
              <a:lnSpc>
                <a:spcPct val="170000"/>
              </a:lnSpc>
              <a:buNone/>
            </a:pPr>
            <a:r>
              <a:rPr lang="en-US" sz="2900" dirty="0" smtClean="0">
                <a:latin typeface="Arial" pitchFamily="34" charset="0"/>
                <a:cs typeface="Arial" pitchFamily="34" charset="0"/>
              </a:rPr>
              <a:t>[2]. C., </a:t>
            </a:r>
            <a:r>
              <a:rPr lang="en-US" sz="2900" dirty="0" err="1" smtClean="0">
                <a:latin typeface="Arial" pitchFamily="34" charset="0"/>
                <a:cs typeface="Arial" pitchFamily="34" charset="0"/>
              </a:rPr>
              <a:t>Enes</a:t>
            </a:r>
            <a:r>
              <a:rPr lang="en-US" sz="2900" dirty="0" smtClean="0">
                <a:latin typeface="Arial" pitchFamily="34" charset="0"/>
                <a:cs typeface="Arial" pitchFamily="34" charset="0"/>
              </a:rPr>
              <a:t>; Y., </a:t>
            </a:r>
            <a:r>
              <a:rPr lang="en-US" sz="2900" dirty="0" err="1" smtClean="0">
                <a:latin typeface="Arial" pitchFamily="34" charset="0"/>
                <a:cs typeface="Arial" pitchFamily="34" charset="0"/>
              </a:rPr>
              <a:t>Cemal;Y</a:t>
            </a:r>
            <a:r>
              <a:rPr lang="en-US" sz="2900" dirty="0" smtClean="0">
                <a:latin typeface="Arial" pitchFamily="34" charset="0"/>
                <a:cs typeface="Arial" pitchFamily="34" charset="0"/>
              </a:rPr>
              <a:t>., </a:t>
            </a:r>
            <a:r>
              <a:rPr lang="en-US" sz="2900" dirty="0" err="1">
                <a:latin typeface="Arial" pitchFamily="34" charset="0"/>
                <a:cs typeface="Arial" pitchFamily="34" charset="0"/>
              </a:rPr>
              <a:t>Ercan</a:t>
            </a:r>
            <a:r>
              <a:rPr lang="en-US" sz="2900" dirty="0">
                <a:latin typeface="Arial" pitchFamily="34" charset="0"/>
                <a:cs typeface="Arial" pitchFamily="34" charset="0"/>
              </a:rPr>
              <a:t> </a:t>
            </a:r>
            <a:r>
              <a:rPr lang="en-US" sz="2900" dirty="0" smtClean="0">
                <a:latin typeface="Arial" pitchFamily="34" charset="0"/>
                <a:cs typeface="Arial" pitchFamily="34" charset="0"/>
              </a:rPr>
              <a:t>and K.,</a:t>
            </a:r>
            <a:r>
              <a:rPr lang="en-US" sz="2900" dirty="0" err="1" smtClean="0">
                <a:latin typeface="Arial" pitchFamily="34" charset="0"/>
                <a:cs typeface="Arial" pitchFamily="34" charset="0"/>
              </a:rPr>
              <a:t>Hamdi</a:t>
            </a:r>
            <a:r>
              <a:rPr lang="en-US" sz="2900" dirty="0" smtClean="0">
                <a:latin typeface="Arial" pitchFamily="34" charset="0"/>
                <a:cs typeface="Arial" pitchFamily="34" charset="0"/>
              </a:rPr>
              <a:t>. ‘Importance of Power Flow and Load Analysis in Pre-Installation Power Systems’’. </a:t>
            </a:r>
            <a:r>
              <a:rPr lang="en-US" sz="2900" dirty="0">
                <a:latin typeface="Arial" pitchFamily="34" charset="0"/>
                <a:cs typeface="Arial" pitchFamily="34" charset="0"/>
              </a:rPr>
              <a:t>2019 3rd International Symposium on Multidisciplinary Studies and Innovative Technologies (ISMSIT). </a:t>
            </a:r>
            <a:r>
              <a:rPr lang="en-US" sz="2900" dirty="0" smtClean="0">
                <a:latin typeface="Arial" pitchFamily="34" charset="0"/>
                <a:cs typeface="Arial" pitchFamily="34" charset="0"/>
              </a:rPr>
              <a:t>Pp.1-5, 2019. </a:t>
            </a:r>
            <a:r>
              <a:rPr lang="en-US" sz="2900" dirty="0">
                <a:latin typeface="Arial" pitchFamily="34" charset="0"/>
                <a:cs typeface="Arial" pitchFamily="34" charset="0"/>
              </a:rPr>
              <a:t>DOI:10.1109/ISMSIT.2019.8932900.</a:t>
            </a:r>
            <a:endParaRPr lang="en-US" sz="2900" dirty="0" smtClean="0">
              <a:latin typeface="Arial" pitchFamily="34" charset="0"/>
              <a:cs typeface="Arial" pitchFamily="34" charset="0"/>
            </a:endParaRPr>
          </a:p>
          <a:p>
            <a:pPr marL="0" indent="0" algn="just">
              <a:lnSpc>
                <a:spcPct val="170000"/>
              </a:lnSpc>
              <a:buNone/>
            </a:pPr>
            <a:r>
              <a:rPr lang="en-US" sz="2900" dirty="0" smtClean="0">
                <a:latin typeface="Arial" pitchFamily="34" charset="0"/>
                <a:cs typeface="Arial" pitchFamily="34" charset="0"/>
              </a:rPr>
              <a:t>[</a:t>
            </a:r>
            <a:r>
              <a:rPr lang="en-US" sz="2900" dirty="0">
                <a:latin typeface="Arial" pitchFamily="34" charset="0"/>
                <a:cs typeface="Arial" pitchFamily="34" charset="0"/>
              </a:rPr>
              <a:t>3</a:t>
            </a:r>
            <a:r>
              <a:rPr lang="en-US" sz="2900" dirty="0" smtClean="0">
                <a:latin typeface="Arial" pitchFamily="34" charset="0"/>
                <a:cs typeface="Arial" pitchFamily="34" charset="0"/>
              </a:rPr>
              <a:t>]. B., </a:t>
            </a:r>
            <a:r>
              <a:rPr lang="en-US" sz="2900" dirty="0" err="1" smtClean="0">
                <a:latin typeface="Arial" pitchFamily="34" charset="0"/>
                <a:cs typeface="Arial" pitchFamily="34" charset="0"/>
              </a:rPr>
              <a:t>Babak</a:t>
            </a:r>
            <a:r>
              <a:rPr lang="en-US" sz="2900" dirty="0" smtClean="0">
                <a:latin typeface="Arial" pitchFamily="34" charset="0"/>
                <a:cs typeface="Arial" pitchFamily="34" charset="0"/>
              </a:rPr>
              <a:t> and E., Zia. ‘‘</a:t>
            </a:r>
            <a:r>
              <a:rPr lang="en-US" sz="2900" dirty="0">
                <a:latin typeface="Arial" pitchFamily="34" charset="0"/>
                <a:cs typeface="Arial" pitchFamily="34" charset="0"/>
              </a:rPr>
              <a:t>Power System Dynamic </a:t>
            </a:r>
            <a:r>
              <a:rPr lang="en-US" sz="2900" dirty="0" smtClean="0">
                <a:latin typeface="Arial" pitchFamily="34" charset="0"/>
                <a:cs typeface="Arial" pitchFamily="34" charset="0"/>
              </a:rPr>
              <a:t>Modeling </a:t>
            </a:r>
            <a:r>
              <a:rPr lang="en-US" sz="2900" dirty="0">
                <a:latin typeface="Arial" pitchFamily="34" charset="0"/>
                <a:cs typeface="Arial" pitchFamily="34" charset="0"/>
              </a:rPr>
              <a:t>and Analysis in Evolving Networks’’. </a:t>
            </a:r>
            <a:r>
              <a:rPr lang="en-US" sz="2900" dirty="0" smtClean="0">
                <a:latin typeface="Arial" pitchFamily="34" charset="0"/>
                <a:cs typeface="Arial" pitchFamily="34" charset="0"/>
              </a:rPr>
              <a:t>Springer NATURE.2024</a:t>
            </a:r>
            <a:r>
              <a:rPr lang="en-US" sz="2900" dirty="0">
                <a:latin typeface="Arial" pitchFamily="34" charset="0"/>
                <a:cs typeface="Arial" pitchFamily="34" charset="0"/>
              </a:rPr>
              <a:t>. </a:t>
            </a:r>
            <a:r>
              <a:rPr lang="en-US" sz="2900" dirty="0">
                <a:latin typeface="Arial" pitchFamily="34" charset="0"/>
                <a:cs typeface="Arial" pitchFamily="34" charset="0"/>
                <a:hlinkClick r:id="rId3"/>
              </a:rPr>
              <a:t>https://</a:t>
            </a:r>
            <a:r>
              <a:rPr lang="en-US" sz="2900" dirty="0" smtClean="0">
                <a:latin typeface="Arial" pitchFamily="34" charset="0"/>
                <a:cs typeface="Arial" pitchFamily="34" charset="0"/>
                <a:hlinkClick r:id="rId3"/>
              </a:rPr>
              <a:t>link.springer.com/referencework/10.1007/978-3-031-47821-5</a:t>
            </a:r>
            <a:endParaRPr lang="en-US" sz="2900" dirty="0" smtClean="0">
              <a:latin typeface="Arial" pitchFamily="34" charset="0"/>
              <a:cs typeface="Arial" pitchFamily="34" charset="0"/>
            </a:endParaRPr>
          </a:p>
          <a:p>
            <a:pPr marL="0" indent="0" algn="just">
              <a:lnSpc>
                <a:spcPct val="170000"/>
              </a:lnSpc>
              <a:buNone/>
            </a:pPr>
            <a:r>
              <a:rPr lang="en-US" sz="2900" dirty="0">
                <a:latin typeface="Arial" pitchFamily="34" charset="0"/>
                <a:cs typeface="Arial" pitchFamily="34" charset="0"/>
              </a:rPr>
              <a:t>[4]. </a:t>
            </a:r>
            <a:r>
              <a:rPr lang="en-US" sz="2900" dirty="0" smtClean="0">
                <a:latin typeface="Arial" pitchFamily="34" charset="0"/>
                <a:cs typeface="Arial" pitchFamily="34" charset="0"/>
              </a:rPr>
              <a:t>P., Pan; H., Shi; G., Chen and </a:t>
            </a:r>
            <a:r>
              <a:rPr lang="en-US" sz="2900" dirty="0" err="1" smtClean="0">
                <a:latin typeface="Arial" pitchFamily="34" charset="0"/>
                <a:cs typeface="Arial" pitchFamily="34" charset="0"/>
              </a:rPr>
              <a:t>etl</a:t>
            </a:r>
            <a:r>
              <a:rPr lang="en-US" sz="2900" dirty="0" smtClean="0">
                <a:latin typeface="Arial" pitchFamily="34" charset="0"/>
                <a:cs typeface="Arial" pitchFamily="34" charset="0"/>
              </a:rPr>
              <a:t>:. ‘’Modeling </a:t>
            </a:r>
            <a:r>
              <a:rPr lang="en-US" sz="2900" dirty="0">
                <a:latin typeface="Arial" pitchFamily="34" charset="0"/>
                <a:cs typeface="Arial" pitchFamily="34" charset="0"/>
              </a:rPr>
              <a:t>and Operating Characteristics of Excitation System for Variable Speed Pumped Storage Unit with Full-Size </a:t>
            </a:r>
            <a:r>
              <a:rPr lang="en-US" sz="2900" dirty="0" smtClean="0">
                <a:latin typeface="Arial" pitchFamily="34" charset="0"/>
                <a:cs typeface="Arial" pitchFamily="34" charset="0"/>
              </a:rPr>
              <a:t>Converter’’. Electronics. V.13(505). </a:t>
            </a:r>
            <a:r>
              <a:rPr lang="en-US" sz="2900" dirty="0">
                <a:latin typeface="Arial" pitchFamily="34" charset="0"/>
                <a:cs typeface="Arial" pitchFamily="34" charset="0"/>
              </a:rPr>
              <a:t>2024 </a:t>
            </a:r>
            <a:r>
              <a:rPr lang="en-US" sz="2900" dirty="0" smtClean="0">
                <a:latin typeface="Arial" pitchFamily="34" charset="0"/>
                <a:cs typeface="Arial" pitchFamily="34" charset="0"/>
              </a:rPr>
              <a:t>. </a:t>
            </a:r>
            <a:r>
              <a:rPr lang="en-US" sz="2900" dirty="0" smtClean="0">
                <a:latin typeface="Arial" pitchFamily="34" charset="0"/>
                <a:cs typeface="Arial" pitchFamily="34" charset="0"/>
                <a:hlinkClick r:id="rId4"/>
              </a:rPr>
              <a:t>https</a:t>
            </a:r>
            <a:r>
              <a:rPr lang="en-US" sz="2900" dirty="0">
                <a:latin typeface="Arial" pitchFamily="34" charset="0"/>
                <a:cs typeface="Arial" pitchFamily="34" charset="0"/>
                <a:hlinkClick r:id="rId4"/>
              </a:rPr>
              <a:t>://doi.org/10.3390/electronics13030505</a:t>
            </a:r>
            <a:r>
              <a:rPr lang="en-US" sz="2900" dirty="0" smtClean="0">
                <a:latin typeface="Arial" pitchFamily="34" charset="0"/>
                <a:cs typeface="Arial" pitchFamily="34" charset="0"/>
              </a:rPr>
              <a:t>.</a:t>
            </a:r>
          </a:p>
          <a:p>
            <a:pPr marL="0" indent="0" algn="just">
              <a:lnSpc>
                <a:spcPct val="170000"/>
              </a:lnSpc>
              <a:buNone/>
            </a:pPr>
            <a:r>
              <a:rPr lang="en-US" sz="2900" dirty="0">
                <a:latin typeface="Arial" pitchFamily="34" charset="0"/>
                <a:cs typeface="Arial" pitchFamily="34" charset="0"/>
              </a:rPr>
              <a:t>[5]. M</a:t>
            </a:r>
            <a:r>
              <a:rPr lang="en-US" sz="2900" dirty="0" smtClean="0">
                <a:latin typeface="Arial" pitchFamily="34" charset="0"/>
                <a:cs typeface="Arial" pitchFamily="34" charset="0"/>
              </a:rPr>
              <a:t>.,  </a:t>
            </a:r>
            <a:r>
              <a:rPr lang="en-US" sz="2900" dirty="0" err="1" smtClean="0">
                <a:latin typeface="Arial" pitchFamily="34" charset="0"/>
                <a:cs typeface="Arial" pitchFamily="34" charset="0"/>
              </a:rPr>
              <a:t>Honarvar</a:t>
            </a:r>
            <a:r>
              <a:rPr lang="en-US" sz="2900" dirty="0" smtClean="0">
                <a:latin typeface="Arial" pitchFamily="34" charset="0"/>
                <a:cs typeface="Arial" pitchFamily="34" charset="0"/>
              </a:rPr>
              <a:t>; G., </a:t>
            </a:r>
            <a:r>
              <a:rPr lang="en-US" sz="2900" dirty="0" err="1" smtClean="0">
                <a:latin typeface="Arial" pitchFamily="34" charset="0"/>
                <a:cs typeface="Arial" pitchFamily="34" charset="0"/>
              </a:rPr>
              <a:t>Shahgholian</a:t>
            </a:r>
            <a:r>
              <a:rPr lang="en-US" sz="2900" dirty="0" smtClean="0">
                <a:latin typeface="Arial" pitchFamily="34" charset="0"/>
                <a:cs typeface="Arial" pitchFamily="34" charset="0"/>
              </a:rPr>
              <a:t>; H., </a:t>
            </a:r>
            <a:r>
              <a:rPr lang="en-US" sz="2900" dirty="0" err="1" smtClean="0">
                <a:latin typeface="Arial" pitchFamily="34" charset="0"/>
                <a:cs typeface="Arial" pitchFamily="34" charset="0"/>
              </a:rPr>
              <a:t>Mahmoodian</a:t>
            </a:r>
            <a:r>
              <a:rPr lang="en-US" sz="2900" dirty="0" smtClean="0">
                <a:latin typeface="Arial" pitchFamily="34" charset="0"/>
                <a:cs typeface="Arial" pitchFamily="34" charset="0"/>
              </a:rPr>
              <a:t> and </a:t>
            </a:r>
            <a:r>
              <a:rPr lang="en-US" sz="2900" dirty="0" err="1" smtClean="0">
                <a:latin typeface="Arial" pitchFamily="34" charset="0"/>
                <a:cs typeface="Arial" pitchFamily="34" charset="0"/>
              </a:rPr>
              <a:t>etl</a:t>
            </a:r>
            <a:r>
              <a:rPr lang="en-US" sz="2900" dirty="0" smtClean="0">
                <a:latin typeface="Arial" pitchFamily="34" charset="0"/>
                <a:cs typeface="Arial" pitchFamily="34" charset="0"/>
              </a:rPr>
              <a:t>:. "</a:t>
            </a:r>
            <a:r>
              <a:rPr lang="en-US" sz="2900" dirty="0">
                <a:latin typeface="Arial" pitchFamily="34" charset="0"/>
                <a:cs typeface="Arial" pitchFamily="34" charset="0"/>
              </a:rPr>
              <a:t>Reviewing Power System Stabilizer (PSS) Parameters Optimization Using Evolutionary Meta-Heuristic Algorithms for Power System </a:t>
            </a:r>
            <a:r>
              <a:rPr lang="en-US" sz="2900" dirty="0" smtClean="0">
                <a:latin typeface="Arial" pitchFamily="34" charset="0"/>
                <a:cs typeface="Arial" pitchFamily="34" charset="0"/>
              </a:rPr>
              <a:t>Stability“. IEEE </a:t>
            </a:r>
            <a:r>
              <a:rPr lang="en-US" sz="2900" dirty="0">
                <a:latin typeface="Arial" pitchFamily="34" charset="0"/>
                <a:cs typeface="Arial" pitchFamily="34" charset="0"/>
              </a:rPr>
              <a:t>21st Jubilee International Symposium on Intelligent Systems and Informatics (</a:t>
            </a:r>
            <a:r>
              <a:rPr lang="en-US" sz="2900" dirty="0" smtClean="0">
                <a:latin typeface="Arial" pitchFamily="34" charset="0"/>
                <a:cs typeface="Arial" pitchFamily="34" charset="0"/>
              </a:rPr>
              <a:t>SISY). 2023. pp</a:t>
            </a:r>
            <a:r>
              <a:rPr lang="en-US" sz="2900" dirty="0">
                <a:latin typeface="Arial" pitchFamily="34" charset="0"/>
                <a:cs typeface="Arial" pitchFamily="34" charset="0"/>
              </a:rPr>
              <a:t>. </a:t>
            </a:r>
            <a:r>
              <a:rPr lang="en-US" sz="2900" dirty="0" smtClean="0">
                <a:latin typeface="Arial" pitchFamily="34" charset="0"/>
                <a:cs typeface="Arial" pitchFamily="34" charset="0"/>
              </a:rPr>
              <a:t>000481-000486. </a:t>
            </a:r>
            <a:r>
              <a:rPr lang="en-US" sz="2900" dirty="0" err="1" smtClean="0">
                <a:latin typeface="Arial" pitchFamily="34" charset="0"/>
                <a:cs typeface="Arial" pitchFamily="34" charset="0"/>
              </a:rPr>
              <a:t>Doi</a:t>
            </a:r>
            <a:r>
              <a:rPr lang="en-US" sz="2900" dirty="0">
                <a:latin typeface="Arial" pitchFamily="34" charset="0"/>
                <a:cs typeface="Arial" pitchFamily="34" charset="0"/>
              </a:rPr>
              <a:t>: </a:t>
            </a:r>
            <a:r>
              <a:rPr lang="en-US" sz="2900" dirty="0" smtClean="0">
                <a:latin typeface="Arial" pitchFamily="34" charset="0"/>
                <a:cs typeface="Arial" pitchFamily="34" charset="0"/>
              </a:rPr>
              <a:t>10.1109/SISY60376.2023.10417875.</a:t>
            </a:r>
          </a:p>
          <a:p>
            <a:pPr marL="0" indent="0" algn="just">
              <a:lnSpc>
                <a:spcPct val="170000"/>
              </a:lnSpc>
              <a:buNone/>
            </a:pPr>
            <a:endParaRPr lang="en-US" sz="2900" dirty="0" smtClean="0">
              <a:latin typeface="Arial" pitchFamily="34" charset="0"/>
              <a:cs typeface="Arial" pitchFamily="34" charset="0"/>
            </a:endParaRPr>
          </a:p>
          <a:p>
            <a:pPr marL="0" indent="0" algn="just">
              <a:lnSpc>
                <a:spcPct val="170000"/>
              </a:lnSpc>
              <a:buNone/>
            </a:pPr>
            <a:endParaRPr lang="en-US" sz="2900" dirty="0" smtClean="0">
              <a:latin typeface="Arial" pitchFamily="34" charset="0"/>
              <a:cs typeface="Arial" pitchFamily="34" charset="0"/>
            </a:endParaRPr>
          </a:p>
          <a:p>
            <a:pPr marL="0" indent="0" algn="just">
              <a:lnSpc>
                <a:spcPct val="170000"/>
              </a:lnSpc>
              <a:buNone/>
            </a:pPr>
            <a:endParaRPr lang="en-US" sz="2900" dirty="0" smtClean="0">
              <a:latin typeface="Arial" pitchFamily="34" charset="0"/>
              <a:cs typeface="Arial" pitchFamily="34" charset="0"/>
            </a:endParaRPr>
          </a:p>
          <a:p>
            <a:pPr marL="0" indent="0" algn="just">
              <a:lnSpc>
                <a:spcPct val="170000"/>
              </a:lnSpc>
              <a:buNone/>
            </a:pPr>
            <a:endParaRPr lang="en-US" sz="29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37</a:t>
            </a:fld>
            <a:endParaRPr lang="en-US"/>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38</a:t>
            </a:fld>
            <a:endParaRPr lang="en-US"/>
          </a:p>
        </p:txBody>
      </p:sp>
      <p:sp>
        <p:nvSpPr>
          <p:cNvPr id="4" name="TextBox 3"/>
          <p:cNvSpPr txBox="1"/>
          <p:nvPr/>
        </p:nvSpPr>
        <p:spPr>
          <a:xfrm>
            <a:off x="5080001" y="2743202"/>
            <a:ext cx="2775119" cy="646331"/>
          </a:xfrm>
          <a:prstGeom prst="rect">
            <a:avLst/>
          </a:prstGeom>
          <a:noFill/>
        </p:spPr>
        <p:txBody>
          <a:bodyPr wrap="none" rtlCol="0">
            <a:spAutoFit/>
          </a:bodyPr>
          <a:lstStyle/>
          <a:p>
            <a:r>
              <a:rPr lang="en-US" sz="3600" b="1" dirty="0" smtClean="0">
                <a:latin typeface="Arial" pitchFamily="34" charset="0"/>
                <a:cs typeface="Arial" pitchFamily="34" charset="0"/>
              </a:rPr>
              <a:t>Thank you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269AC0F2-B46F-4A51-BE17-A4EF99224966}"/>
  <p:tag name="ISPRING_RESOURCE_FOLDER" val="D:\HANGO APPLICATION\LECTURE\[Advanced Power System Analysis] Week 3-Load Flow studies\"/>
  <p:tag name="ISPRING_PRESENTATION_PATH" val="D:\HANGO APPLICATION\LECTURE\[Advanced Power System Analysis] Week 3-Load Flow studies.pptx"/>
  <p:tag name="ISPRING_PROJECT_VERSION" val="9.3"/>
  <p:tag name="ISPRING_PROJECT_FOLDER_UPDATED" val="1"/>
  <p:tag name="ISPRING_SCREEN_RECS_UPDATED" val="D:\HANGO APPLICATION\LECTURE\[Advanced Power System Analysis] Week 3-Load Flow studies\"/>
</p:tagLst>
</file>

<file path=ppt/tags/tag2.xml><?xml version="1.0" encoding="utf-8"?>
<p:tagLst xmlns:a="http://schemas.openxmlformats.org/drawingml/2006/main" xmlns:r="http://schemas.openxmlformats.org/officeDocument/2006/relationships" xmlns:p="http://schemas.openxmlformats.org/presentationml/2006/main">
  <p:tag name="ISPRING_SLIDE_HAS_SCREEN_REC" val="1"/>
</p:tagLst>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7138</TotalTime>
  <Words>2390</Words>
  <Application>Microsoft Office PowerPoint</Application>
  <PresentationFormat>Custom</PresentationFormat>
  <Paragraphs>330</Paragraphs>
  <Slides>38</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0" baseType="lpstr">
      <vt:lpstr>Office 테마</vt:lpstr>
      <vt:lpstr>Equation</vt:lpstr>
      <vt:lpstr>Advanced Power System Analysis</vt:lpstr>
      <vt:lpstr>Outlines </vt:lpstr>
      <vt:lpstr>1. Introduction </vt:lpstr>
      <vt:lpstr>Introduction                                                     Cont.…</vt:lpstr>
      <vt:lpstr>Introduction                                                     Cont.…</vt:lpstr>
      <vt:lpstr>Introduction                                                     Cont.…</vt:lpstr>
      <vt:lpstr>Introduction                                                     Cont.…</vt:lpstr>
      <vt:lpstr>PowerPoint Presentation</vt:lpstr>
      <vt:lpstr>OPFA                                                           Cont.….</vt:lpstr>
      <vt:lpstr>3. Power System Network Model(PSNM)</vt:lpstr>
      <vt:lpstr>PSNM                                                         Cont.….</vt:lpstr>
      <vt:lpstr>PSNM                                                         Cont.….</vt:lpstr>
      <vt:lpstr>PSNM                                                         Cont.….</vt:lpstr>
      <vt:lpstr>PSNM                                                         Cont.….</vt:lpstr>
      <vt:lpstr>PSNM                                                         Cont.….</vt:lpstr>
      <vt:lpstr>PowerPoint Presentation</vt:lpstr>
      <vt:lpstr>PSNM                                                         Cont.….</vt:lpstr>
      <vt:lpstr>PowerPoint Presentation</vt:lpstr>
      <vt:lpstr>PowerPoint Presentation</vt:lpstr>
      <vt:lpstr>PSNM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Bus Admittance Matrix  Formulation(BAMF)</vt:lpstr>
      <vt:lpstr>BAMF                                                             Cont.….</vt:lpstr>
      <vt:lpstr>BAMF                                                             Cont.….</vt:lpstr>
      <vt:lpstr>BAMF                                                             Cont.….</vt:lpstr>
      <vt:lpstr>BAMF                                                             Cont.….</vt:lpstr>
      <vt:lpstr>PowerPoint Presentation</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500</cp:revision>
  <dcterms:created xsi:type="dcterms:W3CDTF">2021-04-29T04:21:21Z</dcterms:created>
  <dcterms:modified xsi:type="dcterms:W3CDTF">2025-04-28T06:33:15Z</dcterms:modified>
</cp:coreProperties>
</file>