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82" r:id="rId2"/>
    <p:sldId id="923" r:id="rId3"/>
    <p:sldId id="893" r:id="rId4"/>
    <p:sldId id="894" r:id="rId5"/>
    <p:sldId id="879" r:id="rId6"/>
    <p:sldId id="895" r:id="rId7"/>
    <p:sldId id="896" r:id="rId8"/>
    <p:sldId id="897" r:id="rId9"/>
    <p:sldId id="920" r:id="rId10"/>
    <p:sldId id="921" r:id="rId11"/>
    <p:sldId id="902" r:id="rId12"/>
    <p:sldId id="898" r:id="rId13"/>
    <p:sldId id="900" r:id="rId14"/>
    <p:sldId id="901" r:id="rId15"/>
    <p:sldId id="903" r:id="rId16"/>
    <p:sldId id="904" r:id="rId17"/>
    <p:sldId id="906" r:id="rId18"/>
    <p:sldId id="907" r:id="rId19"/>
    <p:sldId id="908" r:id="rId20"/>
    <p:sldId id="909" r:id="rId21"/>
    <p:sldId id="910" r:id="rId22"/>
    <p:sldId id="911" r:id="rId23"/>
    <p:sldId id="912" r:id="rId24"/>
    <p:sldId id="913" r:id="rId25"/>
    <p:sldId id="914" r:id="rId26"/>
    <p:sldId id="915" r:id="rId27"/>
    <p:sldId id="882" r:id="rId28"/>
    <p:sldId id="883" r:id="rId29"/>
    <p:sldId id="922" r:id="rId30"/>
    <p:sldId id="916" r:id="rId31"/>
    <p:sldId id="917" r:id="rId32"/>
    <p:sldId id="918" r:id="rId33"/>
    <p:sldId id="919" r:id="rId34"/>
    <p:sldId id="443" r:id="rId35"/>
    <p:sldId id="442" r:id="rId36"/>
    <p:sldId id="317" r:id="rId3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>
        <p:scale>
          <a:sx n="75" d="100"/>
          <a:sy n="75" d="100"/>
        </p:scale>
        <p:origin x="-1873" y="-4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6241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4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=""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=""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2025-04-18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=""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=""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4/18/2025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=""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=""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=""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=""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=""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=""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=""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=""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=""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=""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=""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=""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=""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=""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=""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=""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=""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=""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=""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=""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=""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=""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=""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=""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=""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=""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=""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=""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=""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=""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=""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=""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=""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=""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=""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=""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=""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C46A3-ED44-4131-BC75-234694BC3540}" type="datetime1">
              <a:rPr lang="en-US" smtClean="0"/>
              <a:t>4/18/2025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A3AC2-D361-4D45-970F-5BAFCE7E0E04}" type="datetime1">
              <a:rPr lang="en-US" smtClean="0"/>
              <a:t>4/18/2025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35A91-3725-41A0-BDB0-12AD77F44224}" type="datetime1">
              <a:rPr lang="en-US" smtClean="0"/>
              <a:t>4/18/2025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=""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=""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=""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7B17A-5FD8-459C-B408-7DA65212784B}" type="datetime1">
              <a:rPr lang="en-US" altLang="ko-KR" smtClean="0"/>
              <a:t>4/18/2025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=""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lectricaldesks.com/2023/01/starting-methods-of-synchronous-motor.html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9780081025925000090-f09-43-9780081025925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.bin"/><Relationship Id="rId4" Type="http://schemas.openxmlformats.org/officeDocument/2006/relationships/hyperlink" Target="https://www.researchgate.net/publication/325947632/figure/fig1/AS:640662626107392@1529757281303/Tap-changer-with-tapings-on-secondary-side.png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anther.ph/wp-content/uploads/2020/06/Visual-Graphic-of-AVR-vs-Manual-min.jpg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4.w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iwithinker.com/wp-content/uploads/2017/06/Simple-Governor-2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w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7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0.w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26.wmf"/><Relationship Id="rId4" Type="http://schemas.openxmlformats.org/officeDocument/2006/relationships/image" Target="../media/image23.wmf"/><Relationship Id="rId9" Type="http://schemas.openxmlformats.org/officeDocument/2006/relationships/oleObject" Target="../embeddings/oleObject13.bin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8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7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30.wm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0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oleObject" Target="../embeddings/oleObject18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3.w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32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35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oleObject" Target="../embeddings/oleObject23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7.wmf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09/SEEMS.2018.8687353" TargetMode="External"/><Relationship Id="rId2" Type="http://schemas.openxmlformats.org/officeDocument/2006/relationships/hyperlink" Target="https://doi.org/10.1109/HICSS.2015.322" TargetMode="Externa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doi.org/10.1016/j.ijepes.2023.108956" TargetMode="External"/><Relationship Id="rId5" Type="http://schemas.openxmlformats.org/officeDocument/2006/relationships/hyperlink" Target="https://doi.org/10.1109/INDIN51773.2022.9976098" TargetMode="External"/><Relationship Id="rId4" Type="http://schemas.openxmlformats.org/officeDocument/2006/relationships/hyperlink" Target="https://doi.org/10.1016/j.rineng.2024.102449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4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Load Flow Studies </a:t>
            </a:r>
            <a:endParaRPr lang="en-US" sz="3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types of power network buses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voltage controlling methods for load buses 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Develop the power flow equations 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0121" y="1371600"/>
            <a:ext cx="11183681" cy="4805363"/>
          </a:xfrm>
        </p:spPr>
        <p:txBody>
          <a:bodyPr/>
          <a:lstStyle/>
          <a:p>
            <a:pPr marL="514350" indent="-514350">
              <a:lnSpc>
                <a:spcPct val="20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altLang="en-US" sz="2000" b="1" dirty="0" smtClean="0">
                <a:latin typeface="Arial" pitchFamily="34" charset="0"/>
                <a:cs typeface="Arial" pitchFamily="34" charset="0"/>
              </a:rPr>
              <a:t>2. Types </a:t>
            </a: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of Power Network buses (TPNB)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3. Power Flow Equation Formulation (PFEF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 </a:t>
            </a:r>
          </a:p>
          <a:p>
            <a:pPr marL="0" indent="0">
              <a:lnSpc>
                <a:spcPct val="20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259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246" y="270236"/>
            <a:ext cx="10629183" cy="58378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1. Introduction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50240"/>
            <a:ext cx="12192000" cy="610424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Buses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essential nodes where various system elements (such as generators, loads, and transmission lines) are connected in power system analysis.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Important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electrical parameters including phase angle, voltage magnitude, power generation, and power demand are described or computed at each bus.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 known and unknown electrical factors, buses are divided into three primary kinds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make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flow studies easier to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understand[1]: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bus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Generator bus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Swing bus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4551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9125" y="365125"/>
            <a:ext cx="10594677" cy="92883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  Cont.….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529" y="1190445"/>
            <a:ext cx="11938958" cy="566755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classification is just to determine the unknown parameters based on the known parameter as presented in Table 1.                   Table 1. Types of Power Network Buses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5443"/>
              </p:ext>
            </p:extLst>
          </p:nvPr>
        </p:nvGraphicFramePr>
        <p:xfrm>
          <a:off x="239215" y="2245360"/>
          <a:ext cx="9740053" cy="3896496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159478"/>
                <a:gridCol w="2710549"/>
                <a:gridCol w="2146036"/>
                <a:gridCol w="2723990"/>
              </a:tblGrid>
              <a:tr h="66254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Types of bus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Known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Variables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Unknown 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Variables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Unknown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variables are commuted using 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5075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Load Bus/PQ Bus(Uncontrolled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bus)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-Load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real power 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-Load reactive power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-Bus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Voltage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-Bus Voltage angle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-Load flow analysis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238862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PV bus/generator bus (Voltage controlled bus )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-Real Power of generator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-Bus voltage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-Reactive Power</a:t>
                      </a:r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en-US" sz="2000" baseline="0" dirty="0" smtClean="0">
                          <a:latin typeface="Arial" pitchFamily="34" charset="0"/>
                          <a:cs typeface="Arial" pitchFamily="34" charset="0"/>
                        </a:rPr>
                        <a:t>-Bus voltage angle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-Load flow analysis </a:t>
                      </a:r>
                    </a:p>
                    <a:p>
                      <a:pPr algn="ctr"/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95075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Swing/ </a:t>
                      </a:r>
                      <a:r>
                        <a:rPr lang="en-US" sz="2000" dirty="0" err="1" smtClean="0">
                          <a:latin typeface="Arial" pitchFamily="34" charset="0"/>
                          <a:cs typeface="Arial" pitchFamily="34" charset="0"/>
                        </a:rPr>
                        <a:t>Salck</a:t>
                      </a: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  Bus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-Bus voltage 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-Bus voltage angle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-Real Power </a:t>
                      </a:r>
                    </a:p>
                    <a:p>
                      <a:pPr algn="ctr"/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-Reactive power </a:t>
                      </a:r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>
                          <a:latin typeface="Arial" pitchFamily="34" charset="0"/>
                          <a:cs typeface="Arial" pitchFamily="34" charset="0"/>
                        </a:rPr>
                        <a:t>-Load flow analysis </a:t>
                      </a:r>
                    </a:p>
                    <a:p>
                      <a:pPr algn="ctr"/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614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767751" y="218536"/>
            <a:ext cx="10916249" cy="600974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2. Types of Power Network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Buses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(TPNB)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1" y="993532"/>
            <a:ext cx="12080630" cy="5864468"/>
          </a:xfrm>
        </p:spPr>
        <p:txBody>
          <a:bodyPr/>
          <a:lstStyle/>
          <a:p>
            <a:pPr marL="0" indent="0" algn="just"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A. Load bus: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bus where there is only loads connected and no generation exists (both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zero) is called a load bus[2]. 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At this bus, the real power demand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and reactive power demand (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are drawn from the supply.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a power balance equation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Di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treated as negative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quantities since generated powers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Gi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are assumed positive.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  <a:defRPr/>
            </a:pPr>
            <a:r>
              <a:rPr lang="en-US" altLang="en-US" sz="2000" b="1" dirty="0">
                <a:latin typeface="Arial" pitchFamily="34" charset="0"/>
                <a:cs typeface="Arial" pitchFamily="34" charset="0"/>
              </a:rPr>
              <a:t>Load buses represent locations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in the power system where electrical energy is consumed, such as</a:t>
            </a: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Residential buildings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Industrial plants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Commercial </a:t>
            </a:r>
            <a:r>
              <a:rPr lang="en-US" altLang="en-US" sz="2000" dirty="0">
                <a:latin typeface="Arial" pitchFamily="34" charset="0"/>
                <a:cs typeface="Arial" pitchFamily="34" charset="0"/>
              </a:rPr>
              <a:t>complexes</a:t>
            </a:r>
            <a:endParaRPr lang="en-US" alt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26631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4953FF3C-CF9C-4D9F-9E26-2BFAF0077F67}" type="slidenum">
              <a:rPr lang="en-US" altLang="en-US" smtClean="0">
                <a:solidFill>
                  <a:srgbClr val="045C75"/>
                </a:solidFill>
              </a:rPr>
              <a:pPr/>
              <a:t>5</a:t>
            </a:fld>
            <a:endParaRPr lang="en-US" altLang="en-US" smtClean="0">
              <a:solidFill>
                <a:srgbClr val="045C7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723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31" y="896816"/>
            <a:ext cx="12040982" cy="5961184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voltage magnitude (V) and its angle(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δ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 are not specified at load bus and needs to be determined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through power flow analysis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Load bus is also known  as uncontrolled bus, because its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is not directly controlled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but fluctuates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according to the network's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balance.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Particularly,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distribution of generation and reactive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support, determines the 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voltage at this </a:t>
            </a:r>
            <a:endParaRPr lang="en-US" sz="20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which is not directly under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control of demand side.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the 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the load bus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considered as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dependent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variable.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2679066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31" y="949569"/>
            <a:ext cx="12112869" cy="59084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Which is based on the system equations and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cannot be fixed or controlled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in contrast to a generator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bus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(PV bus) or slack bus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the power system operation and its stability depend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heavily on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controlling the 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a load bus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which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influenced by both real and reactive power flow.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based 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equipment available 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complexity of the system, there are a number of ways to control the voltage on a load bus, including the following common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methods[3]: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i. Compensation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for Reactive Power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Voltage levels are directly impacted by reactive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and it can be managed using: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Shunt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Capacitors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Boosts voltage, reactive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power should be added to the system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26292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82515"/>
            <a:ext cx="12094234" cy="5971969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Shunt Reactors: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used for voltage reduction in power network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Reactor absorb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system's reactive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during operation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Synchronous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Condensers: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 is used for reactive power control  either by supplying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absorbing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required.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With the aid of a speed drive,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little steed motor accelerates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synchronous condenser to network synchronous speed.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voltage and power factor will be fully related to the excitation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7896781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431" y="1063869"/>
            <a:ext cx="11998569" cy="569741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Depending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on the voltage and power factor reference,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regulator will begin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to function.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network breaker will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 closed once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synchronous condenser and the network are in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synchronization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SC is operational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online as presented in Fig.1.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pony motor will be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de-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energised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run idle with the SC upon successful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synchronization.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STATCOMs and Static VAR Compensators (SVC):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it is a devices that works based on power electronics that regulate reactive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dynamically[4].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Common reactive power compensators are presented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Fig.2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9058081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AutoShape 4" descr="https://blogger.googleusercontent.com/img/b/R29vZ2xl/AVvXsEhB1KXDpRtZsdUqpXhwZunibhESfBJ3jbAJawt_41_A8muqTpluN_xtJMDVpt98mX8qcf775TweA_B3AWpNZ0Dqd_0Gq12yikg6fJyoKdtbC0PRvnvYdvYYuoAMlui3TiFF-1OhdpC2qYzRHyGiY9r94nJ5Mmxy4VqIlASWODL1_qxNBm1-q12hHw/s16000-rw/Picture233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6" descr="https://blogger.googleusercontent.com/img/b/R29vZ2xl/AVvXsEhB1KXDpRtZsdUqpXhwZunibhESfBJ3jbAJawt_41_A8muqTpluN_xtJMDVpt98mX8qcf775TweA_B3AWpNZ0Dqd_0Gq12yikg6fJyoKdtbC0PRvnvYdvYYuoAMlui3TiFF-1OhdpC2qYzRHyGiY9r94nJ5Mmxy4VqIlASWODL1_qxNBm1-q12hHw/s16000-rw/Picture233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8" descr="https://blogger.googleusercontent.com/img/b/R29vZ2xl/AVvXsEhB1KXDpRtZsdUqpXhwZunibhESfBJ3jbAJawt_41_A8muqTpluN_xtJMDVpt98mX8qcf775TweA_B3AWpNZ0Dqd_0Gq12yikg6fJyoKdtbC0PRvnvYdvYYuoAMlui3TiFF-1OhdpC2qYzRHyGiY9r94nJ5Mmxy4VqIlASWODL1_qxNBm1-q12hHw/s16000-rw/Picture233.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12329" name="Picture 9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3749" r="980" b="11338"/>
          <a:stretch/>
        </p:blipFill>
        <p:spPr bwMode="auto">
          <a:xfrm>
            <a:off x="917575" y="1013873"/>
            <a:ext cx="8775065" cy="4087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765175" y="5432197"/>
            <a:ext cx="96215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1.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Synchronous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Condensers Operating Principle.</a:t>
            </a:r>
          </a:p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Url:  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6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600" dirty="0" smtClean="0">
                <a:latin typeface="Arial" pitchFamily="34" charset="0"/>
                <a:cs typeface="Arial" pitchFamily="34" charset="0"/>
                <a:hlinkClick r:id="rId3"/>
              </a:rPr>
              <a:t>www.electricaldesks.com/2023/01/starting-methods-of-synchronous-motor.html</a:t>
            </a:r>
            <a:endParaRPr lang="en-US" sz="1600" dirty="0" smtClean="0">
              <a:latin typeface="Arial" pitchFamily="34" charset="0"/>
              <a:cs typeface="Arial" pitchFamily="34" charset="0"/>
            </a:endParaRPr>
          </a:p>
          <a:p>
            <a:endParaRPr lang="en-US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19809" y="158262"/>
            <a:ext cx="11464192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smtClean="0">
                <a:latin typeface="Arial" pitchFamily="34" charset="0"/>
                <a:cs typeface="Arial" pitchFamily="34" charset="0"/>
              </a:rPr>
              <a:t>TPNB                                                      Cont.…</a:t>
            </a:r>
            <a:endParaRPr lang="en-US" alt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951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297986" name="Picture 2" descr="https://ars.els-cdn.com/content/image/3-s2.0-B9780081025925000090-f09-43-97800810259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128" y="879894"/>
            <a:ext cx="8108830" cy="454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5661" y="5452113"/>
            <a:ext cx="1143862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Three different types of Reactive power compensators.</a:t>
            </a:r>
          </a:p>
          <a:p>
            <a:pPr algn="ctr"/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ars.els-cdn.com/content/image/3-s2.0-B9780081025925000090-f09-43-9780081025925.jpg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19809" y="158262"/>
            <a:ext cx="11464192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smtClean="0">
                <a:latin typeface="Arial" pitchFamily="34" charset="0"/>
                <a:cs typeface="Arial" pitchFamily="34" charset="0"/>
              </a:rPr>
              <a:t>TPNB                                                      Cont.…</a:t>
            </a:r>
            <a:endParaRPr lang="en-US" alt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66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408" y="871269"/>
            <a:ext cx="11835441" cy="592634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ii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. Tap-Changing Transformers:  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odifies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transformer's turn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ratio based on eqn.1  as given in Fig.3: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eqn.(1)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On-Load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Tap-Changing Transformers (OLTCs) control voltage at the secondary (load) side.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It’s commonly used for both the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distribution system.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pic>
        <p:nvPicPr>
          <p:cNvPr id="6" name="Picture 6" descr="https://www.researchgate.net/publication/325947632/figure/fig1/AS:640662626107392@1529757281303/Tap-changer-with-tapings-on-secondary-sid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1939" y="3729166"/>
            <a:ext cx="4186744" cy="1714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40285" y="5443268"/>
            <a:ext cx="11222965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3.  Transformer Tap-changing control</a:t>
            </a:r>
          </a:p>
          <a:p>
            <a:r>
              <a:rPr lang="en-US" sz="11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4"/>
              </a:rPr>
              <a:t>https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4"/>
              </a:rPr>
              <a:t>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4"/>
              </a:rPr>
              <a:t>www.researchgate.net/publication/325947632/figure/fig1/AS:640662626107392@1529757281303/Tap-changer-with-tapings-on-secondary-side.png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7479940"/>
              </p:ext>
            </p:extLst>
          </p:nvPr>
        </p:nvGraphicFramePr>
        <p:xfrm>
          <a:off x="2613804" y="1992702"/>
          <a:ext cx="759072" cy="5839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006" name="Equation" r:id="rId5" imgW="558558" imgH="431613" progId="Equation.3">
                  <p:embed/>
                </p:oleObj>
              </mc:Choice>
              <mc:Fallback>
                <p:oleObj name="Equation" r:id="rId5" imgW="558558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3804" y="1992702"/>
                        <a:ext cx="759072" cy="5839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3156592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637" y="1009291"/>
            <a:ext cx="12033849" cy="5753818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iii. Automatic voltage regulator(AVR) or Generator voltage control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If a generator is near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load bus: generators' Automatic Voltage Regulators (AVRs) can be changed to affect the voltage of nearby buses.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Reactive power can be added to the grid by generators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the regulator can be manual or automatic as presented  as presented in Fig.4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457573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4" name="Picture 2" descr="https://panther.ph/wp-content/uploads/2020/06/Visual-Graphic-of-AVR-vs-Manual-m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2948" y="810883"/>
            <a:ext cx="7133745" cy="475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106482" y="5713362"/>
            <a:ext cx="7559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 . Automatic voltage regulator ( AVR )</a:t>
            </a:r>
          </a:p>
          <a:p>
            <a:r>
              <a:rPr lang="en-US" sz="1400" dirty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panther.ph/wp-content/uploads/2020/06/Visual-Graphic-of-AVR-vs-Manual-min.jpg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endParaRPr lang="en-US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19809" y="158262"/>
            <a:ext cx="11464192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smtClean="0">
                <a:latin typeface="Arial" pitchFamily="34" charset="0"/>
                <a:cs typeface="Arial" pitchFamily="34" charset="0"/>
              </a:rPr>
              <a:t>TPNB                                                      Cont.…</a:t>
            </a:r>
            <a:endParaRPr lang="en-US" alt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247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09291"/>
            <a:ext cx="12191999" cy="584870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iv. Shifting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or Load Shedding</a:t>
            </a:r>
          </a:p>
          <a:p>
            <a:pPr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an overload is causing the voltage to drop:</a:t>
            </a:r>
          </a:p>
          <a:p>
            <a:pPr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Remove non-essential loads.</a:t>
            </a:r>
          </a:p>
          <a:p>
            <a:pPr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Transfer loads to off-peak times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v. Automation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Distribution and Smart Grid Management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Utilize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control algorithms, communication networks, and sensors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to: Track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in real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time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6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Automate reactive power device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switching</a:t>
            </a:r>
          </a:p>
          <a:p>
            <a:pPr algn="just">
              <a:lnSpc>
                <a:spcPct val="16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Modify the output of distributed generation such as solar inverters controlled by </a:t>
            </a:r>
          </a:p>
          <a:p>
            <a:pPr marL="0" indent="0" algn="just">
              <a:lnSpc>
                <a:spcPct val="16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Volt-VAR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3773114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385" y="1337094"/>
            <a:ext cx="12131615" cy="5426015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the voltage of load is controlled using the formula presented in eqn.2 for all cases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V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load bus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voltage,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sending bus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voltage, Q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reactive power demand at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bus,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X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line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reactance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 increasing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Q (load) drops voltage, and supplying Q (compensation) raises voltage.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4996593"/>
              </p:ext>
            </p:extLst>
          </p:nvPr>
        </p:nvGraphicFramePr>
        <p:xfrm>
          <a:off x="1368270" y="2096218"/>
          <a:ext cx="2932024" cy="6383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0078" name="Equation" r:id="rId3" imgW="1054100" imgH="228600" progId="Equation.3">
                  <p:embed/>
                </p:oleObj>
              </mc:Choice>
              <mc:Fallback>
                <p:oleObj name="Equation" r:id="rId3" imgW="10541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8270" y="2096218"/>
                        <a:ext cx="2932024" cy="6383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474407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649" y="1207699"/>
            <a:ext cx="11956211" cy="552953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b="1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PV or Voltage controlled bus/ generator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bus[5]: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 voltage controlled bus is any bus in the system where the voltage magnitude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can be controlled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At each bus to which there is an alternator connected, the MW generation can be controlled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adjusting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prime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mover as presented in Fig.5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Means, the phase angle of the rotor  is directly related to the real power generated by the machine. 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voltage magnitude can be controlled by adjusting generator excitation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9809" y="158262"/>
            <a:ext cx="11464192" cy="661248"/>
          </a:xfrm>
        </p:spPr>
        <p:txBody>
          <a:bodyPr>
            <a:normAutofit/>
          </a:bodyPr>
          <a:lstStyle/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</a:t>
            </a:r>
            <a:r>
              <a:rPr lang="en-US" alt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254126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302082" name="Picture 2" descr="https://www.kiwithinker.com/wp-content/uploads/2017/06/Simple-Governor-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8" t="14428" r="4688"/>
          <a:stretch/>
        </p:blipFill>
        <p:spPr bwMode="auto">
          <a:xfrm>
            <a:off x="1971040" y="2733039"/>
            <a:ext cx="7528560" cy="2751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417895" y="5484233"/>
            <a:ext cx="89599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5. The MW control Adjusting Prim mover.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www.kiwithinker.com/wp-content/uploads/2017/06/Simple-Governor-2.jpg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2239" y="966473"/>
            <a:ext cx="119684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real power(P) and Voltage (V) are known, whereas, the voltage phase angle  and reactive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(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Q)  are needs to be determined. 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limits on the value of the reactive power are also specified.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19808" y="158262"/>
            <a:ext cx="11890911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6838993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240" y="1016000"/>
            <a:ext cx="11968479" cy="569976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3. Slack/ Swing 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bus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place where total energy balance or power mismatch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determined.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In a power flow study, the Slack Bus, also known as the Swing Bus, serves as a reference bus.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After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all other buses have been calculated, it supplies or absorbs the remaining power, particularly real and reactive power, to balance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Its voltage magnitude and angle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specified, usually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𝑉=1.0 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p.u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,𝛿=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0</a:t>
            </a:r>
            <a:r>
              <a:rPr lang="el-GR" sz="2000" baseline="30000" dirty="0" smtClean="0">
                <a:latin typeface="Arial" pitchFamily="34" charset="0"/>
                <a:cs typeface="Arial" pitchFamily="34" charset="0"/>
              </a:rPr>
              <a:t>∘ </a:t>
            </a:r>
            <a:endParaRPr lang="en-US" sz="2000" baseline="30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absorbs system losses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19808" y="158262"/>
            <a:ext cx="11890911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42537018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70" y="1181820"/>
            <a:ext cx="12071229" cy="567618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Slack bus is normally needed to maintain the energy or power flow conservation  as given by: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eqn.(3)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However, the loss is not known prior to power flow and needs to select the reference bus.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one generator bus should be selected as the slack bus, which determines the total power 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flow mismatches(Real and reactive power flow )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6201232"/>
              </p:ext>
            </p:extLst>
          </p:nvPr>
        </p:nvGraphicFramePr>
        <p:xfrm>
          <a:off x="1154790" y="2167913"/>
          <a:ext cx="3002858" cy="10179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3148" name="Equation" r:id="rId3" imgW="1307532" imgH="444307" progId="Equation.3">
                  <p:embed/>
                </p:oleObj>
              </mc:Choice>
              <mc:Fallback>
                <p:oleObj name="Equation" r:id="rId3" imgW="1307532" imgH="444307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54790" y="2167913"/>
                        <a:ext cx="3002858" cy="10179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219808" y="158262"/>
            <a:ext cx="11890911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2267633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19509"/>
            <a:ext cx="12192000" cy="59436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reality a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physical bus that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always slack does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not exist.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For simulation purposes, the slack can be any generator (or a collection of generators).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Participation factors or distributed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slack buses are employed in multi-area systems.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Limitation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: It could become impractical if the slack bus ends up providing too much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as a result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of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high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losses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or excessive demands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it requires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caution in large or complicated systems; numerous swing buses or dispersed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slack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may be required.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19808" y="158262"/>
            <a:ext cx="11890911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12259454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086929"/>
            <a:ext cx="12007970" cy="568480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the slack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bus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 not considered in power flow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iterative solutions in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same way as PQ and PV buses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After finding out the parameters for other bus,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slack bus’s real and reactive power are determined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as outputs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summary, slack bus maintains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balance of reactive and actual power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ssential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resolving power flow problems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This depicts the generator or generators that manage imbalances in the system.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19808" y="158262"/>
            <a:ext cx="11890911" cy="66124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 smtClean="0">
                <a:latin typeface="Arial" pitchFamily="34" charset="0"/>
                <a:cs typeface="Arial" pitchFamily="34" charset="0"/>
              </a:rPr>
              <a:t>TPNB                                                         Cont.…</a:t>
            </a:r>
          </a:p>
        </p:txBody>
      </p:sp>
    </p:spTree>
    <p:extLst>
      <p:ext uri="{BB962C8B-B14F-4D97-AF65-F5344CB8AC3E}">
        <p14:creationId xmlns:p14="http://schemas.microsoft.com/office/powerpoint/2010/main" val="38538860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2" y="365126"/>
            <a:ext cx="10591798" cy="661418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. Power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low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E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quation Formulation (PFEF)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155" y="828136"/>
            <a:ext cx="11818187" cy="60298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relationship between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bus current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and voltage in the linear network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can be defined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the following node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eqns.[6].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eqn.(4)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eqn.(5)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j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are the injected current at bus i and voltage at bus j, respectively.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Not that the power system parameters( voltage at sending and receiving end, impedance between the sending and receiving end bus are given in polar form as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eqn.(6)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8563208"/>
              </p:ext>
            </p:extLst>
          </p:nvPr>
        </p:nvGraphicFramePr>
        <p:xfrm>
          <a:off x="1311214" y="1959216"/>
          <a:ext cx="1086887" cy="3267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223" name="Equation" r:id="rId3" imgW="583693" imgH="177646" progId="Equation.3">
                  <p:embed/>
                </p:oleObj>
              </mc:Choice>
              <mc:Fallback>
                <p:oleObj name="Equation" r:id="rId3" imgW="583693" imgH="177646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1214" y="1959216"/>
                        <a:ext cx="1086887" cy="3267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47375985"/>
              </p:ext>
            </p:extLst>
          </p:nvPr>
        </p:nvGraphicFramePr>
        <p:xfrm>
          <a:off x="437552" y="2967188"/>
          <a:ext cx="2711090" cy="698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224" name="Equation" r:id="rId5" imgW="1726920" imgH="444240" progId="Equation.3">
                  <p:embed/>
                </p:oleObj>
              </mc:Choice>
              <mc:Fallback>
                <p:oleObj name="Equation" r:id="rId5" imgW="1726920" imgH="4442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552" y="2967188"/>
                        <a:ext cx="2711090" cy="69867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06384192"/>
              </p:ext>
            </p:extLst>
          </p:nvPr>
        </p:nvGraphicFramePr>
        <p:xfrm>
          <a:off x="1361440" y="5225708"/>
          <a:ext cx="2702560" cy="12025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4225" name="Equation" r:id="rId7" imgW="647419" imgH="812447" progId="Equation.DSMT4">
                  <p:embed/>
                </p:oleObj>
              </mc:Choice>
              <mc:Fallback>
                <p:oleObj name="Equation" r:id="rId7" imgW="647419" imgH="812447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1440" y="5225708"/>
                        <a:ext cx="2702560" cy="120256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85764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4109" y="1503485"/>
            <a:ext cx="11702560" cy="467347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 typical bus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‘i’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system and at any bus ‘j’ and impedance between bus ‘i’ and j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polar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coordinates  are given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eqn.(7)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eqn.(8)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eqn.(9)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1871132"/>
              </p:ext>
            </p:extLst>
          </p:nvPr>
        </p:nvGraphicFramePr>
        <p:xfrm>
          <a:off x="765542" y="2524002"/>
          <a:ext cx="2267804" cy="8151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239" name="Equation" r:id="rId3" imgW="1282700" imgH="457200" progId="Equation.3">
                  <p:embed/>
                </p:oleObj>
              </mc:Choice>
              <mc:Fallback>
                <p:oleObj name="Equation" r:id="rId3" imgW="1282700" imgH="457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5542" y="2524002"/>
                        <a:ext cx="2267804" cy="81513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970242"/>
              </p:ext>
            </p:extLst>
          </p:nvPr>
        </p:nvGraphicFramePr>
        <p:xfrm>
          <a:off x="817684" y="3692770"/>
          <a:ext cx="2562930" cy="9056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240" name="Equation" r:id="rId5" imgW="1371600" imgH="482600" progId="Equation.3">
                  <p:embed/>
                </p:oleObj>
              </mc:Choice>
              <mc:Fallback>
                <p:oleObj name="Equation" r:id="rId5" imgW="1371600" imgH="482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7684" y="3692770"/>
                        <a:ext cx="2562930" cy="9056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6435912"/>
              </p:ext>
            </p:extLst>
          </p:nvPr>
        </p:nvGraphicFramePr>
        <p:xfrm>
          <a:off x="967153" y="4814417"/>
          <a:ext cx="2118947" cy="6810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5241" name="Equation" r:id="rId7" imgW="1511300" imgH="482600" progId="Equation.3">
                  <p:embed/>
                </p:oleObj>
              </mc:Choice>
              <mc:Fallback>
                <p:oleObj name="Equation" r:id="rId7" imgW="1511300" imgH="4826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7153" y="4814417"/>
                        <a:ext cx="2118947" cy="6810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9295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69377"/>
            <a:ext cx="12192000" cy="568862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Generally,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complex power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injected by the source into bus ‘j’ is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eqn.(10)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Where,  i is the network bus equivalent to i= 1,2,….n bus.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Substituting eqn.(5) instead of the current at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i</a:t>
            </a:r>
            <a:r>
              <a:rPr lang="en-US" sz="2000" baseline="30000" dirty="0" err="1" smtClean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bus,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 eqn.(10) gives;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eqn.(11)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complex power at any bus ‘i’ is also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Which implies that the complex power is equivalent to: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eqn.(13)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5061324"/>
              </p:ext>
            </p:extLst>
          </p:nvPr>
        </p:nvGraphicFramePr>
        <p:xfrm>
          <a:off x="1014832" y="1811215"/>
          <a:ext cx="1030602" cy="4525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295" name="Equation" r:id="rId3" imgW="545760" imgH="241200" progId="Equation.3">
                  <p:embed/>
                </p:oleObj>
              </mc:Choice>
              <mc:Fallback>
                <p:oleObj name="Equation" r:id="rId3" imgW="545760" imgH="241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4832" y="1811215"/>
                        <a:ext cx="1030602" cy="4525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665518"/>
              </p:ext>
            </p:extLst>
          </p:nvPr>
        </p:nvGraphicFramePr>
        <p:xfrm>
          <a:off x="846260" y="3314701"/>
          <a:ext cx="2459648" cy="86081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296" name="Equation" r:id="rId5" imgW="1955520" imgH="685800" progId="Equation.3">
                  <p:embed/>
                </p:oleObj>
              </mc:Choice>
              <mc:Fallback>
                <p:oleObj name="Equation" r:id="rId5" imgW="1955520" imgH="685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6260" y="3314701"/>
                        <a:ext cx="2459648" cy="86081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0421218"/>
              </p:ext>
            </p:extLst>
          </p:nvPr>
        </p:nvGraphicFramePr>
        <p:xfrm>
          <a:off x="1090246" y="4840652"/>
          <a:ext cx="1415562" cy="4056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297" name="Equation" r:id="rId7" imgW="800100" imgH="228600" progId="Equation.3">
                  <p:embed/>
                </p:oleObj>
              </mc:Choice>
              <mc:Fallback>
                <p:oleObj name="Equation" r:id="rId7" imgW="8001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0246" y="4840652"/>
                        <a:ext cx="1415562" cy="40564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98520"/>
              </p:ext>
            </p:extLst>
          </p:nvPr>
        </p:nvGraphicFramePr>
        <p:xfrm>
          <a:off x="1327638" y="5767754"/>
          <a:ext cx="1477108" cy="658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6298" name="Equation" r:id="rId9" imgW="1091726" imgH="482391" progId="Equation.3">
                  <p:embed/>
                </p:oleObj>
              </mc:Choice>
              <mc:Fallback>
                <p:oleObj name="Equation" r:id="rId9" imgW="1091726" imgH="48239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7638" y="5767754"/>
                        <a:ext cx="1477108" cy="6588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31692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" y="1266092"/>
            <a:ext cx="11931163" cy="5433645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Relating eqn.(11) and eqn.(13) gives: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eqn.(14)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using the polar coordinate of each parameter gives: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eqn.(15)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Separating real and imaginary part gives: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eqn.(16)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9119559"/>
              </p:ext>
            </p:extLst>
          </p:nvPr>
        </p:nvGraphicFramePr>
        <p:xfrm>
          <a:off x="459276" y="1860060"/>
          <a:ext cx="3876326" cy="10414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80" name="Equation" r:id="rId3" imgW="2552400" imgH="685800" progId="Equation.3">
                  <p:embed/>
                </p:oleObj>
              </mc:Choice>
              <mc:Fallback>
                <p:oleObj name="Equation" r:id="rId3" imgW="2552400" imgH="685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76" y="1860060"/>
                        <a:ext cx="3876326" cy="10414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29723"/>
              </p:ext>
            </p:extLst>
          </p:nvPr>
        </p:nvGraphicFramePr>
        <p:xfrm>
          <a:off x="404555" y="3701561"/>
          <a:ext cx="7658105" cy="589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81" name="Equation" r:id="rId5" imgW="5613120" imgH="431640" progId="Equation.3">
                  <p:embed/>
                </p:oleObj>
              </mc:Choice>
              <mc:Fallback>
                <p:oleObj name="Equation" r:id="rId5" imgW="561312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555" y="3701561"/>
                        <a:ext cx="7658105" cy="5890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5854380"/>
              </p:ext>
            </p:extLst>
          </p:nvPr>
        </p:nvGraphicFramePr>
        <p:xfrm>
          <a:off x="626329" y="4691184"/>
          <a:ext cx="4583639" cy="1243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282" name="Equation" r:id="rId7" imgW="3276360" imgH="888840" progId="Equation.3">
                  <p:embed/>
                </p:oleObj>
              </mc:Choice>
              <mc:Fallback>
                <p:oleObj name="Equation" r:id="rId7" imgW="3276360" imgH="8888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329" y="4691184"/>
                        <a:ext cx="4583639" cy="124362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32528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81280" y="1198880"/>
            <a:ext cx="12110720" cy="5544819"/>
          </a:xfrm>
        </p:spPr>
        <p:txBody>
          <a:bodyPr/>
          <a:lstStyle/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Eqn.16, reveals  the polar form of the load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flow equations or static load flow equations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They are usually expressed in the following forms as mathematical models of the load flow problem.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eqn.(17)</a:t>
            </a:r>
          </a:p>
          <a:p>
            <a:pPr marL="0" indent="0">
              <a:lnSpc>
                <a:spcPct val="150000"/>
              </a:lnSpc>
              <a:buNone/>
              <a:defRPr/>
            </a:pPr>
            <a:endParaRPr lang="en-US" altLang="en-US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200000"/>
              </a:lnSpc>
              <a:defRPr/>
            </a:pPr>
            <a:r>
              <a:rPr lang="en-US" altLang="en-US" sz="2000" dirty="0" smtClean="0">
                <a:latin typeface="Arial" pitchFamily="34" charset="0"/>
                <a:cs typeface="Arial" pitchFamily="34" charset="0"/>
              </a:rPr>
              <a:t> But during  operating condition all the power system variables are not kept  constant at rated  values and iterative solution is needed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970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D51C0BE3-79A4-4667-9633-7312ED7917C3}" type="slidenum">
              <a:rPr lang="en-US" altLang="en-US" smtClean="0">
                <a:solidFill>
                  <a:srgbClr val="045C75"/>
                </a:solidFill>
              </a:rPr>
              <a:pPr/>
              <a:t>27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7530609"/>
              </p:ext>
            </p:extLst>
          </p:nvPr>
        </p:nvGraphicFramePr>
        <p:xfrm>
          <a:off x="680720" y="2590800"/>
          <a:ext cx="6199393" cy="1249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363" name="Equation" r:id="rId3" imgW="2413000" imgH="482600" progId="Equation.3">
                  <p:embed/>
                </p:oleObj>
              </mc:Choice>
              <mc:Fallback>
                <p:oleObj name="Equation" r:id="rId3" imgW="2413000" imgH="482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0720" y="2590800"/>
                        <a:ext cx="6199393" cy="12496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76479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26160"/>
            <a:ext cx="12070079" cy="5730240"/>
          </a:xfrm>
        </p:spPr>
        <p:txBody>
          <a:bodyPr/>
          <a:lstStyle/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case of iterative techniques,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obtained in an orderly fashion starting from its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initial </a:t>
            </a:r>
            <a:endParaRPr lang="en-US" sz="20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buNone/>
              <a:defRPr/>
            </a:pP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approximate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based on initial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guess.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number </a:t>
            </a:r>
            <a:r>
              <a:rPr lang="en-US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of steps needed to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obtain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depends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the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initial guess’s , problem size and the iterative technique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used.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Thus, based on the named constraints, the approximate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 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may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converge, diverge or oscillate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round-off error in this case goes on getting corrected in each step.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7315200" y="6172201"/>
            <a:ext cx="4470400" cy="365125"/>
          </a:xfrm>
        </p:spPr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 dirty="0"/>
          </a:p>
        </p:txBody>
      </p:sp>
      <p:sp>
        <p:nvSpPr>
          <p:cNvPr id="3072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5F1E8F6D-FC34-4BA8-AEFC-34C8B73BDB5A}" type="slidenum">
              <a:rPr lang="en-US" altLang="en-US" smtClean="0">
                <a:solidFill>
                  <a:srgbClr val="045C75"/>
                </a:solidFill>
              </a:rPr>
              <a:pPr/>
              <a:t>28</a:t>
            </a:fld>
            <a:endParaRPr lang="en-US" altLang="en-US" smtClean="0">
              <a:solidFill>
                <a:srgbClr val="045C75"/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359288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2720" y="1249680"/>
            <a:ext cx="11938000" cy="5608320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Commonly used iterative load flow techniques are;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Gauss–Seidel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Load Flow Method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Newton–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Raphson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Load Flow Method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Fast decoupled Load Flow Method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551920" cy="98552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PFEF                                                                 Cont.…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255605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169376"/>
            <a:ext cx="11667392" cy="5574323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Example: For the data given in Fig.6, find the power flow results, real and reactive power at bus 2 and 3 during operating condition. Assume bus 1 is slack bus , whereas, bus 2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3 are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load buses.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3082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179" y="2250374"/>
            <a:ext cx="6688501" cy="355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03200" y="325120"/>
            <a:ext cx="11805920" cy="79248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Example: Three bus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System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ower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N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etwork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ower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F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low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2936240" y="5933440"/>
            <a:ext cx="56046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6. Three bus system power network data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0001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160" y="193040"/>
            <a:ext cx="11694160" cy="822959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Example                                                                  Cont.….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599" y="1002323"/>
            <a:ext cx="11623431" cy="5653454"/>
          </a:xfrm>
        </p:spPr>
        <p:txBody>
          <a:bodyPr/>
          <a:lstStyle/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Solution:</a:t>
            </a: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Step 1: determine the Y-bus matrix.  Y=3*3 matrix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000" dirty="0" smtClean="0">
                <a:latin typeface="Arial" pitchFamily="34" charset="0"/>
                <a:cs typeface="Arial" pitchFamily="34" charset="0"/>
              </a:rPr>
              <a:t>The solution for diagonal elements     and off diagonal elements are: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220675"/>
              </p:ext>
            </p:extLst>
          </p:nvPr>
        </p:nvGraphicFramePr>
        <p:xfrm>
          <a:off x="1829777" y="1810727"/>
          <a:ext cx="2038350" cy="1436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21" name="Equation" r:id="rId3" imgW="1002960" imgH="711000" progId="Equation.3">
                  <p:embed/>
                </p:oleObj>
              </mc:Choice>
              <mc:Fallback>
                <p:oleObj name="Equation" r:id="rId3" imgW="1002960" imgH="7110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9777" y="1810727"/>
                        <a:ext cx="2038350" cy="14366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13226533"/>
              </p:ext>
            </p:extLst>
          </p:nvPr>
        </p:nvGraphicFramePr>
        <p:xfrm>
          <a:off x="2004646" y="3727939"/>
          <a:ext cx="2866293" cy="25669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22" name="Equation" r:id="rId5" imgW="1536700" imgH="1371600" progId="Equation.3">
                  <p:embed/>
                </p:oleObj>
              </mc:Choice>
              <mc:Fallback>
                <p:oleObj name="Equation" r:id="rId5" imgW="1536700" imgH="1371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4646" y="3727939"/>
                        <a:ext cx="2866293" cy="256691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5290068"/>
              </p:ext>
            </p:extLst>
          </p:nvPr>
        </p:nvGraphicFramePr>
        <p:xfrm>
          <a:off x="6163407" y="3912577"/>
          <a:ext cx="2536795" cy="1705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23" name="Equation" r:id="rId7" imgW="1016000" imgH="685800" progId="Equation.3">
                  <p:embed/>
                </p:oleObj>
              </mc:Choice>
              <mc:Fallback>
                <p:oleObj name="Equation" r:id="rId7" imgW="1016000" imgH="685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3407" y="3912577"/>
                        <a:ext cx="2536795" cy="17057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28732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431" y="1063870"/>
            <a:ext cx="11922369" cy="561828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equation 16, the power flow equation at bus-2 and 3 are given by: 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Assume the voltage and its angle at load buses are 1p.u and 0 degree for each. Then, the real and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reactive power at bus two is calculated as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7440413"/>
              </p:ext>
            </p:extLst>
          </p:nvPr>
        </p:nvGraphicFramePr>
        <p:xfrm>
          <a:off x="1107122" y="1500236"/>
          <a:ext cx="3762753" cy="1303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23" name="Equation" r:id="rId3" imgW="2565360" imgH="888840" progId="Equation.3">
                  <p:embed/>
                </p:oleObj>
              </mc:Choice>
              <mc:Fallback>
                <p:oleObj name="Equation" r:id="rId3" imgW="2565360" imgH="8888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7122" y="1500236"/>
                        <a:ext cx="3762753" cy="13039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2209404"/>
              </p:ext>
            </p:extLst>
          </p:nvPr>
        </p:nvGraphicFramePr>
        <p:xfrm>
          <a:off x="928687" y="3908424"/>
          <a:ext cx="4040751" cy="2451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24" name="Equation" r:id="rId5" imgW="2908080" imgH="1765080" progId="Equation.3">
                  <p:embed/>
                </p:oleObj>
              </mc:Choice>
              <mc:Fallback>
                <p:oleObj name="Equation" r:id="rId5" imgW="2908080" imgH="17650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8687" y="3908424"/>
                        <a:ext cx="4040751" cy="245173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64160" y="193040"/>
            <a:ext cx="11694160" cy="822959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Example                                                                  Cont.….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6670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73760"/>
            <a:ext cx="12192000" cy="5913119"/>
          </a:xfrm>
        </p:spPr>
        <p:txBody>
          <a:bodyPr>
            <a:norm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For bus 3, it’s given as: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1241180"/>
              </p:ext>
            </p:extLst>
          </p:nvPr>
        </p:nvGraphicFramePr>
        <p:xfrm>
          <a:off x="996340" y="1631340"/>
          <a:ext cx="4226292" cy="25879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65" name="Equation" r:id="rId3" imgW="2882880" imgH="1765080" progId="Equation.3">
                  <p:embed/>
                </p:oleObj>
              </mc:Choice>
              <mc:Fallback>
                <p:oleObj name="Equation" r:id="rId3" imgW="2882880" imgH="17650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6340" y="1631340"/>
                        <a:ext cx="4226292" cy="258790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612530" y="4152120"/>
            <a:ext cx="98327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Then, the real and reactive power during operation is given by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and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3518410"/>
              </p:ext>
            </p:extLst>
          </p:nvPr>
        </p:nvGraphicFramePr>
        <p:xfrm>
          <a:off x="1160585" y="4712733"/>
          <a:ext cx="2558562" cy="190048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66" name="Equation" r:id="rId5" imgW="1485900" imgH="1104900" progId="Equation.3">
                  <p:embed/>
                </p:oleObj>
              </mc:Choice>
              <mc:Fallback>
                <p:oleObj name="Equation" r:id="rId5" imgW="1485900" imgH="1104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585" y="4712733"/>
                        <a:ext cx="2558562" cy="190048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3649400"/>
              </p:ext>
            </p:extLst>
          </p:nvPr>
        </p:nvGraphicFramePr>
        <p:xfrm>
          <a:off x="5653453" y="4596652"/>
          <a:ext cx="3288323" cy="1757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67" name="Equation" r:id="rId7" imgW="2070100" imgH="1104900" progId="Equation.3">
                  <p:embed/>
                </p:oleObj>
              </mc:Choice>
              <mc:Fallback>
                <p:oleObj name="Equation" r:id="rId7" imgW="2070100" imgH="11049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3453" y="4596652"/>
                        <a:ext cx="3288323" cy="1757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64160" y="193040"/>
            <a:ext cx="11694160" cy="822959"/>
          </a:xfrm>
        </p:spPr>
        <p:txBody>
          <a:bodyPr>
            <a:no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Example                                                                  Cont.….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137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280" y="701040"/>
            <a:ext cx="12110720" cy="615696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this lecture, one of the important parameters for power flow analysis called power network bus type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is discussed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three types of buses namely  swing bus, generator  bus and load bus based on the known and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unknown parameters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load bus is known as uncontrolled bus , whereas, the generator buses are called voltage controlled bus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place where total power mismatch takes place is called swing/slack bus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voltage of load bus is controlled using compensators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231" y="163108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2192000" cy="604707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300" dirty="0">
                <a:latin typeface="Arial" pitchFamily="34" charset="0"/>
                <a:cs typeface="Arial" pitchFamily="34" charset="0"/>
              </a:rPr>
              <a:t>[1]. HZ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Wang and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R., Thomas.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"On Bus Type Assignments in Random Topology Power Grid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Models“. 48th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Hawaii International Conference on System Sciences, Kauai, HI,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USA. 2015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, pp. 2671-2679, </a:t>
            </a:r>
            <a:r>
              <a:rPr lang="en-US" sz="33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33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3300" dirty="0" smtClean="0">
                <a:latin typeface="Arial" pitchFamily="34" charset="0"/>
                <a:cs typeface="Arial" pitchFamily="34" charset="0"/>
                <a:hlinkClick r:id="rId2"/>
              </a:rPr>
              <a:t>doi.org/10.1109/HICSS.2015.322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2]. S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Tiwari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; M., Ansari;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K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Kumar and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 "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Load Flow Analysis of IEEE 14 Bus System Using ANN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Technique“. 2018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International Conference on Sustainable Energy, Electronics, and Computing Systems (SEEMS), Greater Noida,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India. 2018, 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pp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: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 1-5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300" dirty="0">
                <a:latin typeface="Arial" pitchFamily="34" charset="0"/>
                <a:cs typeface="Arial" pitchFamily="34" charset="0"/>
                <a:hlinkClick r:id="rId3"/>
              </a:rPr>
              <a:t>https://doi.org/10.1109/SEEMS.2018.8687353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]. A.,  Nigam; K., Sharma ; M.,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Bilal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etl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 ‘’Reactive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power compensation during the convergence of grid system with FACTS devices’’. Results in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Engineering. V.23(102449), 2024. </a:t>
            </a:r>
            <a:r>
              <a:rPr lang="en-US" sz="3300" dirty="0">
                <a:latin typeface="Arial" pitchFamily="34" charset="0"/>
                <a:cs typeface="Arial" pitchFamily="34" charset="0"/>
                <a:hlinkClick r:id="rId4"/>
              </a:rPr>
              <a:t>https://doi.org/10.1016/j.rineng.2024.102449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4].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S., Anwar and D.,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Tanmoy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‘Voltage Stability Improvement using STATCOM and SVC ’’. International Journal of Computer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Applications. V. 88(14) ,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2014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 Doi:10.5120/15424-4070.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 smtClean="0">
                <a:latin typeface="Arial" pitchFamily="34" charset="0"/>
                <a:cs typeface="Arial" pitchFamily="34" charset="0"/>
              </a:rPr>
              <a:t>[5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]. C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Zhang; X., Dou;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Y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300" dirty="0" err="1">
                <a:latin typeface="Arial" pitchFamily="34" charset="0"/>
                <a:cs typeface="Arial" pitchFamily="34" charset="0"/>
              </a:rPr>
              <a:t>Lv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 and X. </a:t>
            </a:r>
            <a:r>
              <a:rPr lang="en-US" sz="3300" dirty="0" err="1">
                <a:latin typeface="Arial" pitchFamily="34" charset="0"/>
                <a:cs typeface="Arial" pitchFamily="34" charset="0"/>
              </a:rPr>
              <a:t>Xie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, "Multi-Bus-Based Distributed Secondary Voltage Control for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Micro-grids.’’ 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IEEE 20th International Conference on Industrial Informatics (INDIN), Perth, Australia,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2022.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pp. 146-150, </a:t>
            </a:r>
            <a:r>
              <a:rPr lang="en-US" sz="3300" dirty="0" err="1">
                <a:latin typeface="Arial" pitchFamily="34" charset="0"/>
                <a:cs typeface="Arial" pitchFamily="34" charset="0"/>
              </a:rPr>
              <a:t>doi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3300" dirty="0">
                <a:latin typeface="Arial" pitchFamily="34" charset="0"/>
                <a:cs typeface="Arial" pitchFamily="34" charset="0"/>
                <a:hlinkClick r:id="rId5"/>
              </a:rPr>
              <a:t>https://doi.org/10.1109/INDIN51773.2022.9976098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>
                <a:latin typeface="Arial" pitchFamily="34" charset="0"/>
                <a:cs typeface="Arial" pitchFamily="34" charset="0"/>
              </a:rPr>
              <a:t>[6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]. B., Hakim; Ch., Ahmed and 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Ou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., </a:t>
            </a:r>
            <a:r>
              <a:rPr lang="en-US" sz="3300" dirty="0" err="1" smtClean="0">
                <a:latin typeface="Arial" pitchFamily="34" charset="0"/>
                <a:cs typeface="Arial" pitchFamily="34" charset="0"/>
              </a:rPr>
              <a:t>Abderrazak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 ‘’A generic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power flow formulation for flexible </a:t>
            </a:r>
            <a:endParaRPr lang="en-US" sz="33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 modeling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and fast solving for large-scale unbalanced networks’’. International Journal of </a:t>
            </a:r>
            <a:endParaRPr lang="en-US" sz="33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3300" dirty="0" smtClean="0">
                <a:latin typeface="Arial" pitchFamily="34" charset="0"/>
                <a:cs typeface="Arial" pitchFamily="34" charset="0"/>
              </a:rPr>
              <a:t>Electrical 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Power &amp; Energy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Systems. V.148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 2023</a:t>
            </a:r>
            <a:r>
              <a:rPr lang="en-US" sz="33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3300" dirty="0">
                <a:latin typeface="Arial" pitchFamily="34" charset="0"/>
                <a:cs typeface="Arial" pitchFamily="34" charset="0"/>
                <a:hlinkClick r:id="rId6"/>
              </a:rPr>
              <a:t>https://</a:t>
            </a:r>
            <a:r>
              <a:rPr lang="en-US" sz="3300" dirty="0" smtClean="0">
                <a:latin typeface="Arial" pitchFamily="34" charset="0"/>
                <a:cs typeface="Arial" pitchFamily="34" charset="0"/>
                <a:hlinkClick r:id="rId6"/>
              </a:rPr>
              <a:t>doi.org/10.1016/j.ijepes.2023.108956</a:t>
            </a:r>
            <a:r>
              <a:rPr lang="en-US" sz="33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6848</TotalTime>
  <Words>2808</Words>
  <Application>Microsoft Office PowerPoint</Application>
  <PresentationFormat>Custom</PresentationFormat>
  <Paragraphs>336</Paragraphs>
  <Slides>36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Office 테마</vt:lpstr>
      <vt:lpstr>Equation</vt:lpstr>
      <vt:lpstr>Advanced Power System Analysis</vt:lpstr>
      <vt:lpstr>Outlines </vt:lpstr>
      <vt:lpstr>1. Introduction </vt:lpstr>
      <vt:lpstr>Introduction                                          Cont.….</vt:lpstr>
      <vt:lpstr>2. Types of Power Network Buses (TPNB)</vt:lpstr>
      <vt:lpstr>TPNB                                                      Cont.…</vt:lpstr>
      <vt:lpstr>TPNB                                                      Cont.…</vt:lpstr>
      <vt:lpstr>TPNB                                                      Cont.…</vt:lpstr>
      <vt:lpstr>TPNB                                                      Cont.…</vt:lpstr>
      <vt:lpstr>PowerPoint Presentation</vt:lpstr>
      <vt:lpstr>PowerPoint Presentation</vt:lpstr>
      <vt:lpstr>TPNB                                                      Cont.…</vt:lpstr>
      <vt:lpstr>TPNB                                                      Cont.…</vt:lpstr>
      <vt:lpstr>PowerPoint Presentation</vt:lpstr>
      <vt:lpstr>TPNB                                                      Cont.…</vt:lpstr>
      <vt:lpstr>TPNB                                                      Cont.…</vt:lpstr>
      <vt:lpstr>TPNB                                                      Cont.…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Power Flow Equation Formulation (PFEF)</vt:lpstr>
      <vt:lpstr>PFEF                                                                 Cont.…</vt:lpstr>
      <vt:lpstr>PFEF                                                                 Cont.…</vt:lpstr>
      <vt:lpstr>PFEF                                                                 Cont.…</vt:lpstr>
      <vt:lpstr>PFEF                                                                 Cont.…</vt:lpstr>
      <vt:lpstr>PFEF                                                                 Cont.…</vt:lpstr>
      <vt:lpstr>PFEF                                                                 Cont.…</vt:lpstr>
      <vt:lpstr>Example: Three bus System Power Network Power Flow</vt:lpstr>
      <vt:lpstr>Example                                                                  Cont.….</vt:lpstr>
      <vt:lpstr>Example                                                                  Cont.….</vt:lpstr>
      <vt:lpstr>Example                                                                  Cont.….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477</cp:revision>
  <dcterms:created xsi:type="dcterms:W3CDTF">2021-04-29T04:21:21Z</dcterms:created>
  <dcterms:modified xsi:type="dcterms:W3CDTF">2025-04-18T06:46:29Z</dcterms:modified>
</cp:coreProperties>
</file>