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55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265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027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27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201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159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678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878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251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997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187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BED89-8226-4813-9BEB-9304525992AF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4F60A-2D14-4BE2-8CE1-1FFCDA0169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614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6767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11 – MAVZU.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424936" cy="3649960"/>
          </a:xfrm>
        </p:spPr>
        <p:txBody>
          <a:bodyPr>
            <a:noAutofit/>
          </a:bodyPr>
          <a:lstStyle/>
          <a:p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Ikki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tekislikning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oʻzaro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perpendikulyarligi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Toʻgʻri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chiziqni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tekislikka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parallelligi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Ikki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tekislikning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oʻzaro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parallelligi</a:t>
            </a:r>
            <a:r>
              <a:rPr lang="en-US" sz="44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52835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259378"/>
            <a:ext cx="8640960" cy="2817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ctr">
              <a:lnSpc>
                <a:spcPct val="115000"/>
              </a:lnSpc>
            </a:pPr>
            <a:r>
              <a:rPr lang="en-US" sz="3200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3200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3200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3200" dirty="0">
              <a:solidFill>
                <a:srgbClr val="7030A0"/>
              </a:solidFill>
              <a:ea typeface="Calibri"/>
              <a:cs typeface="Times New Roman"/>
            </a:endParaRPr>
          </a:p>
          <a:p>
            <a:pPr lvl="0" indent="449580" algn="ctr">
              <a:lnSpc>
                <a:spcPct val="115000"/>
              </a:lnSpc>
            </a:pPr>
            <a:r>
              <a:rPr lang="en-US" sz="2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parallelligi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parallelligi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724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640960" cy="457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1. IKKI TEKISLIKNING </a:t>
            </a:r>
            <a:r>
              <a:rPr lang="en-US" sz="22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2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PERPENDIKULYARLIGI.</a:t>
            </a:r>
            <a:endParaRPr lang="ru-RU" sz="2200" dirty="0">
              <a:ea typeface="Calibri"/>
              <a:cs typeface="Times New Roman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9411015"/>
              </p:ext>
            </p:extLst>
          </p:nvPr>
        </p:nvGraphicFramePr>
        <p:xfrm>
          <a:off x="432216" y="908720"/>
          <a:ext cx="8286284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Документ" r:id="rId3" imgW="5904270" imgH="1128762" progId="Word.Document.12">
                  <p:embed/>
                </p:oleObj>
              </mc:Choice>
              <mc:Fallback>
                <p:oleObj name="Документ" r:id="rId3" imgW="5904270" imgH="11287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2216" y="908720"/>
                        <a:ext cx="8286284" cy="15841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07504" y="2708920"/>
            <a:ext cx="406492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4320480" y="2924944"/>
                <a:ext cx="4572000" cy="323165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11.1 –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1 –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𝑙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000" dirty="0" smtClean="0">
                  <a:effectLst/>
                  <a:latin typeface="Times New Roman"/>
                  <a:ea typeface="Times New Roman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0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2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kesishuvchi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1 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2 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kesishuvchi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joylashganligi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perpendikulyardir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∩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𝑙</m:t>
                        </m:r>
                      </m:e>
                    </m:d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∩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</m:d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0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480" y="2924944"/>
                <a:ext cx="4572000" cy="323165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259632" y="6237312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11.1-chizma.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58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19"/>
          <a:stretch/>
        </p:blipFill>
        <p:spPr bwMode="auto">
          <a:xfrm>
            <a:off x="251521" y="1720775"/>
            <a:ext cx="3846408" cy="35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4355976" y="515895"/>
                <a:ext cx="4572000" cy="5826210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11.2 – </a:t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>
                    <a:effectLst/>
                    <a:latin typeface="Times New Roman"/>
                    <a:ea typeface="Times New Roman"/>
                    <a:cs typeface="Times New Roman"/>
                  </a:rPr>
                  <a:t>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 D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′⊂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h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"⊂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𝑓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∩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𝑙</m:t>
                        </m:r>
                      </m:e>
                    </m:d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𝑙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𝑓</m:t>
                          </m:r>
                        </m:e>
                      </m:d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515895"/>
                <a:ext cx="4572000" cy="582621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1403648" y="5651956"/>
            <a:ext cx="14777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11.2 – </a:t>
            </a:r>
            <a:r>
              <a:rPr lang="en-US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01593" y="404664"/>
            <a:ext cx="2762295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Epyur</a:t>
            </a:r>
            <a:r>
              <a:rPr lang="en-US" sz="2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t</a:t>
            </a:r>
            <a:r>
              <a:rPr lang="en-US" sz="2400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ekis</a:t>
            </a:r>
            <a:r>
              <a:rPr lang="en-US" sz="2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r>
              <a:rPr lang="en-US" sz="24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295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901614"/>
            <a:ext cx="8784976" cy="2733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11.3 –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chizmada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T(T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Q(Q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frontal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11.4 –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chizmada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T(T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Q(Q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,Q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Ular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Bunday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hollarda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ikki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bir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nomli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V 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frontal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(11.3-chizma)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T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Q</a:t>
            </a:r>
            <a:r>
              <a:rPr lang="en-US" sz="2200" baseline="-25000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(11.4-chizma)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Mazkur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200" dirty="0" err="1" smtClean="0">
                <a:effectLst/>
                <a:latin typeface="Times New Roman"/>
                <a:ea typeface="Calibri"/>
                <a:cs typeface="Times New Roman"/>
              </a:rPr>
              <a:t>perpendikulyardir</a:t>
            </a:r>
            <a:r>
              <a:rPr lang="en-US" sz="22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2200" dirty="0">
              <a:ea typeface="Calibri"/>
              <a:cs typeface="Times New Roman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7082"/>
            <a:ext cx="7488832" cy="3109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3430161"/>
            <a:ext cx="17643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11.3 </a:t>
            </a:r>
            <a:r>
              <a:rPr lang="en-US" sz="2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– </a:t>
            </a:r>
            <a:r>
              <a:rPr lang="en-US" sz="22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chizma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940152" y="3429000"/>
            <a:ext cx="17643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11.4 </a:t>
            </a:r>
            <a:r>
              <a:rPr lang="en-US" sz="2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– </a:t>
            </a:r>
            <a:r>
              <a:rPr lang="en-US" sz="22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chizma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515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6632"/>
            <a:ext cx="6146428" cy="27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134559"/>
            <a:ext cx="8784976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effectLst/>
                <a:latin typeface="Times New Roman"/>
                <a:ea typeface="Times New Roman"/>
              </a:rPr>
              <a:t>11.5 –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chizmada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izlari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orqali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xususiy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vaziyatdagi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ikki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Q(Q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H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,Q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V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profil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P(P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V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gorizontal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tekisliklar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berilgan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Ular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oʻzaro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perpendikulyar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joylashgan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 11.6 –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chizmada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xususiy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vaziyatda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ikki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Q(Q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H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,Q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V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profil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va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P(P</a:t>
            </a:r>
            <a:r>
              <a:rPr lang="en-US" sz="2800" baseline="-25000" dirty="0" smtClean="0">
                <a:effectLst/>
                <a:latin typeface="Times New Roman"/>
                <a:ea typeface="Times New Roman"/>
              </a:rPr>
              <a:t>H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) frontal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tekisliklar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berilgan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Ular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oʻzaro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perpendikulyar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effectLst/>
                <a:latin typeface="Times New Roman"/>
                <a:ea typeface="Times New Roman"/>
              </a:rPr>
              <a:t>joylashgan</a:t>
            </a:r>
            <a:r>
              <a:rPr lang="en-US" sz="2800" dirty="0" smtClean="0">
                <a:effectLst/>
                <a:latin typeface="Times New Roman"/>
                <a:ea typeface="Times New Roman"/>
              </a:rPr>
              <a:t>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3167390"/>
            <a:ext cx="16194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Times New Roman"/>
                <a:ea typeface="Times New Roman"/>
              </a:rPr>
              <a:t>11.5 – </a:t>
            </a:r>
            <a:r>
              <a:rPr lang="en-US" sz="2000" dirty="0" err="1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08104" y="3172906"/>
            <a:ext cx="16194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11.6 </a:t>
            </a:r>
            <a:r>
              <a:rPr lang="en-US" sz="2000" dirty="0">
                <a:solidFill>
                  <a:prstClr val="black"/>
                </a:solidFill>
                <a:latin typeface="Times New Roman"/>
                <a:ea typeface="Times New Roman"/>
              </a:rPr>
              <a:t>– </a:t>
            </a:r>
            <a:r>
              <a:rPr lang="en-US" sz="2000" dirty="0" err="1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91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6632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2. </a:t>
            </a:r>
            <a:r>
              <a:rPr lang="uz-Cyrl-UZ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TO‘G‘RI CHIZIQNING TEKISLIK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KA </a:t>
            </a:r>
            <a:r>
              <a:rPr lang="uz-Cyrl-UZ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PARALLELLIGI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2000" b="1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140526"/>
              </p:ext>
            </p:extLst>
          </p:nvPr>
        </p:nvGraphicFramePr>
        <p:xfrm>
          <a:off x="25261" y="712564"/>
          <a:ext cx="9083243" cy="149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Документ" r:id="rId3" imgW="5904270" imgH="969619" progId="Word.Document.12">
                  <p:embed/>
                </p:oleObj>
              </mc:Choice>
              <mc:Fallback>
                <p:oleObj name="Документ" r:id="rId3" imgW="5904270" imgH="9696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261" y="712564"/>
                        <a:ext cx="9083243" cy="1492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2060848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 smtClean="0">
                <a:effectLst/>
                <a:latin typeface="Times New Roman"/>
                <a:ea typeface="Times New Roman"/>
              </a:rPr>
              <a:t>Bunda n </a:t>
            </a:r>
            <a:r>
              <a:rPr lang="en-US" dirty="0" smtClean="0">
                <a:effectLst/>
                <a:latin typeface="Times New Roman"/>
                <a:ea typeface="Times New Roman"/>
                <a:cs typeface="Times New Roman"/>
                <a:sym typeface="Symbol"/>
              </a:rPr>
              <a:t>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bo‘lib,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|| n bo‘lsa,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|| </a:t>
            </a:r>
            <a:r>
              <a:rPr lang="uz-Cyrl-UZ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 bo‘ladi  (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1.7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dirty="0" err="1" smtClean="0">
                <a:effectLst/>
                <a:latin typeface="Times New Roman"/>
                <a:ea typeface="Times New Roman"/>
              </a:rPr>
              <a:t>va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1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1.8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Times New Roman"/>
              </a:rPr>
              <a:t>chizmalar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).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564904"/>
            <a:ext cx="4320480" cy="37301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5" b="17592"/>
          <a:stretch/>
        </p:blipFill>
        <p:spPr>
          <a:xfrm>
            <a:off x="635927" y="2636912"/>
            <a:ext cx="3432017" cy="338128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31640" y="6165304"/>
            <a:ext cx="1535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1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1.7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uz-Cyrl-UZ" dirty="0" smtClean="0">
                <a:solidFill>
                  <a:prstClr val="black"/>
                </a:solidFill>
                <a:latin typeface="Times New Roman"/>
                <a:ea typeface="Times New Roman"/>
              </a:rPr>
              <a:t>–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300192" y="6165304"/>
            <a:ext cx="1535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1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1.8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uz-Cyrl-UZ" dirty="0" smtClean="0">
                <a:solidFill>
                  <a:prstClr val="black"/>
                </a:solidFill>
                <a:latin typeface="Times New Roman"/>
                <a:ea typeface="Times New Roman"/>
              </a:rPr>
              <a:t>–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chizma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53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12968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Times New Roman"/>
              </a:rPr>
              <a:t>1</a:t>
            </a:r>
            <a:r>
              <a:rPr lang="uz-Cyrl-UZ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-masala.</a:t>
            </a:r>
            <a:r>
              <a:rPr lang="uz-Cyrl-UZ" sz="24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uz-Cyrl-UZ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(</a:t>
            </a:r>
            <a:r>
              <a:rPr lang="uz-Cyrl-UZ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′, </a:t>
            </a:r>
            <a:r>
              <a:rPr lang="uz-Cyrl-UZ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″) nuqtadan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ABC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(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</a:t>
            </a:r>
            <a:r>
              <a:rPr lang="uz-Cyrl-UZ" sz="2400" i="1" dirty="0" smtClean="0"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C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′,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</a:t>
            </a:r>
            <a:r>
              <a:rPr lang="uz-Cyrl-UZ" sz="2400" i="1" dirty="0" smtClean="0"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C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″) tekisligi va gorizontal proyeksiyalar tekisligi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ga parallel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to‘g‘ri </a:t>
            </a:r>
            <a:r>
              <a:rPr lang="uz-Cyrl-UZ" sz="2400" smtClean="0">
                <a:effectLst/>
                <a:latin typeface="Times New Roman"/>
                <a:ea typeface="Times New Roman"/>
              </a:rPr>
              <a:t>chiziq o‘tkazilsin.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16832"/>
            <a:ext cx="4475673" cy="417646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32040" y="1685297"/>
            <a:ext cx="4032448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z-Cyrl-UZ" sz="2800" b="1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Yechish.</a:t>
            </a:r>
            <a:r>
              <a:rPr lang="uz-Cyrl-UZ" sz="2800" b="1" i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smtClean="0">
                <a:effectLst/>
                <a:latin typeface="Times New Roman"/>
                <a:ea typeface="Times New Roman"/>
                <a:sym typeface="Symbol"/>
              </a:rPr>
              <a:t>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ABC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tekisligida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ga parallel, qilib uning gorizontali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(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′,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″) to‘g‘ri chiziq o‘tkaziladi. So‘ngra </a:t>
            </a:r>
            <a:r>
              <a:rPr lang="uz-Cyrl-UZ" sz="28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 nuqtaning </a:t>
            </a:r>
            <a:r>
              <a:rPr lang="uz-Cyrl-UZ" sz="28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 va </a:t>
            </a:r>
            <a:r>
              <a:rPr lang="uz-Cyrl-UZ" sz="28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 proyeksiyalaridan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 ||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′ va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″|| </a:t>
            </a:r>
            <a:r>
              <a:rPr lang="uz-Cyrl-UZ" sz="28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sz="2800" dirty="0" smtClean="0">
                <a:effectLst/>
                <a:latin typeface="Times New Roman"/>
                <a:ea typeface="Times New Roman"/>
              </a:rPr>
              <a:t>″ qilib izlangan to‘g‘ri chiziqning proyeksiyalari o‘tkaziladi.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9567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3. IKKI TEKISLIKNING O’ZARO PARALLELLIGI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36712"/>
            <a:ext cx="8208912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b="1" u="sng" dirty="0" smtClean="0">
                <a:effectLst/>
                <a:latin typeface="Times New Roman"/>
                <a:ea typeface="Times New Roman"/>
              </a:rPr>
              <a:t>Ta’rif</a:t>
            </a:r>
            <a:r>
              <a:rPr lang="uz-Cyrl-UZ" dirty="0" smtClean="0">
                <a:effectLst/>
                <a:latin typeface="Times New Roman"/>
                <a:ea typeface="Times New Roman"/>
              </a:rPr>
              <a:t>. 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Agar bir tekislikka tegishli o‘zaro kesishuvchi ikki to‘g‘ri chiziqlar ikkinchi tekislikka tegishli o‘zaro kesishuvchi ikki to‘g‘ri chiziqlarga mos ravishda parallel bo‘lsa, ushbu tekisliklar ham o‘zaro parallel bo‘ladilar.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237" y="1988840"/>
            <a:ext cx="5607059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949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32428"/>
            <a:ext cx="4369004" cy="395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88024" y="848901"/>
            <a:ext cx="4176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sz="2400" dirty="0" smtClean="0">
                <a:effectLst/>
                <a:latin typeface="Times New Roman"/>
                <a:ea typeface="Times New Roman"/>
              </a:rPr>
              <a:t>Agar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tekislikka tegishli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ru-RU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kesishuvchi to‘g‘ri chiziqlar ikkinchi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tekislikka tegishli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ru-RU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kesishuvchi to‘g‘ri chiziqlarga mos ravishda o‘zaro parallel bo‘lsa, bu tekisliklar ham o‘zaro parallel bo‘ladi. Ya’ni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bo‘lib,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bo‘lsa va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va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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bo‘lib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Times New Roman"/>
                <a:sym typeface="Symbol"/>
              </a:rPr>
              <a:t>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 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bo‘lsa hamda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|| a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,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||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</a:t>
            </a:r>
            <a:r>
              <a:rPr lang="uz-Cyrl-UZ" sz="2400" baseline="-25000" dirty="0" smtClean="0">
                <a:effectLst/>
                <a:latin typeface="Times New Roman"/>
                <a:ea typeface="Times New Roman"/>
              </a:rPr>
              <a:t>1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bo‘lganda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|| </a:t>
            </a:r>
            <a:r>
              <a:rPr lang="uz-Cyrl-UZ" sz="2400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 bo‘ladi (</a:t>
            </a:r>
            <a:r>
              <a:rPr lang="uz-Cyrl-UZ" sz="2400" dirty="0" smtClean="0">
                <a:effectLst/>
                <a:highlight>
                  <a:srgbClr val="FFFF00"/>
                </a:highlight>
                <a:latin typeface="Times New Roman"/>
                <a:ea typeface="Times New Roman"/>
              </a:rPr>
              <a:t>11.5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sz="2400" dirty="0" err="1" smtClean="0">
                <a:effectLst/>
                <a:latin typeface="Times New Roman"/>
                <a:ea typeface="Times New Roman"/>
              </a:rPr>
              <a:t>chizma</a:t>
            </a:r>
            <a:r>
              <a:rPr lang="uz-Cyrl-UZ" sz="2400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2400" dirty="0" smtClean="0">
                <a:effectLst/>
                <a:latin typeface="Times New Roman"/>
                <a:ea typeface="Times New Roman"/>
              </a:rPr>
              <a:t>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6157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Agar fazodagi ikki tekislik bir-biriga parallel bo‘lsa, chizmada bu tekisliklarning bir nomli izlari ham o‘zaro parallel bo‘ladi, ya’ni: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dirty="0" smtClean="0">
                <a:solidFill>
                  <a:srgbClr val="0000FF"/>
                </a:solidFill>
                <a:effectLst/>
                <a:latin typeface="Lucida Sans Unicode"/>
                <a:ea typeface="Times New Roman"/>
                <a:cs typeface="Times New Roman"/>
              </a:rPr>
              <a:t>∥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bo‘lsa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dirty="0" smtClean="0">
                <a:solidFill>
                  <a:srgbClr val="0000FF"/>
                </a:solidFill>
                <a:effectLst/>
                <a:latin typeface="Lucida Sans Unicode"/>
                <a:ea typeface="Times New Roman"/>
                <a:cs typeface="Times New Roman"/>
              </a:rPr>
              <a:t>∥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H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V</a:t>
            </a:r>
            <a:r>
              <a:rPr lang="uz-Cyrl-UZ" dirty="0" smtClean="0">
                <a:solidFill>
                  <a:srgbClr val="0000FF"/>
                </a:solidFill>
                <a:effectLst/>
                <a:latin typeface="Lucida Sans Unicode"/>
                <a:ea typeface="Times New Roman"/>
                <a:cs typeface="Times New Roman"/>
              </a:rPr>
              <a:t>∥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V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va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W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|| </a:t>
            </a:r>
            <a:r>
              <a:rPr lang="uz-Cyrl-UZ" i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</a:t>
            </a:r>
            <a:r>
              <a:rPr lang="uz-Cyrl-UZ" i="1" baseline="-25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W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bo‘ladi (</a:t>
            </a:r>
            <a:r>
              <a:rPr lang="en-US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11.6</a:t>
            </a:r>
            <a:r>
              <a:rPr lang="uz-Cyrl-UZ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-rasm).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988840"/>
            <a:ext cx="4765528" cy="329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737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653</Words>
  <Application>Microsoft Office PowerPoint</Application>
  <PresentationFormat>Экран (4:3)</PresentationFormat>
  <Paragraphs>36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Документ</vt:lpstr>
      <vt:lpstr>11 – MAVZU.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FUJITSU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– MAVZU.</dc:title>
  <dc:creator>ALISHER</dc:creator>
  <cp:lastModifiedBy>Alisher</cp:lastModifiedBy>
  <cp:revision>19</cp:revision>
  <cp:lastPrinted>2016-05-27T09:24:46Z</cp:lastPrinted>
  <dcterms:created xsi:type="dcterms:W3CDTF">2015-09-06T05:24:15Z</dcterms:created>
  <dcterms:modified xsi:type="dcterms:W3CDTF">2016-05-27T09:33:51Z</dcterms:modified>
</cp:coreProperties>
</file>