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handoutMasterIdLst>
    <p:handoutMasterId r:id="rId41"/>
  </p:handoutMasterIdLst>
  <p:sldIdLst>
    <p:sldId id="282" r:id="rId2"/>
    <p:sldId id="981" r:id="rId3"/>
    <p:sldId id="893" r:id="rId4"/>
    <p:sldId id="963" r:id="rId5"/>
    <p:sldId id="964" r:id="rId6"/>
    <p:sldId id="965" r:id="rId7"/>
    <p:sldId id="982" r:id="rId8"/>
    <p:sldId id="924" r:id="rId9"/>
    <p:sldId id="967" r:id="rId10"/>
    <p:sldId id="966" r:id="rId11"/>
    <p:sldId id="926" r:id="rId12"/>
    <p:sldId id="927" r:id="rId13"/>
    <p:sldId id="928" r:id="rId14"/>
    <p:sldId id="929" r:id="rId15"/>
    <p:sldId id="989" r:id="rId16"/>
    <p:sldId id="969" r:id="rId17"/>
    <p:sldId id="983" r:id="rId18"/>
    <p:sldId id="985" r:id="rId19"/>
    <p:sldId id="986" r:id="rId20"/>
    <p:sldId id="933" r:id="rId21"/>
    <p:sldId id="934" r:id="rId22"/>
    <p:sldId id="935" r:id="rId23"/>
    <p:sldId id="936" r:id="rId24"/>
    <p:sldId id="977" r:id="rId25"/>
    <p:sldId id="978" r:id="rId26"/>
    <p:sldId id="979" r:id="rId27"/>
    <p:sldId id="980" r:id="rId28"/>
    <p:sldId id="937" r:id="rId29"/>
    <p:sldId id="938" r:id="rId30"/>
    <p:sldId id="970" r:id="rId31"/>
    <p:sldId id="960" r:id="rId32"/>
    <p:sldId id="984" r:id="rId33"/>
    <p:sldId id="987" r:id="rId34"/>
    <p:sldId id="988" r:id="rId35"/>
    <p:sldId id="962" r:id="rId36"/>
    <p:sldId id="443" r:id="rId37"/>
    <p:sldId id="442" r:id="rId38"/>
    <p:sldId id="317" r:id="rId39"/>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ECF1"/>
    <a:srgbClr val="29455F"/>
    <a:srgbClr val="2F333E"/>
    <a:srgbClr val="585C65"/>
    <a:srgbClr val="D9E1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378" autoAdjust="0"/>
  </p:normalViewPr>
  <p:slideViewPr>
    <p:cSldViewPr snapToGrid="0">
      <p:cViewPr varScale="1">
        <p:scale>
          <a:sx n="90" d="100"/>
          <a:sy n="90" d="100"/>
        </p:scale>
        <p:origin x="-1272" y="-7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9" d="100"/>
          <a:sy n="99" d="100"/>
        </p:scale>
        <p:origin x="381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6" Type="http://schemas.openxmlformats.org/officeDocument/2006/relationships/image" Target="../media/image25.wmf"/><Relationship Id="rId5" Type="http://schemas.openxmlformats.org/officeDocument/2006/relationships/image" Target="../media/image24.wmf"/><Relationship Id="rId4"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image" Target="../media/image27.wmf"/><Relationship Id="rId1" Type="http://schemas.openxmlformats.org/officeDocument/2006/relationships/image" Target="../media/image26.wmf"/></Relationships>
</file>

<file path=ppt/drawings/_rels/vmlDrawing9.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image" Target="../media/image33.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image" Target="../media/image36.wmf"/><Relationship Id="rId1" Type="http://schemas.openxmlformats.org/officeDocument/2006/relationships/image" Target="../media/image35.wmf"/><Relationship Id="rId4" Type="http://schemas.openxmlformats.org/officeDocument/2006/relationships/image" Target="../media/image38.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39.wmf"/><Relationship Id="rId4" Type="http://schemas.openxmlformats.org/officeDocument/2006/relationships/image" Target="../media/image42.wmf"/></Relationships>
</file>

<file path=ppt/drawings/_rels/vmlDrawing14.vml.rels><?xml version="1.0" encoding="UTF-8" standalone="yes"?>
<Relationships xmlns="http://schemas.openxmlformats.org/package/2006/relationships"><Relationship Id="rId1" Type="http://schemas.openxmlformats.org/officeDocument/2006/relationships/image" Target="../media/image43.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4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 xmlns:a16="http://schemas.microsoft.com/office/drawing/2014/main" id="{1FA06A38-C37F-4568-A048-47EECB9A14E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ko-KR" altLang="en-US"/>
          </a:p>
        </p:txBody>
      </p:sp>
      <p:sp>
        <p:nvSpPr>
          <p:cNvPr id="3" name="날짜 개체 틀 2">
            <a:extLst>
              <a:ext uri="{FF2B5EF4-FFF2-40B4-BE49-F238E27FC236}">
                <a16:creationId xmlns="" xmlns:a16="http://schemas.microsoft.com/office/drawing/2014/main" id="{752D2E05-4CF1-4BCC-9766-ECC4888F3EF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C0BD674-518E-4782-9092-813744A91FEA}" type="datetimeFigureOut">
              <a:rPr lang="ko-KR" altLang="en-US" smtClean="0"/>
              <a:t>2025-05-03</a:t>
            </a:fld>
            <a:endParaRPr lang="ko-KR" altLang="en-US"/>
          </a:p>
        </p:txBody>
      </p:sp>
      <p:sp>
        <p:nvSpPr>
          <p:cNvPr id="4" name="바닥글 개체 틀 3">
            <a:extLst>
              <a:ext uri="{FF2B5EF4-FFF2-40B4-BE49-F238E27FC236}">
                <a16:creationId xmlns="" xmlns:a16="http://schemas.microsoft.com/office/drawing/2014/main" id="{C551118D-489C-4243-BEFA-9A1FB90A45B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ko-KR" altLang="en-US"/>
          </a:p>
        </p:txBody>
      </p:sp>
      <p:sp>
        <p:nvSpPr>
          <p:cNvPr id="5" name="슬라이드 번호 개체 틀 4">
            <a:extLst>
              <a:ext uri="{FF2B5EF4-FFF2-40B4-BE49-F238E27FC236}">
                <a16:creationId xmlns="" xmlns:a16="http://schemas.microsoft.com/office/drawing/2014/main" id="{32BA7DCD-C975-460D-BFAB-67A58038289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DB4EAB-417F-45EB-9B7D-11919795AFEA}" type="slidenum">
              <a:rPr lang="ko-KR" altLang="en-US" smtClean="0"/>
              <a:t>‹#›</a:t>
            </a:fld>
            <a:endParaRPr lang="ko-KR" altLang="en-US"/>
          </a:p>
        </p:txBody>
      </p:sp>
    </p:spTree>
    <p:extLst>
      <p:ext uri="{BB962C8B-B14F-4D97-AF65-F5344CB8AC3E}">
        <p14:creationId xmlns:p14="http://schemas.microsoft.com/office/powerpoint/2010/main" val="10076720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51D5277-1C88-45E0-8B58-18FDF1DF2317}" type="datetimeFigureOut">
              <a:rPr lang="en-US" smtClean="0"/>
              <a:t>5/3/2025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20840C-0D3C-4014-BD18-AB395A5B5CA2}" type="slidenum">
              <a:rPr lang="en-US" smtClean="0"/>
              <a:t>‹#›</a:t>
            </a:fld>
            <a:endParaRPr lang="en-US"/>
          </a:p>
        </p:txBody>
      </p:sp>
    </p:spTree>
    <p:extLst>
      <p:ext uri="{BB962C8B-B14F-4D97-AF65-F5344CB8AC3E}">
        <p14:creationId xmlns:p14="http://schemas.microsoft.com/office/powerpoint/2010/main" val="18016277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020840C-0D3C-4014-BD18-AB395A5B5CA2}" type="slidenum">
              <a:rPr lang="en-US" smtClean="0"/>
              <a:t>1</a:t>
            </a:fld>
            <a:endParaRPr lang="en-US"/>
          </a:p>
        </p:txBody>
      </p:sp>
    </p:spTree>
    <p:extLst>
      <p:ext uri="{BB962C8B-B14F-4D97-AF65-F5344CB8AC3E}">
        <p14:creationId xmlns:p14="http://schemas.microsoft.com/office/powerpoint/2010/main" val="405541875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Master" Target="../slideMasters/slideMaster1.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2.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14.svg"/><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표지">
    <p:spTree>
      <p:nvGrpSpPr>
        <p:cNvPr id="1" name=""/>
        <p:cNvGrpSpPr/>
        <p:nvPr/>
      </p:nvGrpSpPr>
      <p:grpSpPr>
        <a:xfrm>
          <a:off x="0" y="0"/>
          <a:ext cx="0" cy="0"/>
          <a:chOff x="0" y="0"/>
          <a:chExt cx="0" cy="0"/>
        </a:xfrm>
      </p:grpSpPr>
      <p:pic>
        <p:nvPicPr>
          <p:cNvPr id="20" name="우측이미지">
            <a:extLst>
              <a:ext uri="{FF2B5EF4-FFF2-40B4-BE49-F238E27FC236}">
                <a16:creationId xmlns="" xmlns:a16="http://schemas.microsoft.com/office/drawing/2014/main" id="{7A334113-2019-4F08-BFDD-FAA6F78B7BDB}"/>
              </a:ext>
            </a:extLst>
          </p:cNvPr>
          <p:cNvPicPr>
            <a:picLocks noChangeAspect="1"/>
          </p:cNvPicPr>
          <p:nvPr userDrawn="1"/>
        </p:nvPicPr>
        <p:blipFill>
          <a:blip r:embed="rId2">
            <a:extLst>
              <a:ext uri="{96DAC541-7B7A-43D3-8B79-37D633B846F1}">
                <asvg:svgBlip xmlns="" xmlns:asvg="http://schemas.microsoft.com/office/drawing/2016/SVG/main" r:embed="rId3"/>
              </a:ext>
            </a:extLst>
          </a:blip>
          <a:stretch>
            <a:fillRect/>
          </a:stretch>
        </p:blipFill>
        <p:spPr>
          <a:xfrm rot="21105531">
            <a:off x="6020907" y="1345035"/>
            <a:ext cx="7004124" cy="5805700"/>
          </a:xfrm>
          <a:prstGeom prst="rect">
            <a:avLst/>
          </a:prstGeom>
        </p:spPr>
      </p:pic>
      <p:sp>
        <p:nvSpPr>
          <p:cNvPr id="21" name="자유형: 도형 20">
            <a:extLst>
              <a:ext uri="{FF2B5EF4-FFF2-40B4-BE49-F238E27FC236}">
                <a16:creationId xmlns="" xmlns:a16="http://schemas.microsoft.com/office/drawing/2014/main" id="{9338A8CF-C5A9-4FCB-B078-3773C5473AE2}"/>
              </a:ext>
            </a:extLst>
          </p:cNvPr>
          <p:cNvSpPr/>
          <p:nvPr userDrawn="1"/>
        </p:nvSpPr>
        <p:spPr>
          <a:xfrm>
            <a:off x="5628321" y="1815966"/>
            <a:ext cx="4602078" cy="5042034"/>
          </a:xfrm>
          <a:custGeom>
            <a:avLst/>
            <a:gdLst>
              <a:gd name="connsiteX0" fmla="*/ 0 w 4602079"/>
              <a:gd name="connsiteY0" fmla="*/ 0 h 5410200"/>
              <a:gd name="connsiteX1" fmla="*/ 1241659 w 4602079"/>
              <a:gd name="connsiteY1" fmla="*/ 0 h 5410200"/>
              <a:gd name="connsiteX2" fmla="*/ 4602079 w 4602079"/>
              <a:gd name="connsiteY2" fmla="*/ 5410200 h 5410200"/>
              <a:gd name="connsiteX3" fmla="*/ 3360420 w 4602079"/>
              <a:gd name="connsiteY3" fmla="*/ 5410200 h 5410200"/>
            </a:gdLst>
            <a:ahLst/>
            <a:cxnLst>
              <a:cxn ang="0">
                <a:pos x="connsiteX0" y="connsiteY0"/>
              </a:cxn>
              <a:cxn ang="0">
                <a:pos x="connsiteX1" y="connsiteY1"/>
              </a:cxn>
              <a:cxn ang="0">
                <a:pos x="connsiteX2" y="connsiteY2"/>
              </a:cxn>
              <a:cxn ang="0">
                <a:pos x="connsiteX3" y="connsiteY3"/>
              </a:cxn>
            </a:cxnLst>
            <a:rect l="l" t="t" r="r" b="b"/>
            <a:pathLst>
              <a:path w="4602079" h="5410200">
                <a:moveTo>
                  <a:pt x="0" y="0"/>
                </a:moveTo>
                <a:lnTo>
                  <a:pt x="1241659" y="0"/>
                </a:lnTo>
                <a:lnTo>
                  <a:pt x="4602079" y="5410200"/>
                </a:lnTo>
                <a:lnTo>
                  <a:pt x="336042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2" name="그래픽 18">
            <a:extLst>
              <a:ext uri="{FF2B5EF4-FFF2-40B4-BE49-F238E27FC236}">
                <a16:creationId xmlns="" xmlns:a16="http://schemas.microsoft.com/office/drawing/2014/main" id="{15C35F22-CF5F-4968-A7D2-CA117F0B363E}"/>
              </a:ext>
            </a:extLst>
          </p:cNvPr>
          <p:cNvSpPr/>
          <p:nvPr userDrawn="1"/>
        </p:nvSpPr>
        <p:spPr>
          <a:xfrm>
            <a:off x="0" y="1371827"/>
            <a:ext cx="6067033" cy="5042033"/>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23" name="자유형: 도형 22">
            <a:extLst>
              <a:ext uri="{FF2B5EF4-FFF2-40B4-BE49-F238E27FC236}">
                <a16:creationId xmlns="" xmlns:a16="http://schemas.microsoft.com/office/drawing/2014/main" id="{C4F55F57-C455-4D44-BF5B-7B61AB79BBD1}"/>
              </a:ext>
            </a:extLst>
          </p:cNvPr>
          <p:cNvSpPr/>
          <p:nvPr userDrawn="1"/>
        </p:nvSpPr>
        <p:spPr>
          <a:xfrm>
            <a:off x="0" y="592754"/>
            <a:ext cx="8815538" cy="5042034"/>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2B90D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24" name="직사각형 23">
            <a:extLst>
              <a:ext uri="{FF2B5EF4-FFF2-40B4-BE49-F238E27FC236}">
                <a16:creationId xmlns="" xmlns:a16="http://schemas.microsoft.com/office/drawing/2014/main" id="{9E13D364-9946-48F8-A1D3-D34015297BFD}"/>
              </a:ext>
            </a:extLst>
          </p:cNvPr>
          <p:cNvSpPr/>
          <p:nvPr userDrawn="1"/>
        </p:nvSpPr>
        <p:spPr bwMode="auto">
          <a:xfrm rot="10800000">
            <a:off x="404660" y="1024400"/>
            <a:ext cx="2415449" cy="276999"/>
          </a:xfrm>
          <a:prstGeom prst="rect">
            <a:avLst/>
          </a:prstGeom>
        </p:spPr>
        <p:txBody>
          <a:bodyPr>
            <a:spAutoFit/>
            <a:scene3d>
              <a:camera prst="orthographicFront"/>
              <a:lightRig rig="threePt" dir="t"/>
            </a:scene3d>
            <a:sp3d>
              <a:bevelT w="1270" h="1270"/>
              <a:bevelB w="1270" h="1270"/>
            </a:sp3d>
          </a:bodyPr>
          <a:lstStyle/>
          <a:p>
            <a:pPr marL="0" lvl="1" indent="-85725" fontAlgn="auto" latinLnBrk="0">
              <a:spcBef>
                <a:spcPts val="100"/>
              </a:spcBef>
              <a:spcAft>
                <a:spcPts val="0"/>
              </a:spcAft>
              <a:buClr>
                <a:srgbClr val="008400"/>
              </a:buClr>
              <a:buSzPct val="140000"/>
              <a:tabLst>
                <a:tab pos="5645270" algn="l"/>
              </a:tabLst>
              <a:defRPr/>
            </a:pPr>
            <a:endParaRPr kumimoji="0" lang="ko-KR" altLang="en-US" sz="1200" b="1" spc="-100" dirty="0">
              <a:gradFill>
                <a:gsLst>
                  <a:gs pos="0">
                    <a:schemeClr val="bg1"/>
                  </a:gs>
                  <a:gs pos="100000">
                    <a:schemeClr val="bg1"/>
                  </a:gs>
                </a:gsLst>
                <a:lin ang="0" scaled="0"/>
              </a:gradFill>
              <a:latin typeface="나눔스퀘어 Bold" panose="020B0600000101010101" pitchFamily="50" charset="-127"/>
              <a:ea typeface="나눔스퀘어 Bold" panose="020B0600000101010101" pitchFamily="50" charset="-127"/>
              <a:sym typeface="Monotype Sorts"/>
            </a:endParaRPr>
          </a:p>
        </p:txBody>
      </p:sp>
      <p:pic>
        <p:nvPicPr>
          <p:cNvPr id="25" name="그래픽 24">
            <a:extLst>
              <a:ext uri="{FF2B5EF4-FFF2-40B4-BE49-F238E27FC236}">
                <a16:creationId xmlns="" xmlns:a16="http://schemas.microsoft.com/office/drawing/2014/main" id="{44BF4D7B-D180-4DA2-8FA5-EB96C65A5F41}"/>
              </a:ext>
            </a:extLst>
          </p:cNvPr>
          <p:cNvPicPr>
            <a:picLocks noChangeAspect="1"/>
          </p:cNvPicPr>
          <p:nvPr userDrawn="1"/>
        </p:nvPicPr>
        <p:blipFill rotWithShape="1">
          <a:blip r:embed="rId4">
            <a:extLst>
              <a:ext uri="{96DAC541-7B7A-43D3-8B79-37D633B846F1}">
                <asvg:svgBlip xmlns="" xmlns:asvg="http://schemas.microsoft.com/office/drawing/2016/SVG/main" r:embed="rId5"/>
              </a:ext>
            </a:extLst>
          </a:blip>
          <a:srcRect l="27344" b="12244"/>
          <a:stretch/>
        </p:blipFill>
        <p:spPr>
          <a:xfrm>
            <a:off x="-1914979" y="829518"/>
            <a:ext cx="7561806" cy="6028483"/>
          </a:xfrm>
          <a:prstGeom prst="rect">
            <a:avLst/>
          </a:prstGeom>
        </p:spPr>
      </p:pic>
      <p:sp>
        <p:nvSpPr>
          <p:cNvPr id="26" name="상단바">
            <a:extLst>
              <a:ext uri="{FF2B5EF4-FFF2-40B4-BE49-F238E27FC236}">
                <a16:creationId xmlns="" xmlns:a16="http://schemas.microsoft.com/office/drawing/2014/main" id="{B31180F2-2F84-47B4-97B7-E65F8DB51734}"/>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1" name="이등변 삼각형 30">
            <a:extLst>
              <a:ext uri="{FF2B5EF4-FFF2-40B4-BE49-F238E27FC236}">
                <a16:creationId xmlns="" xmlns:a16="http://schemas.microsoft.com/office/drawing/2014/main" id="{331E1F0E-DC95-4538-AF87-5CCEC619B153}"/>
              </a:ext>
            </a:extLst>
          </p:cNvPr>
          <p:cNvSpPr/>
          <p:nvPr userDrawn="1"/>
        </p:nvSpPr>
        <p:spPr>
          <a:xfrm>
            <a:off x="-4265410" y="-386446"/>
            <a:ext cx="6987820" cy="6023983"/>
          </a:xfrm>
          <a:prstGeom prst="triangle">
            <a:avLst/>
          </a:prstGeom>
          <a:solidFill>
            <a:srgbClr val="152375">
              <a:alpha val="15000"/>
            </a:srgb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 name="제목 1">
            <a:extLst>
              <a:ext uri="{FF2B5EF4-FFF2-40B4-BE49-F238E27FC236}">
                <a16:creationId xmlns="" xmlns:a16="http://schemas.microsoft.com/office/drawing/2014/main" id="{FED57959-16C0-466D-A78C-A8F7339A3B7B}"/>
              </a:ext>
            </a:extLst>
          </p:cNvPr>
          <p:cNvSpPr>
            <a:spLocks noGrp="1"/>
          </p:cNvSpPr>
          <p:nvPr userDrawn="1">
            <p:ph type="ctrTitle"/>
          </p:nvPr>
        </p:nvSpPr>
        <p:spPr>
          <a:xfrm>
            <a:off x="459692" y="2735226"/>
            <a:ext cx="6197963" cy="1477328"/>
          </a:xfrm>
          <a:noFill/>
        </p:spPr>
        <p:txBody>
          <a:bodyPr wrap="square" rtlCol="0">
            <a:spAutoFit/>
          </a:bodyPr>
          <a:lstStyle>
            <a:lvl1pPr>
              <a:lnSpc>
                <a:spcPct val="90000"/>
              </a:lnSpc>
              <a:defRPr lang="ko-KR" altLang="en-US" sz="10000" spc="-300" dirty="0">
                <a:solidFill>
                  <a:schemeClr val="bg1"/>
                </a:solidFill>
                <a:latin typeface="나눔스퀘어_ac" panose="020B0600000101010101" pitchFamily="50" charset="-127"/>
                <a:ea typeface="나눔스퀘어_ac" panose="020B0600000101010101" pitchFamily="50" charset="-127"/>
                <a:cs typeface="+mn-cs"/>
              </a:defRPr>
            </a:lvl1pPr>
          </a:lstStyle>
          <a:p>
            <a:pPr marL="0" lvl="0"/>
            <a:endParaRPr lang="ko-KR" altLang="en-US" dirty="0"/>
          </a:p>
        </p:txBody>
      </p:sp>
      <p:sp>
        <p:nvSpPr>
          <p:cNvPr id="3" name="부제목 2">
            <a:extLst>
              <a:ext uri="{FF2B5EF4-FFF2-40B4-BE49-F238E27FC236}">
                <a16:creationId xmlns="" xmlns:a16="http://schemas.microsoft.com/office/drawing/2014/main" id="{8E912B2B-1BEA-42A8-94BA-27DE2589530D}"/>
              </a:ext>
            </a:extLst>
          </p:cNvPr>
          <p:cNvSpPr>
            <a:spLocks noGrp="1"/>
          </p:cNvSpPr>
          <p:nvPr userDrawn="1">
            <p:ph type="subTitle" idx="1"/>
          </p:nvPr>
        </p:nvSpPr>
        <p:spPr>
          <a:xfrm>
            <a:off x="9128491" y="195861"/>
            <a:ext cx="3963516" cy="424732"/>
          </a:xfrm>
          <a:noFill/>
        </p:spPr>
        <p:txBody>
          <a:bodyPr wrap="square" rtlCol="0">
            <a:spAutoFit/>
          </a:bodyPr>
          <a:lstStyle>
            <a:lvl1pPr marL="0" indent="0">
              <a:buNone/>
              <a:defRPr kumimoji="0" lang="ko-KR" altLang="en-US" sz="3000" b="1" i="0" u="none" strike="noStrike" cap="none" spc="-200" normalizeH="0" dirty="0">
                <a:ln>
                  <a:noFill/>
                </a:ln>
                <a:solidFill>
                  <a:schemeClr val="bg1"/>
                </a:solidFill>
                <a:effectLst/>
                <a:uLnTx/>
                <a:uFillTx/>
                <a:latin typeface="나눔스퀘어_ac Light" panose="020B0600000101010101" pitchFamily="50" charset="-127"/>
                <a:ea typeface="나눔스퀘어_ac Light" panose="020B0600000101010101" pitchFamily="50" charset="-127"/>
              </a:defRPr>
            </a:lvl1pPr>
          </a:lstStyle>
          <a:p>
            <a:pPr marL="0" lvl="0"/>
            <a:endParaRPr lang="ko-KR" altLang="en-US" sz="2400" dirty="0">
              <a:solidFill>
                <a:schemeClr val="bg1"/>
              </a:solidFill>
            </a:endParaRPr>
          </a:p>
        </p:txBody>
      </p:sp>
    </p:spTree>
    <p:extLst>
      <p:ext uri="{BB962C8B-B14F-4D97-AF65-F5344CB8AC3E}">
        <p14:creationId xmlns:p14="http://schemas.microsoft.com/office/powerpoint/2010/main" val="1994825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본문_bg">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6" name="직사각형 15">
            <a:extLst>
              <a:ext uri="{FF2B5EF4-FFF2-40B4-BE49-F238E27FC236}">
                <a16:creationId xmlns="" xmlns:a16="http://schemas.microsoft.com/office/drawing/2014/main" id="{CD0F39D9-E803-48E2-8A5B-312C027A2595}"/>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Tree>
    <p:extLst>
      <p:ext uri="{BB962C8B-B14F-4D97-AF65-F5344CB8AC3E}">
        <p14:creationId xmlns:p14="http://schemas.microsoft.com/office/powerpoint/2010/main" val="11213905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본문_기본">
    <p:spTree>
      <p:nvGrpSpPr>
        <p:cNvPr id="1" name=""/>
        <p:cNvGrpSpPr/>
        <p:nvPr/>
      </p:nvGrpSpPr>
      <p:grpSpPr>
        <a:xfrm>
          <a:off x="0" y="0"/>
          <a:ext cx="0" cy="0"/>
          <a:chOff x="0" y="0"/>
          <a:chExt cx="0" cy="0"/>
        </a:xfrm>
      </p:grpSpPr>
      <p:pic>
        <p:nvPicPr>
          <p:cNvPr id="7" name="그래픽 6">
            <a:extLst>
              <a:ext uri="{FF2B5EF4-FFF2-40B4-BE49-F238E27FC236}">
                <a16:creationId xmlns="" xmlns:a16="http://schemas.microsoft.com/office/drawing/2014/main" id="{8430E921-D36B-4D13-A177-F2F6046E4A51}"/>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18" name="직사각형 15">
            <a:extLst>
              <a:ext uri="{FF2B5EF4-FFF2-40B4-BE49-F238E27FC236}">
                <a16:creationId xmlns="" xmlns:a16="http://schemas.microsoft.com/office/drawing/2014/main" id="{2337AB86-FB4C-4A0F-9E99-D3858A5D9CF6}"/>
              </a:ext>
            </a:extLst>
          </p:cNvPr>
          <p:cNvSpPr/>
          <p:nvPr userDrawn="1"/>
        </p:nvSpPr>
        <p:spPr>
          <a:xfrm>
            <a:off x="1" y="766473"/>
            <a:ext cx="10833769" cy="6095103"/>
          </a:xfrm>
          <a:custGeom>
            <a:avLst/>
            <a:gdLst>
              <a:gd name="connsiteX0" fmla="*/ 0 w 12185048"/>
              <a:gd name="connsiteY0" fmla="*/ 0 h 6023983"/>
              <a:gd name="connsiteX1" fmla="*/ 12185048 w 12185048"/>
              <a:gd name="connsiteY1" fmla="*/ 0 h 6023983"/>
              <a:gd name="connsiteX2" fmla="*/ 12185048 w 12185048"/>
              <a:gd name="connsiteY2" fmla="*/ 6023983 h 6023983"/>
              <a:gd name="connsiteX3" fmla="*/ 0 w 12185048"/>
              <a:gd name="connsiteY3" fmla="*/ 6023983 h 6023983"/>
              <a:gd name="connsiteX4" fmla="*/ 0 w 12185048"/>
              <a:gd name="connsiteY4" fmla="*/ 0 h 6023983"/>
              <a:gd name="connsiteX0" fmla="*/ 0 w 12185048"/>
              <a:gd name="connsiteY0" fmla="*/ 0 h 6044303"/>
              <a:gd name="connsiteX1" fmla="*/ 12185048 w 12185048"/>
              <a:gd name="connsiteY1" fmla="*/ 0 h 6044303"/>
              <a:gd name="connsiteX2" fmla="*/ 9086248 w 12185048"/>
              <a:gd name="connsiteY2" fmla="*/ 6044303 h 6044303"/>
              <a:gd name="connsiteX3" fmla="*/ 0 w 12185048"/>
              <a:gd name="connsiteY3" fmla="*/ 6023983 h 6044303"/>
              <a:gd name="connsiteX4" fmla="*/ 0 w 12185048"/>
              <a:gd name="connsiteY4" fmla="*/ 0 h 6044303"/>
              <a:gd name="connsiteX0" fmla="*/ 0 w 12185048"/>
              <a:gd name="connsiteY0" fmla="*/ 0 h 6044303"/>
              <a:gd name="connsiteX1" fmla="*/ 12185048 w 12185048"/>
              <a:gd name="connsiteY1" fmla="*/ 0 h 6044303"/>
              <a:gd name="connsiteX2" fmla="*/ 7877208 w 12185048"/>
              <a:gd name="connsiteY2" fmla="*/ 6044303 h 6044303"/>
              <a:gd name="connsiteX3" fmla="*/ 0 w 12185048"/>
              <a:gd name="connsiteY3" fmla="*/ 6023983 h 6044303"/>
              <a:gd name="connsiteX4" fmla="*/ 0 w 12185048"/>
              <a:gd name="connsiteY4" fmla="*/ 0 h 6044303"/>
              <a:gd name="connsiteX0" fmla="*/ 0 w 10833768"/>
              <a:gd name="connsiteY0" fmla="*/ 60960 h 6105263"/>
              <a:gd name="connsiteX1" fmla="*/ 10833768 w 10833768"/>
              <a:gd name="connsiteY1" fmla="*/ 0 h 6105263"/>
              <a:gd name="connsiteX2" fmla="*/ 7877208 w 10833768"/>
              <a:gd name="connsiteY2" fmla="*/ 6105263 h 6105263"/>
              <a:gd name="connsiteX3" fmla="*/ 0 w 10833768"/>
              <a:gd name="connsiteY3" fmla="*/ 6084943 h 6105263"/>
              <a:gd name="connsiteX4" fmla="*/ 0 w 10833768"/>
              <a:gd name="connsiteY4" fmla="*/ 60960 h 6105263"/>
              <a:gd name="connsiteX0" fmla="*/ 0 w 10833768"/>
              <a:gd name="connsiteY0" fmla="*/ 60960 h 6095103"/>
              <a:gd name="connsiteX1" fmla="*/ 10833768 w 10833768"/>
              <a:gd name="connsiteY1" fmla="*/ 0 h 6095103"/>
              <a:gd name="connsiteX2" fmla="*/ 7765448 w 10833768"/>
              <a:gd name="connsiteY2" fmla="*/ 6095103 h 6095103"/>
              <a:gd name="connsiteX3" fmla="*/ 0 w 10833768"/>
              <a:gd name="connsiteY3" fmla="*/ 6084943 h 6095103"/>
              <a:gd name="connsiteX4" fmla="*/ 0 w 10833768"/>
              <a:gd name="connsiteY4" fmla="*/ 60960 h 6095103"/>
              <a:gd name="connsiteX0" fmla="*/ 0 w 10833768"/>
              <a:gd name="connsiteY0" fmla="*/ 60960 h 6084943"/>
              <a:gd name="connsiteX1" fmla="*/ 10833768 w 10833768"/>
              <a:gd name="connsiteY1" fmla="*/ 0 h 6084943"/>
              <a:gd name="connsiteX2" fmla="*/ 7196488 w 10833768"/>
              <a:gd name="connsiteY2" fmla="*/ 6064623 h 6084943"/>
              <a:gd name="connsiteX3" fmla="*/ 0 w 10833768"/>
              <a:gd name="connsiteY3" fmla="*/ 6084943 h 6084943"/>
              <a:gd name="connsiteX4" fmla="*/ 0 w 10833768"/>
              <a:gd name="connsiteY4" fmla="*/ 60960 h 6084943"/>
              <a:gd name="connsiteX0" fmla="*/ 0 w 10833768"/>
              <a:gd name="connsiteY0" fmla="*/ 60960 h 6095103"/>
              <a:gd name="connsiteX1" fmla="*/ 10833768 w 10833768"/>
              <a:gd name="connsiteY1" fmla="*/ 0 h 6095103"/>
              <a:gd name="connsiteX2" fmla="*/ 7806088 w 10833768"/>
              <a:gd name="connsiteY2" fmla="*/ 6095103 h 6095103"/>
              <a:gd name="connsiteX3" fmla="*/ 0 w 10833768"/>
              <a:gd name="connsiteY3" fmla="*/ 6084943 h 6095103"/>
              <a:gd name="connsiteX4" fmla="*/ 0 w 10833768"/>
              <a:gd name="connsiteY4" fmla="*/ 60960 h 6095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768" h="6095103">
                <a:moveTo>
                  <a:pt x="0" y="60960"/>
                </a:moveTo>
                <a:lnTo>
                  <a:pt x="10833768" y="0"/>
                </a:lnTo>
                <a:lnTo>
                  <a:pt x="7806088" y="6095103"/>
                </a:lnTo>
                <a:lnTo>
                  <a:pt x="0" y="6084943"/>
                </a:lnTo>
                <a:lnTo>
                  <a:pt x="0" y="6096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직사각형 9">
            <a:extLst>
              <a:ext uri="{FF2B5EF4-FFF2-40B4-BE49-F238E27FC236}">
                <a16:creationId xmlns="" xmlns:a16="http://schemas.microsoft.com/office/drawing/2014/main" id="{112072C9-293D-4D05-9701-C2EFEC827FED}"/>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2" name="이등변 삼각형 11">
            <a:extLst>
              <a:ext uri="{FF2B5EF4-FFF2-40B4-BE49-F238E27FC236}">
                <a16:creationId xmlns="" xmlns:a16="http://schemas.microsoft.com/office/drawing/2014/main" id="{835BC0DA-2154-4248-9986-7156D3ACC0FA}"/>
              </a:ext>
            </a:extLst>
          </p:cNvPr>
          <p:cNvSpPr/>
          <p:nvPr userDrawn="1"/>
        </p:nvSpPr>
        <p:spPr>
          <a:xfrm>
            <a:off x="4386808" y="827433"/>
            <a:ext cx="6987820" cy="6023983"/>
          </a:xfrm>
          <a:prstGeom prst="triangl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4" name="직사각형 13">
            <a:extLst>
              <a:ext uri="{FF2B5EF4-FFF2-40B4-BE49-F238E27FC236}">
                <a16:creationId xmlns="" xmlns:a16="http://schemas.microsoft.com/office/drawing/2014/main" id="{9352F398-F353-41EC-852E-CA997DAA8852}"/>
              </a:ext>
            </a:extLst>
          </p:cNvPr>
          <p:cNvSpPr/>
          <p:nvPr/>
        </p:nvSpPr>
        <p:spPr>
          <a:xfrm>
            <a:off x="208679" y="253332"/>
            <a:ext cx="6111356" cy="842580"/>
          </a:xfrm>
          <a:prstGeom prst="rect">
            <a:avLst/>
          </a:prstGeom>
          <a:solidFill>
            <a:srgbClr val="404040">
              <a:alpha val="2705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a:p>
        </p:txBody>
      </p:sp>
      <p:sp>
        <p:nvSpPr>
          <p:cNvPr id="15" name="직사각형 14">
            <a:extLst>
              <a:ext uri="{FF2B5EF4-FFF2-40B4-BE49-F238E27FC236}">
                <a16:creationId xmlns="" xmlns:a16="http://schemas.microsoft.com/office/drawing/2014/main" id="{C396019B-5111-4D3B-8EED-7B4BD901B7C0}"/>
              </a:ext>
            </a:extLst>
          </p:cNvPr>
          <p:cNvSpPr/>
          <p:nvPr/>
        </p:nvSpPr>
        <p:spPr>
          <a:xfrm>
            <a:off x="134381" y="178308"/>
            <a:ext cx="6111356" cy="842580"/>
          </a:xfrm>
          <a:prstGeom prst="rect">
            <a:avLst/>
          </a:prstGeom>
          <a:gradFill flip="none" rotWithShape="1">
            <a:gsLst>
              <a:gs pos="0">
                <a:srgbClr val="CFE6ED"/>
              </a:gs>
              <a:gs pos="100000">
                <a:srgbClr val="DDEEF3"/>
              </a:gs>
            </a:gsLst>
            <a:lin ang="18900000" scaled="1"/>
            <a:tileRect/>
          </a:gradFill>
          <a:ln w="3175">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sp>
        <p:nvSpPr>
          <p:cNvPr id="2" name="제목 1">
            <a:extLst>
              <a:ext uri="{FF2B5EF4-FFF2-40B4-BE49-F238E27FC236}">
                <a16:creationId xmlns="" xmlns:a16="http://schemas.microsoft.com/office/drawing/2014/main" id="{79D67CF0-B63A-482C-AA8D-0120CDB87CC9}"/>
              </a:ext>
            </a:extLst>
          </p:cNvPr>
          <p:cNvSpPr>
            <a:spLocks noGrp="1"/>
          </p:cNvSpPr>
          <p:nvPr>
            <p:ph type="title" hasCustomPrompt="1"/>
          </p:nvPr>
        </p:nvSpPr>
        <p:spPr>
          <a:xfrm>
            <a:off x="213357" y="268895"/>
            <a:ext cx="628698" cy="701731"/>
          </a:xfrm>
          <a:noFill/>
        </p:spPr>
        <p:txBody>
          <a:bodyPr wrap="none" rtlCol="0">
            <a:spAutoFit/>
          </a:bodyPr>
          <a:lstStyle>
            <a:lvl1pPr>
              <a:defRPr lang="en-US" altLang="ko-KR" sz="3700" b="0" spc="-150" dirty="0">
                <a:solidFill>
                  <a:srgbClr val="3C1E06"/>
                </a:solidFill>
                <a:latin typeface="나눔스퀘어_ac Bold" panose="020B0600000101010101" pitchFamily="50" charset="-127"/>
                <a:ea typeface="나눔스퀘어_ac Bold" panose="020B0600000101010101" pitchFamily="50" charset="-127"/>
                <a:cs typeface="+mn-cs"/>
              </a:defRPr>
            </a:lvl1pPr>
          </a:lstStyle>
          <a:p>
            <a:pPr marL="0" lvl="0"/>
            <a:r>
              <a:rPr lang="en-US" altLang="ko-KR" sz="4400" dirty="0">
                <a:solidFill>
                  <a:srgbClr val="3C1E06"/>
                </a:solidFill>
                <a:latin typeface="나눔스퀘어_ac Bold" panose="020B0600000101010101" pitchFamily="50" charset="-127"/>
                <a:ea typeface="나눔스퀘어_ac Bold" panose="020B0600000101010101" pitchFamily="50" charset="-127"/>
              </a:rPr>
              <a:t>1)</a:t>
            </a:r>
          </a:p>
        </p:txBody>
      </p:sp>
      <p:sp>
        <p:nvSpPr>
          <p:cNvPr id="45" name="내용 개체 틀 2">
            <a:extLst>
              <a:ext uri="{FF2B5EF4-FFF2-40B4-BE49-F238E27FC236}">
                <a16:creationId xmlns="" xmlns:a16="http://schemas.microsoft.com/office/drawing/2014/main" id="{76BF5C99-1997-42D7-9B55-D543611FB4ED}"/>
              </a:ext>
            </a:extLst>
          </p:cNvPr>
          <p:cNvSpPr>
            <a:spLocks noGrp="1"/>
          </p:cNvSpPr>
          <p:nvPr>
            <p:ph idx="10"/>
          </p:nvPr>
        </p:nvSpPr>
        <p:spPr>
          <a:xfrm>
            <a:off x="446482" y="1233348"/>
            <a:ext cx="9026292" cy="5351094"/>
          </a:xfrm>
        </p:spPr>
        <p:txBody>
          <a:bodyPr>
            <a:normAutofit/>
          </a:bodyPr>
          <a:lstStyle>
            <a:lvl1pPr marL="252000" indent="-252000">
              <a:lnSpc>
                <a:spcPct val="120000"/>
              </a:lnSpc>
              <a:buClr>
                <a:srgbClr val="D5B8EA"/>
              </a:buClr>
              <a:buSzPct val="100000"/>
              <a:buFontTx/>
              <a:buBlip>
                <a:blip r:embed="rId4"/>
              </a:buBlip>
              <a:defRPr sz="3200" b="1">
                <a:latin typeface="나눔스퀘어_ac" panose="020B0600000101010101" pitchFamily="50" charset="-127"/>
                <a:ea typeface="나눔스퀘어_ac" panose="020B0600000101010101" pitchFamily="50" charset="-127"/>
              </a:defRPr>
            </a:lvl1pPr>
            <a:lvl2pPr marL="504000" indent="-228600">
              <a:lnSpc>
                <a:spcPct val="120000"/>
              </a:lnSpc>
              <a:buClr>
                <a:schemeClr val="accent4"/>
              </a:buClr>
              <a:buFont typeface="Wingdings" panose="05000000000000000000" pitchFamily="2" charset="2"/>
              <a:buChar char="§"/>
              <a:defRPr sz="3000">
                <a:latin typeface="나눔바른고딕" panose="020B0603020101020101" pitchFamily="50" charset="-127"/>
                <a:ea typeface="나눔바른고딕" panose="020B0603020101020101" pitchFamily="50" charset="-127"/>
              </a:defRPr>
            </a:lvl2pPr>
            <a:lvl3pPr marL="828000">
              <a:lnSpc>
                <a:spcPct val="120000"/>
              </a:lnSpc>
              <a:buClr>
                <a:schemeClr val="accent3">
                  <a:lumMod val="75000"/>
                </a:schemeClr>
              </a:buClr>
              <a:defRPr sz="28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2196896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목차">
    <p:spTree>
      <p:nvGrpSpPr>
        <p:cNvPr id="1" name=""/>
        <p:cNvGrpSpPr/>
        <p:nvPr/>
      </p:nvGrpSpPr>
      <p:grpSpPr>
        <a:xfrm>
          <a:off x="0" y="0"/>
          <a:ext cx="0" cy="0"/>
          <a:chOff x="0" y="0"/>
          <a:chExt cx="0" cy="0"/>
        </a:xfrm>
      </p:grpSpPr>
      <p:sp>
        <p:nvSpPr>
          <p:cNvPr id="13" name="직사각형 2">
            <a:extLst>
              <a:ext uri="{FF2B5EF4-FFF2-40B4-BE49-F238E27FC236}">
                <a16:creationId xmlns="" xmlns:a16="http://schemas.microsoft.com/office/drawing/2014/main" id="{E4FB8308-C79E-4DBF-934B-DFE971567015}"/>
              </a:ext>
            </a:extLst>
          </p:cNvPr>
          <p:cNvSpPr/>
          <p:nvPr userDrawn="1"/>
        </p:nvSpPr>
        <p:spPr>
          <a:xfrm>
            <a:off x="1" y="-58140"/>
            <a:ext cx="10053115" cy="6913497"/>
          </a:xfrm>
          <a:custGeom>
            <a:avLst/>
            <a:gdLst>
              <a:gd name="connsiteX0" fmla="*/ 0 w 10898802"/>
              <a:gd name="connsiteY0" fmla="*/ 0 h 6864482"/>
              <a:gd name="connsiteX1" fmla="*/ 10898802 w 10898802"/>
              <a:gd name="connsiteY1" fmla="*/ 0 h 6864482"/>
              <a:gd name="connsiteX2" fmla="*/ 10898802 w 10898802"/>
              <a:gd name="connsiteY2" fmla="*/ 6864482 h 6864482"/>
              <a:gd name="connsiteX3" fmla="*/ 0 w 10898802"/>
              <a:gd name="connsiteY3" fmla="*/ 6864482 h 6864482"/>
              <a:gd name="connsiteX4" fmla="*/ 0 w 10898802"/>
              <a:gd name="connsiteY4" fmla="*/ 0 h 6864482"/>
              <a:gd name="connsiteX0" fmla="*/ 0 w 10898802"/>
              <a:gd name="connsiteY0" fmla="*/ 0 h 6868420"/>
              <a:gd name="connsiteX1" fmla="*/ 10898802 w 10898802"/>
              <a:gd name="connsiteY1" fmla="*/ 0 h 6868420"/>
              <a:gd name="connsiteX2" fmla="*/ 6569938 w 10898802"/>
              <a:gd name="connsiteY2" fmla="*/ 6868420 h 6868420"/>
              <a:gd name="connsiteX3" fmla="*/ 0 w 10898802"/>
              <a:gd name="connsiteY3" fmla="*/ 6864482 h 6868420"/>
              <a:gd name="connsiteX4" fmla="*/ 0 w 10898802"/>
              <a:gd name="connsiteY4" fmla="*/ 0 h 6868420"/>
              <a:gd name="connsiteX0" fmla="*/ 0 w 9989688"/>
              <a:gd name="connsiteY0" fmla="*/ 0 h 6868420"/>
              <a:gd name="connsiteX1" fmla="*/ 9989688 w 9989688"/>
              <a:gd name="connsiteY1" fmla="*/ 45719 h 6868420"/>
              <a:gd name="connsiteX2" fmla="*/ 6569938 w 9989688"/>
              <a:gd name="connsiteY2" fmla="*/ 6868420 h 6868420"/>
              <a:gd name="connsiteX3" fmla="*/ 0 w 9989688"/>
              <a:gd name="connsiteY3" fmla="*/ 6864482 h 6868420"/>
              <a:gd name="connsiteX4" fmla="*/ 0 w 9989688"/>
              <a:gd name="connsiteY4" fmla="*/ 0 h 6868420"/>
              <a:gd name="connsiteX0" fmla="*/ 0 w 9984402"/>
              <a:gd name="connsiteY0" fmla="*/ 45719 h 6914139"/>
              <a:gd name="connsiteX1" fmla="*/ 9984402 w 9984402"/>
              <a:gd name="connsiteY1" fmla="*/ 0 h 6914139"/>
              <a:gd name="connsiteX2" fmla="*/ 6569938 w 9984402"/>
              <a:gd name="connsiteY2" fmla="*/ 6914139 h 6914139"/>
              <a:gd name="connsiteX3" fmla="*/ 0 w 9984402"/>
              <a:gd name="connsiteY3" fmla="*/ 6910201 h 6914139"/>
              <a:gd name="connsiteX4" fmla="*/ 0 w 9984402"/>
              <a:gd name="connsiteY4" fmla="*/ 45719 h 6914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84402" h="6914139">
                <a:moveTo>
                  <a:pt x="0" y="45719"/>
                </a:moveTo>
                <a:lnTo>
                  <a:pt x="9984402" y="0"/>
                </a:lnTo>
                <a:lnTo>
                  <a:pt x="6569938" y="6914139"/>
                </a:lnTo>
                <a:lnTo>
                  <a:pt x="0" y="6910201"/>
                </a:lnTo>
                <a:lnTo>
                  <a:pt x="0" y="45719"/>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40" name="자유형: 도형 39">
            <a:extLst>
              <a:ext uri="{FF2B5EF4-FFF2-40B4-BE49-F238E27FC236}">
                <a16:creationId xmlns="" xmlns:a16="http://schemas.microsoft.com/office/drawing/2014/main" id="{DD1AAACB-28E9-4D52-A6EE-22B06FA2EE4A}"/>
              </a:ext>
            </a:extLst>
          </p:cNvPr>
          <p:cNvSpPr/>
          <p:nvPr userDrawn="1"/>
        </p:nvSpPr>
        <p:spPr>
          <a:xfrm>
            <a:off x="768816" y="124361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rgbClr val="8FCBDC">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1" name="자유형: 도형 40">
            <a:extLst>
              <a:ext uri="{FF2B5EF4-FFF2-40B4-BE49-F238E27FC236}">
                <a16:creationId xmlns="" xmlns:a16="http://schemas.microsoft.com/office/drawing/2014/main" id="{3A9E8056-E227-48D0-A362-012CD6F927DB}"/>
              </a:ext>
            </a:extLst>
          </p:cNvPr>
          <p:cNvSpPr/>
          <p:nvPr userDrawn="1"/>
        </p:nvSpPr>
        <p:spPr>
          <a:xfrm>
            <a:off x="11495" y="845026"/>
            <a:ext cx="8815538" cy="5307946"/>
          </a:xfrm>
          <a:custGeom>
            <a:avLst/>
            <a:gdLst>
              <a:gd name="connsiteX0" fmla="*/ 0 w 8815537"/>
              <a:gd name="connsiteY0" fmla="*/ 0 h 5410200"/>
              <a:gd name="connsiteX1" fmla="*/ 5455117 w 8815537"/>
              <a:gd name="connsiteY1" fmla="*/ 0 h 5410200"/>
              <a:gd name="connsiteX2" fmla="*/ 8815537 w 8815537"/>
              <a:gd name="connsiteY2" fmla="*/ 5410200 h 5410200"/>
              <a:gd name="connsiteX3" fmla="*/ 5455117 w 8815537"/>
              <a:gd name="connsiteY3" fmla="*/ 5410200 h 5410200"/>
              <a:gd name="connsiteX4" fmla="*/ 2094697 w 8815537"/>
              <a:gd name="connsiteY4" fmla="*/ 5410200 h 5410200"/>
              <a:gd name="connsiteX5" fmla="*/ 0 w 8815537"/>
              <a:gd name="connsiteY5" fmla="*/ 5410200 h 541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15537" h="5410200">
                <a:moveTo>
                  <a:pt x="0" y="0"/>
                </a:moveTo>
                <a:lnTo>
                  <a:pt x="5455117" y="0"/>
                </a:lnTo>
                <a:lnTo>
                  <a:pt x="8815537" y="5410200"/>
                </a:lnTo>
                <a:lnTo>
                  <a:pt x="5455117" y="5410200"/>
                </a:lnTo>
                <a:lnTo>
                  <a:pt x="2094697" y="5410200"/>
                </a:lnTo>
                <a:lnTo>
                  <a:pt x="0" y="54102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42" name="직사각형 41">
            <a:extLst>
              <a:ext uri="{FF2B5EF4-FFF2-40B4-BE49-F238E27FC236}">
                <a16:creationId xmlns="" xmlns:a16="http://schemas.microsoft.com/office/drawing/2014/main" id="{3E639EC3-96A7-44E5-A7D4-BDDA1BCAA187}"/>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44" name="그래픽 43">
            <a:extLst>
              <a:ext uri="{FF2B5EF4-FFF2-40B4-BE49-F238E27FC236}">
                <a16:creationId xmlns="" xmlns:a16="http://schemas.microsoft.com/office/drawing/2014/main" id="{3E6241A5-2F2F-42ED-85F8-D43B71F806A0}"/>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41689" y="805103"/>
            <a:ext cx="7561806" cy="6074667"/>
          </a:xfrm>
          <a:prstGeom prst="rect">
            <a:avLst/>
          </a:prstGeom>
        </p:spPr>
      </p:pic>
    </p:spTree>
    <p:extLst>
      <p:ext uri="{BB962C8B-B14F-4D97-AF65-F5344CB8AC3E}">
        <p14:creationId xmlns:p14="http://schemas.microsoft.com/office/powerpoint/2010/main" val="323966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절제목_간지">
    <p:spTree>
      <p:nvGrpSpPr>
        <p:cNvPr id="1" name=""/>
        <p:cNvGrpSpPr/>
        <p:nvPr/>
      </p:nvGrpSpPr>
      <p:grpSpPr>
        <a:xfrm>
          <a:off x="0" y="0"/>
          <a:ext cx="0" cy="0"/>
          <a:chOff x="0" y="0"/>
          <a:chExt cx="0" cy="0"/>
        </a:xfrm>
      </p:grpSpPr>
      <p:sp>
        <p:nvSpPr>
          <p:cNvPr id="6" name="그래픽 18">
            <a:extLst>
              <a:ext uri="{FF2B5EF4-FFF2-40B4-BE49-F238E27FC236}">
                <a16:creationId xmlns="" xmlns:a16="http://schemas.microsoft.com/office/drawing/2014/main" id="{F530099C-CA70-497E-9E2C-570DD13C57C5}"/>
              </a:ext>
            </a:extLst>
          </p:cNvPr>
          <p:cNvSpPr/>
          <p:nvPr userDrawn="1"/>
        </p:nvSpPr>
        <p:spPr>
          <a:xfrm rot="10800000">
            <a:off x="7666724" y="132125"/>
            <a:ext cx="4394137" cy="3651766"/>
          </a:xfrm>
          <a:custGeom>
            <a:avLst/>
            <a:gdLst>
              <a:gd name="connsiteX0" fmla="*/ 6067034 w 6067033"/>
              <a:gd name="connsiteY0" fmla="*/ 5042033 h 5042033"/>
              <a:gd name="connsiteX1" fmla="*/ 0 w 6067033"/>
              <a:gd name="connsiteY1" fmla="*/ 0 h 5042033"/>
              <a:gd name="connsiteX2" fmla="*/ 0 w 6067033"/>
              <a:gd name="connsiteY2" fmla="*/ 5042033 h 5042033"/>
            </a:gdLst>
            <a:ahLst/>
            <a:cxnLst>
              <a:cxn ang="0">
                <a:pos x="connsiteX0" y="connsiteY0"/>
              </a:cxn>
              <a:cxn ang="0">
                <a:pos x="connsiteX1" y="connsiteY1"/>
              </a:cxn>
              <a:cxn ang="0">
                <a:pos x="connsiteX2" y="connsiteY2"/>
              </a:cxn>
            </a:cxnLst>
            <a:rect l="l" t="t" r="r" b="b"/>
            <a:pathLst>
              <a:path w="6067033" h="5042033">
                <a:moveTo>
                  <a:pt x="6067034" y="5042033"/>
                </a:moveTo>
                <a:lnTo>
                  <a:pt x="0" y="0"/>
                </a:lnTo>
                <a:lnTo>
                  <a:pt x="0" y="5042033"/>
                </a:lnTo>
                <a:close/>
              </a:path>
            </a:pathLst>
          </a:custGeom>
          <a:gradFill flip="none" rotWithShape="1">
            <a:gsLst>
              <a:gs pos="0">
                <a:srgbClr val="9AE0E2"/>
              </a:gs>
              <a:gs pos="100000">
                <a:srgbClr val="8F9DEC"/>
              </a:gs>
            </a:gsLst>
            <a:lin ang="2700000" scaled="1"/>
            <a:tileRect/>
          </a:gra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dirty="0">
              <a:solidFill>
                <a:schemeClr val="lt1"/>
              </a:solidFill>
            </a:endParaRPr>
          </a:p>
        </p:txBody>
      </p:sp>
      <p:sp>
        <p:nvSpPr>
          <p:cNvPr id="7" name="사각형: 둥근 모서리 6">
            <a:extLst>
              <a:ext uri="{FF2B5EF4-FFF2-40B4-BE49-F238E27FC236}">
                <a16:creationId xmlns="" xmlns:a16="http://schemas.microsoft.com/office/drawing/2014/main" id="{39C9C839-8C4C-401D-891A-9EB09EA999DB}"/>
              </a:ext>
            </a:extLst>
          </p:cNvPr>
          <p:cNvSpPr/>
          <p:nvPr userDrawn="1"/>
        </p:nvSpPr>
        <p:spPr>
          <a:xfrm>
            <a:off x="556098" y="1613463"/>
            <a:ext cx="11079804" cy="4105072"/>
          </a:xfrm>
          <a:prstGeom prst="roundRect">
            <a:avLst/>
          </a:prstGeom>
          <a:solidFill>
            <a:schemeClr val="bg1">
              <a:alpha val="49804"/>
            </a:schemeClr>
          </a:solidFill>
          <a:ln>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a:p>
        </p:txBody>
      </p:sp>
      <p:pic>
        <p:nvPicPr>
          <p:cNvPr id="9" name="그래픽 8">
            <a:extLst>
              <a:ext uri="{FF2B5EF4-FFF2-40B4-BE49-F238E27FC236}">
                <a16:creationId xmlns="" xmlns:a16="http://schemas.microsoft.com/office/drawing/2014/main" id="{D265E156-5DAB-412B-B8ED-5B3264F77CF5}"/>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3575174" y="-645"/>
            <a:ext cx="8616827" cy="6858002"/>
          </a:xfrm>
          <a:prstGeom prst="rect">
            <a:avLst/>
          </a:prstGeom>
        </p:spPr>
      </p:pic>
      <p:pic>
        <p:nvPicPr>
          <p:cNvPr id="14" name="그래픽 13">
            <a:extLst>
              <a:ext uri="{FF2B5EF4-FFF2-40B4-BE49-F238E27FC236}">
                <a16:creationId xmlns="" xmlns:a16="http://schemas.microsoft.com/office/drawing/2014/main" id="{2F4B05E3-97F5-4C0C-BABF-9754BC166810}"/>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21105531">
            <a:off x="7071037" y="2495151"/>
            <a:ext cx="7004124" cy="5805700"/>
          </a:xfrm>
          <a:prstGeom prst="rect">
            <a:avLst/>
          </a:prstGeom>
        </p:spPr>
      </p:pic>
      <p:sp>
        <p:nvSpPr>
          <p:cNvPr id="2" name="절제목입력">
            <a:extLst>
              <a:ext uri="{FF2B5EF4-FFF2-40B4-BE49-F238E27FC236}">
                <a16:creationId xmlns="" xmlns:a16="http://schemas.microsoft.com/office/drawing/2014/main" id="{C4266977-02BA-456A-825A-A4467609EC61}"/>
              </a:ext>
            </a:extLst>
          </p:cNvPr>
          <p:cNvSpPr>
            <a:spLocks noGrp="1"/>
          </p:cNvSpPr>
          <p:nvPr>
            <p:ph type="title"/>
          </p:nvPr>
        </p:nvSpPr>
        <p:spPr>
          <a:xfrm>
            <a:off x="1120303" y="3221244"/>
            <a:ext cx="10515600" cy="1338828"/>
          </a:xfrm>
          <a:noFill/>
        </p:spPr>
        <p:txBody>
          <a:bodyPr wrap="square" rtlCol="0">
            <a:spAutoFit/>
          </a:bodyPr>
          <a:lstStyle>
            <a:lvl1pPr>
              <a:defRPr lang="ko-KR" altLang="en-US" sz="9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endParaRPr lang="ko-KR" altLang="en-US" dirty="0">
              <a:solidFill>
                <a:schemeClr val="tx2">
                  <a:lumMod val="50000"/>
                </a:schemeClr>
              </a:solidFill>
            </a:endParaRPr>
          </a:p>
        </p:txBody>
      </p:sp>
    </p:spTree>
    <p:extLst>
      <p:ext uri="{BB962C8B-B14F-4D97-AF65-F5344CB8AC3E}">
        <p14:creationId xmlns:p14="http://schemas.microsoft.com/office/powerpoint/2010/main" val="3227978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다음시간안내">
    <p:spTree>
      <p:nvGrpSpPr>
        <p:cNvPr id="1" name=""/>
        <p:cNvGrpSpPr/>
        <p:nvPr/>
      </p:nvGrpSpPr>
      <p:grpSpPr>
        <a:xfrm>
          <a:off x="0" y="0"/>
          <a:ext cx="0" cy="0"/>
          <a:chOff x="0" y="0"/>
          <a:chExt cx="0" cy="0"/>
        </a:xfrm>
      </p:grpSpPr>
      <p:pic>
        <p:nvPicPr>
          <p:cNvPr id="16" name="그림 15" descr="실내이(가) 표시된 사진&#10;&#10;자동 생성된 설명" hidden="1">
            <a:extLst>
              <a:ext uri="{FF2B5EF4-FFF2-40B4-BE49-F238E27FC236}">
                <a16:creationId xmlns="" xmlns:a16="http://schemas.microsoft.com/office/drawing/2014/main" id="{1F988D3E-7A9E-4D99-A05F-EC0F8D429EC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r="8995"/>
          <a:stretch/>
        </p:blipFill>
        <p:spPr>
          <a:xfrm>
            <a:off x="4991101" y="776752"/>
            <a:ext cx="7191376" cy="6074667"/>
          </a:xfrm>
          <a:prstGeom prst="rect">
            <a:avLst/>
          </a:prstGeom>
        </p:spPr>
      </p:pic>
      <p:sp>
        <p:nvSpPr>
          <p:cNvPr id="5" name="직사각형 4">
            <a:extLst>
              <a:ext uri="{FF2B5EF4-FFF2-40B4-BE49-F238E27FC236}">
                <a16:creationId xmlns="" xmlns:a16="http://schemas.microsoft.com/office/drawing/2014/main" id="{7669C717-D7EA-4559-971D-9D96519396A4}"/>
              </a:ext>
            </a:extLst>
          </p:cNvPr>
          <p:cNvSpPr/>
          <p:nvPr userDrawn="1"/>
        </p:nvSpPr>
        <p:spPr>
          <a:xfrm>
            <a:off x="1" y="-2945"/>
            <a:ext cx="8942228" cy="6879996"/>
          </a:xfrm>
          <a:custGeom>
            <a:avLst/>
            <a:gdLst>
              <a:gd name="connsiteX0" fmla="*/ 0 w 10487025"/>
              <a:gd name="connsiteY0" fmla="*/ 0 h 6844840"/>
              <a:gd name="connsiteX1" fmla="*/ 10487025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10487025"/>
              <a:gd name="connsiteY0" fmla="*/ 161925 h 7006765"/>
              <a:gd name="connsiteX1" fmla="*/ 5962650 w 10487025"/>
              <a:gd name="connsiteY1" fmla="*/ 0 h 7006765"/>
              <a:gd name="connsiteX2" fmla="*/ 10487025 w 10487025"/>
              <a:gd name="connsiteY2" fmla="*/ 7006765 h 7006765"/>
              <a:gd name="connsiteX3" fmla="*/ 0 w 10487025"/>
              <a:gd name="connsiteY3" fmla="*/ 7006765 h 7006765"/>
              <a:gd name="connsiteX4" fmla="*/ 0 w 10487025"/>
              <a:gd name="connsiteY4" fmla="*/ 161925 h 7006765"/>
              <a:gd name="connsiteX0" fmla="*/ 0 w 10487025"/>
              <a:gd name="connsiteY0" fmla="*/ 0 h 6844840"/>
              <a:gd name="connsiteX1" fmla="*/ 8896350 w 10487025"/>
              <a:gd name="connsiteY1" fmla="*/ 0 h 6844840"/>
              <a:gd name="connsiteX2" fmla="*/ 10487025 w 10487025"/>
              <a:gd name="connsiteY2" fmla="*/ 6844840 h 6844840"/>
              <a:gd name="connsiteX3" fmla="*/ 0 w 10487025"/>
              <a:gd name="connsiteY3" fmla="*/ 6844840 h 6844840"/>
              <a:gd name="connsiteX4" fmla="*/ 0 w 10487025"/>
              <a:gd name="connsiteY4" fmla="*/ 0 h 6844840"/>
              <a:gd name="connsiteX0" fmla="*/ 0 w 8896350"/>
              <a:gd name="connsiteY0" fmla="*/ 0 h 6844840"/>
              <a:gd name="connsiteX1" fmla="*/ 8896350 w 8896350"/>
              <a:gd name="connsiteY1" fmla="*/ 0 h 6844840"/>
              <a:gd name="connsiteX2" fmla="*/ 6467475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29250 w 8896350"/>
              <a:gd name="connsiteY2" fmla="*/ 6816265 h 6844840"/>
              <a:gd name="connsiteX3" fmla="*/ 0 w 8896350"/>
              <a:gd name="connsiteY3" fmla="*/ 6844840 h 6844840"/>
              <a:gd name="connsiteX4" fmla="*/ 0 w 8896350"/>
              <a:gd name="connsiteY4" fmla="*/ 0 h 6844840"/>
              <a:gd name="connsiteX0" fmla="*/ 0 w 8896350"/>
              <a:gd name="connsiteY0" fmla="*/ 0 h 6844840"/>
              <a:gd name="connsiteX1" fmla="*/ 8896350 w 8896350"/>
              <a:gd name="connsiteY1" fmla="*/ 0 h 6844840"/>
              <a:gd name="connsiteX2" fmla="*/ 5486400 w 8896350"/>
              <a:gd name="connsiteY2" fmla="*/ 6835315 h 6844840"/>
              <a:gd name="connsiteX3" fmla="*/ 0 w 8896350"/>
              <a:gd name="connsiteY3" fmla="*/ 6844840 h 6844840"/>
              <a:gd name="connsiteX4" fmla="*/ 0 w 8896350"/>
              <a:gd name="connsiteY4" fmla="*/ 0 h 6844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96350" h="6844840">
                <a:moveTo>
                  <a:pt x="0" y="0"/>
                </a:moveTo>
                <a:lnTo>
                  <a:pt x="8896350" y="0"/>
                </a:lnTo>
                <a:lnTo>
                  <a:pt x="5486400" y="6835315"/>
                </a:lnTo>
                <a:lnTo>
                  <a:pt x="0" y="6844840"/>
                </a:lnTo>
                <a:lnTo>
                  <a:pt x="0" y="0"/>
                </a:lnTo>
                <a:close/>
              </a:path>
            </a:pathLst>
          </a:custGeom>
          <a:solidFill>
            <a:srgbClr val="E7EC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pic>
        <p:nvPicPr>
          <p:cNvPr id="11" name="그래픽 10">
            <a:extLst>
              <a:ext uri="{FF2B5EF4-FFF2-40B4-BE49-F238E27FC236}">
                <a16:creationId xmlns="" xmlns:a16="http://schemas.microsoft.com/office/drawing/2014/main" id="{F88AB430-4AA1-45AA-B076-C34B61161B87}"/>
              </a:ext>
            </a:extLst>
          </p:cNvPr>
          <p:cNvPicPr>
            <a:picLocks noChangeAspect="1"/>
          </p:cNvPicPr>
          <p:nvPr userDrawn="1"/>
        </p:nvPicPr>
        <p:blipFill rotWithShape="1">
          <a:blip r:embed="rId3">
            <a:extLst>
              <a:ext uri="{96DAC541-7B7A-43D3-8B79-37D633B846F1}">
                <asvg:svgBlip xmlns="" xmlns:asvg="http://schemas.microsoft.com/office/drawing/2016/SVG/main" r:embed="rId4"/>
              </a:ext>
            </a:extLst>
          </a:blip>
          <a:srcRect b="37766"/>
          <a:stretch/>
        </p:blipFill>
        <p:spPr>
          <a:xfrm>
            <a:off x="9524" y="-1849373"/>
            <a:ext cx="7004124" cy="3613135"/>
          </a:xfrm>
          <a:prstGeom prst="rect">
            <a:avLst/>
          </a:prstGeom>
        </p:spPr>
      </p:pic>
      <p:sp>
        <p:nvSpPr>
          <p:cNvPr id="13" name="직사각형 12">
            <a:extLst>
              <a:ext uri="{FF2B5EF4-FFF2-40B4-BE49-F238E27FC236}">
                <a16:creationId xmlns="" xmlns:a16="http://schemas.microsoft.com/office/drawing/2014/main" id="{C5EB58ED-179B-4078-B192-BE5B72A0F7A2}"/>
              </a:ext>
            </a:extLst>
          </p:cNvPr>
          <p:cNvSpPr/>
          <p:nvPr userDrawn="1"/>
        </p:nvSpPr>
        <p:spPr>
          <a:xfrm>
            <a:off x="0" y="-13063"/>
            <a:ext cx="12192000" cy="1784842"/>
          </a:xfrm>
          <a:prstGeom prst="rect">
            <a:avLst/>
          </a:prstGeom>
          <a:solidFill>
            <a:schemeClr val="accent1">
              <a:lumMod val="50000"/>
              <a:alpha val="40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grpSp>
        <p:nvGrpSpPr>
          <p:cNvPr id="3" name="그룹 2">
            <a:extLst>
              <a:ext uri="{FF2B5EF4-FFF2-40B4-BE49-F238E27FC236}">
                <a16:creationId xmlns="" xmlns:a16="http://schemas.microsoft.com/office/drawing/2014/main" id="{70F86DED-00F3-458B-8659-DC3628B429DE}"/>
              </a:ext>
            </a:extLst>
          </p:cNvPr>
          <p:cNvGrpSpPr/>
          <p:nvPr userDrawn="1"/>
        </p:nvGrpSpPr>
        <p:grpSpPr>
          <a:xfrm>
            <a:off x="857294" y="2370245"/>
            <a:ext cx="4756327" cy="2536467"/>
            <a:chOff x="857294" y="2370244"/>
            <a:chExt cx="4756327" cy="2536467"/>
          </a:xfrm>
        </p:grpSpPr>
        <p:cxnSp>
          <p:nvCxnSpPr>
            <p:cNvPr id="25" name="직선 연결선 24">
              <a:extLst>
                <a:ext uri="{FF2B5EF4-FFF2-40B4-BE49-F238E27FC236}">
                  <a16:creationId xmlns="" xmlns:a16="http://schemas.microsoft.com/office/drawing/2014/main" id="{0403CE34-B4DF-4BC4-9CEA-89E13DDE2288}"/>
                </a:ext>
              </a:extLst>
            </p:cNvPr>
            <p:cNvCxnSpPr>
              <a:cxnSpLocks/>
            </p:cNvCxnSpPr>
            <p:nvPr userDrawn="1"/>
          </p:nvCxnSpPr>
          <p:spPr>
            <a:xfrm>
              <a:off x="857294" y="4906711"/>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6" name="직선 연결선 25">
              <a:extLst>
                <a:ext uri="{FF2B5EF4-FFF2-40B4-BE49-F238E27FC236}">
                  <a16:creationId xmlns="" xmlns:a16="http://schemas.microsoft.com/office/drawing/2014/main" id="{37043C51-C423-4A7B-AD44-8284F712F9F3}"/>
                </a:ext>
              </a:extLst>
            </p:cNvPr>
            <p:cNvCxnSpPr>
              <a:cxnSpLocks/>
            </p:cNvCxnSpPr>
            <p:nvPr userDrawn="1"/>
          </p:nvCxnSpPr>
          <p:spPr>
            <a:xfrm>
              <a:off x="857294" y="2370244"/>
              <a:ext cx="4756327" cy="0"/>
            </a:xfrm>
            <a:prstGeom prst="line">
              <a:avLst/>
            </a:prstGeom>
            <a:ln>
              <a:solidFill>
                <a:schemeClr val="accent1">
                  <a:lumMod val="75000"/>
                </a:schemeClr>
              </a:solidFill>
              <a:prstDash val="dash"/>
            </a:ln>
          </p:spPr>
          <p:style>
            <a:lnRef idx="1">
              <a:schemeClr val="accent1"/>
            </a:lnRef>
            <a:fillRef idx="0">
              <a:schemeClr val="accent1"/>
            </a:fillRef>
            <a:effectRef idx="0">
              <a:schemeClr val="accent1"/>
            </a:effectRef>
            <a:fontRef idx="minor">
              <a:schemeClr val="tx1"/>
            </a:fontRef>
          </p:style>
        </p:cxnSp>
      </p:grpSp>
      <p:sp>
        <p:nvSpPr>
          <p:cNvPr id="2" name="절제목입력">
            <a:extLst>
              <a:ext uri="{FF2B5EF4-FFF2-40B4-BE49-F238E27FC236}">
                <a16:creationId xmlns="" xmlns:a16="http://schemas.microsoft.com/office/drawing/2014/main" id="{C4266977-02BA-456A-825A-A4467609EC61}"/>
              </a:ext>
            </a:extLst>
          </p:cNvPr>
          <p:cNvSpPr>
            <a:spLocks noGrp="1"/>
          </p:cNvSpPr>
          <p:nvPr>
            <p:ph type="title" hasCustomPrompt="1"/>
          </p:nvPr>
        </p:nvSpPr>
        <p:spPr>
          <a:xfrm>
            <a:off x="857295" y="2439212"/>
            <a:ext cx="5186199" cy="2554545"/>
          </a:xfrm>
          <a:noFill/>
        </p:spPr>
        <p:txBody>
          <a:bodyPr wrap="square" rtlCol="0">
            <a:spAutoFit/>
          </a:bodyPr>
          <a:lstStyle>
            <a:lvl1pPr>
              <a:lnSpc>
                <a:spcPct val="100000"/>
              </a:lnSpc>
              <a:defRPr lang="ko-KR" altLang="en-US" sz="8000" spc="-300" dirty="0">
                <a:solidFill>
                  <a:schemeClr val="tx2">
                    <a:lumMod val="50000"/>
                  </a:schemeClr>
                </a:solidFill>
                <a:latin typeface="나눔바른고딕" panose="020B0603020101020101" pitchFamily="50" charset="-127"/>
                <a:ea typeface="나눔바른고딕" panose="020B0603020101020101" pitchFamily="50" charset="-127"/>
                <a:cs typeface="+mn-cs"/>
              </a:defRPr>
            </a:lvl1pPr>
          </a:lstStyle>
          <a:p>
            <a:pPr marL="0" lvl="0"/>
            <a:r>
              <a:rPr lang="ko-KR" altLang="en-US" dirty="0">
                <a:solidFill>
                  <a:schemeClr val="tx2">
                    <a:lumMod val="50000"/>
                  </a:schemeClr>
                </a:solidFill>
              </a:rPr>
              <a:t/>
            </a:r>
            <a:br>
              <a:rPr lang="ko-KR" altLang="en-US" dirty="0">
                <a:solidFill>
                  <a:schemeClr val="tx2">
                    <a:lumMod val="50000"/>
                  </a:schemeClr>
                </a:solidFill>
              </a:rPr>
            </a:br>
            <a:endParaRPr lang="ko-KR" altLang="en-US" dirty="0">
              <a:solidFill>
                <a:schemeClr val="tx2">
                  <a:lumMod val="50000"/>
                </a:schemeClr>
              </a:solidFill>
            </a:endParaRPr>
          </a:p>
        </p:txBody>
      </p:sp>
    </p:spTree>
    <p:extLst>
      <p:ext uri="{BB962C8B-B14F-4D97-AF65-F5344CB8AC3E}">
        <p14:creationId xmlns:p14="http://schemas.microsoft.com/office/powerpoint/2010/main" val="1005268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정리하기">
    <p:spTree>
      <p:nvGrpSpPr>
        <p:cNvPr id="1" name=""/>
        <p:cNvGrpSpPr/>
        <p:nvPr/>
      </p:nvGrpSpPr>
      <p:grpSpPr>
        <a:xfrm>
          <a:off x="0" y="0"/>
          <a:ext cx="0" cy="0"/>
          <a:chOff x="0" y="0"/>
          <a:chExt cx="0" cy="0"/>
        </a:xfrm>
      </p:grpSpPr>
      <p:pic>
        <p:nvPicPr>
          <p:cNvPr id="6" name="그래픽 5">
            <a:extLst>
              <a:ext uri="{FF2B5EF4-FFF2-40B4-BE49-F238E27FC236}">
                <a16:creationId xmlns="" xmlns:a16="http://schemas.microsoft.com/office/drawing/2014/main" id="{E6127282-84D8-4C6D-B83A-DD91189F825F}"/>
              </a:ext>
            </a:extLst>
          </p:cNvPr>
          <p:cNvPicPr>
            <a:picLocks noChangeAspect="1"/>
          </p:cNvPicPr>
          <p:nvPr userDrawn="1"/>
        </p:nvPicPr>
        <p:blipFill rotWithShape="1">
          <a:blip r:embed="rId2">
            <a:extLst>
              <a:ext uri="{96DAC541-7B7A-43D3-8B79-37D633B846F1}">
                <asvg:svgBlip xmlns="" xmlns:asvg="http://schemas.microsoft.com/office/drawing/2016/SVG/main" r:embed="rId3"/>
              </a:ext>
            </a:extLst>
          </a:blip>
          <a:srcRect l="27344" b="12244"/>
          <a:stretch/>
        </p:blipFill>
        <p:spPr>
          <a:xfrm rot="10800000">
            <a:off x="4623243" y="827432"/>
            <a:ext cx="7561806" cy="6074667"/>
          </a:xfrm>
          <a:prstGeom prst="rect">
            <a:avLst/>
          </a:prstGeom>
        </p:spPr>
      </p:pic>
      <p:sp>
        <p:nvSpPr>
          <p:cNvPr id="7" name="직사각형 6">
            <a:extLst>
              <a:ext uri="{FF2B5EF4-FFF2-40B4-BE49-F238E27FC236}">
                <a16:creationId xmlns="" xmlns:a16="http://schemas.microsoft.com/office/drawing/2014/main" id="{8259956A-65B4-4EEA-9C7C-0AF5194488F5}"/>
              </a:ext>
            </a:extLst>
          </p:cNvPr>
          <p:cNvSpPr/>
          <p:nvPr userDrawn="1"/>
        </p:nvSpPr>
        <p:spPr>
          <a:xfrm>
            <a:off x="13749" y="823551"/>
            <a:ext cx="12185049" cy="6027166"/>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8" name="직사각형 7">
            <a:extLst>
              <a:ext uri="{FF2B5EF4-FFF2-40B4-BE49-F238E27FC236}">
                <a16:creationId xmlns="" xmlns:a16="http://schemas.microsoft.com/office/drawing/2014/main" id="{DA3C90BF-7600-40AA-8805-55295AE0CF88}"/>
              </a:ext>
            </a:extLst>
          </p:cNvPr>
          <p:cNvSpPr/>
          <p:nvPr userDrawn="1"/>
        </p:nvSpPr>
        <p:spPr>
          <a:xfrm>
            <a:off x="0" y="-13063"/>
            <a:ext cx="12192000" cy="842580"/>
          </a:xfrm>
          <a:prstGeom prst="rect">
            <a:avLst/>
          </a:prstGeom>
          <a:solidFill>
            <a:srgbClr val="282C37">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p>
        </p:txBody>
      </p:sp>
      <p:sp>
        <p:nvSpPr>
          <p:cNvPr id="10" name="이등변 삼각형 9">
            <a:extLst>
              <a:ext uri="{FF2B5EF4-FFF2-40B4-BE49-F238E27FC236}">
                <a16:creationId xmlns="" xmlns:a16="http://schemas.microsoft.com/office/drawing/2014/main" id="{0B197D7A-6573-4F38-9142-7D335934E7E5}"/>
              </a:ext>
            </a:extLst>
          </p:cNvPr>
          <p:cNvSpPr/>
          <p:nvPr userDrawn="1"/>
        </p:nvSpPr>
        <p:spPr>
          <a:xfrm>
            <a:off x="9247672" y="833399"/>
            <a:ext cx="6987820" cy="6023983"/>
          </a:xfrm>
          <a:prstGeom prst="triangle">
            <a:avLst/>
          </a:prstGeom>
          <a:solidFill>
            <a:schemeClr val="accent1">
              <a:lumMod val="75000"/>
              <a:alpha val="15000"/>
            </a:schemeClr>
          </a:solidFill>
          <a:ln w="2329"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2" name="대각선 방향의 모서리가 둥근 사각형 175">
            <a:extLst>
              <a:ext uri="{FF2B5EF4-FFF2-40B4-BE49-F238E27FC236}">
                <a16:creationId xmlns="" xmlns:a16="http://schemas.microsoft.com/office/drawing/2014/main" id="{3ACEB31D-F473-492D-896B-19B4B5802F74}"/>
              </a:ext>
            </a:extLst>
          </p:cNvPr>
          <p:cNvSpPr/>
          <p:nvPr userDrawn="1"/>
        </p:nvSpPr>
        <p:spPr bwMode="auto">
          <a:xfrm>
            <a:off x="446482" y="413245"/>
            <a:ext cx="2417191" cy="907308"/>
          </a:xfrm>
          <a:prstGeom prst="round2DiagRect">
            <a:avLst>
              <a:gd name="adj1" fmla="val 34495"/>
              <a:gd name="adj2" fmla="val 0"/>
            </a:avLst>
          </a:prstGeom>
          <a:solidFill>
            <a:srgbClr val="000000">
              <a:alpha val="18039"/>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lang="ko-KR" altLang="en-US" dirty="0"/>
          </a:p>
        </p:txBody>
      </p:sp>
      <p:sp>
        <p:nvSpPr>
          <p:cNvPr id="13" name="대각선 방향의 모서리가 둥근 사각형 175">
            <a:extLst>
              <a:ext uri="{FF2B5EF4-FFF2-40B4-BE49-F238E27FC236}">
                <a16:creationId xmlns="" xmlns:a16="http://schemas.microsoft.com/office/drawing/2014/main" id="{E19E2B2F-F19A-4B13-BA5B-51D91EA0AEFA}"/>
              </a:ext>
            </a:extLst>
          </p:cNvPr>
          <p:cNvSpPr/>
          <p:nvPr userDrawn="1"/>
        </p:nvSpPr>
        <p:spPr bwMode="auto">
          <a:xfrm>
            <a:off x="296354" y="272411"/>
            <a:ext cx="2417191" cy="907308"/>
          </a:xfrm>
          <a:prstGeom prst="round2DiagRect">
            <a:avLst>
              <a:gd name="adj1" fmla="val 34495"/>
              <a:gd name="adj2" fmla="val 0"/>
            </a:avLst>
          </a:prstGeom>
          <a:solidFill>
            <a:srgbClr val="2B90D9">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dirty="0"/>
          </a:p>
        </p:txBody>
      </p:sp>
      <p:sp>
        <p:nvSpPr>
          <p:cNvPr id="14" name="직사각형 35">
            <a:extLst>
              <a:ext uri="{FF2B5EF4-FFF2-40B4-BE49-F238E27FC236}">
                <a16:creationId xmlns="" xmlns:a16="http://schemas.microsoft.com/office/drawing/2014/main" id="{953AE7E3-D204-4367-80C4-AF39C650F4B5}"/>
              </a:ext>
            </a:extLst>
          </p:cNvPr>
          <p:cNvSpPr/>
          <p:nvPr userDrawn="1"/>
        </p:nvSpPr>
        <p:spPr bwMode="auto">
          <a:xfrm>
            <a:off x="68242" y="365404"/>
            <a:ext cx="2417191" cy="724561"/>
          </a:xfrm>
          <a:prstGeom prst="rect">
            <a:avLst/>
          </a:prstGeom>
          <a:noFill/>
        </p:spPr>
        <p:txBody>
          <a:bodyPr anchor="ctr">
            <a:scene3d>
              <a:camera prst="orthographicFront"/>
              <a:lightRig rig="threePt" dir="t"/>
            </a:scene3d>
            <a:sp3d>
              <a:bevelT w="1270" h="1270"/>
              <a:bevelB w="1270" h="1270"/>
            </a:sp3d>
          </a:bodyPr>
          <a:lstStyle/>
          <a:p>
            <a:pPr marL="0" lvl="1" algn="r">
              <a:buClr>
                <a:srgbClr val="008400"/>
              </a:buClr>
              <a:buSzPct val="140000"/>
              <a:tabLst>
                <a:tab pos="5645270" algn="l"/>
              </a:tabLst>
            </a:pPr>
            <a:endParaRPr lang="ko-KR" altLang="en-US" sz="4000" b="1" spc="-100" dirty="0">
              <a:solidFill>
                <a:schemeClr val="bg1"/>
              </a:solidFill>
              <a:latin typeface="나눔스퀘어_ac Light" panose="020B0600000101010101" pitchFamily="50" charset="-127"/>
              <a:ea typeface="나눔스퀘어_ac Light" panose="020B0600000101010101" pitchFamily="50" charset="-127"/>
              <a:sym typeface="Monotype Sorts"/>
            </a:endParaRPr>
          </a:p>
        </p:txBody>
      </p:sp>
      <p:pic>
        <p:nvPicPr>
          <p:cNvPr id="15" name="그래픽 14">
            <a:extLst>
              <a:ext uri="{FF2B5EF4-FFF2-40B4-BE49-F238E27FC236}">
                <a16:creationId xmlns="" xmlns:a16="http://schemas.microsoft.com/office/drawing/2014/main" id="{9576B87C-9060-46BF-9AEE-FB7EBE001AA2}"/>
              </a:ext>
            </a:extLst>
          </p:cNvPr>
          <p:cNvPicPr>
            <a:picLocks noChangeAspect="1"/>
          </p:cNvPicPr>
          <p:nvPr userDrawn="1"/>
        </p:nvPicPr>
        <p:blipFill>
          <a:blip r:embed="rId4">
            <a:extLst>
              <a:ext uri="{96DAC541-7B7A-43D3-8B79-37D633B846F1}">
                <asvg:svgBlip xmlns="" xmlns:asvg="http://schemas.microsoft.com/office/drawing/2016/SVG/main" r:embed="rId5"/>
              </a:ext>
            </a:extLst>
          </a:blip>
          <a:stretch>
            <a:fillRect/>
          </a:stretch>
        </p:blipFill>
        <p:spPr>
          <a:xfrm rot="5400000">
            <a:off x="460701" y="434444"/>
            <a:ext cx="238271" cy="198286"/>
          </a:xfrm>
          <a:prstGeom prst="rect">
            <a:avLst/>
          </a:prstGeom>
        </p:spPr>
      </p:pic>
      <p:pic>
        <p:nvPicPr>
          <p:cNvPr id="16" name="그래픽 15">
            <a:extLst>
              <a:ext uri="{FF2B5EF4-FFF2-40B4-BE49-F238E27FC236}">
                <a16:creationId xmlns="" xmlns:a16="http://schemas.microsoft.com/office/drawing/2014/main" id="{8FA20798-5018-4E15-AC02-980DAE92A4FA}"/>
              </a:ext>
            </a:extLst>
          </p:cNvPr>
          <p:cNvPicPr>
            <a:picLocks noChangeAspect="1"/>
          </p:cNvPicPr>
          <p:nvPr userDrawn="1"/>
        </p:nvPicPr>
        <p:blipFill>
          <a:blip r:embed="rId6">
            <a:extLst>
              <a:ext uri="{96DAC541-7B7A-43D3-8B79-37D633B846F1}">
                <asvg:svgBlip xmlns="" xmlns:asvg="http://schemas.microsoft.com/office/drawing/2016/SVG/main" r:embed="rId7"/>
              </a:ext>
            </a:extLst>
          </a:blip>
          <a:stretch>
            <a:fillRect/>
          </a:stretch>
        </p:blipFill>
        <p:spPr>
          <a:xfrm rot="817888">
            <a:off x="9061190" y="2125299"/>
            <a:ext cx="7004124" cy="5805700"/>
          </a:xfrm>
          <a:prstGeom prst="rect">
            <a:avLst/>
          </a:prstGeom>
        </p:spPr>
      </p:pic>
      <p:sp>
        <p:nvSpPr>
          <p:cNvPr id="17" name="내용 개체 틀 2">
            <a:extLst>
              <a:ext uri="{FF2B5EF4-FFF2-40B4-BE49-F238E27FC236}">
                <a16:creationId xmlns="" xmlns:a16="http://schemas.microsoft.com/office/drawing/2014/main" id="{8882EFD0-2702-4CF9-A9A1-7AC20E3EDEFE}"/>
              </a:ext>
            </a:extLst>
          </p:cNvPr>
          <p:cNvSpPr>
            <a:spLocks noGrp="1"/>
          </p:cNvSpPr>
          <p:nvPr>
            <p:ph idx="10"/>
          </p:nvPr>
        </p:nvSpPr>
        <p:spPr>
          <a:xfrm>
            <a:off x="446482" y="1513530"/>
            <a:ext cx="9026292" cy="4351338"/>
          </a:xfrm>
        </p:spPr>
        <p:txBody>
          <a:bodyPr>
            <a:normAutofit/>
          </a:bodyPr>
          <a:lstStyle>
            <a:lvl1pPr marL="252000" indent="-252000">
              <a:buClr>
                <a:srgbClr val="D5B8EA"/>
              </a:buClr>
              <a:buSzPct val="80000"/>
              <a:buFont typeface="Wingdings" panose="05000000000000000000" pitchFamily="2" charset="2"/>
              <a:buChar char="l"/>
              <a:defRPr sz="2600">
                <a:latin typeface="나눔바른고딕" panose="020B0603020101020101" pitchFamily="50" charset="-127"/>
                <a:ea typeface="나눔바른고딕" panose="020B0603020101020101" pitchFamily="50" charset="-127"/>
              </a:defRPr>
            </a:lvl1pPr>
            <a:lvl2pPr marL="685800" indent="-228600">
              <a:buFont typeface="Wingdings" panose="05000000000000000000" pitchFamily="2" charset="2"/>
              <a:buChar char="v"/>
              <a:defRPr sz="2600">
                <a:latin typeface="나눔바른고딕" panose="020B0603020101020101" pitchFamily="50" charset="-127"/>
                <a:ea typeface="나눔바른고딕" panose="020B0603020101020101" pitchFamily="50" charset="-127"/>
              </a:defRPr>
            </a:lvl2pPr>
            <a:lvl3pPr>
              <a:defRPr sz="2600">
                <a:latin typeface="나눔바른고딕" panose="020B0603020101020101" pitchFamily="50" charset="-127"/>
                <a:ea typeface="나눔바른고딕" panose="020B0603020101020101" pitchFamily="50" charset="-127"/>
              </a:defRPr>
            </a:lvl3pPr>
            <a:lvl4pPr>
              <a:defRPr sz="2600">
                <a:latin typeface="나눔바른고딕" panose="020B0603020101020101" pitchFamily="50" charset="-127"/>
                <a:ea typeface="나눔바른고딕" panose="020B0603020101020101" pitchFamily="50" charset="-127"/>
              </a:defRPr>
            </a:lvl4pPr>
            <a:lvl5pPr marL="1828800" indent="0">
              <a:buClr>
                <a:srgbClr val="D5B8EA"/>
              </a:buClr>
              <a:buNone/>
              <a:defRPr sz="2600">
                <a:latin typeface="나눔바른고딕" panose="020B0603020101020101" pitchFamily="50" charset="-127"/>
                <a:ea typeface="나눔바른고딕" panose="020B0603020101020101" pitchFamily="50" charset="-127"/>
              </a:defRPr>
            </a:lvl5pPr>
          </a:lstStyle>
          <a:p>
            <a:pPr lvl="4"/>
            <a:endParaRPr lang="ko-KR" altLang="en-US" dirty="0"/>
          </a:p>
        </p:txBody>
      </p:sp>
    </p:spTree>
    <p:extLst>
      <p:ext uri="{BB962C8B-B14F-4D97-AF65-F5344CB8AC3E}">
        <p14:creationId xmlns:p14="http://schemas.microsoft.com/office/powerpoint/2010/main" val="5337425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7"/>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33DF27F-2948-4E06-9AF8-3D724A4D6323}" type="datetime1">
              <a:rPr lang="en-US" smtClean="0"/>
              <a:t>5/3/2025</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907298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458041-12A1-460F-BE29-5794BCB3B38F}" type="datetime1">
              <a:rPr lang="en-US" smtClean="0"/>
              <a:t>5/3/2025</a:t>
            </a:fld>
            <a:endParaRPr lang="en-US"/>
          </a:p>
        </p:txBody>
      </p:sp>
      <p:sp>
        <p:nvSpPr>
          <p:cNvPr id="3" name="Footer Placeholder 2"/>
          <p:cNvSpPr>
            <a:spLocks noGrp="1"/>
          </p:cNvSpPr>
          <p:nvPr>
            <p:ph type="ftr" sz="quarter" idx="11"/>
          </p:nvPr>
        </p:nvSpPr>
        <p:spPr/>
        <p:txBody>
          <a:bodyPr/>
          <a:lstStyle/>
          <a:p>
            <a:r>
              <a:rPr lang="en-US" smtClean="0"/>
              <a:t>Presenter: Dr.Teshome Goa</a:t>
            </a:r>
            <a:endParaRPr lang="en-US"/>
          </a:p>
        </p:txBody>
      </p:sp>
      <p:sp>
        <p:nvSpPr>
          <p:cNvPr id="4" name="Slide Number Placeholder 3"/>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1888715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93F3189-6374-44F5-ADD3-FE6AB918AEE3}" type="datetime1">
              <a:rPr lang="en-US" smtClean="0"/>
              <a:t>5/3/2025</a:t>
            </a:fld>
            <a:endParaRPr lang="en-US"/>
          </a:p>
        </p:txBody>
      </p:sp>
      <p:sp>
        <p:nvSpPr>
          <p:cNvPr id="5" name="Footer Placeholder 4"/>
          <p:cNvSpPr>
            <a:spLocks noGrp="1"/>
          </p:cNvSpPr>
          <p:nvPr>
            <p:ph type="ftr" sz="quarter" idx="11"/>
          </p:nvPr>
        </p:nvSpPr>
        <p:spPr/>
        <p:txBody>
          <a:bodyPr/>
          <a:lstStyle/>
          <a:p>
            <a:r>
              <a:rPr lang="en-US" smtClean="0"/>
              <a:t>Presenter: Dr.Teshome Goa</a:t>
            </a:r>
            <a:endParaRPr lang="en-US"/>
          </a:p>
        </p:txBody>
      </p:sp>
      <p:sp>
        <p:nvSpPr>
          <p:cNvPr id="6" name="Slide Number Placeholder 5"/>
          <p:cNvSpPr>
            <a:spLocks noGrp="1"/>
          </p:cNvSpPr>
          <p:nvPr>
            <p:ph type="sldNum" sz="quarter" idx="12"/>
          </p:nvPr>
        </p:nvSpPr>
        <p:spPr/>
        <p:txBody>
          <a:bodyPr/>
          <a:lstStyle/>
          <a:p>
            <a:fld id="{A48DA065-FA52-4A6B-AE36-1AE15AD4FD00}" type="slidenum">
              <a:rPr lang="en-US" smtClean="0"/>
              <a:pPr/>
              <a:t>‹#›</a:t>
            </a:fld>
            <a:endParaRPr lang="en-US"/>
          </a:p>
        </p:txBody>
      </p:sp>
    </p:spTree>
    <p:extLst>
      <p:ext uri="{BB962C8B-B14F-4D97-AF65-F5344CB8AC3E}">
        <p14:creationId xmlns:p14="http://schemas.microsoft.com/office/powerpoint/2010/main" val="6078276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9E1E8">
            <a:alpha val="62000"/>
          </a:srgbClr>
        </a:solidFill>
        <a:effectLst/>
      </p:bgPr>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864DAE-ECE1-4533-8A71-4E4D39FE0B47}"/>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2D443D05-94D4-4342-AEFA-0197AA7802A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ko-KR" altLang="en-US" dirty="0"/>
              <a:t>마스터 텍스트 스타일을 편집하려면 클릭</a:t>
            </a:r>
          </a:p>
          <a:p>
            <a:pPr lvl="1"/>
            <a:r>
              <a:rPr lang="ko-KR" altLang="en-US" dirty="0"/>
              <a:t>두 번째 수준</a:t>
            </a:r>
          </a:p>
          <a:p>
            <a:pPr lvl="2"/>
            <a:r>
              <a:rPr lang="ko-KR" altLang="en-US" dirty="0"/>
              <a:t>세 번째 수준</a:t>
            </a:r>
          </a:p>
          <a:p>
            <a:pPr lvl="3"/>
            <a:r>
              <a:rPr lang="ko-KR" altLang="en-US" dirty="0"/>
              <a:t>네 번째 수준</a:t>
            </a:r>
          </a:p>
          <a:p>
            <a:pPr lvl="4"/>
            <a:r>
              <a:rPr lang="ko-KR" altLang="en-US" dirty="0"/>
              <a:t>다섯 번째 수준</a:t>
            </a:r>
          </a:p>
        </p:txBody>
      </p:sp>
      <p:sp>
        <p:nvSpPr>
          <p:cNvPr id="4" name="날짜 개체 틀 3">
            <a:extLst>
              <a:ext uri="{FF2B5EF4-FFF2-40B4-BE49-F238E27FC236}">
                <a16:creationId xmlns="" xmlns:a16="http://schemas.microsoft.com/office/drawing/2014/main" id="{DA825FC3-8F69-4D96-AC04-9C5FA0606E7A}"/>
              </a:ext>
            </a:extLst>
          </p:cNvPr>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AF6D60-9222-4441-9B96-D27B67D29A8F}" type="datetime1">
              <a:rPr lang="en-US" altLang="ko-KR" smtClean="0"/>
              <a:t>5/3/2025</a:t>
            </a:fld>
            <a:endParaRPr lang="ko-KR" altLang="en-US"/>
          </a:p>
        </p:txBody>
      </p:sp>
      <p:sp>
        <p:nvSpPr>
          <p:cNvPr id="5" name="바닥글 개체 틀 4">
            <a:extLst>
              <a:ext uri="{FF2B5EF4-FFF2-40B4-BE49-F238E27FC236}">
                <a16:creationId xmlns="" xmlns:a16="http://schemas.microsoft.com/office/drawing/2014/main" id="{32F7D89B-8384-4B4C-B483-77929B29860E}"/>
              </a:ext>
            </a:extLst>
          </p:cNvPr>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ltLang="ko-KR" smtClean="0"/>
              <a:t>Presenter: Dr.Teshome Goa</a:t>
            </a:r>
            <a:endParaRPr lang="ko-KR" altLang="en-US"/>
          </a:p>
        </p:txBody>
      </p:sp>
      <p:sp>
        <p:nvSpPr>
          <p:cNvPr id="6" name="슬라이드 번호 개체 틀 5">
            <a:extLst>
              <a:ext uri="{FF2B5EF4-FFF2-40B4-BE49-F238E27FC236}">
                <a16:creationId xmlns="" xmlns:a16="http://schemas.microsoft.com/office/drawing/2014/main" id="{573BD4B8-82EB-4089-9218-49718EAEE925}"/>
              </a:ext>
            </a:extLst>
          </p:cNvPr>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199C1B-4DD0-46FA-B2CF-A309B1949049}" type="slidenum">
              <a:rPr lang="ko-KR" altLang="en-US" smtClean="0"/>
              <a:t>‹#›</a:t>
            </a:fld>
            <a:endParaRPr lang="ko-KR" altLang="en-US"/>
          </a:p>
        </p:txBody>
      </p:sp>
    </p:spTree>
    <p:extLst>
      <p:ext uri="{BB962C8B-B14F-4D97-AF65-F5344CB8AC3E}">
        <p14:creationId xmlns:p14="http://schemas.microsoft.com/office/powerpoint/2010/main" val="6821077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51" r:id="rId4"/>
    <p:sldLayoutId id="2147483654" r:id="rId5"/>
    <p:sldLayoutId id="2147483660" r:id="rId6"/>
    <p:sldLayoutId id="2147483655" r:id="rId7"/>
    <p:sldLayoutId id="2147483662" r:id="rId8"/>
    <p:sldLayoutId id="2147483663" r:id="rId9"/>
    <p:sldLayoutId id="2147483664" r:id="rId10"/>
  </p:sldLayoutIdLst>
  <p:hf hdr="0" dt="0"/>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0.xml"/><Relationship Id="rId1" Type="http://schemas.openxmlformats.org/officeDocument/2006/relationships/vmlDrawing" Target="../drawings/vmlDrawing1.vml"/><Relationship Id="rId6" Type="http://schemas.openxmlformats.org/officeDocument/2006/relationships/image" Target="../media/image10.wmf"/><Relationship Id="rId5" Type="http://schemas.openxmlformats.org/officeDocument/2006/relationships/oleObject" Target="../embeddings/oleObject2.bin"/><Relationship Id="rId4" Type="http://schemas.openxmlformats.org/officeDocument/2006/relationships/image" Target="../media/image9.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0.xml"/><Relationship Id="rId1" Type="http://schemas.openxmlformats.org/officeDocument/2006/relationships/vmlDrawing" Target="../drawings/vmlDrawing2.vml"/><Relationship Id="rId6" Type="http://schemas.openxmlformats.org/officeDocument/2006/relationships/image" Target="../media/image12.wmf"/><Relationship Id="rId5" Type="http://schemas.openxmlformats.org/officeDocument/2006/relationships/oleObject" Target="../embeddings/oleObject4.bin"/><Relationship Id="rId4" Type="http://schemas.openxmlformats.org/officeDocument/2006/relationships/image" Target="../media/image11.w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0.xml"/><Relationship Id="rId1" Type="http://schemas.openxmlformats.org/officeDocument/2006/relationships/vmlDrawing" Target="../drawings/vmlDrawing3.vml"/><Relationship Id="rId4" Type="http://schemas.openxmlformats.org/officeDocument/2006/relationships/image" Target="../media/image13.wmf"/></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0.xml"/><Relationship Id="rId1" Type="http://schemas.openxmlformats.org/officeDocument/2006/relationships/vmlDrawing" Target="../drawings/vmlDrawing4.vml"/><Relationship Id="rId6" Type="http://schemas.openxmlformats.org/officeDocument/2006/relationships/image" Target="../media/image15.wmf"/><Relationship Id="rId5" Type="http://schemas.openxmlformats.org/officeDocument/2006/relationships/oleObject" Target="../embeddings/oleObject7.bin"/><Relationship Id="rId4" Type="http://schemas.openxmlformats.org/officeDocument/2006/relationships/image" Target="../media/image14.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0.xml"/><Relationship Id="rId1" Type="http://schemas.openxmlformats.org/officeDocument/2006/relationships/vmlDrawing" Target="../drawings/vmlDrawing5.vml"/><Relationship Id="rId6" Type="http://schemas.openxmlformats.org/officeDocument/2006/relationships/image" Target="../media/image17.wmf"/><Relationship Id="rId5" Type="http://schemas.openxmlformats.org/officeDocument/2006/relationships/oleObject" Target="../embeddings/oleObject9.bin"/><Relationship Id="rId4" Type="http://schemas.openxmlformats.org/officeDocument/2006/relationships/image" Target="../media/image16.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10.xml"/><Relationship Id="rId1" Type="http://schemas.openxmlformats.org/officeDocument/2006/relationships/vmlDrawing" Target="../drawings/vmlDrawing6.vml"/><Relationship Id="rId6" Type="http://schemas.openxmlformats.org/officeDocument/2006/relationships/image" Target="../media/image19.wmf"/><Relationship Id="rId5" Type="http://schemas.openxmlformats.org/officeDocument/2006/relationships/oleObject" Target="../embeddings/oleObject11.bin"/><Relationship Id="rId4" Type="http://schemas.openxmlformats.org/officeDocument/2006/relationships/image" Target="../media/image18.wmf"/></Relationships>
</file>

<file path=ppt/slides/_rels/slide22.xml.rels><?xml version="1.0" encoding="UTF-8" standalone="yes"?>
<Relationships xmlns="http://schemas.openxmlformats.org/package/2006/relationships"><Relationship Id="rId8" Type="http://schemas.openxmlformats.org/officeDocument/2006/relationships/image" Target="../media/image22.wmf"/><Relationship Id="rId13" Type="http://schemas.openxmlformats.org/officeDocument/2006/relationships/oleObject" Target="../embeddings/oleObject17.bin"/><Relationship Id="rId3" Type="http://schemas.openxmlformats.org/officeDocument/2006/relationships/oleObject" Target="../embeddings/oleObject12.bin"/><Relationship Id="rId7" Type="http://schemas.openxmlformats.org/officeDocument/2006/relationships/oleObject" Target="../embeddings/oleObject14.bin"/><Relationship Id="rId12" Type="http://schemas.openxmlformats.org/officeDocument/2006/relationships/image" Target="../media/image24.wmf"/><Relationship Id="rId2" Type="http://schemas.openxmlformats.org/officeDocument/2006/relationships/slideLayout" Target="../slideLayouts/slideLayout10.xml"/><Relationship Id="rId1" Type="http://schemas.openxmlformats.org/officeDocument/2006/relationships/vmlDrawing" Target="../drawings/vmlDrawing7.vml"/><Relationship Id="rId6" Type="http://schemas.openxmlformats.org/officeDocument/2006/relationships/image" Target="../media/image21.wmf"/><Relationship Id="rId11" Type="http://schemas.openxmlformats.org/officeDocument/2006/relationships/oleObject" Target="../embeddings/oleObject16.bin"/><Relationship Id="rId5" Type="http://schemas.openxmlformats.org/officeDocument/2006/relationships/oleObject" Target="../embeddings/oleObject13.bin"/><Relationship Id="rId10" Type="http://schemas.openxmlformats.org/officeDocument/2006/relationships/image" Target="../media/image23.wmf"/><Relationship Id="rId4" Type="http://schemas.openxmlformats.org/officeDocument/2006/relationships/image" Target="../media/image20.wmf"/><Relationship Id="rId9" Type="http://schemas.openxmlformats.org/officeDocument/2006/relationships/oleObject" Target="../embeddings/oleObject15.bin"/><Relationship Id="rId14" Type="http://schemas.openxmlformats.org/officeDocument/2006/relationships/image" Target="../media/image25.wmf"/></Relationships>
</file>

<file path=ppt/slides/_rels/slide23.xml.rels><?xml version="1.0" encoding="UTF-8" standalone="yes"?>
<Relationships xmlns="http://schemas.openxmlformats.org/package/2006/relationships"><Relationship Id="rId8" Type="http://schemas.openxmlformats.org/officeDocument/2006/relationships/image" Target="../media/image28.wmf"/><Relationship Id="rId3" Type="http://schemas.openxmlformats.org/officeDocument/2006/relationships/oleObject" Target="../embeddings/oleObject18.bin"/><Relationship Id="rId7" Type="http://schemas.openxmlformats.org/officeDocument/2006/relationships/oleObject" Target="../embeddings/oleObject20.bin"/><Relationship Id="rId2" Type="http://schemas.openxmlformats.org/officeDocument/2006/relationships/slideLayout" Target="../slideLayouts/slideLayout10.xml"/><Relationship Id="rId1" Type="http://schemas.openxmlformats.org/officeDocument/2006/relationships/vmlDrawing" Target="../drawings/vmlDrawing8.vml"/><Relationship Id="rId6" Type="http://schemas.openxmlformats.org/officeDocument/2006/relationships/image" Target="../media/image27.wmf"/><Relationship Id="rId5" Type="http://schemas.openxmlformats.org/officeDocument/2006/relationships/oleObject" Target="../embeddings/oleObject19.bin"/><Relationship Id="rId4" Type="http://schemas.openxmlformats.org/officeDocument/2006/relationships/image" Target="../media/image26.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0.xml"/><Relationship Id="rId1" Type="http://schemas.openxmlformats.org/officeDocument/2006/relationships/vmlDrawing" Target="../drawings/vmlDrawing9.vml"/><Relationship Id="rId6" Type="http://schemas.openxmlformats.org/officeDocument/2006/relationships/image" Target="../media/image30.wmf"/><Relationship Id="rId5" Type="http://schemas.openxmlformats.org/officeDocument/2006/relationships/oleObject" Target="../embeddings/oleObject22.bin"/><Relationship Id="rId4" Type="http://schemas.openxmlformats.org/officeDocument/2006/relationships/image" Target="../media/image29.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10.xml"/><Relationship Id="rId1" Type="http://schemas.openxmlformats.org/officeDocument/2006/relationships/vmlDrawing" Target="../drawings/vmlDrawing10.vml"/><Relationship Id="rId6" Type="http://schemas.openxmlformats.org/officeDocument/2006/relationships/image" Target="../media/image32.wmf"/><Relationship Id="rId5" Type="http://schemas.openxmlformats.org/officeDocument/2006/relationships/oleObject" Target="../embeddings/oleObject24.bin"/><Relationship Id="rId4" Type="http://schemas.openxmlformats.org/officeDocument/2006/relationships/image" Target="../media/image31.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25.bin"/><Relationship Id="rId2" Type="http://schemas.openxmlformats.org/officeDocument/2006/relationships/slideLayout" Target="../slideLayouts/slideLayout10.xml"/><Relationship Id="rId1" Type="http://schemas.openxmlformats.org/officeDocument/2006/relationships/vmlDrawing" Target="../drawings/vmlDrawing11.vml"/><Relationship Id="rId6" Type="http://schemas.openxmlformats.org/officeDocument/2006/relationships/image" Target="../media/image34.wmf"/><Relationship Id="rId5" Type="http://schemas.openxmlformats.org/officeDocument/2006/relationships/oleObject" Target="../embeddings/oleObject26.bin"/><Relationship Id="rId4" Type="http://schemas.openxmlformats.org/officeDocument/2006/relationships/image" Target="../media/image33.wmf"/></Relationships>
</file>

<file path=ppt/slides/_rels/slide27.xml.rels><?xml version="1.0" encoding="UTF-8" standalone="yes"?>
<Relationships xmlns="http://schemas.openxmlformats.org/package/2006/relationships"><Relationship Id="rId8" Type="http://schemas.openxmlformats.org/officeDocument/2006/relationships/image" Target="../media/image37.wmf"/><Relationship Id="rId3" Type="http://schemas.openxmlformats.org/officeDocument/2006/relationships/oleObject" Target="../embeddings/oleObject27.bin"/><Relationship Id="rId7" Type="http://schemas.openxmlformats.org/officeDocument/2006/relationships/oleObject" Target="../embeddings/oleObject29.bin"/><Relationship Id="rId2" Type="http://schemas.openxmlformats.org/officeDocument/2006/relationships/slideLayout" Target="../slideLayouts/slideLayout10.xml"/><Relationship Id="rId1" Type="http://schemas.openxmlformats.org/officeDocument/2006/relationships/vmlDrawing" Target="../drawings/vmlDrawing12.vml"/><Relationship Id="rId6" Type="http://schemas.openxmlformats.org/officeDocument/2006/relationships/image" Target="../media/image36.wmf"/><Relationship Id="rId5" Type="http://schemas.openxmlformats.org/officeDocument/2006/relationships/oleObject" Target="../embeddings/oleObject28.bin"/><Relationship Id="rId10" Type="http://schemas.openxmlformats.org/officeDocument/2006/relationships/image" Target="../media/image38.wmf"/><Relationship Id="rId4" Type="http://schemas.openxmlformats.org/officeDocument/2006/relationships/image" Target="../media/image35.wmf"/><Relationship Id="rId9" Type="http://schemas.openxmlformats.org/officeDocument/2006/relationships/oleObject" Target="../embeddings/oleObject30.bin"/></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8" Type="http://schemas.openxmlformats.org/officeDocument/2006/relationships/image" Target="../media/image41.wmf"/><Relationship Id="rId3" Type="http://schemas.openxmlformats.org/officeDocument/2006/relationships/oleObject" Target="../embeddings/oleObject31.bin"/><Relationship Id="rId7" Type="http://schemas.openxmlformats.org/officeDocument/2006/relationships/oleObject" Target="../embeddings/oleObject33.bin"/><Relationship Id="rId2" Type="http://schemas.openxmlformats.org/officeDocument/2006/relationships/slideLayout" Target="../slideLayouts/slideLayout10.xml"/><Relationship Id="rId1" Type="http://schemas.openxmlformats.org/officeDocument/2006/relationships/vmlDrawing" Target="../drawings/vmlDrawing13.vml"/><Relationship Id="rId6" Type="http://schemas.openxmlformats.org/officeDocument/2006/relationships/image" Target="../media/image40.wmf"/><Relationship Id="rId5" Type="http://schemas.openxmlformats.org/officeDocument/2006/relationships/oleObject" Target="../embeddings/oleObject32.bin"/><Relationship Id="rId10" Type="http://schemas.openxmlformats.org/officeDocument/2006/relationships/image" Target="../media/image42.wmf"/><Relationship Id="rId4" Type="http://schemas.openxmlformats.org/officeDocument/2006/relationships/image" Target="../media/image39.wmf"/><Relationship Id="rId9" Type="http://schemas.openxmlformats.org/officeDocument/2006/relationships/oleObject" Target="../embeddings/oleObject34.bin"/></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35.bin"/><Relationship Id="rId2" Type="http://schemas.openxmlformats.org/officeDocument/2006/relationships/slideLayout" Target="../slideLayouts/slideLayout10.xml"/><Relationship Id="rId1" Type="http://schemas.openxmlformats.org/officeDocument/2006/relationships/vmlDrawing" Target="../drawings/vmlDrawing14.vml"/><Relationship Id="rId4" Type="http://schemas.openxmlformats.org/officeDocument/2006/relationships/image" Target="../media/image43.wm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36.bin"/><Relationship Id="rId2" Type="http://schemas.openxmlformats.org/officeDocument/2006/relationships/slideLayout" Target="../slideLayouts/slideLayout10.xml"/><Relationship Id="rId1" Type="http://schemas.openxmlformats.org/officeDocument/2006/relationships/vmlDrawing" Target="../drawings/vmlDrawing15.vml"/><Relationship Id="rId4" Type="http://schemas.openxmlformats.org/officeDocument/2006/relationships/image" Target="../media/image44.wmf"/></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hyperlink" Target="https://doi.org/10.1109/EPE.2019.8777975" TargetMode="External"/><Relationship Id="rId2" Type="http://schemas.openxmlformats.org/officeDocument/2006/relationships/hyperlink" Target="https://doi.org/10.1016/j.epsr.2023.109528" TargetMode="External"/><Relationship Id="rId1" Type="http://schemas.openxmlformats.org/officeDocument/2006/relationships/slideLayout" Target="../slideLayouts/slideLayout10.xml"/><Relationship Id="rId4" Type="http://schemas.openxmlformats.org/officeDocument/2006/relationships/hyperlink" Target="https://doi.org/10.1016/j.ijepes.2024.110064"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152401"/>
            <a:ext cx="11582400" cy="914400"/>
          </a:xfrm>
        </p:spPr>
        <p:txBody>
          <a:bodyPr>
            <a:normAutofit/>
          </a:bodyPr>
          <a:lstStyle/>
          <a:p>
            <a:pPr algn="ctr"/>
            <a:r>
              <a:rPr lang="en-US" sz="3600" b="1" dirty="0">
                <a:latin typeface="Arial" pitchFamily="34" charset="0"/>
                <a:cs typeface="Arial" pitchFamily="34" charset="0"/>
              </a:rPr>
              <a:t>Advanced Power System Analysis</a:t>
            </a:r>
          </a:p>
        </p:txBody>
      </p:sp>
      <p:sp>
        <p:nvSpPr>
          <p:cNvPr id="3" name="Subtitle 2"/>
          <p:cNvSpPr>
            <a:spLocks noGrp="1"/>
          </p:cNvSpPr>
          <p:nvPr>
            <p:ph type="subTitle" idx="1"/>
          </p:nvPr>
        </p:nvSpPr>
        <p:spPr>
          <a:xfrm>
            <a:off x="129308" y="831273"/>
            <a:ext cx="12062691" cy="5946045"/>
          </a:xfrm>
        </p:spPr>
        <p:txBody>
          <a:bodyPr>
            <a:normAutofit lnSpcReduction="10000"/>
          </a:bodyPr>
          <a:lstStyle/>
          <a:p>
            <a:r>
              <a:rPr lang="en-US" sz="3600" b="1" dirty="0" smtClean="0">
                <a:solidFill>
                  <a:schemeClr val="tx1"/>
                </a:solidFill>
                <a:latin typeface="Arial" pitchFamily="34" charset="0"/>
                <a:cs typeface="Arial" pitchFamily="34" charset="0"/>
              </a:rPr>
              <a:t>Lecture 5</a:t>
            </a:r>
          </a:p>
          <a:p>
            <a:r>
              <a:rPr lang="en-US" sz="3600" b="1" dirty="0">
                <a:solidFill>
                  <a:schemeClr val="tx1"/>
                </a:solidFill>
                <a:latin typeface="Arial" pitchFamily="34" charset="0"/>
                <a:cs typeface="Arial" pitchFamily="34" charset="0"/>
              </a:rPr>
              <a:t>Load Flow </a:t>
            </a:r>
            <a:r>
              <a:rPr lang="en-US" sz="3600" b="1" dirty="0" smtClean="0">
                <a:solidFill>
                  <a:schemeClr val="tx1"/>
                </a:solidFill>
                <a:latin typeface="Arial" pitchFamily="34" charset="0"/>
                <a:cs typeface="Arial" pitchFamily="34" charset="0"/>
              </a:rPr>
              <a:t>Methods</a:t>
            </a:r>
          </a:p>
          <a:p>
            <a:r>
              <a:rPr lang="en-US" sz="3600" b="1" dirty="0" smtClean="0">
                <a:solidFill>
                  <a:schemeClr val="tx1"/>
                </a:solidFill>
                <a:latin typeface="Arial" pitchFamily="34" charset="0"/>
                <a:cs typeface="Arial" pitchFamily="34" charset="0"/>
              </a:rPr>
              <a:t> </a:t>
            </a:r>
            <a:r>
              <a:rPr lang="en-US" sz="3600" b="1" dirty="0" smtClean="0">
                <a:solidFill>
                  <a:schemeClr val="tx1"/>
                </a:solidFill>
                <a:latin typeface="Arial" pitchFamily="34" charset="0"/>
                <a:cs typeface="Arial" pitchFamily="34" charset="0"/>
              </a:rPr>
              <a:t>Lecturer:</a:t>
            </a:r>
            <a:r>
              <a:rPr lang="en-US" sz="3600" dirty="0" smtClean="0">
                <a:solidFill>
                  <a:schemeClr val="tx1"/>
                </a:solidFill>
                <a:latin typeface="Arial" pitchFamily="34" charset="0"/>
                <a:cs typeface="Arial" pitchFamily="34" charset="0"/>
              </a:rPr>
              <a:t> Teshome Goa (Assist. Prof.)</a:t>
            </a:r>
          </a:p>
          <a:p>
            <a:endParaRPr lang="en-US" sz="3200" b="1" i="1" dirty="0" smtClean="0">
              <a:solidFill>
                <a:schemeClr val="tx1"/>
              </a:solidFill>
              <a:latin typeface="Arial" pitchFamily="34" charset="0"/>
              <a:cs typeface="Arial" pitchFamily="34" charset="0"/>
            </a:endParaRPr>
          </a:p>
          <a:p>
            <a:pPr algn="l"/>
            <a:r>
              <a:rPr lang="en-US" sz="3200" b="1" i="1" dirty="0" smtClean="0">
                <a:solidFill>
                  <a:schemeClr val="tx1"/>
                </a:solidFill>
                <a:latin typeface="Arial" pitchFamily="34" charset="0"/>
                <a:cs typeface="Arial" pitchFamily="34" charset="0"/>
              </a:rPr>
              <a:t>Lecture learning outcomes</a:t>
            </a:r>
            <a:r>
              <a:rPr lang="en-US" sz="3200" dirty="0" smtClean="0">
                <a:solidFill>
                  <a:schemeClr val="tx1"/>
                </a:solidFill>
                <a:latin typeface="Arial" pitchFamily="34" charset="0"/>
                <a:cs typeface="Arial" pitchFamily="34" charset="0"/>
              </a:rPr>
              <a:t>:</a:t>
            </a:r>
          </a:p>
          <a:p>
            <a:pPr algn="l">
              <a:lnSpc>
                <a:spcPct val="170000"/>
              </a:lnSpc>
            </a:pPr>
            <a:r>
              <a:rPr lang="en-US" sz="2000" dirty="0" smtClean="0">
                <a:solidFill>
                  <a:schemeClr val="tx1"/>
                </a:solidFill>
                <a:latin typeface="Arial" pitchFamily="34" charset="0"/>
                <a:cs typeface="Arial" pitchFamily="34" charset="0"/>
              </a:rPr>
              <a:t>At the end of this lecture, you will be able to:</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Differentiate the </a:t>
            </a:r>
            <a:r>
              <a:rPr lang="en-US" sz="2000" dirty="0">
                <a:solidFill>
                  <a:schemeClr val="tx1"/>
                </a:solidFill>
                <a:latin typeface="Arial" pitchFamily="34" charset="0"/>
                <a:cs typeface="Arial" pitchFamily="34" charset="0"/>
              </a:rPr>
              <a:t>T</a:t>
            </a:r>
            <a:r>
              <a:rPr lang="en-US" sz="2000" dirty="0" smtClean="0">
                <a:solidFill>
                  <a:schemeClr val="tx1"/>
                </a:solidFill>
                <a:latin typeface="Arial" pitchFamily="34" charset="0"/>
                <a:cs typeface="Arial" pitchFamily="34" charset="0"/>
              </a:rPr>
              <a:t>ypes of </a:t>
            </a:r>
            <a:r>
              <a:rPr lang="en-US" sz="2000" dirty="0">
                <a:solidFill>
                  <a:schemeClr val="tx1"/>
                </a:solidFill>
                <a:latin typeface="Arial" pitchFamily="34" charset="0"/>
                <a:cs typeface="Arial" pitchFamily="34" charset="0"/>
              </a:rPr>
              <a:t>L</a:t>
            </a:r>
            <a:r>
              <a:rPr lang="en-US" sz="2000" dirty="0" smtClean="0">
                <a:solidFill>
                  <a:schemeClr val="tx1"/>
                </a:solidFill>
                <a:latin typeface="Arial" pitchFamily="34" charset="0"/>
                <a:cs typeface="Arial" pitchFamily="34" charset="0"/>
              </a:rPr>
              <a:t>oad </a:t>
            </a:r>
            <a:r>
              <a:rPr lang="en-US" sz="2000" dirty="0">
                <a:solidFill>
                  <a:schemeClr val="tx1"/>
                </a:solidFill>
                <a:latin typeface="Arial" pitchFamily="34" charset="0"/>
                <a:cs typeface="Arial" pitchFamily="34" charset="0"/>
              </a:rPr>
              <a:t>F</a:t>
            </a:r>
            <a:r>
              <a:rPr lang="en-US" sz="2000" dirty="0" smtClean="0">
                <a:solidFill>
                  <a:schemeClr val="tx1"/>
                </a:solidFill>
                <a:latin typeface="Arial" pitchFamily="34" charset="0"/>
                <a:cs typeface="Arial" pitchFamily="34" charset="0"/>
              </a:rPr>
              <a:t>low </a:t>
            </a:r>
            <a:r>
              <a:rPr lang="en-US" sz="2000" dirty="0">
                <a:solidFill>
                  <a:schemeClr val="tx1"/>
                </a:solidFill>
                <a:latin typeface="Arial" pitchFamily="34" charset="0"/>
                <a:cs typeface="Arial" pitchFamily="34" charset="0"/>
              </a:rPr>
              <a:t>S</a:t>
            </a:r>
            <a:r>
              <a:rPr lang="en-US" sz="2000" dirty="0" smtClean="0">
                <a:solidFill>
                  <a:schemeClr val="tx1"/>
                </a:solidFill>
                <a:latin typeface="Arial" pitchFamily="34" charset="0"/>
                <a:cs typeface="Arial" pitchFamily="34" charset="0"/>
              </a:rPr>
              <a:t>olution Techniques </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Formulate the Gauss–Seidel load </a:t>
            </a:r>
            <a:r>
              <a:rPr lang="en-US" sz="2000" dirty="0">
                <a:solidFill>
                  <a:schemeClr val="tx1"/>
                </a:solidFill>
                <a:latin typeface="Arial" pitchFamily="34" charset="0"/>
                <a:cs typeface="Arial" pitchFamily="34" charset="0"/>
              </a:rPr>
              <a:t>F</a:t>
            </a:r>
            <a:r>
              <a:rPr lang="en-US" sz="2000" dirty="0" smtClean="0">
                <a:solidFill>
                  <a:schemeClr val="tx1"/>
                </a:solidFill>
                <a:latin typeface="Arial" pitchFamily="34" charset="0"/>
                <a:cs typeface="Arial" pitchFamily="34" charset="0"/>
              </a:rPr>
              <a:t>low Method</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 Develop Newton </a:t>
            </a:r>
            <a:r>
              <a:rPr lang="en-US" sz="2000" dirty="0" err="1" smtClean="0">
                <a:solidFill>
                  <a:schemeClr val="tx1"/>
                </a:solidFill>
                <a:latin typeface="Arial" pitchFamily="34" charset="0"/>
                <a:cs typeface="Arial" pitchFamily="34" charset="0"/>
              </a:rPr>
              <a:t>Raphson</a:t>
            </a:r>
            <a:r>
              <a:rPr lang="en-US" sz="2000" dirty="0" smtClean="0">
                <a:solidFill>
                  <a:schemeClr val="tx1"/>
                </a:solidFill>
                <a:latin typeface="Arial" pitchFamily="34" charset="0"/>
                <a:cs typeface="Arial" pitchFamily="34" charset="0"/>
              </a:rPr>
              <a:t> and Fast Decoupled Load </a:t>
            </a:r>
            <a:r>
              <a:rPr lang="en-US" sz="2000" dirty="0">
                <a:solidFill>
                  <a:schemeClr val="tx1"/>
                </a:solidFill>
                <a:latin typeface="Arial" pitchFamily="34" charset="0"/>
                <a:cs typeface="Arial" pitchFamily="34" charset="0"/>
              </a:rPr>
              <a:t>Flow </a:t>
            </a:r>
            <a:r>
              <a:rPr lang="en-US" sz="2000" dirty="0" smtClean="0">
                <a:solidFill>
                  <a:schemeClr val="tx1"/>
                </a:solidFill>
                <a:latin typeface="Arial" pitchFamily="34" charset="0"/>
                <a:cs typeface="Arial" pitchFamily="34" charset="0"/>
              </a:rPr>
              <a:t>Methods</a:t>
            </a:r>
          </a:p>
          <a:p>
            <a:pPr marL="571500" indent="-571500" algn="l">
              <a:lnSpc>
                <a:spcPct val="170000"/>
              </a:lnSpc>
              <a:buAutoNum type="romanLcPeriod"/>
            </a:pPr>
            <a:r>
              <a:rPr lang="en-US" sz="2000" dirty="0" smtClean="0">
                <a:solidFill>
                  <a:schemeClr val="tx1"/>
                </a:solidFill>
                <a:latin typeface="Arial" pitchFamily="34" charset="0"/>
                <a:cs typeface="Arial" pitchFamily="34" charset="0"/>
              </a:rPr>
              <a:t>Know the effect of PQ and PV buses in Load flow analysis.</a:t>
            </a:r>
            <a:endParaRPr lang="en-US" sz="2000" dirty="0">
              <a:solidFill>
                <a:schemeClr val="tx1"/>
              </a:solidFill>
              <a:latin typeface="Arial" pitchFamily="34" charset="0"/>
              <a:cs typeface="Arial" pitchFamily="34" charset="0"/>
            </a:endParaRPr>
          </a:p>
          <a:p>
            <a:pPr marL="571500" indent="-571500" algn="l">
              <a:lnSpc>
                <a:spcPct val="170000"/>
              </a:lnSpc>
              <a:buAutoNum type="romanLcPeriod"/>
            </a:pPr>
            <a:endParaRPr lang="en-US" sz="2000" dirty="0">
              <a:solidFill>
                <a:schemeClr val="tx1"/>
              </a:solidFill>
              <a:latin typeface="Arial" pitchFamily="34" charset="0"/>
              <a:cs typeface="Arial" pitchFamily="34" charset="0"/>
            </a:endParaRPr>
          </a:p>
          <a:p>
            <a:pPr algn="l">
              <a:lnSpc>
                <a:spcPct val="170000"/>
              </a:lnSpc>
            </a:pPr>
            <a:endParaRPr lang="en-US" sz="2900" dirty="0" smtClean="0">
              <a:solidFill>
                <a:srgbClr val="FF0000"/>
              </a:solidFill>
              <a:latin typeface="Arial" pitchFamily="34" charset="0"/>
              <a:cs typeface="Arial" pitchFamily="34" charset="0"/>
            </a:endParaRPr>
          </a:p>
          <a:p>
            <a:pPr marL="571500" indent="-571500" algn="l">
              <a:lnSpc>
                <a:spcPct val="170000"/>
              </a:lnSpc>
              <a:buAutoNum type="romanLcPeriod"/>
            </a:pPr>
            <a:endParaRPr lang="en-US" sz="4000" dirty="0" smtClean="0">
              <a:solidFill>
                <a:schemeClr val="tx1"/>
              </a:solidFill>
              <a:latin typeface="Times New Roman" pitchFamily="18" charset="0"/>
              <a:cs typeface="Times New Roman" pitchFamily="18" charset="0"/>
            </a:endParaRPr>
          </a:p>
          <a:p>
            <a:endParaRPr lang="en-US" sz="6000" dirty="0">
              <a:solidFill>
                <a:schemeClr val="tx1"/>
              </a:solidFill>
              <a:latin typeface="Times New Roman" pitchFamily="18" charset="0"/>
              <a:cs typeface="Times New Roman" pitchFamily="18" charset="0"/>
            </a:endParaRPr>
          </a:p>
        </p:txBody>
      </p:sp>
      <p:sp>
        <p:nvSpPr>
          <p:cNvPr id="5" name="Footer Placeholder 4"/>
          <p:cNvSpPr>
            <a:spLocks noGrp="1"/>
          </p:cNvSpPr>
          <p:nvPr>
            <p:ph type="ftr" sz="quarter" idx="11"/>
          </p:nvPr>
        </p:nvSpPr>
        <p:spPr/>
        <p:txBody>
          <a:bodyPr/>
          <a:lstStyle/>
          <a:p>
            <a:r>
              <a:rPr lang="en-US" b="1" dirty="0" smtClean="0">
                <a:solidFill>
                  <a:schemeClr val="tx1"/>
                </a:solidFill>
                <a:latin typeface="Times New Roman" pitchFamily="18" charset="0"/>
                <a:cs typeface="Times New Roman" pitchFamily="18" charset="0"/>
              </a:rPr>
              <a:t>Presenter: </a:t>
            </a:r>
            <a:r>
              <a:rPr lang="en-US" b="1" dirty="0" err="1" smtClean="0">
                <a:solidFill>
                  <a:schemeClr val="tx1"/>
                </a:solidFill>
                <a:latin typeface="Times New Roman" pitchFamily="18" charset="0"/>
                <a:cs typeface="Times New Roman" pitchFamily="18" charset="0"/>
              </a:rPr>
              <a:t>Dr.Teshome</a:t>
            </a:r>
            <a:r>
              <a:rPr lang="en-US" b="1" dirty="0" smtClean="0">
                <a:solidFill>
                  <a:schemeClr val="tx1"/>
                </a:solidFill>
                <a:latin typeface="Times New Roman" pitchFamily="18" charset="0"/>
                <a:cs typeface="Times New Roman" pitchFamily="18" charset="0"/>
              </a:rPr>
              <a:t> Goa</a:t>
            </a:r>
            <a:endParaRPr lang="en-US" b="1" dirty="0">
              <a:solidFill>
                <a:schemeClr val="tx1"/>
              </a:solidFill>
              <a:latin typeface="Times New Roman" pitchFamily="18" charset="0"/>
              <a:cs typeface="Times New Roman" pitchFamily="18" charset="0"/>
            </a:endParaRPr>
          </a:p>
        </p:txBody>
      </p:sp>
      <p:sp>
        <p:nvSpPr>
          <p:cNvPr id="6" name="Slide Number Placeholder 5"/>
          <p:cNvSpPr>
            <a:spLocks noGrp="1"/>
          </p:cNvSpPr>
          <p:nvPr>
            <p:ph type="sldNum" sz="quarter" idx="12"/>
          </p:nvPr>
        </p:nvSpPr>
        <p:spPr/>
        <p:txBody>
          <a:bodyPr/>
          <a:lstStyle/>
          <a:p>
            <a:fld id="{96054161-4A6B-4E63-8C44-EE703BDA66C5}" type="slidenum">
              <a:rPr lang="en-US" smtClean="0"/>
              <a:t>1</a:t>
            </a:fld>
            <a:endParaRPr lang="en-US" dirty="0"/>
          </a:p>
        </p:txBody>
      </p:sp>
    </p:spTree>
    <p:extLst>
      <p:ext uri="{BB962C8B-B14F-4D97-AF65-F5344CB8AC3E}">
        <p14:creationId xmlns:p14="http://schemas.microsoft.com/office/powerpoint/2010/main" val="1188563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84" y="192505"/>
            <a:ext cx="11245518" cy="1498183"/>
          </a:xfrm>
        </p:spPr>
        <p:txBody>
          <a:bodyPr>
            <a:normAutofit/>
          </a:bodyPr>
          <a:lstStyle/>
          <a:p>
            <a:pPr algn="ctr"/>
            <a:r>
              <a:rPr lang="en-US" sz="3600" b="1" dirty="0" smtClean="0">
                <a:latin typeface="Arial" pitchFamily="34" charset="0"/>
                <a:cs typeface="Arial" pitchFamily="34" charset="0"/>
              </a:rPr>
              <a:t>Outlines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216568" y="1660358"/>
            <a:ext cx="11827042" cy="5065295"/>
          </a:xfrm>
        </p:spPr>
        <p:txBody>
          <a:bodyPr>
            <a:normAutofit/>
          </a:bodyPr>
          <a:lstStyle/>
          <a:p>
            <a:pPr marL="514350" indent="-514350" algn="just">
              <a:lnSpc>
                <a:spcPct val="150000"/>
              </a:lnSpc>
              <a:buAutoNum type="arabicPeriod"/>
            </a:pPr>
            <a:r>
              <a:rPr lang="en-US" sz="2000" b="1" dirty="0" smtClean="0">
                <a:latin typeface="Arial" pitchFamily="34" charset="0"/>
                <a:cs typeface="Arial" pitchFamily="34" charset="0"/>
              </a:rPr>
              <a:t>Introduction </a:t>
            </a:r>
          </a:p>
          <a:p>
            <a:pPr marL="514350" indent="-514350" algn="just">
              <a:lnSpc>
                <a:spcPct val="150000"/>
              </a:lnSpc>
              <a:buAutoNum type="arabicPeriod"/>
            </a:pPr>
            <a:r>
              <a:rPr lang="en-US" sz="2000" b="1" dirty="0">
                <a:latin typeface="Arial" pitchFamily="34" charset="0"/>
                <a:cs typeface="Arial" pitchFamily="34" charset="0"/>
              </a:rPr>
              <a:t>Gauss-Seidel power flow </a:t>
            </a:r>
            <a:r>
              <a:rPr lang="en-US" sz="2000" b="1" dirty="0" smtClean="0">
                <a:latin typeface="Arial" pitchFamily="34" charset="0"/>
                <a:cs typeface="Arial" pitchFamily="34" charset="0"/>
              </a:rPr>
              <a:t>equations</a:t>
            </a:r>
          </a:p>
          <a:p>
            <a:pPr marL="514350" indent="-514350" algn="just">
              <a:lnSpc>
                <a:spcPct val="150000"/>
              </a:lnSpc>
              <a:buAutoNum type="arabicPeriod"/>
            </a:pPr>
            <a:r>
              <a:rPr lang="en-US" sz="2000" b="1" dirty="0">
                <a:latin typeface="Arial" pitchFamily="34" charset="0"/>
                <a:cs typeface="Arial" pitchFamily="34" charset="0"/>
              </a:rPr>
              <a:t>Newton-</a:t>
            </a:r>
            <a:r>
              <a:rPr lang="en-US" sz="2000" b="1" dirty="0" err="1">
                <a:latin typeface="Arial" pitchFamily="34" charset="0"/>
                <a:cs typeface="Arial" pitchFamily="34" charset="0"/>
              </a:rPr>
              <a:t>Raphson</a:t>
            </a:r>
            <a:r>
              <a:rPr lang="en-US" sz="2000" b="1" dirty="0">
                <a:latin typeface="Arial" pitchFamily="34" charset="0"/>
                <a:cs typeface="Arial" pitchFamily="34" charset="0"/>
              </a:rPr>
              <a:t> Power </a:t>
            </a:r>
            <a:r>
              <a:rPr lang="en-US" sz="2000" b="1" dirty="0" smtClean="0">
                <a:latin typeface="Arial" pitchFamily="34" charset="0"/>
                <a:cs typeface="Arial" pitchFamily="34" charset="0"/>
              </a:rPr>
              <a:t>Flow</a:t>
            </a:r>
          </a:p>
          <a:p>
            <a:pPr marL="514350" indent="-514350" algn="just">
              <a:lnSpc>
                <a:spcPct val="150000"/>
              </a:lnSpc>
              <a:buAutoNum type="arabicPeriod"/>
            </a:pPr>
            <a:r>
              <a:rPr lang="en-US" sz="2000" b="1" dirty="0" smtClean="0">
                <a:latin typeface="Arial" pitchFamily="34" charset="0"/>
                <a:cs typeface="Arial" pitchFamily="34" charset="0"/>
              </a:rPr>
              <a:t>Fast </a:t>
            </a:r>
            <a:r>
              <a:rPr lang="en-US" sz="2000" b="1" dirty="0">
                <a:latin typeface="Arial" pitchFamily="34" charset="0"/>
                <a:cs typeface="Arial" pitchFamily="34" charset="0"/>
              </a:rPr>
              <a:t>D</a:t>
            </a:r>
            <a:r>
              <a:rPr lang="en-US" sz="2000" b="1" dirty="0" smtClean="0">
                <a:latin typeface="Arial" pitchFamily="34" charset="0"/>
                <a:cs typeface="Arial" pitchFamily="34" charset="0"/>
              </a:rPr>
              <a:t>ecoupled Power </a:t>
            </a:r>
            <a:r>
              <a:rPr lang="en-US" sz="2000" b="1" dirty="0">
                <a:latin typeface="Arial" pitchFamily="34" charset="0"/>
                <a:cs typeface="Arial" pitchFamily="34" charset="0"/>
              </a:rPr>
              <a:t>F</a:t>
            </a:r>
            <a:r>
              <a:rPr lang="en-US" sz="2000" b="1" dirty="0" smtClean="0">
                <a:latin typeface="Arial" pitchFamily="34" charset="0"/>
                <a:cs typeface="Arial" pitchFamily="34" charset="0"/>
              </a:rPr>
              <a:t>low</a:t>
            </a:r>
          </a:p>
          <a:p>
            <a:pPr marL="0" indent="0" algn="just">
              <a:lnSpc>
                <a:spcPct val="150000"/>
              </a:lnSpc>
              <a:buNone/>
            </a:pPr>
            <a:r>
              <a:rPr lang="en-US" sz="2000" b="1" dirty="0" smtClean="0">
                <a:latin typeface="Arial" pitchFamily="34" charset="0"/>
                <a:cs typeface="Arial" pitchFamily="34" charset="0"/>
              </a:rPr>
              <a:t>Summary </a:t>
            </a:r>
          </a:p>
          <a:p>
            <a:pPr marL="0" indent="0" algn="just">
              <a:lnSpc>
                <a:spcPct val="150000"/>
              </a:lnSpc>
              <a:buNone/>
            </a:pPr>
            <a:r>
              <a:rPr lang="en-US" sz="2000" b="1" dirty="0" smtClean="0">
                <a:latin typeface="Arial" pitchFamily="34" charset="0"/>
                <a:cs typeface="Arial" pitchFamily="34" charset="0"/>
              </a:rPr>
              <a:t>References </a:t>
            </a:r>
            <a:endParaRPr lang="en-US" sz="2000" b="1"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a:t>
            </a:fld>
            <a:endParaRPr lang="en-US"/>
          </a:p>
        </p:txBody>
      </p:sp>
    </p:spTree>
    <p:extLst>
      <p:ext uri="{BB962C8B-B14F-4D97-AF65-F5344CB8AC3E}">
        <p14:creationId xmlns:p14="http://schemas.microsoft.com/office/powerpoint/2010/main" val="1879316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3246" y="270236"/>
            <a:ext cx="10629183" cy="583780"/>
          </a:xfrm>
        </p:spPr>
        <p:txBody>
          <a:bodyPr>
            <a:noAutofit/>
          </a:bodyPr>
          <a:lstStyle/>
          <a:p>
            <a:pPr algn="ctr"/>
            <a:r>
              <a:rPr lang="en-US" sz="3600" b="1" dirty="0" smtClean="0">
                <a:latin typeface="Arial" pitchFamily="34" charset="0"/>
                <a:cs typeface="Arial" pitchFamily="34" charset="0"/>
              </a:rPr>
              <a:t>1. Introduction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83890" y="679508"/>
            <a:ext cx="12108110" cy="6074975"/>
          </a:xfrm>
        </p:spPr>
        <p:txBody>
          <a:bodyPr>
            <a:normAutofit/>
          </a:bodyPr>
          <a:lstStyle/>
          <a:p>
            <a:pPr algn="just">
              <a:lnSpc>
                <a:spcPct val="200000"/>
              </a:lnSpc>
            </a:pPr>
            <a:r>
              <a:rPr lang="en-US" sz="2000" dirty="0">
                <a:latin typeface="Arial" pitchFamily="34" charset="0"/>
                <a:cs typeface="Arial" pitchFamily="34" charset="0"/>
              </a:rPr>
              <a:t>Iterative power flow solution techniques like Gauss-Seidel, Newton-</a:t>
            </a:r>
            <a:r>
              <a:rPr lang="en-US" sz="2000" dirty="0" err="1">
                <a:latin typeface="Arial" pitchFamily="34" charset="0"/>
                <a:cs typeface="Arial" pitchFamily="34" charset="0"/>
              </a:rPr>
              <a:t>Raphson</a:t>
            </a:r>
            <a:r>
              <a:rPr lang="en-US" sz="2000" dirty="0">
                <a:latin typeface="Arial" pitchFamily="34" charset="0"/>
                <a:cs typeface="Arial" pitchFamily="34" charset="0"/>
              </a:rPr>
              <a:t>, and Fast Decoupled Load </a:t>
            </a:r>
            <a:r>
              <a:rPr lang="en-US" sz="2000" dirty="0" smtClean="0">
                <a:latin typeface="Arial" pitchFamily="34" charset="0"/>
                <a:cs typeface="Arial" pitchFamily="34" charset="0"/>
              </a:rPr>
              <a:t>flow </a:t>
            </a:r>
            <a:r>
              <a:rPr lang="en-US" sz="2000" dirty="0">
                <a:latin typeface="Arial" pitchFamily="34" charset="0"/>
                <a:cs typeface="Arial" pitchFamily="34" charset="0"/>
              </a:rPr>
              <a:t>form the basis of power system analysis [1]. </a:t>
            </a:r>
          </a:p>
          <a:p>
            <a:pPr algn="just">
              <a:lnSpc>
                <a:spcPct val="200000"/>
              </a:lnSpc>
            </a:pPr>
            <a:r>
              <a:rPr lang="en-US" sz="2000" dirty="0">
                <a:latin typeface="Arial" pitchFamily="34" charset="0"/>
                <a:cs typeface="Arial" pitchFamily="34" charset="0"/>
              </a:rPr>
              <a:t>The following are the primary advantages of using iterative power flow solution approaches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marL="457200" indent="-457200" algn="just">
              <a:lnSpc>
                <a:spcPct val="200000"/>
              </a:lnSpc>
              <a:buAutoNum type="arabicPeriod"/>
            </a:pPr>
            <a:r>
              <a:rPr lang="en-US" sz="2000" b="1" dirty="0" smtClean="0">
                <a:latin typeface="Arial" pitchFamily="34" charset="0"/>
                <a:cs typeface="Arial" pitchFamily="34" charset="0"/>
              </a:rPr>
              <a:t>Capable </a:t>
            </a:r>
            <a:r>
              <a:rPr lang="en-US" sz="2000" b="1" dirty="0">
                <a:latin typeface="Arial" pitchFamily="34" charset="0"/>
                <a:cs typeface="Arial" pitchFamily="34" charset="0"/>
              </a:rPr>
              <a:t>of Handling Non-Linear Systems</a:t>
            </a:r>
            <a:r>
              <a:rPr lang="en-US" sz="2000" b="1" dirty="0" smtClean="0">
                <a:latin typeface="Arial" pitchFamily="34" charset="0"/>
                <a:cs typeface="Arial" pitchFamily="34" charset="0"/>
              </a:rPr>
              <a:t>:</a:t>
            </a:r>
          </a:p>
          <a:p>
            <a:pPr algn="just">
              <a:lnSpc>
                <a:spcPct val="200000"/>
              </a:lnSpc>
            </a:pPr>
            <a:r>
              <a:rPr lang="en-US" sz="2000" dirty="0" smtClean="0">
                <a:latin typeface="Arial" pitchFamily="34" charset="0"/>
                <a:cs typeface="Arial" pitchFamily="34" charset="0"/>
              </a:rPr>
              <a:t> </a:t>
            </a:r>
            <a:r>
              <a:rPr lang="en-US" sz="2000" dirty="0">
                <a:solidFill>
                  <a:srgbClr val="FF0000"/>
                </a:solidFill>
                <a:latin typeface="Arial" pitchFamily="34" charset="0"/>
                <a:cs typeface="Arial" pitchFamily="34" charset="0"/>
              </a:rPr>
              <a:t>Phase angles and voltage magnitudes are </a:t>
            </a:r>
            <a:r>
              <a:rPr lang="en-US" sz="2000" dirty="0">
                <a:latin typeface="Arial" pitchFamily="34" charset="0"/>
                <a:cs typeface="Arial" pitchFamily="34" charset="0"/>
              </a:rPr>
              <a:t>the main causes of power flow equations' </a:t>
            </a:r>
            <a:r>
              <a:rPr lang="en-US" sz="2000" dirty="0">
                <a:solidFill>
                  <a:srgbClr val="FF0000"/>
                </a:solidFill>
                <a:latin typeface="Arial" pitchFamily="34" charset="0"/>
                <a:cs typeface="Arial" pitchFamily="34" charset="0"/>
              </a:rPr>
              <a:t>nonlinearity</a:t>
            </a:r>
            <a:r>
              <a:rPr lang="en-US" sz="2000" dirty="0">
                <a:latin typeface="Arial" pitchFamily="34" charset="0"/>
                <a:cs typeface="Arial" pitchFamily="34" charset="0"/>
              </a:rPr>
              <a:t>. </a:t>
            </a:r>
          </a:p>
          <a:p>
            <a:pPr algn="just">
              <a:lnSpc>
                <a:spcPct val="200000"/>
              </a:lnSpc>
            </a:pPr>
            <a:r>
              <a:rPr lang="en-US" sz="2000" dirty="0">
                <a:latin typeface="Arial" pitchFamily="34" charset="0"/>
                <a:cs typeface="Arial" pitchFamily="34" charset="0"/>
              </a:rPr>
              <a:t>Iterative techniques are capable of accurately solving these non-linear equations, in contrast to </a:t>
            </a:r>
            <a:r>
              <a:rPr lang="en-US" sz="2000" dirty="0">
                <a:solidFill>
                  <a:srgbClr val="FF0000"/>
                </a:solidFill>
                <a:latin typeface="Arial" pitchFamily="34" charset="0"/>
                <a:cs typeface="Arial" pitchFamily="34" charset="0"/>
              </a:rPr>
              <a:t>direct </a:t>
            </a:r>
            <a:endParaRPr lang="en-US" sz="2000" dirty="0" smtClean="0">
              <a:solidFill>
                <a:srgbClr val="FF0000"/>
              </a:solidFill>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approaches</a:t>
            </a:r>
            <a:r>
              <a:rPr lang="en-US" sz="2000" dirty="0">
                <a:latin typeface="Arial" pitchFamily="34" charset="0"/>
                <a:cs typeface="Arial" pitchFamily="34" charset="0"/>
              </a:rPr>
              <a:t>, which perform better for linear systems.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a:t>
            </a:fld>
            <a:endParaRPr lang="en-US"/>
          </a:p>
        </p:txBody>
      </p:sp>
    </p:spTree>
    <p:extLst>
      <p:ext uri="{BB962C8B-B14F-4D97-AF65-F5344CB8AC3E}">
        <p14:creationId xmlns:p14="http://schemas.microsoft.com/office/powerpoint/2010/main" val="413445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1002" y="746619"/>
            <a:ext cx="11895686" cy="6111381"/>
          </a:xfrm>
        </p:spPr>
        <p:txBody>
          <a:bodyPr>
            <a:normAutofit/>
          </a:bodyPr>
          <a:lstStyle/>
          <a:p>
            <a:pPr marL="0" indent="0" algn="just">
              <a:lnSpc>
                <a:spcPct val="200000"/>
              </a:lnSpc>
              <a:buNone/>
            </a:pPr>
            <a:r>
              <a:rPr lang="en-US" sz="2000" b="1" dirty="0">
                <a:latin typeface="Arial" pitchFamily="34" charset="0"/>
                <a:cs typeface="Arial" pitchFamily="34" charset="0"/>
              </a:rPr>
              <a:t>2. </a:t>
            </a:r>
            <a:r>
              <a:rPr lang="en-US" sz="2000" b="1" dirty="0" smtClean="0">
                <a:latin typeface="Arial" pitchFamily="34" charset="0"/>
                <a:cs typeface="Arial" pitchFamily="34" charset="0"/>
              </a:rPr>
              <a:t>Better Scalability</a:t>
            </a:r>
            <a:endParaRPr lang="en-US" sz="2000" b="1"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Suitable for large-scale power systems </a:t>
            </a:r>
            <a:r>
              <a:rPr lang="en-US" sz="2000" dirty="0" smtClean="0">
                <a:latin typeface="Arial" pitchFamily="34" charset="0"/>
                <a:cs typeface="Arial" pitchFamily="34" charset="0"/>
              </a:rPr>
              <a:t>with </a:t>
            </a:r>
            <a:r>
              <a:rPr lang="en-US" sz="2000" dirty="0">
                <a:solidFill>
                  <a:srgbClr val="FF0000"/>
                </a:solidFill>
                <a:latin typeface="Arial" pitchFamily="34" charset="0"/>
                <a:cs typeface="Arial" pitchFamily="34" charset="0"/>
              </a:rPr>
              <a:t>thousands</a:t>
            </a:r>
            <a:r>
              <a:rPr lang="en-US" sz="2000" dirty="0">
                <a:latin typeface="Arial" pitchFamily="34" charset="0"/>
                <a:cs typeface="Arial" pitchFamily="34" charset="0"/>
              </a:rPr>
              <a:t> of buses.</a:t>
            </a:r>
          </a:p>
          <a:p>
            <a:pPr algn="just">
              <a:lnSpc>
                <a:spcPct val="200000"/>
              </a:lnSpc>
            </a:pPr>
            <a:r>
              <a:rPr lang="en-US" sz="2000" dirty="0">
                <a:latin typeface="Arial" pitchFamily="34" charset="0"/>
                <a:cs typeface="Arial" pitchFamily="34" charset="0"/>
              </a:rPr>
              <a:t>Techniques like Fast Decoupled Load Flow are designed to work efficiently on very large grids.</a:t>
            </a:r>
          </a:p>
          <a:p>
            <a:pPr marL="0" indent="0" algn="just">
              <a:lnSpc>
                <a:spcPct val="200000"/>
              </a:lnSpc>
              <a:buNone/>
            </a:pPr>
            <a:r>
              <a:rPr lang="en-US" sz="2000" b="1" dirty="0" smtClean="0">
                <a:latin typeface="Arial" pitchFamily="34" charset="0"/>
                <a:cs typeface="Arial" pitchFamily="34" charset="0"/>
              </a:rPr>
              <a:t>3</a:t>
            </a:r>
            <a:r>
              <a:rPr lang="en-US" sz="2000" b="1" dirty="0">
                <a:latin typeface="Arial" pitchFamily="34" charset="0"/>
                <a:cs typeface="Arial" pitchFamily="34" charset="0"/>
              </a:rPr>
              <a:t>. </a:t>
            </a:r>
            <a:r>
              <a:rPr lang="en-US" sz="2000" b="1" dirty="0" smtClean="0">
                <a:latin typeface="Arial" pitchFamily="34" charset="0"/>
                <a:cs typeface="Arial" pitchFamily="34" charset="0"/>
              </a:rPr>
              <a:t>Increased Accuracy</a:t>
            </a:r>
            <a:endParaRPr lang="en-US" sz="2000" b="1"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Methods like Newton-</a:t>
            </a:r>
            <a:r>
              <a:rPr lang="en-US" sz="2000" dirty="0" err="1">
                <a:latin typeface="Arial" pitchFamily="34" charset="0"/>
                <a:cs typeface="Arial" pitchFamily="34" charset="0"/>
              </a:rPr>
              <a:t>Raphson</a:t>
            </a:r>
            <a:r>
              <a:rPr lang="en-US" sz="2000" dirty="0">
                <a:latin typeface="Arial" pitchFamily="34" charset="0"/>
                <a:cs typeface="Arial" pitchFamily="34" charset="0"/>
              </a:rPr>
              <a:t> provide very accurate results, especially when the system is well-conditioned and a good initial guess is </a:t>
            </a:r>
            <a:r>
              <a:rPr lang="en-US" sz="2000" dirty="0" smtClean="0">
                <a:latin typeface="Arial" pitchFamily="34" charset="0"/>
                <a:cs typeface="Arial" pitchFamily="34" charset="0"/>
              </a:rPr>
              <a:t>used</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4</a:t>
            </a:fld>
            <a:endParaRPr lang="en-US" dirty="0"/>
          </a:p>
        </p:txBody>
      </p:sp>
      <p:sp>
        <p:nvSpPr>
          <p:cNvPr id="6" name="Title 1"/>
          <p:cNvSpPr>
            <a:spLocks noGrp="1"/>
          </p:cNvSpPr>
          <p:nvPr>
            <p:ph type="title"/>
          </p:nvPr>
        </p:nvSpPr>
        <p:spPr>
          <a:xfrm>
            <a:off x="478172" y="201336"/>
            <a:ext cx="11534863" cy="679508"/>
          </a:xfrm>
        </p:spPr>
        <p:txBody>
          <a:bodyPr>
            <a:noAutofit/>
          </a:bodyPr>
          <a:lstStyle/>
          <a:p>
            <a:pPr algn="ctr"/>
            <a:r>
              <a:rPr lang="en-US" sz="3600" b="1" dirty="0" smtClean="0">
                <a:latin typeface="Arial" pitchFamily="34" charset="0"/>
                <a:cs typeface="Arial" pitchFamily="34" charset="0"/>
              </a:rPr>
              <a:t>Introduction                                            Cont.…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6033267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327" y="956930"/>
            <a:ext cx="11823403" cy="5901070"/>
          </a:xfrm>
        </p:spPr>
        <p:txBody>
          <a:bodyPr>
            <a:noAutofit/>
          </a:bodyPr>
          <a:lstStyle/>
          <a:p>
            <a:pPr marL="0" indent="0" algn="just">
              <a:lnSpc>
                <a:spcPct val="150000"/>
              </a:lnSpc>
              <a:buNone/>
            </a:pPr>
            <a:r>
              <a:rPr lang="en-US" sz="2000" b="1" dirty="0">
                <a:latin typeface="Arial" pitchFamily="34" charset="0"/>
                <a:cs typeface="Arial" pitchFamily="34" charset="0"/>
              </a:rPr>
              <a:t>4. Efficient Memory</a:t>
            </a:r>
          </a:p>
          <a:p>
            <a:pPr algn="just">
              <a:lnSpc>
                <a:spcPct val="150000"/>
              </a:lnSpc>
            </a:pPr>
            <a:r>
              <a:rPr lang="en-US" sz="2000" dirty="0">
                <a:latin typeface="Arial" pitchFamily="34" charset="0"/>
                <a:cs typeface="Arial" pitchFamily="34" charset="0"/>
              </a:rPr>
              <a:t>Iterative methods can be optimized to use less memory compared to solving large matrices directly.</a:t>
            </a:r>
          </a:p>
          <a:p>
            <a:pPr algn="just">
              <a:lnSpc>
                <a:spcPct val="150000"/>
              </a:lnSpc>
            </a:pPr>
            <a:r>
              <a:rPr lang="en-US" sz="2000" dirty="0">
                <a:latin typeface="Arial" pitchFamily="34" charset="0"/>
                <a:cs typeface="Arial" pitchFamily="34" charset="0"/>
              </a:rPr>
              <a:t>Important for large power systems with limited </a:t>
            </a:r>
            <a:r>
              <a:rPr lang="en-US" sz="2000" dirty="0">
                <a:solidFill>
                  <a:srgbClr val="FF0000"/>
                </a:solidFill>
                <a:latin typeface="Arial" pitchFamily="34" charset="0"/>
                <a:cs typeface="Arial" pitchFamily="34" charset="0"/>
              </a:rPr>
              <a:t>computational</a:t>
            </a:r>
            <a:r>
              <a:rPr lang="en-US" sz="2000" dirty="0">
                <a:latin typeface="Arial" pitchFamily="34" charset="0"/>
                <a:cs typeface="Arial" pitchFamily="34" charset="0"/>
              </a:rPr>
              <a:t> resources</a:t>
            </a:r>
            <a:r>
              <a:rPr lang="en-US" sz="2000" dirty="0" smtClean="0">
                <a:latin typeface="Arial" pitchFamily="34" charset="0"/>
                <a:cs typeface="Arial" pitchFamily="34" charset="0"/>
              </a:rPr>
              <a:t>.</a:t>
            </a:r>
            <a:endParaRPr lang="en-US" sz="2000" b="1" dirty="0" smtClean="0">
              <a:latin typeface="Arial" pitchFamily="34" charset="0"/>
              <a:cs typeface="Arial" pitchFamily="34" charset="0"/>
            </a:endParaRPr>
          </a:p>
          <a:p>
            <a:pPr marL="0" indent="0" algn="just">
              <a:lnSpc>
                <a:spcPct val="200000"/>
              </a:lnSpc>
              <a:buNone/>
            </a:pPr>
            <a:r>
              <a:rPr lang="en-US" sz="2000" b="1" dirty="0" smtClean="0">
                <a:latin typeface="Arial" pitchFamily="34" charset="0"/>
                <a:cs typeface="Arial" pitchFamily="34" charset="0"/>
              </a:rPr>
              <a:t>5</a:t>
            </a:r>
            <a:r>
              <a:rPr lang="en-US" sz="2000" b="1" dirty="0">
                <a:latin typeface="Arial" pitchFamily="34" charset="0"/>
                <a:cs typeface="Arial" pitchFamily="34" charset="0"/>
              </a:rPr>
              <a:t>. </a:t>
            </a:r>
            <a:r>
              <a:rPr lang="en-US" sz="2000" b="1" dirty="0" smtClean="0">
                <a:latin typeface="Arial" pitchFamily="34" charset="0"/>
                <a:cs typeface="Arial" pitchFamily="34" charset="0"/>
              </a:rPr>
              <a:t>Flexibility: e</a:t>
            </a:r>
            <a:r>
              <a:rPr lang="en-US" sz="2000" dirty="0" smtClean="0">
                <a:latin typeface="Arial" pitchFamily="34" charset="0"/>
                <a:cs typeface="Arial" pitchFamily="34" charset="0"/>
              </a:rPr>
              <a:t>asy </a:t>
            </a:r>
            <a:r>
              <a:rPr lang="en-US" sz="2000" dirty="0">
                <a:latin typeface="Arial" pitchFamily="34" charset="0"/>
                <a:cs typeface="Arial" pitchFamily="34" charset="0"/>
              </a:rPr>
              <a:t>to modify for:</a:t>
            </a:r>
          </a:p>
          <a:p>
            <a:pPr algn="just">
              <a:lnSpc>
                <a:spcPct val="200000"/>
              </a:lnSpc>
            </a:pPr>
            <a:r>
              <a:rPr lang="en-US" sz="2000" dirty="0">
                <a:latin typeface="Arial" pitchFamily="34" charset="0"/>
                <a:cs typeface="Arial" pitchFamily="34" charset="0"/>
              </a:rPr>
              <a:t>Different types of buses (PQ, PV, slack)</a:t>
            </a:r>
          </a:p>
          <a:p>
            <a:pPr algn="just">
              <a:lnSpc>
                <a:spcPct val="200000"/>
              </a:lnSpc>
            </a:pPr>
            <a:r>
              <a:rPr lang="en-US" sz="2000" dirty="0">
                <a:latin typeface="Arial" pitchFamily="34" charset="0"/>
                <a:cs typeface="Arial" pitchFamily="34" charset="0"/>
              </a:rPr>
              <a:t>Control variables </a:t>
            </a:r>
            <a:r>
              <a:rPr lang="en-US" sz="2000" dirty="0" smtClean="0">
                <a:latin typeface="Arial" pitchFamily="34" charset="0"/>
                <a:cs typeface="Arial" pitchFamily="34" charset="0"/>
              </a:rPr>
              <a:t>(Tap </a:t>
            </a:r>
            <a:r>
              <a:rPr lang="en-US" sz="2000" dirty="0">
                <a:latin typeface="Arial" pitchFamily="34" charset="0"/>
                <a:cs typeface="Arial" pitchFamily="34" charset="0"/>
              </a:rPr>
              <a:t>changers, reactive power </a:t>
            </a:r>
            <a:r>
              <a:rPr lang="en-US" sz="2000" dirty="0" smtClean="0">
                <a:latin typeface="Arial" pitchFamily="34" charset="0"/>
                <a:cs typeface="Arial" pitchFamily="34" charset="0"/>
              </a:rPr>
              <a:t>limits and AVR) are easily incorporated to the</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iterative solutions.</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5</a:t>
            </a:fld>
            <a:endParaRPr lang="en-US"/>
          </a:p>
        </p:txBody>
      </p:sp>
      <p:sp>
        <p:nvSpPr>
          <p:cNvPr id="6" name="Title 1"/>
          <p:cNvSpPr>
            <a:spLocks noGrp="1"/>
          </p:cNvSpPr>
          <p:nvPr>
            <p:ph type="title"/>
          </p:nvPr>
        </p:nvSpPr>
        <p:spPr>
          <a:xfrm>
            <a:off x="478172" y="201336"/>
            <a:ext cx="11534863" cy="679508"/>
          </a:xfrm>
        </p:spPr>
        <p:txBody>
          <a:bodyPr>
            <a:noAutofit/>
          </a:bodyPr>
          <a:lstStyle/>
          <a:p>
            <a:pPr algn="ctr"/>
            <a:r>
              <a:rPr lang="en-US" sz="3600" b="1" dirty="0" smtClean="0">
                <a:latin typeface="Arial" pitchFamily="34" charset="0"/>
                <a:cs typeface="Arial" pitchFamily="34" charset="0"/>
              </a:rPr>
              <a:t>Introduction                                            Cont.…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1776598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835" y="872455"/>
            <a:ext cx="11912368" cy="5897461"/>
          </a:xfrm>
        </p:spPr>
        <p:txBody>
          <a:bodyPr>
            <a:normAutofit/>
          </a:bodyPr>
          <a:lstStyle/>
          <a:p>
            <a:pPr marL="0" indent="0" algn="just">
              <a:lnSpc>
                <a:spcPct val="150000"/>
              </a:lnSpc>
              <a:buNone/>
            </a:pPr>
            <a:r>
              <a:rPr lang="en-US" sz="2000" b="1" dirty="0" smtClean="0">
                <a:latin typeface="Arial" pitchFamily="34" charset="0"/>
                <a:cs typeface="Arial" pitchFamily="34" charset="0"/>
              </a:rPr>
              <a:t>6. Modification </a:t>
            </a:r>
            <a:r>
              <a:rPr lang="en-US" sz="2000" b="1" dirty="0">
                <a:latin typeface="Arial" pitchFamily="34" charset="0"/>
                <a:cs typeface="Arial" pitchFamily="34" charset="0"/>
              </a:rPr>
              <a:t>Speed</a:t>
            </a:r>
          </a:p>
          <a:p>
            <a:pPr algn="just">
              <a:lnSpc>
                <a:spcPct val="150000"/>
              </a:lnSpc>
            </a:pPr>
            <a:r>
              <a:rPr lang="en-US" sz="2000" dirty="0">
                <a:latin typeface="Arial" pitchFamily="34" charset="0"/>
                <a:cs typeface="Arial" pitchFamily="34" charset="0"/>
              </a:rPr>
              <a:t>Newton-</a:t>
            </a:r>
            <a:r>
              <a:rPr lang="en-US" sz="2000" dirty="0" err="1">
                <a:latin typeface="Arial" pitchFamily="34" charset="0"/>
                <a:cs typeface="Arial" pitchFamily="34" charset="0"/>
              </a:rPr>
              <a:t>Raphson</a:t>
            </a:r>
            <a:r>
              <a:rPr lang="en-US" sz="2000" dirty="0">
                <a:latin typeface="Arial" pitchFamily="34" charset="0"/>
                <a:cs typeface="Arial" pitchFamily="34" charset="0"/>
              </a:rPr>
              <a:t> methods that have been </a:t>
            </a:r>
            <a:r>
              <a:rPr lang="en-US" sz="2000" dirty="0" smtClean="0">
                <a:latin typeface="Arial" pitchFamily="34" charset="0"/>
                <a:cs typeface="Arial" pitchFamily="34" charset="0"/>
              </a:rPr>
              <a:t>optimized </a:t>
            </a:r>
            <a:r>
              <a:rPr lang="en-US" sz="2000" dirty="0">
                <a:latin typeface="Arial" pitchFamily="34" charset="0"/>
                <a:cs typeface="Arial" pitchFamily="34" charset="0"/>
              </a:rPr>
              <a:t>to converge more quickly and use less </a:t>
            </a:r>
            <a:r>
              <a:rPr lang="en-US" sz="2000" dirty="0" smtClean="0">
                <a:solidFill>
                  <a:srgbClr val="FF0000"/>
                </a:solidFill>
                <a:latin typeface="Arial" pitchFamily="34" charset="0"/>
                <a:cs typeface="Arial" pitchFamily="34" charset="0"/>
              </a:rPr>
              <a:t>calculate</a:t>
            </a:r>
            <a:r>
              <a:rPr lang="en-US" sz="2000" dirty="0" smtClean="0">
                <a:latin typeface="Arial" pitchFamily="34" charset="0"/>
                <a:cs typeface="Arial" pitchFamily="34" charset="0"/>
              </a:rPr>
              <a:t> </a:t>
            </a:r>
            <a:r>
              <a:rPr lang="en-US" sz="2000" dirty="0">
                <a:latin typeface="Arial" pitchFamily="34" charset="0"/>
                <a:cs typeface="Arial" pitchFamily="34" charset="0"/>
              </a:rPr>
              <a:t>each iteration include Fast Decoupled Load Flow.</a:t>
            </a:r>
          </a:p>
          <a:p>
            <a:pPr marL="0" indent="0" algn="just">
              <a:lnSpc>
                <a:spcPct val="150000"/>
              </a:lnSpc>
              <a:buNone/>
            </a:pPr>
            <a:r>
              <a:rPr lang="en-US" sz="2000" b="1" dirty="0" smtClean="0">
                <a:latin typeface="Arial" pitchFamily="34" charset="0"/>
                <a:cs typeface="Arial" pitchFamily="34" charset="0"/>
              </a:rPr>
              <a:t>7. Suitable </a:t>
            </a:r>
            <a:r>
              <a:rPr lang="en-US" sz="2000" b="1" dirty="0">
                <a:latin typeface="Arial" pitchFamily="34" charset="0"/>
                <a:cs typeface="Arial" pitchFamily="34" charset="0"/>
              </a:rPr>
              <a:t>for Real-Time Uses</a:t>
            </a:r>
          </a:p>
          <a:p>
            <a:pPr algn="just">
              <a:lnSpc>
                <a:spcPct val="150000"/>
              </a:lnSpc>
            </a:pPr>
            <a:r>
              <a:rPr lang="en-US" sz="2000" dirty="0">
                <a:latin typeface="Arial" pitchFamily="34" charset="0"/>
                <a:cs typeface="Arial" pitchFamily="34" charset="0"/>
              </a:rPr>
              <a:t>Iterative approaches are employed in real-time power system monitoring and control tools due of their speed and flexibility</a:t>
            </a:r>
            <a:r>
              <a:rPr lang="en-US" sz="2000" dirty="0" smtClean="0">
                <a:latin typeface="Arial" pitchFamily="34" charset="0"/>
                <a:cs typeface="Arial" pitchFamily="34" charset="0"/>
              </a:rPr>
              <a:t>.</a:t>
            </a:r>
          </a:p>
          <a:p>
            <a:pPr algn="just">
              <a:lnSpc>
                <a:spcPct val="150000"/>
              </a:lnSpc>
            </a:pPr>
            <a:r>
              <a:rPr lang="en-US" sz="2000" dirty="0" smtClean="0">
                <a:latin typeface="Arial" pitchFamily="34" charset="0"/>
                <a:cs typeface="Arial" pitchFamily="34" charset="0"/>
              </a:rPr>
              <a:t>In general, it’s very suitable for the variable load condition that leads to power system parameter </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smtClean="0">
                <a:solidFill>
                  <a:srgbClr val="FF0000"/>
                </a:solidFill>
                <a:latin typeface="Arial" pitchFamily="34" charset="0"/>
                <a:cs typeface="Arial" pitchFamily="34" charset="0"/>
              </a:rPr>
              <a:t>fluctuations</a:t>
            </a:r>
            <a:r>
              <a:rPr lang="en-US" sz="2000" dirty="0" smtClean="0">
                <a:latin typeface="Arial" pitchFamily="34" charset="0"/>
                <a:cs typeface="Arial" pitchFamily="34" charset="0"/>
              </a:rPr>
              <a:t> from the stated values.</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6</a:t>
            </a:fld>
            <a:endParaRPr lang="en-US"/>
          </a:p>
        </p:txBody>
      </p:sp>
      <p:sp>
        <p:nvSpPr>
          <p:cNvPr id="6" name="Title 1"/>
          <p:cNvSpPr>
            <a:spLocks noGrp="1"/>
          </p:cNvSpPr>
          <p:nvPr>
            <p:ph type="title"/>
          </p:nvPr>
        </p:nvSpPr>
        <p:spPr>
          <a:xfrm>
            <a:off x="478172" y="201336"/>
            <a:ext cx="11534863" cy="679508"/>
          </a:xfrm>
        </p:spPr>
        <p:txBody>
          <a:bodyPr>
            <a:noAutofit/>
          </a:bodyPr>
          <a:lstStyle/>
          <a:p>
            <a:pPr algn="ctr"/>
            <a:r>
              <a:rPr lang="en-US" sz="3600" b="1" dirty="0" smtClean="0">
                <a:latin typeface="Arial" pitchFamily="34" charset="0"/>
                <a:cs typeface="Arial" pitchFamily="34" charset="0"/>
              </a:rPr>
              <a:t>Introduction                                            Cont.…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23521578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22169"/>
            <a:ext cx="12130481" cy="6156137"/>
          </a:xfrm>
        </p:spPr>
        <p:txBody>
          <a:bodyPr>
            <a:normAutofit/>
          </a:bodyPr>
          <a:lstStyle/>
          <a:p>
            <a:pPr algn="just">
              <a:lnSpc>
                <a:spcPct val="200000"/>
              </a:lnSpc>
            </a:pPr>
            <a:r>
              <a:rPr lang="en-US" sz="2000" dirty="0">
                <a:latin typeface="Arial" pitchFamily="34" charset="0"/>
                <a:cs typeface="Arial" pitchFamily="34" charset="0"/>
              </a:rPr>
              <a:t>However, the number of steps needed to obtain </a:t>
            </a:r>
            <a:r>
              <a:rPr lang="en-US" sz="2000" dirty="0" smtClean="0">
                <a:latin typeface="Arial" pitchFamily="34" charset="0"/>
                <a:cs typeface="Arial" pitchFamily="34" charset="0"/>
              </a:rPr>
              <a:t>actual solution's  depends </a:t>
            </a:r>
            <a:r>
              <a:rPr lang="en-US" sz="2000" dirty="0">
                <a:latin typeface="Arial" pitchFamily="34" charset="0"/>
                <a:cs typeface="Arial" pitchFamily="34" charset="0"/>
              </a:rPr>
              <a:t>on the initial guess’s </a:t>
            </a:r>
            <a:r>
              <a:rPr lang="en-US" sz="2000" dirty="0" smtClean="0">
                <a:latin typeface="Arial" pitchFamily="34" charset="0"/>
                <a:cs typeface="Arial" pitchFamily="34" charset="0"/>
              </a:rPr>
              <a:t>,</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solidFill>
                  <a:srgbClr val="FF0000"/>
                </a:solidFill>
                <a:latin typeface="Arial" pitchFamily="34" charset="0"/>
                <a:cs typeface="Arial" pitchFamily="34" charset="0"/>
              </a:rPr>
              <a:t>problem </a:t>
            </a:r>
            <a:r>
              <a:rPr lang="en-US" sz="2000" dirty="0" smtClean="0">
                <a:solidFill>
                  <a:srgbClr val="FF0000"/>
                </a:solidFill>
                <a:latin typeface="Arial" pitchFamily="34" charset="0"/>
                <a:cs typeface="Arial" pitchFamily="34" charset="0"/>
              </a:rPr>
              <a:t>size </a:t>
            </a:r>
            <a:r>
              <a:rPr lang="en-US" sz="2000" dirty="0">
                <a:solidFill>
                  <a:srgbClr val="FF0000"/>
                </a:solidFill>
                <a:latin typeface="Arial" pitchFamily="34" charset="0"/>
                <a:cs typeface="Arial" pitchFamily="34" charset="0"/>
              </a:rPr>
              <a:t>and the iterative technique </a:t>
            </a:r>
            <a:r>
              <a:rPr lang="en-US" sz="2000" dirty="0" smtClean="0">
                <a:solidFill>
                  <a:srgbClr val="FF0000"/>
                </a:solidFill>
                <a:latin typeface="Arial" pitchFamily="34" charset="0"/>
                <a:cs typeface="Arial" pitchFamily="34" charset="0"/>
              </a:rPr>
              <a:t>used[2].</a:t>
            </a:r>
            <a:endParaRPr lang="en-US" sz="2000" dirty="0">
              <a:solidFill>
                <a:srgbClr val="FF0000"/>
              </a:solidFill>
              <a:latin typeface="Arial" pitchFamily="34" charset="0"/>
              <a:cs typeface="Arial" pitchFamily="34" charset="0"/>
            </a:endParaRPr>
          </a:p>
          <a:p>
            <a:pPr algn="just">
              <a:lnSpc>
                <a:spcPct val="200000"/>
              </a:lnSpc>
            </a:pPr>
            <a:r>
              <a:rPr lang="en-US" sz="2000" dirty="0">
                <a:latin typeface="Arial" pitchFamily="34" charset="0"/>
                <a:cs typeface="Arial" pitchFamily="34" charset="0"/>
              </a:rPr>
              <a:t>Thus, based on the named constraints, the approximate </a:t>
            </a:r>
            <a:r>
              <a:rPr lang="en-US" sz="2000" dirty="0" smtClean="0">
                <a:latin typeface="Arial" pitchFamily="34" charset="0"/>
                <a:cs typeface="Arial" pitchFamily="34" charset="0"/>
              </a:rPr>
              <a:t>solutions  can be either  </a:t>
            </a:r>
            <a:r>
              <a:rPr lang="en-US" sz="2000" dirty="0">
                <a:solidFill>
                  <a:srgbClr val="FF0000"/>
                </a:solidFill>
                <a:latin typeface="Arial" pitchFamily="34" charset="0"/>
                <a:cs typeface="Arial" pitchFamily="34" charset="0"/>
              </a:rPr>
              <a:t>converge, diverge or </a:t>
            </a:r>
            <a:endParaRPr lang="en-US" sz="2000" dirty="0" smtClean="0">
              <a:solidFill>
                <a:srgbClr val="FF0000"/>
              </a:solidFill>
              <a:latin typeface="Arial" pitchFamily="34" charset="0"/>
              <a:cs typeface="Arial" pitchFamily="34" charset="0"/>
            </a:endParaRPr>
          </a:p>
          <a:p>
            <a:pPr marL="0" indent="0" algn="just">
              <a:lnSpc>
                <a:spcPct val="200000"/>
              </a:lnSpc>
              <a:buNone/>
            </a:pPr>
            <a:r>
              <a:rPr lang="en-US" sz="2000" dirty="0">
                <a:solidFill>
                  <a:srgbClr val="FF0000"/>
                </a:solidFill>
                <a:latin typeface="Arial" pitchFamily="34" charset="0"/>
                <a:cs typeface="Arial" pitchFamily="34" charset="0"/>
              </a:rPr>
              <a:t> </a:t>
            </a:r>
            <a:r>
              <a:rPr lang="en-US" sz="2000" dirty="0" smtClean="0">
                <a:solidFill>
                  <a:srgbClr val="FF0000"/>
                </a:solidFill>
                <a:latin typeface="Arial" pitchFamily="34" charset="0"/>
                <a:cs typeface="Arial" pitchFamily="34" charset="0"/>
              </a:rPr>
              <a:t> oscillate</a:t>
            </a:r>
            <a:endParaRPr lang="en-US" sz="2000" dirty="0">
              <a:solidFill>
                <a:srgbClr val="FF0000"/>
              </a:solidFill>
              <a:latin typeface="Arial" pitchFamily="34" charset="0"/>
              <a:cs typeface="Arial" pitchFamily="34" charset="0"/>
            </a:endParaRPr>
          </a:p>
          <a:p>
            <a:pPr algn="just">
              <a:lnSpc>
                <a:spcPct val="200000"/>
              </a:lnSpc>
            </a:pPr>
            <a:r>
              <a:rPr lang="en-US" sz="2000" dirty="0" smtClean="0">
                <a:latin typeface="Arial" pitchFamily="34" charset="0"/>
                <a:cs typeface="Arial" pitchFamily="34" charset="0"/>
              </a:rPr>
              <a:t>But, the </a:t>
            </a:r>
            <a:r>
              <a:rPr lang="en-US" sz="2000" dirty="0">
                <a:latin typeface="Arial" pitchFamily="34" charset="0"/>
                <a:cs typeface="Arial" pitchFamily="34" charset="0"/>
              </a:rPr>
              <a:t>round-off error in </a:t>
            </a:r>
            <a:r>
              <a:rPr lang="en-US" sz="2000" dirty="0" smtClean="0">
                <a:latin typeface="Arial" pitchFamily="34" charset="0"/>
                <a:cs typeface="Arial" pitchFamily="34" charset="0"/>
              </a:rPr>
              <a:t>all case </a:t>
            </a:r>
            <a:r>
              <a:rPr lang="en-US" sz="2000" dirty="0">
                <a:latin typeface="Arial" pitchFamily="34" charset="0"/>
                <a:cs typeface="Arial" pitchFamily="34" charset="0"/>
              </a:rPr>
              <a:t>goes on getting corrected in each step.</a:t>
            </a:r>
          </a:p>
          <a:p>
            <a:pPr algn="just">
              <a:lnSpc>
                <a:spcPct val="200000"/>
              </a:lnSpc>
            </a:pPr>
            <a:r>
              <a:rPr lang="en-US" sz="2000" dirty="0" smtClean="0">
                <a:latin typeface="Arial" pitchFamily="34" charset="0"/>
                <a:cs typeface="Arial" pitchFamily="34" charset="0"/>
              </a:rPr>
              <a:t>The </a:t>
            </a:r>
            <a:r>
              <a:rPr lang="en-US" sz="2000" dirty="0">
                <a:latin typeface="Arial" pitchFamily="34" charset="0"/>
                <a:cs typeface="Arial" pitchFamily="34" charset="0"/>
              </a:rPr>
              <a:t>iterative process is then repeated till the bus voltage converges with in prescribed accuracy</a:t>
            </a:r>
          </a:p>
          <a:p>
            <a:pPr algn="just">
              <a:lnSpc>
                <a:spcPct val="200000"/>
              </a:lnSpc>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7</a:t>
            </a:fld>
            <a:endParaRPr lang="en-US"/>
          </a:p>
        </p:txBody>
      </p:sp>
      <p:sp>
        <p:nvSpPr>
          <p:cNvPr id="6" name="Title 1"/>
          <p:cNvSpPr>
            <a:spLocks noGrp="1"/>
          </p:cNvSpPr>
          <p:nvPr>
            <p:ph type="title"/>
          </p:nvPr>
        </p:nvSpPr>
        <p:spPr>
          <a:xfrm>
            <a:off x="478172" y="201336"/>
            <a:ext cx="11534863" cy="679508"/>
          </a:xfrm>
        </p:spPr>
        <p:txBody>
          <a:bodyPr>
            <a:noAutofit/>
          </a:bodyPr>
          <a:lstStyle/>
          <a:p>
            <a:pPr algn="ctr"/>
            <a:r>
              <a:rPr lang="en-US" sz="3600" b="1" dirty="0" smtClean="0">
                <a:latin typeface="Arial" pitchFamily="34" charset="0"/>
                <a:cs typeface="Arial" pitchFamily="34" charset="0"/>
              </a:rPr>
              <a:t>Introduction                                            Cont.…</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59048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508000" y="76200"/>
            <a:ext cx="10972800" cy="609600"/>
          </a:xfrm>
        </p:spPr>
        <p:txBody>
          <a:bodyPr>
            <a:noAutofit/>
          </a:bodyPr>
          <a:lstStyle/>
          <a:p>
            <a:pPr algn="ctr">
              <a:lnSpc>
                <a:spcPct val="150000"/>
              </a:lnSpc>
              <a:defRPr/>
            </a:pP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2. Gauss-Seidel </a:t>
            </a:r>
            <a:r>
              <a:rPr lang="en-US" altLang="en-US" sz="3600" b="1" dirty="0">
                <a:latin typeface="Arial" pitchFamily="34" charset="0"/>
                <a:cs typeface="Arial" pitchFamily="34" charset="0"/>
              </a:rPr>
              <a:t>P</a:t>
            </a:r>
            <a:r>
              <a:rPr lang="en-US" altLang="en-US" sz="3600" b="1" dirty="0" smtClean="0">
                <a:latin typeface="Arial" pitchFamily="34" charset="0"/>
                <a:cs typeface="Arial" pitchFamily="34" charset="0"/>
              </a:rPr>
              <a:t>ower Flow  </a:t>
            </a:r>
            <a:r>
              <a:rPr lang="en-US" altLang="en-US" sz="3600" b="1" dirty="0">
                <a:latin typeface="Arial" pitchFamily="34" charset="0"/>
                <a:cs typeface="Arial" pitchFamily="34" charset="0"/>
              </a:rPr>
              <a:t>(G-S)</a:t>
            </a:r>
          </a:p>
        </p:txBody>
      </p:sp>
      <p:sp>
        <p:nvSpPr>
          <p:cNvPr id="33795" name="Content Placeholder 2"/>
          <p:cNvSpPr>
            <a:spLocks noGrp="1"/>
          </p:cNvSpPr>
          <p:nvPr>
            <p:ph idx="1"/>
          </p:nvPr>
        </p:nvSpPr>
        <p:spPr>
          <a:xfrm>
            <a:off x="0" y="622170"/>
            <a:ext cx="12122870" cy="6235830"/>
          </a:xfrm>
        </p:spPr>
        <p:txBody>
          <a:bodyPr>
            <a:normAutofit fontScale="85000" lnSpcReduction="10000"/>
          </a:bodyPr>
          <a:lstStyle/>
          <a:p>
            <a:pPr algn="just">
              <a:lnSpc>
                <a:spcPct val="200000"/>
              </a:lnSpc>
              <a:defRPr/>
            </a:pPr>
            <a:r>
              <a:rPr lang="en-US" sz="2400" dirty="0">
                <a:latin typeface="Arial" pitchFamily="34" charset="0"/>
                <a:cs typeface="Arial" pitchFamily="34" charset="0"/>
              </a:rPr>
              <a:t>The gauss-</a:t>
            </a:r>
            <a:r>
              <a:rPr lang="en-US" sz="2400" dirty="0" err="1">
                <a:latin typeface="Arial" pitchFamily="34" charset="0"/>
                <a:cs typeface="Arial" pitchFamily="34" charset="0"/>
              </a:rPr>
              <a:t>seidel</a:t>
            </a:r>
            <a:r>
              <a:rPr lang="en-US" sz="2400" dirty="0">
                <a:latin typeface="Arial" pitchFamily="34" charset="0"/>
                <a:cs typeface="Arial" pitchFamily="34" charset="0"/>
              </a:rPr>
              <a:t> method is an iterative algorithm for solving a set of non linear load flow equations. </a:t>
            </a:r>
            <a:endParaRPr lang="en-US" altLang="en-US" sz="2400" dirty="0" smtClean="0">
              <a:latin typeface="Arial" pitchFamily="34" charset="0"/>
              <a:cs typeface="Arial" pitchFamily="34" charset="0"/>
            </a:endParaRPr>
          </a:p>
          <a:p>
            <a:pPr algn="just">
              <a:lnSpc>
                <a:spcPct val="200000"/>
              </a:lnSpc>
              <a:defRPr/>
            </a:pPr>
            <a:r>
              <a:rPr lang="en-US" altLang="en-US" sz="2400" dirty="0" smtClean="0">
                <a:latin typeface="Arial" pitchFamily="34" charset="0"/>
                <a:cs typeface="Arial" pitchFamily="34" charset="0"/>
              </a:rPr>
              <a:t>It is an iterative solution of power flow equations and simplest load flow solution </a:t>
            </a:r>
          </a:p>
          <a:p>
            <a:pPr algn="just">
              <a:lnSpc>
                <a:spcPct val="200000"/>
              </a:lnSpc>
              <a:defRPr/>
            </a:pPr>
            <a:r>
              <a:rPr lang="en-US" altLang="en-US" sz="2400" dirty="0" smtClean="0">
                <a:latin typeface="Arial" pitchFamily="34" charset="0"/>
                <a:cs typeface="Arial" pitchFamily="34" charset="0"/>
              </a:rPr>
              <a:t>There are two approaches for G-S power flow analysis </a:t>
            </a:r>
          </a:p>
          <a:p>
            <a:pPr marL="514350" indent="-514350" algn="just">
              <a:lnSpc>
                <a:spcPct val="200000"/>
              </a:lnSpc>
              <a:buFont typeface="+mj-lt"/>
              <a:buAutoNum type="romanLcPeriod"/>
              <a:defRPr/>
            </a:pPr>
            <a:r>
              <a:rPr lang="en-US" altLang="en-US" sz="2400" dirty="0" smtClean="0">
                <a:latin typeface="Arial" pitchFamily="34" charset="0"/>
                <a:cs typeface="Arial" pitchFamily="34" charset="0"/>
              </a:rPr>
              <a:t>When PV bus is absent </a:t>
            </a:r>
          </a:p>
          <a:p>
            <a:pPr marL="514350" indent="-514350" algn="just">
              <a:lnSpc>
                <a:spcPct val="200000"/>
              </a:lnSpc>
              <a:buFont typeface="+mj-lt"/>
              <a:buAutoNum type="romanLcPeriod"/>
              <a:defRPr/>
            </a:pPr>
            <a:r>
              <a:rPr lang="en-US" altLang="en-US" sz="2400" dirty="0">
                <a:latin typeface="Arial" pitchFamily="34" charset="0"/>
                <a:cs typeface="Arial" pitchFamily="34" charset="0"/>
              </a:rPr>
              <a:t>Considering all </a:t>
            </a:r>
            <a:r>
              <a:rPr lang="en-US" altLang="en-US" sz="2400" dirty="0" smtClean="0">
                <a:latin typeface="Arial" pitchFamily="34" charset="0"/>
                <a:cs typeface="Arial" pitchFamily="34" charset="0"/>
              </a:rPr>
              <a:t>buses</a:t>
            </a:r>
          </a:p>
          <a:p>
            <a:pPr marL="0" indent="0" algn="just">
              <a:lnSpc>
                <a:spcPct val="200000"/>
              </a:lnSpc>
              <a:spcBef>
                <a:spcPts val="0"/>
              </a:spcBef>
              <a:buNone/>
              <a:defRPr/>
            </a:pPr>
            <a:r>
              <a:rPr lang="en-US" altLang="en-US" sz="2400" b="1" dirty="0" smtClean="0">
                <a:latin typeface="Arial" pitchFamily="34" charset="0"/>
                <a:cs typeface="Arial" pitchFamily="34" charset="0"/>
              </a:rPr>
              <a:t>Case-1:</a:t>
            </a:r>
            <a:r>
              <a:rPr lang="en-US" altLang="en-US" sz="2400" dirty="0" smtClean="0">
                <a:latin typeface="Arial" pitchFamily="34" charset="0"/>
                <a:cs typeface="Arial" pitchFamily="34" charset="0"/>
              </a:rPr>
              <a:t>Consider G-S power flow when PV-bus is absent and   algorithm of Power flow for PQ bus only[3].</a:t>
            </a:r>
            <a:endParaRPr lang="en-US" sz="2400" dirty="0" smtClean="0">
              <a:latin typeface="Arial" pitchFamily="34" charset="0"/>
              <a:cs typeface="Arial" pitchFamily="34" charset="0"/>
            </a:endParaRPr>
          </a:p>
          <a:p>
            <a:pPr algn="just">
              <a:lnSpc>
                <a:spcPct val="200000"/>
              </a:lnSpc>
              <a:buFont typeface="Wingdings" pitchFamily="2" charset="2"/>
              <a:buChar char="§"/>
              <a:defRPr/>
            </a:pPr>
            <a:r>
              <a:rPr lang="en-US" sz="2400" dirty="0" smtClean="0">
                <a:latin typeface="Arial" pitchFamily="34" charset="0"/>
                <a:cs typeface="Arial" pitchFamily="34" charset="0"/>
              </a:rPr>
              <a:t>PV buses are absent means there is </a:t>
            </a:r>
            <a:r>
              <a:rPr lang="en-US" sz="2400" dirty="0" smtClean="0">
                <a:solidFill>
                  <a:srgbClr val="FF0000"/>
                </a:solidFill>
                <a:latin typeface="Arial" pitchFamily="34" charset="0"/>
                <a:cs typeface="Arial" pitchFamily="34" charset="0"/>
              </a:rPr>
              <a:t>n – 1 </a:t>
            </a:r>
            <a:r>
              <a:rPr lang="en-US" sz="2400" dirty="0" smtClean="0">
                <a:latin typeface="Arial" pitchFamily="34" charset="0"/>
                <a:cs typeface="Arial" pitchFamily="34" charset="0"/>
              </a:rPr>
              <a:t>buses or  PQ buses, and  slack bus only.</a:t>
            </a:r>
          </a:p>
          <a:p>
            <a:pPr marL="0" indent="0" algn="just">
              <a:lnSpc>
                <a:spcPct val="200000"/>
              </a:lnSpc>
              <a:buNone/>
              <a:defRPr/>
            </a:pPr>
            <a:r>
              <a:rPr lang="en-US" altLang="en-US" sz="2000" dirty="0" smtClean="0">
                <a:latin typeface="Arial" pitchFamily="34" charset="0"/>
                <a:cs typeface="Arial" pitchFamily="34" charset="0"/>
              </a:rPr>
              <a:t/>
            </a:r>
            <a:br>
              <a:rPr lang="en-US" altLang="en-US" sz="2000" dirty="0" smtClean="0">
                <a:latin typeface="Arial" pitchFamily="34" charset="0"/>
                <a:cs typeface="Arial" pitchFamily="34" charset="0"/>
              </a:rPr>
            </a:br>
            <a:endParaRPr lang="en-US" altLang="en-US" sz="2000" b="1"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dirty="0"/>
          </a:p>
        </p:txBody>
      </p:sp>
      <p:sp>
        <p:nvSpPr>
          <p:cNvPr id="3175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E993F786-3891-4B2C-BA23-F463B37B0254}" type="slidenum">
              <a:rPr lang="en-US" altLang="en-US" smtClean="0">
                <a:solidFill>
                  <a:srgbClr val="045C75"/>
                </a:solidFill>
              </a:rPr>
              <a:pPr/>
              <a:t>8</a:t>
            </a:fld>
            <a:endParaRPr lang="en-US" altLang="en-US" smtClean="0">
              <a:solidFill>
                <a:srgbClr val="045C75"/>
              </a:solidFill>
            </a:endParaRPr>
          </a:p>
        </p:txBody>
      </p:sp>
    </p:spTree>
    <p:extLst>
      <p:ext uri="{BB962C8B-B14F-4D97-AF65-F5344CB8AC3E}">
        <p14:creationId xmlns:p14="http://schemas.microsoft.com/office/powerpoint/2010/main" val="3574815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988" y="867267"/>
            <a:ext cx="12257987" cy="5990734"/>
          </a:xfrm>
        </p:spPr>
        <p:txBody>
          <a:bodyPr>
            <a:normAutofit/>
          </a:bodyPr>
          <a:lstStyle/>
          <a:p>
            <a:pPr marL="0" indent="0">
              <a:buNone/>
            </a:pPr>
            <a:r>
              <a:rPr lang="en-US" sz="2000" b="1" dirty="0">
                <a:latin typeface="Arial" pitchFamily="34" charset="0"/>
                <a:cs typeface="Arial" pitchFamily="34" charset="0"/>
              </a:rPr>
              <a:t>Steps in computing G-S methods for PQ bus only is:</a:t>
            </a:r>
          </a:p>
          <a:p>
            <a:pPr algn="just">
              <a:lnSpc>
                <a:spcPct val="150000"/>
              </a:lnSpc>
            </a:pPr>
            <a:r>
              <a:rPr lang="en-US" sz="2000" dirty="0">
                <a:latin typeface="Arial" pitchFamily="34" charset="0"/>
                <a:cs typeface="Arial" pitchFamily="34" charset="0"/>
              </a:rPr>
              <a:t>Step 1. Form the bus admittance matrix of the network by direct inspection method, formulate </a:t>
            </a:r>
            <a:r>
              <a:rPr lang="en-US" sz="2000" dirty="0" err="1">
                <a:latin typeface="Arial" pitchFamily="34" charset="0"/>
                <a:cs typeface="Arial" pitchFamily="34" charset="0"/>
              </a:rPr>
              <a:t>Y</a:t>
            </a:r>
            <a:r>
              <a:rPr lang="en-US" sz="2000" baseline="-25000" dirty="0" err="1">
                <a:latin typeface="Arial" pitchFamily="34" charset="0"/>
                <a:cs typeface="Arial" pitchFamily="34" charset="0"/>
              </a:rPr>
              <a:t>bus</a:t>
            </a:r>
            <a:r>
              <a:rPr lang="en-US" sz="2000" dirty="0">
                <a:latin typeface="Arial" pitchFamily="34" charset="0"/>
                <a:cs typeface="Arial" pitchFamily="34" charset="0"/>
              </a:rPr>
              <a:t> </a:t>
            </a:r>
            <a:endParaRPr lang="en-US" sz="2000" dirty="0" smtClean="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matrix</a:t>
            </a:r>
            <a:r>
              <a:rPr lang="en-US" sz="2000" dirty="0">
                <a:latin typeface="Arial" pitchFamily="34" charset="0"/>
                <a:cs typeface="Arial" pitchFamily="34" charset="0"/>
              </a:rPr>
              <a:t>. </a:t>
            </a:r>
          </a:p>
          <a:p>
            <a:pPr algn="just">
              <a:lnSpc>
                <a:spcPct val="150000"/>
              </a:lnSpc>
            </a:pPr>
            <a:r>
              <a:rPr lang="en-US" sz="2000" dirty="0">
                <a:latin typeface="Arial" pitchFamily="34" charset="0"/>
                <a:cs typeface="Arial" pitchFamily="34" charset="0"/>
              </a:rPr>
              <a:t>Step 2. If the slack bus is not specified, select one of the generator buses as the slack bus. The voltage </a:t>
            </a:r>
            <a:endParaRPr lang="en-US" sz="2000" dirty="0" smtClean="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t>
            </a:r>
            <a:r>
              <a:rPr lang="en-US" sz="2000" dirty="0">
                <a:latin typeface="Arial" pitchFamily="34" charset="0"/>
                <a:cs typeface="Arial" pitchFamily="34" charset="0"/>
              </a:rPr>
              <a:t>the slack bus is assumed as V</a:t>
            </a:r>
            <a:r>
              <a:rPr lang="en-US" sz="2000" baseline="-25000" dirty="0">
                <a:latin typeface="Arial" pitchFamily="34" charset="0"/>
                <a:cs typeface="Arial" pitchFamily="34" charset="0"/>
              </a:rPr>
              <a:t>i</a:t>
            </a:r>
            <a:r>
              <a:rPr lang="en-US" sz="2000" dirty="0">
                <a:latin typeface="Arial" pitchFamily="34" charset="0"/>
                <a:cs typeface="Arial" pitchFamily="34" charset="0"/>
              </a:rPr>
              <a:t> = </a:t>
            </a:r>
            <a:r>
              <a:rPr lang="en-US" sz="2000" dirty="0" smtClean="0">
                <a:latin typeface="Arial" pitchFamily="34" charset="0"/>
                <a:cs typeface="Arial" pitchFamily="34" charset="0"/>
              </a:rPr>
              <a:t>1 </a:t>
            </a:r>
            <a:r>
              <a:rPr lang="en-US" sz="2000" dirty="0">
                <a:latin typeface="Arial" pitchFamily="34" charset="0"/>
                <a:cs typeface="Arial" pitchFamily="34" charset="0"/>
              </a:rPr>
              <a:t>+ j0.0</a:t>
            </a:r>
          </a:p>
          <a:p>
            <a:pPr algn="just">
              <a:lnSpc>
                <a:spcPct val="150000"/>
              </a:lnSpc>
            </a:pPr>
            <a:r>
              <a:rPr lang="en-US" sz="2000" dirty="0">
                <a:latin typeface="Arial" pitchFamily="34" charset="0"/>
                <a:cs typeface="Arial" pitchFamily="34" charset="0"/>
              </a:rPr>
              <a:t>Step 3. Assume initial values of voltages for all buses except the slack bus. Vi (0) = 1 + j0.0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Step </a:t>
            </a:r>
            <a:r>
              <a:rPr lang="en-US" sz="2000" dirty="0">
                <a:latin typeface="Arial" pitchFamily="34" charset="0"/>
                <a:cs typeface="Arial" pitchFamily="34" charset="0"/>
              </a:rPr>
              <a:t>4. Set convergence </a:t>
            </a:r>
            <a:r>
              <a:rPr lang="en-US" sz="2000" dirty="0" smtClean="0">
                <a:latin typeface="Arial" pitchFamily="34" charset="0"/>
                <a:cs typeface="Arial" pitchFamily="34" charset="0"/>
              </a:rPr>
              <a:t>criterion, ε. </a:t>
            </a:r>
            <a:r>
              <a:rPr lang="en-US" sz="2000" dirty="0">
                <a:latin typeface="Arial" pitchFamily="34" charset="0"/>
                <a:cs typeface="Arial" pitchFamily="34" charset="0"/>
              </a:rPr>
              <a:t>I</a:t>
            </a:r>
            <a:r>
              <a:rPr lang="en-US" sz="2000" dirty="0" smtClean="0">
                <a:latin typeface="Arial" pitchFamily="34" charset="0"/>
                <a:cs typeface="Arial" pitchFamily="34" charset="0"/>
              </a:rPr>
              <a:t>f </a:t>
            </a:r>
            <a:r>
              <a:rPr lang="en-US" sz="2000" dirty="0">
                <a:latin typeface="Arial" pitchFamily="34" charset="0"/>
                <a:cs typeface="Arial" pitchFamily="34" charset="0"/>
              </a:rPr>
              <a:t>the largest of absolute of the residues exceeds the convergence </a:t>
            </a:r>
            <a:endParaRPr lang="en-US" sz="2000" dirty="0" smtClean="0">
              <a:latin typeface="Arial" pitchFamily="34" charset="0"/>
              <a:cs typeface="Arial" pitchFamily="34" charset="0"/>
            </a:endParaRP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criterion</a:t>
            </a:r>
            <a:r>
              <a:rPr lang="en-US" sz="2000" dirty="0">
                <a:latin typeface="Arial" pitchFamily="34" charset="0"/>
                <a:cs typeface="Arial" pitchFamily="34" charset="0"/>
              </a:rPr>
              <a:t>, the process is repeated, otherwise it is terminated. </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9</a:t>
            </a:fld>
            <a:endParaRPr lang="en-US"/>
          </a:p>
        </p:txBody>
      </p:sp>
      <p:sp>
        <p:nvSpPr>
          <p:cNvPr id="6" name="Title 1"/>
          <p:cNvSpPr>
            <a:spLocks noGrp="1"/>
          </p:cNvSpPr>
          <p:nvPr>
            <p:ph type="title"/>
          </p:nvPr>
        </p:nvSpPr>
        <p:spPr>
          <a:xfrm>
            <a:off x="167780" y="76200"/>
            <a:ext cx="11313020" cy="687198"/>
          </a:xfrm>
        </p:spPr>
        <p:txBody>
          <a:bodyPr>
            <a:noAutofit/>
          </a:bodyPr>
          <a:lstStyle/>
          <a:p>
            <a:pPr algn="ctr">
              <a:lnSpc>
                <a:spcPct val="150000"/>
              </a:lnSpc>
              <a:defRPr/>
            </a:pPr>
            <a:r>
              <a:rPr lang="en-US" altLang="en-US" sz="3600" b="1" dirty="0" smtClean="0">
                <a:latin typeface="Arial" pitchFamily="34" charset="0"/>
                <a:cs typeface="Arial" pitchFamily="34" charset="0"/>
              </a:rPr>
              <a:t>G-S</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endParaRPr lang="en-US" altLang="en-US" sz="3600" b="1" dirty="0">
              <a:latin typeface="Arial" pitchFamily="34" charset="0"/>
              <a:cs typeface="Arial" pitchFamily="34" charset="0"/>
            </a:endParaRPr>
          </a:p>
        </p:txBody>
      </p:sp>
    </p:spTree>
    <p:extLst>
      <p:ext uri="{BB962C8B-B14F-4D97-AF65-F5344CB8AC3E}">
        <p14:creationId xmlns:p14="http://schemas.microsoft.com/office/powerpoint/2010/main" val="42288496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856" y="754912"/>
            <a:ext cx="11917327" cy="5964311"/>
          </a:xfrm>
        </p:spPr>
        <p:txBody>
          <a:bodyPr/>
          <a:lstStyle/>
          <a:p>
            <a:pPr algn="just">
              <a:lnSpc>
                <a:spcPct val="150000"/>
              </a:lnSpc>
            </a:pPr>
            <a:r>
              <a:rPr lang="en-US" sz="2000" b="1" dirty="0">
                <a:latin typeface="Arial" pitchFamily="34" charset="0"/>
                <a:cs typeface="Arial" pitchFamily="34" charset="0"/>
              </a:rPr>
              <a:t>Step </a:t>
            </a:r>
            <a:r>
              <a:rPr lang="en-US" sz="2000" dirty="0">
                <a:latin typeface="Arial" pitchFamily="34" charset="0"/>
                <a:cs typeface="Arial" pitchFamily="34" charset="0"/>
              </a:rPr>
              <a:t>5. Set iteration count k = 0. </a:t>
            </a:r>
          </a:p>
          <a:p>
            <a:pPr algn="just">
              <a:lnSpc>
                <a:spcPct val="150000"/>
              </a:lnSpc>
            </a:pPr>
            <a:r>
              <a:rPr lang="en-US" sz="2000" b="1" dirty="0">
                <a:latin typeface="Arial" pitchFamily="34" charset="0"/>
                <a:cs typeface="Arial" pitchFamily="34" charset="0"/>
              </a:rPr>
              <a:t>Step </a:t>
            </a:r>
            <a:r>
              <a:rPr lang="en-US" sz="2000" dirty="0">
                <a:latin typeface="Arial" pitchFamily="34" charset="0"/>
                <a:cs typeface="Arial" pitchFamily="34" charset="0"/>
              </a:rPr>
              <a:t>6. Bus count i = 1. If </a:t>
            </a:r>
            <a:r>
              <a:rPr lang="en-US" sz="2000" dirty="0" smtClean="0">
                <a:latin typeface="Arial" pitchFamily="34" charset="0"/>
                <a:cs typeface="Arial" pitchFamily="34" charset="0"/>
              </a:rPr>
              <a:t>‘I’ </a:t>
            </a:r>
            <a:r>
              <a:rPr lang="en-US" sz="2000" dirty="0">
                <a:latin typeface="Arial" pitchFamily="34" charset="0"/>
                <a:cs typeface="Arial" pitchFamily="34" charset="0"/>
              </a:rPr>
              <a:t>is the slack bus, then there will be an increment in the bus count.</a:t>
            </a:r>
          </a:p>
          <a:p>
            <a:pPr algn="just">
              <a:lnSpc>
                <a:spcPct val="150000"/>
              </a:lnSpc>
            </a:pPr>
            <a:r>
              <a:rPr lang="en-US" sz="2000" b="1" dirty="0">
                <a:latin typeface="Arial" pitchFamily="34" charset="0"/>
                <a:cs typeface="Arial" pitchFamily="34" charset="0"/>
              </a:rPr>
              <a:t>Step </a:t>
            </a:r>
            <a:r>
              <a:rPr lang="en-US" sz="2000" dirty="0">
                <a:latin typeface="Arial" pitchFamily="34" charset="0"/>
                <a:cs typeface="Arial" pitchFamily="34" charset="0"/>
              </a:rPr>
              <a:t>7. Solve the voltage equation for bus i as we know </a:t>
            </a:r>
            <a:r>
              <a:rPr lang="en-US" sz="2000" dirty="0" smtClean="0">
                <a:latin typeface="Arial" pitchFamily="34" charset="0"/>
                <a:cs typeface="Arial" pitchFamily="34" charset="0"/>
              </a:rPr>
              <a:t>that. </a:t>
            </a:r>
          </a:p>
          <a:p>
            <a:pPr marL="0" indent="0" algn="just">
              <a:lnSpc>
                <a:spcPct val="150000"/>
              </a:lnSpc>
              <a:buNone/>
            </a:pPr>
            <a:r>
              <a:rPr lang="en-US" altLang="en-US" sz="2000" dirty="0" smtClean="0">
                <a:latin typeface="Arial" pitchFamily="34" charset="0"/>
                <a:cs typeface="Arial" pitchFamily="34" charset="0"/>
              </a:rPr>
              <a:t>                                                                                                                        eqn.(1)</a:t>
            </a:r>
            <a:endParaRPr lang="en-US" altLang="en-US" sz="2000" dirty="0">
              <a:latin typeface="Arial" pitchFamily="34" charset="0"/>
              <a:cs typeface="Arial" pitchFamily="34" charset="0"/>
            </a:endParaRPr>
          </a:p>
          <a:p>
            <a:pPr marL="0" indent="0" algn="just">
              <a:lnSpc>
                <a:spcPct val="150000"/>
              </a:lnSpc>
              <a:buNone/>
            </a:pPr>
            <a:endParaRPr lang="en-US" altLang="en-US" sz="2000" b="1" dirty="0">
              <a:latin typeface="Arial" pitchFamily="34" charset="0"/>
              <a:cs typeface="Arial" pitchFamily="34" charset="0"/>
            </a:endParaRPr>
          </a:p>
          <a:p>
            <a:pPr algn="just">
              <a:lnSpc>
                <a:spcPct val="150000"/>
              </a:lnSpc>
            </a:pPr>
            <a:r>
              <a:rPr lang="en-US" altLang="en-US" sz="2000" b="1" dirty="0" smtClean="0">
                <a:latin typeface="Arial" pitchFamily="34" charset="0"/>
                <a:cs typeface="Arial" pitchFamily="34" charset="0"/>
              </a:rPr>
              <a:t>Which is similar that:</a:t>
            </a:r>
          </a:p>
          <a:p>
            <a:pPr marL="0" indent="0" algn="just">
              <a:lnSpc>
                <a:spcPct val="15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eqn.(2) </a:t>
            </a:r>
            <a:endParaRPr lang="en-US" alt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10</a:t>
            </a:fld>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591535203"/>
              </p:ext>
            </p:extLst>
          </p:nvPr>
        </p:nvGraphicFramePr>
        <p:xfrm>
          <a:off x="777765" y="2541033"/>
          <a:ext cx="4506616" cy="1210622"/>
        </p:xfrm>
        <a:graphic>
          <a:graphicData uri="http://schemas.openxmlformats.org/presentationml/2006/ole">
            <mc:AlternateContent xmlns:mc="http://schemas.openxmlformats.org/markup-compatibility/2006">
              <mc:Choice xmlns:v="urn:schemas-microsoft-com:vml" Requires="v">
                <p:oleObj spid="_x0000_s325729" name="Equation" r:id="rId3" imgW="2552700" imgH="685800" progId="Equation.3">
                  <p:embed/>
                </p:oleObj>
              </mc:Choice>
              <mc:Fallback>
                <p:oleObj name="Equation" r:id="rId3" imgW="2552700" imgH="6858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765" y="2541033"/>
                        <a:ext cx="4506616" cy="1210622"/>
                      </a:xfrm>
                      <a:prstGeom prst="rect">
                        <a:avLst/>
                      </a:prstGeom>
                      <a:noFill/>
                      <a:ln>
                        <a:noFill/>
                      </a:ln>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429650458"/>
              </p:ext>
            </p:extLst>
          </p:nvPr>
        </p:nvGraphicFramePr>
        <p:xfrm>
          <a:off x="809770" y="4094051"/>
          <a:ext cx="4570303" cy="2073918"/>
        </p:xfrm>
        <a:graphic>
          <a:graphicData uri="http://schemas.openxmlformats.org/presentationml/2006/ole">
            <mc:AlternateContent xmlns:mc="http://schemas.openxmlformats.org/markup-compatibility/2006">
              <mc:Choice xmlns:v="urn:schemas-microsoft-com:vml" Requires="v">
                <p:oleObj spid="_x0000_s325730" name="Equation" r:id="rId5" imgW="3022560" imgH="1371600" progId="Equation.3">
                  <p:embed/>
                </p:oleObj>
              </mc:Choice>
              <mc:Fallback>
                <p:oleObj name="Equation" r:id="rId5" imgW="3022560" imgH="13716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9770" y="4094051"/>
                        <a:ext cx="4570303" cy="2073918"/>
                      </a:xfrm>
                      <a:prstGeom prst="rect">
                        <a:avLst/>
                      </a:prstGeom>
                      <a:noFill/>
                      <a:ln>
                        <a:noFill/>
                      </a:ln>
                    </p:spPr>
                  </p:pic>
                </p:oleObj>
              </mc:Fallback>
            </mc:AlternateContent>
          </a:graphicData>
        </a:graphic>
      </p:graphicFrame>
      <p:sp>
        <p:nvSpPr>
          <p:cNvPr id="9" name="Title 1"/>
          <p:cNvSpPr>
            <a:spLocks noGrp="1"/>
          </p:cNvSpPr>
          <p:nvPr>
            <p:ph type="title"/>
          </p:nvPr>
        </p:nvSpPr>
        <p:spPr>
          <a:xfrm>
            <a:off x="167780" y="76200"/>
            <a:ext cx="11313020" cy="687198"/>
          </a:xfrm>
        </p:spPr>
        <p:txBody>
          <a:bodyPr>
            <a:noAutofit/>
          </a:bodyPr>
          <a:lstStyle/>
          <a:p>
            <a:pPr algn="ctr">
              <a:lnSpc>
                <a:spcPct val="150000"/>
              </a:lnSpc>
              <a:defRPr/>
            </a:pPr>
            <a:r>
              <a:rPr lang="en-US" altLang="en-US" sz="3600" b="1" dirty="0" smtClean="0">
                <a:latin typeface="Arial" pitchFamily="34" charset="0"/>
                <a:cs typeface="Arial" pitchFamily="34" charset="0"/>
              </a:rPr>
              <a:t>G-S</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endParaRPr lang="en-US" altLang="en-US" sz="3600" b="1" dirty="0">
              <a:latin typeface="Arial" pitchFamily="34" charset="0"/>
              <a:cs typeface="Arial" pitchFamily="34" charset="0"/>
            </a:endParaRPr>
          </a:p>
        </p:txBody>
      </p:sp>
    </p:spTree>
    <p:extLst>
      <p:ext uri="{BB962C8B-B14F-4D97-AF65-F5344CB8AC3E}">
        <p14:creationId xmlns:p14="http://schemas.microsoft.com/office/powerpoint/2010/main" val="6418683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33796" name="Object 2"/>
          <p:cNvGraphicFramePr>
            <a:graphicFrameLocks noChangeAspect="1"/>
          </p:cNvGraphicFramePr>
          <p:nvPr>
            <p:extLst>
              <p:ext uri="{D42A27DB-BD31-4B8C-83A1-F6EECF244321}">
                <p14:modId xmlns:p14="http://schemas.microsoft.com/office/powerpoint/2010/main" val="2821749997"/>
              </p:ext>
            </p:extLst>
          </p:nvPr>
        </p:nvGraphicFramePr>
        <p:xfrm>
          <a:off x="630867" y="1031358"/>
          <a:ext cx="4770474" cy="1341165"/>
        </p:xfrm>
        <a:graphic>
          <a:graphicData uri="http://schemas.openxmlformats.org/presentationml/2006/ole">
            <mc:AlternateContent xmlns:mc="http://schemas.openxmlformats.org/markup-compatibility/2006">
              <mc:Choice xmlns:v="urn:schemas-microsoft-com:vml" Requires="v">
                <p:oleObj spid="_x0000_s314474" name="Equation" r:id="rId3" imgW="2005729" imgH="863225" progId="Equation.DSMT4">
                  <p:embed/>
                </p:oleObj>
              </mc:Choice>
              <mc:Fallback>
                <p:oleObj name="Equation" r:id="rId3" imgW="2005729" imgH="863225"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867" y="1031358"/>
                        <a:ext cx="4770474" cy="1341165"/>
                      </a:xfrm>
                      <a:prstGeom prst="rect">
                        <a:avLst/>
                      </a:prstGeom>
                      <a:noFill/>
                      <a:ln>
                        <a:noFill/>
                      </a:ln>
                      <a:extLst/>
                    </p:spPr>
                  </p:pic>
                </p:oleObj>
              </mc:Fallback>
            </mc:AlternateContent>
          </a:graphicData>
        </a:graphic>
      </p:graphicFrame>
      <p:sp>
        <p:nvSpPr>
          <p:cNvPr id="3" name="Content Placeholder 2"/>
          <p:cNvSpPr>
            <a:spLocks noGrp="1"/>
          </p:cNvSpPr>
          <p:nvPr>
            <p:ph idx="1"/>
          </p:nvPr>
        </p:nvSpPr>
        <p:spPr>
          <a:xfrm>
            <a:off x="0" y="604007"/>
            <a:ext cx="11940363" cy="6179564"/>
          </a:xfrm>
        </p:spPr>
        <p:txBody>
          <a:bodyPr>
            <a:normAutofit/>
          </a:bodyPr>
          <a:lstStyle/>
          <a:p>
            <a:pPr marL="0" indent="0">
              <a:buNone/>
            </a:pPr>
            <a:r>
              <a:rPr lang="en-US" sz="2000" dirty="0" smtClean="0">
                <a:latin typeface="Arial" pitchFamily="34" charset="0"/>
                <a:cs typeface="Arial" pitchFamily="34" charset="0"/>
              </a:rPr>
              <a:t>Thus, </a:t>
            </a:r>
          </a:p>
          <a:p>
            <a:pPr marL="0" indent="0">
              <a:buNone/>
            </a:pPr>
            <a:endParaRPr 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eqn.(3)</a:t>
            </a:r>
          </a:p>
          <a:p>
            <a:pPr marL="0" indent="0">
              <a:buNone/>
            </a:pPr>
            <a:endParaRPr lang="en-US" sz="2000" dirty="0" smtClean="0">
              <a:latin typeface="Arial" pitchFamily="34" charset="0"/>
              <a:cs typeface="Arial" pitchFamily="34" charset="0"/>
            </a:endParaRPr>
          </a:p>
          <a:p>
            <a:r>
              <a:rPr lang="en-US" sz="2000" dirty="0" smtClean="0">
                <a:latin typeface="Arial" pitchFamily="34" charset="0"/>
                <a:cs typeface="Arial" pitchFamily="34" charset="0"/>
              </a:rPr>
              <a:t>Accordingly, the iterative solution of power flow are given by:</a:t>
            </a:r>
          </a:p>
          <a:p>
            <a:endParaRPr lang="en-US" sz="2000" dirty="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pPr marL="0" indent="0">
              <a:buNone/>
            </a:pPr>
            <a:r>
              <a:rPr lang="en-US" sz="2000" dirty="0" smtClean="0">
                <a:latin typeface="Arial" pitchFamily="34" charset="0"/>
                <a:cs typeface="Arial" pitchFamily="34" charset="0"/>
              </a:rPr>
              <a:t>                                                                                                                       eqn.(4)</a:t>
            </a:r>
            <a:endParaRPr lang="en-US" sz="2000" dirty="0">
              <a:latin typeface="Arial" pitchFamily="34" charset="0"/>
              <a:cs typeface="Arial" pitchFamily="34" charset="0"/>
            </a:endParaRPr>
          </a:p>
          <a:p>
            <a:endParaRPr lang="en-US" sz="2000" dirty="0" smtClean="0">
              <a:latin typeface="Arial" pitchFamily="34" charset="0"/>
              <a:cs typeface="Arial" pitchFamily="34" charset="0"/>
            </a:endParaRPr>
          </a:p>
          <a:p>
            <a:pPr marL="0" indent="0">
              <a:buNone/>
            </a:pPr>
            <a:endParaRPr lang="en-US" sz="2000" dirty="0" smtClean="0">
              <a:latin typeface="Arial" pitchFamily="34" charset="0"/>
              <a:cs typeface="Arial" pitchFamily="34" charset="0"/>
            </a:endParaRPr>
          </a:p>
          <a:p>
            <a:endParaRPr lang="en-US" sz="2000" b="1" dirty="0" smtClean="0">
              <a:latin typeface="Arial" pitchFamily="34" charset="0"/>
              <a:cs typeface="Arial" pitchFamily="34" charset="0"/>
            </a:endParaRPr>
          </a:p>
          <a:p>
            <a:r>
              <a:rPr lang="en-US" sz="2000" b="1" dirty="0" smtClean="0">
                <a:latin typeface="Arial" pitchFamily="34" charset="0"/>
                <a:cs typeface="Arial" pitchFamily="34" charset="0"/>
              </a:rPr>
              <a:t>Step </a:t>
            </a:r>
            <a:r>
              <a:rPr lang="en-US" sz="2000" b="1" dirty="0">
                <a:latin typeface="Arial" pitchFamily="34" charset="0"/>
                <a:cs typeface="Arial" pitchFamily="34" charset="0"/>
              </a:rPr>
              <a:t>8: </a:t>
            </a:r>
            <a:r>
              <a:rPr lang="en-US" sz="2000" dirty="0">
                <a:latin typeface="Arial" pitchFamily="34" charset="0"/>
                <a:cs typeface="Arial" pitchFamily="34" charset="0"/>
              </a:rPr>
              <a:t>Calculate the change in bus voltage </a:t>
            </a:r>
            <a:r>
              <a:rPr lang="en-US" sz="2000" dirty="0" err="1" smtClean="0">
                <a:latin typeface="Arial" pitchFamily="34" charset="0"/>
                <a:cs typeface="Arial" pitchFamily="34" charset="0"/>
              </a:rPr>
              <a:t>ΔV</a:t>
            </a:r>
            <a:r>
              <a:rPr lang="en-US" sz="2000" baseline="-25000" dirty="0" err="1" smtClean="0">
                <a:latin typeface="Arial" pitchFamily="34" charset="0"/>
                <a:cs typeface="Arial" pitchFamily="34" charset="0"/>
              </a:rPr>
              <a:t>i</a:t>
            </a:r>
            <a:r>
              <a:rPr lang="en-US" sz="2000" dirty="0">
                <a:latin typeface="Arial" pitchFamily="34" charset="0"/>
                <a:cs typeface="Arial" pitchFamily="34" charset="0"/>
              </a:rPr>
              <a:t>:</a:t>
            </a:r>
            <a:br>
              <a:rPr lang="en-US" sz="2000" dirty="0">
                <a:latin typeface="Arial" pitchFamily="34" charset="0"/>
                <a:cs typeface="Arial" pitchFamily="34" charset="0"/>
              </a:rPr>
            </a:br>
            <a:r>
              <a:rPr lang="en-US" sz="2000" dirty="0">
                <a:latin typeface="Arial" pitchFamily="34" charset="0"/>
                <a:cs typeface="Arial" pitchFamily="34" charset="0"/>
              </a:rPr>
              <a:t> </a:t>
            </a:r>
            <a:r>
              <a:rPr lang="en-US" sz="2000" dirty="0" smtClean="0">
                <a:latin typeface="Arial" pitchFamily="34" charset="0"/>
                <a:cs typeface="Arial" pitchFamily="34" charset="0"/>
              </a:rPr>
              <a:t>           </a:t>
            </a:r>
          </a:p>
          <a:p>
            <a:pPr marL="0" indent="0">
              <a:buNone/>
            </a:pPr>
            <a:r>
              <a:rPr lang="en-US" sz="2000" dirty="0">
                <a:latin typeface="Arial" pitchFamily="34" charset="0"/>
                <a:cs typeface="Arial" pitchFamily="34" charset="0"/>
              </a:rPr>
              <a:t> </a:t>
            </a:r>
            <a:r>
              <a:rPr lang="en-US" sz="2000" dirty="0" smtClean="0">
                <a:latin typeface="Arial" pitchFamily="34" charset="0"/>
                <a:cs typeface="Arial" pitchFamily="34" charset="0"/>
              </a:rPr>
              <a:t>          Δ </a:t>
            </a:r>
            <a:r>
              <a:rPr lang="en-US" sz="2000" dirty="0">
                <a:latin typeface="Arial" pitchFamily="34" charset="0"/>
                <a:cs typeface="Arial" pitchFamily="34" charset="0"/>
              </a:rPr>
              <a:t>Vi = V</a:t>
            </a:r>
            <a:r>
              <a:rPr lang="en-US" sz="2000" baseline="-25000" dirty="0">
                <a:latin typeface="Arial" pitchFamily="34" charset="0"/>
                <a:cs typeface="Arial" pitchFamily="34" charset="0"/>
              </a:rPr>
              <a:t>i</a:t>
            </a:r>
            <a:r>
              <a:rPr lang="en-US" sz="2000" baseline="30000" dirty="0">
                <a:latin typeface="Arial" pitchFamily="34" charset="0"/>
                <a:cs typeface="Arial" pitchFamily="34" charset="0"/>
              </a:rPr>
              <a:t>(k+1) </a:t>
            </a:r>
            <a:r>
              <a:rPr lang="en-US" sz="2000" dirty="0">
                <a:latin typeface="Arial" pitchFamily="34" charset="0"/>
                <a:cs typeface="Arial" pitchFamily="34" charset="0"/>
              </a:rPr>
              <a:t>–</a:t>
            </a:r>
            <a:r>
              <a:rPr lang="en-US" sz="2000" dirty="0" err="1" smtClean="0">
                <a:latin typeface="Arial" pitchFamily="34" charset="0"/>
                <a:cs typeface="Arial" pitchFamily="34" charset="0"/>
              </a:rPr>
              <a:t>V</a:t>
            </a:r>
            <a:r>
              <a:rPr lang="en-US" sz="2000" baseline="-25000" dirty="0" err="1" smtClean="0">
                <a:latin typeface="Arial" pitchFamily="34" charset="0"/>
                <a:cs typeface="Arial" pitchFamily="34" charset="0"/>
              </a:rPr>
              <a:t>i</a:t>
            </a:r>
            <a:r>
              <a:rPr lang="en-US" sz="2000" baseline="30000" dirty="0" err="1" smtClean="0">
                <a:latin typeface="Arial" pitchFamily="34" charset="0"/>
                <a:cs typeface="Arial" pitchFamily="34" charset="0"/>
              </a:rPr>
              <a:t>k</a:t>
            </a:r>
            <a:r>
              <a:rPr lang="en-US" sz="2000" dirty="0">
                <a:latin typeface="Arial" pitchFamily="34" charset="0"/>
                <a:cs typeface="Arial" pitchFamily="34" charset="0"/>
              </a:rPr>
              <a:t> </a:t>
            </a:r>
            <a:r>
              <a:rPr lang="en-US" sz="2000" dirty="0" smtClean="0">
                <a:latin typeface="Arial" pitchFamily="34" charset="0"/>
                <a:cs typeface="Arial" pitchFamily="34" charset="0"/>
              </a:rPr>
              <a:t>                                                                                  eqn.(5)</a:t>
            </a:r>
            <a:endParaRPr lang="en-US" sz="2000" baseline="30000" dirty="0">
              <a:latin typeface="Arial" pitchFamily="34" charset="0"/>
              <a:cs typeface="Arial" pitchFamily="34"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180024522"/>
              </p:ext>
            </p:extLst>
          </p:nvPr>
        </p:nvGraphicFramePr>
        <p:xfrm>
          <a:off x="519338" y="2580493"/>
          <a:ext cx="5029200" cy="2502358"/>
        </p:xfrm>
        <a:graphic>
          <a:graphicData uri="http://schemas.openxmlformats.org/presentationml/2006/ole">
            <mc:AlternateContent xmlns:mc="http://schemas.openxmlformats.org/markup-compatibility/2006">
              <mc:Choice xmlns:v="urn:schemas-microsoft-com:vml" Requires="v">
                <p:oleObj spid="_x0000_s314475" name="Equation" r:id="rId5" imgW="2577960" imgH="1803240" progId="Equation.3">
                  <p:embed/>
                </p:oleObj>
              </mc:Choice>
              <mc:Fallback>
                <p:oleObj name="Equation" r:id="rId5" imgW="2577960" imgH="180324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9338" y="2580493"/>
                        <a:ext cx="5029200" cy="2502358"/>
                      </a:xfrm>
                      <a:prstGeom prst="rect">
                        <a:avLst/>
                      </a:prstGeom>
                      <a:noFill/>
                      <a:ln>
                        <a:noFill/>
                      </a:ln>
                    </p:spPr>
                  </p:pic>
                </p:oleObj>
              </mc:Fallback>
            </mc:AlternateContent>
          </a:graphicData>
        </a:graphic>
      </p:graphicFrame>
      <p:sp>
        <p:nvSpPr>
          <p:cNvPr id="6" name="Title 1"/>
          <p:cNvSpPr>
            <a:spLocks noGrp="1"/>
          </p:cNvSpPr>
          <p:nvPr>
            <p:ph type="title"/>
          </p:nvPr>
        </p:nvSpPr>
        <p:spPr>
          <a:xfrm>
            <a:off x="167780" y="76200"/>
            <a:ext cx="11313020" cy="687198"/>
          </a:xfrm>
        </p:spPr>
        <p:txBody>
          <a:bodyPr>
            <a:noAutofit/>
          </a:bodyPr>
          <a:lstStyle/>
          <a:p>
            <a:pPr algn="ctr">
              <a:lnSpc>
                <a:spcPct val="150000"/>
              </a:lnSpc>
              <a:defRPr/>
            </a:pPr>
            <a:r>
              <a:rPr lang="en-US" altLang="en-US" sz="3600" b="1" dirty="0" smtClean="0">
                <a:latin typeface="Arial" pitchFamily="34" charset="0"/>
                <a:cs typeface="Arial" pitchFamily="34" charset="0"/>
              </a:rPr>
              <a:t>G-S</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endParaRPr lang="en-US" altLang="en-US" sz="3600" b="1" dirty="0">
              <a:latin typeface="Arial" pitchFamily="34" charset="0"/>
              <a:cs typeface="Arial" pitchFamily="34" charset="0"/>
            </a:endParaRPr>
          </a:p>
        </p:txBody>
      </p:sp>
      <p:sp>
        <p:nvSpPr>
          <p:cNvPr id="2" name="Slide Number Placeholder 1"/>
          <p:cNvSpPr>
            <a:spLocks noGrp="1"/>
          </p:cNvSpPr>
          <p:nvPr>
            <p:ph type="sldNum" sz="quarter" idx="12"/>
          </p:nvPr>
        </p:nvSpPr>
        <p:spPr/>
        <p:txBody>
          <a:bodyPr/>
          <a:lstStyle/>
          <a:p>
            <a:fld id="{A48DA065-FA52-4A6B-AE36-1AE15AD4FD00}" type="slidenum">
              <a:rPr lang="en-US" smtClean="0"/>
              <a:pPr/>
              <a:t>11</a:t>
            </a:fld>
            <a:endParaRPr lang="en-US"/>
          </a:p>
        </p:txBody>
      </p:sp>
    </p:spTree>
    <p:extLst>
      <p:ext uri="{BB962C8B-B14F-4D97-AF65-F5344CB8AC3E}">
        <p14:creationId xmlns:p14="http://schemas.microsoft.com/office/powerpoint/2010/main" val="1205076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63526"/>
            <a:ext cx="12192000" cy="6198781"/>
          </a:xfrm>
        </p:spPr>
        <p:txBody>
          <a:bodyPr>
            <a:normAutofit fontScale="25000" lnSpcReduction="20000"/>
          </a:bodyPr>
          <a:lstStyle/>
          <a:p>
            <a:pPr algn="just">
              <a:defRPr/>
            </a:pPr>
            <a:endParaRPr lang="en-US" sz="2400" dirty="0" smtClean="0">
              <a:latin typeface="Times New Roman" panose="02020603050405020304" pitchFamily="18" charset="0"/>
              <a:cs typeface="Times New Roman" panose="02020603050405020304" pitchFamily="18" charset="0"/>
            </a:endParaRPr>
          </a:p>
          <a:p>
            <a:pPr marL="0" indent="0" algn="just">
              <a:lnSpc>
                <a:spcPct val="170000"/>
              </a:lnSpc>
              <a:buFont typeface="Wingdings 2" pitchFamily="18" charset="2"/>
              <a:buNone/>
              <a:defRPr/>
            </a:pPr>
            <a:r>
              <a:rPr lang="en-US" sz="8000" dirty="0" smtClean="0">
                <a:latin typeface="Arial" pitchFamily="34" charset="0"/>
                <a:cs typeface="Arial" pitchFamily="34" charset="0"/>
              </a:rPr>
              <a:t>Step 9: The </a:t>
            </a:r>
            <a:r>
              <a:rPr lang="en-US" sz="8000" dirty="0">
                <a:latin typeface="Arial" pitchFamily="34" charset="0"/>
                <a:cs typeface="Arial" pitchFamily="34" charset="0"/>
              </a:rPr>
              <a:t>process of convergence in </a:t>
            </a:r>
            <a:r>
              <a:rPr lang="en-US" sz="8000" dirty="0" smtClean="0">
                <a:latin typeface="Arial" pitchFamily="34" charset="0"/>
                <a:cs typeface="Arial" pitchFamily="34" charset="0"/>
              </a:rPr>
              <a:t>G-S </a:t>
            </a:r>
            <a:r>
              <a:rPr lang="en-US" sz="8000" dirty="0">
                <a:latin typeface="Arial" pitchFamily="34" charset="0"/>
                <a:cs typeface="Arial" pitchFamily="34" charset="0"/>
              </a:rPr>
              <a:t>method is </a:t>
            </a:r>
            <a:r>
              <a:rPr lang="en-US" sz="8000" dirty="0">
                <a:solidFill>
                  <a:srgbClr val="FF0000"/>
                </a:solidFill>
                <a:latin typeface="Arial" pitchFamily="34" charset="0"/>
                <a:cs typeface="Arial" pitchFamily="34" charset="0"/>
              </a:rPr>
              <a:t>slow as </a:t>
            </a:r>
            <a:r>
              <a:rPr lang="en-US" sz="8000" dirty="0" smtClean="0">
                <a:solidFill>
                  <a:srgbClr val="FF0000"/>
                </a:solidFill>
                <a:latin typeface="Arial" pitchFamily="34" charset="0"/>
                <a:cs typeface="Arial" pitchFamily="34" charset="0"/>
              </a:rPr>
              <a:t>it requires </a:t>
            </a:r>
            <a:r>
              <a:rPr lang="en-US" sz="8000" dirty="0" smtClean="0">
                <a:latin typeface="Arial" pitchFamily="34" charset="0"/>
                <a:cs typeface="Arial" pitchFamily="34" charset="0"/>
              </a:rPr>
              <a:t>large </a:t>
            </a:r>
            <a:r>
              <a:rPr lang="en-US" sz="8000" dirty="0">
                <a:latin typeface="Arial" pitchFamily="34" charset="0"/>
                <a:cs typeface="Arial" pitchFamily="34" charset="0"/>
              </a:rPr>
              <a:t>number of iterations </a:t>
            </a:r>
            <a:r>
              <a:rPr lang="en-US" sz="8000" dirty="0" smtClean="0">
                <a:latin typeface="Arial" pitchFamily="34" charset="0"/>
                <a:cs typeface="Arial" pitchFamily="34" charset="0"/>
              </a:rPr>
              <a:t>to         </a:t>
            </a:r>
          </a:p>
          <a:p>
            <a:pPr marL="0" indent="0" algn="just">
              <a:lnSpc>
                <a:spcPct val="170000"/>
              </a:lnSpc>
              <a:buFont typeface="Wingdings 2" pitchFamily="18" charset="2"/>
              <a:buNone/>
              <a:defRPr/>
            </a:pPr>
            <a:r>
              <a:rPr lang="en-US" sz="8000" dirty="0">
                <a:latin typeface="Arial" pitchFamily="34" charset="0"/>
                <a:cs typeface="Arial" pitchFamily="34" charset="0"/>
              </a:rPr>
              <a:t> </a:t>
            </a:r>
            <a:r>
              <a:rPr lang="en-US" sz="8000" dirty="0" smtClean="0">
                <a:latin typeface="Arial" pitchFamily="34" charset="0"/>
                <a:cs typeface="Arial" pitchFamily="34" charset="0"/>
              </a:rPr>
              <a:t>          </a:t>
            </a:r>
            <a:r>
              <a:rPr lang="en-US" sz="8000" dirty="0">
                <a:latin typeface="Arial" pitchFamily="34" charset="0"/>
                <a:cs typeface="Arial" pitchFamily="34" charset="0"/>
              </a:rPr>
              <a:t>obtain the </a:t>
            </a:r>
            <a:r>
              <a:rPr lang="en-US" sz="8000" dirty="0" smtClean="0">
                <a:latin typeface="Arial" pitchFamily="34" charset="0"/>
                <a:cs typeface="Arial" pitchFamily="34" charset="0"/>
              </a:rPr>
              <a:t>solution. </a:t>
            </a:r>
          </a:p>
          <a:p>
            <a:pPr algn="just">
              <a:lnSpc>
                <a:spcPct val="150000"/>
              </a:lnSpc>
              <a:defRPr/>
            </a:pPr>
            <a:r>
              <a:rPr lang="en-US" sz="8000" dirty="0" smtClean="0">
                <a:latin typeface="Arial" pitchFamily="34" charset="0"/>
                <a:cs typeface="Arial" pitchFamily="34" charset="0"/>
              </a:rPr>
              <a:t>It can </a:t>
            </a:r>
            <a:r>
              <a:rPr lang="en-US" sz="8000" dirty="0">
                <a:latin typeface="Arial" pitchFamily="34" charset="0"/>
                <a:cs typeface="Arial" pitchFamily="34" charset="0"/>
              </a:rPr>
              <a:t>be speeded up </a:t>
            </a:r>
            <a:r>
              <a:rPr lang="en-US" sz="8000" dirty="0" smtClean="0">
                <a:latin typeface="Arial" pitchFamily="34" charset="0"/>
                <a:cs typeface="Arial" pitchFamily="34" charset="0"/>
              </a:rPr>
              <a:t> </a:t>
            </a:r>
            <a:r>
              <a:rPr lang="en-US" sz="8000" dirty="0">
                <a:latin typeface="Arial" pitchFamily="34" charset="0"/>
                <a:cs typeface="Arial" pitchFamily="34" charset="0"/>
              </a:rPr>
              <a:t>using </a:t>
            </a:r>
            <a:r>
              <a:rPr lang="en-US" sz="8000" dirty="0" smtClean="0">
                <a:solidFill>
                  <a:srgbClr val="FF0000"/>
                </a:solidFill>
                <a:latin typeface="Arial" pitchFamily="34" charset="0"/>
                <a:cs typeface="Arial" pitchFamily="34" charset="0"/>
              </a:rPr>
              <a:t>acceleration</a:t>
            </a:r>
            <a:r>
              <a:rPr lang="en-US" sz="8000" dirty="0" smtClean="0">
                <a:latin typeface="Arial" pitchFamily="34" charset="0"/>
                <a:cs typeface="Arial" pitchFamily="34" charset="0"/>
              </a:rPr>
              <a:t> factor. </a:t>
            </a:r>
          </a:p>
          <a:p>
            <a:pPr marL="0" indent="0">
              <a:lnSpc>
                <a:spcPct val="150000"/>
              </a:lnSpc>
              <a:buNone/>
              <a:defRPr/>
            </a:pPr>
            <a:r>
              <a:rPr lang="en-US" sz="8000" dirty="0" smtClean="0">
                <a:latin typeface="Arial" pitchFamily="34" charset="0"/>
                <a:cs typeface="Arial" pitchFamily="34" charset="0"/>
              </a:rPr>
              <a:t>                                                                                                                            </a:t>
            </a:r>
            <a:r>
              <a:rPr lang="en-US" sz="8000" dirty="0">
                <a:latin typeface="Arial" pitchFamily="34" charset="0"/>
                <a:cs typeface="Arial" pitchFamily="34" charset="0"/>
              </a:rPr>
              <a:t> eqn.(6)                       </a:t>
            </a:r>
            <a:endParaRPr lang="en-US" sz="8000" dirty="0" smtClean="0">
              <a:latin typeface="Arial" pitchFamily="34" charset="0"/>
              <a:cs typeface="Arial" pitchFamily="34" charset="0"/>
            </a:endParaRPr>
          </a:p>
          <a:p>
            <a:pPr marL="0" indent="0">
              <a:lnSpc>
                <a:spcPct val="150000"/>
              </a:lnSpc>
              <a:buNone/>
              <a:defRPr/>
            </a:pPr>
            <a:r>
              <a:rPr lang="en-US" sz="8000" b="1" dirty="0" smtClean="0">
                <a:latin typeface="Arial" pitchFamily="34" charset="0"/>
                <a:cs typeface="Arial" pitchFamily="34" charset="0"/>
              </a:rPr>
              <a:t>                                                                                                                                                                                                        </a:t>
            </a:r>
            <a:endParaRPr lang="en-US" sz="8000" dirty="0">
              <a:latin typeface="Arial" pitchFamily="34" charset="0"/>
              <a:cs typeface="Arial" pitchFamily="34" charset="0"/>
            </a:endParaRPr>
          </a:p>
          <a:p>
            <a:pPr algn="just">
              <a:lnSpc>
                <a:spcPct val="170000"/>
              </a:lnSpc>
              <a:defRPr/>
            </a:pPr>
            <a:r>
              <a:rPr lang="en-US" sz="8000" dirty="0" smtClean="0">
                <a:latin typeface="Arial" pitchFamily="34" charset="0"/>
                <a:cs typeface="Arial" pitchFamily="34" charset="0"/>
              </a:rPr>
              <a:t>Step 10: Calculate the bus voltages V</a:t>
            </a:r>
            <a:r>
              <a:rPr lang="en-US" sz="8000" baseline="-25000" dirty="0" smtClean="0">
                <a:latin typeface="Arial" pitchFamily="34" charset="0"/>
                <a:cs typeface="Arial" pitchFamily="34" charset="0"/>
              </a:rPr>
              <a:t>i</a:t>
            </a:r>
            <a:r>
              <a:rPr lang="en-US" sz="8000" baseline="30000" dirty="0" smtClean="0">
                <a:latin typeface="Arial" pitchFamily="34" charset="0"/>
                <a:cs typeface="Arial" pitchFamily="34" charset="0"/>
              </a:rPr>
              <a:t>k+1</a:t>
            </a:r>
            <a:r>
              <a:rPr lang="en-US" sz="8000" dirty="0" smtClean="0">
                <a:latin typeface="Arial" pitchFamily="34" charset="0"/>
                <a:cs typeface="Arial" pitchFamily="34" charset="0"/>
              </a:rPr>
              <a:t> for all the buses except the slack bus, i = 2,3, ….,n. </a:t>
            </a:r>
          </a:p>
          <a:p>
            <a:pPr algn="just">
              <a:lnSpc>
                <a:spcPct val="170000"/>
              </a:lnSpc>
              <a:defRPr/>
            </a:pPr>
            <a:r>
              <a:rPr lang="en-US" sz="8000" dirty="0" smtClean="0">
                <a:latin typeface="Arial" pitchFamily="34" charset="0"/>
                <a:cs typeface="Arial" pitchFamily="34" charset="0"/>
              </a:rPr>
              <a:t>Step 11: Repeat the iteration until the required solution achieved.</a:t>
            </a:r>
          </a:p>
          <a:p>
            <a:pPr algn="just">
              <a:lnSpc>
                <a:spcPct val="170000"/>
              </a:lnSpc>
              <a:defRPr/>
            </a:pPr>
            <a:r>
              <a:rPr lang="en-US" sz="8000" dirty="0" smtClean="0">
                <a:latin typeface="Arial" pitchFamily="34" charset="0"/>
                <a:cs typeface="Arial" pitchFamily="34" charset="0"/>
              </a:rPr>
              <a:t>Step 12: Finally calculate the power flow and power losses at slack bus</a:t>
            </a:r>
            <a:r>
              <a:rPr lang="en-US" sz="8000" dirty="0">
                <a:latin typeface="Arial" pitchFamily="34" charset="0"/>
                <a:cs typeface="Arial" pitchFamily="34" charset="0"/>
              </a:rPr>
              <a:t> </a:t>
            </a:r>
            <a:r>
              <a:rPr lang="en-US" sz="8000" dirty="0" smtClean="0">
                <a:latin typeface="Arial" pitchFamily="34" charset="0"/>
                <a:cs typeface="Arial" pitchFamily="34" charset="0"/>
              </a:rPr>
              <a:t>using the load flow equations.</a:t>
            </a:r>
          </a:p>
          <a:p>
            <a:pPr algn="just">
              <a:defRPr/>
            </a:pPr>
            <a:endParaRPr lang="en-US" sz="8000" dirty="0" smtClean="0">
              <a:latin typeface="Arial" pitchFamily="34" charset="0"/>
              <a:cs typeface="Arial" pitchFamily="34" charset="0"/>
            </a:endParaRPr>
          </a:p>
          <a:p>
            <a:pPr marL="0" indent="0" algn="just">
              <a:buFont typeface="Wingdings 2" pitchFamily="18" charset="2"/>
              <a:buNone/>
              <a:defRPr/>
            </a:pPr>
            <a:r>
              <a:rPr lang="en-US" sz="8000" dirty="0" smtClean="0">
                <a:latin typeface="Arial" pitchFamily="34" charset="0"/>
                <a:cs typeface="Arial" pitchFamily="34" charset="0"/>
              </a:rPr>
              <a:t> </a:t>
            </a:r>
            <a:br>
              <a:rPr lang="en-US" sz="8000" dirty="0" smtClean="0">
                <a:latin typeface="Arial" pitchFamily="34" charset="0"/>
                <a:cs typeface="Arial" pitchFamily="34" charset="0"/>
              </a:rPr>
            </a:br>
            <a:endParaRPr lang="en-US" sz="8000" dirty="0" smtClean="0">
              <a:latin typeface="Arial" pitchFamily="34" charset="0"/>
              <a:cs typeface="Arial" pitchFamily="34" charset="0"/>
            </a:endParaRPr>
          </a:p>
          <a:p>
            <a:pPr marL="0" indent="0" algn="just">
              <a:buFont typeface="Wingdings 2" pitchFamily="18" charset="2"/>
              <a:buNone/>
              <a:defRPr/>
            </a:pPr>
            <a:r>
              <a:rPr lang="en-US" sz="8000" dirty="0" smtClean="0">
                <a:latin typeface="Arial" pitchFamily="34" charset="0"/>
                <a:cs typeface="Arial" pitchFamily="34" charset="0"/>
              </a:rPr>
              <a:t> </a:t>
            </a:r>
            <a:br>
              <a:rPr lang="en-US" sz="8000" dirty="0" smtClean="0">
                <a:latin typeface="Arial" pitchFamily="34" charset="0"/>
                <a:cs typeface="Arial" pitchFamily="34" charset="0"/>
              </a:rPr>
            </a:br>
            <a:endParaRPr lang="en-US" sz="8000" dirty="0" smtClean="0">
              <a:latin typeface="Arial" pitchFamily="34" charset="0"/>
              <a:cs typeface="Arial" pitchFamily="34" charset="0"/>
            </a:endParaRPr>
          </a:p>
          <a:p>
            <a:pPr marL="0" indent="0" algn="just">
              <a:buFont typeface="Wingdings 2" pitchFamily="18" charset="2"/>
              <a:buNone/>
              <a:defRPr/>
            </a:pPr>
            <a:r>
              <a:rPr lang="en-US" sz="2400" dirty="0" smtClean="0"/>
              <a:t> </a:t>
            </a:r>
            <a:br>
              <a:rPr lang="en-US" sz="2400" dirty="0" smtClean="0"/>
            </a:br>
            <a:endParaRPr lang="en-US" sz="2400" baseline="30000" dirty="0" smtClean="0"/>
          </a:p>
          <a:p>
            <a:pPr marL="0" indent="0" algn="just">
              <a:buFont typeface="Wingdings 2" pitchFamily="18" charset="2"/>
              <a:buNone/>
              <a:defRPr/>
            </a:pPr>
            <a:r>
              <a:rPr lang="en-US" sz="2400" dirty="0" smtClean="0"/>
              <a:t/>
            </a:r>
            <a:br>
              <a:rPr lang="en-US" sz="2400" dirty="0" smtClean="0"/>
            </a:br>
            <a:r>
              <a:rPr lang="en-US" sz="2800" dirty="0" smtClean="0">
                <a:latin typeface="Times New Roman" panose="02020603050405020304" pitchFamily="18" charset="0"/>
                <a:cs typeface="Times New Roman" panose="02020603050405020304" pitchFamily="18" charset="0"/>
              </a:rPr>
              <a:t> </a:t>
            </a:r>
            <a:br>
              <a:rPr lang="en-US" sz="2800" dirty="0" smtClean="0">
                <a:latin typeface="Times New Roman" panose="02020603050405020304" pitchFamily="18"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dirty="0"/>
          </a:p>
        </p:txBody>
      </p:sp>
      <p:sp>
        <p:nvSpPr>
          <p:cNvPr id="3482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688BBB9C-9870-4899-9401-31161A2EE0AF}" type="slidenum">
              <a:rPr lang="en-US" altLang="en-US" smtClean="0">
                <a:solidFill>
                  <a:srgbClr val="045C75"/>
                </a:solidFill>
              </a:rPr>
              <a:pPr/>
              <a:t>12</a:t>
            </a:fld>
            <a:endParaRPr lang="en-US" altLang="en-US" smtClean="0">
              <a:solidFill>
                <a:srgbClr val="045C75"/>
              </a:solidFill>
            </a:endParaRPr>
          </a:p>
        </p:txBody>
      </p:sp>
      <p:graphicFrame>
        <p:nvGraphicFramePr>
          <p:cNvPr id="6" name="Object 5"/>
          <p:cNvGraphicFramePr>
            <a:graphicFrameLocks noChangeAspect="1"/>
          </p:cNvGraphicFramePr>
          <p:nvPr>
            <p:extLst>
              <p:ext uri="{D42A27DB-BD31-4B8C-83A1-F6EECF244321}">
                <p14:modId xmlns:p14="http://schemas.microsoft.com/office/powerpoint/2010/main" val="2660100648"/>
              </p:ext>
            </p:extLst>
          </p:nvPr>
        </p:nvGraphicFramePr>
        <p:xfrm>
          <a:off x="914701" y="2551812"/>
          <a:ext cx="5205713" cy="765546"/>
        </p:xfrm>
        <a:graphic>
          <a:graphicData uri="http://schemas.openxmlformats.org/presentationml/2006/ole">
            <mc:AlternateContent xmlns:mc="http://schemas.openxmlformats.org/markup-compatibility/2006">
              <mc:Choice xmlns:v="urn:schemas-microsoft-com:vml" Requires="v">
                <p:oleObj spid="_x0000_s327729" name="Equation" r:id="rId3" imgW="1726920" imgH="253800" progId="Equation.3">
                  <p:embed/>
                </p:oleObj>
              </mc:Choice>
              <mc:Fallback>
                <p:oleObj name="Equation" r:id="rId3" imgW="1726920" imgH="25380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701" y="2551812"/>
                        <a:ext cx="5205713" cy="765546"/>
                      </a:xfrm>
                      <a:prstGeom prst="rect">
                        <a:avLst/>
                      </a:prstGeom>
                      <a:noFill/>
                      <a:ln>
                        <a:noFill/>
                      </a:ln>
                    </p:spPr>
                  </p:pic>
                </p:oleObj>
              </mc:Fallback>
            </mc:AlternateContent>
          </a:graphicData>
        </a:graphic>
      </p:graphicFrame>
      <p:sp>
        <p:nvSpPr>
          <p:cNvPr id="7" name="Title 1"/>
          <p:cNvSpPr>
            <a:spLocks noGrp="1"/>
          </p:cNvSpPr>
          <p:nvPr>
            <p:ph type="title"/>
          </p:nvPr>
        </p:nvSpPr>
        <p:spPr>
          <a:xfrm>
            <a:off x="167780" y="76200"/>
            <a:ext cx="11313020" cy="687198"/>
          </a:xfrm>
        </p:spPr>
        <p:txBody>
          <a:bodyPr>
            <a:noAutofit/>
          </a:bodyPr>
          <a:lstStyle/>
          <a:p>
            <a:pPr algn="ctr">
              <a:lnSpc>
                <a:spcPct val="150000"/>
              </a:lnSpc>
              <a:defRPr/>
            </a:pPr>
            <a:r>
              <a:rPr lang="en-US" altLang="en-US" sz="3600" b="1" dirty="0" smtClean="0">
                <a:latin typeface="Arial" pitchFamily="34" charset="0"/>
                <a:cs typeface="Arial" pitchFamily="34" charset="0"/>
              </a:rPr>
              <a:t>G-S</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endParaRPr lang="en-US" altLang="en-US" sz="3600" b="1" dirty="0">
              <a:latin typeface="Arial" pitchFamily="34" charset="0"/>
              <a:cs typeface="Arial" pitchFamily="34" charset="0"/>
            </a:endParaRPr>
          </a:p>
        </p:txBody>
      </p:sp>
    </p:spTree>
    <p:extLst>
      <p:ext uri="{BB962C8B-B14F-4D97-AF65-F5344CB8AC3E}">
        <p14:creationId xmlns:p14="http://schemas.microsoft.com/office/powerpoint/2010/main" val="2019440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82425"/>
            <a:ext cx="12090400" cy="6075575"/>
          </a:xfrm>
        </p:spPr>
        <p:txBody>
          <a:bodyPr>
            <a:normAutofit fontScale="32500" lnSpcReduction="20000"/>
          </a:bodyPr>
          <a:lstStyle/>
          <a:p>
            <a:pPr marL="0" indent="0" algn="just">
              <a:lnSpc>
                <a:spcPct val="170000"/>
              </a:lnSpc>
              <a:buNone/>
              <a:defRPr/>
            </a:pPr>
            <a:r>
              <a:rPr lang="en-US" sz="5000" b="1" dirty="0" smtClean="0">
                <a:latin typeface="Arial" pitchFamily="34" charset="0"/>
                <a:cs typeface="Arial" pitchFamily="34" charset="0"/>
              </a:rPr>
              <a:t>Case 2: when PV bus is considered, the steps used are</a:t>
            </a:r>
          </a:p>
          <a:p>
            <a:pPr algn="just">
              <a:lnSpc>
                <a:spcPct val="170000"/>
              </a:lnSpc>
              <a:defRPr/>
            </a:pPr>
            <a:r>
              <a:rPr lang="en-US" sz="6200" dirty="0" smtClean="0">
                <a:latin typeface="Arial" pitchFamily="34" charset="0"/>
                <a:cs typeface="Arial" pitchFamily="34" charset="0"/>
              </a:rPr>
              <a:t>Step 1: Calculate the imaginary part or reactive power of PV bus 1</a:t>
            </a:r>
            <a:r>
              <a:rPr lang="en-US" sz="6200" baseline="30000" dirty="0" smtClean="0">
                <a:latin typeface="Arial" pitchFamily="34" charset="0"/>
                <a:cs typeface="Arial" pitchFamily="34" charset="0"/>
              </a:rPr>
              <a:t>st</a:t>
            </a:r>
            <a:r>
              <a:rPr lang="en-US" sz="6200" dirty="0" smtClean="0">
                <a:latin typeface="Arial" pitchFamily="34" charset="0"/>
                <a:cs typeface="Arial" pitchFamily="34" charset="0"/>
              </a:rPr>
              <a:t> using the eqn.7 for Q value.</a:t>
            </a:r>
          </a:p>
          <a:p>
            <a:pPr marL="0" indent="0" algn="just">
              <a:lnSpc>
                <a:spcPct val="170000"/>
              </a:lnSpc>
              <a:buNone/>
              <a:defRPr/>
            </a:pPr>
            <a:r>
              <a:rPr lang="en-US" sz="6200" dirty="0" smtClean="0">
                <a:latin typeface="Arial" pitchFamily="34" charset="0"/>
                <a:cs typeface="Arial" pitchFamily="34" charset="0"/>
              </a:rPr>
              <a:t>                                                                                                                   eqn.(7)</a:t>
            </a:r>
          </a:p>
          <a:p>
            <a:pPr algn="just">
              <a:lnSpc>
                <a:spcPct val="220000"/>
              </a:lnSpc>
              <a:defRPr/>
            </a:pPr>
            <a:r>
              <a:rPr lang="en-US" sz="6200" dirty="0" smtClean="0">
                <a:latin typeface="Arial" pitchFamily="34" charset="0"/>
                <a:cs typeface="Arial" pitchFamily="34" charset="0"/>
              </a:rPr>
              <a:t>For the given value of reactive power minimum and maximum limit:</a:t>
            </a:r>
          </a:p>
          <a:p>
            <a:pPr marL="0" indent="0" algn="just">
              <a:lnSpc>
                <a:spcPct val="170000"/>
              </a:lnSpc>
              <a:buNone/>
              <a:defRPr/>
            </a:pPr>
            <a:r>
              <a:rPr lang="en-US" sz="6200" dirty="0" smtClean="0">
                <a:latin typeface="Arial" pitchFamily="34" charset="0"/>
                <a:cs typeface="Arial" pitchFamily="34" charset="0"/>
              </a:rPr>
              <a:t>                                                                                                                    eqn.(8)</a:t>
            </a:r>
            <a:endParaRPr lang="en-US" sz="6200" dirty="0">
              <a:latin typeface="Arial" pitchFamily="34" charset="0"/>
              <a:cs typeface="Arial" pitchFamily="34" charset="0"/>
            </a:endParaRPr>
          </a:p>
          <a:p>
            <a:pPr algn="just">
              <a:lnSpc>
                <a:spcPct val="220000"/>
              </a:lnSpc>
              <a:defRPr/>
            </a:pPr>
            <a:r>
              <a:rPr lang="en-US" sz="6200" dirty="0" smtClean="0">
                <a:latin typeface="Arial" pitchFamily="34" charset="0"/>
                <a:cs typeface="Arial" pitchFamily="34" charset="0"/>
              </a:rPr>
              <a:t>If Q</a:t>
            </a:r>
            <a:r>
              <a:rPr lang="en-US" sz="6200" baseline="-25000" dirty="0" smtClean="0">
                <a:latin typeface="Arial" pitchFamily="34" charset="0"/>
                <a:cs typeface="Arial" pitchFamily="34" charset="0"/>
              </a:rPr>
              <a:t>i</a:t>
            </a:r>
            <a:r>
              <a:rPr lang="en-US" sz="6200" dirty="0" smtClean="0">
                <a:latin typeface="Arial" pitchFamily="34" charset="0"/>
                <a:cs typeface="Arial" pitchFamily="34" charset="0"/>
              </a:rPr>
              <a:t> is </a:t>
            </a:r>
            <a:r>
              <a:rPr lang="en-US" sz="6200" dirty="0">
                <a:latin typeface="Arial" pitchFamily="34" charset="0"/>
                <a:cs typeface="Arial" pitchFamily="34" charset="0"/>
              </a:rPr>
              <a:t>within the limits indicates that with available </a:t>
            </a:r>
            <a:r>
              <a:rPr lang="en-US" sz="6200" dirty="0" smtClean="0">
                <a:latin typeface="Arial" pitchFamily="34" charset="0"/>
                <a:cs typeface="Arial" pitchFamily="34" charset="0"/>
              </a:rPr>
              <a:t>reactive power </a:t>
            </a:r>
            <a:r>
              <a:rPr lang="en-US" sz="6200" dirty="0">
                <a:latin typeface="Arial" pitchFamily="34" charset="0"/>
                <a:cs typeface="Arial" pitchFamily="34" charset="0"/>
              </a:rPr>
              <a:t>generation, it is possible to </a:t>
            </a:r>
            <a:r>
              <a:rPr lang="en-US" sz="6200" dirty="0" smtClean="0">
                <a:latin typeface="Arial" pitchFamily="34" charset="0"/>
                <a:cs typeface="Arial" pitchFamily="34" charset="0"/>
              </a:rPr>
              <a:t> maintain </a:t>
            </a:r>
            <a:r>
              <a:rPr lang="en-US" sz="6200" dirty="0">
                <a:latin typeface="Arial" pitchFamily="34" charset="0"/>
                <a:cs typeface="Arial" pitchFamily="34" charset="0"/>
              </a:rPr>
              <a:t>the </a:t>
            </a:r>
            <a:r>
              <a:rPr lang="en-US" sz="6200" dirty="0" smtClean="0">
                <a:latin typeface="Arial" pitchFamily="34" charset="0"/>
                <a:cs typeface="Arial" pitchFamily="34" charset="0"/>
              </a:rPr>
              <a:t>voltage </a:t>
            </a:r>
            <a:r>
              <a:rPr lang="en-US" sz="6200" dirty="0" smtClean="0">
                <a:solidFill>
                  <a:srgbClr val="FF0000"/>
                </a:solidFill>
                <a:latin typeface="Arial" pitchFamily="34" charset="0"/>
                <a:cs typeface="Arial" pitchFamily="34" charset="0"/>
              </a:rPr>
              <a:t>magnitude</a:t>
            </a:r>
            <a:r>
              <a:rPr lang="en-US" sz="6200" dirty="0" smtClean="0">
                <a:latin typeface="Arial" pitchFamily="34" charset="0"/>
                <a:cs typeface="Arial" pitchFamily="34" charset="0"/>
              </a:rPr>
              <a:t> </a:t>
            </a:r>
            <a:r>
              <a:rPr lang="en-US" sz="6200" dirty="0">
                <a:latin typeface="Arial" pitchFamily="34" charset="0"/>
                <a:cs typeface="Arial" pitchFamily="34" charset="0"/>
              </a:rPr>
              <a:t>at </a:t>
            </a:r>
            <a:r>
              <a:rPr lang="en-US" sz="6200" dirty="0" smtClean="0">
                <a:latin typeface="Arial" pitchFamily="34" charset="0"/>
                <a:cs typeface="Arial" pitchFamily="34" charset="0"/>
              </a:rPr>
              <a:t>the named bus </a:t>
            </a:r>
            <a:r>
              <a:rPr lang="en-US" sz="6200" dirty="0">
                <a:solidFill>
                  <a:srgbClr val="FF0000"/>
                </a:solidFill>
                <a:latin typeface="Arial" pitchFamily="34" charset="0"/>
                <a:cs typeface="Arial" pitchFamily="34" charset="0"/>
              </a:rPr>
              <a:t>and only </a:t>
            </a:r>
            <a:r>
              <a:rPr lang="en-US" sz="6200" dirty="0" smtClean="0">
                <a:solidFill>
                  <a:srgbClr val="FF0000"/>
                </a:solidFill>
                <a:latin typeface="Arial" pitchFamily="34" charset="0"/>
                <a:cs typeface="Arial" pitchFamily="34" charset="0"/>
              </a:rPr>
              <a:t>angle </a:t>
            </a:r>
            <a:r>
              <a:rPr lang="en-US" sz="6200" dirty="0" err="1" smtClean="0">
                <a:solidFill>
                  <a:srgbClr val="FF0000"/>
                </a:solidFill>
                <a:latin typeface="Arial" pitchFamily="34" charset="0"/>
                <a:cs typeface="Arial" pitchFamily="34" charset="0"/>
              </a:rPr>
              <a:t>δ</a:t>
            </a:r>
            <a:r>
              <a:rPr lang="en-US" sz="6200" baseline="-25000" dirty="0" err="1" smtClean="0">
                <a:solidFill>
                  <a:srgbClr val="FF0000"/>
                </a:solidFill>
                <a:latin typeface="Arial" pitchFamily="34" charset="0"/>
                <a:cs typeface="Arial" pitchFamily="34" charset="0"/>
              </a:rPr>
              <a:t>i</a:t>
            </a:r>
            <a:r>
              <a:rPr lang="en-US" sz="6200" dirty="0" smtClean="0">
                <a:solidFill>
                  <a:srgbClr val="FF0000"/>
                </a:solidFill>
                <a:latin typeface="Arial" pitchFamily="34" charset="0"/>
                <a:cs typeface="Arial" pitchFamily="34" charset="0"/>
              </a:rPr>
              <a:t> is</a:t>
            </a:r>
            <a:r>
              <a:rPr lang="en-US" sz="6200" dirty="0">
                <a:solidFill>
                  <a:srgbClr val="FF0000"/>
                </a:solidFill>
                <a:latin typeface="Arial" pitchFamily="34" charset="0"/>
                <a:cs typeface="Arial" pitchFamily="34" charset="0"/>
              </a:rPr>
              <a:t> </a:t>
            </a:r>
            <a:r>
              <a:rPr lang="en-US" sz="6200" dirty="0" smtClean="0">
                <a:solidFill>
                  <a:srgbClr val="FF0000"/>
                </a:solidFill>
                <a:latin typeface="Arial" pitchFamily="34" charset="0"/>
                <a:cs typeface="Arial" pitchFamily="34" charset="0"/>
              </a:rPr>
              <a:t>calculated </a:t>
            </a:r>
          </a:p>
          <a:p>
            <a:pPr marL="0" indent="0" algn="just">
              <a:lnSpc>
                <a:spcPct val="170000"/>
              </a:lnSpc>
              <a:buNone/>
              <a:defRPr/>
            </a:pPr>
            <a:r>
              <a:rPr lang="en-US" dirty="0" smtClean="0"/>
              <a:t> </a:t>
            </a:r>
            <a:br>
              <a:rPr lang="en-US" dirty="0" smtClean="0"/>
            </a:br>
            <a:r>
              <a:rPr lang="en-US" dirty="0" smtClean="0"/>
              <a:t/>
            </a:r>
            <a:br>
              <a:rPr lang="en-US" dirty="0" smtClean="0"/>
            </a:br>
            <a:endParaRPr lang="en-US" dirty="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35846"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99C3C331-BE13-4BC0-86DD-F8021541DB78}" type="slidenum">
              <a:rPr lang="en-US" altLang="en-US" smtClean="0">
                <a:solidFill>
                  <a:srgbClr val="045C75"/>
                </a:solidFill>
              </a:rPr>
              <a:pPr/>
              <a:t>13</a:t>
            </a:fld>
            <a:endParaRPr lang="en-US" altLang="en-US" smtClean="0">
              <a:solidFill>
                <a:srgbClr val="045C75"/>
              </a:solidFill>
            </a:endParaRPr>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652407028"/>
              </p:ext>
            </p:extLst>
          </p:nvPr>
        </p:nvGraphicFramePr>
        <p:xfrm>
          <a:off x="1190335" y="2001773"/>
          <a:ext cx="5152192" cy="897148"/>
        </p:xfrm>
        <a:graphic>
          <a:graphicData uri="http://schemas.openxmlformats.org/presentationml/2006/ole">
            <mc:AlternateContent xmlns:mc="http://schemas.openxmlformats.org/markup-compatibility/2006">
              <mc:Choice xmlns:v="urn:schemas-microsoft-com:vml" Requires="v">
                <p:oleObj spid="_x0000_s328794" name="Equation" r:id="rId3" imgW="2552700" imgH="444500" progId="Equation.3">
                  <p:embed/>
                </p:oleObj>
              </mc:Choice>
              <mc:Fallback>
                <p:oleObj name="Equation" r:id="rId3" imgW="2552700" imgH="4445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0335" y="2001773"/>
                        <a:ext cx="5152192" cy="897148"/>
                      </a:xfrm>
                      <a:prstGeom prst="rect">
                        <a:avLst/>
                      </a:prstGeom>
                      <a:noFill/>
                    </p:spPr>
                  </p:pic>
                </p:oleObj>
              </mc:Fallback>
            </mc:AlternateContent>
          </a:graphicData>
        </a:graphic>
      </p:graphicFrame>
      <p:sp>
        <p:nvSpPr>
          <p:cNvPr id="5" name="Rectangle 1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Object 7"/>
          <p:cNvGraphicFramePr>
            <a:graphicFrameLocks noChangeAspect="1"/>
          </p:cNvGraphicFramePr>
          <p:nvPr>
            <p:extLst>
              <p:ext uri="{D42A27DB-BD31-4B8C-83A1-F6EECF244321}">
                <p14:modId xmlns:p14="http://schemas.microsoft.com/office/powerpoint/2010/main" val="3900405515"/>
              </p:ext>
            </p:extLst>
          </p:nvPr>
        </p:nvGraphicFramePr>
        <p:xfrm>
          <a:off x="1594109" y="3393294"/>
          <a:ext cx="2544792" cy="571201"/>
        </p:xfrm>
        <a:graphic>
          <a:graphicData uri="http://schemas.openxmlformats.org/presentationml/2006/ole">
            <mc:AlternateContent xmlns:mc="http://schemas.openxmlformats.org/markup-compatibility/2006">
              <mc:Choice xmlns:v="urn:schemas-microsoft-com:vml" Requires="v">
                <p:oleObj spid="_x0000_s328795" name="Equation" r:id="rId5" imgW="1028700" imgH="228600" progId="Equation.3">
                  <p:embed/>
                </p:oleObj>
              </mc:Choice>
              <mc:Fallback>
                <p:oleObj name="Equation" r:id="rId5" imgW="1028700" imgH="228600" progId="Equation.3">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94109" y="3393294"/>
                        <a:ext cx="2544792" cy="571201"/>
                      </a:xfrm>
                      <a:prstGeom prst="rect">
                        <a:avLst/>
                      </a:prstGeom>
                      <a:noFill/>
                    </p:spPr>
                  </p:pic>
                </p:oleObj>
              </mc:Fallback>
            </mc:AlternateContent>
          </a:graphicData>
        </a:graphic>
      </p:graphicFrame>
      <p:sp>
        <p:nvSpPr>
          <p:cNvPr id="10" name="Title 1"/>
          <p:cNvSpPr>
            <a:spLocks noGrp="1"/>
          </p:cNvSpPr>
          <p:nvPr>
            <p:ph type="title"/>
          </p:nvPr>
        </p:nvSpPr>
        <p:spPr>
          <a:xfrm>
            <a:off x="167780" y="76200"/>
            <a:ext cx="11313020" cy="687198"/>
          </a:xfrm>
        </p:spPr>
        <p:txBody>
          <a:bodyPr>
            <a:noAutofit/>
          </a:bodyPr>
          <a:lstStyle/>
          <a:p>
            <a:pPr algn="ctr">
              <a:lnSpc>
                <a:spcPct val="150000"/>
              </a:lnSpc>
              <a:defRPr/>
            </a:pPr>
            <a:r>
              <a:rPr lang="en-US" altLang="en-US" sz="3600" b="1" dirty="0" smtClean="0">
                <a:latin typeface="Arial" pitchFamily="34" charset="0"/>
                <a:cs typeface="Arial" pitchFamily="34" charset="0"/>
              </a:rPr>
              <a:t>G-S</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endParaRPr lang="en-US" altLang="en-US" sz="3600" b="1" dirty="0">
              <a:latin typeface="Arial" pitchFamily="34" charset="0"/>
              <a:cs typeface="Arial" pitchFamily="34" charset="0"/>
            </a:endParaRPr>
          </a:p>
        </p:txBody>
      </p:sp>
    </p:spTree>
    <p:extLst>
      <p:ext uri="{BB962C8B-B14F-4D97-AF65-F5344CB8AC3E}">
        <p14:creationId xmlns:p14="http://schemas.microsoft.com/office/powerpoint/2010/main" val="40894196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Content Placeholder 2"/>
          <p:cNvSpPr>
            <a:spLocks noGrp="1"/>
          </p:cNvSpPr>
          <p:nvPr>
            <p:ph idx="1"/>
          </p:nvPr>
        </p:nvSpPr>
        <p:spPr>
          <a:xfrm>
            <a:off x="112143" y="759125"/>
            <a:ext cx="12079856" cy="6098875"/>
          </a:xfrm>
        </p:spPr>
        <p:txBody>
          <a:bodyPr>
            <a:normAutofit/>
          </a:bodyPr>
          <a:lstStyle/>
          <a:p>
            <a:pPr algn="just">
              <a:lnSpc>
                <a:spcPct val="200000"/>
              </a:lnSpc>
              <a:buFont typeface="Wingdings" pitchFamily="2" charset="2"/>
              <a:buChar char="§"/>
              <a:defRPr/>
            </a:pPr>
            <a:r>
              <a:rPr lang="en-US" sz="2000" dirty="0" err="1">
                <a:latin typeface="Arial" pitchFamily="34" charset="0"/>
                <a:cs typeface="Arial" pitchFamily="34" charset="0"/>
              </a:rPr>
              <a:t>δ</a:t>
            </a:r>
            <a:r>
              <a:rPr lang="en-US" sz="2000" baseline="-25000" dirty="0" err="1">
                <a:latin typeface="Arial" pitchFamily="34" charset="0"/>
                <a:cs typeface="Arial" pitchFamily="34" charset="0"/>
              </a:rPr>
              <a:t>i</a:t>
            </a:r>
            <a:r>
              <a:rPr lang="en-US" sz="2000" dirty="0">
                <a:latin typeface="Arial" pitchFamily="34" charset="0"/>
                <a:cs typeface="Arial" pitchFamily="34" charset="0"/>
              </a:rPr>
              <a:t> is </a:t>
            </a:r>
            <a:r>
              <a:rPr lang="en-US" sz="2000" dirty="0" smtClean="0">
                <a:latin typeface="Arial" pitchFamily="34" charset="0"/>
                <a:cs typeface="Arial" pitchFamily="34" charset="0"/>
              </a:rPr>
              <a:t>calculated using the </a:t>
            </a:r>
            <a:r>
              <a:rPr lang="en-US" sz="2000" dirty="0">
                <a:latin typeface="Arial" pitchFamily="34" charset="0"/>
                <a:cs typeface="Arial" pitchFamily="34" charset="0"/>
              </a:rPr>
              <a:t>expression for voltage as presented before.</a:t>
            </a:r>
          </a:p>
          <a:p>
            <a:pPr algn="just">
              <a:lnSpc>
                <a:spcPct val="200000"/>
              </a:lnSpc>
              <a:buFont typeface="Wingdings" pitchFamily="2" charset="2"/>
              <a:buChar char="§"/>
              <a:defRPr/>
            </a:pPr>
            <a:r>
              <a:rPr lang="en-US" sz="2000" dirty="0">
                <a:latin typeface="Arial" pitchFamily="34" charset="0"/>
                <a:cs typeface="Arial" pitchFamily="34" charset="0"/>
              </a:rPr>
              <a:t>Thus, the presented attempts from </a:t>
            </a:r>
            <a:r>
              <a:rPr lang="en-US" sz="2000" dirty="0" smtClean="0">
                <a:latin typeface="Arial" pitchFamily="34" charset="0"/>
                <a:cs typeface="Arial" pitchFamily="34" charset="0"/>
              </a:rPr>
              <a:t>Step-1 </a:t>
            </a:r>
            <a:r>
              <a:rPr lang="en-US" sz="2000" dirty="0">
                <a:latin typeface="Arial" pitchFamily="34" charset="0"/>
                <a:cs typeface="Arial" pitchFamily="34" charset="0"/>
              </a:rPr>
              <a:t>to </a:t>
            </a:r>
            <a:r>
              <a:rPr lang="en-US" sz="2000" dirty="0" smtClean="0">
                <a:latin typeface="Arial" pitchFamily="34" charset="0"/>
                <a:cs typeface="Arial" pitchFamily="34" charset="0"/>
              </a:rPr>
              <a:t>Step-12 in PQ bus </a:t>
            </a:r>
            <a:r>
              <a:rPr lang="en-US" sz="2000" dirty="0">
                <a:latin typeface="Arial" pitchFamily="34" charset="0"/>
                <a:cs typeface="Arial" pitchFamily="34" charset="0"/>
              </a:rPr>
              <a:t>also works for PV buses. </a:t>
            </a:r>
            <a:endParaRPr lang="en-US" sz="2000" dirty="0" smtClean="0">
              <a:latin typeface="Arial" pitchFamily="34" charset="0"/>
              <a:cs typeface="Arial" pitchFamily="34" charset="0"/>
            </a:endParaRPr>
          </a:p>
          <a:p>
            <a:pPr algn="just">
              <a:lnSpc>
                <a:spcPct val="200000"/>
              </a:lnSpc>
              <a:buFont typeface="Wingdings" pitchFamily="2" charset="2"/>
              <a:buChar char="§"/>
              <a:defRPr/>
            </a:pPr>
            <a:r>
              <a:rPr lang="en-US" sz="2000" dirty="0" smtClean="0">
                <a:latin typeface="Arial" pitchFamily="34" charset="0"/>
                <a:cs typeface="Arial" pitchFamily="34" charset="0"/>
              </a:rPr>
              <a:t>However, if Q is less than the minimum limit and greater than the maximum lit , consider the PV bus as a PQ bus.</a:t>
            </a:r>
          </a:p>
          <a:p>
            <a:pPr algn="just">
              <a:lnSpc>
                <a:spcPct val="200000"/>
              </a:lnSpc>
              <a:buFont typeface="Wingdings" pitchFamily="2" charset="2"/>
              <a:buChar char="§"/>
              <a:defRPr/>
            </a:pPr>
            <a:r>
              <a:rPr lang="en-US" sz="2000" dirty="0" smtClean="0">
                <a:latin typeface="Arial" pitchFamily="34" charset="0"/>
                <a:cs typeface="Arial" pitchFamily="34" charset="0"/>
              </a:rPr>
              <a:t>Thus, reactive power demand is equal to the </a:t>
            </a:r>
            <a:r>
              <a:rPr lang="en-US" sz="2000" dirty="0" err="1" smtClean="0">
                <a:latin typeface="Arial" pitchFamily="34" charset="0"/>
                <a:cs typeface="Arial" pitchFamily="34" charset="0"/>
              </a:rPr>
              <a:t>Q</a:t>
            </a:r>
            <a:r>
              <a:rPr lang="en-US" sz="2000" baseline="-25000" dirty="0" err="1" smtClean="0">
                <a:latin typeface="Arial" pitchFamily="34" charset="0"/>
                <a:cs typeface="Arial" pitchFamily="34" charset="0"/>
              </a:rPr>
              <a:t>min</a:t>
            </a:r>
            <a:r>
              <a:rPr lang="en-US" sz="2000" baseline="-25000" dirty="0" smtClean="0">
                <a:latin typeface="Arial" pitchFamily="34" charset="0"/>
                <a:cs typeface="Arial" pitchFamily="34" charset="0"/>
              </a:rPr>
              <a:t> </a:t>
            </a:r>
            <a:r>
              <a:rPr lang="en-US" sz="2000" dirty="0" smtClean="0">
                <a:latin typeface="Arial" pitchFamily="34" charset="0"/>
                <a:cs typeface="Arial" pitchFamily="34" charset="0"/>
              </a:rPr>
              <a:t> if the calculated value is less than minimum demand</a:t>
            </a:r>
          </a:p>
          <a:p>
            <a:pPr algn="just">
              <a:lnSpc>
                <a:spcPct val="200000"/>
              </a:lnSpc>
              <a:buFont typeface="Wingdings" pitchFamily="2" charset="2"/>
              <a:buChar char="§"/>
              <a:defRPr/>
            </a:pPr>
            <a:r>
              <a:rPr lang="en-US" sz="2000" dirty="0" smtClean="0">
                <a:latin typeface="Arial" pitchFamily="34" charset="0"/>
                <a:cs typeface="Arial" pitchFamily="34" charset="0"/>
              </a:rPr>
              <a:t>The reactive power demand is </a:t>
            </a:r>
            <a:r>
              <a:rPr lang="en-US" sz="2000" dirty="0">
                <a:latin typeface="Arial" pitchFamily="34" charset="0"/>
                <a:cs typeface="Arial" pitchFamily="34" charset="0"/>
              </a:rPr>
              <a:t>equal to the </a:t>
            </a:r>
            <a:r>
              <a:rPr lang="en-US" sz="2000" dirty="0" err="1" smtClean="0">
                <a:latin typeface="Arial" pitchFamily="34" charset="0"/>
                <a:cs typeface="Arial" pitchFamily="34" charset="0"/>
              </a:rPr>
              <a:t>Q</a:t>
            </a:r>
            <a:r>
              <a:rPr lang="en-US" sz="2000" baseline="-25000" dirty="0" err="1" smtClean="0">
                <a:latin typeface="Arial" pitchFamily="34" charset="0"/>
                <a:cs typeface="Arial" pitchFamily="34" charset="0"/>
              </a:rPr>
              <a:t>max</a:t>
            </a:r>
            <a:r>
              <a:rPr lang="en-US" sz="2000" baseline="-25000" dirty="0" smtClean="0">
                <a:latin typeface="Arial" pitchFamily="34" charset="0"/>
                <a:cs typeface="Arial" pitchFamily="34" charset="0"/>
              </a:rPr>
              <a:t> </a:t>
            </a:r>
            <a:r>
              <a:rPr lang="en-US" sz="2000" dirty="0">
                <a:latin typeface="Arial" pitchFamily="34" charset="0"/>
                <a:cs typeface="Arial" pitchFamily="34" charset="0"/>
              </a:rPr>
              <a:t>if the calculated value is </a:t>
            </a:r>
            <a:r>
              <a:rPr lang="en-US" sz="2000" dirty="0" smtClean="0">
                <a:latin typeface="Arial" pitchFamily="34" charset="0"/>
                <a:cs typeface="Arial" pitchFamily="34" charset="0"/>
              </a:rPr>
              <a:t>greater than maximum </a:t>
            </a:r>
          </a:p>
          <a:p>
            <a:pPr marL="0" indent="0" algn="just">
              <a:lnSpc>
                <a:spcPct val="200000"/>
              </a:lnSpc>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demand</a:t>
            </a:r>
          </a:p>
          <a:p>
            <a:pPr marL="0" indent="0" eaLnBrk="1" hangingPunct="1">
              <a:buFont typeface="Wingdings 2" pitchFamily="18" charset="2"/>
              <a:buNone/>
            </a:pPr>
            <a:endParaRPr lang="en-US" alt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dirty="0"/>
          </a:p>
        </p:txBody>
      </p:sp>
      <p:sp>
        <p:nvSpPr>
          <p:cNvPr id="368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18F712BC-0EC3-4B8A-9B4F-E4567B7ED1FF}" type="slidenum">
              <a:rPr lang="en-US" altLang="en-US" smtClean="0">
                <a:solidFill>
                  <a:srgbClr val="045C75"/>
                </a:solidFill>
              </a:rPr>
              <a:pPr/>
              <a:t>14</a:t>
            </a:fld>
            <a:endParaRPr lang="en-US" altLang="en-US" smtClean="0">
              <a:solidFill>
                <a:srgbClr val="045C75"/>
              </a:solidFill>
            </a:endParaRPr>
          </a:p>
        </p:txBody>
      </p:sp>
      <p:sp>
        <p:nvSpPr>
          <p:cNvPr id="6" name="Title 1"/>
          <p:cNvSpPr>
            <a:spLocks noGrp="1"/>
          </p:cNvSpPr>
          <p:nvPr>
            <p:ph type="title"/>
          </p:nvPr>
        </p:nvSpPr>
        <p:spPr>
          <a:xfrm>
            <a:off x="167780" y="67811"/>
            <a:ext cx="11313020" cy="687198"/>
          </a:xfrm>
        </p:spPr>
        <p:txBody>
          <a:bodyPr>
            <a:noAutofit/>
          </a:bodyPr>
          <a:lstStyle/>
          <a:p>
            <a:pPr algn="ctr">
              <a:lnSpc>
                <a:spcPct val="150000"/>
              </a:lnSpc>
              <a:defRPr/>
            </a:pPr>
            <a:r>
              <a:rPr lang="en-US" altLang="en-US" sz="3600" b="1" dirty="0" smtClean="0">
                <a:latin typeface="Arial" pitchFamily="34" charset="0"/>
                <a:cs typeface="Arial" pitchFamily="34" charset="0"/>
              </a:rPr>
              <a:t>G-S</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endParaRPr lang="en-US" altLang="en-US" sz="3600" b="1" dirty="0">
              <a:latin typeface="Arial" pitchFamily="34" charset="0"/>
              <a:cs typeface="Arial" pitchFamily="34" charset="0"/>
            </a:endParaRPr>
          </a:p>
        </p:txBody>
      </p:sp>
    </p:spTree>
    <p:extLst>
      <p:ext uri="{BB962C8B-B14F-4D97-AF65-F5344CB8AC3E}">
        <p14:creationId xmlns:p14="http://schemas.microsoft.com/office/powerpoint/2010/main" val="25118558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69674"/>
            <a:ext cx="12059728" cy="5684809"/>
          </a:xfrm>
        </p:spPr>
        <p:txBody>
          <a:bodyPr/>
          <a:lstStyle/>
          <a:p>
            <a:pPr algn="just">
              <a:lnSpc>
                <a:spcPct val="150000"/>
              </a:lnSpc>
            </a:pPr>
            <a:r>
              <a:rPr lang="en-US" sz="2000" dirty="0">
                <a:latin typeface="Arial" pitchFamily="34" charset="0"/>
                <a:cs typeface="Arial" pitchFamily="34" charset="0"/>
              </a:rPr>
              <a:t> </a:t>
            </a:r>
            <a:r>
              <a:rPr lang="en-US" sz="2000" dirty="0" smtClean="0">
                <a:latin typeface="Arial" pitchFamily="34" charset="0"/>
                <a:cs typeface="Arial" pitchFamily="34" charset="0"/>
              </a:rPr>
              <a:t>Then, the steps from Step-1 to Step-12 is applied at the same manner to determine the  voltage angle of PQ bus.</a:t>
            </a:r>
          </a:p>
          <a:p>
            <a:pPr algn="just">
              <a:lnSpc>
                <a:spcPct val="150000"/>
              </a:lnSpc>
            </a:pPr>
            <a:r>
              <a:rPr lang="en-US" sz="2000" dirty="0" smtClean="0">
                <a:latin typeface="Arial" pitchFamily="34" charset="0"/>
                <a:cs typeface="Arial" pitchFamily="34" charset="0"/>
              </a:rPr>
              <a:t>It </a:t>
            </a:r>
            <a:r>
              <a:rPr lang="en-US" sz="2000" dirty="0">
                <a:latin typeface="Arial" pitchFamily="34" charset="0"/>
                <a:cs typeface="Arial" pitchFamily="34" charset="0"/>
              </a:rPr>
              <a:t>means that the voltage controlled bus is treated as a load bus with the known quantities as P</a:t>
            </a:r>
            <a:r>
              <a:rPr lang="en-US" sz="2000" baseline="-25000" dirty="0">
                <a:latin typeface="Arial" pitchFamily="34" charset="0"/>
                <a:cs typeface="Arial" pitchFamily="34" charset="0"/>
              </a:rPr>
              <a:t>D</a:t>
            </a:r>
            <a:r>
              <a:rPr lang="en-US" sz="2000" dirty="0">
                <a:latin typeface="Arial" pitchFamily="34" charset="0"/>
                <a:cs typeface="Arial" pitchFamily="34" charset="0"/>
              </a:rPr>
              <a:t> and </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Q</a:t>
            </a:r>
            <a:r>
              <a:rPr lang="en-US" sz="2000" baseline="-25000" dirty="0" smtClean="0">
                <a:latin typeface="Arial" pitchFamily="34" charset="0"/>
                <a:cs typeface="Arial" pitchFamily="34" charset="0"/>
              </a:rPr>
              <a:t>D</a:t>
            </a:r>
            <a:r>
              <a:rPr lang="en-US" sz="2000" dirty="0" smtClean="0">
                <a:latin typeface="Arial" pitchFamily="34" charset="0"/>
                <a:cs typeface="Arial" pitchFamily="34" charset="0"/>
              </a:rPr>
              <a:t> </a:t>
            </a:r>
            <a:r>
              <a:rPr lang="en-US" sz="2000" dirty="0">
                <a:latin typeface="Arial" pitchFamily="34" charset="0"/>
                <a:cs typeface="Arial" pitchFamily="34" charset="0"/>
              </a:rPr>
              <a:t>and unknown quantities as |V| and δ</a:t>
            </a:r>
          </a:p>
          <a:p>
            <a:pPr algn="just">
              <a:lnSpc>
                <a:spcPct val="150000"/>
              </a:lnSpc>
            </a:pPr>
            <a:r>
              <a:rPr lang="en-US" sz="2000" dirty="0">
                <a:latin typeface="Arial" pitchFamily="34" charset="0"/>
                <a:cs typeface="Arial" pitchFamily="34" charset="0"/>
              </a:rPr>
              <a:t>Qi outside the limits, if the reactive power limits are not satisfied indicates that the voltage level at that </a:t>
            </a:r>
          </a:p>
          <a:p>
            <a:pPr marL="0" indent="0" algn="just">
              <a:lnSpc>
                <a:spcPct val="15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bus can not be maintained at the specified value. </a:t>
            </a:r>
          </a:p>
          <a:p>
            <a:pPr algn="just">
              <a:lnSpc>
                <a:spcPct val="150000"/>
              </a:lnSpc>
            </a:pPr>
            <a:r>
              <a:rPr lang="en-US" sz="2000" dirty="0">
                <a:latin typeface="Arial" pitchFamily="34" charset="0"/>
                <a:cs typeface="Arial" pitchFamily="34" charset="0"/>
              </a:rPr>
              <a:t> Because, the available Q  always determine the voltage at that bus.</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15</a:t>
            </a:fld>
            <a:endParaRPr lang="en-US"/>
          </a:p>
        </p:txBody>
      </p:sp>
      <p:sp>
        <p:nvSpPr>
          <p:cNvPr id="6" name="Title 1"/>
          <p:cNvSpPr>
            <a:spLocks noGrp="1"/>
          </p:cNvSpPr>
          <p:nvPr>
            <p:ph type="title"/>
          </p:nvPr>
        </p:nvSpPr>
        <p:spPr>
          <a:xfrm>
            <a:off x="167780" y="67811"/>
            <a:ext cx="11313020" cy="687198"/>
          </a:xfrm>
        </p:spPr>
        <p:txBody>
          <a:bodyPr>
            <a:noAutofit/>
          </a:bodyPr>
          <a:lstStyle/>
          <a:p>
            <a:pPr algn="ctr">
              <a:lnSpc>
                <a:spcPct val="150000"/>
              </a:lnSpc>
              <a:defRPr/>
            </a:pPr>
            <a:r>
              <a:rPr lang="en-US" altLang="en-US" sz="3600" b="1" dirty="0" smtClean="0">
                <a:latin typeface="Arial" pitchFamily="34" charset="0"/>
                <a:cs typeface="Arial" pitchFamily="34" charset="0"/>
              </a:rPr>
              <a:t>G-S</a:t>
            </a:r>
            <a:r>
              <a:rPr lang="en-US" altLang="en-US" sz="3600" b="1" dirty="0">
                <a:latin typeface="Arial" pitchFamily="34" charset="0"/>
                <a:cs typeface="Arial" pitchFamily="34" charset="0"/>
              </a:rPr>
              <a:t> </a:t>
            </a:r>
            <a:r>
              <a:rPr lang="en-US" altLang="en-US" sz="3600" b="1" dirty="0" smtClean="0">
                <a:latin typeface="Arial" pitchFamily="34" charset="0"/>
                <a:cs typeface="Arial" pitchFamily="34" charset="0"/>
              </a:rPr>
              <a:t>                                                       Cont.…</a:t>
            </a:r>
            <a:endParaRPr lang="en-US" altLang="en-US" sz="3600" b="1" dirty="0">
              <a:latin typeface="Arial" pitchFamily="34" charset="0"/>
              <a:cs typeface="Arial" pitchFamily="34" charset="0"/>
            </a:endParaRPr>
          </a:p>
        </p:txBody>
      </p:sp>
    </p:spTree>
    <p:extLst>
      <p:ext uri="{BB962C8B-B14F-4D97-AF65-F5344CB8AC3E}">
        <p14:creationId xmlns:p14="http://schemas.microsoft.com/office/powerpoint/2010/main" val="9309605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pPr>
              <a:defRPr/>
            </a:pPr>
            <a:r>
              <a:rPr lang="en-US" smtClean="0"/>
              <a:t>Presenter: Dr.Teshome Goa</a:t>
            </a:r>
            <a:endParaRPr lang="en-US"/>
          </a:p>
        </p:txBody>
      </p:sp>
      <p:sp>
        <p:nvSpPr>
          <p:cNvPr id="57347" name="TextBox 3"/>
          <p:cNvSpPr txBox="1">
            <a:spLocks noChangeArrowheads="1"/>
          </p:cNvSpPr>
          <p:nvPr/>
        </p:nvSpPr>
        <p:spPr bwMode="auto">
          <a:xfrm>
            <a:off x="252663" y="637674"/>
            <a:ext cx="11798439" cy="5478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nSpc>
                <a:spcPct val="250000"/>
              </a:lnSpc>
            </a:pPr>
            <a:r>
              <a:rPr lang="en-US" altLang="en-US" sz="2000" b="1" dirty="0">
                <a:solidFill>
                  <a:srgbClr val="242021"/>
                </a:solidFill>
                <a:cs typeface="Arial" pitchFamily="34" charset="0"/>
              </a:rPr>
              <a:t>Advantages and Disadvantages of Gauss–Seidel Method</a:t>
            </a:r>
            <a:br>
              <a:rPr lang="en-US" altLang="en-US" sz="2000" b="1" dirty="0">
                <a:solidFill>
                  <a:srgbClr val="242021"/>
                </a:solidFill>
                <a:cs typeface="Arial" pitchFamily="34" charset="0"/>
              </a:rPr>
            </a:br>
            <a:r>
              <a:rPr lang="en-US" altLang="en-US" sz="2000" b="1" dirty="0" smtClean="0">
                <a:solidFill>
                  <a:srgbClr val="242021"/>
                </a:solidFill>
                <a:cs typeface="Arial" pitchFamily="34" charset="0"/>
              </a:rPr>
              <a:t>A. </a:t>
            </a:r>
            <a:r>
              <a:rPr lang="en-US" altLang="en-US" sz="2000" i="1" dirty="0" smtClean="0">
                <a:solidFill>
                  <a:srgbClr val="242021"/>
                </a:solidFill>
                <a:cs typeface="Arial" pitchFamily="34" charset="0"/>
              </a:rPr>
              <a:t>Advantages</a:t>
            </a:r>
            <a:r>
              <a:rPr lang="en-US" altLang="en-US" sz="2000" i="1" dirty="0">
                <a:solidFill>
                  <a:srgbClr val="242021"/>
                </a:solidFill>
                <a:cs typeface="Arial" pitchFamily="34" charset="0"/>
              </a:rPr>
              <a:t/>
            </a:r>
            <a:br>
              <a:rPr lang="en-US" altLang="en-US" sz="2000" i="1" dirty="0">
                <a:solidFill>
                  <a:srgbClr val="242021"/>
                </a:solidFill>
                <a:cs typeface="Arial" pitchFamily="34" charset="0"/>
              </a:rPr>
            </a:br>
            <a:r>
              <a:rPr lang="en-US" altLang="en-US" sz="2000" dirty="0">
                <a:solidFill>
                  <a:srgbClr val="242021"/>
                </a:solidFill>
                <a:cs typeface="Arial" pitchFamily="34" charset="0"/>
              </a:rPr>
              <a:t>• The calculations are simple and so there is less programming task </a:t>
            </a:r>
            <a:r>
              <a:rPr lang="en-US" altLang="en-US" sz="2000" dirty="0" smtClean="0">
                <a:solidFill>
                  <a:srgbClr val="242021"/>
                </a:solidFill>
                <a:cs typeface="Arial" pitchFamily="34" charset="0"/>
              </a:rPr>
              <a:t>to perform</a:t>
            </a:r>
            <a:r>
              <a:rPr lang="en-US" altLang="en-US" sz="2000" dirty="0">
                <a:solidFill>
                  <a:srgbClr val="242021"/>
                </a:solidFill>
                <a:cs typeface="Arial" pitchFamily="34" charset="0"/>
              </a:rPr>
              <a:t>.</a:t>
            </a:r>
            <a:br>
              <a:rPr lang="en-US" altLang="en-US" sz="2000" dirty="0">
                <a:solidFill>
                  <a:srgbClr val="242021"/>
                </a:solidFill>
                <a:cs typeface="Arial" pitchFamily="34" charset="0"/>
              </a:rPr>
            </a:br>
            <a:r>
              <a:rPr lang="en-US" altLang="en-US" sz="2000" dirty="0">
                <a:solidFill>
                  <a:srgbClr val="242021"/>
                </a:solidFill>
                <a:cs typeface="Arial" pitchFamily="34" charset="0"/>
              </a:rPr>
              <a:t>• The memory requirement is small.</a:t>
            </a:r>
            <a:br>
              <a:rPr lang="en-US" altLang="en-US" sz="2000" dirty="0">
                <a:solidFill>
                  <a:srgbClr val="242021"/>
                </a:solidFill>
                <a:cs typeface="Arial" pitchFamily="34" charset="0"/>
              </a:rPr>
            </a:br>
            <a:r>
              <a:rPr lang="en-US" altLang="en-US" sz="2000" dirty="0">
                <a:solidFill>
                  <a:srgbClr val="242021"/>
                </a:solidFill>
                <a:cs typeface="Arial" pitchFamily="34" charset="0"/>
              </a:rPr>
              <a:t>• Useful for the small systems</a:t>
            </a:r>
            <a:r>
              <a:rPr lang="en-US" altLang="en-US" sz="2000" dirty="0" smtClean="0">
                <a:solidFill>
                  <a:srgbClr val="242021"/>
                </a:solidFill>
                <a:cs typeface="Arial" pitchFamily="34" charset="0"/>
              </a:rPr>
              <a:t>.</a:t>
            </a:r>
          </a:p>
          <a:p>
            <a:pPr marL="342900" indent="-342900">
              <a:lnSpc>
                <a:spcPct val="250000"/>
              </a:lnSpc>
              <a:buFont typeface="Arial" pitchFamily="34" charset="0"/>
              <a:buChar char="•"/>
            </a:pPr>
            <a:r>
              <a:rPr lang="en-US" altLang="en-US" sz="2000" dirty="0" smtClean="0">
                <a:solidFill>
                  <a:srgbClr val="242021"/>
                </a:solidFill>
                <a:cs typeface="Arial" pitchFamily="34" charset="0"/>
              </a:rPr>
              <a:t>Faster </a:t>
            </a:r>
            <a:r>
              <a:rPr lang="en-US" altLang="en-US" sz="2000" dirty="0">
                <a:solidFill>
                  <a:srgbClr val="242021"/>
                </a:solidFill>
                <a:cs typeface="Arial" pitchFamily="34" charset="0"/>
              </a:rPr>
              <a:t>computation per iteration compared to some other methods</a:t>
            </a:r>
            <a:br>
              <a:rPr lang="en-US" altLang="en-US" sz="2000" dirty="0">
                <a:solidFill>
                  <a:srgbClr val="242021"/>
                </a:solidFill>
                <a:cs typeface="Arial" pitchFamily="34" charset="0"/>
              </a:rPr>
            </a:br>
            <a:endParaRPr lang="en-US" altLang="en-US" sz="2000" dirty="0">
              <a:cs typeface="Arial" pitchFamily="34" charset="0"/>
            </a:endParaRPr>
          </a:p>
        </p:txBody>
      </p:sp>
      <p:sp>
        <p:nvSpPr>
          <p:cNvPr id="4" name="Title 1"/>
          <p:cNvSpPr txBox="1">
            <a:spLocks/>
          </p:cNvSpPr>
          <p:nvPr/>
        </p:nvSpPr>
        <p:spPr>
          <a:xfrm>
            <a:off x="167780" y="76200"/>
            <a:ext cx="11313020" cy="68719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lnSpc>
                <a:spcPct val="150000"/>
              </a:lnSpc>
              <a:defRPr/>
            </a:pPr>
            <a:r>
              <a:rPr lang="en-US" altLang="en-US" sz="3600" b="1" dirty="0" smtClean="0">
                <a:latin typeface="Arial" pitchFamily="34" charset="0"/>
                <a:cs typeface="Arial" pitchFamily="34" charset="0"/>
              </a:rPr>
              <a:t>G-S                                                        Cont.…</a:t>
            </a:r>
            <a:endParaRPr lang="en-US" altLang="en-US" sz="3600" b="1" dirty="0">
              <a:latin typeface="Arial" pitchFamily="34" charset="0"/>
              <a:cs typeface="Arial" pitchFamily="34" charset="0"/>
            </a:endParaRPr>
          </a:p>
        </p:txBody>
      </p:sp>
      <p:sp>
        <p:nvSpPr>
          <p:cNvPr id="3" name="Slide Number Placeholder 2"/>
          <p:cNvSpPr>
            <a:spLocks noGrp="1"/>
          </p:cNvSpPr>
          <p:nvPr>
            <p:ph type="sldNum" sz="quarter" idx="12"/>
          </p:nvPr>
        </p:nvSpPr>
        <p:spPr/>
        <p:txBody>
          <a:bodyPr/>
          <a:lstStyle/>
          <a:p>
            <a:fld id="{A48DA065-FA52-4A6B-AE36-1AE15AD4FD00}" type="slidenum">
              <a:rPr lang="en-US" smtClean="0"/>
              <a:pPr/>
              <a:t>16</a:t>
            </a:fld>
            <a:endParaRPr lang="en-US"/>
          </a:p>
        </p:txBody>
      </p:sp>
    </p:spTree>
    <p:extLst>
      <p:ext uri="{BB962C8B-B14F-4D97-AF65-F5344CB8AC3E}">
        <p14:creationId xmlns:p14="http://schemas.microsoft.com/office/powerpoint/2010/main" val="26304306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7780" y="1155940"/>
            <a:ext cx="11895589" cy="5588809"/>
          </a:xfrm>
        </p:spPr>
        <p:txBody>
          <a:bodyPr>
            <a:normAutofit/>
          </a:bodyPr>
          <a:lstStyle/>
          <a:p>
            <a:pPr>
              <a:lnSpc>
                <a:spcPct val="200000"/>
              </a:lnSpc>
            </a:pPr>
            <a:r>
              <a:rPr lang="en-US" altLang="en-US" sz="2000" i="1" dirty="0">
                <a:solidFill>
                  <a:srgbClr val="242021"/>
                </a:solidFill>
                <a:latin typeface="Arial" pitchFamily="34" charset="0"/>
                <a:cs typeface="Arial" pitchFamily="34" charset="0"/>
              </a:rPr>
              <a:t>Disadvantages</a:t>
            </a:r>
            <a:br>
              <a:rPr lang="en-US" altLang="en-US" sz="2000" i="1" dirty="0">
                <a:solidFill>
                  <a:srgbClr val="242021"/>
                </a:solidFill>
                <a:latin typeface="Arial" pitchFamily="34" charset="0"/>
                <a:cs typeface="Arial" pitchFamily="34" charset="0"/>
              </a:rPr>
            </a:br>
            <a:r>
              <a:rPr lang="en-US" altLang="en-US" sz="2000" dirty="0">
                <a:solidFill>
                  <a:srgbClr val="242021"/>
                </a:solidFill>
                <a:latin typeface="Arial" pitchFamily="34" charset="0"/>
                <a:cs typeface="Arial" pitchFamily="34" charset="0"/>
              </a:rPr>
              <a:t>• Requires a large number of iterations to converge.</a:t>
            </a:r>
            <a:br>
              <a:rPr lang="en-US" altLang="en-US" sz="2000" dirty="0">
                <a:solidFill>
                  <a:srgbClr val="242021"/>
                </a:solidFill>
                <a:latin typeface="Arial" pitchFamily="34" charset="0"/>
                <a:cs typeface="Arial" pitchFamily="34" charset="0"/>
              </a:rPr>
            </a:br>
            <a:r>
              <a:rPr lang="en-US" altLang="en-US" sz="2000" dirty="0">
                <a:solidFill>
                  <a:srgbClr val="242021"/>
                </a:solidFill>
                <a:latin typeface="Arial" pitchFamily="34" charset="0"/>
                <a:cs typeface="Arial" pitchFamily="34" charset="0"/>
              </a:rPr>
              <a:t>• Not suitable for large systems.</a:t>
            </a:r>
            <a:br>
              <a:rPr lang="en-US" altLang="en-US" sz="2000" dirty="0">
                <a:solidFill>
                  <a:srgbClr val="242021"/>
                </a:solidFill>
                <a:latin typeface="Arial" pitchFamily="34" charset="0"/>
                <a:cs typeface="Arial" pitchFamily="34" charset="0"/>
              </a:rPr>
            </a:br>
            <a:r>
              <a:rPr lang="en-US" altLang="en-US" sz="2000" dirty="0">
                <a:solidFill>
                  <a:srgbClr val="242021"/>
                </a:solidFill>
                <a:latin typeface="Arial" pitchFamily="34" charset="0"/>
                <a:cs typeface="Arial" pitchFamily="34" charset="0"/>
              </a:rPr>
              <a:t>• Convergence time increases with the size of the system</a:t>
            </a:r>
            <a:r>
              <a:rPr lang="en-US" altLang="en-US" sz="2000" dirty="0" smtClean="0">
                <a:solidFill>
                  <a:srgbClr val="242021"/>
                </a:solidFill>
                <a:latin typeface="Arial" pitchFamily="34" charset="0"/>
                <a:cs typeface="Arial" pitchFamily="34" charset="0"/>
              </a:rPr>
              <a:t>.</a:t>
            </a:r>
          </a:p>
          <a:p>
            <a:pPr>
              <a:lnSpc>
                <a:spcPct val="200000"/>
              </a:lnSpc>
            </a:pPr>
            <a:r>
              <a:rPr lang="en-US" altLang="en-US" sz="2000" dirty="0" smtClean="0">
                <a:solidFill>
                  <a:srgbClr val="242021"/>
                </a:solidFill>
                <a:latin typeface="Arial" pitchFamily="34" charset="0"/>
                <a:cs typeface="Arial" pitchFamily="34" charset="0"/>
              </a:rPr>
              <a:t>Highly depends on the initial guess </a:t>
            </a:r>
            <a:r>
              <a:rPr lang="en-US" altLang="en-US" sz="2000" dirty="0">
                <a:latin typeface="Arial" pitchFamily="34" charset="0"/>
                <a:cs typeface="Arial" pitchFamily="34" charset="0"/>
              </a:rPr>
              <a:t/>
            </a:r>
            <a:br>
              <a:rPr lang="en-US" altLang="en-US" sz="2000" dirty="0">
                <a:latin typeface="Arial" pitchFamily="34" charset="0"/>
                <a:cs typeface="Arial" pitchFamily="34" charset="0"/>
              </a:rPr>
            </a:b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17</a:t>
            </a:fld>
            <a:endParaRPr lang="en-US"/>
          </a:p>
        </p:txBody>
      </p:sp>
      <p:sp>
        <p:nvSpPr>
          <p:cNvPr id="6" name="Title 1"/>
          <p:cNvSpPr txBox="1">
            <a:spLocks/>
          </p:cNvSpPr>
          <p:nvPr/>
        </p:nvSpPr>
        <p:spPr>
          <a:xfrm>
            <a:off x="167780" y="76200"/>
            <a:ext cx="11313020" cy="687198"/>
          </a:xfrm>
          <a:prstGeom prst="rect">
            <a:avLst/>
          </a:prstGeom>
        </p:spPr>
        <p:txBody>
          <a:bodyP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lnSpc>
                <a:spcPct val="150000"/>
              </a:lnSpc>
              <a:defRPr/>
            </a:pPr>
            <a:r>
              <a:rPr lang="en-US" altLang="en-US" sz="3600" b="1" dirty="0" smtClean="0">
                <a:latin typeface="Arial" pitchFamily="34" charset="0"/>
                <a:cs typeface="Arial" pitchFamily="34" charset="0"/>
              </a:rPr>
              <a:t>G-S                                                        Cont.…</a:t>
            </a:r>
            <a:endParaRPr lang="en-US" altLang="en-US" sz="3600" b="1" dirty="0">
              <a:latin typeface="Arial" pitchFamily="34" charset="0"/>
              <a:cs typeface="Arial" pitchFamily="34" charset="0"/>
            </a:endParaRPr>
          </a:p>
        </p:txBody>
      </p:sp>
    </p:spTree>
    <p:extLst>
      <p:ext uri="{BB962C8B-B14F-4D97-AF65-F5344CB8AC3E}">
        <p14:creationId xmlns:p14="http://schemas.microsoft.com/office/powerpoint/2010/main" val="8419244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027522"/>
            <a:ext cx="12191999" cy="5890863"/>
          </a:xfrm>
        </p:spPr>
        <p:txBody>
          <a:bodyPr>
            <a:normAutofit/>
          </a:bodyPr>
          <a:lstStyle/>
          <a:p>
            <a:pPr algn="just">
              <a:lnSpc>
                <a:spcPct val="200000"/>
              </a:lnSpc>
            </a:pPr>
            <a:r>
              <a:rPr lang="en-US" sz="2000" dirty="0">
                <a:latin typeface="Arial" pitchFamily="34" charset="0"/>
                <a:cs typeface="Arial" pitchFamily="34" charset="0"/>
              </a:rPr>
              <a:t>The Newton–</a:t>
            </a:r>
            <a:r>
              <a:rPr lang="en-US" sz="2000" dirty="0" err="1">
                <a:latin typeface="Arial" pitchFamily="34" charset="0"/>
                <a:cs typeface="Arial" pitchFamily="34" charset="0"/>
              </a:rPr>
              <a:t>Raphson</a:t>
            </a:r>
            <a:r>
              <a:rPr lang="en-US" sz="2000" dirty="0">
                <a:latin typeface="Arial" pitchFamily="34" charset="0"/>
                <a:cs typeface="Arial" pitchFamily="34" charset="0"/>
              </a:rPr>
              <a:t> method is regarded as the most crucial of the many load flow analysis solution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techniques </a:t>
            </a:r>
            <a:r>
              <a:rPr lang="en-US" sz="2000" dirty="0">
                <a:latin typeface="Arial" pitchFamily="34" charset="0"/>
                <a:cs typeface="Arial" pitchFamily="34" charset="0"/>
              </a:rPr>
              <a:t>available for big interconnected power systems.</a:t>
            </a:r>
          </a:p>
          <a:p>
            <a:pPr algn="just">
              <a:lnSpc>
                <a:spcPct val="200000"/>
              </a:lnSpc>
            </a:pPr>
            <a:r>
              <a:rPr lang="en-US" sz="2000" dirty="0">
                <a:latin typeface="Arial" pitchFamily="34" charset="0"/>
                <a:cs typeface="Arial" pitchFamily="34" charset="0"/>
              </a:rPr>
              <a:t>There are numerous benefits associated with the Newton-</a:t>
            </a:r>
            <a:r>
              <a:rPr lang="en-US" sz="2000" dirty="0" err="1">
                <a:latin typeface="Arial" pitchFamily="34" charset="0"/>
                <a:cs typeface="Arial" pitchFamily="34" charset="0"/>
              </a:rPr>
              <a:t>Raphson</a:t>
            </a:r>
            <a:r>
              <a:rPr lang="en-US" sz="2000" dirty="0">
                <a:latin typeface="Arial" pitchFamily="34" charset="0"/>
                <a:cs typeface="Arial" pitchFamily="34" charset="0"/>
              </a:rPr>
              <a:t> method.</a:t>
            </a:r>
          </a:p>
          <a:p>
            <a:pPr algn="just">
              <a:lnSpc>
                <a:spcPct val="200000"/>
              </a:lnSpc>
            </a:pPr>
            <a:r>
              <a:rPr lang="en-US" sz="2000" dirty="0">
                <a:latin typeface="Arial" pitchFamily="34" charset="0"/>
                <a:cs typeface="Arial" pitchFamily="34" charset="0"/>
              </a:rPr>
              <a:t> When compared to the other processes, its convergence properties are comparatively strong</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200000"/>
              </a:lnSpc>
            </a:pPr>
            <a:r>
              <a:rPr lang="en-US" sz="2000" dirty="0">
                <a:latin typeface="Arial" pitchFamily="34" charset="0"/>
                <a:cs typeface="Arial" pitchFamily="34" charset="0"/>
              </a:rPr>
              <a:t> When sparse network equations are solved using the scarcity programmed ordered elimination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technique</a:t>
            </a:r>
            <a:r>
              <a:rPr lang="en-US" sz="2000" dirty="0">
                <a:latin typeface="Arial" pitchFamily="34" charset="0"/>
                <a:cs typeface="Arial" pitchFamily="34" charset="0"/>
              </a:rPr>
              <a:t>, significantly short computation times are obtained. </a:t>
            </a:r>
            <a:endParaRPr 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18</a:t>
            </a:fld>
            <a:endParaRPr lang="en-US"/>
          </a:p>
        </p:txBody>
      </p:sp>
      <p:sp>
        <p:nvSpPr>
          <p:cNvPr id="6" name="Title 1"/>
          <p:cNvSpPr>
            <a:spLocks noGrp="1"/>
          </p:cNvSpPr>
          <p:nvPr>
            <p:ph type="title"/>
          </p:nvPr>
        </p:nvSpPr>
        <p:spPr>
          <a:xfrm>
            <a:off x="313427" y="240102"/>
            <a:ext cx="11785600" cy="990600"/>
          </a:xfrm>
        </p:spPr>
        <p:txBody>
          <a:bodyPr>
            <a:noAutofit/>
          </a:bodyPr>
          <a:lstStyle/>
          <a:p>
            <a:pPr algn="ctr"/>
            <a:r>
              <a:rPr lang="en-US" altLang="en-US" sz="3600" b="1" dirty="0" smtClean="0">
                <a:solidFill>
                  <a:schemeClr val="tx1"/>
                </a:solidFill>
                <a:latin typeface="Arial" pitchFamily="34" charset="0"/>
                <a:cs typeface="Arial" pitchFamily="34" charset="0"/>
              </a:rPr>
              <a:t>3. </a:t>
            </a:r>
            <a:r>
              <a:rPr lang="en-US" altLang="en-US" sz="3600" b="1" dirty="0">
                <a:latin typeface="Arial" pitchFamily="34" charset="0"/>
                <a:cs typeface="Arial" pitchFamily="34" charset="0"/>
              </a:rPr>
              <a:t>Newton-</a:t>
            </a:r>
            <a:r>
              <a:rPr lang="en-US" altLang="en-US" sz="3600" b="1" dirty="0" err="1">
                <a:latin typeface="Arial" pitchFamily="34" charset="0"/>
                <a:cs typeface="Arial" pitchFamily="34" charset="0"/>
              </a:rPr>
              <a:t>Raphson</a:t>
            </a:r>
            <a:r>
              <a:rPr lang="en-US" altLang="en-US" sz="3600" b="1" dirty="0">
                <a:latin typeface="Arial" pitchFamily="34" charset="0"/>
                <a:cs typeface="Arial" pitchFamily="34" charset="0"/>
              </a:rPr>
              <a:t> Power Flow </a:t>
            </a:r>
            <a:r>
              <a:rPr lang="en-US" altLang="en-US" sz="3600" b="1" dirty="0" smtClean="0">
                <a:solidFill>
                  <a:schemeClr val="tx1"/>
                </a:solidFill>
                <a:latin typeface="Arial" pitchFamily="34" charset="0"/>
                <a:cs typeface="Arial" pitchFamily="34" charset="0"/>
              </a:rPr>
              <a:t>(NRPF)</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2633945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672860"/>
            <a:ext cx="11947585" cy="6185140"/>
          </a:xfrm>
        </p:spPr>
        <p:txBody>
          <a:bodyPr>
            <a:normAutofit/>
          </a:bodyPr>
          <a:lstStyle/>
          <a:p>
            <a:pPr algn="just">
              <a:lnSpc>
                <a:spcPct val="200000"/>
              </a:lnSpc>
            </a:pPr>
            <a:r>
              <a:rPr lang="en-US" sz="2000" dirty="0">
                <a:latin typeface="Arial" pitchFamily="34" charset="0"/>
                <a:cs typeface="Arial" pitchFamily="34" charset="0"/>
              </a:rPr>
              <a:t>The reliability of the Newton–</a:t>
            </a:r>
            <a:r>
              <a:rPr lang="en-US" sz="2000" dirty="0" err="1">
                <a:latin typeface="Arial" pitchFamily="34" charset="0"/>
                <a:cs typeface="Arial" pitchFamily="34" charset="0"/>
              </a:rPr>
              <a:t>Raphson</a:t>
            </a:r>
            <a:r>
              <a:rPr lang="en-US" sz="2000" dirty="0">
                <a:latin typeface="Arial" pitchFamily="34" charset="0"/>
                <a:cs typeface="Arial" pitchFamily="34" charset="0"/>
              </a:rPr>
              <a:t> method is comparatively good, since it can solve cases </a:t>
            </a:r>
            <a:r>
              <a:rPr lang="en-US" sz="2000" dirty="0" smtClean="0">
                <a:latin typeface="Arial" pitchFamily="34" charset="0"/>
                <a:cs typeface="Arial" pitchFamily="34" charset="0"/>
              </a:rPr>
              <a:t>that</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lead to divergence with the other popular processes, but the </a:t>
            </a:r>
            <a:r>
              <a:rPr lang="en-US" sz="2000" dirty="0">
                <a:solidFill>
                  <a:srgbClr val="FF0000"/>
                </a:solidFill>
                <a:latin typeface="Arial" pitchFamily="34" charset="0"/>
                <a:cs typeface="Arial" pitchFamily="34" charset="0"/>
              </a:rPr>
              <a:t>method is by no means </a:t>
            </a:r>
            <a:r>
              <a:rPr lang="en-US" sz="2000" dirty="0">
                <a:latin typeface="Arial" pitchFamily="34" charset="0"/>
                <a:cs typeface="Arial" pitchFamily="34" charset="0"/>
              </a:rPr>
              <a:t>reliable</a:t>
            </a:r>
          </a:p>
          <a:p>
            <a:pPr algn="just">
              <a:lnSpc>
                <a:spcPct val="200000"/>
              </a:lnSpc>
            </a:pPr>
            <a:r>
              <a:rPr lang="en-US" sz="2000" dirty="0">
                <a:latin typeface="Arial" pitchFamily="34" charset="0"/>
                <a:cs typeface="Arial" pitchFamily="34" charset="0"/>
              </a:rPr>
              <a:t>Failure does not occur on some ill-conditioned problems.</a:t>
            </a:r>
          </a:p>
          <a:p>
            <a:pPr algn="just">
              <a:lnSpc>
                <a:spcPct val="200000"/>
              </a:lnSpc>
            </a:pPr>
            <a:r>
              <a:rPr lang="en-US" sz="2000" dirty="0">
                <a:latin typeface="Arial" pitchFamily="34" charset="0"/>
                <a:cs typeface="Arial" pitchFamily="34" charset="0"/>
              </a:rPr>
              <a:t>The number of iterations required to obtain a solution is independent of the system size, but more </a:t>
            </a:r>
            <a:endParaRPr lang="en-US" sz="2000" dirty="0" smtClean="0">
              <a:latin typeface="Arial" pitchFamily="34" charset="0"/>
              <a:cs typeface="Arial" pitchFamily="34" charset="0"/>
            </a:endParaRP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functional </a:t>
            </a:r>
            <a:r>
              <a:rPr lang="en-US" sz="2000" dirty="0">
                <a:latin typeface="Arial" pitchFamily="34" charset="0"/>
                <a:cs typeface="Arial" pitchFamily="34" charset="0"/>
              </a:rPr>
              <a:t>evaluations are required at each iteration.</a:t>
            </a:r>
          </a:p>
          <a:p>
            <a:pPr algn="just">
              <a:lnSpc>
                <a:spcPct val="200000"/>
              </a:lnSpc>
            </a:pPr>
            <a:r>
              <a:rPr lang="en-US" sz="2000" dirty="0">
                <a:latin typeface="Arial" pitchFamily="34" charset="0"/>
                <a:cs typeface="Arial" pitchFamily="34" charset="0"/>
              </a:rPr>
              <a:t>Since in the load flow problem real power and magnitude of bus voltage are specified for the PV buses, the load flow equation is formulated in the polar form</a:t>
            </a:r>
          </a:p>
          <a:p>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19</a:t>
            </a:fld>
            <a:endParaRPr lang="en-US"/>
          </a:p>
        </p:txBody>
      </p:sp>
      <p:sp>
        <p:nvSpPr>
          <p:cNvPr id="6" name="Title 1"/>
          <p:cNvSpPr>
            <a:spLocks noGrp="1"/>
          </p:cNvSpPr>
          <p:nvPr>
            <p:ph type="title"/>
          </p:nvPr>
        </p:nvSpPr>
        <p:spPr>
          <a:xfrm>
            <a:off x="251670" y="240102"/>
            <a:ext cx="11847357" cy="783355"/>
          </a:xfrm>
        </p:spPr>
        <p:txBody>
          <a:bodyPr>
            <a:noAutofit/>
          </a:bodyPr>
          <a:lstStyle/>
          <a:p>
            <a:pPr algn="ctr"/>
            <a:r>
              <a:rPr lang="en-US" altLang="en-US" sz="3600" b="1" dirty="0" smtClean="0">
                <a:solidFill>
                  <a:schemeClr val="tx1"/>
                </a:solidFill>
                <a:latin typeface="Arial" pitchFamily="34" charset="0"/>
                <a:cs typeface="Arial" pitchFamily="34" charset="0"/>
              </a:rPr>
              <a:t>NRPF</a:t>
            </a:r>
            <a:r>
              <a:rPr lang="en-US" altLang="en-US" sz="3600" b="1" dirty="0" smtClean="0">
                <a:latin typeface="Arial" pitchFamily="34" charset="0"/>
                <a:cs typeface="Arial" pitchFamily="34" charset="0"/>
              </a:rPr>
              <a:t>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0338921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Content Placeholder 2"/>
          <p:cNvSpPr>
            <a:spLocks noGrp="1"/>
          </p:cNvSpPr>
          <p:nvPr>
            <p:ph idx="1"/>
          </p:nvPr>
        </p:nvSpPr>
        <p:spPr>
          <a:xfrm>
            <a:off x="406400" y="1066800"/>
            <a:ext cx="11176000" cy="5486400"/>
          </a:xfrm>
        </p:spPr>
        <p:txBody>
          <a:bodyPr/>
          <a:lstStyle/>
          <a:p>
            <a:pPr algn="just">
              <a:lnSpc>
                <a:spcPct val="150000"/>
              </a:lnSpc>
              <a:buFont typeface="Wingdings 2" pitchFamily="18" charset="2"/>
              <a:buNone/>
            </a:pPr>
            <a:r>
              <a:rPr lang="en-US" altLang="en-US" sz="2000" dirty="0" smtClean="0">
                <a:solidFill>
                  <a:srgbClr val="FF0066"/>
                </a:solidFill>
                <a:latin typeface="Arial" pitchFamily="34" charset="0"/>
                <a:cs typeface="Arial" pitchFamily="34" charset="0"/>
              </a:rPr>
              <a:t>●</a:t>
            </a:r>
            <a:r>
              <a:rPr lang="en-US" altLang="en-US" sz="2000" dirty="0" smtClean="0">
                <a:latin typeface="Arial" pitchFamily="34" charset="0"/>
                <a:cs typeface="Arial" pitchFamily="34" charset="0"/>
              </a:rPr>
              <a:t> N-R iterative method approximate set of non-linear simultaneous eqns. to set of linear </a:t>
            </a:r>
            <a:r>
              <a:rPr lang="en-US" altLang="en-US" sz="2000" dirty="0">
                <a:latin typeface="Arial" pitchFamily="34" charset="0"/>
                <a:cs typeface="Arial" pitchFamily="34" charset="0"/>
              </a:rPr>
              <a:t>simultaneous </a:t>
            </a:r>
            <a:r>
              <a:rPr lang="en-US" altLang="en-US" sz="2000" dirty="0" smtClean="0">
                <a:latin typeface="Arial" pitchFamily="34" charset="0"/>
                <a:cs typeface="Arial" pitchFamily="34" charset="0"/>
              </a:rPr>
              <a:t>eqns. By Taylor’s expansion[4]: </a:t>
            </a:r>
          </a:p>
          <a:p>
            <a:r>
              <a:rPr lang="en-US" altLang="en-US" sz="2000" dirty="0" smtClean="0">
                <a:latin typeface="Arial" pitchFamily="34" charset="0"/>
                <a:cs typeface="Arial" pitchFamily="34" charset="0"/>
              </a:rPr>
              <a:t>Let’s consider:                                                                                  eqn.(9)</a:t>
            </a:r>
          </a:p>
          <a:p>
            <a:pPr>
              <a:buFont typeface="Wingdings 2" pitchFamily="18" charset="2"/>
              <a:buNone/>
            </a:pPr>
            <a:r>
              <a:rPr lang="en-US" altLang="en-US" sz="2000" dirty="0" smtClean="0">
                <a:latin typeface="Arial" pitchFamily="34" charset="0"/>
                <a:cs typeface="Arial" pitchFamily="34" charset="0"/>
              </a:rPr>
              <a:t>                                                                                                                 </a:t>
            </a:r>
          </a:p>
          <a:p>
            <a:pPr>
              <a:buFont typeface="Wingdings 2" pitchFamily="18" charset="2"/>
              <a:buNone/>
            </a:pPr>
            <a:endParaRPr lang="en-US" altLang="en-US" sz="2400" dirty="0" smtClean="0"/>
          </a:p>
          <a:p>
            <a:pPr marL="0" indent="0">
              <a:buNone/>
            </a:pPr>
            <a:r>
              <a:rPr lang="en-US" altLang="en-US" sz="2000" dirty="0" smtClean="0">
                <a:latin typeface="Arial" pitchFamily="34" charset="0"/>
                <a:cs typeface="Arial" pitchFamily="34" charset="0"/>
              </a:rPr>
              <a:t>Where, K1 and K2 are constants. </a:t>
            </a:r>
          </a:p>
          <a:p>
            <a:r>
              <a:rPr lang="en-US" altLang="en-US" sz="2000" dirty="0" smtClean="0">
                <a:latin typeface="Arial" pitchFamily="34" charset="0"/>
                <a:cs typeface="Arial" pitchFamily="34" charset="0"/>
              </a:rPr>
              <a:t>        x</a:t>
            </a:r>
            <a:r>
              <a:rPr lang="en-US" altLang="en-US" sz="2000" baseline="-25000" dirty="0" smtClean="0">
                <a:latin typeface="Arial" pitchFamily="34" charset="0"/>
                <a:cs typeface="Arial" pitchFamily="34" charset="0"/>
              </a:rPr>
              <a:t>1(0) </a:t>
            </a:r>
            <a:r>
              <a:rPr lang="en-US" altLang="en-US" sz="2000" dirty="0" smtClean="0">
                <a:latin typeface="Arial" pitchFamily="34" charset="0"/>
                <a:cs typeface="Arial" pitchFamily="34" charset="0"/>
              </a:rPr>
              <a:t>and x</a:t>
            </a:r>
            <a:r>
              <a:rPr lang="en-US" altLang="en-US" sz="2000" baseline="-25000" dirty="0" smtClean="0">
                <a:latin typeface="Arial" pitchFamily="34" charset="0"/>
                <a:cs typeface="Arial" pitchFamily="34" charset="0"/>
              </a:rPr>
              <a:t>2(0) </a:t>
            </a:r>
            <a:r>
              <a:rPr lang="en-US" altLang="en-US" sz="2000" dirty="0" smtClean="0">
                <a:latin typeface="Arial" pitchFamily="34" charset="0"/>
                <a:cs typeface="Arial" pitchFamily="34" charset="0"/>
              </a:rPr>
              <a:t>are estimate solution and We designate</a:t>
            </a:r>
          </a:p>
          <a:p>
            <a:r>
              <a:rPr lang="en-US" altLang="en-US" sz="2000" dirty="0" smtClean="0">
                <a:latin typeface="Arial" pitchFamily="34" charset="0"/>
                <a:cs typeface="Arial" pitchFamily="34" charset="0"/>
              </a:rPr>
              <a:t>       Δx</a:t>
            </a:r>
            <a:r>
              <a:rPr lang="en-US" altLang="en-US" sz="2000" baseline="-25000" dirty="0" smtClean="0">
                <a:latin typeface="Arial" pitchFamily="34" charset="0"/>
                <a:cs typeface="Arial" pitchFamily="34" charset="0"/>
              </a:rPr>
              <a:t>1(0) </a:t>
            </a:r>
            <a:r>
              <a:rPr lang="en-US" altLang="en-US" sz="2000" dirty="0" smtClean="0">
                <a:latin typeface="Arial" pitchFamily="34" charset="0"/>
                <a:cs typeface="Arial" pitchFamily="34" charset="0"/>
              </a:rPr>
              <a:t>&amp; Δx</a:t>
            </a:r>
            <a:r>
              <a:rPr lang="en-US" altLang="en-US" sz="2000" baseline="-25000" dirty="0" smtClean="0">
                <a:latin typeface="Arial" pitchFamily="34" charset="0"/>
                <a:cs typeface="Arial" pitchFamily="34" charset="0"/>
              </a:rPr>
              <a:t>2(0) </a:t>
            </a:r>
            <a:r>
              <a:rPr lang="en-US" altLang="en-US" sz="2000" dirty="0" smtClean="0">
                <a:latin typeface="Arial" pitchFamily="34" charset="0"/>
                <a:cs typeface="Arial" pitchFamily="34" charset="0"/>
              </a:rPr>
              <a:t>to correct the solution, so we can write:</a:t>
            </a:r>
          </a:p>
          <a:p>
            <a:pPr>
              <a:buFont typeface="Wingdings 2" pitchFamily="18" charset="2"/>
              <a:buNone/>
            </a:pPr>
            <a:endParaRPr lang="en-US" altLang="en-US" sz="2400" dirty="0" smtClean="0"/>
          </a:p>
          <a:p>
            <a:pPr>
              <a:buFont typeface="Wingdings 2" pitchFamily="18" charset="2"/>
              <a:buNone/>
            </a:pPr>
            <a:r>
              <a:rPr lang="en-US" altLang="en-US" sz="2000" dirty="0" smtClean="0">
                <a:latin typeface="Arial" pitchFamily="34" charset="0"/>
                <a:cs typeface="Arial" pitchFamily="34" charset="0"/>
              </a:rPr>
              <a:t>                                                                                                                   eqn.(10)</a:t>
            </a:r>
          </a:p>
          <a:p>
            <a:pPr>
              <a:buFont typeface="Wingdings 2" pitchFamily="18" charset="2"/>
              <a:buNone/>
            </a:pPr>
            <a:endParaRPr lang="en-US" altLang="en-US" dirty="0" smtClean="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0965" name="Object 2"/>
          <p:cNvGraphicFramePr>
            <a:graphicFrameLocks noChangeAspect="1"/>
          </p:cNvGraphicFramePr>
          <p:nvPr>
            <p:extLst>
              <p:ext uri="{D42A27DB-BD31-4B8C-83A1-F6EECF244321}">
                <p14:modId xmlns:p14="http://schemas.microsoft.com/office/powerpoint/2010/main" val="2222802699"/>
              </p:ext>
            </p:extLst>
          </p:nvPr>
        </p:nvGraphicFramePr>
        <p:xfrm>
          <a:off x="3860800" y="2057399"/>
          <a:ext cx="3321650" cy="1030857"/>
        </p:xfrm>
        <a:graphic>
          <a:graphicData uri="http://schemas.openxmlformats.org/presentationml/2006/ole">
            <mc:AlternateContent xmlns:mc="http://schemas.openxmlformats.org/markup-compatibility/2006">
              <mc:Choice xmlns:v="urn:schemas-microsoft-com:vml" Requires="v">
                <p:oleObj spid="_x0000_s318578" name="Equation" r:id="rId3" imgW="990600" imgH="685800" progId="Equation.DSMT4">
                  <p:embed/>
                </p:oleObj>
              </mc:Choice>
              <mc:Fallback>
                <p:oleObj name="Equation" r:id="rId3" imgW="990600" imgH="6858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60800" y="2057399"/>
                        <a:ext cx="3321650" cy="1030857"/>
                      </a:xfrm>
                      <a:prstGeom prst="rect">
                        <a:avLst/>
                      </a:prstGeom>
                      <a:noFill/>
                      <a:ln>
                        <a:noFill/>
                      </a:ln>
                      <a:extLst/>
                    </p:spPr>
                  </p:pic>
                </p:oleObj>
              </mc:Fallback>
            </mc:AlternateContent>
          </a:graphicData>
        </a:graphic>
      </p:graphicFrame>
      <p:graphicFrame>
        <p:nvGraphicFramePr>
          <p:cNvPr id="40966" name="Object 3"/>
          <p:cNvGraphicFramePr>
            <a:graphicFrameLocks noChangeAspect="1"/>
          </p:cNvGraphicFramePr>
          <p:nvPr>
            <p:extLst>
              <p:ext uri="{D42A27DB-BD31-4B8C-83A1-F6EECF244321}">
                <p14:modId xmlns:p14="http://schemas.microsoft.com/office/powerpoint/2010/main" val="2457320164"/>
              </p:ext>
            </p:extLst>
          </p:nvPr>
        </p:nvGraphicFramePr>
        <p:xfrm>
          <a:off x="1467449" y="4789098"/>
          <a:ext cx="5791200" cy="990600"/>
        </p:xfrm>
        <a:graphic>
          <a:graphicData uri="http://schemas.openxmlformats.org/presentationml/2006/ole">
            <mc:AlternateContent xmlns:mc="http://schemas.openxmlformats.org/markup-compatibility/2006">
              <mc:Choice xmlns:v="urn:schemas-microsoft-com:vml" Requires="v">
                <p:oleObj spid="_x0000_s318579" name="Equation" r:id="rId5" imgW="2692400" imgH="812800" progId="Equation.DSMT4">
                  <p:embed/>
                </p:oleObj>
              </mc:Choice>
              <mc:Fallback>
                <p:oleObj name="Equation" r:id="rId5" imgW="2692400" imgH="8128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67449" y="4789098"/>
                        <a:ext cx="57912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0968"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70D1E971-6980-40FA-8BBA-BF437BECC6C4}" type="slidenum">
              <a:rPr lang="en-US" altLang="en-US" smtClean="0">
                <a:solidFill>
                  <a:srgbClr val="045C75"/>
                </a:solidFill>
              </a:rPr>
              <a:pPr/>
              <a:t>20</a:t>
            </a:fld>
            <a:endParaRPr lang="en-US" altLang="en-US" smtClean="0">
              <a:solidFill>
                <a:srgbClr val="045C75"/>
              </a:solidFill>
            </a:endParaRPr>
          </a:p>
        </p:txBody>
      </p:sp>
      <p:sp>
        <p:nvSpPr>
          <p:cNvPr id="10" name="Title 1"/>
          <p:cNvSpPr>
            <a:spLocks noGrp="1"/>
          </p:cNvSpPr>
          <p:nvPr>
            <p:ph type="title"/>
          </p:nvPr>
        </p:nvSpPr>
        <p:spPr>
          <a:xfrm>
            <a:off x="251670" y="240102"/>
            <a:ext cx="11847357" cy="783355"/>
          </a:xfrm>
        </p:spPr>
        <p:txBody>
          <a:bodyPr>
            <a:noAutofit/>
          </a:bodyPr>
          <a:lstStyle/>
          <a:p>
            <a:pPr algn="ctr"/>
            <a:r>
              <a:rPr lang="en-US" altLang="en-US" sz="3600" b="1" dirty="0" smtClean="0">
                <a:solidFill>
                  <a:schemeClr val="tx1"/>
                </a:solidFill>
                <a:latin typeface="Arial" pitchFamily="34" charset="0"/>
                <a:cs typeface="Arial" pitchFamily="34" charset="0"/>
              </a:rPr>
              <a:t>NRPF</a:t>
            </a:r>
            <a:r>
              <a:rPr lang="en-US" altLang="en-US" sz="3600" b="1" dirty="0" smtClean="0">
                <a:latin typeface="Arial" pitchFamily="34" charset="0"/>
                <a:cs typeface="Arial" pitchFamily="34" charset="0"/>
              </a:rPr>
              <a:t>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49054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3200" y="1066800"/>
            <a:ext cx="11582400" cy="5257800"/>
          </a:xfrm>
        </p:spPr>
        <p:txBody>
          <a:bodyPr/>
          <a:lstStyle/>
          <a:p>
            <a:pPr algn="just">
              <a:lnSpc>
                <a:spcPct val="150000"/>
              </a:lnSpc>
              <a:spcBef>
                <a:spcPts val="0"/>
              </a:spcBef>
              <a:defRPr/>
            </a:pPr>
            <a:r>
              <a:rPr lang="en-US" sz="2000" dirty="0">
                <a:latin typeface="Arial" pitchFamily="34" charset="0"/>
                <a:cs typeface="Arial" pitchFamily="34" charset="0"/>
              </a:rPr>
              <a:t>N</a:t>
            </a:r>
            <a:r>
              <a:rPr lang="en-US" sz="2000" dirty="0" smtClean="0">
                <a:latin typeface="Arial" pitchFamily="34" charset="0"/>
                <a:cs typeface="Arial" pitchFamily="34" charset="0"/>
              </a:rPr>
              <a:t>ow we  can solve for Δx</a:t>
            </a:r>
            <a:r>
              <a:rPr lang="en-US" sz="2000" baseline="-25000" dirty="0" smtClean="0">
                <a:latin typeface="Arial" pitchFamily="34" charset="0"/>
                <a:cs typeface="Arial" pitchFamily="34" charset="0"/>
              </a:rPr>
              <a:t>1(0) </a:t>
            </a:r>
            <a:r>
              <a:rPr lang="en-US" sz="2000" dirty="0" smtClean="0">
                <a:latin typeface="Arial" pitchFamily="34" charset="0"/>
                <a:cs typeface="Arial" pitchFamily="34" charset="0"/>
              </a:rPr>
              <a:t>&amp; Δx</a:t>
            </a:r>
            <a:r>
              <a:rPr lang="en-US" sz="2000" baseline="-25000" dirty="0" smtClean="0">
                <a:latin typeface="Arial" pitchFamily="34" charset="0"/>
                <a:cs typeface="Arial" pitchFamily="34" charset="0"/>
              </a:rPr>
              <a:t>2(0) </a:t>
            </a:r>
            <a:r>
              <a:rPr lang="en-US" sz="2000" dirty="0" smtClean="0">
                <a:latin typeface="Arial" pitchFamily="34" charset="0"/>
                <a:cs typeface="Arial" pitchFamily="34" charset="0"/>
              </a:rPr>
              <a:t>by expanding eqn.10. in Taylor’s series to give:</a:t>
            </a:r>
          </a:p>
          <a:p>
            <a:pPr>
              <a:buFont typeface="Wingdings 2" pitchFamily="18" charset="2"/>
              <a:buNone/>
              <a:defRPr/>
            </a:pPr>
            <a:endParaRPr lang="en-US" dirty="0" smtClean="0"/>
          </a:p>
          <a:p>
            <a:pPr>
              <a:buFont typeface="Wingdings 2" pitchFamily="18" charset="2"/>
              <a:buNone/>
              <a:defRPr/>
            </a:pPr>
            <a:r>
              <a:rPr lang="en-US" sz="2400" dirty="0" smtClean="0">
                <a:latin typeface="Arial" pitchFamily="34" charset="0"/>
                <a:cs typeface="Arial" pitchFamily="34" charset="0"/>
              </a:rPr>
              <a:t>                                                                                                         eqn.(11)</a:t>
            </a:r>
          </a:p>
          <a:p>
            <a:pPr>
              <a:buFont typeface="Wingdings 2" pitchFamily="18" charset="2"/>
              <a:buNone/>
              <a:defRPr/>
            </a:pPr>
            <a:endParaRPr lang="en-US" dirty="0" smtClean="0"/>
          </a:p>
          <a:p>
            <a:pPr>
              <a:defRPr/>
            </a:pPr>
            <a:r>
              <a:rPr lang="en-US" sz="2000" dirty="0" smtClean="0">
                <a:latin typeface="Arial" pitchFamily="34" charset="0"/>
                <a:cs typeface="Arial" pitchFamily="34" charset="0"/>
              </a:rPr>
              <a:t>If partial derivatives of first order only taken, the above equations in matrix form:</a:t>
            </a:r>
          </a:p>
          <a:p>
            <a:pPr marL="0" indent="0">
              <a:buNone/>
              <a:defRPr/>
            </a:pPr>
            <a:endParaRPr lang="en-US" sz="2000" dirty="0" smtClean="0">
              <a:latin typeface="Arial" pitchFamily="34" charset="0"/>
              <a:cs typeface="Arial" pitchFamily="34" charset="0"/>
            </a:endParaRPr>
          </a:p>
          <a:p>
            <a:pPr marL="0" indent="0">
              <a:buNone/>
              <a:defRPr/>
            </a:pPr>
            <a:r>
              <a:rPr lang="en-US" sz="2000" dirty="0">
                <a:latin typeface="Arial" pitchFamily="34" charset="0"/>
                <a:cs typeface="Arial" pitchFamily="34" charset="0"/>
              </a:rPr>
              <a:t> </a:t>
            </a:r>
            <a:r>
              <a:rPr lang="en-US" sz="2000" dirty="0" smtClean="0">
                <a:latin typeface="Arial" pitchFamily="34" charset="0"/>
                <a:cs typeface="Arial" pitchFamily="34" charset="0"/>
              </a:rPr>
              <a:t>                                                                                                                            eqn.(12)</a:t>
            </a:r>
          </a:p>
          <a:p>
            <a:pPr>
              <a:buFont typeface="Wingdings 2" pitchFamily="18" charset="2"/>
              <a:buNone/>
              <a:defRPr/>
            </a:pPr>
            <a:endParaRPr lang="en-US" dirty="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1989" name="Object 2"/>
          <p:cNvGraphicFramePr>
            <a:graphicFrameLocks noChangeAspect="1"/>
          </p:cNvGraphicFramePr>
          <p:nvPr>
            <p:extLst>
              <p:ext uri="{D42A27DB-BD31-4B8C-83A1-F6EECF244321}">
                <p14:modId xmlns:p14="http://schemas.microsoft.com/office/powerpoint/2010/main" val="1181807142"/>
              </p:ext>
            </p:extLst>
          </p:nvPr>
        </p:nvGraphicFramePr>
        <p:xfrm>
          <a:off x="1112807" y="1562248"/>
          <a:ext cx="6686430" cy="1442620"/>
        </p:xfrm>
        <a:graphic>
          <a:graphicData uri="http://schemas.openxmlformats.org/presentationml/2006/ole">
            <mc:AlternateContent xmlns:mc="http://schemas.openxmlformats.org/markup-compatibility/2006">
              <mc:Choice xmlns:v="urn:schemas-microsoft-com:vml" Requires="v">
                <p:oleObj spid="_x0000_s319600" name="Equation" r:id="rId3" imgW="4152900" imgH="1092200" progId="Equation.DSMT4">
                  <p:embed/>
                </p:oleObj>
              </mc:Choice>
              <mc:Fallback>
                <p:oleObj name="Equation" r:id="rId3" imgW="4152900" imgH="10922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2807" y="1562248"/>
                        <a:ext cx="6686430" cy="1442620"/>
                      </a:xfrm>
                      <a:prstGeom prst="rect">
                        <a:avLst/>
                      </a:prstGeom>
                      <a:noFill/>
                      <a:ln>
                        <a:noFill/>
                      </a:ln>
                      <a:effectLst/>
                      <a:extLst/>
                    </p:spPr>
                  </p:pic>
                </p:oleObj>
              </mc:Fallback>
            </mc:AlternateContent>
          </a:graphicData>
        </a:graphic>
      </p:graphicFrame>
      <p:graphicFrame>
        <p:nvGraphicFramePr>
          <p:cNvPr id="41990" name="Object 3"/>
          <p:cNvGraphicFramePr>
            <a:graphicFrameLocks noChangeAspect="1"/>
          </p:cNvGraphicFramePr>
          <p:nvPr>
            <p:extLst>
              <p:ext uri="{D42A27DB-BD31-4B8C-83A1-F6EECF244321}">
                <p14:modId xmlns:p14="http://schemas.microsoft.com/office/powerpoint/2010/main" val="1250552015"/>
              </p:ext>
            </p:extLst>
          </p:nvPr>
        </p:nvGraphicFramePr>
        <p:xfrm>
          <a:off x="1425274" y="3686353"/>
          <a:ext cx="5234641" cy="1472243"/>
        </p:xfrm>
        <a:graphic>
          <a:graphicData uri="http://schemas.openxmlformats.org/presentationml/2006/ole">
            <mc:AlternateContent xmlns:mc="http://schemas.openxmlformats.org/markup-compatibility/2006">
              <mc:Choice xmlns:v="urn:schemas-microsoft-com:vml" Requires="v">
                <p:oleObj spid="_x0000_s319601" name="Equation" r:id="rId5" imgW="2705100" imgH="1092200" progId="Equation.DSMT4">
                  <p:embed/>
                </p:oleObj>
              </mc:Choice>
              <mc:Fallback>
                <p:oleObj name="Equation" r:id="rId5" imgW="2705100" imgH="10922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5274" y="3686353"/>
                        <a:ext cx="5234641" cy="1472243"/>
                      </a:xfrm>
                      <a:prstGeom prst="rect">
                        <a:avLst/>
                      </a:prstGeom>
                      <a:noFill/>
                      <a:ln>
                        <a:noFill/>
                      </a:ln>
                      <a:effectLst/>
                      <a:extLst/>
                    </p:spPr>
                  </p:pic>
                </p:oleObj>
              </mc:Fallback>
            </mc:AlternateContent>
          </a:graphicData>
        </a:graphic>
      </p:graphicFrame>
      <p:sp>
        <p:nvSpPr>
          <p:cNvPr id="41992" name="Slide Number Placeholder 4"/>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1A541B3F-7BFF-47D9-B4AC-A6F4556A875F}" type="slidenum">
              <a:rPr lang="en-US" altLang="en-US" smtClean="0">
                <a:solidFill>
                  <a:srgbClr val="045C75"/>
                </a:solidFill>
              </a:rPr>
              <a:pPr/>
              <a:t>21</a:t>
            </a:fld>
            <a:endParaRPr lang="en-US" altLang="en-US" smtClean="0">
              <a:solidFill>
                <a:srgbClr val="045C75"/>
              </a:solidFill>
            </a:endParaRPr>
          </a:p>
        </p:txBody>
      </p:sp>
      <p:sp>
        <p:nvSpPr>
          <p:cNvPr id="10"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0996310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Content Placeholder 2"/>
          <p:cNvSpPr>
            <a:spLocks noGrp="1"/>
          </p:cNvSpPr>
          <p:nvPr>
            <p:ph idx="1"/>
          </p:nvPr>
        </p:nvSpPr>
        <p:spPr>
          <a:xfrm>
            <a:off x="0" y="586596"/>
            <a:ext cx="11964838" cy="6119004"/>
          </a:xfrm>
        </p:spPr>
        <p:txBody>
          <a:bodyPr>
            <a:normAutofit/>
          </a:bodyPr>
          <a:lstStyle/>
          <a:p>
            <a:pPr>
              <a:buFont typeface="Wingdings 2" pitchFamily="18" charset="2"/>
              <a:buNone/>
            </a:pPr>
            <a:endParaRPr lang="en-US" altLang="en-US" sz="2000" dirty="0" smtClean="0">
              <a:latin typeface="Arial" pitchFamily="34" charset="0"/>
              <a:cs typeface="Arial" pitchFamily="34" charset="0"/>
            </a:endParaRPr>
          </a:p>
          <a:p>
            <a:r>
              <a:rPr lang="en-US" altLang="en-US" sz="2000" dirty="0" smtClean="0">
                <a:latin typeface="Arial" pitchFamily="34" charset="0"/>
                <a:cs typeface="Arial" pitchFamily="34" charset="0"/>
              </a:rPr>
              <a:t>Equation 11, can be written as</a:t>
            </a:r>
          </a:p>
          <a:p>
            <a:pPr>
              <a:buFont typeface="Wingdings 2" pitchFamily="18" charset="2"/>
              <a:buNone/>
            </a:pPr>
            <a:r>
              <a:rPr lang="en-US" altLang="en-US" sz="2200" dirty="0" smtClean="0">
                <a:latin typeface="Arial" pitchFamily="34" charset="0"/>
                <a:cs typeface="Arial" pitchFamily="34" charset="0"/>
              </a:rPr>
              <a:t>                                                                                                        eqn.(12)</a:t>
            </a:r>
          </a:p>
          <a:p>
            <a:pPr marL="0">
              <a:lnSpc>
                <a:spcPct val="150000"/>
              </a:lnSpc>
              <a:spcBef>
                <a:spcPts val="0"/>
              </a:spcBef>
              <a:buFont typeface="Wingdings 2" pitchFamily="18" charset="2"/>
              <a:buNone/>
            </a:pPr>
            <a:endParaRPr lang="en-US" altLang="en-US" sz="2000" dirty="0" smtClean="0">
              <a:latin typeface="Arial" pitchFamily="34" charset="0"/>
              <a:cs typeface="Arial" pitchFamily="34" charset="0"/>
            </a:endParaRPr>
          </a:p>
          <a:p>
            <a:pPr marL="0" algn="just">
              <a:lnSpc>
                <a:spcPct val="150000"/>
              </a:lnSpc>
              <a:spcBef>
                <a:spcPts val="0"/>
              </a:spcBef>
            </a:pPr>
            <a:r>
              <a:rPr lang="en-US" altLang="en-US" sz="2000" dirty="0" smtClean="0">
                <a:latin typeface="Arial" pitchFamily="34" charset="0"/>
                <a:cs typeface="Arial" pitchFamily="34" charset="0"/>
              </a:rPr>
              <a:t>Where, </a:t>
            </a:r>
            <a:r>
              <a:rPr lang="en-US" altLang="en-US" sz="2000" b="1" dirty="0" smtClean="0">
                <a:latin typeface="Arial" pitchFamily="34" charset="0"/>
                <a:cs typeface="Arial" pitchFamily="34" charset="0"/>
              </a:rPr>
              <a:t>J</a:t>
            </a:r>
            <a:r>
              <a:rPr lang="en-US" altLang="en-US" sz="2000" b="1" baseline="30000" dirty="0" smtClean="0">
                <a:latin typeface="Arial" pitchFamily="34" charset="0"/>
                <a:cs typeface="Arial" pitchFamily="34" charset="0"/>
              </a:rPr>
              <a:t>(0)</a:t>
            </a:r>
            <a:r>
              <a:rPr lang="en-US" altLang="en-US" sz="2000" dirty="0" smtClean="0">
                <a:latin typeface="Arial" pitchFamily="34" charset="0"/>
                <a:cs typeface="Arial" pitchFamily="34" charset="0"/>
              </a:rPr>
              <a:t> is called Jacobean of initial estimate and by finding it we can determine Δx</a:t>
            </a:r>
            <a:r>
              <a:rPr lang="en-US" altLang="en-US" sz="2000" baseline="-25000" dirty="0" smtClean="0">
                <a:latin typeface="Arial" pitchFamily="34" charset="0"/>
                <a:cs typeface="Arial" pitchFamily="34" charset="0"/>
              </a:rPr>
              <a:t>1(0) </a:t>
            </a:r>
            <a:r>
              <a:rPr lang="en-US" altLang="en-US" sz="2000" dirty="0" smtClean="0">
                <a:latin typeface="Arial" pitchFamily="34" charset="0"/>
                <a:cs typeface="Arial" pitchFamily="34" charset="0"/>
              </a:rPr>
              <a:t>&amp; Δx</a:t>
            </a:r>
            <a:r>
              <a:rPr lang="en-US" altLang="en-US" sz="2000" baseline="-25000" dirty="0" smtClean="0">
                <a:latin typeface="Arial" pitchFamily="34" charset="0"/>
                <a:cs typeface="Arial" pitchFamily="34" charset="0"/>
              </a:rPr>
              <a:t>2(0)</a:t>
            </a:r>
            <a:r>
              <a:rPr lang="en-US" altLang="en-US" sz="2000" dirty="0" smtClean="0">
                <a:latin typeface="Arial" pitchFamily="34" charset="0"/>
                <a:cs typeface="Arial" pitchFamily="34" charset="0"/>
              </a:rPr>
              <a:t>. </a:t>
            </a:r>
          </a:p>
          <a:p>
            <a:pPr marL="0" algn="just">
              <a:lnSpc>
                <a:spcPct val="150000"/>
              </a:lnSpc>
              <a:spcBef>
                <a:spcPts val="0"/>
              </a:spcBef>
            </a:pPr>
            <a:r>
              <a:rPr lang="en-US" altLang="en-US" sz="2000" dirty="0" smtClean="0">
                <a:latin typeface="Arial" pitchFamily="34" charset="0"/>
                <a:cs typeface="Arial" pitchFamily="34" charset="0"/>
              </a:rPr>
              <a:t>By correcting the  initial estimate we have;</a:t>
            </a:r>
          </a:p>
          <a:p>
            <a:pPr>
              <a:buFont typeface="Wingdings 2" pitchFamily="18" charset="2"/>
              <a:buNone/>
            </a:pPr>
            <a:r>
              <a:rPr lang="en-US" altLang="en-US" sz="2000" dirty="0" smtClean="0">
                <a:latin typeface="Arial" pitchFamily="34" charset="0"/>
                <a:cs typeface="Arial" pitchFamily="34" charset="0"/>
              </a:rPr>
              <a:t>                                                                                                                    eqn.(13)</a:t>
            </a:r>
          </a:p>
          <a:p>
            <a:pPr>
              <a:buFont typeface="Wingdings 2" pitchFamily="18" charset="2"/>
              <a:buNone/>
            </a:pPr>
            <a:endParaRPr lang="en-US" altLang="en-US" sz="2400" dirty="0" smtClean="0">
              <a:solidFill>
                <a:srgbClr val="0066FF"/>
              </a:solidFill>
              <a:sym typeface="Symbol" pitchFamily="18" charset="2"/>
            </a:endParaRPr>
          </a:p>
          <a:p>
            <a:r>
              <a:rPr lang="en-US" altLang="en-US" sz="2000" dirty="0" smtClean="0">
                <a:solidFill>
                  <a:srgbClr val="0066FF"/>
                </a:solidFill>
                <a:latin typeface="Arial" pitchFamily="34" charset="0"/>
                <a:cs typeface="Arial" pitchFamily="34" charset="0"/>
                <a:sym typeface="Symbol" pitchFamily="18" charset="2"/>
              </a:rPr>
              <a:t> </a:t>
            </a:r>
            <a:r>
              <a:rPr lang="en-US" altLang="en-US" sz="2000" dirty="0" smtClean="0">
                <a:latin typeface="Arial" pitchFamily="34" charset="0"/>
                <a:cs typeface="Arial" pitchFamily="34" charset="0"/>
                <a:sym typeface="Symbol" pitchFamily="18" charset="2"/>
              </a:rPr>
              <a:t>Then, the process is repeated until the correction is small</a:t>
            </a:r>
            <a:endParaRPr lang="en-US" altLang="en-US" sz="2000" dirty="0" smtClean="0">
              <a:solidFill>
                <a:srgbClr val="0066FF"/>
              </a:solidFill>
              <a:latin typeface="Arial" pitchFamily="34" charset="0"/>
              <a:cs typeface="Arial" pitchFamily="34" charset="0"/>
              <a:sym typeface="Symbol" pitchFamily="18" charset="2"/>
            </a:endParaRPr>
          </a:p>
          <a:p>
            <a:pPr>
              <a:lnSpc>
                <a:spcPct val="150000"/>
              </a:lnSpc>
              <a:spcBef>
                <a:spcPts val="0"/>
              </a:spcBef>
            </a:pPr>
            <a:r>
              <a:rPr lang="en-US" altLang="en-US" sz="2000" dirty="0" smtClean="0">
                <a:latin typeface="Arial" pitchFamily="34" charset="0"/>
                <a:cs typeface="Arial" pitchFamily="34" charset="0"/>
              </a:rPr>
              <a:t>To use the above discussion for power flow problem,   we choose</a:t>
            </a:r>
            <a:r>
              <a:rPr lang="en-US" altLang="en-US" sz="2000" dirty="0" smtClean="0">
                <a:solidFill>
                  <a:srgbClr val="FF0066"/>
                </a:solidFill>
                <a:latin typeface="Arial" pitchFamily="34" charset="0"/>
                <a:cs typeface="Arial" pitchFamily="34" charset="0"/>
              </a:rPr>
              <a:t> </a:t>
            </a:r>
            <a:r>
              <a:rPr lang="en-US" altLang="en-US" sz="2000" dirty="0" smtClean="0">
                <a:latin typeface="Arial" pitchFamily="34" charset="0"/>
                <a:cs typeface="Arial" pitchFamily="34" charset="0"/>
              </a:rPr>
              <a:t>polar coordinate and designate: </a:t>
            </a:r>
          </a:p>
          <a:p>
            <a:pPr marL="0" indent="0">
              <a:buNone/>
            </a:pPr>
            <a:endParaRPr lang="en-US" altLang="en-US" sz="2400" dirty="0" smtClean="0">
              <a:latin typeface="Times New Roman" pitchFamily="18" charset="0"/>
              <a:cs typeface="Times New Roman" pitchFamily="18" charset="0"/>
            </a:endParaRPr>
          </a:p>
          <a:p>
            <a:pPr marL="0" indent="0">
              <a:buNone/>
            </a:pPr>
            <a:r>
              <a:rPr lang="en-US" altLang="en-US" sz="2000" dirty="0" smtClean="0">
                <a:latin typeface="Arial" pitchFamily="34" charset="0"/>
                <a:cs typeface="Arial" pitchFamily="34" charset="0"/>
              </a:rPr>
              <a:t>                                                                                                                     eqn.(14)</a:t>
            </a:r>
          </a:p>
          <a:p>
            <a:r>
              <a:rPr lang="en-US" altLang="en-US" sz="2000" dirty="0" smtClean="0">
                <a:latin typeface="Arial" pitchFamily="34" charset="0"/>
                <a:cs typeface="Arial" pitchFamily="34" charset="0"/>
              </a:rPr>
              <a:t>We have</a:t>
            </a:r>
          </a:p>
          <a:p>
            <a:pPr>
              <a:buFont typeface="Wingdings 2" pitchFamily="18" charset="2"/>
              <a:buNone/>
            </a:pPr>
            <a:endParaRPr lang="en-US" altLang="en-US" sz="2400" dirty="0" smtClean="0">
              <a:latin typeface="Times New Roman" pitchFamily="18" charset="0"/>
              <a:cs typeface="Times New Roman" pitchFamily="18" charset="0"/>
            </a:endParaRPr>
          </a:p>
          <a:p>
            <a:pPr>
              <a:buFont typeface="Wingdings 2" pitchFamily="18" charset="2"/>
              <a:buNone/>
            </a:pPr>
            <a:endParaRPr lang="en-US" altLang="en-US" dirty="0" smtClean="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3013" name="Object 2"/>
          <p:cNvGraphicFramePr>
            <a:graphicFrameLocks noChangeAspect="1"/>
          </p:cNvGraphicFramePr>
          <p:nvPr>
            <p:extLst>
              <p:ext uri="{D42A27DB-BD31-4B8C-83A1-F6EECF244321}">
                <p14:modId xmlns:p14="http://schemas.microsoft.com/office/powerpoint/2010/main" val="728740513"/>
              </p:ext>
            </p:extLst>
          </p:nvPr>
        </p:nvGraphicFramePr>
        <p:xfrm>
          <a:off x="1424124" y="1398548"/>
          <a:ext cx="2627759" cy="633478"/>
        </p:xfrm>
        <a:graphic>
          <a:graphicData uri="http://schemas.openxmlformats.org/presentationml/2006/ole">
            <mc:AlternateContent xmlns:mc="http://schemas.openxmlformats.org/markup-compatibility/2006">
              <mc:Choice xmlns:v="urn:schemas-microsoft-com:vml" Requires="v">
                <p:oleObj spid="_x0000_s320850" name="Equation" r:id="rId3" imgW="1206500" imgH="482600" progId="Equation.DSMT4">
                  <p:embed/>
                </p:oleObj>
              </mc:Choice>
              <mc:Fallback>
                <p:oleObj name="Equation" r:id="rId3" imgW="1206500" imgH="4826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4124" y="1398548"/>
                        <a:ext cx="2627759" cy="633478"/>
                      </a:xfrm>
                      <a:prstGeom prst="rect">
                        <a:avLst/>
                      </a:prstGeom>
                      <a:noFill/>
                      <a:ln>
                        <a:noFill/>
                      </a:ln>
                      <a:effectLst/>
                      <a:extLst/>
                    </p:spPr>
                  </p:pic>
                </p:oleObj>
              </mc:Fallback>
            </mc:AlternateContent>
          </a:graphicData>
        </a:graphic>
      </p:graphicFrame>
      <p:graphicFrame>
        <p:nvGraphicFramePr>
          <p:cNvPr id="43014" name="Object 3"/>
          <p:cNvGraphicFramePr>
            <a:graphicFrameLocks noChangeAspect="1"/>
          </p:cNvGraphicFramePr>
          <p:nvPr>
            <p:extLst>
              <p:ext uri="{D42A27DB-BD31-4B8C-83A1-F6EECF244321}">
                <p14:modId xmlns:p14="http://schemas.microsoft.com/office/powerpoint/2010/main" val="2070798759"/>
              </p:ext>
            </p:extLst>
          </p:nvPr>
        </p:nvGraphicFramePr>
        <p:xfrm>
          <a:off x="2726422" y="3112527"/>
          <a:ext cx="2306426" cy="838700"/>
        </p:xfrm>
        <a:graphic>
          <a:graphicData uri="http://schemas.openxmlformats.org/presentationml/2006/ole">
            <mc:AlternateContent xmlns:mc="http://schemas.openxmlformats.org/markup-compatibility/2006">
              <mc:Choice xmlns:v="urn:schemas-microsoft-com:vml" Requires="v">
                <p:oleObj spid="_x0000_s320851" name="Equation" r:id="rId5" imgW="1117600" imgH="711200" progId="Equation.DSMT4">
                  <p:embed/>
                </p:oleObj>
              </mc:Choice>
              <mc:Fallback>
                <p:oleObj name="Equation" r:id="rId5" imgW="1117600" imgH="7112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26422" y="3112527"/>
                        <a:ext cx="2306426" cy="838700"/>
                      </a:xfrm>
                      <a:prstGeom prst="rect">
                        <a:avLst/>
                      </a:prstGeom>
                      <a:noFill/>
                      <a:ln>
                        <a:noFill/>
                      </a:ln>
                      <a:effectLst/>
                      <a:extLst/>
                    </p:spPr>
                  </p:pic>
                </p:oleObj>
              </mc:Fallback>
            </mc:AlternateContent>
          </a:graphicData>
        </a:graphic>
      </p:graphicFrame>
      <p:graphicFrame>
        <p:nvGraphicFramePr>
          <p:cNvPr id="43015" name="Object 4"/>
          <p:cNvGraphicFramePr>
            <a:graphicFrameLocks noChangeAspect="1"/>
          </p:cNvGraphicFramePr>
          <p:nvPr>
            <p:extLst>
              <p:ext uri="{D42A27DB-BD31-4B8C-83A1-F6EECF244321}">
                <p14:modId xmlns:p14="http://schemas.microsoft.com/office/powerpoint/2010/main" val="180899245"/>
              </p:ext>
            </p:extLst>
          </p:nvPr>
        </p:nvGraphicFramePr>
        <p:xfrm>
          <a:off x="1293004" y="4747404"/>
          <a:ext cx="1415690" cy="464523"/>
        </p:xfrm>
        <a:graphic>
          <a:graphicData uri="http://schemas.openxmlformats.org/presentationml/2006/ole">
            <mc:AlternateContent xmlns:mc="http://schemas.openxmlformats.org/markup-compatibility/2006">
              <mc:Choice xmlns:v="urn:schemas-microsoft-com:vml" Requires="v">
                <p:oleObj spid="_x0000_s320852" name="Equation" r:id="rId7" imgW="799753" imgH="330057" progId="Equation.DSMT4">
                  <p:embed/>
                </p:oleObj>
              </mc:Choice>
              <mc:Fallback>
                <p:oleObj name="Equation" r:id="rId7" imgW="799753" imgH="330057"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93004" y="4747404"/>
                        <a:ext cx="1415690" cy="464523"/>
                      </a:xfrm>
                      <a:prstGeom prst="rect">
                        <a:avLst/>
                      </a:prstGeom>
                      <a:noFill/>
                      <a:ln>
                        <a:noFill/>
                      </a:ln>
                      <a:effectLst/>
                      <a:extLst/>
                    </p:spPr>
                  </p:pic>
                </p:oleObj>
              </mc:Fallback>
            </mc:AlternateContent>
          </a:graphicData>
        </a:graphic>
      </p:graphicFrame>
      <p:graphicFrame>
        <p:nvGraphicFramePr>
          <p:cNvPr id="43016" name="Object 5"/>
          <p:cNvGraphicFramePr>
            <a:graphicFrameLocks noChangeAspect="1"/>
          </p:cNvGraphicFramePr>
          <p:nvPr>
            <p:extLst>
              <p:ext uri="{D42A27DB-BD31-4B8C-83A1-F6EECF244321}">
                <p14:modId xmlns:p14="http://schemas.microsoft.com/office/powerpoint/2010/main" val="2642501932"/>
              </p:ext>
            </p:extLst>
          </p:nvPr>
        </p:nvGraphicFramePr>
        <p:xfrm>
          <a:off x="1247954" y="5080958"/>
          <a:ext cx="1452519" cy="448572"/>
        </p:xfrm>
        <a:graphic>
          <a:graphicData uri="http://schemas.openxmlformats.org/presentationml/2006/ole">
            <mc:AlternateContent xmlns:mc="http://schemas.openxmlformats.org/markup-compatibility/2006">
              <mc:Choice xmlns:v="urn:schemas-microsoft-com:vml" Requires="v">
                <p:oleObj spid="_x0000_s320853" name="Equation" r:id="rId9" imgW="825142" imgH="406224" progId="Equation.DSMT4">
                  <p:embed/>
                </p:oleObj>
              </mc:Choice>
              <mc:Fallback>
                <p:oleObj name="Equation" r:id="rId9" imgW="825142" imgH="406224" progId="Equation.DSMT4">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47954" y="5080958"/>
                        <a:ext cx="1452519" cy="448572"/>
                      </a:xfrm>
                      <a:prstGeom prst="rect">
                        <a:avLst/>
                      </a:prstGeom>
                      <a:noFill/>
                      <a:ln>
                        <a:noFill/>
                      </a:ln>
                      <a:effectLst/>
                      <a:extLst/>
                    </p:spPr>
                  </p:pic>
                </p:oleObj>
              </mc:Fallback>
            </mc:AlternateContent>
          </a:graphicData>
        </a:graphic>
      </p:graphicFrame>
      <p:graphicFrame>
        <p:nvGraphicFramePr>
          <p:cNvPr id="43017" name="Object 6"/>
          <p:cNvGraphicFramePr>
            <a:graphicFrameLocks noChangeAspect="1"/>
          </p:cNvGraphicFramePr>
          <p:nvPr>
            <p:extLst>
              <p:ext uri="{D42A27DB-BD31-4B8C-83A1-F6EECF244321}">
                <p14:modId xmlns:p14="http://schemas.microsoft.com/office/powerpoint/2010/main" val="124089783"/>
              </p:ext>
            </p:extLst>
          </p:nvPr>
        </p:nvGraphicFramePr>
        <p:xfrm>
          <a:off x="1211532" y="5434643"/>
          <a:ext cx="1712822" cy="428206"/>
        </p:xfrm>
        <a:graphic>
          <a:graphicData uri="http://schemas.openxmlformats.org/presentationml/2006/ole">
            <mc:AlternateContent xmlns:mc="http://schemas.openxmlformats.org/markup-compatibility/2006">
              <mc:Choice xmlns:v="urn:schemas-microsoft-com:vml" Requires="v">
                <p:oleObj spid="_x0000_s320854" name="Equation" r:id="rId11" imgW="914003" imgH="406224" progId="Equation.DSMT4">
                  <p:embed/>
                </p:oleObj>
              </mc:Choice>
              <mc:Fallback>
                <p:oleObj name="Equation" r:id="rId11" imgW="914003" imgH="406224" progId="Equation.DSMT4">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11532" y="5434643"/>
                        <a:ext cx="1712822" cy="428206"/>
                      </a:xfrm>
                      <a:prstGeom prst="rect">
                        <a:avLst/>
                      </a:prstGeom>
                      <a:noFill/>
                      <a:ln>
                        <a:noFill/>
                      </a:ln>
                      <a:effectLst/>
                      <a:extLst/>
                    </p:spPr>
                  </p:pic>
                </p:oleObj>
              </mc:Fallback>
            </mc:AlternateContent>
          </a:graphicData>
        </a:graphic>
      </p:graphicFrame>
      <p:graphicFrame>
        <p:nvGraphicFramePr>
          <p:cNvPr id="43018" name="Object 7"/>
          <p:cNvGraphicFramePr>
            <a:graphicFrameLocks noChangeAspect="1"/>
          </p:cNvGraphicFramePr>
          <p:nvPr>
            <p:extLst>
              <p:ext uri="{D42A27DB-BD31-4B8C-83A1-F6EECF244321}">
                <p14:modId xmlns:p14="http://schemas.microsoft.com/office/powerpoint/2010/main" val="1976294705"/>
              </p:ext>
            </p:extLst>
          </p:nvPr>
        </p:nvGraphicFramePr>
        <p:xfrm>
          <a:off x="1925607" y="5743755"/>
          <a:ext cx="4368800" cy="685800"/>
        </p:xfrm>
        <a:graphic>
          <a:graphicData uri="http://schemas.openxmlformats.org/presentationml/2006/ole">
            <mc:AlternateContent xmlns:mc="http://schemas.openxmlformats.org/markup-compatibility/2006">
              <mc:Choice xmlns:v="urn:schemas-microsoft-com:vml" Requires="v">
                <p:oleObj spid="_x0000_s320855" name="Equation" r:id="rId13" imgW="2311400" imgH="533400" progId="Equation.DSMT4">
                  <p:embed/>
                </p:oleObj>
              </mc:Choice>
              <mc:Fallback>
                <p:oleObj name="Equation" r:id="rId13" imgW="2311400" imgH="533400" progId="Equation.DSMT4">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25607" y="5743755"/>
                        <a:ext cx="43688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3020"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976A7E7B-F247-4E8B-B99E-18BBB44E5802}" type="slidenum">
              <a:rPr lang="en-US" altLang="en-US" smtClean="0">
                <a:solidFill>
                  <a:srgbClr val="045C75"/>
                </a:solidFill>
              </a:rPr>
              <a:pPr/>
              <a:t>22</a:t>
            </a:fld>
            <a:endParaRPr lang="en-US" altLang="en-US" smtClean="0">
              <a:solidFill>
                <a:srgbClr val="045C75"/>
              </a:solidFill>
            </a:endParaRPr>
          </a:p>
        </p:txBody>
      </p:sp>
      <p:sp>
        <p:nvSpPr>
          <p:cNvPr id="12"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4299569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Content Placeholder 2"/>
          <p:cNvSpPr>
            <a:spLocks noGrp="1"/>
          </p:cNvSpPr>
          <p:nvPr>
            <p:ph idx="1"/>
          </p:nvPr>
        </p:nvSpPr>
        <p:spPr>
          <a:xfrm>
            <a:off x="120770" y="690113"/>
            <a:ext cx="11664830" cy="6167887"/>
          </a:xfrm>
        </p:spPr>
        <p:txBody>
          <a:bodyPr/>
          <a:lstStyle/>
          <a:p>
            <a:r>
              <a:rPr lang="en-US" altLang="en-US" sz="2000" dirty="0" smtClean="0">
                <a:latin typeface="Arial" pitchFamily="34" charset="0"/>
                <a:cs typeface="Arial" pitchFamily="34" charset="0"/>
              </a:rPr>
              <a:t>From this;</a:t>
            </a:r>
          </a:p>
          <a:p>
            <a:pPr>
              <a:buFont typeface="Wingdings 2" pitchFamily="18" charset="2"/>
              <a:buNone/>
            </a:pPr>
            <a:r>
              <a:rPr lang="en-US" altLang="en-US" sz="2000" dirty="0" smtClean="0">
                <a:latin typeface="Arial" pitchFamily="34" charset="0"/>
                <a:cs typeface="Arial" pitchFamily="34" charset="0"/>
              </a:rPr>
              <a:t>                                                                                                                             eqn.(15)</a:t>
            </a:r>
          </a:p>
          <a:p>
            <a:pPr>
              <a:buFont typeface="Wingdings 2" pitchFamily="18" charset="2"/>
              <a:buNone/>
            </a:pPr>
            <a:endParaRPr lang="en-US" altLang="en-US" sz="3200" b="1" dirty="0" smtClean="0">
              <a:latin typeface="Times New Roman" pitchFamily="18" charset="0"/>
              <a:cs typeface="Times New Roman" pitchFamily="18" charset="0"/>
            </a:endParaRPr>
          </a:p>
          <a:p>
            <a:pPr>
              <a:lnSpc>
                <a:spcPct val="150000"/>
              </a:lnSpc>
              <a:buFont typeface="Wingdings" pitchFamily="2" charset="2"/>
              <a:buChar char="§"/>
            </a:pPr>
            <a:r>
              <a:rPr lang="en-US" altLang="en-US" sz="2000" b="1" dirty="0" smtClean="0">
                <a:latin typeface="Arial" pitchFamily="34" charset="0"/>
                <a:cs typeface="Arial" pitchFamily="34" charset="0"/>
              </a:rPr>
              <a:t>J</a:t>
            </a:r>
            <a:r>
              <a:rPr lang="en-US" altLang="en-US" sz="2000" b="1" baseline="30000" dirty="0" smtClean="0">
                <a:latin typeface="Arial" pitchFamily="34" charset="0"/>
                <a:cs typeface="Arial" pitchFamily="34" charset="0"/>
              </a:rPr>
              <a:t>(i) </a:t>
            </a:r>
            <a:r>
              <a:rPr lang="en-US" altLang="en-US" sz="2000" dirty="0" smtClean="0">
                <a:latin typeface="Arial" pitchFamily="34" charset="0"/>
                <a:cs typeface="Arial" pitchFamily="34" charset="0"/>
              </a:rPr>
              <a:t>consists of the partial derivatives of P &amp; Q with respect to  each variables(voltage and  its angle )</a:t>
            </a:r>
          </a:p>
          <a:p>
            <a:pPr>
              <a:lnSpc>
                <a:spcPct val="150000"/>
              </a:lnSpc>
            </a:pPr>
            <a:r>
              <a:rPr lang="en-US" altLang="en-US" sz="2000" dirty="0" smtClean="0">
                <a:latin typeface="Arial" pitchFamily="34" charset="0"/>
                <a:cs typeface="Arial" pitchFamily="34" charset="0"/>
              </a:rPr>
              <a:t>For 3 bus system if bus 1 is swing, matrix eqns. for each iteration is :</a:t>
            </a:r>
          </a:p>
          <a:p>
            <a:pPr marL="0" indent="0">
              <a:lnSpc>
                <a:spcPct val="150000"/>
              </a:lnSpc>
              <a:buNone/>
            </a:pPr>
            <a:endParaRPr lang="en-US" altLang="en-US" sz="2000" dirty="0">
              <a:latin typeface="Arial" pitchFamily="34" charset="0"/>
              <a:cs typeface="Arial" pitchFamily="34" charset="0"/>
            </a:endParaRPr>
          </a:p>
          <a:p>
            <a:pPr marL="0" indent="0">
              <a:lnSpc>
                <a:spcPct val="150000"/>
              </a:lnSpc>
              <a:buNone/>
            </a:pPr>
            <a:r>
              <a:rPr lang="en-US" altLang="en-US" sz="2000" dirty="0" smtClean="0">
                <a:latin typeface="Arial" pitchFamily="34" charset="0"/>
                <a:cs typeface="Arial" pitchFamily="34" charset="0"/>
              </a:rPr>
              <a:t>                                                                                                                                     eqn.(16)</a:t>
            </a:r>
          </a:p>
          <a:p>
            <a:pPr>
              <a:buFont typeface="Wingdings 2" pitchFamily="18" charset="2"/>
              <a:buNone/>
            </a:pPr>
            <a:endParaRPr lang="en-US" altLang="en-US" sz="2400" dirty="0" smtClean="0">
              <a:latin typeface="Times New Roman" pitchFamily="18" charset="0"/>
              <a:cs typeface="Times New Roman" pitchFamily="18" charset="0"/>
            </a:endParaRPr>
          </a:p>
          <a:p>
            <a:pPr>
              <a:buFont typeface="Wingdings 2" pitchFamily="18" charset="2"/>
              <a:buNone/>
            </a:pPr>
            <a:endParaRPr lang="en-US" altLang="en-US" dirty="0" smtClean="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4037" name="Object 2"/>
          <p:cNvGraphicFramePr>
            <a:graphicFrameLocks noChangeAspect="1"/>
          </p:cNvGraphicFramePr>
          <p:nvPr>
            <p:extLst>
              <p:ext uri="{D42A27DB-BD31-4B8C-83A1-F6EECF244321}">
                <p14:modId xmlns:p14="http://schemas.microsoft.com/office/powerpoint/2010/main" val="1399988931"/>
              </p:ext>
            </p:extLst>
          </p:nvPr>
        </p:nvGraphicFramePr>
        <p:xfrm>
          <a:off x="632604" y="980537"/>
          <a:ext cx="4198188" cy="629728"/>
        </p:xfrm>
        <a:graphic>
          <a:graphicData uri="http://schemas.openxmlformats.org/presentationml/2006/ole">
            <mc:AlternateContent xmlns:mc="http://schemas.openxmlformats.org/markup-compatibility/2006">
              <mc:Choice xmlns:v="urn:schemas-microsoft-com:vml" Requires="v">
                <p:oleObj spid="_x0000_s321702" name="Equation" r:id="rId3" imgW="2235200" imgH="508000" progId="Equation.DSMT4">
                  <p:embed/>
                </p:oleObj>
              </mc:Choice>
              <mc:Fallback>
                <p:oleObj name="Equation" r:id="rId3" imgW="2235200" imgH="5080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604" y="980537"/>
                        <a:ext cx="4198188" cy="629728"/>
                      </a:xfrm>
                      <a:prstGeom prst="rect">
                        <a:avLst/>
                      </a:prstGeom>
                      <a:noFill/>
                      <a:ln>
                        <a:noFill/>
                      </a:ln>
                      <a:effectLst/>
                      <a:extLst/>
                    </p:spPr>
                  </p:pic>
                </p:oleObj>
              </mc:Fallback>
            </mc:AlternateContent>
          </a:graphicData>
        </a:graphic>
      </p:graphicFrame>
      <p:graphicFrame>
        <p:nvGraphicFramePr>
          <p:cNvPr id="44038" name="Object 3"/>
          <p:cNvGraphicFramePr>
            <a:graphicFrameLocks noChangeAspect="1"/>
          </p:cNvGraphicFramePr>
          <p:nvPr>
            <p:extLst>
              <p:ext uri="{D42A27DB-BD31-4B8C-83A1-F6EECF244321}">
                <p14:modId xmlns:p14="http://schemas.microsoft.com/office/powerpoint/2010/main" val="1565257050"/>
              </p:ext>
            </p:extLst>
          </p:nvPr>
        </p:nvGraphicFramePr>
        <p:xfrm>
          <a:off x="627712" y="1440611"/>
          <a:ext cx="4358356" cy="628609"/>
        </p:xfrm>
        <a:graphic>
          <a:graphicData uri="http://schemas.openxmlformats.org/presentationml/2006/ole">
            <mc:AlternateContent xmlns:mc="http://schemas.openxmlformats.org/markup-compatibility/2006">
              <mc:Choice xmlns:v="urn:schemas-microsoft-com:vml" Requires="v">
                <p:oleObj spid="_x0000_s321703" name="Equation" r:id="rId5" imgW="2336800" imgH="508000" progId="Equation.DSMT4">
                  <p:embed/>
                </p:oleObj>
              </mc:Choice>
              <mc:Fallback>
                <p:oleObj name="Equation" r:id="rId5" imgW="2336800" imgH="5080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7712" y="1440611"/>
                        <a:ext cx="4358356" cy="628609"/>
                      </a:xfrm>
                      <a:prstGeom prst="rect">
                        <a:avLst/>
                      </a:prstGeom>
                      <a:noFill/>
                      <a:ln>
                        <a:noFill/>
                      </a:ln>
                      <a:effectLst/>
                      <a:extLst/>
                    </p:spPr>
                  </p:pic>
                </p:oleObj>
              </mc:Fallback>
            </mc:AlternateContent>
          </a:graphicData>
        </a:graphic>
      </p:graphicFrame>
      <p:graphicFrame>
        <p:nvGraphicFramePr>
          <p:cNvPr id="44039" name="Object 4"/>
          <p:cNvGraphicFramePr>
            <a:graphicFrameLocks noChangeAspect="1"/>
          </p:cNvGraphicFramePr>
          <p:nvPr>
            <p:extLst>
              <p:ext uri="{D42A27DB-BD31-4B8C-83A1-F6EECF244321}">
                <p14:modId xmlns:p14="http://schemas.microsoft.com/office/powerpoint/2010/main" val="3628328886"/>
              </p:ext>
            </p:extLst>
          </p:nvPr>
        </p:nvGraphicFramePr>
        <p:xfrm>
          <a:off x="1828800" y="3467100"/>
          <a:ext cx="6908800" cy="2590800"/>
        </p:xfrm>
        <a:graphic>
          <a:graphicData uri="http://schemas.openxmlformats.org/presentationml/2006/ole">
            <mc:AlternateContent xmlns:mc="http://schemas.openxmlformats.org/markup-compatibility/2006">
              <mc:Choice xmlns:v="urn:schemas-microsoft-com:vml" Requires="v">
                <p:oleObj spid="_x0000_s321704" name="Equation" r:id="rId7" imgW="2946400" imgH="2413000" progId="Equation.DSMT4">
                  <p:embed/>
                </p:oleObj>
              </mc:Choice>
              <mc:Fallback>
                <p:oleObj name="Equation" r:id="rId7" imgW="2946400" imgH="24130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28800" y="3467100"/>
                        <a:ext cx="6908800"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cxnSp>
        <p:nvCxnSpPr>
          <p:cNvPr id="14" name="Straight Connector 13"/>
          <p:cNvCxnSpPr/>
          <p:nvPr/>
        </p:nvCxnSpPr>
        <p:spPr>
          <a:xfrm rot="16200000" flipH="1">
            <a:off x="4046267" y="4662488"/>
            <a:ext cx="2590800" cy="101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3301999" y="4731589"/>
            <a:ext cx="38608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rot="10800000" flipV="1">
            <a:off x="6705600" y="3448214"/>
            <a:ext cx="1930400"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2489200" y="3556958"/>
            <a:ext cx="2032000" cy="685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914400" y="5257800"/>
            <a:ext cx="3149600" cy="609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6551283" y="5158596"/>
            <a:ext cx="2946400" cy="2841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047" name="TextBox 30"/>
          <p:cNvSpPr txBox="1">
            <a:spLocks noChangeArrowheads="1"/>
          </p:cNvSpPr>
          <p:nvPr/>
        </p:nvSpPr>
        <p:spPr bwMode="auto">
          <a:xfrm>
            <a:off x="4681267" y="4057814"/>
            <a:ext cx="60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FF0000"/>
                </a:solidFill>
              </a:rPr>
              <a:t>J1</a:t>
            </a:r>
          </a:p>
        </p:txBody>
      </p:sp>
      <p:sp>
        <p:nvSpPr>
          <p:cNvPr id="44048" name="TextBox 34"/>
          <p:cNvSpPr txBox="1">
            <a:spLocks noChangeArrowheads="1"/>
          </p:cNvSpPr>
          <p:nvPr/>
        </p:nvSpPr>
        <p:spPr bwMode="auto">
          <a:xfrm>
            <a:off x="6195683" y="4057814"/>
            <a:ext cx="71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FF0000"/>
                </a:solidFill>
              </a:rPr>
              <a:t>J2</a:t>
            </a:r>
          </a:p>
        </p:txBody>
      </p:sp>
      <p:sp>
        <p:nvSpPr>
          <p:cNvPr id="44049" name="TextBox 35"/>
          <p:cNvSpPr txBox="1">
            <a:spLocks noChangeArrowheads="1"/>
          </p:cNvSpPr>
          <p:nvPr/>
        </p:nvSpPr>
        <p:spPr bwMode="auto">
          <a:xfrm>
            <a:off x="4064000" y="5072856"/>
            <a:ext cx="683404"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FF0000"/>
                </a:solidFill>
              </a:rPr>
              <a:t>J3</a:t>
            </a:r>
          </a:p>
        </p:txBody>
      </p:sp>
      <p:sp>
        <p:nvSpPr>
          <p:cNvPr id="44050" name="TextBox 36"/>
          <p:cNvSpPr txBox="1">
            <a:spLocks noChangeArrowheads="1"/>
          </p:cNvSpPr>
          <p:nvPr/>
        </p:nvSpPr>
        <p:spPr bwMode="auto">
          <a:xfrm>
            <a:off x="6246483" y="5257800"/>
            <a:ext cx="6096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a:solidFill>
                  <a:srgbClr val="FF0000"/>
                </a:solidFill>
              </a:rPr>
              <a:t>J4</a:t>
            </a:r>
          </a:p>
        </p:txBody>
      </p:sp>
      <p:sp>
        <p:nvSpPr>
          <p:cNvPr id="4405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95BE0479-DCA4-4FD1-8420-C89B9A97337E}" type="slidenum">
              <a:rPr lang="en-US" altLang="en-US" smtClean="0">
                <a:solidFill>
                  <a:srgbClr val="045C75"/>
                </a:solidFill>
              </a:rPr>
              <a:pPr/>
              <a:t>23</a:t>
            </a:fld>
            <a:endParaRPr lang="en-US" altLang="en-US" smtClean="0">
              <a:solidFill>
                <a:srgbClr val="045C75"/>
              </a:solidFill>
            </a:endParaRPr>
          </a:p>
        </p:txBody>
      </p:sp>
      <p:sp>
        <p:nvSpPr>
          <p:cNvPr id="21"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8475373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8448" y="1090569"/>
            <a:ext cx="11719420" cy="5086394"/>
          </a:xfrm>
        </p:spPr>
        <p:txBody>
          <a:bodyPr/>
          <a:lstStyle/>
          <a:p>
            <a:pPr marL="0" indent="0">
              <a:buNone/>
            </a:pPr>
            <a:r>
              <a:rPr lang="en-US" altLang="en-US" sz="2000" b="1" dirty="0">
                <a:solidFill>
                  <a:srgbClr val="242021"/>
                </a:solidFill>
                <a:latin typeface="Arial" pitchFamily="34" charset="0"/>
                <a:cs typeface="Arial" pitchFamily="34" charset="0"/>
              </a:rPr>
              <a:t>Elements of </a:t>
            </a:r>
            <a:r>
              <a:rPr lang="en-US" altLang="en-US" sz="2000" b="1" dirty="0" smtClean="0">
                <a:solidFill>
                  <a:srgbClr val="242021"/>
                </a:solidFill>
                <a:latin typeface="Arial" pitchFamily="34" charset="0"/>
                <a:cs typeface="Arial" pitchFamily="34" charset="0"/>
              </a:rPr>
              <a:t>Jacobean </a:t>
            </a:r>
            <a:r>
              <a:rPr lang="en-US" altLang="en-US" sz="2000" b="1" dirty="0">
                <a:solidFill>
                  <a:srgbClr val="242021"/>
                </a:solidFill>
                <a:latin typeface="Arial" pitchFamily="34" charset="0"/>
                <a:cs typeface="Arial" pitchFamily="34" charset="0"/>
              </a:rPr>
              <a:t>matrix </a:t>
            </a:r>
            <a:r>
              <a:rPr lang="en-US" altLang="en-US" sz="2000" b="1" dirty="0" smtClean="0">
                <a:solidFill>
                  <a:srgbClr val="242021"/>
                </a:solidFill>
                <a:latin typeface="Arial" pitchFamily="34" charset="0"/>
                <a:cs typeface="Arial" pitchFamily="34" charset="0"/>
              </a:rPr>
              <a:t>J1:</a:t>
            </a:r>
          </a:p>
          <a:p>
            <a:r>
              <a:rPr lang="en-US" altLang="en-US" sz="2000" dirty="0" smtClean="0">
                <a:solidFill>
                  <a:srgbClr val="242021"/>
                </a:solidFill>
                <a:latin typeface="Arial" pitchFamily="34" charset="0"/>
                <a:cs typeface="Arial" pitchFamily="34" charset="0"/>
              </a:rPr>
              <a:t>The diagonal elements are:</a:t>
            </a:r>
          </a:p>
          <a:p>
            <a:pPr marL="0" indent="0">
              <a:buNone/>
            </a:pPr>
            <a:r>
              <a:rPr lang="en-US" altLang="en-US" sz="2000" dirty="0" smtClean="0">
                <a:latin typeface="Arial" pitchFamily="34" charset="0"/>
                <a:cs typeface="Arial" pitchFamily="34" charset="0"/>
              </a:rPr>
              <a:t> </a:t>
            </a:r>
            <a:r>
              <a:rPr lang="en-US" altLang="en-US" sz="2000" dirty="0">
                <a:latin typeface="Arial" pitchFamily="34" charset="0"/>
                <a:cs typeface="Arial" pitchFamily="34" charset="0"/>
              </a:rPr>
              <a:t/>
            </a:r>
            <a:br>
              <a:rPr lang="en-US" altLang="en-US" sz="2000" dirty="0">
                <a:latin typeface="Arial" pitchFamily="34" charset="0"/>
                <a:cs typeface="Arial" pitchFamily="34" charset="0"/>
              </a:rPr>
            </a:br>
            <a:endParaRPr lang="en-US" altLang="en-US" sz="2000" dirty="0">
              <a:latin typeface="Arial" pitchFamily="34" charset="0"/>
              <a:cs typeface="Arial" pitchFamily="34" charset="0"/>
            </a:endParaRPr>
          </a:p>
          <a:p>
            <a:pPr marL="0" indent="0">
              <a:buNone/>
            </a:pPr>
            <a:r>
              <a:rPr lang="en-US" sz="2000" dirty="0" smtClean="0">
                <a:latin typeface="Arial" pitchFamily="34" charset="0"/>
                <a:cs typeface="Arial" pitchFamily="34" charset="0"/>
              </a:rPr>
              <a:t>                                                                                                      eqn.(17)</a:t>
            </a:r>
          </a:p>
          <a:p>
            <a:pPr marL="0" indent="0">
              <a:buNone/>
            </a:pPr>
            <a:endParaRPr lang="en-US" altLang="en-US" sz="2000" dirty="0" smtClean="0">
              <a:solidFill>
                <a:srgbClr val="242021"/>
              </a:solidFill>
              <a:latin typeface="Arial" pitchFamily="34" charset="0"/>
              <a:cs typeface="Arial" pitchFamily="34" charset="0"/>
            </a:endParaRPr>
          </a:p>
          <a:p>
            <a:r>
              <a:rPr lang="en-US" altLang="en-US" sz="2000" dirty="0" smtClean="0">
                <a:solidFill>
                  <a:srgbClr val="242021"/>
                </a:solidFill>
                <a:latin typeface="Arial" pitchFamily="34" charset="0"/>
                <a:cs typeface="Arial" pitchFamily="34" charset="0"/>
              </a:rPr>
              <a:t>The off-diagonal </a:t>
            </a:r>
            <a:r>
              <a:rPr lang="en-US" altLang="en-US" sz="2000" dirty="0">
                <a:solidFill>
                  <a:srgbClr val="242021"/>
                </a:solidFill>
                <a:latin typeface="Arial" pitchFamily="34" charset="0"/>
                <a:cs typeface="Arial" pitchFamily="34" charset="0"/>
              </a:rPr>
              <a:t>elements are</a:t>
            </a:r>
            <a:r>
              <a:rPr lang="en-US" altLang="en-US" sz="2000" dirty="0" smtClean="0">
                <a:solidFill>
                  <a:srgbClr val="242021"/>
                </a:solidFill>
                <a:latin typeface="Arial" pitchFamily="34" charset="0"/>
                <a:cs typeface="Arial" pitchFamily="34" charset="0"/>
              </a:rPr>
              <a:t>:</a:t>
            </a:r>
          </a:p>
          <a:p>
            <a:pPr marL="0" indent="0">
              <a:buNone/>
            </a:pPr>
            <a:endParaRPr lang="en-US" altLang="en-US" sz="2000" dirty="0" smtClean="0">
              <a:solidFill>
                <a:srgbClr val="242021"/>
              </a:solidFill>
              <a:latin typeface="Arial" pitchFamily="34" charset="0"/>
              <a:cs typeface="Arial" pitchFamily="34" charset="0"/>
            </a:endParaRPr>
          </a:p>
          <a:p>
            <a:pPr marL="0" indent="0">
              <a:buNone/>
            </a:pPr>
            <a:endParaRPr lang="en-US" altLang="en-US" sz="2000" dirty="0">
              <a:solidFill>
                <a:srgbClr val="242021"/>
              </a:solidFill>
              <a:latin typeface="Arial" pitchFamily="34" charset="0"/>
              <a:cs typeface="Arial" pitchFamily="34" charset="0"/>
            </a:endParaRPr>
          </a:p>
          <a:p>
            <a:pPr marL="0" indent="0">
              <a:buNone/>
            </a:pPr>
            <a:r>
              <a:rPr lang="en-US" altLang="en-US" sz="2000" dirty="0" smtClean="0">
                <a:solidFill>
                  <a:srgbClr val="242021"/>
                </a:solidFill>
                <a:latin typeface="Arial" pitchFamily="34" charset="0"/>
                <a:cs typeface="Arial" pitchFamily="34" charset="0"/>
              </a:rPr>
              <a:t>                                                                                                       eqn.(18)</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24</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267887700"/>
              </p:ext>
            </p:extLst>
          </p:nvPr>
        </p:nvGraphicFramePr>
        <p:xfrm>
          <a:off x="989901" y="2139192"/>
          <a:ext cx="5383614" cy="1015067"/>
        </p:xfrm>
        <a:graphic>
          <a:graphicData uri="http://schemas.openxmlformats.org/presentationml/2006/ole">
            <mc:AlternateContent xmlns:mc="http://schemas.openxmlformats.org/markup-compatibility/2006">
              <mc:Choice xmlns:v="urn:schemas-microsoft-com:vml" Requires="v">
                <p:oleObj spid="_x0000_s335915" name="Equation" r:id="rId3" imgW="2273300" imgH="431800" progId="Equation.3">
                  <p:embed/>
                </p:oleObj>
              </mc:Choice>
              <mc:Fallback>
                <p:oleObj name="Equation" r:id="rId3" imgW="22733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901" y="2139192"/>
                        <a:ext cx="5383614" cy="1015067"/>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471920016"/>
              </p:ext>
            </p:extLst>
          </p:nvPr>
        </p:nvGraphicFramePr>
        <p:xfrm>
          <a:off x="830510" y="4194494"/>
          <a:ext cx="5745267" cy="1006680"/>
        </p:xfrm>
        <a:graphic>
          <a:graphicData uri="http://schemas.openxmlformats.org/presentationml/2006/ole">
            <mc:AlternateContent xmlns:mc="http://schemas.openxmlformats.org/markup-compatibility/2006">
              <mc:Choice xmlns:v="urn:schemas-microsoft-com:vml" Requires="v">
                <p:oleObj spid="_x0000_s335916" name="Equation" r:id="rId5" imgW="2540000" imgH="444500" progId="Equation.3">
                  <p:embed/>
                </p:oleObj>
              </mc:Choice>
              <mc:Fallback>
                <p:oleObj name="Equation" r:id="rId5" imgW="2540000" imgH="4445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0510" y="4194494"/>
                        <a:ext cx="5745267" cy="1006680"/>
                      </a:xfrm>
                      <a:prstGeom prst="rect">
                        <a:avLst/>
                      </a:prstGeom>
                      <a:noFill/>
                    </p:spPr>
                  </p:pic>
                </p:oleObj>
              </mc:Fallback>
            </mc:AlternateContent>
          </a:graphicData>
        </a:graphic>
      </p:graphicFrame>
      <p:sp>
        <p:nvSpPr>
          <p:cNvPr id="10"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40483977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3281" y="1451294"/>
            <a:ext cx="11794921" cy="5318621"/>
          </a:xfrm>
        </p:spPr>
        <p:txBody>
          <a:bodyPr>
            <a:normAutofit/>
          </a:bodyPr>
          <a:lstStyle/>
          <a:p>
            <a:pPr marL="0" indent="0">
              <a:buNone/>
            </a:pPr>
            <a:r>
              <a:rPr lang="en-US" altLang="en-US" sz="2000" b="1" dirty="0">
                <a:solidFill>
                  <a:srgbClr val="242021"/>
                </a:solidFill>
                <a:latin typeface="Arial" pitchFamily="34" charset="0"/>
                <a:cs typeface="Arial" pitchFamily="34" charset="0"/>
              </a:rPr>
              <a:t>Elements of </a:t>
            </a:r>
            <a:r>
              <a:rPr lang="en-US" altLang="en-US" sz="2000" b="1" dirty="0" smtClean="0">
                <a:solidFill>
                  <a:srgbClr val="242021"/>
                </a:solidFill>
                <a:latin typeface="Arial" pitchFamily="34" charset="0"/>
                <a:cs typeface="Arial" pitchFamily="34" charset="0"/>
              </a:rPr>
              <a:t>Jacobean </a:t>
            </a:r>
            <a:r>
              <a:rPr lang="en-US" altLang="en-US" sz="2000" b="1" dirty="0">
                <a:solidFill>
                  <a:srgbClr val="242021"/>
                </a:solidFill>
                <a:latin typeface="Arial" pitchFamily="34" charset="0"/>
                <a:cs typeface="Arial" pitchFamily="34" charset="0"/>
              </a:rPr>
              <a:t>matrix J2</a:t>
            </a:r>
            <a:r>
              <a:rPr lang="en-US" altLang="en-US" sz="2000" b="1" dirty="0">
                <a:latin typeface="Arial" pitchFamily="34" charset="0"/>
                <a:cs typeface="Arial" pitchFamily="34" charset="0"/>
              </a:rPr>
              <a:t> </a:t>
            </a:r>
            <a:r>
              <a:rPr lang="en-US" altLang="en-US" sz="2000" b="1" dirty="0" smtClean="0">
                <a:latin typeface="Arial" pitchFamily="34" charset="0"/>
                <a:cs typeface="Arial" pitchFamily="34" charset="0"/>
              </a:rPr>
              <a:t>:</a:t>
            </a:r>
          </a:p>
          <a:p>
            <a:r>
              <a:rPr lang="en-US" altLang="en-US" sz="2000" dirty="0" smtClean="0">
                <a:latin typeface="Arial" pitchFamily="34" charset="0"/>
                <a:cs typeface="Arial" pitchFamily="34" charset="0"/>
              </a:rPr>
              <a:t>The diagonal elements are:</a:t>
            </a:r>
          </a:p>
          <a:p>
            <a:endParaRPr lang="en-US" altLang="en-US" sz="2000" dirty="0">
              <a:latin typeface="Arial" pitchFamily="34" charset="0"/>
              <a:cs typeface="Arial" pitchFamily="34" charset="0"/>
            </a:endParaRPr>
          </a:p>
          <a:p>
            <a:pPr marL="0" indent="0">
              <a:buNone/>
            </a:pPr>
            <a:r>
              <a:rPr lang="en-US" altLang="en-US" sz="2000" dirty="0" smtClean="0">
                <a:latin typeface="Arial" pitchFamily="34" charset="0"/>
                <a:cs typeface="Arial" pitchFamily="34" charset="0"/>
              </a:rPr>
              <a:t>                                                                                                                      eqn.(19)</a:t>
            </a:r>
          </a:p>
          <a:p>
            <a:endParaRPr lang="en-US" altLang="en-US" sz="2000" dirty="0">
              <a:latin typeface="Arial" pitchFamily="34" charset="0"/>
              <a:cs typeface="Arial" pitchFamily="34" charset="0"/>
            </a:endParaRPr>
          </a:p>
          <a:p>
            <a:r>
              <a:rPr lang="en-US" altLang="en-US" sz="2000" dirty="0" smtClean="0">
                <a:latin typeface="Arial" pitchFamily="34" charset="0"/>
                <a:cs typeface="Arial" pitchFamily="34" charset="0"/>
              </a:rPr>
              <a:t>The off-diagonal elements are:</a:t>
            </a:r>
          </a:p>
          <a:p>
            <a:pPr marL="0" indent="0">
              <a:buNone/>
            </a:pPr>
            <a:r>
              <a:rPr lang="en-US" altLang="en-US" sz="2000" dirty="0" smtClean="0">
                <a:latin typeface="Arial" pitchFamily="34" charset="0"/>
                <a:cs typeface="Arial" pitchFamily="34" charset="0"/>
              </a:rPr>
              <a:t>                                                                                                                       eqn.(20)</a:t>
            </a:r>
            <a:endParaRPr lang="en-US" alt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25</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645205414"/>
              </p:ext>
            </p:extLst>
          </p:nvPr>
        </p:nvGraphicFramePr>
        <p:xfrm>
          <a:off x="699752" y="2343456"/>
          <a:ext cx="5910263" cy="831850"/>
        </p:xfrm>
        <a:graphic>
          <a:graphicData uri="http://schemas.openxmlformats.org/presentationml/2006/ole">
            <mc:AlternateContent xmlns:mc="http://schemas.openxmlformats.org/markup-compatibility/2006">
              <mc:Choice xmlns:v="urn:schemas-microsoft-com:vml" Requires="v">
                <p:oleObj spid="_x0000_s336941" name="Equation" r:id="rId3" imgW="3073320" imgH="431640" progId="Equation.3">
                  <p:embed/>
                </p:oleObj>
              </mc:Choice>
              <mc:Fallback>
                <p:oleObj name="Equation" r:id="rId3" imgW="3073320" imgH="431640" progId="Equation.3">
                  <p:embed/>
                  <p:pic>
                    <p:nvPicPr>
                      <p:cNvPr id="0" name="Object 1"/>
                      <p:cNvPicPr>
                        <a:picLocks noChangeAspect="1" noChangeArrowheads="1"/>
                      </p:cNvPicPr>
                      <p:nvPr/>
                    </p:nvPicPr>
                    <p:blipFill>
                      <a:blip r:embed="rId4"/>
                      <a:srcRect/>
                      <a:stretch>
                        <a:fillRect/>
                      </a:stretch>
                    </p:blipFill>
                    <p:spPr bwMode="auto">
                      <a:xfrm>
                        <a:off x="699752" y="2343456"/>
                        <a:ext cx="5910263" cy="831850"/>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168072628"/>
              </p:ext>
            </p:extLst>
          </p:nvPr>
        </p:nvGraphicFramePr>
        <p:xfrm>
          <a:off x="888840" y="4073832"/>
          <a:ext cx="5068887" cy="1020762"/>
        </p:xfrm>
        <a:graphic>
          <a:graphicData uri="http://schemas.openxmlformats.org/presentationml/2006/ole">
            <mc:AlternateContent xmlns:mc="http://schemas.openxmlformats.org/markup-compatibility/2006">
              <mc:Choice xmlns:v="urn:schemas-microsoft-com:vml" Requires="v">
                <p:oleObj spid="_x0000_s336942" name="Equation" r:id="rId5" imgW="2222280" imgH="444240" progId="Equation.3">
                  <p:embed/>
                </p:oleObj>
              </mc:Choice>
              <mc:Fallback>
                <p:oleObj name="Equation" r:id="rId5" imgW="2222280" imgH="444240" progId="Equation.3">
                  <p:embed/>
                  <p:pic>
                    <p:nvPicPr>
                      <p:cNvPr id="0" name="Object 3"/>
                      <p:cNvPicPr>
                        <a:picLocks noChangeAspect="1" noChangeArrowheads="1"/>
                      </p:cNvPicPr>
                      <p:nvPr/>
                    </p:nvPicPr>
                    <p:blipFill>
                      <a:blip r:embed="rId6"/>
                      <a:srcRect/>
                      <a:stretch>
                        <a:fillRect/>
                      </a:stretch>
                    </p:blipFill>
                    <p:spPr bwMode="auto">
                      <a:xfrm>
                        <a:off x="888840" y="4073832"/>
                        <a:ext cx="5068887" cy="1020762"/>
                      </a:xfrm>
                      <a:prstGeom prst="rect">
                        <a:avLst/>
                      </a:prstGeom>
                      <a:noFill/>
                    </p:spPr>
                  </p:pic>
                </p:oleObj>
              </mc:Fallback>
            </mc:AlternateContent>
          </a:graphicData>
        </a:graphic>
      </p:graphicFrame>
      <p:sp>
        <p:nvSpPr>
          <p:cNvPr id="10"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4946655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7563" y="1753299"/>
            <a:ext cx="11039912" cy="4974672"/>
          </a:xfrm>
        </p:spPr>
        <p:txBody>
          <a:bodyPr>
            <a:normAutofit/>
          </a:bodyPr>
          <a:lstStyle/>
          <a:p>
            <a:pPr marL="0" indent="0" algn="just">
              <a:lnSpc>
                <a:spcPct val="150000"/>
              </a:lnSpc>
              <a:buNone/>
            </a:pPr>
            <a:r>
              <a:rPr lang="en-US" altLang="en-US" sz="2000" b="1" dirty="0">
                <a:solidFill>
                  <a:srgbClr val="242021"/>
                </a:solidFill>
                <a:latin typeface="Arial" pitchFamily="34" charset="0"/>
                <a:cs typeface="Arial" pitchFamily="34" charset="0"/>
              </a:rPr>
              <a:t>Elements of </a:t>
            </a:r>
            <a:r>
              <a:rPr lang="en-US" altLang="en-US" sz="2000" b="1" dirty="0" smtClean="0">
                <a:solidFill>
                  <a:srgbClr val="242021"/>
                </a:solidFill>
                <a:latin typeface="Arial" pitchFamily="34" charset="0"/>
                <a:cs typeface="Arial" pitchFamily="34" charset="0"/>
              </a:rPr>
              <a:t>Jacobean </a:t>
            </a:r>
            <a:r>
              <a:rPr lang="en-US" altLang="en-US" sz="2000" b="1" dirty="0">
                <a:solidFill>
                  <a:srgbClr val="242021"/>
                </a:solidFill>
                <a:latin typeface="Arial" pitchFamily="34" charset="0"/>
                <a:cs typeface="Arial" pitchFamily="34" charset="0"/>
              </a:rPr>
              <a:t>matrix </a:t>
            </a:r>
            <a:r>
              <a:rPr lang="en-US" altLang="en-US" sz="2000" b="1" dirty="0" smtClean="0">
                <a:solidFill>
                  <a:srgbClr val="242021"/>
                </a:solidFill>
                <a:latin typeface="Arial" pitchFamily="34" charset="0"/>
                <a:cs typeface="Arial" pitchFamily="34" charset="0"/>
              </a:rPr>
              <a:t>J3:</a:t>
            </a:r>
          </a:p>
          <a:p>
            <a:pPr algn="just">
              <a:lnSpc>
                <a:spcPct val="150000"/>
              </a:lnSpc>
            </a:pPr>
            <a:r>
              <a:rPr lang="en-US" altLang="en-US" sz="2000" b="1" dirty="0" smtClean="0">
                <a:latin typeface="Arial" pitchFamily="34" charset="0"/>
                <a:cs typeface="Arial" pitchFamily="34" charset="0"/>
              </a:rPr>
              <a:t> </a:t>
            </a:r>
            <a:r>
              <a:rPr lang="en-US" altLang="en-US" sz="2000" dirty="0">
                <a:latin typeface="Arial" pitchFamily="34" charset="0"/>
                <a:cs typeface="Arial" pitchFamily="34" charset="0"/>
              </a:rPr>
              <a:t>T</a:t>
            </a:r>
            <a:r>
              <a:rPr lang="en-US" altLang="en-US" sz="2000" dirty="0" smtClean="0">
                <a:latin typeface="Arial" pitchFamily="34" charset="0"/>
                <a:cs typeface="Arial" pitchFamily="34" charset="0"/>
              </a:rPr>
              <a:t>he diagonal elements are:</a:t>
            </a:r>
          </a:p>
          <a:p>
            <a:pPr marL="0" indent="0" algn="just">
              <a:lnSpc>
                <a:spcPct val="150000"/>
              </a:lnSpc>
              <a:buNone/>
            </a:pPr>
            <a:r>
              <a:rPr lang="en-US" altLang="en-US" sz="2000" dirty="0" smtClean="0">
                <a:latin typeface="Arial" pitchFamily="34" charset="0"/>
                <a:cs typeface="Arial" pitchFamily="34" charset="0"/>
              </a:rPr>
              <a:t>                                                                                                           eqn.(21)</a:t>
            </a:r>
          </a:p>
          <a:p>
            <a:pPr marL="0" indent="0" algn="just">
              <a:lnSpc>
                <a:spcPct val="150000"/>
              </a:lnSpc>
              <a:buNone/>
            </a:pPr>
            <a:endParaRPr lang="en-US" altLang="en-US" sz="2000" dirty="0" smtClean="0">
              <a:latin typeface="Arial" pitchFamily="34" charset="0"/>
              <a:cs typeface="Arial" pitchFamily="34" charset="0"/>
            </a:endParaRPr>
          </a:p>
          <a:p>
            <a:pPr algn="just">
              <a:lnSpc>
                <a:spcPct val="150000"/>
              </a:lnSpc>
            </a:pPr>
            <a:r>
              <a:rPr lang="en-US" altLang="en-US" sz="2000" dirty="0" smtClean="0">
                <a:latin typeface="Arial" pitchFamily="34" charset="0"/>
                <a:cs typeface="Arial" pitchFamily="34" charset="0"/>
              </a:rPr>
              <a:t>The off-diagonal elements are:</a:t>
            </a:r>
          </a:p>
          <a:p>
            <a:pPr marL="0" indent="0" algn="just">
              <a:lnSpc>
                <a:spcPct val="15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eqn.(22)</a:t>
            </a:r>
            <a:endParaRPr lang="en-US" alt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26</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263758422"/>
              </p:ext>
            </p:extLst>
          </p:nvPr>
        </p:nvGraphicFramePr>
        <p:xfrm>
          <a:off x="897622" y="3011648"/>
          <a:ext cx="4396490" cy="931178"/>
        </p:xfrm>
        <a:graphic>
          <a:graphicData uri="http://schemas.openxmlformats.org/presentationml/2006/ole">
            <mc:AlternateContent xmlns:mc="http://schemas.openxmlformats.org/markup-compatibility/2006">
              <mc:Choice xmlns:v="urn:schemas-microsoft-com:vml" Requires="v">
                <p:oleObj spid="_x0000_s337963" name="Equation" r:id="rId3" imgW="2094591" imgH="444307" progId="Equation.3">
                  <p:embed/>
                </p:oleObj>
              </mc:Choice>
              <mc:Fallback>
                <p:oleObj name="Equation" r:id="rId3" imgW="2094591"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622" y="3011648"/>
                        <a:ext cx="4396490" cy="931178"/>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807923832"/>
              </p:ext>
            </p:extLst>
          </p:nvPr>
        </p:nvGraphicFramePr>
        <p:xfrm>
          <a:off x="1023457" y="4664279"/>
          <a:ext cx="4762402" cy="872455"/>
        </p:xfrm>
        <a:graphic>
          <a:graphicData uri="http://schemas.openxmlformats.org/presentationml/2006/ole">
            <mc:AlternateContent xmlns:mc="http://schemas.openxmlformats.org/markup-compatibility/2006">
              <mc:Choice xmlns:v="urn:schemas-microsoft-com:vml" Requires="v">
                <p:oleObj spid="_x0000_s337964" name="Equation" r:id="rId5" imgW="2514600" imgH="457200" progId="Equation.3">
                  <p:embed/>
                </p:oleObj>
              </mc:Choice>
              <mc:Fallback>
                <p:oleObj name="Equation" r:id="rId5" imgW="25146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3457" y="4664279"/>
                        <a:ext cx="4762402" cy="872455"/>
                      </a:xfrm>
                      <a:prstGeom prst="rect">
                        <a:avLst/>
                      </a:prstGeom>
                      <a:noFill/>
                    </p:spPr>
                  </p:pic>
                </p:oleObj>
              </mc:Fallback>
            </mc:AlternateContent>
          </a:graphicData>
        </a:graphic>
      </p:graphicFrame>
      <p:sp>
        <p:nvSpPr>
          <p:cNvPr id="10"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7174718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249960"/>
            <a:ext cx="12192000" cy="5608040"/>
          </a:xfrm>
        </p:spPr>
        <p:txBody>
          <a:bodyPr>
            <a:normAutofit/>
          </a:bodyPr>
          <a:lstStyle/>
          <a:p>
            <a:pPr marL="0" indent="0">
              <a:buNone/>
            </a:pPr>
            <a:r>
              <a:rPr lang="en-US" altLang="en-US" sz="2000" b="1" dirty="0">
                <a:solidFill>
                  <a:srgbClr val="242021"/>
                </a:solidFill>
                <a:latin typeface="Arial" pitchFamily="34" charset="0"/>
                <a:cs typeface="Arial" pitchFamily="34" charset="0"/>
              </a:rPr>
              <a:t>Elements of Jacobean matrix J4</a:t>
            </a:r>
            <a:r>
              <a:rPr lang="en-US" altLang="en-US" sz="2000" b="1" dirty="0">
                <a:latin typeface="Arial" pitchFamily="34" charset="0"/>
                <a:cs typeface="Arial" pitchFamily="34" charset="0"/>
              </a:rPr>
              <a:t> </a:t>
            </a:r>
            <a:r>
              <a:rPr lang="en-US" altLang="en-US" sz="2000" b="1" dirty="0" smtClean="0">
                <a:latin typeface="Arial" pitchFamily="34" charset="0"/>
                <a:cs typeface="Arial" pitchFamily="34" charset="0"/>
              </a:rPr>
              <a:t>:</a:t>
            </a:r>
          </a:p>
          <a:p>
            <a:r>
              <a:rPr lang="en-US" altLang="en-US" sz="2000" dirty="0" smtClean="0">
                <a:latin typeface="Arial" pitchFamily="34" charset="0"/>
                <a:cs typeface="Arial" pitchFamily="34" charset="0"/>
              </a:rPr>
              <a:t>The diagonal elements are:</a:t>
            </a:r>
          </a:p>
          <a:p>
            <a:pPr marL="0" indent="0">
              <a:buNone/>
            </a:pPr>
            <a:r>
              <a:rPr lang="en-US" altLang="en-US" sz="2000" dirty="0" smtClean="0">
                <a:latin typeface="Arial" pitchFamily="34" charset="0"/>
                <a:cs typeface="Arial" pitchFamily="34" charset="0"/>
              </a:rPr>
              <a:t>                                                                                                                    eqn.(23)</a:t>
            </a:r>
            <a:endParaRPr lang="en-US" altLang="en-US" sz="2000" dirty="0">
              <a:latin typeface="Arial" pitchFamily="34" charset="0"/>
              <a:cs typeface="Arial" pitchFamily="34" charset="0"/>
            </a:endParaRPr>
          </a:p>
          <a:p>
            <a:endParaRPr lang="en-US" altLang="en-US" sz="2000" dirty="0" smtClean="0">
              <a:latin typeface="Arial" pitchFamily="34" charset="0"/>
              <a:cs typeface="Arial" pitchFamily="34" charset="0"/>
            </a:endParaRPr>
          </a:p>
          <a:p>
            <a:r>
              <a:rPr lang="en-US" altLang="en-US" sz="2000" dirty="0" smtClean="0">
                <a:latin typeface="Arial" pitchFamily="34" charset="0"/>
                <a:cs typeface="Arial" pitchFamily="34" charset="0"/>
              </a:rPr>
              <a:t>The off-diagonal elements are:</a:t>
            </a:r>
          </a:p>
          <a:p>
            <a:pPr marL="0" indent="0">
              <a:buNone/>
            </a:pPr>
            <a:r>
              <a:rPr lang="en-US" altLang="en-US" sz="2000" dirty="0" smtClean="0">
                <a:latin typeface="Arial" pitchFamily="34" charset="0"/>
                <a:cs typeface="Arial" pitchFamily="34" charset="0"/>
              </a:rPr>
              <a:t>                                                                                                                     eqn.(24)</a:t>
            </a:r>
            <a:endParaRPr lang="en-US" altLang="en-US" sz="2000" dirty="0">
              <a:latin typeface="Arial" pitchFamily="34" charset="0"/>
              <a:cs typeface="Arial" pitchFamily="34" charset="0"/>
            </a:endParaRPr>
          </a:p>
          <a:p>
            <a:pPr marL="0" indent="0">
              <a:buNone/>
            </a:pPr>
            <a:endParaRPr lang="en-US" altLang="en-US" sz="2000" dirty="0">
              <a:latin typeface="Arial" pitchFamily="34" charset="0"/>
              <a:cs typeface="Arial" pitchFamily="34" charset="0"/>
            </a:endParaRPr>
          </a:p>
          <a:p>
            <a:r>
              <a:rPr lang="en-US" altLang="en-US" sz="2000" dirty="0">
                <a:solidFill>
                  <a:srgbClr val="242021"/>
                </a:solidFill>
                <a:latin typeface="Arial" pitchFamily="34" charset="0"/>
                <a:cs typeface="Arial" pitchFamily="34" charset="0"/>
              </a:rPr>
              <a:t>Difference in scheduled to calculated power (power residuals) is given by</a:t>
            </a: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a:t>
            </a:r>
          </a:p>
          <a:p>
            <a:pPr marL="0" indent="0">
              <a:buNone/>
            </a:pPr>
            <a:endParaRPr lang="en-US" altLang="en-US" sz="2000" dirty="0">
              <a:latin typeface="Arial" pitchFamily="34" charset="0"/>
              <a:cs typeface="Arial" pitchFamily="34" charset="0"/>
            </a:endParaRPr>
          </a:p>
          <a:p>
            <a:pPr marL="0" indent="0">
              <a:buNone/>
            </a:pPr>
            <a:r>
              <a:rPr lang="en-US" altLang="en-US" sz="2000" dirty="0" smtClean="0">
                <a:latin typeface="Arial" pitchFamily="34" charset="0"/>
                <a:cs typeface="Arial" pitchFamily="34" charset="0"/>
              </a:rPr>
              <a:t>                                                                                                                    eqn.(25)</a:t>
            </a:r>
            <a:endParaRPr lang="en-US" altLang="en-US" sz="2000" dirty="0">
              <a:latin typeface="Arial" pitchFamily="34" charset="0"/>
              <a:cs typeface="Arial" pitchFamily="34" charset="0"/>
            </a:endParaRPr>
          </a:p>
          <a:p>
            <a:r>
              <a:rPr lang="en-US" altLang="en-US" sz="2000" dirty="0" smtClean="0">
                <a:latin typeface="Arial" pitchFamily="34" charset="0"/>
                <a:cs typeface="Arial" pitchFamily="34" charset="0"/>
              </a:rPr>
              <a:t>Then, the new estimate for voltage and its angle are:</a:t>
            </a:r>
            <a:r>
              <a:rPr lang="en-US" altLang="en-US" sz="2000" dirty="0">
                <a:latin typeface="Arial" pitchFamily="34" charset="0"/>
                <a:cs typeface="Arial" pitchFamily="34" charset="0"/>
              </a:rPr>
              <a:t/>
            </a:r>
            <a:br>
              <a:rPr lang="en-US" altLang="en-US" sz="2000" dirty="0">
                <a:latin typeface="Arial" pitchFamily="34" charset="0"/>
                <a:cs typeface="Arial" pitchFamily="34" charset="0"/>
              </a:rPr>
            </a:br>
            <a:r>
              <a:rPr lang="en-US" altLang="en-US" sz="2000" dirty="0">
                <a:latin typeface="Arial" pitchFamily="34" charset="0"/>
                <a:cs typeface="Arial" pitchFamily="34" charset="0"/>
              </a:rPr>
              <a:t/>
            </a:r>
            <a:br>
              <a:rPr lang="en-US" altLang="en-US" sz="2000" dirty="0">
                <a:latin typeface="Arial" pitchFamily="34" charset="0"/>
                <a:cs typeface="Arial" pitchFamily="34" charset="0"/>
              </a:rPr>
            </a:br>
            <a:r>
              <a:rPr lang="en-US" altLang="en-US" sz="2000" dirty="0" smtClean="0">
                <a:latin typeface="Arial" pitchFamily="34" charset="0"/>
                <a:cs typeface="Arial" pitchFamily="34" charset="0"/>
              </a:rPr>
              <a:t>                                                                                                                 eqn.(26)</a:t>
            </a:r>
            <a:endParaRPr lang="en-US" alt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27</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3750942562"/>
              </p:ext>
            </p:extLst>
          </p:nvPr>
        </p:nvGraphicFramePr>
        <p:xfrm>
          <a:off x="994794" y="2056673"/>
          <a:ext cx="5162550" cy="725488"/>
        </p:xfrm>
        <a:graphic>
          <a:graphicData uri="http://schemas.openxmlformats.org/presentationml/2006/ole">
            <mc:AlternateContent xmlns:mc="http://schemas.openxmlformats.org/markup-compatibility/2006">
              <mc:Choice xmlns:v="urn:schemas-microsoft-com:vml" Requires="v">
                <p:oleObj spid="_x0000_s339031" name="Equation" r:id="rId3" imgW="3073320" imgH="431640" progId="Equation.3">
                  <p:embed/>
                </p:oleObj>
              </mc:Choice>
              <mc:Fallback>
                <p:oleObj name="Equation" r:id="rId3" imgW="3073320" imgH="431640" progId="Equation.3">
                  <p:embed/>
                  <p:pic>
                    <p:nvPicPr>
                      <p:cNvPr id="0" name="Object 1"/>
                      <p:cNvPicPr>
                        <a:picLocks noChangeAspect="1" noChangeArrowheads="1"/>
                      </p:cNvPicPr>
                      <p:nvPr/>
                    </p:nvPicPr>
                    <p:blipFill>
                      <a:blip r:embed="rId4"/>
                      <a:srcRect/>
                      <a:stretch>
                        <a:fillRect/>
                      </a:stretch>
                    </p:blipFill>
                    <p:spPr bwMode="auto">
                      <a:xfrm>
                        <a:off x="994794" y="2056673"/>
                        <a:ext cx="5162550" cy="725488"/>
                      </a:xfrm>
                      <a:prstGeom prst="rect">
                        <a:avLst/>
                      </a:prstGeom>
                      <a:noFill/>
                    </p:spPr>
                  </p:pic>
                </p:oleObj>
              </mc:Fallback>
            </mc:AlternateContent>
          </a:graphicData>
        </a:graphic>
      </p:graphicFrame>
      <p:sp>
        <p:nvSpPr>
          <p:cNvPr id="8"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9" name="Object 8"/>
          <p:cNvGraphicFramePr>
            <a:graphicFrameLocks noChangeAspect="1"/>
          </p:cNvGraphicFramePr>
          <p:nvPr>
            <p:extLst>
              <p:ext uri="{D42A27DB-BD31-4B8C-83A1-F6EECF244321}">
                <p14:modId xmlns:p14="http://schemas.microsoft.com/office/powerpoint/2010/main" val="2026784678"/>
              </p:ext>
            </p:extLst>
          </p:nvPr>
        </p:nvGraphicFramePr>
        <p:xfrm>
          <a:off x="1104551" y="3196207"/>
          <a:ext cx="4029511" cy="801480"/>
        </p:xfrm>
        <a:graphic>
          <a:graphicData uri="http://schemas.openxmlformats.org/presentationml/2006/ole">
            <mc:AlternateContent xmlns:mc="http://schemas.openxmlformats.org/markup-compatibility/2006">
              <mc:Choice xmlns:v="urn:schemas-microsoft-com:vml" Requires="v">
                <p:oleObj spid="_x0000_s339032" name="Equation" r:id="rId5" imgW="2311400" imgH="457200" progId="Equation.3">
                  <p:embed/>
                </p:oleObj>
              </mc:Choice>
              <mc:Fallback>
                <p:oleObj name="Equation" r:id="rId5" imgW="23114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04551" y="3196207"/>
                        <a:ext cx="4029511" cy="801480"/>
                      </a:xfrm>
                      <a:prstGeom prst="rect">
                        <a:avLst/>
                      </a:prstGeom>
                      <a:noFill/>
                    </p:spPr>
                  </p:pic>
                </p:oleObj>
              </mc:Fallback>
            </mc:AlternateContent>
          </a:graphicData>
        </a:graphic>
      </p:graphicFrame>
      <p:sp>
        <p:nvSpPr>
          <p:cNvPr id="10"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1" name="Object 10"/>
          <p:cNvGraphicFramePr>
            <a:graphicFrameLocks noChangeAspect="1"/>
          </p:cNvGraphicFramePr>
          <p:nvPr>
            <p:extLst>
              <p:ext uri="{D42A27DB-BD31-4B8C-83A1-F6EECF244321}">
                <p14:modId xmlns:p14="http://schemas.microsoft.com/office/powerpoint/2010/main" val="190214765"/>
              </p:ext>
            </p:extLst>
          </p:nvPr>
        </p:nvGraphicFramePr>
        <p:xfrm>
          <a:off x="1669408" y="4379052"/>
          <a:ext cx="1799231" cy="771788"/>
        </p:xfrm>
        <a:graphic>
          <a:graphicData uri="http://schemas.openxmlformats.org/presentationml/2006/ole">
            <mc:AlternateContent xmlns:mc="http://schemas.openxmlformats.org/markup-compatibility/2006">
              <mc:Choice xmlns:v="urn:schemas-microsoft-com:vml" Requires="v">
                <p:oleObj spid="_x0000_s339033" name="Equation" r:id="rId7" imgW="1181100" imgH="508000" progId="Equation.3">
                  <p:embed/>
                </p:oleObj>
              </mc:Choice>
              <mc:Fallback>
                <p:oleObj name="Equation" r:id="rId7" imgW="1181100" imgH="508000"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69408" y="4379052"/>
                        <a:ext cx="1799231" cy="771788"/>
                      </a:xfrm>
                      <a:prstGeom prst="rect">
                        <a:avLst/>
                      </a:prstGeom>
                      <a:noFill/>
                    </p:spPr>
                  </p:pic>
                </p:oleObj>
              </mc:Fallback>
            </mc:AlternateContent>
          </a:graphicData>
        </a:graphic>
      </p:graphicFrame>
      <p:sp>
        <p:nvSpPr>
          <p:cNvPr id="12" name="Rectangle 10"/>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3" name="Object 12"/>
          <p:cNvGraphicFramePr>
            <a:graphicFrameLocks noChangeAspect="1"/>
          </p:cNvGraphicFramePr>
          <p:nvPr>
            <p:extLst>
              <p:ext uri="{D42A27DB-BD31-4B8C-83A1-F6EECF244321}">
                <p14:modId xmlns:p14="http://schemas.microsoft.com/office/powerpoint/2010/main" val="3536093773"/>
              </p:ext>
            </p:extLst>
          </p:nvPr>
        </p:nvGraphicFramePr>
        <p:xfrm>
          <a:off x="1904300" y="5645791"/>
          <a:ext cx="1812022" cy="845242"/>
        </p:xfrm>
        <a:graphic>
          <a:graphicData uri="http://schemas.openxmlformats.org/presentationml/2006/ole">
            <mc:AlternateContent xmlns:mc="http://schemas.openxmlformats.org/markup-compatibility/2006">
              <mc:Choice xmlns:v="urn:schemas-microsoft-com:vml" Requires="v">
                <p:oleObj spid="_x0000_s339034" name="Equation" r:id="rId9" imgW="1040948" imgH="482391" progId="Equation.3">
                  <p:embed/>
                </p:oleObj>
              </mc:Choice>
              <mc:Fallback>
                <p:oleObj name="Equation" r:id="rId9" imgW="1040948" imgH="482391"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300" y="5645791"/>
                        <a:ext cx="1812022" cy="845242"/>
                      </a:xfrm>
                      <a:prstGeom prst="rect">
                        <a:avLst/>
                      </a:prstGeom>
                      <a:noFill/>
                    </p:spPr>
                  </p:pic>
                </p:oleObj>
              </mc:Fallback>
            </mc:AlternateContent>
          </a:graphicData>
        </a:graphic>
      </p:graphicFrame>
      <p:sp>
        <p:nvSpPr>
          <p:cNvPr id="14"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3077018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Content Placeholder 2"/>
          <p:cNvSpPr>
            <a:spLocks noGrp="1"/>
          </p:cNvSpPr>
          <p:nvPr>
            <p:ph idx="1"/>
          </p:nvPr>
        </p:nvSpPr>
        <p:spPr>
          <a:xfrm>
            <a:off x="0" y="914400"/>
            <a:ext cx="12192000" cy="5715000"/>
          </a:xfrm>
        </p:spPr>
        <p:txBody>
          <a:bodyPr/>
          <a:lstStyle/>
          <a:p>
            <a:pPr algn="just">
              <a:lnSpc>
                <a:spcPct val="200000"/>
              </a:lnSpc>
            </a:pPr>
            <a:r>
              <a:rPr lang="en-US" altLang="en-US" sz="2000" dirty="0" err="1" smtClean="0">
                <a:latin typeface="Arial" pitchFamily="34" charset="0"/>
                <a:cs typeface="Arial" pitchFamily="34" charset="0"/>
                <a:sym typeface="Symbol" pitchFamily="18" charset="2"/>
              </a:rPr>
              <a:t>Δδ</a:t>
            </a:r>
            <a:r>
              <a:rPr lang="en-US" altLang="en-US" sz="2000" baseline="-25000" dirty="0" err="1" smtClean="0">
                <a:latin typeface="Arial" pitchFamily="34" charset="0"/>
                <a:cs typeface="Arial" pitchFamily="34" charset="0"/>
                <a:sym typeface="Symbol" pitchFamily="18" charset="2"/>
              </a:rPr>
              <a:t>k</a:t>
            </a:r>
            <a:r>
              <a:rPr lang="en-US" altLang="en-US" sz="2000" baseline="-25000" dirty="0" smtClean="0">
                <a:latin typeface="Arial" pitchFamily="34" charset="0"/>
                <a:cs typeface="Arial" pitchFamily="34" charset="0"/>
                <a:sym typeface="Symbol" pitchFamily="18" charset="2"/>
              </a:rPr>
              <a:t> </a:t>
            </a:r>
            <a:r>
              <a:rPr lang="en-US" altLang="en-US" sz="2000" dirty="0" smtClean="0">
                <a:latin typeface="Arial" pitchFamily="34" charset="0"/>
                <a:cs typeface="Arial" pitchFamily="34" charset="0"/>
                <a:sym typeface="Symbol" pitchFamily="18" charset="2"/>
              </a:rPr>
              <a:t>and </a:t>
            </a:r>
            <a:r>
              <a:rPr lang="en-US" altLang="en-US" sz="2000" dirty="0" err="1" smtClean="0">
                <a:latin typeface="Arial" pitchFamily="34" charset="0"/>
                <a:cs typeface="Arial" pitchFamily="34" charset="0"/>
                <a:sym typeface="Symbol" pitchFamily="18" charset="2"/>
              </a:rPr>
              <a:t>Δ|V</a:t>
            </a:r>
            <a:r>
              <a:rPr lang="en-US" altLang="en-US" sz="2000" baseline="-25000" dirty="0" err="1" smtClean="0">
                <a:latin typeface="Arial" pitchFamily="34" charset="0"/>
                <a:cs typeface="Arial" pitchFamily="34" charset="0"/>
                <a:sym typeface="Symbol" pitchFamily="18" charset="2"/>
              </a:rPr>
              <a:t>k</a:t>
            </a:r>
            <a:r>
              <a:rPr lang="en-US" altLang="en-US" sz="2000" dirty="0" smtClean="0">
                <a:latin typeface="Arial" pitchFamily="34" charset="0"/>
                <a:cs typeface="Arial" pitchFamily="34" charset="0"/>
                <a:sym typeface="Symbol" pitchFamily="18" charset="2"/>
              </a:rPr>
              <a:t>| </a:t>
            </a:r>
            <a:r>
              <a:rPr lang="en-US" altLang="en-US" sz="2000" dirty="0" smtClean="0">
                <a:solidFill>
                  <a:srgbClr val="FF0000"/>
                </a:solidFill>
                <a:latin typeface="Arial" pitchFamily="34" charset="0"/>
                <a:cs typeface="Arial" pitchFamily="34" charset="0"/>
                <a:sym typeface="Symbol" pitchFamily="18" charset="2"/>
              </a:rPr>
              <a:t>found from the eqn.26 is added in pervious value </a:t>
            </a:r>
            <a:r>
              <a:rPr lang="en-US" altLang="en-US" sz="2000" dirty="0" smtClean="0">
                <a:latin typeface="Arial" pitchFamily="34" charset="0"/>
                <a:cs typeface="Arial" pitchFamily="34" charset="0"/>
                <a:sym typeface="Symbol" pitchFamily="18" charset="2"/>
              </a:rPr>
              <a:t>to calculate new value of P &amp; Q, and </a:t>
            </a:r>
          </a:p>
          <a:p>
            <a:pPr marL="0" indent="0" algn="just">
              <a:lnSpc>
                <a:spcPct val="200000"/>
              </a:lnSpc>
              <a:buNone/>
            </a:pPr>
            <a:r>
              <a:rPr lang="en-US" altLang="en-US" sz="2000" dirty="0">
                <a:latin typeface="Arial" pitchFamily="34" charset="0"/>
                <a:cs typeface="Arial" pitchFamily="34" charset="0"/>
                <a:sym typeface="Symbol" pitchFamily="18" charset="2"/>
              </a:rPr>
              <a:t> </a:t>
            </a:r>
            <a:r>
              <a:rPr lang="en-US" altLang="en-US" sz="2000" dirty="0" smtClean="0">
                <a:latin typeface="Arial" pitchFamily="34" charset="0"/>
                <a:cs typeface="Arial" pitchFamily="34" charset="0"/>
                <a:sym typeface="Symbol" pitchFamily="18" charset="2"/>
              </a:rPr>
              <a:t>      process is repeated until desired precision index achieved. </a:t>
            </a:r>
          </a:p>
          <a:p>
            <a:pPr algn="just">
              <a:lnSpc>
                <a:spcPct val="200000"/>
              </a:lnSpc>
            </a:pPr>
            <a:r>
              <a:rPr lang="en-US" altLang="en-US" sz="2000" dirty="0" smtClean="0">
                <a:latin typeface="Arial" pitchFamily="34" charset="0"/>
                <a:cs typeface="Arial" pitchFamily="34" charset="0"/>
                <a:sym typeface="Symbol" pitchFamily="18" charset="2"/>
              </a:rPr>
              <a:t>To achieve quick convergence, N-R is sensitive for initial estimate.</a:t>
            </a:r>
          </a:p>
          <a:p>
            <a:pPr algn="just">
              <a:lnSpc>
                <a:spcPct val="200000"/>
              </a:lnSpc>
            </a:pPr>
            <a:r>
              <a:rPr lang="en-US" altLang="en-US" sz="2000" dirty="0" smtClean="0">
                <a:latin typeface="Arial" pitchFamily="34" charset="0"/>
                <a:cs typeface="Arial" pitchFamily="34" charset="0"/>
                <a:sym typeface="Symbol" pitchFamily="18" charset="2"/>
              </a:rPr>
              <a:t> As initial estimate, the nominal voltages values can be used. </a:t>
            </a:r>
          </a:p>
          <a:p>
            <a:pPr algn="just">
              <a:lnSpc>
                <a:spcPct val="200000"/>
              </a:lnSpc>
            </a:pPr>
            <a:r>
              <a:rPr lang="en-US" altLang="en-US" sz="2000" dirty="0" smtClean="0">
                <a:latin typeface="Arial" pitchFamily="34" charset="0"/>
                <a:cs typeface="Arial" pitchFamily="34" charset="0"/>
                <a:sym typeface="Symbol" pitchFamily="18" charset="2"/>
              </a:rPr>
              <a:t> For PV bus </a:t>
            </a:r>
            <a:r>
              <a:rPr lang="en-US" altLang="en-US" sz="2000" b="1" dirty="0" smtClean="0">
                <a:latin typeface="Arial" pitchFamily="34" charset="0"/>
                <a:cs typeface="Arial" pitchFamily="34" charset="0"/>
              </a:rPr>
              <a:t>J </a:t>
            </a:r>
            <a:r>
              <a:rPr lang="en-US" altLang="en-US" sz="2000" dirty="0" smtClean="0">
                <a:latin typeface="Arial" pitchFamily="34" charset="0"/>
                <a:cs typeface="Arial" pitchFamily="34" charset="0"/>
              </a:rPr>
              <a:t>with respect to constant V will be omitted &amp; </a:t>
            </a:r>
            <a:r>
              <a:rPr lang="en-US" altLang="en-US" sz="2000" dirty="0">
                <a:latin typeface="Arial" pitchFamily="34" charset="0"/>
                <a:cs typeface="Arial" pitchFamily="34" charset="0"/>
              </a:rPr>
              <a:t>row with respect to </a:t>
            </a:r>
            <a:r>
              <a:rPr lang="en-US" altLang="en-US" sz="2000" dirty="0" smtClean="0">
                <a:latin typeface="Arial" pitchFamily="34" charset="0"/>
                <a:cs typeface="Arial" pitchFamily="34" charset="0"/>
              </a:rPr>
              <a:t>Q also omitted as presented in eqn.26, and both parameters are  calculated after convergence.</a:t>
            </a:r>
            <a:endParaRPr lang="en-US" altLang="en-US" sz="2000" dirty="0" smtClean="0">
              <a:latin typeface="Arial" pitchFamily="34" charset="0"/>
              <a:cs typeface="Arial" pitchFamily="34" charset="0"/>
              <a:sym typeface="Symbol" pitchFamily="18" charset="2"/>
            </a:endParaRPr>
          </a:p>
          <a:p>
            <a:pPr>
              <a:buFont typeface="Symbol" pitchFamily="18" charset="2"/>
              <a:buNone/>
            </a:pPr>
            <a:endParaRPr lang="en-US" altLang="en-US" dirty="0" smtClean="0">
              <a:sym typeface="Symbol" pitchFamily="18" charset="2"/>
            </a:endParaRPr>
          </a:p>
          <a:p>
            <a:pPr>
              <a:buFont typeface="Wingdings 2" pitchFamily="18" charset="2"/>
              <a:buNone/>
            </a:pPr>
            <a:endParaRPr lang="en-US" altLang="en-US" dirty="0" smtClean="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450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71C23E66-7F9D-457A-BC98-F5D54DA11D7B}" type="slidenum">
              <a:rPr lang="en-US" altLang="en-US" smtClean="0">
                <a:solidFill>
                  <a:srgbClr val="045C75"/>
                </a:solidFill>
              </a:rPr>
              <a:pPr/>
              <a:t>28</a:t>
            </a:fld>
            <a:endParaRPr lang="en-US" altLang="en-US" smtClean="0">
              <a:solidFill>
                <a:srgbClr val="045C75"/>
              </a:solidFill>
            </a:endParaRPr>
          </a:p>
        </p:txBody>
      </p:sp>
      <p:sp>
        <p:nvSpPr>
          <p:cNvPr id="8"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8118334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Content Placeholder 2"/>
          <p:cNvSpPr>
            <a:spLocks noGrp="1"/>
          </p:cNvSpPr>
          <p:nvPr>
            <p:ph idx="1"/>
          </p:nvPr>
        </p:nvSpPr>
        <p:spPr>
          <a:xfrm>
            <a:off x="1" y="698741"/>
            <a:ext cx="12192000" cy="6012610"/>
          </a:xfrm>
        </p:spPr>
        <p:txBody>
          <a:bodyPr>
            <a:normAutofit fontScale="85000" lnSpcReduction="20000"/>
          </a:bodyPr>
          <a:lstStyle/>
          <a:p>
            <a:pPr algn="just">
              <a:lnSpc>
                <a:spcPct val="170000"/>
              </a:lnSpc>
            </a:pPr>
            <a:r>
              <a:rPr lang="en-US" altLang="en-US" sz="2600" dirty="0">
                <a:latin typeface="Arial" pitchFamily="34" charset="0"/>
                <a:cs typeface="Arial" pitchFamily="34" charset="0"/>
              </a:rPr>
              <a:t>The </a:t>
            </a:r>
            <a:r>
              <a:rPr lang="en-US" altLang="en-US" sz="2600" dirty="0" smtClean="0">
                <a:latin typeface="Arial" pitchFamily="34" charset="0"/>
                <a:cs typeface="Arial" pitchFamily="34" charset="0"/>
              </a:rPr>
              <a:t>steps </a:t>
            </a:r>
            <a:r>
              <a:rPr lang="en-US" altLang="en-US" sz="2600" dirty="0">
                <a:latin typeface="Arial" pitchFamily="34" charset="0"/>
                <a:cs typeface="Arial" pitchFamily="34" charset="0"/>
              </a:rPr>
              <a:t>applied for N-R power flow problem are as </a:t>
            </a:r>
            <a:r>
              <a:rPr lang="en-US" altLang="en-US" sz="2600" dirty="0" smtClean="0">
                <a:latin typeface="Arial" pitchFamily="34" charset="0"/>
                <a:cs typeface="Arial" pitchFamily="34" charset="0"/>
              </a:rPr>
              <a:t>follow:</a:t>
            </a:r>
            <a:endParaRPr lang="en-US" altLang="en-US" sz="2600" dirty="0">
              <a:latin typeface="Arial" pitchFamily="34" charset="0"/>
              <a:cs typeface="Arial" pitchFamily="34" charset="0"/>
            </a:endParaRPr>
          </a:p>
          <a:p>
            <a:r>
              <a:rPr lang="en-US" altLang="en-US" sz="2400" dirty="0" smtClean="0">
                <a:latin typeface="Arial" pitchFamily="34" charset="0"/>
                <a:cs typeface="Arial" pitchFamily="34" charset="0"/>
              </a:rPr>
              <a:t>Step-1: Determine:                                                                                   eqn.(27)</a:t>
            </a:r>
          </a:p>
          <a:p>
            <a:pPr>
              <a:buFont typeface="Wingdings 2" pitchFamily="18" charset="2"/>
              <a:buNone/>
            </a:pPr>
            <a:endParaRPr lang="en-US" altLang="en-US" sz="3200" dirty="0" smtClean="0">
              <a:latin typeface="Arial" pitchFamily="34" charset="0"/>
              <a:cs typeface="Arial" pitchFamily="34" charset="0"/>
            </a:endParaRPr>
          </a:p>
          <a:p>
            <a:pPr>
              <a:buFont typeface="Wingdings 2" pitchFamily="18" charset="2"/>
              <a:buNone/>
            </a:pPr>
            <a:endParaRPr lang="en-US" altLang="en-US" dirty="0"/>
          </a:p>
          <a:p>
            <a:r>
              <a:rPr lang="en-US" altLang="en-US" sz="2600" dirty="0" smtClean="0">
                <a:latin typeface="Arial" pitchFamily="34" charset="0"/>
                <a:cs typeface="Arial" pitchFamily="34" charset="0"/>
              </a:rPr>
              <a:t>Where;</a:t>
            </a:r>
          </a:p>
          <a:p>
            <a:pPr marL="0" indent="0">
              <a:buNone/>
            </a:pPr>
            <a:r>
              <a:rPr lang="en-US" altLang="en-US" sz="2400" dirty="0">
                <a:latin typeface="Times New Roman" pitchFamily="18" charset="0"/>
                <a:cs typeface="Times New Roman" pitchFamily="18" charset="0"/>
              </a:rPr>
              <a:t>	</a:t>
            </a:r>
            <a:endParaRPr lang="en-US" altLang="en-US" sz="2400" dirty="0" smtClean="0">
              <a:latin typeface="Times New Roman" pitchFamily="18" charset="0"/>
              <a:cs typeface="Times New Roman" pitchFamily="18" charset="0"/>
            </a:endParaRPr>
          </a:p>
          <a:p>
            <a:pPr marL="0" indent="0">
              <a:buNone/>
            </a:pPr>
            <a:r>
              <a:rPr lang="en-US" altLang="en-US" sz="2600" dirty="0" smtClean="0">
                <a:latin typeface="Arial" pitchFamily="34" charset="0"/>
                <a:cs typeface="Arial" pitchFamily="34" charset="0"/>
              </a:rPr>
              <a:t>Step-2: Calculate Jacobean matrix:</a:t>
            </a:r>
            <a:endParaRPr lang="en-US" altLang="en-US" sz="2600" dirty="0">
              <a:latin typeface="Arial" pitchFamily="34" charset="0"/>
              <a:cs typeface="Arial" pitchFamily="34" charset="0"/>
            </a:endParaRPr>
          </a:p>
          <a:p>
            <a:pPr marL="0" indent="0">
              <a:buNone/>
            </a:pPr>
            <a:endParaRPr lang="en-US" altLang="en-US" sz="2400" dirty="0" smtClean="0">
              <a:latin typeface="Times New Roman" pitchFamily="18" charset="0"/>
              <a:cs typeface="Times New Roman" pitchFamily="18" charset="0"/>
            </a:endParaRPr>
          </a:p>
          <a:p>
            <a:pPr marL="0" indent="0">
              <a:buNone/>
            </a:pPr>
            <a:r>
              <a:rPr lang="en-US" altLang="en-US" sz="2400" dirty="0" smtClean="0">
                <a:latin typeface="Times New Roman" pitchFamily="18" charset="0"/>
                <a:cs typeface="Times New Roman" pitchFamily="18" charset="0"/>
              </a:rPr>
              <a:t>                                                                                                                                  eqn.(28)</a:t>
            </a:r>
            <a:endParaRPr lang="en-US" altLang="en-US" sz="2400" dirty="0">
              <a:latin typeface="Times New Roman" pitchFamily="18" charset="0"/>
              <a:cs typeface="Times New Roman" pitchFamily="18" charset="0"/>
            </a:endParaRPr>
          </a:p>
          <a:p>
            <a:endParaRPr lang="en-US" altLang="en-US" sz="2900" dirty="0" smtClean="0">
              <a:latin typeface="Arial" pitchFamily="34" charset="0"/>
              <a:cs typeface="Arial" pitchFamily="34" charset="0"/>
            </a:endParaRPr>
          </a:p>
          <a:p>
            <a:r>
              <a:rPr lang="en-US" altLang="en-US" sz="2400" dirty="0" smtClean="0">
                <a:latin typeface="Arial" pitchFamily="34" charset="0"/>
                <a:cs typeface="Arial" pitchFamily="34" charset="0"/>
              </a:rPr>
              <a:t>Step-3: Solve the following equation to find </a:t>
            </a:r>
            <a:r>
              <a:rPr lang="en-US" altLang="en-US" sz="2400" dirty="0" err="1" smtClean="0">
                <a:latin typeface="Arial" pitchFamily="34" charset="0"/>
                <a:cs typeface="Arial" pitchFamily="34" charset="0"/>
              </a:rPr>
              <a:t>Δδ</a:t>
            </a:r>
            <a:r>
              <a:rPr lang="en-US" altLang="en-US" sz="2400" baseline="-25000" dirty="0" smtClean="0">
                <a:latin typeface="Arial" pitchFamily="34" charset="0"/>
                <a:cs typeface="Arial" pitchFamily="34" charset="0"/>
              </a:rPr>
              <a:t>(i) </a:t>
            </a:r>
            <a:r>
              <a:rPr lang="en-US" altLang="en-US" sz="2400" dirty="0" smtClean="0">
                <a:latin typeface="Arial" pitchFamily="34" charset="0"/>
                <a:cs typeface="Arial" pitchFamily="34" charset="0"/>
              </a:rPr>
              <a:t>and ΔV</a:t>
            </a:r>
            <a:r>
              <a:rPr lang="en-US" altLang="en-US" sz="2400" baseline="-25000" dirty="0" smtClean="0">
                <a:latin typeface="Arial" pitchFamily="34" charset="0"/>
                <a:cs typeface="Arial" pitchFamily="34" charset="0"/>
              </a:rPr>
              <a:t>(i)</a:t>
            </a:r>
            <a:endParaRPr lang="en-US" altLang="en-US" sz="2400" dirty="0" smtClean="0">
              <a:latin typeface="Arial" pitchFamily="34" charset="0"/>
              <a:cs typeface="Arial" pitchFamily="34" charset="0"/>
            </a:endParaRPr>
          </a:p>
          <a:p>
            <a:pPr>
              <a:buFont typeface="Wingdings 2" pitchFamily="18" charset="2"/>
              <a:buNone/>
            </a:pPr>
            <a:endParaRPr lang="en-US" altLang="en-US" sz="2400" dirty="0" smtClean="0">
              <a:latin typeface="Times New Roman" pitchFamily="18" charset="0"/>
              <a:cs typeface="Times New Roman" pitchFamily="18" charset="0"/>
            </a:endParaRPr>
          </a:p>
          <a:p>
            <a:pPr marL="0" indent="0">
              <a:buNone/>
            </a:pPr>
            <a:r>
              <a:rPr lang="en-US" altLang="en-US" sz="2400" dirty="0" smtClean="0">
                <a:latin typeface="Arial" pitchFamily="34" charset="0"/>
                <a:cs typeface="Arial" pitchFamily="34" charset="0"/>
              </a:rPr>
              <a:t>                                                                                                                      eqn.(29)</a:t>
            </a:r>
          </a:p>
          <a:p>
            <a:pPr>
              <a:buFont typeface="Wingdings 2" pitchFamily="18" charset="2"/>
              <a:buNone/>
            </a:pPr>
            <a:endParaRPr lang="en-US" altLang="en-US" sz="2400" dirty="0" smtClean="0">
              <a:latin typeface="Times New Roman" pitchFamily="18" charset="0"/>
              <a:cs typeface="Times New Roman" pitchFamily="18" charset="0"/>
            </a:endParaRPr>
          </a:p>
          <a:p>
            <a:pPr>
              <a:buFont typeface="Wingdings 2" pitchFamily="18" charset="2"/>
              <a:buNone/>
            </a:pPr>
            <a:endParaRPr lang="en-US" altLang="en-US" sz="2400" dirty="0" smtClean="0">
              <a:latin typeface="Times New Roman" pitchFamily="18" charset="0"/>
              <a:cs typeface="Times New Roman" pitchFamily="18" charset="0"/>
            </a:endParaRPr>
          </a:p>
          <a:p>
            <a:pPr>
              <a:buFont typeface="Wingdings 2" pitchFamily="18" charset="2"/>
              <a:buNone/>
            </a:pPr>
            <a:r>
              <a:rPr lang="en-US" altLang="en-US" sz="2400" dirty="0" smtClean="0">
                <a:latin typeface="Times New Roman" pitchFamily="18" charset="0"/>
                <a:cs typeface="Times New Roman" pitchFamily="18" charset="0"/>
              </a:rPr>
              <a:t> </a:t>
            </a:r>
          </a:p>
          <a:p>
            <a:pPr>
              <a:buFont typeface="Wingdings 2" pitchFamily="18" charset="2"/>
              <a:buNone/>
            </a:pPr>
            <a:endParaRPr lang="en-US" altLang="en-US" dirty="0" smtClean="0"/>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46085" name="Object 2"/>
          <p:cNvGraphicFramePr>
            <a:graphicFrameLocks noChangeAspect="1"/>
          </p:cNvGraphicFramePr>
          <p:nvPr>
            <p:extLst>
              <p:ext uri="{D42A27DB-BD31-4B8C-83A1-F6EECF244321}">
                <p14:modId xmlns:p14="http://schemas.microsoft.com/office/powerpoint/2010/main" val="2043228187"/>
              </p:ext>
            </p:extLst>
          </p:nvPr>
        </p:nvGraphicFramePr>
        <p:xfrm>
          <a:off x="1667772" y="2054524"/>
          <a:ext cx="1938069" cy="692168"/>
        </p:xfrm>
        <a:graphic>
          <a:graphicData uri="http://schemas.openxmlformats.org/presentationml/2006/ole">
            <mc:AlternateContent xmlns:mc="http://schemas.openxmlformats.org/markup-compatibility/2006">
              <mc:Choice xmlns:v="urn:schemas-microsoft-com:vml" Requires="v">
                <p:oleObj spid="_x0000_s323794" name="Equation" r:id="rId3" imgW="660113" imgH="482391" progId="Equation.DSMT4">
                  <p:embed/>
                </p:oleObj>
              </mc:Choice>
              <mc:Fallback>
                <p:oleObj name="Equation" r:id="rId3" imgW="660113" imgH="482391"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7772" y="2054524"/>
                        <a:ext cx="1938069" cy="692168"/>
                      </a:xfrm>
                      <a:prstGeom prst="rect">
                        <a:avLst/>
                      </a:prstGeom>
                      <a:noFill/>
                      <a:ln>
                        <a:noFill/>
                      </a:ln>
                      <a:effectLst/>
                      <a:extLst/>
                    </p:spPr>
                  </p:pic>
                </p:oleObj>
              </mc:Fallback>
            </mc:AlternateContent>
          </a:graphicData>
        </a:graphic>
      </p:graphicFrame>
      <p:graphicFrame>
        <p:nvGraphicFramePr>
          <p:cNvPr id="46086" name="Object 3"/>
          <p:cNvGraphicFramePr>
            <a:graphicFrameLocks noChangeAspect="1"/>
          </p:cNvGraphicFramePr>
          <p:nvPr>
            <p:extLst>
              <p:ext uri="{D42A27DB-BD31-4B8C-83A1-F6EECF244321}">
                <p14:modId xmlns:p14="http://schemas.microsoft.com/office/powerpoint/2010/main" val="535173406"/>
              </p:ext>
            </p:extLst>
          </p:nvPr>
        </p:nvGraphicFramePr>
        <p:xfrm>
          <a:off x="1717051" y="3563974"/>
          <a:ext cx="3630519" cy="1037291"/>
        </p:xfrm>
        <a:graphic>
          <a:graphicData uri="http://schemas.openxmlformats.org/presentationml/2006/ole">
            <mc:AlternateContent xmlns:mc="http://schemas.openxmlformats.org/markup-compatibility/2006">
              <mc:Choice xmlns:v="urn:schemas-microsoft-com:vml" Requires="v">
                <p:oleObj spid="_x0000_s323795" name="Equation" r:id="rId5" imgW="1638300" imgH="736600" progId="Equation.DSMT4">
                  <p:embed/>
                </p:oleObj>
              </mc:Choice>
              <mc:Fallback>
                <p:oleObj name="Equation" r:id="rId5" imgW="1638300" imgH="73660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17051" y="3563974"/>
                        <a:ext cx="3630519" cy="1037291"/>
                      </a:xfrm>
                      <a:prstGeom prst="rect">
                        <a:avLst/>
                      </a:prstGeom>
                      <a:noFill/>
                      <a:ln>
                        <a:noFill/>
                      </a:ln>
                      <a:effectLst/>
                      <a:extLst/>
                    </p:spPr>
                  </p:pic>
                </p:oleObj>
              </mc:Fallback>
            </mc:AlternateContent>
          </a:graphicData>
        </a:graphic>
      </p:graphicFrame>
      <p:graphicFrame>
        <p:nvGraphicFramePr>
          <p:cNvPr id="46087" name="Object 4"/>
          <p:cNvGraphicFramePr>
            <a:graphicFrameLocks noChangeAspect="1"/>
          </p:cNvGraphicFramePr>
          <p:nvPr>
            <p:extLst>
              <p:ext uri="{D42A27DB-BD31-4B8C-83A1-F6EECF244321}">
                <p14:modId xmlns:p14="http://schemas.microsoft.com/office/powerpoint/2010/main" val="807684478"/>
              </p:ext>
            </p:extLst>
          </p:nvPr>
        </p:nvGraphicFramePr>
        <p:xfrm>
          <a:off x="829102" y="5087265"/>
          <a:ext cx="3759200" cy="838200"/>
        </p:xfrm>
        <a:graphic>
          <a:graphicData uri="http://schemas.openxmlformats.org/presentationml/2006/ole">
            <mc:AlternateContent xmlns:mc="http://schemas.openxmlformats.org/markup-compatibility/2006">
              <mc:Choice xmlns:v="urn:schemas-microsoft-com:vml" Requires="v">
                <p:oleObj spid="_x0000_s323796" name="Equation" r:id="rId7" imgW="1752600" imgH="482600" progId="Equation.DSMT4">
                  <p:embed/>
                </p:oleObj>
              </mc:Choice>
              <mc:Fallback>
                <p:oleObj name="Equation" r:id="rId7" imgW="1752600" imgH="48260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29102" y="5087265"/>
                        <a:ext cx="37592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608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89B621B4-1B9E-40DB-AB79-CC107F494724}" type="slidenum">
              <a:rPr lang="en-US" altLang="en-US" smtClean="0">
                <a:solidFill>
                  <a:srgbClr val="045C75"/>
                </a:solidFill>
              </a:rPr>
              <a:pPr/>
              <a:t>29</a:t>
            </a:fld>
            <a:endParaRPr lang="en-US" altLang="en-US" smtClean="0">
              <a:solidFill>
                <a:srgbClr val="045C75"/>
              </a:solidFill>
            </a:endParaRPr>
          </a:p>
        </p:txBody>
      </p:sp>
      <p:graphicFrame>
        <p:nvGraphicFramePr>
          <p:cNvPr id="3" name="Object 2"/>
          <p:cNvGraphicFramePr>
            <a:graphicFrameLocks noChangeAspect="1"/>
          </p:cNvGraphicFramePr>
          <p:nvPr>
            <p:extLst>
              <p:ext uri="{D42A27DB-BD31-4B8C-83A1-F6EECF244321}">
                <p14:modId xmlns:p14="http://schemas.microsoft.com/office/powerpoint/2010/main" val="1004531167"/>
              </p:ext>
            </p:extLst>
          </p:nvPr>
        </p:nvGraphicFramePr>
        <p:xfrm>
          <a:off x="2853425" y="1245077"/>
          <a:ext cx="3048000" cy="762000"/>
        </p:xfrm>
        <a:graphic>
          <a:graphicData uri="http://schemas.openxmlformats.org/presentationml/2006/ole">
            <mc:AlternateContent xmlns:mc="http://schemas.openxmlformats.org/markup-compatibility/2006">
              <mc:Choice xmlns:v="urn:schemas-microsoft-com:vml" Requires="v">
                <p:oleObj spid="_x0000_s323797" name="Equation" r:id="rId9" imgW="1155700" imgH="482600" progId="Equation.DSMT4">
                  <p:embed/>
                </p:oleObj>
              </mc:Choice>
              <mc:Fallback>
                <p:oleObj name="Equation" r:id="rId9" imgW="1155700" imgH="482600" progId="Equation.DSMT4">
                  <p:embed/>
                  <p:pic>
                    <p:nvPicPr>
                      <p:cNvPr id="0" name="Object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53425" y="1245077"/>
                        <a:ext cx="304800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5927537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385" y="914400"/>
            <a:ext cx="12051102" cy="5883216"/>
          </a:xfrm>
        </p:spPr>
        <p:txBody>
          <a:bodyPr/>
          <a:lstStyle/>
          <a:p>
            <a:pPr algn="just">
              <a:lnSpc>
                <a:spcPct val="200000"/>
              </a:lnSpc>
            </a:pPr>
            <a:r>
              <a:rPr lang="en-US" altLang="en-US" sz="2000" dirty="0">
                <a:solidFill>
                  <a:srgbClr val="242021"/>
                </a:solidFill>
                <a:latin typeface="Arial" pitchFamily="34" charset="0"/>
                <a:cs typeface="Arial" pitchFamily="34" charset="0"/>
              </a:rPr>
              <a:t>Step 4: Power flows and losses on the network branches are computed as follows once bus voltages and angles have been solved for:</a:t>
            </a:r>
          </a:p>
          <a:p>
            <a:pPr algn="just">
              <a:lnSpc>
                <a:spcPct val="200000"/>
              </a:lnSpc>
            </a:pPr>
            <a:r>
              <a:rPr lang="en-US" altLang="en-US" sz="2000" dirty="0">
                <a:solidFill>
                  <a:srgbClr val="242021"/>
                </a:solidFill>
                <a:latin typeface="Arial" pitchFamily="34" charset="0"/>
                <a:cs typeface="Arial" pitchFamily="34" charset="0"/>
              </a:rPr>
              <a:t>Network branches include transformers and transmission cables.</a:t>
            </a:r>
          </a:p>
          <a:p>
            <a:pPr algn="just">
              <a:lnSpc>
                <a:spcPct val="200000"/>
              </a:lnSpc>
            </a:pPr>
            <a:r>
              <a:rPr lang="en-US" altLang="en-US" sz="2000" dirty="0">
                <a:solidFill>
                  <a:srgbClr val="242021"/>
                </a:solidFill>
                <a:latin typeface="Arial" pitchFamily="34" charset="0"/>
                <a:cs typeface="Arial" pitchFamily="34" charset="0"/>
              </a:rPr>
              <a:t>A branch element's (shown on a medium length line) direction of positive current flow is defined.</a:t>
            </a:r>
          </a:p>
          <a:p>
            <a:pPr algn="just">
              <a:lnSpc>
                <a:spcPct val="200000"/>
              </a:lnSpc>
            </a:pPr>
            <a:r>
              <a:rPr lang="en-US" altLang="en-US" sz="2000" dirty="0">
                <a:solidFill>
                  <a:srgbClr val="242021"/>
                </a:solidFill>
                <a:latin typeface="Arial" pitchFamily="34" charset="0"/>
                <a:cs typeface="Arial" pitchFamily="34" charset="0"/>
              </a:rPr>
              <a:t>Each branch end has a set power flow. </a:t>
            </a:r>
          </a:p>
          <a:p>
            <a:pPr algn="just">
              <a:lnSpc>
                <a:spcPct val="200000"/>
              </a:lnSpc>
            </a:pPr>
            <a:r>
              <a:rPr lang="en-US" altLang="en-US" sz="2000" dirty="0">
                <a:solidFill>
                  <a:srgbClr val="242021"/>
                </a:solidFill>
                <a:latin typeface="Arial" pitchFamily="34" charset="0"/>
                <a:cs typeface="Arial" pitchFamily="34" charset="0"/>
              </a:rPr>
              <a:t>Step 5: Lastly, determine the slack bus's real and reactive power. </a:t>
            </a: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30</a:t>
            </a:fld>
            <a:endParaRPr lang="en-US"/>
          </a:p>
        </p:txBody>
      </p:sp>
      <p:sp>
        <p:nvSpPr>
          <p:cNvPr id="6" name="Title 1"/>
          <p:cNvSpPr>
            <a:spLocks noGrp="1"/>
          </p:cNvSpPr>
          <p:nvPr>
            <p:ph type="title"/>
          </p:nvPr>
        </p:nvSpPr>
        <p:spPr>
          <a:xfrm>
            <a:off x="251670" y="240102"/>
            <a:ext cx="11847357" cy="783355"/>
          </a:xfrm>
        </p:spPr>
        <p:txBody>
          <a:bodyPr>
            <a:noAutofit/>
          </a:bodyPr>
          <a:lstStyle/>
          <a:p>
            <a:pPr algn="ctr"/>
            <a:r>
              <a:rPr lang="en-US" altLang="en-US" sz="3600" b="1" dirty="0">
                <a:latin typeface="Arial" pitchFamily="34" charset="0"/>
                <a:cs typeface="Arial" pitchFamily="34" charset="0"/>
              </a:rPr>
              <a:t>NRPF                                                    Cont.….</a:t>
            </a:r>
            <a:endParaRPr lang="en-US" altLang="en-US" sz="3600" dirty="0" smtClean="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11925759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Content Placeholder 2"/>
          <p:cNvSpPr>
            <a:spLocks noGrp="1"/>
          </p:cNvSpPr>
          <p:nvPr>
            <p:ph idx="1"/>
          </p:nvPr>
        </p:nvSpPr>
        <p:spPr>
          <a:xfrm>
            <a:off x="134224" y="822121"/>
            <a:ext cx="11895589" cy="6035880"/>
          </a:xfrm>
        </p:spPr>
        <p:txBody>
          <a:bodyPr>
            <a:normAutofit lnSpcReduction="10000"/>
          </a:bodyPr>
          <a:lstStyle/>
          <a:p>
            <a:pPr marL="0" indent="0">
              <a:lnSpc>
                <a:spcPct val="150000"/>
              </a:lnSpc>
              <a:buNone/>
            </a:pPr>
            <a:r>
              <a:rPr lang="en-US" altLang="en-US" sz="2000" b="1" dirty="0">
                <a:latin typeface="Arial" pitchFamily="34" charset="0"/>
                <a:cs typeface="Arial" pitchFamily="34" charset="0"/>
              </a:rPr>
              <a:t>Advantages and disadvantages of NR method</a:t>
            </a:r>
            <a:endParaRPr lang="en-US" altLang="en-US" sz="2000" b="1" dirty="0" smtClean="0">
              <a:latin typeface="Arial" pitchFamily="34" charset="0"/>
              <a:cs typeface="Arial" pitchFamily="34" charset="0"/>
            </a:endParaRPr>
          </a:p>
          <a:p>
            <a:pPr marL="0" indent="0">
              <a:lnSpc>
                <a:spcPct val="150000"/>
              </a:lnSpc>
              <a:buNone/>
            </a:pPr>
            <a:r>
              <a:rPr lang="en-US" altLang="en-US" sz="2000" b="1" dirty="0" smtClean="0">
                <a:latin typeface="Arial" pitchFamily="34" charset="0"/>
                <a:cs typeface="Arial" pitchFamily="34" charset="0"/>
              </a:rPr>
              <a:t>i. Advantages</a:t>
            </a:r>
            <a:endParaRPr lang="en-US" altLang="en-US" sz="2000" b="1" dirty="0">
              <a:latin typeface="Arial" pitchFamily="34" charset="0"/>
              <a:cs typeface="Arial" pitchFamily="34" charset="0"/>
            </a:endParaRPr>
          </a:p>
          <a:p>
            <a:pPr>
              <a:lnSpc>
                <a:spcPct val="150000"/>
              </a:lnSpc>
            </a:pPr>
            <a:r>
              <a:rPr lang="en-US" altLang="en-US" sz="2000" dirty="0" smtClean="0">
                <a:latin typeface="Arial" pitchFamily="34" charset="0"/>
                <a:cs typeface="Arial" pitchFamily="34" charset="0"/>
              </a:rPr>
              <a:t>Fast convergence as long as initial guess is close to solution</a:t>
            </a:r>
            <a:endParaRPr lang="en-US" altLang="en-US" sz="2000" dirty="0">
              <a:latin typeface="Arial" pitchFamily="34" charset="0"/>
              <a:cs typeface="Arial" pitchFamily="34" charset="0"/>
            </a:endParaRPr>
          </a:p>
          <a:p>
            <a:pPr>
              <a:lnSpc>
                <a:spcPct val="150000"/>
              </a:lnSpc>
            </a:pPr>
            <a:r>
              <a:rPr lang="en-US" altLang="en-US" sz="2000" dirty="0" smtClean="0">
                <a:latin typeface="Arial" pitchFamily="34" charset="0"/>
                <a:cs typeface="Arial" pitchFamily="34" charset="0"/>
              </a:rPr>
              <a:t>large region of convergence</a:t>
            </a:r>
          </a:p>
          <a:p>
            <a:pPr>
              <a:lnSpc>
                <a:spcPct val="150000"/>
              </a:lnSpc>
            </a:pPr>
            <a:r>
              <a:rPr lang="en-US" altLang="en-US" sz="2000" dirty="0" smtClean="0">
                <a:latin typeface="Arial" pitchFamily="34" charset="0"/>
                <a:cs typeface="Arial" pitchFamily="34" charset="0"/>
              </a:rPr>
              <a:t>Used in the most actual power network analysis </a:t>
            </a:r>
            <a:endParaRPr lang="en-US" altLang="en-US" sz="2000" dirty="0">
              <a:latin typeface="Arial" pitchFamily="34" charset="0"/>
              <a:cs typeface="Arial" pitchFamily="34" charset="0"/>
            </a:endParaRPr>
          </a:p>
          <a:p>
            <a:pPr marL="0" indent="0">
              <a:lnSpc>
                <a:spcPct val="150000"/>
              </a:lnSpc>
              <a:buNone/>
            </a:pPr>
            <a:r>
              <a:rPr lang="en-US" altLang="en-US" sz="2000" b="1" dirty="0" smtClean="0">
                <a:latin typeface="Arial" pitchFamily="34" charset="0"/>
                <a:cs typeface="Arial" pitchFamily="34" charset="0"/>
              </a:rPr>
              <a:t>ii. Disadvantages:</a:t>
            </a:r>
          </a:p>
          <a:p>
            <a:pPr>
              <a:lnSpc>
                <a:spcPct val="150000"/>
              </a:lnSpc>
            </a:pPr>
            <a:r>
              <a:rPr lang="en-US" altLang="en-US" sz="2000" dirty="0" smtClean="0">
                <a:latin typeface="Arial" pitchFamily="34" charset="0"/>
                <a:cs typeface="Arial" pitchFamily="34" charset="0"/>
              </a:rPr>
              <a:t>it requires the derivative of the function and may struggle with convergence if the derivative is zero or</a:t>
            </a:r>
          </a:p>
          <a:p>
            <a:pPr marL="0" indent="0">
              <a:lnSpc>
                <a:spcPct val="150000"/>
              </a:lnSpc>
              <a:buNone/>
            </a:pPr>
            <a:r>
              <a:rPr lang="en-US" altLang="en-US" sz="2000" dirty="0">
                <a:latin typeface="Arial" pitchFamily="34" charset="0"/>
                <a:cs typeface="Arial" pitchFamily="34" charset="0"/>
              </a:rPr>
              <a:t> </a:t>
            </a:r>
            <a:r>
              <a:rPr lang="en-US" altLang="en-US" sz="2000" dirty="0" smtClean="0">
                <a:latin typeface="Arial" pitchFamily="34" charset="0"/>
                <a:cs typeface="Arial" pitchFamily="34" charset="0"/>
              </a:rPr>
              <a:t>  the initial guess is poor. </a:t>
            </a:r>
          </a:p>
          <a:p>
            <a:pPr>
              <a:lnSpc>
                <a:spcPct val="150000"/>
              </a:lnSpc>
            </a:pPr>
            <a:r>
              <a:rPr lang="en-US" altLang="en-US" sz="2000" dirty="0" smtClean="0">
                <a:latin typeface="Arial" pitchFamily="34" charset="0"/>
                <a:cs typeface="Arial" pitchFamily="34" charset="0"/>
              </a:rPr>
              <a:t>Each iteration takes much longer than a Gauss Seidel iteration</a:t>
            </a:r>
          </a:p>
          <a:p>
            <a:pPr>
              <a:lnSpc>
                <a:spcPct val="150000"/>
              </a:lnSpc>
            </a:pPr>
            <a:r>
              <a:rPr lang="en-US" altLang="en-US" sz="2000" dirty="0" smtClean="0">
                <a:latin typeface="Arial" pitchFamily="34" charset="0"/>
                <a:cs typeface="Arial" pitchFamily="34" charset="0"/>
              </a:rPr>
              <a:t>more complicated to code, particularly when implementing sparse matrix algorithms </a:t>
            </a:r>
            <a:br>
              <a:rPr lang="en-US" altLang="en-US" sz="2000" dirty="0" smtClean="0">
                <a:latin typeface="Arial" pitchFamily="34" charset="0"/>
                <a:cs typeface="Arial" pitchFamily="34" charset="0"/>
              </a:rPr>
            </a:br>
            <a:endParaRPr lang="en-US" altLang="en-US" sz="20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sp>
        <p:nvSpPr>
          <p:cNvPr id="68614"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04EFE9E9-2016-4B66-8D9A-8D064437C4F4}" type="slidenum">
              <a:rPr lang="en-US" altLang="en-US" smtClean="0">
                <a:solidFill>
                  <a:srgbClr val="045C75"/>
                </a:solidFill>
              </a:rPr>
              <a:pPr/>
              <a:t>31</a:t>
            </a:fld>
            <a:endParaRPr lang="en-US" altLang="en-US" smtClean="0">
              <a:solidFill>
                <a:srgbClr val="045C75"/>
              </a:solidFill>
            </a:endParaRPr>
          </a:p>
        </p:txBody>
      </p:sp>
      <p:sp>
        <p:nvSpPr>
          <p:cNvPr id="7" name="Title 1"/>
          <p:cNvSpPr txBox="1">
            <a:spLocks/>
          </p:cNvSpPr>
          <p:nvPr/>
        </p:nvSpPr>
        <p:spPr>
          <a:xfrm>
            <a:off x="251670" y="240102"/>
            <a:ext cx="11847357" cy="783355"/>
          </a:xfrm>
          <a:prstGeom prst="rect">
            <a:avLst/>
          </a:prstGeom>
        </p:spPr>
        <p:txBody>
          <a:bodyPr vert="horz" lIns="91440" tIns="45720" rIns="91440" bIns="45720" rtlCol="0" anchor="ctr">
            <a:noAutofit/>
          </a:bodyPr>
          <a:lstStyle>
            <a:lvl1pPr algn="l" defTabSz="914400" rtl="0" eaLnBrk="1" latinLnBrk="1" hangingPunct="1">
              <a:lnSpc>
                <a:spcPct val="90000"/>
              </a:lnSpc>
              <a:spcBef>
                <a:spcPct val="0"/>
              </a:spcBef>
              <a:buNone/>
              <a:defRPr sz="4400" kern="1200">
                <a:solidFill>
                  <a:schemeClr val="tx1"/>
                </a:solidFill>
                <a:latin typeface="+mj-lt"/>
                <a:ea typeface="+mj-ea"/>
                <a:cs typeface="+mj-cs"/>
              </a:defRPr>
            </a:lvl1pPr>
          </a:lstStyle>
          <a:p>
            <a:pPr algn="ctr"/>
            <a:r>
              <a:rPr lang="en-US" altLang="en-US" sz="3600" b="1" dirty="0">
                <a:latin typeface="Arial" pitchFamily="34" charset="0"/>
                <a:cs typeface="Arial" pitchFamily="34" charset="0"/>
              </a:rPr>
              <a:t>NRPF                                                    Cont.….</a:t>
            </a:r>
            <a:endParaRPr lang="en-US" altLang="en-US" sz="3600" dirty="0" smtClean="0">
              <a:latin typeface="Arial" pitchFamily="34" charset="0"/>
              <a:cs typeface="Arial" pitchFamily="34" charset="0"/>
            </a:endParaRPr>
          </a:p>
        </p:txBody>
      </p:sp>
    </p:spTree>
    <p:extLst>
      <p:ext uri="{BB962C8B-B14F-4D97-AF65-F5344CB8AC3E}">
        <p14:creationId xmlns:p14="http://schemas.microsoft.com/office/powerpoint/2010/main" val="2080736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707366"/>
            <a:ext cx="12113703" cy="6150634"/>
          </a:xfrm>
        </p:spPr>
        <p:txBody>
          <a:bodyPr>
            <a:normAutofit/>
          </a:bodyPr>
          <a:lstStyle/>
          <a:p>
            <a:pPr algn="just">
              <a:lnSpc>
                <a:spcPct val="200000"/>
              </a:lnSpc>
            </a:pPr>
            <a:r>
              <a:rPr lang="en-US" sz="2000" dirty="0">
                <a:latin typeface="Arial" pitchFamily="34" charset="0"/>
                <a:cs typeface="Arial" pitchFamily="34" charset="0"/>
              </a:rPr>
              <a:t>One of the enhanced techniques, the Fast Decoupled Load Flow (FDLF) method, was developed by simplifying the Newton–</a:t>
            </a:r>
            <a:r>
              <a:rPr lang="en-US" sz="2000" dirty="0" err="1">
                <a:latin typeface="Arial" pitchFamily="34" charset="0"/>
                <a:cs typeface="Arial" pitchFamily="34" charset="0"/>
              </a:rPr>
              <a:t>Raphson</a:t>
            </a:r>
            <a:r>
              <a:rPr lang="en-US" sz="2000" dirty="0">
                <a:latin typeface="Arial" pitchFamily="34" charset="0"/>
                <a:cs typeface="Arial" pitchFamily="34" charset="0"/>
              </a:rPr>
              <a:t> method.</a:t>
            </a:r>
          </a:p>
          <a:p>
            <a:pPr algn="just">
              <a:lnSpc>
                <a:spcPct val="200000"/>
              </a:lnSpc>
            </a:pPr>
            <a:r>
              <a:rPr lang="en-US" sz="2000" dirty="0">
                <a:latin typeface="Arial" pitchFamily="34" charset="0"/>
                <a:cs typeface="Arial" pitchFamily="34" charset="0"/>
              </a:rPr>
              <a:t> This approach became the most popular in load flow analysis because of its quick convergence, dependable results, and ease of computation.</a:t>
            </a:r>
          </a:p>
          <a:p>
            <a:pPr algn="just">
              <a:lnSpc>
                <a:spcPct val="200000"/>
              </a:lnSpc>
            </a:pPr>
            <a:r>
              <a:rPr lang="en-US" sz="2000" dirty="0">
                <a:latin typeface="Arial" pitchFamily="34" charset="0"/>
                <a:cs typeface="Arial" pitchFamily="34" charset="0"/>
              </a:rPr>
              <a:t>FDLF, however, does not always converge well in situations with high R/X ratios or excessive loading (low voltage) at some buses. </a:t>
            </a:r>
          </a:p>
          <a:p>
            <a:pPr algn="just">
              <a:lnSpc>
                <a:spcPct val="200000"/>
              </a:lnSpc>
            </a:pPr>
            <a:r>
              <a:rPr lang="en-US" sz="2000" dirty="0">
                <a:latin typeface="Arial" pitchFamily="34" charset="0"/>
                <a:cs typeface="Arial" pitchFamily="34" charset="0"/>
              </a:rPr>
              <a:t>In these situations, numerous attempts and advancements have been made to get </a:t>
            </a:r>
            <a:r>
              <a:rPr lang="en-US" sz="2000" dirty="0" smtClean="0">
                <a:latin typeface="Arial" pitchFamily="34" charset="0"/>
                <a:cs typeface="Arial" pitchFamily="34" charset="0"/>
              </a:rPr>
              <a:t>over</a:t>
            </a:r>
          </a:p>
          <a:p>
            <a:pPr marL="0" indent="0" algn="just">
              <a:lnSpc>
                <a:spcPct val="200000"/>
              </a:lnSpc>
              <a:buNone/>
            </a:pPr>
            <a:r>
              <a:rPr lang="en-US" sz="2000" dirty="0">
                <a:latin typeface="Arial" pitchFamily="34" charset="0"/>
                <a:cs typeface="Arial" pitchFamily="34" charset="0"/>
              </a:rPr>
              <a:t> </a:t>
            </a:r>
            <a:r>
              <a:rPr lang="en-US" sz="2000" dirty="0" smtClean="0">
                <a:latin typeface="Arial" pitchFamily="34" charset="0"/>
                <a:cs typeface="Arial" pitchFamily="34" charset="0"/>
              </a:rPr>
              <a:t>   </a:t>
            </a:r>
            <a:r>
              <a:rPr lang="en-US" sz="2000" dirty="0">
                <a:latin typeface="Arial" pitchFamily="34" charset="0"/>
                <a:cs typeface="Arial" pitchFamily="34" charset="0"/>
              </a:rPr>
              <a:t>these convergence barriers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32</a:t>
            </a:fld>
            <a:endParaRPr lang="en-US"/>
          </a:p>
        </p:txBody>
      </p:sp>
      <p:sp>
        <p:nvSpPr>
          <p:cNvPr id="6" name="Title 1"/>
          <p:cNvSpPr>
            <a:spLocks noGrp="1"/>
          </p:cNvSpPr>
          <p:nvPr>
            <p:ph type="title"/>
          </p:nvPr>
        </p:nvSpPr>
        <p:spPr>
          <a:xfrm>
            <a:off x="609600" y="446057"/>
            <a:ext cx="10769600" cy="514350"/>
          </a:xfrm>
        </p:spPr>
        <p:txBody>
          <a:bodyPr>
            <a:noAutofit/>
          </a:bodyPr>
          <a:lstStyle/>
          <a:p>
            <a:pPr algn="ctr"/>
            <a:r>
              <a:rPr lang="en-US" altLang="en-US" sz="3600" b="1" dirty="0" smtClean="0">
                <a:latin typeface="Arial" pitchFamily="34" charset="0"/>
                <a:cs typeface="Arial" pitchFamily="34" charset="0"/>
              </a:rPr>
              <a:t>4. Fast Decoupled Load Flow (FDLF)</a:t>
            </a:r>
            <a:r>
              <a:rPr lang="en-US" altLang="en-US" sz="3600" dirty="0" smtClean="0">
                <a:latin typeface="Arial" pitchFamily="34" charset="0"/>
                <a:cs typeface="Arial" pitchFamily="34" charset="0"/>
              </a:rPr>
              <a:t/>
            </a:r>
            <a:br>
              <a:rPr lang="en-US" altLang="en-US" sz="3600" dirty="0" smtClean="0">
                <a:latin typeface="Arial" pitchFamily="34" charset="0"/>
                <a:cs typeface="Arial" pitchFamily="34" charset="0"/>
              </a:rPr>
            </a:br>
            <a:endParaRPr lang="en-US" altLang="en-US" sz="3600" dirty="0" smtClean="0">
              <a:latin typeface="Arial" pitchFamily="34" charset="0"/>
              <a:cs typeface="Arial" pitchFamily="34" charset="0"/>
            </a:endParaRPr>
          </a:p>
        </p:txBody>
      </p:sp>
    </p:spTree>
    <p:extLst>
      <p:ext uri="{BB962C8B-B14F-4D97-AF65-F5344CB8AC3E}">
        <p14:creationId xmlns:p14="http://schemas.microsoft.com/office/powerpoint/2010/main" val="1539376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638" y="923026"/>
            <a:ext cx="12114361" cy="5788858"/>
          </a:xfrm>
        </p:spPr>
        <p:txBody>
          <a:bodyPr>
            <a:normAutofit/>
          </a:bodyPr>
          <a:lstStyle/>
          <a:p>
            <a:pPr algn="just">
              <a:lnSpc>
                <a:spcPct val="150000"/>
              </a:lnSpc>
            </a:pPr>
            <a:r>
              <a:rPr lang="en-US" sz="2000" dirty="0">
                <a:latin typeface="Arial" pitchFamily="34" charset="0"/>
                <a:cs typeface="Arial" pitchFamily="34" charset="0"/>
              </a:rPr>
              <a:t>Some of them focused on systems with low voltage buses, while others aimed to converge systems with high R/X ratios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a:p>
            <a:pPr algn="just">
              <a:lnSpc>
                <a:spcPct val="150000"/>
              </a:lnSpc>
            </a:pPr>
            <a:r>
              <a:rPr lang="en-US" sz="2000" dirty="0">
                <a:latin typeface="Arial" pitchFamily="34" charset="0"/>
                <a:cs typeface="Arial" pitchFamily="34" charset="0"/>
              </a:rPr>
              <a:t>But one of the most recent innovations is a Robust Fast Decoupled Load Flow, which solves the low bus voltage and high R/X ratio problems at the same time. </a:t>
            </a:r>
            <a:endParaRPr lang="en-US" sz="2000" dirty="0" smtClean="0">
              <a:latin typeface="Arial" pitchFamily="34" charset="0"/>
              <a:cs typeface="Arial" pitchFamily="34" charset="0"/>
            </a:endParaRPr>
          </a:p>
          <a:p>
            <a:pPr algn="just">
              <a:lnSpc>
                <a:spcPct val="150000"/>
              </a:lnSpc>
            </a:pPr>
            <a:r>
              <a:rPr lang="en-US" sz="2000" dirty="0" smtClean="0">
                <a:latin typeface="Arial" pitchFamily="34" charset="0"/>
                <a:cs typeface="Arial" pitchFamily="34" charset="0"/>
              </a:rPr>
              <a:t>It </a:t>
            </a:r>
            <a:r>
              <a:rPr lang="en-US" sz="2000" dirty="0">
                <a:latin typeface="Arial" pitchFamily="34" charset="0"/>
                <a:cs typeface="Arial" pitchFamily="34" charset="0"/>
              </a:rPr>
              <a:t>is based on generic voltage </a:t>
            </a:r>
            <a:r>
              <a:rPr lang="en-US" sz="2000" dirty="0" smtClean="0">
                <a:latin typeface="Arial" pitchFamily="34" charset="0"/>
                <a:cs typeface="Arial" pitchFamily="34" charset="0"/>
              </a:rPr>
              <a:t>normalization </a:t>
            </a:r>
            <a:r>
              <a:rPr lang="en-US" sz="2000" dirty="0">
                <a:latin typeface="Arial" pitchFamily="34" charset="0"/>
                <a:cs typeface="Arial" pitchFamily="34" charset="0"/>
              </a:rPr>
              <a:t>techniques and heuristic justification.</a:t>
            </a:r>
          </a:p>
          <a:p>
            <a:pPr algn="just">
              <a:lnSpc>
                <a:spcPct val="150000"/>
              </a:lnSpc>
            </a:pPr>
            <a:r>
              <a:rPr lang="en-US" sz="2000" dirty="0">
                <a:latin typeface="Arial" pitchFamily="34" charset="0"/>
                <a:cs typeface="Arial" pitchFamily="34" charset="0"/>
              </a:rPr>
              <a:t>This technique takes advantage of the power system's characteristic whereby the true power flow-voltage a</a:t>
            </a:r>
          </a:p>
          <a:p>
            <a:pPr marL="0" indent="0" algn="just">
              <a:lnSpc>
                <a:spcPct val="150000"/>
              </a:lnSpc>
              <a:buNone/>
            </a:pPr>
            <a:r>
              <a:rPr lang="en-US" sz="2000" dirty="0" smtClean="0">
                <a:latin typeface="Arial" pitchFamily="34" charset="0"/>
                <a:cs typeface="Arial" pitchFamily="34" charset="0"/>
              </a:rPr>
              <a:t>                                                                                                              eqn.(30)</a:t>
            </a:r>
            <a:endParaRPr lang="en-US" sz="2000" dirty="0">
              <a:latin typeface="Arial" pitchFamily="34" charset="0"/>
              <a:cs typeface="Arial" pitchFamily="34" charset="0"/>
            </a:endParaRPr>
          </a:p>
          <a:p>
            <a:pPr marL="0" indent="0">
              <a:buNone/>
            </a:pPr>
            <a:endParaRPr lang="en-US" dirty="0"/>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33</a:t>
            </a:fld>
            <a:endParaRPr lang="en-US"/>
          </a:p>
        </p:txBody>
      </p:sp>
      <p:sp>
        <p:nvSpPr>
          <p:cNvPr id="6"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7" name="Object 6"/>
          <p:cNvGraphicFramePr>
            <a:graphicFrameLocks noChangeAspect="1"/>
          </p:cNvGraphicFramePr>
          <p:nvPr>
            <p:extLst>
              <p:ext uri="{D42A27DB-BD31-4B8C-83A1-F6EECF244321}">
                <p14:modId xmlns:p14="http://schemas.microsoft.com/office/powerpoint/2010/main" val="128006040"/>
              </p:ext>
            </p:extLst>
          </p:nvPr>
        </p:nvGraphicFramePr>
        <p:xfrm>
          <a:off x="1508199" y="4268831"/>
          <a:ext cx="2434914" cy="1753386"/>
        </p:xfrm>
        <a:graphic>
          <a:graphicData uri="http://schemas.openxmlformats.org/presentationml/2006/ole">
            <mc:AlternateContent xmlns:mc="http://schemas.openxmlformats.org/markup-compatibility/2006">
              <mc:Choice xmlns:v="urn:schemas-microsoft-com:vml" Requires="v">
                <p:oleObj spid="_x0000_s339983" name="Equation" r:id="rId3" imgW="1244600" imgH="901700" progId="Equation.3">
                  <p:embed/>
                </p:oleObj>
              </mc:Choice>
              <mc:Fallback>
                <p:oleObj name="Equation" r:id="rId3" imgW="1244600" imgH="9017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8199" y="4268831"/>
                        <a:ext cx="2434914" cy="1753386"/>
                      </a:xfrm>
                      <a:prstGeom prst="rect">
                        <a:avLst/>
                      </a:prstGeom>
                      <a:noFill/>
                    </p:spPr>
                  </p:pic>
                </p:oleObj>
              </mc:Fallback>
            </mc:AlternateContent>
          </a:graphicData>
        </a:graphic>
      </p:graphicFrame>
      <p:sp>
        <p:nvSpPr>
          <p:cNvPr id="8" name="Title 1"/>
          <p:cNvSpPr>
            <a:spLocks noGrp="1"/>
          </p:cNvSpPr>
          <p:nvPr>
            <p:ph type="title"/>
          </p:nvPr>
        </p:nvSpPr>
        <p:spPr>
          <a:xfrm>
            <a:off x="609600" y="525741"/>
            <a:ext cx="10769600" cy="514350"/>
          </a:xfrm>
        </p:spPr>
        <p:txBody>
          <a:bodyPr>
            <a:noAutofit/>
          </a:bodyPr>
          <a:lstStyle/>
          <a:p>
            <a:pPr algn="ctr"/>
            <a:r>
              <a:rPr lang="en-US" altLang="en-US" sz="3600" b="1" dirty="0" smtClean="0">
                <a:latin typeface="Arial" pitchFamily="34" charset="0"/>
                <a:cs typeface="Arial" pitchFamily="34" charset="0"/>
              </a:rPr>
              <a:t>FDLF                                               Cont.…..</a:t>
            </a:r>
            <a:r>
              <a:rPr lang="en-US" altLang="en-US" sz="3600" dirty="0" smtClean="0">
                <a:latin typeface="Arial" pitchFamily="34" charset="0"/>
                <a:cs typeface="Arial" pitchFamily="34" charset="0"/>
              </a:rPr>
              <a:t/>
            </a:r>
            <a:br>
              <a:rPr lang="en-US" altLang="en-US" sz="3600" dirty="0" smtClean="0">
                <a:latin typeface="Arial" pitchFamily="34" charset="0"/>
                <a:cs typeface="Arial" pitchFamily="34" charset="0"/>
              </a:rPr>
            </a:br>
            <a:endParaRPr lang="en-US" altLang="en-US" sz="3600" dirty="0" smtClean="0">
              <a:latin typeface="Arial" pitchFamily="34" charset="0"/>
              <a:cs typeface="Arial" pitchFamily="34" charset="0"/>
            </a:endParaRPr>
          </a:p>
        </p:txBody>
      </p:sp>
    </p:spTree>
    <p:extLst>
      <p:ext uri="{BB962C8B-B14F-4D97-AF65-F5344CB8AC3E}">
        <p14:creationId xmlns:p14="http://schemas.microsoft.com/office/powerpoint/2010/main" val="8340822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357460"/>
            <a:ext cx="12056882" cy="5382705"/>
          </a:xfrm>
        </p:spPr>
        <p:txBody>
          <a:bodyPr>
            <a:normAutofit/>
          </a:bodyPr>
          <a:lstStyle/>
          <a:p>
            <a:pPr algn="just">
              <a:lnSpc>
                <a:spcPct val="200000"/>
              </a:lnSpc>
            </a:pPr>
            <a:r>
              <a:rPr lang="en-US" sz="2000" dirty="0">
                <a:latin typeface="Arial" pitchFamily="34" charset="0"/>
                <a:cs typeface="Arial" pitchFamily="34" charset="0"/>
              </a:rPr>
              <a:t>The transmission lines have high X/R ratio</a:t>
            </a:r>
          </a:p>
          <a:p>
            <a:pPr algn="just">
              <a:lnSpc>
                <a:spcPct val="200000"/>
              </a:lnSpc>
            </a:pPr>
            <a:r>
              <a:rPr lang="en-US" sz="2000" dirty="0">
                <a:latin typeface="Arial" pitchFamily="34" charset="0"/>
                <a:cs typeface="Arial" pitchFamily="34" charset="0"/>
              </a:rPr>
              <a:t>For such system the real power changes ΔP are less sensitive to changes in the voltage magnitude and are most sensitive to change in phase angle </a:t>
            </a:r>
            <a:r>
              <a:rPr lang="en-US" sz="2000" dirty="0" err="1">
                <a:latin typeface="Arial" pitchFamily="34" charset="0"/>
                <a:cs typeface="Arial" pitchFamily="34" charset="0"/>
              </a:rPr>
              <a:t>Δδ</a:t>
            </a:r>
            <a:r>
              <a:rPr lang="en-US" sz="2000" dirty="0">
                <a:latin typeface="Arial" pitchFamily="34" charset="0"/>
                <a:cs typeface="Arial" pitchFamily="34" charset="0"/>
              </a:rPr>
              <a:t>.</a:t>
            </a:r>
          </a:p>
          <a:p>
            <a:pPr algn="just">
              <a:lnSpc>
                <a:spcPct val="200000"/>
              </a:lnSpc>
            </a:pPr>
            <a:r>
              <a:rPr lang="en-US" sz="2000" dirty="0">
                <a:latin typeface="Arial" pitchFamily="34" charset="0"/>
                <a:cs typeface="Arial" pitchFamily="34" charset="0"/>
              </a:rPr>
              <a:t>Similarly the reactive power changes ΔQ is less sensitive to change in angles </a:t>
            </a:r>
            <a:r>
              <a:rPr lang="en-US" sz="2000" dirty="0" err="1">
                <a:latin typeface="Arial" pitchFamily="34" charset="0"/>
                <a:cs typeface="Arial" pitchFamily="34" charset="0"/>
              </a:rPr>
              <a:t>Δδ</a:t>
            </a:r>
            <a:r>
              <a:rPr lang="en-US" sz="2000" dirty="0">
                <a:latin typeface="Arial" pitchFamily="34" charset="0"/>
                <a:cs typeface="Arial" pitchFamily="34" charset="0"/>
              </a:rPr>
              <a:t> and is mainly dependent on changes in voltage magnitude:</a:t>
            </a:r>
          </a:p>
          <a:p>
            <a:pPr algn="just">
              <a:lnSpc>
                <a:spcPct val="200000"/>
              </a:lnSpc>
            </a:pPr>
            <a:r>
              <a:rPr lang="en-US" sz="2000" dirty="0">
                <a:latin typeface="Arial" pitchFamily="34" charset="0"/>
                <a:cs typeface="Arial" pitchFamily="34" charset="0"/>
              </a:rPr>
              <a:t>Which means , the J2 = </a:t>
            </a:r>
            <a:r>
              <a:rPr lang="en-US" sz="2000" dirty="0" smtClean="0">
                <a:latin typeface="Arial" pitchFamily="34" charset="0"/>
                <a:cs typeface="Arial" pitchFamily="34" charset="0"/>
              </a:rPr>
              <a:t>J3=0</a:t>
            </a:r>
            <a:endParaRPr lang="en-US" sz="2000" dirty="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34</a:t>
            </a:fld>
            <a:endParaRPr lang="en-US"/>
          </a:p>
        </p:txBody>
      </p:sp>
      <p:sp>
        <p:nvSpPr>
          <p:cNvPr id="6" name="Title 1"/>
          <p:cNvSpPr>
            <a:spLocks noGrp="1"/>
          </p:cNvSpPr>
          <p:nvPr>
            <p:ph type="title"/>
          </p:nvPr>
        </p:nvSpPr>
        <p:spPr>
          <a:xfrm>
            <a:off x="609600" y="525741"/>
            <a:ext cx="10769600" cy="514350"/>
          </a:xfrm>
        </p:spPr>
        <p:txBody>
          <a:bodyPr>
            <a:noAutofit/>
          </a:bodyPr>
          <a:lstStyle/>
          <a:p>
            <a:pPr algn="ctr"/>
            <a:r>
              <a:rPr lang="en-US" altLang="en-US" sz="3600" b="1" dirty="0" smtClean="0">
                <a:latin typeface="Arial" pitchFamily="34" charset="0"/>
                <a:cs typeface="Arial" pitchFamily="34" charset="0"/>
              </a:rPr>
              <a:t>FDLF                                               Cont.…..</a:t>
            </a:r>
            <a:r>
              <a:rPr lang="en-US" altLang="en-US" sz="3600" dirty="0" smtClean="0">
                <a:latin typeface="Arial" pitchFamily="34" charset="0"/>
                <a:cs typeface="Arial" pitchFamily="34" charset="0"/>
              </a:rPr>
              <a:t/>
            </a:r>
            <a:br>
              <a:rPr lang="en-US" altLang="en-US" sz="3600" dirty="0" smtClean="0">
                <a:latin typeface="Arial" pitchFamily="34" charset="0"/>
                <a:cs typeface="Arial" pitchFamily="34" charset="0"/>
              </a:rPr>
            </a:br>
            <a:endParaRPr lang="en-US" altLang="en-US" sz="3600" dirty="0" smtClean="0">
              <a:latin typeface="Arial" pitchFamily="34" charset="0"/>
              <a:cs typeface="Arial" pitchFamily="34" charset="0"/>
            </a:endParaRPr>
          </a:p>
        </p:txBody>
      </p:sp>
    </p:spTree>
    <p:extLst>
      <p:ext uri="{BB962C8B-B14F-4D97-AF65-F5344CB8AC3E}">
        <p14:creationId xmlns:p14="http://schemas.microsoft.com/office/powerpoint/2010/main" val="2556000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9" name="Content Placeholder 2"/>
          <p:cNvSpPr>
            <a:spLocks noGrp="1"/>
          </p:cNvSpPr>
          <p:nvPr>
            <p:ph idx="1"/>
          </p:nvPr>
        </p:nvSpPr>
        <p:spPr>
          <a:xfrm>
            <a:off x="503339" y="1140902"/>
            <a:ext cx="11688661" cy="5589835"/>
          </a:xfrm>
        </p:spPr>
        <p:txBody>
          <a:bodyPr>
            <a:normAutofit/>
          </a:bodyPr>
          <a:lstStyle/>
          <a:p>
            <a:r>
              <a:rPr lang="en-US" altLang="en-US" sz="2000" dirty="0" smtClean="0">
                <a:latin typeface="Arial" pitchFamily="34" charset="0"/>
                <a:cs typeface="Arial" pitchFamily="34" charset="0"/>
              </a:rPr>
              <a:t>It is given as :</a:t>
            </a:r>
          </a:p>
          <a:p>
            <a:endParaRPr lang="en-US" altLang="en-US" sz="2000" dirty="0">
              <a:latin typeface="Arial" pitchFamily="34" charset="0"/>
              <a:cs typeface="Arial" pitchFamily="34" charset="0"/>
            </a:endParaRPr>
          </a:p>
          <a:p>
            <a:pPr marL="0" indent="0">
              <a:buNone/>
            </a:pPr>
            <a:r>
              <a:rPr lang="en-US" altLang="en-US" sz="2000" dirty="0" smtClean="0">
                <a:latin typeface="Arial" pitchFamily="34" charset="0"/>
                <a:cs typeface="Arial" pitchFamily="34" charset="0"/>
              </a:rPr>
              <a:t>                                                                                                                              eqn.(31)</a:t>
            </a:r>
          </a:p>
        </p:txBody>
      </p:sp>
      <p:sp>
        <p:nvSpPr>
          <p:cNvPr id="4" name="Footer Placeholder 3"/>
          <p:cNvSpPr>
            <a:spLocks noGrp="1"/>
          </p:cNvSpPr>
          <p:nvPr>
            <p:ph type="ftr" sz="quarter" idx="11"/>
          </p:nvPr>
        </p:nvSpPr>
        <p:spPr/>
        <p:txBody>
          <a:bodyPr/>
          <a:lstStyle/>
          <a:p>
            <a:pPr>
              <a:defRPr/>
            </a:pPr>
            <a:r>
              <a:rPr lang="en-US" smtClean="0"/>
              <a:t>Presenter: Dr.Teshome Goa</a:t>
            </a:r>
            <a:endParaRPr lang="en-US"/>
          </a:p>
        </p:txBody>
      </p:sp>
      <p:graphicFrame>
        <p:nvGraphicFramePr>
          <p:cNvPr id="70661" name="Object 4"/>
          <p:cNvGraphicFramePr>
            <a:graphicFrameLocks noChangeAspect="1"/>
          </p:cNvGraphicFramePr>
          <p:nvPr>
            <p:extLst>
              <p:ext uri="{D42A27DB-BD31-4B8C-83A1-F6EECF244321}">
                <p14:modId xmlns:p14="http://schemas.microsoft.com/office/powerpoint/2010/main" val="4118564804"/>
              </p:ext>
            </p:extLst>
          </p:nvPr>
        </p:nvGraphicFramePr>
        <p:xfrm>
          <a:off x="2818813" y="1552159"/>
          <a:ext cx="6127226" cy="2702900"/>
        </p:xfrm>
        <a:graphic>
          <a:graphicData uri="http://schemas.openxmlformats.org/presentationml/2006/ole">
            <mc:AlternateContent xmlns:mc="http://schemas.openxmlformats.org/markup-compatibility/2006">
              <mc:Choice xmlns:v="urn:schemas-microsoft-com:vml" Requires="v">
                <p:oleObj spid="_x0000_s324663" name="Equation" r:id="rId3" imgW="4267200" imgH="2413000" progId="Equation.DSMT4">
                  <p:embed/>
                </p:oleObj>
              </mc:Choice>
              <mc:Fallback>
                <p:oleObj name="Equation" r:id="rId3" imgW="4267200" imgH="2413000" progId="Equation.DSMT4">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18813" y="1552159"/>
                        <a:ext cx="6127226" cy="2702900"/>
                      </a:xfrm>
                      <a:prstGeom prst="rect">
                        <a:avLst/>
                      </a:prstGeom>
                      <a:noFill/>
                      <a:ln>
                        <a:noFill/>
                      </a:ln>
                      <a:extLst/>
                    </p:spPr>
                  </p:pic>
                </p:oleObj>
              </mc:Fallback>
            </mc:AlternateContent>
          </a:graphicData>
        </a:graphic>
      </p:graphicFrame>
      <p:sp>
        <p:nvSpPr>
          <p:cNvPr id="706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2AB030B9-B35C-404E-9C84-E5C95C380BB0}" type="slidenum">
              <a:rPr lang="en-US" altLang="en-US" smtClean="0">
                <a:solidFill>
                  <a:srgbClr val="045C75"/>
                </a:solidFill>
              </a:rPr>
              <a:pPr/>
              <a:t>35</a:t>
            </a:fld>
            <a:endParaRPr lang="en-US" altLang="en-US" smtClean="0">
              <a:solidFill>
                <a:srgbClr val="045C75"/>
              </a:solidFill>
            </a:endParaRPr>
          </a:p>
        </p:txBody>
      </p:sp>
      <p:sp>
        <p:nvSpPr>
          <p:cNvPr id="9" name="Title 1"/>
          <p:cNvSpPr>
            <a:spLocks noGrp="1"/>
          </p:cNvSpPr>
          <p:nvPr>
            <p:ph type="title"/>
          </p:nvPr>
        </p:nvSpPr>
        <p:spPr>
          <a:xfrm>
            <a:off x="503339" y="377506"/>
            <a:ext cx="11375472" cy="645952"/>
          </a:xfrm>
        </p:spPr>
        <p:txBody>
          <a:bodyPr>
            <a:noAutofit/>
          </a:bodyPr>
          <a:lstStyle/>
          <a:p>
            <a:pPr algn="ctr"/>
            <a:r>
              <a:rPr lang="en-US" altLang="en-US" sz="3600" b="1" dirty="0" smtClean="0">
                <a:latin typeface="Arial" pitchFamily="34" charset="0"/>
                <a:cs typeface="Arial" pitchFamily="34" charset="0"/>
              </a:rPr>
              <a:t>FDLF                                Cont.…</a:t>
            </a:r>
            <a:r>
              <a:rPr lang="en-US" altLang="en-US" sz="3600" dirty="0" smtClean="0">
                <a:latin typeface="Arial" pitchFamily="34" charset="0"/>
                <a:cs typeface="Arial" pitchFamily="34" charset="0"/>
              </a:rPr>
              <a:t/>
            </a:r>
            <a:br>
              <a:rPr lang="en-US" altLang="en-US" sz="3600" dirty="0" smtClean="0">
                <a:latin typeface="Arial" pitchFamily="34" charset="0"/>
                <a:cs typeface="Arial" pitchFamily="34" charset="0"/>
              </a:rPr>
            </a:br>
            <a:endParaRPr lang="en-US" altLang="en-US" sz="3600" dirty="0" smtClean="0">
              <a:latin typeface="Arial" pitchFamily="34" charset="0"/>
              <a:cs typeface="Arial" pitchFamily="34" charset="0"/>
            </a:endParaRPr>
          </a:p>
        </p:txBody>
      </p:sp>
      <p:sp>
        <p:nvSpPr>
          <p:cNvPr id="3" name="Rectangle 2"/>
          <p:cNvSpPr/>
          <p:nvPr/>
        </p:nvSpPr>
        <p:spPr>
          <a:xfrm>
            <a:off x="414778" y="4430598"/>
            <a:ext cx="11331019" cy="1227965"/>
          </a:xfrm>
          <a:prstGeom prst="rect">
            <a:avLst/>
          </a:prstGeom>
        </p:spPr>
        <p:txBody>
          <a:bodyPr wrap="square">
            <a:spAutoFit/>
          </a:bodyPr>
          <a:lstStyle/>
          <a:p>
            <a:pPr marL="342900" indent="-342900">
              <a:lnSpc>
                <a:spcPct val="200000"/>
              </a:lnSpc>
              <a:buFont typeface="Arial" pitchFamily="34" charset="0"/>
              <a:buChar char="•"/>
            </a:pPr>
            <a:r>
              <a:rPr lang="en-US" sz="2000" dirty="0">
                <a:latin typeface="Arial" pitchFamily="34" charset="0"/>
                <a:cs typeface="Arial" pitchFamily="34" charset="0"/>
              </a:rPr>
              <a:t>FDLF technique is very useful in contingency analysis where numerous</a:t>
            </a:r>
          </a:p>
          <a:p>
            <a:pPr marL="342900" indent="-342900">
              <a:lnSpc>
                <a:spcPct val="200000"/>
              </a:lnSpc>
              <a:buFont typeface="Arial" pitchFamily="34" charset="0"/>
              <a:buChar char="•"/>
            </a:pPr>
            <a:r>
              <a:rPr lang="en-US" sz="2000" dirty="0">
                <a:latin typeface="Arial" pitchFamily="34" charset="0"/>
                <a:cs typeface="Arial" pitchFamily="34" charset="0"/>
              </a:rPr>
              <a:t>outages are to be simulated or a load flow solution is required for online control.</a:t>
            </a:r>
          </a:p>
        </p:txBody>
      </p:sp>
    </p:spTree>
    <p:extLst>
      <p:ext uri="{BB962C8B-B14F-4D97-AF65-F5344CB8AC3E}">
        <p14:creationId xmlns:p14="http://schemas.microsoft.com/office/powerpoint/2010/main" val="24169432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964" y="123266"/>
            <a:ext cx="10587184" cy="715530"/>
          </a:xfrm>
        </p:spPr>
        <p:txBody>
          <a:bodyPr>
            <a:normAutofit/>
          </a:bodyPr>
          <a:lstStyle/>
          <a:p>
            <a:pPr algn="ctr"/>
            <a:r>
              <a:rPr lang="en-US" sz="3600" b="1" dirty="0" smtClean="0">
                <a:latin typeface="Arial" pitchFamily="34" charset="0"/>
                <a:cs typeface="Arial" pitchFamily="34" charset="0"/>
              </a:rPr>
              <a:t>Summary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0" y="500332"/>
            <a:ext cx="12192000" cy="6254151"/>
          </a:xfrm>
        </p:spPr>
        <p:txBody>
          <a:bodyPr>
            <a:noAutofit/>
          </a:bodyPr>
          <a:lstStyle/>
          <a:p>
            <a:pPr algn="just">
              <a:lnSpc>
                <a:spcPct val="200000"/>
              </a:lnSpc>
              <a:spcBef>
                <a:spcPts val="0"/>
              </a:spcBef>
            </a:pPr>
            <a:r>
              <a:rPr lang="en-US" sz="2000" dirty="0" smtClean="0">
                <a:latin typeface="Arial" pitchFamily="34" charset="0"/>
                <a:cs typeface="Arial" pitchFamily="34" charset="0"/>
              </a:rPr>
              <a:t>This lecture note is presents the importance of iterative power flow solutions to get  the four power system parameters.</a:t>
            </a:r>
          </a:p>
          <a:p>
            <a:pPr algn="just">
              <a:lnSpc>
                <a:spcPct val="200000"/>
              </a:lnSpc>
              <a:spcBef>
                <a:spcPts val="0"/>
              </a:spcBef>
            </a:pPr>
            <a:r>
              <a:rPr lang="en-US" sz="2000" dirty="0" smtClean="0">
                <a:latin typeface="Arial" pitchFamily="34" charset="0"/>
                <a:cs typeface="Arial" pitchFamily="34" charset="0"/>
              </a:rPr>
              <a:t>Accordingly, the load flow equations for different types of iterative power flow solution are developed </a:t>
            </a:r>
          </a:p>
          <a:p>
            <a:pPr algn="just">
              <a:lnSpc>
                <a:spcPct val="200000"/>
              </a:lnSpc>
              <a:spcBef>
                <a:spcPts val="0"/>
              </a:spcBef>
            </a:pPr>
            <a:r>
              <a:rPr lang="en-US" sz="2000" dirty="0" smtClean="0">
                <a:latin typeface="Arial" pitchFamily="34" charset="0"/>
                <a:cs typeface="Arial" pitchFamily="34" charset="0"/>
              </a:rPr>
              <a:t>Besides this, the importance of initial guess, the size of problem and techniques used are the main points while using iterative power flow solutions. Thus, the power flow result either converge, diverge or oscillate based on these parameter effect.</a:t>
            </a:r>
          </a:p>
          <a:p>
            <a:pPr algn="just">
              <a:lnSpc>
                <a:spcPct val="200000"/>
              </a:lnSpc>
              <a:spcBef>
                <a:spcPts val="0"/>
              </a:spcBef>
            </a:pPr>
            <a:r>
              <a:rPr lang="en-US" sz="2000" dirty="0" smtClean="0">
                <a:latin typeface="Arial" pitchFamily="34" charset="0"/>
                <a:cs typeface="Arial" pitchFamily="34" charset="0"/>
              </a:rPr>
              <a:t>The advantage of Fast-decoupled load flow solution is also discussed.</a:t>
            </a:r>
          </a:p>
          <a:p>
            <a:pPr algn="just">
              <a:lnSpc>
                <a:spcPct val="200000"/>
              </a:lnSpc>
              <a:spcBef>
                <a:spcPts val="0"/>
              </a:spcBef>
            </a:pPr>
            <a:r>
              <a:rPr lang="en-US" sz="2000" dirty="0" smtClean="0">
                <a:latin typeface="Arial" pitchFamily="34" charset="0"/>
                <a:cs typeface="Arial" pitchFamily="34" charset="0"/>
              </a:rPr>
              <a:t>Finally, the advantage and disadvantage of each power flow solution techniques are </a:t>
            </a:r>
          </a:p>
          <a:p>
            <a:pPr marL="0" indent="0" algn="just">
              <a:lnSpc>
                <a:spcPct val="200000"/>
              </a:lnSpc>
              <a:spcBef>
                <a:spcPts val="0"/>
              </a:spcBef>
              <a:buNone/>
            </a:pPr>
            <a:r>
              <a:rPr lang="en-US" sz="2000" dirty="0">
                <a:latin typeface="Arial" pitchFamily="34" charset="0"/>
                <a:cs typeface="Arial" pitchFamily="34" charset="0"/>
              </a:rPr>
              <a:t> </a:t>
            </a:r>
            <a:r>
              <a:rPr lang="en-US" sz="2000" dirty="0" smtClean="0">
                <a:latin typeface="Arial" pitchFamily="34" charset="0"/>
                <a:cs typeface="Arial" pitchFamily="34" charset="0"/>
              </a:rPr>
              <a:t>   also discussed.</a:t>
            </a:r>
          </a:p>
        </p:txBody>
      </p:sp>
      <p:sp>
        <p:nvSpPr>
          <p:cNvPr id="4" name="Footer Placeholder 3"/>
          <p:cNvSpPr>
            <a:spLocks noGrp="1"/>
          </p:cNvSpPr>
          <p:nvPr>
            <p:ph type="ftr" sz="quarter" idx="11"/>
          </p:nvPr>
        </p:nvSpPr>
        <p:spPr/>
        <p:txBody>
          <a:bodyPr/>
          <a:lstStyle/>
          <a:p>
            <a:r>
              <a:rPr lang="en-US" smtClean="0"/>
              <a:t>Presenter: Dr.Teshome Goa</a:t>
            </a:r>
            <a:endParaRPr lang="en-US"/>
          </a:p>
        </p:txBody>
      </p:sp>
      <p:sp>
        <p:nvSpPr>
          <p:cNvPr id="5" name="Slide Number Placeholder 4"/>
          <p:cNvSpPr>
            <a:spLocks noGrp="1"/>
          </p:cNvSpPr>
          <p:nvPr>
            <p:ph type="sldNum" sz="quarter" idx="12"/>
          </p:nvPr>
        </p:nvSpPr>
        <p:spPr/>
        <p:txBody>
          <a:bodyPr/>
          <a:lstStyle/>
          <a:p>
            <a:fld id="{A48DA065-FA52-4A6B-AE36-1AE15AD4FD00}" type="slidenum">
              <a:rPr lang="en-US" smtClean="0"/>
              <a:pPr/>
              <a:t>36</a:t>
            </a:fld>
            <a:endParaRPr lang="en-US"/>
          </a:p>
        </p:txBody>
      </p:sp>
    </p:spTree>
    <p:extLst>
      <p:ext uri="{BB962C8B-B14F-4D97-AF65-F5344CB8AC3E}">
        <p14:creationId xmlns:p14="http://schemas.microsoft.com/office/powerpoint/2010/main" val="2902694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5231" y="163108"/>
            <a:ext cx="10627938" cy="511568"/>
          </a:xfrm>
        </p:spPr>
        <p:txBody>
          <a:bodyPr>
            <a:noAutofit/>
          </a:bodyPr>
          <a:lstStyle/>
          <a:p>
            <a:pPr algn="ctr"/>
            <a:r>
              <a:rPr lang="en-US" sz="3600" b="1" dirty="0" smtClean="0">
                <a:latin typeface="Arial" pitchFamily="34" charset="0"/>
                <a:cs typeface="Arial" pitchFamily="34" charset="0"/>
              </a:rPr>
              <a:t>References </a:t>
            </a:r>
            <a:endParaRPr lang="en-US" sz="3600" b="1" dirty="0">
              <a:latin typeface="Arial" pitchFamily="34" charset="0"/>
              <a:cs typeface="Arial" pitchFamily="34" charset="0"/>
            </a:endParaRPr>
          </a:p>
        </p:txBody>
      </p:sp>
      <p:sp>
        <p:nvSpPr>
          <p:cNvPr id="3" name="Content Placeholder 2"/>
          <p:cNvSpPr>
            <a:spLocks noGrp="1"/>
          </p:cNvSpPr>
          <p:nvPr>
            <p:ph idx="1"/>
          </p:nvPr>
        </p:nvSpPr>
        <p:spPr>
          <a:xfrm>
            <a:off x="60384" y="871267"/>
            <a:ext cx="12051103" cy="5917721"/>
          </a:xfrm>
        </p:spPr>
        <p:txBody>
          <a:bodyPr>
            <a:normAutofit/>
          </a:bodyPr>
          <a:lstStyle/>
          <a:p>
            <a:pPr marL="0" indent="0" algn="just">
              <a:lnSpc>
                <a:spcPct val="120000"/>
              </a:lnSpc>
              <a:buNone/>
            </a:pPr>
            <a:r>
              <a:rPr lang="en-US" sz="2000" dirty="0">
                <a:latin typeface="Arial" pitchFamily="34" charset="0"/>
                <a:cs typeface="Arial" pitchFamily="34" charset="0"/>
              </a:rPr>
              <a:t>[1]. </a:t>
            </a:r>
            <a:r>
              <a:rPr lang="en-US" sz="2000" dirty="0" smtClean="0">
                <a:latin typeface="Arial" pitchFamily="34" charset="0"/>
                <a:cs typeface="Arial" pitchFamily="34" charset="0"/>
              </a:rPr>
              <a:t>Ch., </a:t>
            </a:r>
            <a:r>
              <a:rPr lang="en-US" sz="2000" dirty="0" err="1" smtClean="0">
                <a:latin typeface="Arial" pitchFamily="34" charset="0"/>
                <a:cs typeface="Arial" pitchFamily="34" charset="0"/>
              </a:rPr>
              <a:t>Romil</a:t>
            </a:r>
            <a:r>
              <a:rPr lang="en-US" sz="2000" dirty="0" smtClean="0">
                <a:latin typeface="Arial" pitchFamily="34" charset="0"/>
                <a:cs typeface="Arial" pitchFamily="34" charset="0"/>
              </a:rPr>
              <a:t>; R., </a:t>
            </a:r>
            <a:r>
              <a:rPr lang="en-US" sz="2000" dirty="0" err="1" smtClean="0">
                <a:latin typeface="Arial" pitchFamily="34" charset="0"/>
                <a:cs typeface="Arial" pitchFamily="34" charset="0"/>
              </a:rPr>
              <a:t>Naresh</a:t>
            </a:r>
            <a:r>
              <a:rPr lang="en-US" sz="2000" dirty="0" smtClean="0">
                <a:latin typeface="Arial" pitchFamily="34" charset="0"/>
                <a:cs typeface="Arial" pitchFamily="34" charset="0"/>
              </a:rPr>
              <a:t>; M., </a:t>
            </a:r>
            <a:r>
              <a:rPr lang="en-US" sz="2000" dirty="0" err="1" smtClean="0">
                <a:latin typeface="Arial" pitchFamily="34" charset="0"/>
                <a:cs typeface="Arial" pitchFamily="34" charset="0"/>
              </a:rPr>
              <a:t>Kenedy</a:t>
            </a:r>
            <a:r>
              <a:rPr lang="en-US" sz="2000" dirty="0">
                <a:latin typeface="Arial" pitchFamily="34" charset="0"/>
                <a:cs typeface="Arial" pitchFamily="34" charset="0"/>
              </a:rPr>
              <a:t> </a:t>
            </a:r>
            <a:r>
              <a:rPr lang="en-US" sz="2000" dirty="0" smtClean="0">
                <a:latin typeface="Arial" pitchFamily="34" charset="0"/>
                <a:cs typeface="Arial" pitchFamily="34" charset="0"/>
              </a:rPr>
              <a:t>and A.,</a:t>
            </a:r>
            <a:r>
              <a:rPr lang="en-US" sz="2000" dirty="0" err="1" smtClean="0">
                <a:latin typeface="Arial" pitchFamily="34" charset="0"/>
                <a:cs typeface="Arial" pitchFamily="34" charset="0"/>
              </a:rPr>
              <a:t>Ankit</a:t>
            </a:r>
            <a:r>
              <a:rPr lang="en-US" sz="2000" dirty="0" smtClean="0">
                <a:latin typeface="Arial" pitchFamily="34" charset="0"/>
                <a:cs typeface="Arial" pitchFamily="34" charset="0"/>
              </a:rPr>
              <a:t>. "A streamlined and enhanced iterative method for analyzing power system available transfer capability and security ‘’. </a:t>
            </a:r>
            <a:r>
              <a:rPr lang="en-US" sz="2000" dirty="0">
                <a:latin typeface="Arial" pitchFamily="34" charset="0"/>
                <a:cs typeface="Arial" pitchFamily="34" charset="0"/>
              </a:rPr>
              <a:t>Electric Power Systems </a:t>
            </a:r>
            <a:r>
              <a:rPr lang="en-US" sz="2000" dirty="0" smtClean="0">
                <a:latin typeface="Arial" pitchFamily="34" charset="0"/>
                <a:cs typeface="Arial" pitchFamily="34" charset="0"/>
              </a:rPr>
              <a:t>Research. V.223, 2023.  </a:t>
            </a:r>
            <a:r>
              <a:rPr lang="en-US" sz="2000" dirty="0" err="1" smtClean="0">
                <a:latin typeface="Arial" pitchFamily="34" charset="0"/>
                <a:cs typeface="Arial" pitchFamily="34" charset="0"/>
              </a:rPr>
              <a:t>doi</a:t>
            </a:r>
            <a:r>
              <a:rPr lang="en-US" sz="2000" dirty="0">
                <a:latin typeface="Arial" pitchFamily="34" charset="0"/>
                <a:cs typeface="Arial" pitchFamily="34" charset="0"/>
              </a:rPr>
              <a:t>: </a:t>
            </a:r>
            <a:r>
              <a:rPr lang="en-US" sz="2000" dirty="0">
                <a:latin typeface="Arial" pitchFamily="34" charset="0"/>
                <a:cs typeface="Arial" pitchFamily="34" charset="0"/>
                <a:hlinkClick r:id="rId2"/>
              </a:rPr>
              <a:t>https://doi.org/10.1016/j.epsr.2023.109528</a:t>
            </a:r>
            <a:r>
              <a:rPr lang="en-US" sz="2000" dirty="0" smtClean="0">
                <a:latin typeface="Arial" pitchFamily="34" charset="0"/>
                <a:cs typeface="Arial" pitchFamily="34" charset="0"/>
              </a:rPr>
              <a:t>.</a:t>
            </a:r>
          </a:p>
          <a:p>
            <a:pPr marL="0" indent="0" algn="just">
              <a:lnSpc>
                <a:spcPct val="120000"/>
              </a:lnSpc>
              <a:buNone/>
            </a:pPr>
            <a:r>
              <a:rPr lang="en-US" sz="2000" dirty="0" smtClean="0">
                <a:latin typeface="Arial" pitchFamily="34" charset="0"/>
                <a:cs typeface="Arial" pitchFamily="34" charset="0"/>
              </a:rPr>
              <a:t>[</a:t>
            </a:r>
            <a:r>
              <a:rPr lang="en-US" sz="2000" dirty="0">
                <a:latin typeface="Arial" pitchFamily="34" charset="0"/>
                <a:cs typeface="Arial" pitchFamily="34" charset="0"/>
              </a:rPr>
              <a:t>2]. M</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Höger</a:t>
            </a:r>
            <a:r>
              <a:rPr lang="en-US" sz="2000" dirty="0" smtClean="0">
                <a:latin typeface="Arial" pitchFamily="34" charset="0"/>
                <a:cs typeface="Arial" pitchFamily="34" charset="0"/>
              </a:rPr>
              <a:t>; </a:t>
            </a:r>
            <a:r>
              <a:rPr lang="en-US" sz="2000" dirty="0">
                <a:latin typeface="Arial" pitchFamily="34" charset="0"/>
                <a:cs typeface="Arial" pitchFamily="34" charset="0"/>
              </a:rPr>
              <a:t>M</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Siranec</a:t>
            </a:r>
            <a:r>
              <a:rPr lang="en-US" sz="2000" dirty="0" smtClean="0">
                <a:latin typeface="Arial" pitchFamily="34" charset="0"/>
                <a:cs typeface="Arial" pitchFamily="34" charset="0"/>
              </a:rPr>
              <a:t> </a:t>
            </a:r>
            <a:r>
              <a:rPr lang="en-US" sz="2000" dirty="0">
                <a:latin typeface="Arial" pitchFamily="34" charset="0"/>
                <a:cs typeface="Arial" pitchFamily="34" charset="0"/>
              </a:rPr>
              <a:t>and J</a:t>
            </a:r>
            <a:r>
              <a:rPr lang="en-US" sz="2000" dirty="0" smtClean="0">
                <a:latin typeface="Arial" pitchFamily="34" charset="0"/>
                <a:cs typeface="Arial" pitchFamily="34" charset="0"/>
              </a:rPr>
              <a:t>., Altus. </a:t>
            </a:r>
            <a:r>
              <a:rPr lang="en-US" sz="2000" dirty="0">
                <a:latin typeface="Arial" pitchFamily="34" charset="0"/>
                <a:cs typeface="Arial" pitchFamily="34" charset="0"/>
              </a:rPr>
              <a:t>"Power Flow Analysis of Networks with Loads of Constant Current - Constant Power Factor </a:t>
            </a:r>
            <a:r>
              <a:rPr lang="en-US" sz="2000" dirty="0" smtClean="0">
                <a:latin typeface="Arial" pitchFamily="34" charset="0"/>
                <a:cs typeface="Arial" pitchFamily="34" charset="0"/>
              </a:rPr>
              <a:t>Type“. 20th </a:t>
            </a:r>
            <a:r>
              <a:rPr lang="en-US" sz="2000" dirty="0">
                <a:latin typeface="Arial" pitchFamily="34" charset="0"/>
                <a:cs typeface="Arial" pitchFamily="34" charset="0"/>
              </a:rPr>
              <a:t>International Scientific Conference on Electric Power Engineering (EPE</a:t>
            </a:r>
            <a:r>
              <a:rPr lang="en-US" sz="2000" dirty="0" smtClean="0">
                <a:latin typeface="Arial" pitchFamily="34" charset="0"/>
                <a:cs typeface="Arial" pitchFamily="34" charset="0"/>
              </a:rPr>
              <a:t>),Czech </a:t>
            </a:r>
            <a:r>
              <a:rPr lang="en-US" sz="2000" dirty="0">
                <a:latin typeface="Arial" pitchFamily="34" charset="0"/>
                <a:cs typeface="Arial" pitchFamily="34" charset="0"/>
              </a:rPr>
              <a:t>Republic, 2019, pp. 1-4, </a:t>
            </a:r>
            <a:r>
              <a:rPr lang="en-US" sz="2000" dirty="0" err="1" smtClean="0">
                <a:latin typeface="Arial" pitchFamily="34" charset="0"/>
                <a:cs typeface="Arial" pitchFamily="34" charset="0"/>
              </a:rPr>
              <a:t>doi</a:t>
            </a:r>
            <a:r>
              <a:rPr lang="en-US" sz="2000" dirty="0">
                <a:latin typeface="Arial" pitchFamily="34" charset="0"/>
                <a:cs typeface="Arial" pitchFamily="34" charset="0"/>
              </a:rPr>
              <a:t>: </a:t>
            </a:r>
            <a:r>
              <a:rPr lang="en-US" sz="2000" dirty="0">
                <a:latin typeface="Arial" pitchFamily="34" charset="0"/>
                <a:cs typeface="Arial" pitchFamily="34" charset="0"/>
                <a:hlinkClick r:id="rId3"/>
              </a:rPr>
              <a:t>https://doi.org/10.1109/EPE.2019.8777975</a:t>
            </a:r>
            <a:r>
              <a:rPr lang="en-US" sz="2000" dirty="0" smtClean="0">
                <a:latin typeface="Arial" pitchFamily="34" charset="0"/>
                <a:cs typeface="Arial" pitchFamily="34" charset="0"/>
              </a:rPr>
              <a:t>.</a:t>
            </a:r>
          </a:p>
          <a:p>
            <a:pPr marL="0" indent="0" algn="just">
              <a:lnSpc>
                <a:spcPct val="120000"/>
              </a:lnSpc>
              <a:buNone/>
            </a:pPr>
            <a:r>
              <a:rPr lang="en-US" sz="2000" dirty="0" smtClean="0">
                <a:latin typeface="Arial" pitchFamily="34" charset="0"/>
                <a:cs typeface="Arial" pitchFamily="34" charset="0"/>
              </a:rPr>
              <a:t>[</a:t>
            </a:r>
            <a:r>
              <a:rPr lang="en-US" sz="2000" dirty="0">
                <a:latin typeface="Arial" pitchFamily="34" charset="0"/>
                <a:cs typeface="Arial" pitchFamily="34" charset="0"/>
              </a:rPr>
              <a:t>3</a:t>
            </a:r>
            <a:r>
              <a:rPr lang="en-US" sz="2000" dirty="0" smtClean="0">
                <a:latin typeface="Arial" pitchFamily="34" charset="0"/>
                <a:cs typeface="Arial" pitchFamily="34" charset="0"/>
              </a:rPr>
              <a:t>]. A.,  Nigam; K., Sharma ; M., </a:t>
            </a:r>
            <a:r>
              <a:rPr lang="en-US" sz="2000" dirty="0">
                <a:latin typeface="Arial" pitchFamily="34" charset="0"/>
                <a:cs typeface="Arial" pitchFamily="34" charset="0"/>
              </a:rPr>
              <a:t>Bilal </a:t>
            </a:r>
            <a:r>
              <a:rPr lang="en-US" sz="2000" dirty="0" smtClean="0">
                <a:latin typeface="Arial" pitchFamily="34" charset="0"/>
                <a:cs typeface="Arial" pitchFamily="34" charset="0"/>
              </a:rPr>
              <a:t>and </a:t>
            </a:r>
            <a:r>
              <a:rPr lang="en-US" sz="2000" dirty="0" err="1" smtClean="0">
                <a:latin typeface="Arial" pitchFamily="34" charset="0"/>
                <a:cs typeface="Arial" pitchFamily="34" charset="0"/>
              </a:rPr>
              <a:t>etl</a:t>
            </a:r>
            <a:r>
              <a:rPr lang="en-US" sz="2000" dirty="0" smtClean="0">
                <a:latin typeface="Arial" pitchFamily="34" charset="0"/>
                <a:cs typeface="Arial" pitchFamily="34" charset="0"/>
              </a:rPr>
              <a:t>. </a:t>
            </a:r>
            <a:r>
              <a:rPr lang="en-US" sz="2000" dirty="0">
                <a:latin typeface="Arial" pitchFamily="34" charset="0"/>
                <a:cs typeface="Arial" pitchFamily="34" charset="0"/>
              </a:rPr>
              <a:t>‘A two-part alternating iteration power flow method based on dynamic equivalent admittance’’. International Journal of Electrical Power &amp; Energy </a:t>
            </a:r>
            <a:r>
              <a:rPr lang="en-US" sz="2000" dirty="0" smtClean="0">
                <a:latin typeface="Arial" pitchFamily="34" charset="0"/>
                <a:cs typeface="Arial" pitchFamily="34" charset="0"/>
              </a:rPr>
              <a:t>Systems. V.59,2024. </a:t>
            </a:r>
            <a:r>
              <a:rPr lang="en-US" sz="2000" dirty="0">
                <a:latin typeface="Arial" pitchFamily="34" charset="0"/>
                <a:cs typeface="Arial" pitchFamily="34" charset="0"/>
                <a:hlinkClick r:id="rId4"/>
              </a:rPr>
              <a:t>https://doi.org/10.1016/j.ijepes.2024.110064</a:t>
            </a:r>
            <a:r>
              <a:rPr lang="en-US" sz="2000" dirty="0" smtClean="0">
                <a:latin typeface="Arial" pitchFamily="34" charset="0"/>
                <a:cs typeface="Arial" pitchFamily="34" charset="0"/>
              </a:rPr>
              <a:t>.</a:t>
            </a:r>
          </a:p>
          <a:p>
            <a:pPr marL="0" indent="0" algn="just">
              <a:lnSpc>
                <a:spcPct val="120000"/>
              </a:lnSpc>
              <a:buNone/>
            </a:pPr>
            <a:r>
              <a:rPr lang="en-US" sz="2000" dirty="0" smtClean="0">
                <a:latin typeface="Arial" pitchFamily="34" charset="0"/>
                <a:cs typeface="Arial" pitchFamily="34" charset="0"/>
              </a:rPr>
              <a:t>[</a:t>
            </a:r>
            <a:r>
              <a:rPr lang="en-US" sz="2000" dirty="0">
                <a:latin typeface="Arial" pitchFamily="34" charset="0"/>
                <a:cs typeface="Arial" pitchFamily="34" charset="0"/>
              </a:rPr>
              <a:t>4]. H</a:t>
            </a:r>
            <a:r>
              <a:rPr lang="en-US" sz="2000" dirty="0" smtClean="0">
                <a:latin typeface="Arial" pitchFamily="34" charset="0"/>
                <a:cs typeface="Arial" pitchFamily="34" charset="0"/>
              </a:rPr>
              <a:t>., </a:t>
            </a:r>
            <a:r>
              <a:rPr lang="en-US" sz="2000" dirty="0">
                <a:latin typeface="Arial" pitchFamily="34" charset="0"/>
                <a:cs typeface="Arial" pitchFamily="34" charset="0"/>
              </a:rPr>
              <a:t>Le </a:t>
            </a:r>
            <a:r>
              <a:rPr lang="en-US" sz="2000" dirty="0" smtClean="0">
                <a:latin typeface="Arial" pitchFamily="34" charset="0"/>
                <a:cs typeface="Arial" pitchFamily="34" charset="0"/>
              </a:rPr>
              <a:t>Nguyen. </a:t>
            </a:r>
            <a:r>
              <a:rPr lang="en-US" sz="2000" dirty="0">
                <a:latin typeface="Arial" pitchFamily="34" charset="0"/>
                <a:cs typeface="Arial" pitchFamily="34" charset="0"/>
              </a:rPr>
              <a:t>"Newton-</a:t>
            </a:r>
            <a:r>
              <a:rPr lang="en-US" sz="2000" dirty="0" err="1">
                <a:latin typeface="Arial" pitchFamily="34" charset="0"/>
                <a:cs typeface="Arial" pitchFamily="34" charset="0"/>
              </a:rPr>
              <a:t>Raphson</a:t>
            </a:r>
            <a:r>
              <a:rPr lang="en-US" sz="2000" dirty="0">
                <a:latin typeface="Arial" pitchFamily="34" charset="0"/>
                <a:cs typeface="Arial" pitchFamily="34" charset="0"/>
              </a:rPr>
              <a:t> method in complex form [power system load flow </a:t>
            </a:r>
            <a:r>
              <a:rPr lang="en-US" sz="2000" dirty="0" smtClean="0">
                <a:latin typeface="Arial" pitchFamily="34" charset="0"/>
                <a:cs typeface="Arial" pitchFamily="34" charset="0"/>
              </a:rPr>
              <a:t>analysis“. IEEE </a:t>
            </a:r>
            <a:r>
              <a:rPr lang="en-US" sz="2000" dirty="0">
                <a:latin typeface="Arial" pitchFamily="34" charset="0"/>
                <a:cs typeface="Arial" pitchFamily="34" charset="0"/>
              </a:rPr>
              <a:t>Transactions on Power Systems, vol. </a:t>
            </a:r>
            <a:r>
              <a:rPr lang="en-US" sz="2000" dirty="0" smtClean="0">
                <a:latin typeface="Arial" pitchFamily="34" charset="0"/>
                <a:cs typeface="Arial" pitchFamily="34" charset="0"/>
              </a:rPr>
              <a:t>12(3), </a:t>
            </a:r>
            <a:r>
              <a:rPr lang="en-US" sz="2000" dirty="0">
                <a:latin typeface="Arial" pitchFamily="34" charset="0"/>
                <a:cs typeface="Arial" pitchFamily="34" charset="0"/>
              </a:rPr>
              <a:t>pp. </a:t>
            </a:r>
            <a:r>
              <a:rPr lang="en-US" sz="2000" dirty="0" smtClean="0">
                <a:latin typeface="Arial" pitchFamily="34" charset="0"/>
                <a:cs typeface="Arial" pitchFamily="34" charset="0"/>
              </a:rPr>
              <a:t>1355-1359,1997</a:t>
            </a:r>
            <a:r>
              <a:rPr lang="en-US" sz="2000" dirty="0">
                <a:latin typeface="Arial" pitchFamily="34" charset="0"/>
                <a:cs typeface="Arial" pitchFamily="34" charset="0"/>
              </a:rPr>
              <a:t>, </a:t>
            </a:r>
            <a:r>
              <a:rPr lang="en-US" sz="2000" dirty="0" smtClean="0">
                <a:latin typeface="Arial" pitchFamily="34" charset="0"/>
                <a:cs typeface="Arial" pitchFamily="34" charset="0"/>
              </a:rPr>
              <a:t>doi:10.1109/59.630481.</a:t>
            </a:r>
          </a:p>
          <a:p>
            <a:pPr marL="0" indent="0" algn="just">
              <a:lnSpc>
                <a:spcPct val="170000"/>
              </a:lnSpc>
              <a:buNone/>
            </a:pPr>
            <a:endParaRPr lang="en-US" sz="2900" dirty="0" smtClean="0">
              <a:latin typeface="Arial" pitchFamily="34" charset="0"/>
              <a:cs typeface="Arial" pitchFamily="34" charset="0"/>
            </a:endParaRPr>
          </a:p>
          <a:p>
            <a:pPr marL="0" indent="0" algn="just">
              <a:lnSpc>
                <a:spcPct val="170000"/>
              </a:lnSpc>
              <a:buNone/>
            </a:pPr>
            <a:endParaRPr lang="en-US" sz="2900" dirty="0" smtClean="0">
              <a:latin typeface="Arial" pitchFamily="34" charset="0"/>
              <a:cs typeface="Arial" pitchFamily="34" charset="0"/>
            </a:endParaRPr>
          </a:p>
        </p:txBody>
      </p:sp>
      <p:sp>
        <p:nvSpPr>
          <p:cNvPr id="4" name="Footer Placeholder 3"/>
          <p:cNvSpPr>
            <a:spLocks noGrp="1"/>
          </p:cNvSpPr>
          <p:nvPr>
            <p:ph type="ftr" sz="quarter" idx="11"/>
          </p:nvPr>
        </p:nvSpPr>
        <p:spPr/>
        <p:txBody>
          <a:bodyPr/>
          <a:lstStyle/>
          <a:p>
            <a:r>
              <a:rPr lang="en-US" dirty="0" smtClean="0"/>
              <a:t>Presenter: </a:t>
            </a:r>
            <a:r>
              <a:rPr lang="en-US" dirty="0" err="1" smtClean="0"/>
              <a:t>Dr.Teshome</a:t>
            </a:r>
            <a:r>
              <a:rPr lang="en-US" dirty="0" smtClean="0"/>
              <a:t> Goa</a:t>
            </a:r>
            <a:endParaRPr lang="en-US" dirty="0"/>
          </a:p>
        </p:txBody>
      </p:sp>
      <p:sp>
        <p:nvSpPr>
          <p:cNvPr id="5" name="Slide Number Placeholder 4"/>
          <p:cNvSpPr>
            <a:spLocks noGrp="1"/>
          </p:cNvSpPr>
          <p:nvPr>
            <p:ph type="sldNum" sz="quarter" idx="12"/>
          </p:nvPr>
        </p:nvSpPr>
        <p:spPr/>
        <p:txBody>
          <a:bodyPr/>
          <a:lstStyle/>
          <a:p>
            <a:fld id="{A48DA065-FA52-4A6B-AE36-1AE15AD4FD00}" type="slidenum">
              <a:rPr lang="en-US" smtClean="0"/>
              <a:pPr/>
              <a:t>37</a:t>
            </a:fld>
            <a:endParaRPr lang="en-US" dirty="0"/>
          </a:p>
        </p:txBody>
      </p:sp>
    </p:spTree>
    <p:extLst>
      <p:ext uri="{BB962C8B-B14F-4D97-AF65-F5344CB8AC3E}">
        <p14:creationId xmlns:p14="http://schemas.microsoft.com/office/powerpoint/2010/main" val="35820203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Presenter: Dr.Teshome Goa</a:t>
            </a:r>
            <a:endParaRPr lang="en-US"/>
          </a:p>
        </p:txBody>
      </p:sp>
      <p:sp>
        <p:nvSpPr>
          <p:cNvPr id="3" name="Slide Number Placeholder 2"/>
          <p:cNvSpPr>
            <a:spLocks noGrp="1"/>
          </p:cNvSpPr>
          <p:nvPr>
            <p:ph type="sldNum" sz="quarter" idx="12"/>
          </p:nvPr>
        </p:nvSpPr>
        <p:spPr/>
        <p:txBody>
          <a:bodyPr/>
          <a:lstStyle/>
          <a:p>
            <a:fld id="{A48DA065-FA52-4A6B-AE36-1AE15AD4FD00}" type="slidenum">
              <a:rPr lang="en-US" smtClean="0"/>
              <a:pPr/>
              <a:t>38</a:t>
            </a:fld>
            <a:endParaRPr lang="en-US"/>
          </a:p>
        </p:txBody>
      </p:sp>
      <p:sp>
        <p:nvSpPr>
          <p:cNvPr id="4" name="TextBox 3"/>
          <p:cNvSpPr txBox="1"/>
          <p:nvPr/>
        </p:nvSpPr>
        <p:spPr>
          <a:xfrm>
            <a:off x="5080001" y="2743202"/>
            <a:ext cx="2775119" cy="646331"/>
          </a:xfrm>
          <a:prstGeom prst="rect">
            <a:avLst/>
          </a:prstGeom>
          <a:noFill/>
        </p:spPr>
        <p:txBody>
          <a:bodyPr wrap="none" rtlCol="0">
            <a:spAutoFit/>
          </a:bodyPr>
          <a:lstStyle/>
          <a:p>
            <a:r>
              <a:rPr lang="en-US" sz="3600" b="1" dirty="0" smtClean="0">
                <a:latin typeface="Arial" pitchFamily="34" charset="0"/>
                <a:cs typeface="Arial" pitchFamily="34" charset="0"/>
              </a:rPr>
              <a:t>Thank you !</a:t>
            </a:r>
            <a:endParaRPr lang="en-US" sz="3600" b="1" dirty="0">
              <a:latin typeface="Arial" pitchFamily="34" charset="0"/>
              <a:cs typeface="Arial" pitchFamily="34" charset="0"/>
            </a:endParaRPr>
          </a:p>
        </p:txBody>
      </p:sp>
    </p:spTree>
    <p:extLst>
      <p:ext uri="{BB962C8B-B14F-4D97-AF65-F5344CB8AC3E}">
        <p14:creationId xmlns:p14="http://schemas.microsoft.com/office/powerpoint/2010/main" val="403580131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7515</TotalTime>
  <Words>2872</Words>
  <Application>Microsoft Office PowerPoint</Application>
  <PresentationFormat>Custom</PresentationFormat>
  <Paragraphs>386</Paragraphs>
  <Slides>38</Slides>
  <Notes>1</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38</vt:i4>
      </vt:variant>
    </vt:vector>
  </HeadingPairs>
  <TitlesOfParts>
    <vt:vector size="40" baseType="lpstr">
      <vt:lpstr>Office 테마</vt:lpstr>
      <vt:lpstr>Equation</vt:lpstr>
      <vt:lpstr>Advanced Power System Analysis</vt:lpstr>
      <vt:lpstr>Outlines </vt:lpstr>
      <vt:lpstr>1. Introduction </vt:lpstr>
      <vt:lpstr>Introduction                                            Cont.…</vt:lpstr>
      <vt:lpstr>Introduction                                            Cont.…</vt:lpstr>
      <vt:lpstr>Introduction                                            Cont.…</vt:lpstr>
      <vt:lpstr>Introduction                                            Cont.…</vt:lpstr>
      <vt:lpstr> 2. Gauss-Seidel Power Flow  (G-S)</vt:lpstr>
      <vt:lpstr>G-S                                                        Cont.…</vt:lpstr>
      <vt:lpstr>G-S                                                        Cont.…</vt:lpstr>
      <vt:lpstr>G-S                                                        Cont.…</vt:lpstr>
      <vt:lpstr>G-S                                                        Cont.…</vt:lpstr>
      <vt:lpstr>G-S                                                        Cont.…</vt:lpstr>
      <vt:lpstr>G-S                                                        Cont.…</vt:lpstr>
      <vt:lpstr>G-S                                                        Cont.…</vt:lpstr>
      <vt:lpstr>PowerPoint Presentation</vt:lpstr>
      <vt:lpstr>PowerPoint Presentation</vt:lpstr>
      <vt:lpstr>3. Newton-Raphson Power Flow (NRPF)</vt:lpstr>
      <vt:lpstr>NRPF                                                    Cont.….</vt:lpstr>
      <vt:lpstr>NRPF                                                    Cont.….</vt:lpstr>
      <vt:lpstr>NRPF                                                    Cont.….</vt:lpstr>
      <vt:lpstr>NRPF                                                    Cont.….</vt:lpstr>
      <vt:lpstr>NRPF                                                    Cont.….</vt:lpstr>
      <vt:lpstr>NRPF                                                    Cont.….</vt:lpstr>
      <vt:lpstr>NRPF                                                    Cont.….</vt:lpstr>
      <vt:lpstr>NRPF                                                    Cont.….</vt:lpstr>
      <vt:lpstr>NRPF                                                    Cont.….</vt:lpstr>
      <vt:lpstr>NRPF                                                    Cont.….</vt:lpstr>
      <vt:lpstr>NRPF                                                    Cont.….</vt:lpstr>
      <vt:lpstr>NRPF                                                    Cont.….</vt:lpstr>
      <vt:lpstr>PowerPoint Presentation</vt:lpstr>
      <vt:lpstr>4. Fast Decoupled Load Flow (FDLF) </vt:lpstr>
      <vt:lpstr>FDLF                                               Cont.….. </vt:lpstr>
      <vt:lpstr>FDLF                                               Cont.….. </vt:lpstr>
      <vt:lpstr>FDLF                                Cont.… </vt:lpstr>
      <vt:lpstr>Summary </vt:lpstr>
      <vt:lpstr>References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최성실</dc:creator>
  <cp:lastModifiedBy>HP</cp:lastModifiedBy>
  <cp:revision>534</cp:revision>
  <dcterms:created xsi:type="dcterms:W3CDTF">2021-04-29T04:21:21Z</dcterms:created>
  <dcterms:modified xsi:type="dcterms:W3CDTF">2025-05-03T10:21:33Z</dcterms:modified>
</cp:coreProperties>
</file>