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handoutMasterIdLst>
    <p:handoutMasterId r:id="rId44"/>
  </p:handoutMasterIdLst>
  <p:sldIdLst>
    <p:sldId id="282" r:id="rId2"/>
    <p:sldId id="981" r:id="rId3"/>
    <p:sldId id="893" r:id="rId4"/>
    <p:sldId id="963" r:id="rId5"/>
    <p:sldId id="964" r:id="rId6"/>
    <p:sldId id="965" r:id="rId7"/>
    <p:sldId id="990" r:id="rId8"/>
    <p:sldId id="991" r:id="rId9"/>
    <p:sldId id="968" r:id="rId10"/>
    <p:sldId id="998" r:id="rId11"/>
    <p:sldId id="972" r:id="rId12"/>
    <p:sldId id="973" r:id="rId13"/>
    <p:sldId id="974" r:id="rId14"/>
    <p:sldId id="999" r:id="rId15"/>
    <p:sldId id="1000" r:id="rId16"/>
    <p:sldId id="1011" r:id="rId17"/>
    <p:sldId id="1010" r:id="rId18"/>
    <p:sldId id="1012" r:id="rId19"/>
    <p:sldId id="1013" r:id="rId20"/>
    <p:sldId id="1001" r:id="rId21"/>
    <p:sldId id="1002" r:id="rId22"/>
    <p:sldId id="1014" r:id="rId23"/>
    <p:sldId id="1004" r:id="rId24"/>
    <p:sldId id="1005" r:id="rId25"/>
    <p:sldId id="1006" r:id="rId26"/>
    <p:sldId id="1007" r:id="rId27"/>
    <p:sldId id="1017" r:id="rId28"/>
    <p:sldId id="1015" r:id="rId29"/>
    <p:sldId id="1016" r:id="rId30"/>
    <p:sldId id="1018" r:id="rId31"/>
    <p:sldId id="1019" r:id="rId32"/>
    <p:sldId id="1020" r:id="rId33"/>
    <p:sldId id="1021" r:id="rId34"/>
    <p:sldId id="1022" r:id="rId35"/>
    <p:sldId id="1024" r:id="rId36"/>
    <p:sldId id="1025" r:id="rId37"/>
    <p:sldId id="1026" r:id="rId38"/>
    <p:sldId id="1027" r:id="rId39"/>
    <p:sldId id="443" r:id="rId40"/>
    <p:sldId id="442" r:id="rId41"/>
    <p:sldId id="317" r:id="rId4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7" autoAdjust="0"/>
    <p:restoredTop sz="86378" autoAdjust="0"/>
  </p:normalViewPr>
  <p:slideViewPr>
    <p:cSldViewPr snapToGrid="0">
      <p:cViewPr>
        <p:scale>
          <a:sx n="84" d="100"/>
          <a:sy n="84" d="100"/>
        </p:scale>
        <p:origin x="-1508" y="-245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7578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xmlns="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2025-04-21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4/21/2025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xmlns="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xmlns="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xmlns="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xmlns="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xmlns="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xmlns="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xmlns="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xmlns="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xmlns="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xmlns="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xmlns="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xmlns="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xmlns="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xmlns="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xmlns="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xmlns="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xmlns="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xmlns="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xmlns="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xmlns="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xmlns="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xmlns="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xmlns="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xmlns="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xmlns="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xmlns="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xmlns="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xmlns="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xmlns="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xmlns="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xmlns="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C46A3-ED44-4131-BC75-234694BC3540}" type="datetime1">
              <a:rPr lang="en-US" smtClean="0"/>
              <a:t>4/21/2025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A3AC2-D361-4D45-970F-5BAFCE7E0E04}" type="datetime1">
              <a:rPr lang="en-US" smtClean="0"/>
              <a:t>4/21/2025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35A91-3725-41A0-BDB0-12AD77F44224}" type="datetime1">
              <a:rPr lang="en-US" smtClean="0"/>
              <a:t>4/21/2025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xmlns="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07B17A-5FD8-459C-B408-7DA65212784B}" type="datetime1">
              <a:rPr lang="en-US" altLang="ko-KR" smtClean="0"/>
              <a:t>4/21/2025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Dr.Teshome Goa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0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9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2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4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13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6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15.w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searchgate.net/publication/367688833/figure/fig1/AS:11431281116672819@1675288548779/Flow-chart-for-solving-power-flow-problems-by-Newton-Raphson-method.png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109/ICPERE.2018.8739687" TargetMode="External"/><Relationship Id="rId2" Type="http://schemas.openxmlformats.org/officeDocument/2006/relationships/hyperlink" Target="https://doi.org/10.1109/ICPES.2016.7584103" TargetMode="External"/><Relationship Id="rId1" Type="http://schemas.openxmlformats.org/officeDocument/2006/relationships/slideLayout" Target="../slideLayouts/slideLayout10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52401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Advanced Power System Analysis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8" y="831273"/>
            <a:ext cx="12062692" cy="6026727"/>
          </a:xfrm>
        </p:spPr>
        <p:txBody>
          <a:bodyPr>
            <a:normAutofit fontScale="92500" lnSpcReduction="20000"/>
          </a:bodyPr>
          <a:lstStyle/>
          <a:p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6</a:t>
            </a:r>
          </a:p>
          <a:p>
            <a:r>
              <a:rPr lang="en-US" sz="39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Load </a:t>
            </a:r>
            <a:r>
              <a:rPr lang="en-US" sz="39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Flow Study </a:t>
            </a:r>
            <a:r>
              <a:rPr lang="en-US" sz="39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Using Power </a:t>
            </a:r>
            <a:r>
              <a:rPr lang="en-US" sz="39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System Software and</a:t>
            </a:r>
          </a:p>
          <a:p>
            <a:r>
              <a:rPr lang="en-US" sz="39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9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MATLAB source </a:t>
            </a:r>
            <a:r>
              <a:rPr lang="en-US" sz="39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coding</a:t>
            </a:r>
          </a:p>
          <a:p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Lecturer: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Teshome Goa (Assist. Prof.)</a:t>
            </a:r>
          </a:p>
          <a:p>
            <a:endParaRPr lang="en-US" sz="32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learning outcomes</a:t>
            </a:r>
            <a:r>
              <a:rPr lang="en-US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l">
              <a:lnSpc>
                <a:spcPct val="170000"/>
              </a:lnSpc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the end of this lecture, you will be able to: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Determine the Y-bus matrix using direct method 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Identify the power flow simulation software 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Solve the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Gauss–Seidel load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low solution 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Develop the flowchart of MATLAB source code for power flow techniques 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endParaRPr lang="en-US" sz="2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Presenter: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Dr.Teshome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Goa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284" y="192505"/>
            <a:ext cx="11245518" cy="149818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Outlines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6568" y="1660358"/>
            <a:ext cx="11827042" cy="5065295"/>
          </a:xfrm>
        </p:spPr>
        <p:txBody>
          <a:bodyPr>
            <a:normAutofit/>
          </a:bodyPr>
          <a:lstStyle/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Introduction 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Common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Power System Analysis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Software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Gauss–Seidel Method Solved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Problem 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Load Flow Solution Using PSAT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Simulator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Gauss–Seidel Iterative Algorithm Using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MATLAB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Newton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Raphson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Algorithm (NRA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Summary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3166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3246" y="270236"/>
            <a:ext cx="10629183" cy="58378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1. Introduction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59876"/>
            <a:ext cx="12192000" cy="6198124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Using power system software is essential to analyze large power system network, because it’s useful to: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Analyze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large-scale systems (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1000+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buses)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quickly. 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Avoid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human error in tedious matrix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calculations.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Modify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system data easily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like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changing loads or line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impedances.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Modeling, analyzing and determining the network parameter within short period of time is easily achieved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4551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002" y="746619"/>
            <a:ext cx="11895686" cy="6111381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i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. Electrical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Transient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Analyser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Program (ETAP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)[1]: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Relay coordination,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lightening,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load flow, short circuit, and transient analysis are among its uses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Ideal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for power utility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planning, commercial and industrial power systems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Advantages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Comprehensive analytical modules, integrated one-line graphic, and user-friendly GUI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ii.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PowerWorld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Simulator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[2]. 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Used for the time-domain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simulation,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Voltage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stability, OPF, load flow, and contingency analysis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Very good for utility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grid simulation, education, 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visualization.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Highly interactive for simulation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excellent user-friendliness, and visible outcomes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78172" y="201336"/>
            <a:ext cx="11534863" cy="67950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2. Common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Power System Analysis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Software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33267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327" y="956930"/>
            <a:ext cx="11978836" cy="5901070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iii. 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DIgSILENT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PowerFactory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Used for: Coordination of protection, dynamic simulation, and advanced power system analysis of load flow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Ideal for: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Renewable energy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integration, transmission networks, and utilities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Advantages: Detailed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modeling,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scripting support, and high degree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customization.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iv. The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Siemens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PSSE , Power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System Simulator for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Engineering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Stability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analysis, dynamic simulation, and load flow are among its uses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Ideal for the research use and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transmission networks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Benefits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include a large selection of plugins and industry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,and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academic trust.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78172" y="201336"/>
            <a:ext cx="11534863" cy="67950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Software                                           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65980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835" y="872455"/>
            <a:ext cx="11912368" cy="5897461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V.  PSAT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, MATLAB/Simulink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Utilized for automation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dynamic systems, load flow, and custom simulation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Ideal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for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Power electronics, control systems, and research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Adaptability, large library, and simple code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integration makes it more adaptable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Better for GUI, continuation power flow analysis and the system network voltage stability analysis based on the most fluctuating demands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maximum load multipliers can be determined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Accordingly, the PSAT simulation software and MATLAB Simulink are used in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this lecture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78172" y="201336"/>
            <a:ext cx="11534863" cy="67950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Software                                           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21578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287338"/>
            <a:ext cx="10850033" cy="474662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Software's                                                             Cont.…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>
          <a:xfrm>
            <a:off x="0" y="641023"/>
            <a:ext cx="12100560" cy="6216977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2.1 PSAT software[3]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Without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having to deal with lists of data directly, PSAT uses the Simulink environment and its graphical characteristics to provide a CAD tool that can construct power networks,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visualize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topology, and modify the data contained within.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But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s</a:t>
            </a:r>
            <a:r>
              <a:rPr lang="en-US" sz="20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imulink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isn't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greatest technique to approach a power system network; it was designed for control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diagrams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with variables for inputs and outputs.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Consequently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imulink's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time domain functions and control block diagram-building capabilities are not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used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PSAT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just creates a data file after reading the data from the Simulink model.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7949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67266"/>
            <a:ext cx="12191999" cy="5990734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Steps to use PSAT simulation software are[4]: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Step-1: Define bus data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Step-2:Define the generator data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Step-3:Define line/branch data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Step-4: Define the iterative solution techniques to formulate problems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Step-5: Model the network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Step-6: Load and simulate the power flow results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Step-7: Develop the results and record it. </a:t>
            </a:r>
          </a:p>
          <a:p>
            <a:pPr marL="0" indent="0">
              <a:buNone/>
              <a:defRPr/>
            </a:pPr>
            <a:endParaRPr lang="en-US" sz="2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Font typeface="Calibri" panose="020F0502020204030204" pitchFamily="34" charset="0"/>
              <a:buNone/>
              <a:defRPr/>
            </a:pPr>
            <a:endParaRPr lang="en-US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23521" y="81280"/>
            <a:ext cx="10850033" cy="474662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Software's                                                             Cont.…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39613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Content Placeholder 2"/>
          <p:cNvSpPr>
            <a:spLocks noGrp="1"/>
          </p:cNvSpPr>
          <p:nvPr>
            <p:ph idx="1"/>
          </p:nvPr>
        </p:nvSpPr>
        <p:spPr>
          <a:xfrm>
            <a:off x="218114" y="847288"/>
            <a:ext cx="11973885" cy="6010712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Example: The system data for a load flow solution are given in the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following Tables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. Determine the voltages at the end of first iteration by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Gauss–Seidel method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. Take a =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1.2. </a:t>
            </a:r>
          </a:p>
          <a:p>
            <a:pPr marL="0" indent="0" eaLnBrk="1" hangingPunct="1">
              <a:lnSpc>
                <a:spcPct val="150000"/>
              </a:lnSpc>
              <a:buFont typeface="Wingdings 2" pitchFamily="18" charset="2"/>
              <a:buNone/>
            </a:pPr>
            <a:r>
              <a:rPr lang="en-US" altLang="en-US" sz="2400" dirty="0" smtClean="0">
                <a:latin typeface="Times New Roman" pitchFamily="18" charset="0"/>
                <a:cs typeface="Times New Roman" pitchFamily="18" charset="0"/>
              </a:rPr>
              <a:t>      Table 1. Line parameter                                             Table 2. </a:t>
            </a:r>
            <a:r>
              <a:rPr lang="en-US" altLang="en-US" sz="2400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altLang="en-US" sz="2400" dirty="0" smtClean="0">
                <a:latin typeface="Times New Roman" pitchFamily="18" charset="0"/>
                <a:cs typeface="Times New Roman" pitchFamily="18" charset="0"/>
              </a:rPr>
              <a:t>us data</a:t>
            </a:r>
          </a:p>
          <a:p>
            <a:pPr marL="0" indent="0" eaLnBrk="1" hangingPunct="1">
              <a:lnSpc>
                <a:spcPct val="150000"/>
              </a:lnSpc>
              <a:buNone/>
            </a:pPr>
            <a:r>
              <a:rPr lang="en-US" alt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</a:t>
            </a:r>
          </a:p>
          <a:p>
            <a:pPr marL="0" indent="0" eaLnBrk="1" hangingPunct="1">
              <a:lnSpc>
                <a:spcPct val="150000"/>
              </a:lnSpc>
              <a:buNone/>
            </a:pPr>
            <a:endParaRPr lang="en-US" alt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lnSpc>
                <a:spcPct val="150000"/>
              </a:lnSpc>
              <a:buFont typeface="Wingdings 2" pitchFamily="18" charset="2"/>
              <a:buNone/>
            </a:pPr>
            <a:r>
              <a:rPr lang="en-US" altLang="en-US" sz="2400" dirty="0" smtClean="0"/>
              <a:t>                                    </a:t>
            </a:r>
            <a:endParaRPr lang="en-US" alt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lnSpc>
                <a:spcPct val="150000"/>
              </a:lnSpc>
              <a:buFont typeface="Wingdings" pitchFamily="2" charset="2"/>
              <a:buChar char="§"/>
            </a:pPr>
            <a:endParaRPr lang="en-US" alt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Font typeface="Wingdings 2" pitchFamily="18" charset="2"/>
              <a:buNone/>
            </a:pPr>
            <a:endParaRPr lang="en-US" alt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Presenter:  Dr.TESHOME G.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4E5A9371-574F-4CFD-8F68-F935DC33FB99}" type="datetime1">
              <a:rPr lang="en-US"/>
              <a:pPr>
                <a:defRPr/>
              </a:pPr>
              <a:t>4/21/2025</a:t>
            </a:fld>
            <a:endParaRPr lang="en-US"/>
          </a:p>
        </p:txBody>
      </p:sp>
      <p:sp>
        <p:nvSpPr>
          <p:cNvPr id="36871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18F712BC-0EC3-4B8A-9B4F-E4567B7ED1FF}" type="slidenum">
              <a:rPr lang="en-US" altLang="en-US" smtClean="0">
                <a:solidFill>
                  <a:srgbClr val="045C75"/>
                </a:solidFill>
              </a:rPr>
              <a:pPr/>
              <a:t>9</a:t>
            </a:fld>
            <a:endParaRPr lang="en-US" altLang="en-US" smtClean="0">
              <a:solidFill>
                <a:srgbClr val="045C75"/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418998"/>
              </p:ext>
            </p:extLst>
          </p:nvPr>
        </p:nvGraphicFramePr>
        <p:xfrm>
          <a:off x="910211" y="2568845"/>
          <a:ext cx="2909690" cy="23680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22761"/>
                <a:gridCol w="1086929"/>
              </a:tblGrid>
              <a:tr h="61540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Bus </a:t>
                      </a: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code </a:t>
                      </a:r>
                      <a:endParaRPr lang="en-US" sz="20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  <a:endParaRPr lang="en-US" sz="20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203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1-2</a:t>
                      </a:r>
                      <a:endParaRPr lang="en-US" sz="20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0.15</a:t>
                      </a:r>
                      <a:endParaRPr lang="en-US" sz="20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203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1-3</a:t>
                      </a:r>
                      <a:endParaRPr lang="en-US" sz="20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0.3</a:t>
                      </a:r>
                      <a:endParaRPr lang="en-US" sz="20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203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1-4</a:t>
                      </a:r>
                      <a:endParaRPr lang="en-US" sz="20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0.4</a:t>
                      </a:r>
                      <a:endParaRPr lang="en-US" sz="20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203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2-3</a:t>
                      </a:r>
                      <a:endParaRPr lang="en-US" sz="20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0.3</a:t>
                      </a:r>
                      <a:endParaRPr lang="en-US" sz="20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203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3-4</a:t>
                      </a:r>
                      <a:endParaRPr lang="en-US" sz="20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0.15</a:t>
                      </a:r>
                      <a:endParaRPr lang="en-US" sz="20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7493217"/>
              </p:ext>
            </p:extLst>
          </p:nvPr>
        </p:nvGraphicFramePr>
        <p:xfrm>
          <a:off x="4066674" y="2561392"/>
          <a:ext cx="7230980" cy="21271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6196"/>
                <a:gridCol w="1446196"/>
                <a:gridCol w="1446196"/>
                <a:gridCol w="1446196"/>
                <a:gridCol w="1446196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Bus 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Q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V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Remarks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40355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1.0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Swing</a:t>
                      </a:r>
                      <a:r>
                        <a:rPr lang="en-US" baseline="0" dirty="0" smtClean="0">
                          <a:latin typeface="Arial" pitchFamily="34" charset="0"/>
                          <a:cs typeface="Arial" pitchFamily="34" charset="0"/>
                        </a:rPr>
                        <a:t> bus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40355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0.5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-0.2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PQ Bus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40355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-1.0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0.5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PQ Bus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40355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0.3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-0.1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PQ Bus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67780" y="76200"/>
            <a:ext cx="11313020" cy="687198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altLang="en-US" sz="3600" b="1" dirty="0">
                <a:latin typeface="Arial" pitchFamily="34" charset="0"/>
                <a:cs typeface="Arial" pitchFamily="34" charset="0"/>
              </a:rPr>
              <a:t>3. Gauss–Seidel </a:t>
            </a:r>
            <a:r>
              <a:rPr lang="en-US" altLang="en-US" sz="3600" b="1" dirty="0" smtClean="0">
                <a:latin typeface="Arial" pitchFamily="34" charset="0"/>
                <a:cs typeface="Arial" pitchFamily="34" charset="0"/>
              </a:rPr>
              <a:t>Method Solved Problem(GSMSP)</a:t>
            </a:r>
            <a:endParaRPr lang="en-US" alt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84007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1" y="365125"/>
            <a:ext cx="11039571" cy="926347"/>
          </a:xfrm>
        </p:spPr>
        <p:txBody>
          <a:bodyPr>
            <a:normAutofit/>
          </a:bodyPr>
          <a:lstStyle/>
          <a:p>
            <a:pPr algn="ctr"/>
            <a:r>
              <a:rPr lang="en-US" altLang="en-US" sz="3600" b="1" dirty="0" smtClean="0">
                <a:latin typeface="Arial" pitchFamily="34" charset="0"/>
                <a:cs typeface="Arial" pitchFamily="34" charset="0"/>
              </a:rPr>
              <a:t>GSMSP                                          </a:t>
            </a:r>
            <a:r>
              <a:rPr lang="en-US" altLang="en-US" sz="3600" b="1" dirty="0">
                <a:latin typeface="Arial" pitchFamily="34" charset="0"/>
                <a:cs typeface="Arial" pitchFamily="34" charset="0"/>
              </a:rPr>
              <a:t>C</a:t>
            </a:r>
            <a:r>
              <a:rPr lang="en-US" altLang="en-US" sz="3600" b="1" dirty="0" smtClean="0">
                <a:latin typeface="Arial" pitchFamily="34" charset="0"/>
                <a:cs typeface="Arial" pitchFamily="34" charset="0"/>
              </a:rPr>
              <a:t>ont.…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9939" y="1291472"/>
            <a:ext cx="11862062" cy="5439266"/>
          </a:xfrm>
        </p:spPr>
        <p:txBody>
          <a:bodyPr/>
          <a:lstStyle/>
          <a:p>
            <a:pPr marL="0" indent="0"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Solution: </a:t>
            </a: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First, we need to convert reactance (x) into admittance using Y=1/X as:</a:t>
            </a:r>
          </a:p>
          <a:p>
            <a:pPr marL="0" indent="0" algn="ctr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Table 3: Bus admittance conversion </a:t>
            </a:r>
          </a:p>
          <a:p>
            <a:pPr marL="0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10</a:t>
            </a:fld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2077910"/>
              </p:ext>
            </p:extLst>
          </p:nvPr>
        </p:nvGraphicFramePr>
        <p:xfrm>
          <a:off x="1385740" y="2469823"/>
          <a:ext cx="7833675" cy="308256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11225"/>
                <a:gridCol w="2611225"/>
                <a:gridCol w="2611225"/>
              </a:tblGrid>
              <a:tr h="8588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Line</a:t>
                      </a:r>
                      <a:endParaRPr lang="en-US" sz="20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Reactance (X)</a:t>
                      </a:r>
                      <a:endParaRPr lang="en-US" sz="20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Y</a:t>
                      </a:r>
                      <a:endParaRPr lang="en-US" sz="20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4447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1–2</a:t>
                      </a:r>
                      <a:endParaRPr lang="en-US" sz="20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0.15</a:t>
                      </a:r>
                      <a:endParaRPr lang="en-US" sz="20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−j6.67</a:t>
                      </a:r>
                      <a:endParaRPr lang="en-US" sz="20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4447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1-3</a:t>
                      </a:r>
                      <a:endParaRPr lang="en-US" sz="20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0.3</a:t>
                      </a:r>
                      <a:endParaRPr lang="en-US" sz="20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−j3.33</a:t>
                      </a:r>
                      <a:endParaRPr lang="en-US" sz="20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4447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1-4</a:t>
                      </a:r>
                      <a:endParaRPr lang="en-US" sz="20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0.4</a:t>
                      </a:r>
                      <a:endParaRPr lang="en-US" sz="20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−j2.5</a:t>
                      </a:r>
                      <a:endParaRPr lang="en-US" sz="20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4447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2-3</a:t>
                      </a:r>
                      <a:endParaRPr lang="en-US" sz="20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0.3</a:t>
                      </a:r>
                      <a:endParaRPr lang="en-US" sz="20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−j3.33</a:t>
                      </a:r>
                      <a:endParaRPr lang="en-US" sz="20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4447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3-4</a:t>
                      </a:r>
                      <a:endParaRPr lang="en-US" sz="20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0.15</a:t>
                      </a:r>
                      <a:endParaRPr lang="en-US" sz="20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−j6.67</a:t>
                      </a:r>
                      <a:endParaRPr lang="en-US" sz="20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38947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21790"/>
            <a:ext cx="12043611" cy="5531674"/>
          </a:xfrm>
        </p:spPr>
        <p:txBody>
          <a:bodyPr/>
          <a:lstStyle/>
          <a:p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Step -1: Form bus admittance matrix for four bus network: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Y=4*4 matrix. </a:t>
            </a: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The diagonal, Off-diagonal elements and Y-Bus matrix is given by:</a:t>
            </a:r>
          </a:p>
          <a:p>
            <a:pPr marL="0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46975519"/>
              </p:ext>
            </p:extLst>
          </p:nvPr>
        </p:nvGraphicFramePr>
        <p:xfrm>
          <a:off x="451184" y="2460397"/>
          <a:ext cx="3917453" cy="31809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882" name="Equation" r:id="rId3" imgW="1968480" imgH="1600200" progId="Equation.3">
                  <p:embed/>
                </p:oleObj>
              </mc:Choice>
              <mc:Fallback>
                <p:oleObj name="Equation" r:id="rId3" imgW="1968480" imgH="16002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184" y="2460397"/>
                        <a:ext cx="3917453" cy="318095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0078490"/>
              </p:ext>
            </p:extLst>
          </p:nvPr>
        </p:nvGraphicFramePr>
        <p:xfrm>
          <a:off x="4543721" y="2501697"/>
          <a:ext cx="2476648" cy="30046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883" name="Equation" r:id="rId5" imgW="1130040" imgH="1371600" progId="Equation.3">
                  <p:embed/>
                </p:oleObj>
              </mc:Choice>
              <mc:Fallback>
                <p:oleObj name="Equation" r:id="rId5" imgW="1130040" imgH="13716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43721" y="2501697"/>
                        <a:ext cx="2476648" cy="300463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60110554"/>
              </p:ext>
            </p:extLst>
          </p:nvPr>
        </p:nvGraphicFramePr>
        <p:xfrm>
          <a:off x="7180705" y="2639505"/>
          <a:ext cx="4454525" cy="20781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884" name="Equation" r:id="rId7" imgW="2260440" imgH="927000" progId="Equation.3">
                  <p:embed/>
                </p:oleObj>
              </mc:Choice>
              <mc:Fallback>
                <p:oleObj name="Equation" r:id="rId7" imgW="2260440" imgH="9270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80705" y="2639505"/>
                        <a:ext cx="4454525" cy="207815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838201" y="365125"/>
            <a:ext cx="11039571" cy="9263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600" b="1" dirty="0" smtClean="0">
                <a:latin typeface="Arial" pitchFamily="34" charset="0"/>
                <a:cs typeface="Arial" pitchFamily="34" charset="0"/>
              </a:rPr>
              <a:t>GSMSP                                                  Cont.…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0546121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167063"/>
            <a:ext cx="12043610" cy="549843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Step-2: select slack bus, which is bus-1 and its voltage and angle are: V=1.05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p.u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l-GR" sz="2000" dirty="0" smtClean="0">
                <a:latin typeface="Arial" pitchFamily="34" charset="0"/>
                <a:cs typeface="Arial" pitchFamily="34" charset="0"/>
              </a:rPr>
              <a:t>δ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=0: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Step 3. Assume initial values of voltages for all buses except the slack bus.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Step 4. Set convergence criterion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 ε=0.01</a:t>
            </a:r>
          </a:p>
          <a:p>
            <a:pPr algn="just">
              <a:lnSpc>
                <a:spcPct val="150000"/>
              </a:lnSpc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Step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5. Set iteration count k = 0. </a:t>
            </a:r>
          </a:p>
          <a:p>
            <a:pPr algn="just">
              <a:lnSpc>
                <a:spcPct val="150000"/>
              </a:lnSpc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Step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6. Bus count i = 1. If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‘i’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the slack bus, then there will be an increment in the bus count.</a:t>
            </a:r>
          </a:p>
          <a:p>
            <a:pPr algn="just">
              <a:lnSpc>
                <a:spcPct val="150000"/>
              </a:lnSpc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Step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7. Solve the voltage equation for bus i as we know that. 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32786456"/>
              </p:ext>
            </p:extLst>
          </p:nvPr>
        </p:nvGraphicFramePr>
        <p:xfrm>
          <a:off x="1552074" y="2394284"/>
          <a:ext cx="2768013" cy="10708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2849" name="Equation" r:id="rId3" imgW="1256755" imgH="482391" progId="Equation.3">
                  <p:embed/>
                </p:oleObj>
              </mc:Choice>
              <mc:Fallback>
                <p:oleObj name="Equation" r:id="rId3" imgW="1256755" imgH="482391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52074" y="2394284"/>
                        <a:ext cx="2768013" cy="107081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791067" y="261430"/>
            <a:ext cx="11039571" cy="926347"/>
          </a:xfrm>
        </p:spPr>
        <p:txBody>
          <a:bodyPr>
            <a:normAutofit/>
          </a:bodyPr>
          <a:lstStyle/>
          <a:p>
            <a:pPr algn="ctr"/>
            <a:r>
              <a:rPr lang="en-US" altLang="en-US" sz="3600" b="1" dirty="0" smtClean="0">
                <a:latin typeface="Arial" pitchFamily="34" charset="0"/>
                <a:cs typeface="Arial" pitchFamily="34" charset="0"/>
              </a:rPr>
              <a:t>GSMSP                                          </a:t>
            </a:r>
            <a:r>
              <a:rPr lang="en-US" altLang="en-US" sz="3600" b="1" dirty="0">
                <a:latin typeface="Arial" pitchFamily="34" charset="0"/>
                <a:cs typeface="Arial" pitchFamily="34" charset="0"/>
              </a:rPr>
              <a:t>C</a:t>
            </a:r>
            <a:r>
              <a:rPr lang="en-US" altLang="en-US" sz="3600" b="1" dirty="0" smtClean="0">
                <a:latin typeface="Arial" pitchFamily="34" charset="0"/>
                <a:cs typeface="Arial" pitchFamily="34" charset="0"/>
              </a:rPr>
              <a:t>ont.…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9637166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3060" y="1489435"/>
            <a:ext cx="10910742" cy="4687528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Step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7. Solve the voltage equation for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load bus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 as we know that. 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13</a:t>
            </a:fld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0825082"/>
              </p:ext>
            </p:extLst>
          </p:nvPr>
        </p:nvGraphicFramePr>
        <p:xfrm>
          <a:off x="1331617" y="2345280"/>
          <a:ext cx="3192629" cy="37888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3928" name="Equation" r:id="rId3" imgW="2108160" imgH="2501640" progId="Equation.3">
                  <p:embed/>
                </p:oleObj>
              </mc:Choice>
              <mc:Fallback>
                <p:oleObj name="Equation" r:id="rId3" imgW="2108160" imgH="250164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1617" y="2345280"/>
                        <a:ext cx="3192629" cy="378884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23987621"/>
              </p:ext>
            </p:extLst>
          </p:nvPr>
        </p:nvGraphicFramePr>
        <p:xfrm>
          <a:off x="6396874" y="3411083"/>
          <a:ext cx="2715343" cy="15568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3929" name="Equation" r:id="rId5" imgW="1193760" imgH="685800" progId="Equation.3">
                  <p:embed/>
                </p:oleObj>
              </mc:Choice>
              <mc:Fallback>
                <p:oleObj name="Equation" r:id="rId5" imgW="1193760" imgH="6858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96874" y="3411083"/>
                        <a:ext cx="2715343" cy="155684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5105400" y="2275656"/>
            <a:ext cx="6942056" cy="958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But, the load real and reactive power at each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demand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given by: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838201" y="365125"/>
            <a:ext cx="11039571" cy="926347"/>
          </a:xfrm>
        </p:spPr>
        <p:txBody>
          <a:bodyPr>
            <a:normAutofit/>
          </a:bodyPr>
          <a:lstStyle/>
          <a:p>
            <a:pPr algn="ctr"/>
            <a:r>
              <a:rPr lang="en-US" altLang="en-US" sz="3600" b="1" dirty="0" smtClean="0">
                <a:latin typeface="Arial" pitchFamily="34" charset="0"/>
                <a:cs typeface="Arial" pitchFamily="34" charset="0"/>
              </a:rPr>
              <a:t>GSMSP                                          </a:t>
            </a:r>
            <a:r>
              <a:rPr lang="en-US" altLang="en-US" sz="3600" b="1" dirty="0">
                <a:latin typeface="Arial" pitchFamily="34" charset="0"/>
                <a:cs typeface="Arial" pitchFamily="34" charset="0"/>
              </a:rPr>
              <a:t>C</a:t>
            </a:r>
            <a:r>
              <a:rPr lang="en-US" altLang="en-US" sz="3600" b="1" dirty="0" smtClean="0">
                <a:latin typeface="Arial" pitchFamily="34" charset="0"/>
                <a:cs typeface="Arial" pitchFamily="34" charset="0"/>
              </a:rPr>
              <a:t>ont.…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7654557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14</a:t>
            </a:fld>
            <a:endParaRPr lang="en-US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6444700"/>
              </p:ext>
            </p:extLst>
          </p:nvPr>
        </p:nvGraphicFramePr>
        <p:xfrm>
          <a:off x="1025419" y="953576"/>
          <a:ext cx="4640090" cy="32565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2111" name="Equation" r:id="rId3" imgW="2768400" imgH="1942920" progId="Equation.3">
                  <p:embed/>
                </p:oleObj>
              </mc:Choice>
              <mc:Fallback>
                <p:oleObj name="Equation" r:id="rId3" imgW="2768400" imgH="194292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5419" y="953576"/>
                        <a:ext cx="4640090" cy="325657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74408814"/>
              </p:ext>
            </p:extLst>
          </p:nvPr>
        </p:nvGraphicFramePr>
        <p:xfrm>
          <a:off x="6629563" y="1117145"/>
          <a:ext cx="4762195" cy="35491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2112" name="Equation" r:id="rId5" imgW="3708360" imgH="2184120" progId="Equation.3">
                  <p:embed/>
                </p:oleObj>
              </mc:Choice>
              <mc:Fallback>
                <p:oleObj name="Equation" r:id="rId5" imgW="3708360" imgH="218412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29563" y="1117145"/>
                        <a:ext cx="4762195" cy="354912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9910281"/>
              </p:ext>
            </p:extLst>
          </p:nvPr>
        </p:nvGraphicFramePr>
        <p:xfrm>
          <a:off x="1199424" y="3770723"/>
          <a:ext cx="4748890" cy="29067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2113" name="Equation" r:id="rId7" imgW="3568680" imgH="2184120" progId="Equation.3">
                  <p:embed/>
                </p:oleObj>
              </mc:Choice>
              <mc:Fallback>
                <p:oleObj name="Equation" r:id="rId7" imgW="3568680" imgH="218412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99424" y="3770723"/>
                        <a:ext cx="4748890" cy="290679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itle 1"/>
          <p:cNvSpPr txBox="1">
            <a:spLocks/>
          </p:cNvSpPr>
          <p:nvPr/>
        </p:nvSpPr>
        <p:spPr>
          <a:xfrm>
            <a:off x="753360" y="261430"/>
            <a:ext cx="11039571" cy="92634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600" b="1" smtClean="0">
                <a:latin typeface="Arial" pitchFamily="34" charset="0"/>
                <a:cs typeface="Arial" pitchFamily="34" charset="0"/>
              </a:rPr>
              <a:t>GSMSP                                          Cont.…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1048855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2106" y="365126"/>
            <a:ext cx="10401695" cy="68125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4. Load Flow Solution Using PSAT Simulator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38607"/>
            <a:ext cx="12075736" cy="5519393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PSAT is a free software downloaded for free, which is used for GUI, power flow simulation, stability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analysis, contingency analysis and OPF. 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Accordingly, the above four bus problem can be also solved using PSAT simulation 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Steps to use PSAT for power flow analysis are:</a:t>
            </a:r>
          </a:p>
          <a:p>
            <a:pPr marL="457200" indent="-457200" algn="just">
              <a:lnSpc>
                <a:spcPct val="200000"/>
              </a:lnSpc>
              <a:buAutoNum type="arabi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Open the PSAT from your storage and type &gt;&gt;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psat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in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Matlab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directory and then Fig.1 will be displayed in the MATLAB.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761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16</a:t>
            </a:fld>
            <a:endParaRPr lang="en-US"/>
          </a:p>
        </p:txBody>
      </p:sp>
      <p:pic>
        <p:nvPicPr>
          <p:cNvPr id="3512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080" y="682353"/>
            <a:ext cx="6325930" cy="5267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979629" y="5901179"/>
            <a:ext cx="57346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1. PSAT window for power flow simulation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0439" y="75242"/>
            <a:ext cx="115638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PSAT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Simulator                                                 Cont.…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4377097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17</a:t>
            </a:fld>
            <a:endParaRPr lang="en-US"/>
          </a:p>
        </p:txBody>
      </p:sp>
      <p:pic>
        <p:nvPicPr>
          <p:cNvPr id="3502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734" y="2422558"/>
            <a:ext cx="5526414" cy="3285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0440" y="801279"/>
            <a:ext cx="1211372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2. Model the network using the data find in PSAT library based on your input file, which given in Fig.2. </a:t>
            </a: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3. Save the data using .mdl form.</a:t>
            </a:r>
          </a:p>
          <a:p>
            <a:pPr>
              <a:lnSpc>
                <a:spcPct val="150000"/>
              </a:lnSpc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</a:t>
            </a:r>
          </a:p>
          <a:p>
            <a:pPr>
              <a:lnSpc>
                <a:spcPct val="150000"/>
              </a:lnSpc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2. Four Bus PSAT Model </a:t>
            </a:r>
          </a:p>
        </p:txBody>
      </p:sp>
      <p:sp>
        <p:nvSpPr>
          <p:cNvPr id="6" name="Rectangle 5"/>
          <p:cNvSpPr/>
          <p:nvPr/>
        </p:nvSpPr>
        <p:spPr>
          <a:xfrm>
            <a:off x="70439" y="75242"/>
            <a:ext cx="115638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PSAT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Simulator                                                 Cont.…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520498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95546"/>
            <a:ext cx="12019175" cy="5825765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4. Load the saved model to MATLAB Simulink as provided in Fig.3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18</a:t>
            </a:fld>
            <a:endParaRPr lang="en-US"/>
          </a:p>
        </p:txBody>
      </p:sp>
      <p:pic>
        <p:nvPicPr>
          <p:cNvPr id="35225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5617" y="1622324"/>
            <a:ext cx="6262799" cy="450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70439" y="75242"/>
            <a:ext cx="115638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PSAT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Simulator                                                 Cont.…</a:t>
            </a:r>
            <a:endParaRPr lang="en-US" sz="3600" dirty="0"/>
          </a:p>
        </p:txBody>
      </p:sp>
      <p:sp>
        <p:nvSpPr>
          <p:cNvPr id="6" name="Rectangle 5"/>
          <p:cNvSpPr/>
          <p:nvPr/>
        </p:nvSpPr>
        <p:spPr>
          <a:xfrm>
            <a:off x="2425892" y="5942758"/>
            <a:ext cx="748050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 Figure 3. Loading the PSAT model to MATLAB Simulink library 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8869352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857839"/>
            <a:ext cx="12009748" cy="6000161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5. Run the load flow analysis and develop the results based on Fig.4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19</a:t>
            </a:fld>
            <a:endParaRPr lang="en-US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69" b="5147"/>
          <a:stretch/>
        </p:blipFill>
        <p:spPr bwMode="auto">
          <a:xfrm>
            <a:off x="2356112" y="1263896"/>
            <a:ext cx="5898110" cy="4665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7"/>
          <p:cNvSpPr/>
          <p:nvPr/>
        </p:nvSpPr>
        <p:spPr>
          <a:xfrm>
            <a:off x="70439" y="75242"/>
            <a:ext cx="115638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PSAT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Simulator                                                 Cont.…</a:t>
            </a:r>
            <a:endParaRPr lang="en-US" sz="3600" dirty="0"/>
          </a:p>
        </p:txBody>
      </p:sp>
      <p:sp>
        <p:nvSpPr>
          <p:cNvPr id="9" name="Rectangle 8"/>
          <p:cNvSpPr/>
          <p:nvPr/>
        </p:nvSpPr>
        <p:spPr>
          <a:xfrm>
            <a:off x="2340329" y="6111098"/>
            <a:ext cx="55751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Figure 4. Four bus power network  PSAT  simulation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85880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401" y="876694"/>
            <a:ext cx="11802359" cy="5882326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Voltage of Line #3 from bus &lt;Bus1&gt; to bus &lt;Bus4&gt; differs more than 10% from the base defined at the connected bus &lt;Bus1&gt;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PF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solver: Newton-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Raphson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method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Single slack bus model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Iteration = 1     Maximum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Convergence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Error = 0.070141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Iteration = 2     Maximum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Convergence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Error = 0.0053507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Iteration = 3     Maximum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Convergence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Error = 2.8229e-05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Iteration = 4     Maximum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Convergence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Error = 8.035e-10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Power Flow completed in 0.111 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439" y="75242"/>
            <a:ext cx="115638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PSAT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Simulator                                                 Cont.…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9072953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754144" y="895546"/>
            <a:ext cx="942680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PF solver: F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ast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decoupled method</a:t>
            </a:r>
          </a:p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Single slack bus model</a:t>
            </a:r>
          </a:p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Iteration = 1     Maximum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Convergences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Error = 0.46145</a:t>
            </a:r>
          </a:p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Iteration = 2     Maximum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Convergences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Error = 0.014233</a:t>
            </a:r>
          </a:p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Iteration = 3     Maximum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Convergences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Error = 0.00052403</a:t>
            </a:r>
          </a:p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Iteration = 4     Maximum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Convergences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Error = 1.685e-05</a:t>
            </a:r>
          </a:p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Iteration = 5     Maximum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Convergences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Error = 5.9762e-07</a:t>
            </a:r>
          </a:p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Power Flow completed in 0.094 s</a:t>
            </a:r>
          </a:p>
        </p:txBody>
      </p:sp>
      <p:sp>
        <p:nvSpPr>
          <p:cNvPr id="5" name="Rectangle 4"/>
          <p:cNvSpPr/>
          <p:nvPr/>
        </p:nvSpPr>
        <p:spPr>
          <a:xfrm>
            <a:off x="70439" y="75242"/>
            <a:ext cx="115638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PSAT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Simulator                                                 Cont.…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170802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122" y="1338606"/>
            <a:ext cx="12078878" cy="5519394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Voltage of Line #3 from bus &lt;Bus1&gt; to bus &lt;Bus4&gt; differs more than 10% from the base defined at the connected bus &lt;Bus1&gt;</a:t>
            </a:r>
          </a:p>
          <a:p>
            <a:pPr algn="just">
              <a:lnSpc>
                <a:spcPct val="150000"/>
              </a:lnSpc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PF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solver: Robust power flow method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Single slack bus model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Iteration = 1     Maximum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Convergence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Error = 0.070141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Iteration = 2     Maximum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Convergence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Error = 0.0053507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Iteration = 3     Maximum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Convergence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Error = 2.8229e-05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Iteration = 4     Maximum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Convergence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Error = 8.035e-10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Power Flow completed in 0.08 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70439" y="75242"/>
            <a:ext cx="115638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PSAT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Simulator                                                 Cont.…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446517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7390" y="1178351"/>
            <a:ext cx="11774077" cy="5608948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Number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Iterations:4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			</a:t>
            </a: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Maximum P mismatch [MW]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=2.22045E-14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			</a:t>
            </a: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Maximum Q mismatch [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MVar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]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=1.0783E-12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					</a:t>
            </a:r>
          </a:p>
          <a:p>
            <a:pPr marL="0" indent="0" algn="ctr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Table 4.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ower flow results						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23</a:t>
            </a:fld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4851921"/>
              </p:ext>
            </p:extLst>
          </p:nvPr>
        </p:nvGraphicFramePr>
        <p:xfrm>
          <a:off x="527901" y="2997724"/>
          <a:ext cx="8974317" cy="2725975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1282045"/>
                <a:gridCol w="1282045"/>
                <a:gridCol w="1282045"/>
                <a:gridCol w="2124383"/>
                <a:gridCol w="1066164"/>
                <a:gridCol w="655590"/>
                <a:gridCol w="1282045"/>
              </a:tblGrid>
              <a:tr h="574779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Bus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V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phase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P gen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Q gen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P load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Q load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</a:tr>
              <a:tr h="291122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 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[kV]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[rad]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[MW]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[MVar]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[MW]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[</a:t>
                      </a:r>
                      <a:r>
                        <a:rPr lang="en-US" sz="2000" u="none" strike="noStrike" dirty="0" err="1">
                          <a:effectLst/>
                        </a:rPr>
                        <a:t>MVar</a:t>
                      </a:r>
                      <a:r>
                        <a:rPr lang="en-US" sz="2000" u="none" strike="noStrike" dirty="0">
                          <a:effectLst/>
                        </a:rPr>
                        <a:t>]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</a:tr>
              <a:tr h="426639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Bus1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132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20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-</a:t>
                      </a:r>
                      <a:r>
                        <a:rPr lang="en-US" sz="1600" u="none" strike="noStrike" dirty="0" smtClean="0">
                          <a:effectLst/>
                        </a:rPr>
                        <a:t>10.30 E-14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</a:tr>
              <a:tr h="351916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Bus2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130.4924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0.026949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-5.6E-15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-7.2E-14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-50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20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</a:tr>
              <a:tr h="473958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Bus3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136.1981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-0.06802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-2.2E-14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-2E-13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100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-50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</a:tr>
              <a:tr h="473958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Bus4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132.2764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-0.00359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1.67E-14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1.08E-12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-30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10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70439" y="75242"/>
            <a:ext cx="115638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PSAT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Simulator                                                 Cont.…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2039961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7584" y="1498862"/>
            <a:ext cx="10656218" cy="467810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Table 5. Line flows in forward direction </a:t>
            </a:r>
          </a:p>
          <a:p>
            <a:pPr marL="0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24</a:t>
            </a:fld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8236970"/>
              </p:ext>
            </p:extLst>
          </p:nvPr>
        </p:nvGraphicFramePr>
        <p:xfrm>
          <a:off x="955118" y="2036190"/>
          <a:ext cx="8814064" cy="34879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59152"/>
                <a:gridCol w="1259152"/>
                <a:gridCol w="1259152"/>
                <a:gridCol w="1259152"/>
                <a:gridCol w="1259152"/>
                <a:gridCol w="1259152"/>
                <a:gridCol w="1259152"/>
              </a:tblGrid>
              <a:tr h="579074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From Bus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To Bus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Line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P Flow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Q Flow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P Loss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Q Loss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</a:tr>
              <a:tr h="484807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[MW]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[MVar]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[MW]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[MVar]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</a:tr>
              <a:tr h="484807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Bus1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Bus2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-17.7586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7.853683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0.565574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</a:tr>
              <a:tr h="484807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Bus1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Bus3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23.37621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-9.80605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-3.6E-15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1.927818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</a:tr>
              <a:tr h="484807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Bus1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Bus4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14.38242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-8.34898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0.06914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</a:tr>
              <a:tr h="484807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Bus2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Bus3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32.24136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-12.7119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3.687035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</a:tr>
              <a:tr h="484807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Bus3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Bus4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-44.3824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21.8672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3.449082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70439" y="75242"/>
            <a:ext cx="115638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PSAT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Simulator                                                 Cont.…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67763940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96654219"/>
              </p:ext>
            </p:extLst>
          </p:nvPr>
        </p:nvGraphicFramePr>
        <p:xfrm>
          <a:off x="1640266" y="2422686"/>
          <a:ext cx="8173037" cy="350677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33521"/>
                <a:gridCol w="1033521"/>
                <a:gridCol w="1221199"/>
                <a:gridCol w="1221199"/>
                <a:gridCol w="1221199"/>
                <a:gridCol w="1221199"/>
                <a:gridCol w="1221199"/>
              </a:tblGrid>
              <a:tr h="807912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From Bus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To Bus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Line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P Flow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Q Flow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P Loss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Q Loss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</a:tr>
              <a:tr h="44981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[MW]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[</a:t>
                      </a:r>
                      <a:r>
                        <a:rPr lang="en-US" sz="2000" u="none" strike="noStrike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MVar</a:t>
                      </a:r>
                      <a:r>
                        <a:rPr lang="en-US" sz="20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]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[MW]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[MVar]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</a:tr>
              <a:tr h="44981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Bus2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Bus1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17.75864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-7.28811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0.565574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</a:tr>
              <a:tr h="44981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Bus3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Bus1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-23.3762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11.73387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-3.6E-15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1.927818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</a:tr>
              <a:tr h="44981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Bus4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Bus1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-14.3824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8.418122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0.06914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</a:tr>
              <a:tr h="44981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Bus3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Bus2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-32.2414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16.39893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3.687035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</a:tr>
              <a:tr h="44981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Bus4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Bus3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44.38242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-18.4181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3.449082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2457420" y="1905728"/>
            <a:ext cx="484504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Table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6.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Line flows in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backward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direction </a:t>
            </a:r>
          </a:p>
        </p:txBody>
      </p:sp>
      <p:sp>
        <p:nvSpPr>
          <p:cNvPr id="7" name="Rectangle 6"/>
          <p:cNvSpPr/>
          <p:nvPr/>
        </p:nvSpPr>
        <p:spPr>
          <a:xfrm>
            <a:off x="70439" y="75242"/>
            <a:ext cx="115638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PSAT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Simulator                                                 Cont.…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8800996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3882593"/>
              </p:ext>
            </p:extLst>
          </p:nvPr>
        </p:nvGraphicFramePr>
        <p:xfrm>
          <a:off x="801278" y="1291470"/>
          <a:ext cx="9021451" cy="475493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14844"/>
                <a:gridCol w="2157421"/>
                <a:gridCol w="2549186"/>
              </a:tblGrid>
              <a:tr h="319779">
                <a:tc>
                  <a:txBody>
                    <a:bodyPr/>
                    <a:lstStyle/>
                    <a:p>
                      <a:pPr marL="0" indent="0" algn="l" fontAlgn="b">
                        <a:buFont typeface="Arial" pitchFamily="34" charset="0"/>
                        <a:buNone/>
                      </a:pPr>
                      <a:r>
                        <a:rPr lang="en-US" sz="2000" b="0" u="none" strike="noStrike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Total generation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</a:tr>
              <a:tr h="319779">
                <a:tc>
                  <a:txBody>
                    <a:bodyPr/>
                    <a:lstStyle/>
                    <a:p>
                      <a:pPr marL="342900" indent="-342900" algn="l" fontAlgn="b">
                        <a:buFont typeface="Arial" pitchFamily="34" charset="0"/>
                        <a:buChar char="•"/>
                      </a:pPr>
                      <a:r>
                        <a:rPr lang="en-US" sz="2000" b="0" u="none" strike="noStrike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Real power [mw]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0" u="none" strike="noStrike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</a:tr>
              <a:tr h="274599">
                <a:tc gridSpan="2">
                  <a:txBody>
                    <a:bodyPr/>
                    <a:lstStyle/>
                    <a:p>
                      <a:pPr marL="342900" indent="-342900" algn="l" fontAlgn="b">
                        <a:buFont typeface="Arial" pitchFamily="34" charset="0"/>
                        <a:buChar char="•"/>
                      </a:pPr>
                      <a:r>
                        <a:rPr lang="en-US" sz="2000" b="0" u="none" strike="noStrike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Reactive power [</a:t>
                      </a:r>
                      <a:r>
                        <a:rPr lang="en-US" sz="2000" b="0" u="none" strike="noStrike" dirty="0" err="1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mvar</a:t>
                      </a:r>
                      <a:r>
                        <a:rPr lang="en-US" sz="2000" b="0" u="none" strike="noStrike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]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0" u="none" strike="noStrike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-10.3014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</a:tr>
              <a:tr h="274599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u="none" strike="noStrike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Total load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</a:tr>
              <a:tr h="319779">
                <a:tc>
                  <a:txBody>
                    <a:bodyPr/>
                    <a:lstStyle/>
                    <a:p>
                      <a:pPr marL="342900" indent="-342900" algn="l" fontAlgn="b">
                        <a:buFont typeface="Arial" pitchFamily="34" charset="0"/>
                        <a:buChar char="•"/>
                      </a:pPr>
                      <a:r>
                        <a:rPr lang="en-US" sz="2000" b="0" u="none" strike="noStrike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Real power [mw]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0" u="none" strike="noStrike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</a:tr>
              <a:tr h="274599">
                <a:tc gridSpan="2">
                  <a:txBody>
                    <a:bodyPr/>
                    <a:lstStyle/>
                    <a:p>
                      <a:pPr marL="342900" indent="-342900" algn="l" fontAlgn="b">
                        <a:buFont typeface="Arial" pitchFamily="34" charset="0"/>
                        <a:buChar char="•"/>
                      </a:pPr>
                      <a:r>
                        <a:rPr lang="en-US" sz="2000" b="0" u="none" strike="noStrike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Reactive power [</a:t>
                      </a:r>
                      <a:r>
                        <a:rPr lang="en-US" sz="2000" b="0" u="none" strike="noStrike" dirty="0" err="1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mvar</a:t>
                      </a:r>
                      <a:r>
                        <a:rPr lang="en-US" sz="2000" b="0" u="none" strike="noStrike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]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0" u="none" strike="noStrike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-20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</a:tr>
              <a:tr h="274599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u="none" strike="noStrike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Total losses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</a:tr>
              <a:tr h="319779">
                <a:tc>
                  <a:txBody>
                    <a:bodyPr/>
                    <a:lstStyle/>
                    <a:p>
                      <a:pPr marL="342900" indent="-342900" algn="l" fontAlgn="b">
                        <a:buFont typeface="Arial" pitchFamily="34" charset="0"/>
                        <a:buChar char="•"/>
                      </a:pPr>
                      <a:r>
                        <a:rPr lang="en-US" sz="2000" b="0" u="none" strike="noStrike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Real power [mw]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0" u="none" strike="noStrike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-7.1e-15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</a:tr>
              <a:tr h="274599">
                <a:tc gridSpan="2">
                  <a:txBody>
                    <a:bodyPr/>
                    <a:lstStyle/>
                    <a:p>
                      <a:pPr marL="342900" indent="-342900" algn="l" fontAlgn="b">
                        <a:buFont typeface="Arial" pitchFamily="34" charset="0"/>
                        <a:buChar char="•"/>
                      </a:pPr>
                      <a:r>
                        <a:rPr lang="en-US" sz="2000" b="0" u="none" strike="noStrike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Reactive power [</a:t>
                      </a:r>
                      <a:r>
                        <a:rPr lang="en-US" sz="2000" b="0" u="none" strike="noStrike" dirty="0" err="1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mvar</a:t>
                      </a:r>
                      <a:r>
                        <a:rPr lang="en-US" sz="2000" b="0" u="none" strike="noStrike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]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0" u="none" strike="noStrike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9.69865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</a:tr>
              <a:tr h="31977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2000" b="0" u="none" strike="noStrike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Limit violation statistics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</a:tr>
              <a:tr h="319779">
                <a:tc gridSpan="2">
                  <a:txBody>
                    <a:bodyPr/>
                    <a:lstStyle/>
                    <a:p>
                      <a:pPr marL="342900" indent="-342900" algn="l" fontAlgn="b">
                        <a:buFont typeface="Arial" pitchFamily="34" charset="0"/>
                        <a:buChar char="•"/>
                      </a:pPr>
                      <a:r>
                        <a:rPr lang="en-US" sz="2000" b="0" u="none" strike="noStrike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all voltages except</a:t>
                      </a:r>
                      <a:r>
                        <a:rPr lang="en-US" sz="2000" b="0" u="none" strike="noStrike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bus three are </a:t>
                      </a:r>
                      <a:r>
                        <a:rPr lang="en-US" sz="2000" b="0" u="none" strike="noStrike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within limits.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</a:tr>
              <a:tr h="319779">
                <a:tc gridSpan="3">
                  <a:txBody>
                    <a:bodyPr/>
                    <a:lstStyle/>
                    <a:p>
                      <a:pPr marL="342900" indent="-342900" algn="l" fontAlgn="b">
                        <a:buFont typeface="Arial" pitchFamily="34" charset="0"/>
                        <a:buChar char="•"/>
                      </a:pPr>
                      <a:r>
                        <a:rPr lang="en-US" sz="2000" b="0" u="none" strike="noStrike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all reactive power within limits.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74599">
                <a:tc gridSpan="3">
                  <a:txBody>
                    <a:bodyPr/>
                    <a:lstStyle/>
                    <a:p>
                      <a:pPr marL="342900" indent="-342900" algn="l" fontAlgn="b">
                        <a:buFont typeface="Arial" pitchFamily="34" charset="0"/>
                        <a:buChar char="•"/>
                      </a:pPr>
                      <a:r>
                        <a:rPr lang="en-US" sz="2000" b="0" u="none" strike="noStrike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all current flows within limits.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19779">
                <a:tc gridSpan="3">
                  <a:txBody>
                    <a:bodyPr/>
                    <a:lstStyle/>
                    <a:p>
                      <a:pPr marL="342900" indent="-342900" algn="l" fontAlgn="b">
                        <a:buFont typeface="Arial" pitchFamily="34" charset="0"/>
                        <a:buChar char="•"/>
                      </a:pPr>
                      <a:r>
                        <a:rPr lang="en-US" sz="2000" b="0" u="none" strike="noStrike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all real power flows within limits.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19779">
                <a:tc gridSpan="3">
                  <a:txBody>
                    <a:bodyPr/>
                    <a:lstStyle/>
                    <a:p>
                      <a:pPr marL="342900" indent="-342900" algn="l" fontAlgn="b">
                        <a:buFont typeface="Arial" pitchFamily="34" charset="0"/>
                        <a:buChar char="•"/>
                      </a:pPr>
                      <a:r>
                        <a:rPr lang="en-US" sz="2000" b="0" u="none" strike="noStrike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all apparent power flows within limits.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021" marR="8021" marT="8021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0439" y="75242"/>
            <a:ext cx="115638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PSAT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Simulator                                                 Cont.…</a:t>
            </a:r>
            <a:endParaRPr lang="en-US" sz="3600" dirty="0"/>
          </a:p>
        </p:txBody>
      </p:sp>
      <p:sp>
        <p:nvSpPr>
          <p:cNvPr id="3" name="Rectangle 2"/>
          <p:cNvSpPr/>
          <p:nvPr/>
        </p:nvSpPr>
        <p:spPr>
          <a:xfrm>
            <a:off x="1332924" y="831073"/>
            <a:ext cx="375820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en-US" sz="2000" dirty="0" smtClean="0">
                <a:latin typeface="Arial" pitchFamily="34" charset="0"/>
                <a:cs typeface="Arial" pitchFamily="34" charset="0"/>
              </a:rPr>
              <a:t>Table 7. Global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summary report</a:t>
            </a:r>
            <a:endParaRPr lang="en-US" sz="20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91418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27</a:t>
            </a:fld>
            <a:endParaRPr lang="en-US"/>
          </a:p>
        </p:txBody>
      </p:sp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9117" y="1003020"/>
            <a:ext cx="8597246" cy="5107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70439" y="75242"/>
            <a:ext cx="115638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PSAT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Simulator                                                 Cont.…</a:t>
            </a:r>
            <a:endParaRPr lang="en-US" sz="3600" dirty="0"/>
          </a:p>
        </p:txBody>
      </p:sp>
      <p:sp>
        <p:nvSpPr>
          <p:cNvPr id="7" name="Rectangle 6"/>
          <p:cNvSpPr/>
          <p:nvPr/>
        </p:nvSpPr>
        <p:spPr>
          <a:xfrm>
            <a:off x="2971924" y="5937464"/>
            <a:ext cx="5074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dirty="0" smtClean="0">
                <a:latin typeface="Arial" pitchFamily="34" charset="0"/>
                <a:cs typeface="Arial" pitchFamily="34" charset="0"/>
              </a:rPr>
              <a:t>Figure 5. Four bus voltage of  PSAT  simulation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69649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575" y="160339"/>
            <a:ext cx="11731625" cy="125368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5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. Gauss–Seidel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Iterative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A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lgorithm Using MATLAB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0375" y="1395167"/>
            <a:ext cx="10893427" cy="4781796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GS iterative solution using MATLAB source code applies for developing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y-bus matrix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PV bus power flow solution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PQ bus power flow solutions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power mismatch calculations 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flowchart to develop GS based load flow solution is presented in Fig.6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7" name="AutoShape 2" descr="https://www.researchgate.net/publication/315706784/figure/fig1/AS:477720808300544@1490908924309/Flow-Chart-for-Load-Flow-Solution-Gauss-Seidel-Iteration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AutoShape 4" descr="https://www.researchgate.net/publication/315706784/figure/fig1/AS:477720808300544@1490908924309/Flow-Chart-for-Load-Flow-Solution-Gauss-Seidel-Iteration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6" descr="https://www.researchgate.net/publication/315706784/figure/fig1/AS:477720808300544@1490908924309/Flow-Chart-for-Load-Flow-Solution-Gauss-Seidel-Iteration.p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125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5339501" y="6394058"/>
            <a:ext cx="4114800" cy="365125"/>
          </a:xfrm>
        </p:spPr>
        <p:txBody>
          <a:bodyPr/>
          <a:lstStyle/>
          <a:p>
            <a:r>
              <a:rPr lang="en-US" dirty="0" smtClean="0"/>
              <a:t>Presenter: </a:t>
            </a:r>
            <a:r>
              <a:rPr lang="en-US" dirty="0" err="1" smtClean="0"/>
              <a:t>Dr.Teshome</a:t>
            </a:r>
            <a:r>
              <a:rPr lang="en-US" dirty="0" smtClean="0"/>
              <a:t> Goa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4" name="AutoShape 2" descr="https://www.researchgate.net/publication/315706784/figure/fig1/AS:477720808300544@1490908924309/Flow-Chart-for-Load-Flow-Solution-Gauss-Seidel-Iteration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6334813" y="4668545"/>
            <a:ext cx="5857187" cy="561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6. GS power flow  source code flowchart.</a:t>
            </a:r>
          </a:p>
          <a:p>
            <a:endParaRPr lang="en-US" sz="105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1168924" y="329799"/>
            <a:ext cx="5326144" cy="6528201"/>
            <a:chOff x="0" y="0"/>
            <a:chExt cx="5080884" cy="8913412"/>
          </a:xfrm>
        </p:grpSpPr>
        <p:sp>
          <p:nvSpPr>
            <p:cNvPr id="10" name="Oval 9"/>
            <p:cNvSpPr/>
            <p:nvPr/>
          </p:nvSpPr>
          <p:spPr>
            <a:xfrm>
              <a:off x="1439186" y="0"/>
              <a:ext cx="1144464" cy="421419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800" dirty="0">
                  <a:effectLst/>
                  <a:latin typeface="Arial"/>
                  <a:ea typeface="Calibri"/>
                  <a:cs typeface="Times New Roman"/>
                </a:rPr>
                <a:t>Start</a:t>
              </a:r>
              <a:endParaRPr lang="en-US" sz="1100" dirty="0">
                <a:effectLst/>
                <a:ea typeface="Calibri"/>
                <a:cs typeface="Times New Roman"/>
              </a:endParaRPr>
            </a:p>
          </p:txBody>
        </p:sp>
        <p:sp>
          <p:nvSpPr>
            <p:cNvPr id="11" name="Flowchart: Process 10"/>
            <p:cNvSpPr/>
            <p:nvPr/>
          </p:nvSpPr>
          <p:spPr>
            <a:xfrm>
              <a:off x="1478943" y="548640"/>
              <a:ext cx="1566352" cy="286247"/>
            </a:xfrm>
            <a:prstGeom prst="flowChartProcess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100">
                  <a:effectLst/>
                  <a:ea typeface="Calibri"/>
                  <a:cs typeface="Times New Roman"/>
                </a:rPr>
                <a:t>Read system data</a:t>
              </a:r>
            </a:p>
          </p:txBody>
        </p:sp>
        <p:sp>
          <p:nvSpPr>
            <p:cNvPr id="12" name="Flowchart: Process 11"/>
            <p:cNvSpPr/>
            <p:nvPr/>
          </p:nvSpPr>
          <p:spPr>
            <a:xfrm>
              <a:off x="1550505" y="985962"/>
              <a:ext cx="1494846" cy="318052"/>
            </a:xfrm>
            <a:prstGeom prst="flowChartProcess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100">
                  <a:effectLst/>
                  <a:ea typeface="Calibri"/>
                  <a:cs typeface="Times New Roman"/>
                </a:rPr>
                <a:t>Develop Y-bus</a:t>
              </a:r>
            </a:p>
          </p:txBody>
        </p:sp>
        <p:sp>
          <p:nvSpPr>
            <p:cNvPr id="13" name="Flowchart: Process 12"/>
            <p:cNvSpPr/>
            <p:nvPr/>
          </p:nvSpPr>
          <p:spPr>
            <a:xfrm>
              <a:off x="1478943" y="1431013"/>
              <a:ext cx="2130948" cy="334176"/>
            </a:xfrm>
            <a:prstGeom prst="flowChartProcess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endParaRPr lang="en-US" sz="1100" dirty="0" smtClean="0">
                <a:effectLst/>
                <a:ea typeface="Calibri"/>
                <a:cs typeface="Times New Roman"/>
              </a:endParaRPr>
            </a:p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100" dirty="0" smtClean="0">
                  <a:effectLst/>
                  <a:ea typeface="Calibri"/>
                  <a:cs typeface="Times New Roman"/>
                </a:rPr>
                <a:t>Set </a:t>
              </a:r>
              <a:r>
                <a:rPr lang="en-US" sz="1100" dirty="0">
                  <a:effectLst/>
                  <a:ea typeface="Calibri"/>
                  <a:cs typeface="Times New Roman"/>
                </a:rPr>
                <a:t>swing bus</a:t>
              </a:r>
            </a:p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100" dirty="0">
                  <a:effectLst/>
                  <a:ea typeface="Calibri"/>
                  <a:cs typeface="Times New Roman"/>
                </a:rPr>
                <a:t> </a:t>
              </a:r>
            </a:p>
          </p:txBody>
        </p:sp>
        <p:sp>
          <p:nvSpPr>
            <p:cNvPr id="14" name="Flowchart: Process 13"/>
            <p:cNvSpPr/>
            <p:nvPr/>
          </p:nvSpPr>
          <p:spPr>
            <a:xfrm>
              <a:off x="1335818" y="1876508"/>
              <a:ext cx="2703444" cy="461176"/>
            </a:xfrm>
            <a:prstGeom prst="flowChartProcess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100">
                  <a:effectLst/>
                  <a:ea typeface="Calibri"/>
                  <a:cs typeface="Times New Roman"/>
                </a:rPr>
                <a:t>Flat start voltage V=1+j0 and set </a:t>
              </a:r>
              <a:r>
                <a:rPr lang="en-US" sz="1100">
                  <a:effectLst/>
                  <a:ea typeface="Calibri"/>
                  <a:cs typeface="Calibri"/>
                </a:rPr>
                <a:t>ε</a:t>
              </a:r>
              <a:endParaRPr lang="en-US" sz="1100">
                <a:effectLst/>
                <a:ea typeface="Calibri"/>
                <a:cs typeface="Times New Roman"/>
              </a:endParaRPr>
            </a:p>
          </p:txBody>
        </p:sp>
        <p:sp>
          <p:nvSpPr>
            <p:cNvPr id="15" name="Flowchart: Process 14"/>
            <p:cNvSpPr/>
            <p:nvPr/>
          </p:nvSpPr>
          <p:spPr>
            <a:xfrm>
              <a:off x="1335819" y="2464904"/>
              <a:ext cx="2703195" cy="453225"/>
            </a:xfrm>
            <a:prstGeom prst="flowChartProcess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100">
                  <a:effectLst/>
                  <a:ea typeface="Calibri"/>
                  <a:cs typeface="Times New Roman"/>
                </a:rPr>
                <a:t>Set iteration count, k=0</a:t>
              </a:r>
            </a:p>
          </p:txBody>
        </p:sp>
        <p:sp>
          <p:nvSpPr>
            <p:cNvPr id="16" name="Flowchart: Process 15"/>
            <p:cNvSpPr/>
            <p:nvPr/>
          </p:nvSpPr>
          <p:spPr>
            <a:xfrm>
              <a:off x="1439186" y="3053301"/>
              <a:ext cx="2600077" cy="469127"/>
            </a:xfrm>
            <a:prstGeom prst="flowChartProcess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000">
                  <a:effectLst/>
                  <a:latin typeface="Arial"/>
                  <a:ea typeface="Calibri"/>
                  <a:cs typeface="Times New Roman"/>
                </a:rPr>
                <a:t>Bus count, i=1</a:t>
              </a:r>
              <a:endParaRPr lang="en-US" sz="1100">
                <a:effectLst/>
                <a:ea typeface="Calibri"/>
                <a:cs typeface="Times New Roman"/>
              </a:endParaRPr>
            </a:p>
          </p:txBody>
        </p:sp>
        <p:sp>
          <p:nvSpPr>
            <p:cNvPr id="17" name="Flowchart: Decision 16"/>
            <p:cNvSpPr/>
            <p:nvPr/>
          </p:nvSpPr>
          <p:spPr>
            <a:xfrm>
              <a:off x="1789044" y="3705308"/>
              <a:ext cx="1979874" cy="874643"/>
            </a:xfrm>
            <a:prstGeom prst="flowChartDecision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000">
                  <a:effectLst/>
                  <a:latin typeface="Arial"/>
                  <a:ea typeface="Calibri"/>
                  <a:cs typeface="Times New Roman"/>
                </a:rPr>
                <a:t>Check swing bus</a:t>
              </a:r>
              <a:endParaRPr lang="en-US" sz="1100">
                <a:effectLst/>
                <a:ea typeface="Calibri"/>
                <a:cs typeface="Times New Roman"/>
              </a:endParaRPr>
            </a:p>
          </p:txBody>
        </p:sp>
        <p:sp>
          <p:nvSpPr>
            <p:cNvPr id="18" name="Flowchart: Process 17"/>
            <p:cNvSpPr/>
            <p:nvPr/>
          </p:nvSpPr>
          <p:spPr>
            <a:xfrm>
              <a:off x="1892411" y="4786685"/>
              <a:ext cx="1939649" cy="540689"/>
            </a:xfrm>
            <a:prstGeom prst="flowChartProcess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000">
                  <a:effectLst/>
                  <a:latin typeface="Arial"/>
                  <a:ea typeface="Calibri"/>
                  <a:cs typeface="Times New Roman"/>
                </a:rPr>
                <a:t>Calculate the voltage </a:t>
              </a:r>
              <a:endParaRPr lang="en-US" sz="1100">
                <a:effectLst/>
                <a:ea typeface="Calibri"/>
                <a:cs typeface="Times New Roman"/>
              </a:endParaRPr>
            </a:p>
          </p:txBody>
        </p:sp>
        <p:sp>
          <p:nvSpPr>
            <p:cNvPr id="19" name="Flowchart: Process 18"/>
            <p:cNvSpPr/>
            <p:nvPr/>
          </p:nvSpPr>
          <p:spPr>
            <a:xfrm>
              <a:off x="1924216" y="6273579"/>
              <a:ext cx="1684655" cy="492760"/>
            </a:xfrm>
            <a:prstGeom prst="flowChartProcess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100">
                  <a:effectLst/>
                  <a:ea typeface="Calibri"/>
                  <a:cs typeface="Times New Roman"/>
                </a:rPr>
                <a:t>Use acceleration of convergence </a:t>
              </a:r>
            </a:p>
          </p:txBody>
        </p:sp>
        <p:sp>
          <p:nvSpPr>
            <p:cNvPr id="20" name="Flowchart: Process 19"/>
            <p:cNvSpPr/>
            <p:nvPr/>
          </p:nvSpPr>
          <p:spPr>
            <a:xfrm>
              <a:off x="1916265" y="5478449"/>
              <a:ext cx="2122556" cy="532130"/>
            </a:xfrm>
            <a:prstGeom prst="flowChartProcess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000">
                  <a:effectLst/>
                  <a:latin typeface="Arial"/>
                  <a:ea typeface="Calibri"/>
                  <a:cs typeface="Times New Roman"/>
                </a:rPr>
                <a:t>Calculate the change in bus voltage </a:t>
              </a:r>
              <a:endParaRPr lang="en-US" sz="1100">
                <a:effectLst/>
                <a:ea typeface="Calibri"/>
                <a:cs typeface="Times New Roman"/>
              </a:endParaRPr>
            </a:p>
          </p:txBody>
        </p:sp>
        <p:sp>
          <p:nvSpPr>
            <p:cNvPr id="21" name="Flowchart: Process 20"/>
            <p:cNvSpPr/>
            <p:nvPr/>
          </p:nvSpPr>
          <p:spPr>
            <a:xfrm>
              <a:off x="3975652" y="6158285"/>
              <a:ext cx="572494" cy="457201"/>
            </a:xfrm>
            <a:prstGeom prst="flowChartProcess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100" dirty="0">
                  <a:effectLst/>
                  <a:ea typeface="Calibri"/>
                  <a:cs typeface="Times New Roman"/>
                </a:rPr>
                <a:t>i=i+1</a:t>
              </a:r>
            </a:p>
          </p:txBody>
        </p:sp>
        <p:cxnSp>
          <p:nvCxnSpPr>
            <p:cNvPr id="22" name="Elbow Connector 21"/>
            <p:cNvCxnSpPr/>
            <p:nvPr/>
          </p:nvCxnSpPr>
          <p:spPr>
            <a:xfrm>
              <a:off x="3768918" y="4142629"/>
              <a:ext cx="779448" cy="2282025"/>
            </a:xfrm>
            <a:prstGeom prst="bentConnector3">
              <a:avLst>
                <a:gd name="adj1" fmla="val 127510"/>
              </a:avLst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Flowchart: Decision 22"/>
            <p:cNvSpPr/>
            <p:nvPr/>
          </p:nvSpPr>
          <p:spPr>
            <a:xfrm>
              <a:off x="3522428" y="6758609"/>
              <a:ext cx="1558456" cy="938253"/>
            </a:xfrm>
            <a:prstGeom prst="flowChartDecision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000" dirty="0">
                  <a:effectLst/>
                  <a:latin typeface="Arial"/>
                  <a:ea typeface="Calibri"/>
                  <a:cs typeface="Times New Roman"/>
                </a:rPr>
                <a:t>Check </a:t>
              </a:r>
              <a:r>
                <a:rPr lang="en-US" sz="1000" dirty="0" smtClean="0">
                  <a:effectLst/>
                  <a:latin typeface="Arial"/>
                  <a:ea typeface="Calibri"/>
                  <a:cs typeface="Times New Roman"/>
                </a:rPr>
                <a:t>if</a:t>
              </a:r>
            </a:p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000" dirty="0" smtClean="0">
                  <a:effectLst/>
                  <a:latin typeface="Arial"/>
                  <a:ea typeface="Calibri"/>
                  <a:cs typeface="Times New Roman"/>
                </a:rPr>
                <a:t> </a:t>
              </a:r>
              <a:r>
                <a:rPr lang="en-US" sz="1000" dirty="0">
                  <a:effectLst/>
                  <a:latin typeface="Arial"/>
                  <a:ea typeface="Calibri"/>
                  <a:cs typeface="Times New Roman"/>
                </a:rPr>
                <a:t>i&lt;=n </a:t>
              </a:r>
              <a:endParaRPr lang="en-US" sz="1100" dirty="0">
                <a:effectLst/>
                <a:ea typeface="Calibri"/>
                <a:cs typeface="Times New Roman"/>
              </a:endParaRPr>
            </a:p>
          </p:txBody>
        </p:sp>
        <p:cxnSp>
          <p:nvCxnSpPr>
            <p:cNvPr id="24" name="Elbow Connector 23"/>
            <p:cNvCxnSpPr/>
            <p:nvPr/>
          </p:nvCxnSpPr>
          <p:spPr>
            <a:xfrm flipH="1" flipV="1">
              <a:off x="1844703" y="4142629"/>
              <a:ext cx="1677725" cy="3077155"/>
            </a:xfrm>
            <a:prstGeom prst="bentConnector3">
              <a:avLst>
                <a:gd name="adj1" fmla="val 111595"/>
              </a:avLst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Flowchart: Process 24"/>
            <p:cNvSpPr/>
            <p:nvPr/>
          </p:nvSpPr>
          <p:spPr>
            <a:xfrm>
              <a:off x="2011419" y="7629276"/>
              <a:ext cx="1145250" cy="496820"/>
            </a:xfrm>
            <a:prstGeom prst="flowChartProcess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900" dirty="0">
                  <a:effectLst/>
                  <a:latin typeface="Arial"/>
                  <a:ea typeface="Calibri"/>
                  <a:cs typeface="Times New Roman"/>
                </a:rPr>
                <a:t>Calculate </a:t>
              </a:r>
              <a:r>
                <a:rPr lang="en-US" sz="900" dirty="0" err="1">
                  <a:effectLst/>
                  <a:latin typeface="Arial"/>
                  <a:ea typeface="Calibri"/>
                  <a:cs typeface="Times New Roman"/>
                </a:rPr>
                <a:t>ΔVmax</a:t>
              </a:r>
              <a:endParaRPr lang="en-US" sz="1100" dirty="0">
                <a:effectLst/>
                <a:ea typeface="Calibri"/>
                <a:cs typeface="Times New Roman"/>
              </a:endParaRPr>
            </a:p>
          </p:txBody>
        </p:sp>
        <p:cxnSp>
          <p:nvCxnSpPr>
            <p:cNvPr id="26" name="Elbow Connector 25"/>
            <p:cNvCxnSpPr/>
            <p:nvPr/>
          </p:nvCxnSpPr>
          <p:spPr>
            <a:xfrm rot="10800000" flipV="1">
              <a:off x="3156668" y="7696862"/>
              <a:ext cx="1143000" cy="166370"/>
            </a:xfrm>
            <a:prstGeom prst="bentConnector3">
              <a:avLst>
                <a:gd name="adj1" fmla="val -1478"/>
              </a:avLst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Flowchart: Decision 26"/>
            <p:cNvSpPr/>
            <p:nvPr/>
          </p:nvSpPr>
          <p:spPr>
            <a:xfrm>
              <a:off x="0" y="6520069"/>
              <a:ext cx="1334770" cy="1343771"/>
            </a:xfrm>
            <a:prstGeom prst="flowChartDecision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900">
                  <a:effectLst/>
                  <a:latin typeface="Arial"/>
                  <a:ea typeface="Calibri"/>
                  <a:cs typeface="Times New Roman"/>
                </a:rPr>
                <a:t>Check if ΔVmax &lt;ε</a:t>
              </a:r>
              <a:endParaRPr lang="en-US" sz="1100">
                <a:effectLst/>
                <a:ea typeface="Calibri"/>
                <a:cs typeface="Times New Roman"/>
              </a:endParaRPr>
            </a:p>
          </p:txBody>
        </p:sp>
        <p:cxnSp>
          <p:nvCxnSpPr>
            <p:cNvPr id="28" name="Elbow Connector 27"/>
            <p:cNvCxnSpPr/>
            <p:nvPr/>
          </p:nvCxnSpPr>
          <p:spPr>
            <a:xfrm rot="10800000">
              <a:off x="1335819" y="7219783"/>
              <a:ext cx="675600" cy="818985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Flowchart: Process 28"/>
            <p:cNvSpPr/>
            <p:nvPr/>
          </p:nvSpPr>
          <p:spPr>
            <a:xfrm>
              <a:off x="254442" y="5486400"/>
              <a:ext cx="914400" cy="612648"/>
            </a:xfrm>
            <a:prstGeom prst="flowChartProcess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900">
                  <a:effectLst/>
                  <a:latin typeface="Arial"/>
                  <a:ea typeface="Calibri"/>
                  <a:cs typeface="Times New Roman"/>
                </a:rPr>
                <a:t>Set K=k+1</a:t>
              </a:r>
              <a:endParaRPr lang="en-US" sz="1100">
                <a:effectLst/>
                <a:ea typeface="Calibri"/>
                <a:cs typeface="Times New Roman"/>
              </a:endParaRPr>
            </a:p>
          </p:txBody>
        </p:sp>
        <p:cxnSp>
          <p:nvCxnSpPr>
            <p:cNvPr id="30" name="Elbow Connector 29"/>
            <p:cNvCxnSpPr/>
            <p:nvPr/>
          </p:nvCxnSpPr>
          <p:spPr>
            <a:xfrm rot="16200000" flipV="1">
              <a:off x="381663" y="6353092"/>
              <a:ext cx="511810" cy="7620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Flowchart: Process 30"/>
            <p:cNvSpPr/>
            <p:nvPr/>
          </p:nvSpPr>
          <p:spPr>
            <a:xfrm>
              <a:off x="79513" y="8396577"/>
              <a:ext cx="2043154" cy="365760"/>
            </a:xfrm>
            <a:prstGeom prst="flowChartProcess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800">
                  <a:effectLst/>
                  <a:latin typeface="Arial"/>
                  <a:ea typeface="Calibri"/>
                  <a:cs typeface="Times New Roman"/>
                </a:rPr>
                <a:t>Calculate power flow and loss</a:t>
              </a:r>
              <a:endParaRPr lang="en-US" sz="1100">
                <a:effectLst/>
                <a:ea typeface="Calibri"/>
                <a:cs typeface="Times New Roman"/>
              </a:endParaRPr>
            </a:p>
          </p:txBody>
        </p:sp>
        <p:cxnSp>
          <p:nvCxnSpPr>
            <p:cNvPr id="32" name="Elbow Connector 31"/>
            <p:cNvCxnSpPr/>
            <p:nvPr/>
          </p:nvCxnSpPr>
          <p:spPr>
            <a:xfrm rot="16200000" flipH="1">
              <a:off x="600324" y="7907571"/>
              <a:ext cx="551180" cy="431800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/>
            <p:cNvSpPr/>
            <p:nvPr/>
          </p:nvSpPr>
          <p:spPr>
            <a:xfrm>
              <a:off x="3101009" y="8309113"/>
              <a:ext cx="777295" cy="604299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100">
                  <a:effectLst/>
                  <a:ea typeface="Calibri"/>
                  <a:cs typeface="Times New Roman"/>
                </a:rPr>
                <a:t>End </a:t>
              </a:r>
            </a:p>
          </p:txBody>
        </p:sp>
        <p:cxnSp>
          <p:nvCxnSpPr>
            <p:cNvPr id="34" name="Straight Arrow Connector 33"/>
            <p:cNvCxnSpPr/>
            <p:nvPr/>
          </p:nvCxnSpPr>
          <p:spPr>
            <a:xfrm>
              <a:off x="2170706" y="8579457"/>
              <a:ext cx="9308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Elbow Connector 34"/>
            <p:cNvCxnSpPr/>
            <p:nvPr/>
          </p:nvCxnSpPr>
          <p:spPr>
            <a:xfrm flipV="1">
              <a:off x="628153" y="3172570"/>
              <a:ext cx="805429" cy="2313830"/>
            </a:xfrm>
            <a:prstGeom prst="bentConnector3">
              <a:avLst>
                <a:gd name="adj1" fmla="val -12210"/>
              </a:avLst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Arrow Connector 35"/>
            <p:cNvCxnSpPr/>
            <p:nvPr/>
          </p:nvCxnSpPr>
          <p:spPr>
            <a:xfrm>
              <a:off x="2234317" y="421419"/>
              <a:ext cx="0" cy="127221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Arrow Connector 36"/>
            <p:cNvCxnSpPr/>
            <p:nvPr/>
          </p:nvCxnSpPr>
          <p:spPr>
            <a:xfrm>
              <a:off x="2234317" y="834887"/>
              <a:ext cx="0" cy="1270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Arrow Connector 37"/>
            <p:cNvCxnSpPr/>
            <p:nvPr/>
          </p:nvCxnSpPr>
          <p:spPr>
            <a:xfrm>
              <a:off x="2242268" y="1304014"/>
              <a:ext cx="0" cy="1270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Arrow Connector 38"/>
            <p:cNvCxnSpPr/>
            <p:nvPr/>
          </p:nvCxnSpPr>
          <p:spPr>
            <a:xfrm>
              <a:off x="2258171" y="1749287"/>
              <a:ext cx="0" cy="1270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Arrow Connector 39"/>
            <p:cNvCxnSpPr/>
            <p:nvPr/>
          </p:nvCxnSpPr>
          <p:spPr>
            <a:xfrm>
              <a:off x="2258171" y="2337683"/>
              <a:ext cx="0" cy="1270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Arrow Connector 40"/>
            <p:cNvCxnSpPr/>
            <p:nvPr/>
          </p:nvCxnSpPr>
          <p:spPr>
            <a:xfrm>
              <a:off x="2305878" y="2918129"/>
              <a:ext cx="0" cy="1270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Arrow Connector 41"/>
            <p:cNvCxnSpPr/>
            <p:nvPr/>
          </p:nvCxnSpPr>
          <p:spPr>
            <a:xfrm>
              <a:off x="2790908" y="3522428"/>
              <a:ext cx="0" cy="18288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Arrow Connector 42"/>
            <p:cNvCxnSpPr/>
            <p:nvPr/>
          </p:nvCxnSpPr>
          <p:spPr>
            <a:xfrm>
              <a:off x="2790908" y="4579951"/>
              <a:ext cx="0" cy="20684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Arrow Connector 43"/>
            <p:cNvCxnSpPr/>
            <p:nvPr/>
          </p:nvCxnSpPr>
          <p:spPr>
            <a:xfrm>
              <a:off x="2790908" y="5327374"/>
              <a:ext cx="0" cy="15102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Arrow Connector 44"/>
            <p:cNvCxnSpPr/>
            <p:nvPr/>
          </p:nvCxnSpPr>
          <p:spPr>
            <a:xfrm>
              <a:off x="2790908" y="6050942"/>
              <a:ext cx="0" cy="214686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Arrow Connector 45"/>
            <p:cNvCxnSpPr/>
            <p:nvPr/>
          </p:nvCxnSpPr>
          <p:spPr>
            <a:xfrm>
              <a:off x="3609892" y="6472362"/>
              <a:ext cx="367416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Arrow Connector 46"/>
            <p:cNvCxnSpPr/>
            <p:nvPr/>
          </p:nvCxnSpPr>
          <p:spPr>
            <a:xfrm flipH="1">
              <a:off x="4301656" y="6615485"/>
              <a:ext cx="1933" cy="15085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8" name="Title 1"/>
          <p:cNvSpPr txBox="1">
            <a:spLocks/>
          </p:cNvSpPr>
          <p:nvPr/>
        </p:nvSpPr>
        <p:spPr>
          <a:xfrm>
            <a:off x="155575" y="160339"/>
            <a:ext cx="11731625" cy="125368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GSIA                               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2495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2" y="365126"/>
            <a:ext cx="11124412" cy="690676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6. Newton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Raphson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Algorithm (NRA)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Determine</a:t>
            </a:r>
          </a:p>
          <a:p>
            <a:pPr algn="just">
              <a:lnSpc>
                <a:spcPct val="200000"/>
              </a:lnSpc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Calculate Jacobean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matrix</a:t>
            </a:r>
          </a:p>
          <a:p>
            <a:pPr algn="just">
              <a:lnSpc>
                <a:spcPct val="200000"/>
              </a:lnSpc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Solve the following equation to find </a:t>
            </a:r>
            <a:r>
              <a:rPr lang="en-US" altLang="en-US" sz="2000" dirty="0" err="1">
                <a:latin typeface="Arial" pitchFamily="34" charset="0"/>
                <a:cs typeface="Arial" pitchFamily="34" charset="0"/>
              </a:rPr>
              <a:t>Δδ</a:t>
            </a:r>
            <a:r>
              <a:rPr lang="en-US" altLang="en-US" sz="2000" baseline="-25000" dirty="0">
                <a:latin typeface="Arial" pitchFamily="34" charset="0"/>
                <a:cs typeface="Arial" pitchFamily="34" charset="0"/>
              </a:rPr>
              <a:t>(i)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and ΔV</a:t>
            </a:r>
            <a:r>
              <a:rPr lang="en-US" altLang="en-US" sz="2000" baseline="-25000" dirty="0">
                <a:latin typeface="Arial" pitchFamily="34" charset="0"/>
                <a:cs typeface="Arial" pitchFamily="34" charset="0"/>
              </a:rPr>
              <a:t>(i)</a:t>
            </a:r>
            <a:endParaRPr lang="en-US" alt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altLang="en-US" sz="2000" dirty="0">
                <a:solidFill>
                  <a:srgbClr val="242021"/>
                </a:solidFill>
                <a:latin typeface="Arial" pitchFamily="34" charset="0"/>
                <a:cs typeface="Arial" pitchFamily="34" charset="0"/>
              </a:rPr>
              <a:t>Power flows and losses on the network </a:t>
            </a:r>
            <a:r>
              <a:rPr lang="en-US" altLang="en-US" sz="2000" dirty="0" smtClean="0">
                <a:solidFill>
                  <a:srgbClr val="242021"/>
                </a:solidFill>
                <a:latin typeface="Arial" pitchFamily="34" charset="0"/>
                <a:cs typeface="Arial" pitchFamily="34" charset="0"/>
              </a:rPr>
              <a:t>branches</a:t>
            </a:r>
          </a:p>
          <a:p>
            <a:pPr algn="just">
              <a:lnSpc>
                <a:spcPct val="200000"/>
              </a:lnSpc>
            </a:pPr>
            <a:r>
              <a:rPr lang="en-US" altLang="en-US" sz="2000" dirty="0">
                <a:solidFill>
                  <a:srgbClr val="242021"/>
                </a:solidFill>
                <a:latin typeface="Arial" pitchFamily="34" charset="0"/>
                <a:cs typeface="Arial" pitchFamily="34" charset="0"/>
              </a:rPr>
              <a:t>Lastly, determine the slack bus's real and reactive power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986940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4" name="AutoShape 2" descr="https://www.researchgate.net/publication/367688833/figure/fig1/AS:11431281116672819@1675288548779/Flow-chart-for-solving-power-flow-problems-by-Newton-Raphson-method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5635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744718"/>
            <a:ext cx="5076301" cy="59090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AutoShape 5" descr="https://www.researchgate.net/publication/367688833/figure/fig1/AS:11431281116672819@1675288548779/Flow-chart-for-solving-power-flow-problems-by-Newton-Raphson-method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5810054" y="2536605"/>
            <a:ext cx="6096000" cy="90794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7 : NR load flow algorithm.</a:t>
            </a:r>
          </a:p>
          <a:p>
            <a:r>
              <a:rPr lang="en-US" sz="1100" dirty="0" smtClean="0">
                <a:latin typeface="Arial" pitchFamily="34" charset="0"/>
                <a:cs typeface="Arial" pitchFamily="34" charset="0"/>
              </a:rPr>
              <a:t>Url: </a:t>
            </a:r>
            <a:r>
              <a:rPr lang="en-US" sz="1100" dirty="0" smtClean="0">
                <a:latin typeface="Arial" pitchFamily="34" charset="0"/>
                <a:cs typeface="Arial" pitchFamily="34" charset="0"/>
                <a:hlinkClick r:id="rId3"/>
              </a:rPr>
              <a:t>https</a:t>
            </a:r>
            <a:r>
              <a:rPr lang="en-US" sz="1100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sz="1100" dirty="0" smtClean="0">
                <a:latin typeface="Arial" pitchFamily="34" charset="0"/>
                <a:cs typeface="Arial" pitchFamily="34" charset="0"/>
                <a:hlinkClick r:id="rId3"/>
              </a:rPr>
              <a:t>www.researchgate.net/publication/367688833/figure/fig1/AS:11431281116672819@1675288548779/Flow-chart-for-solving-power-flow-problems-by-Newton-Raphson-method.png</a:t>
            </a:r>
            <a:endParaRPr lang="en-US" sz="1100" dirty="0" smtClean="0">
              <a:latin typeface="Arial" pitchFamily="34" charset="0"/>
              <a:cs typeface="Arial" pitchFamily="34" charset="0"/>
            </a:endParaRPr>
          </a:p>
          <a:p>
            <a:endParaRPr lang="en-US" sz="1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247848" y="167245"/>
            <a:ext cx="11124412" cy="690676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NRA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                           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608035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Content Placeholder 2"/>
          <p:cNvSpPr>
            <a:spLocks noGrp="1"/>
          </p:cNvSpPr>
          <p:nvPr>
            <p:ph idx="1"/>
          </p:nvPr>
        </p:nvSpPr>
        <p:spPr>
          <a:xfrm>
            <a:off x="216817" y="697584"/>
            <a:ext cx="12050598" cy="6160416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Example 2: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The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same system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data for a load flow solution are given in the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following Tables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. Determine </a:t>
            </a: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lnSpc>
                <a:spcPct val="150000"/>
              </a:lnSpc>
              <a:buAutoNum type="alphaLcPeriod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the Y bus matrix using direct method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en-US" sz="2400" dirty="0" smtClean="0">
                <a:latin typeface="Times New Roman" pitchFamily="18" charset="0"/>
                <a:cs typeface="Times New Roman" pitchFamily="18" charset="0"/>
              </a:rPr>
              <a:t>Table 7. Line parameter                                             Table 8. </a:t>
            </a:r>
            <a:r>
              <a:rPr lang="en-US" altLang="en-US" sz="2400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altLang="en-US" sz="2400" dirty="0" smtClean="0">
                <a:latin typeface="Times New Roman" pitchFamily="18" charset="0"/>
                <a:cs typeface="Times New Roman" pitchFamily="18" charset="0"/>
              </a:rPr>
              <a:t>us data</a:t>
            </a:r>
          </a:p>
          <a:p>
            <a:pPr marL="0" indent="0" eaLnBrk="1" hangingPunct="1">
              <a:lnSpc>
                <a:spcPct val="150000"/>
              </a:lnSpc>
              <a:buNone/>
            </a:pPr>
            <a:r>
              <a:rPr lang="en-US" alt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</a:t>
            </a:r>
          </a:p>
          <a:p>
            <a:pPr marL="0" indent="0" eaLnBrk="1" hangingPunct="1">
              <a:lnSpc>
                <a:spcPct val="150000"/>
              </a:lnSpc>
              <a:buNone/>
            </a:pPr>
            <a:endParaRPr lang="en-US" alt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lnSpc>
                <a:spcPct val="150000"/>
              </a:lnSpc>
              <a:buFont typeface="Wingdings 2" pitchFamily="18" charset="2"/>
              <a:buNone/>
            </a:pPr>
            <a:r>
              <a:rPr lang="en-US" altLang="en-US" sz="2400" dirty="0" smtClean="0"/>
              <a:t>                                    </a:t>
            </a:r>
            <a:endParaRPr lang="en-US" alt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lnSpc>
                <a:spcPct val="150000"/>
              </a:lnSpc>
              <a:buNone/>
            </a:pPr>
            <a:endParaRPr lang="en-US" alt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Font typeface="Wingdings 2" pitchFamily="18" charset="2"/>
              <a:buNone/>
            </a:pPr>
            <a:endParaRPr lang="en-US" alt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Presenter:  Dr.TESHOME G.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4E5A9371-574F-4CFD-8F68-F935DC33FB99}" type="datetime1">
              <a:rPr lang="en-US"/>
              <a:pPr>
                <a:defRPr/>
              </a:pPr>
              <a:t>4/21/2025</a:t>
            </a:fld>
            <a:endParaRPr lang="en-US"/>
          </a:p>
        </p:txBody>
      </p:sp>
      <p:sp>
        <p:nvSpPr>
          <p:cNvPr id="36871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18F712BC-0EC3-4B8A-9B4F-E4567B7ED1FF}" type="slidenum">
              <a:rPr lang="en-US" altLang="en-US" smtClean="0">
                <a:solidFill>
                  <a:srgbClr val="045C75"/>
                </a:solidFill>
              </a:rPr>
              <a:pPr/>
              <a:t>32</a:t>
            </a:fld>
            <a:endParaRPr lang="en-US" altLang="en-US" smtClean="0">
              <a:solidFill>
                <a:srgbClr val="045C75"/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3165755"/>
              </p:ext>
            </p:extLst>
          </p:nvPr>
        </p:nvGraphicFramePr>
        <p:xfrm>
          <a:off x="872503" y="2583817"/>
          <a:ext cx="2909690" cy="21031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22761"/>
                <a:gridCol w="1086929"/>
              </a:tblGrid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Bus </a:t>
                      </a: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code </a:t>
                      </a:r>
                      <a:endParaRPr lang="en-US" sz="20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  <a:endParaRPr lang="en-US" sz="20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2032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1-2</a:t>
                      </a:r>
                      <a:endParaRPr lang="en-US" sz="20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0.15</a:t>
                      </a:r>
                      <a:endParaRPr lang="en-US" sz="20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2032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1-3</a:t>
                      </a:r>
                      <a:endParaRPr lang="en-US" sz="20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0.3</a:t>
                      </a:r>
                      <a:endParaRPr lang="en-US" sz="20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2032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1-4</a:t>
                      </a:r>
                      <a:endParaRPr lang="en-US" sz="20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0.4</a:t>
                      </a:r>
                      <a:endParaRPr lang="en-US" sz="20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2032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2-3</a:t>
                      </a:r>
                      <a:endParaRPr lang="en-US" sz="20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0.3</a:t>
                      </a:r>
                      <a:endParaRPr lang="en-US" sz="20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2032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3-4</a:t>
                      </a:r>
                      <a:endParaRPr lang="en-US" sz="20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0.15</a:t>
                      </a:r>
                      <a:endParaRPr lang="en-US" sz="20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1231169"/>
              </p:ext>
            </p:extLst>
          </p:nvPr>
        </p:nvGraphicFramePr>
        <p:xfrm>
          <a:off x="3981834" y="2580246"/>
          <a:ext cx="5878605" cy="22230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5721"/>
                <a:gridCol w="1175721"/>
                <a:gridCol w="1175721"/>
                <a:gridCol w="1175721"/>
                <a:gridCol w="1175721"/>
              </a:tblGrid>
              <a:tr h="349977">
                <a:tc>
                  <a:txBody>
                    <a:bodyPr/>
                    <a:lstStyle/>
                    <a:p>
                      <a:r>
                        <a:rPr lang="en-US" dirty="0" smtClean="0"/>
                        <a:t>Bus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Q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V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Remarks</a:t>
                      </a:r>
                      <a:endParaRPr lang="en-US" dirty="0"/>
                    </a:p>
                  </a:txBody>
                  <a:tcPr/>
                </a:tc>
              </a:tr>
              <a:tr h="405731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1.0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Swing</a:t>
                      </a:r>
                      <a:r>
                        <a:rPr lang="en-US" baseline="0" dirty="0" smtClean="0"/>
                        <a:t> bus</a:t>
                      </a:r>
                      <a:endParaRPr lang="en-US" dirty="0"/>
                    </a:p>
                  </a:txBody>
                  <a:tcPr/>
                </a:tc>
              </a:tr>
              <a:tr h="405731"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0.5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-0.2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PQ Bus</a:t>
                      </a:r>
                      <a:endParaRPr lang="en-US" dirty="0"/>
                    </a:p>
                  </a:txBody>
                  <a:tcPr/>
                </a:tc>
              </a:tr>
              <a:tr h="405731"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-1.0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0.5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PQ Bus</a:t>
                      </a:r>
                      <a:endParaRPr lang="en-US" dirty="0"/>
                    </a:p>
                  </a:txBody>
                  <a:tcPr/>
                </a:tc>
              </a:tr>
              <a:tr h="405731"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0.3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-0.1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PQ Bus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838202" y="365126"/>
            <a:ext cx="11353798" cy="502140"/>
          </a:xfrm>
        </p:spPr>
        <p:txBody>
          <a:bodyPr>
            <a:normAutofit fontScale="90000"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NRA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                  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89117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9683" y="1102937"/>
            <a:ext cx="11915480" cy="5627802"/>
          </a:xfrm>
        </p:spPr>
        <p:txBody>
          <a:bodyPr/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The source code for  Y-bus matrix using direct method is given as: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33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69682" y="2121031"/>
            <a:ext cx="8116479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rgbClr val="228B22"/>
                </a:solidFill>
                <a:latin typeface="Arial" pitchFamily="34" charset="0"/>
                <a:cs typeface="Arial" pitchFamily="34" charset="0"/>
              </a:rPr>
              <a:t>% Formation of </a:t>
            </a:r>
            <a:r>
              <a:rPr lang="en-US" sz="1200" dirty="0" smtClean="0">
                <a:solidFill>
                  <a:srgbClr val="228B22"/>
                </a:solidFill>
                <a:latin typeface="Arial" pitchFamily="34" charset="0"/>
                <a:cs typeface="Arial" pitchFamily="34" charset="0"/>
              </a:rPr>
              <a:t>admittance matrices </a:t>
            </a:r>
            <a:r>
              <a:rPr lang="en-US" sz="1200" dirty="0">
                <a:solidFill>
                  <a:srgbClr val="228B22"/>
                </a:solidFill>
                <a:latin typeface="Arial" pitchFamily="34" charset="0"/>
                <a:cs typeface="Arial" pitchFamily="34" charset="0"/>
              </a:rPr>
              <a:t>Using  Direct  Method</a:t>
            </a:r>
          </a:p>
          <a:p>
            <a:r>
              <a:rPr lang="en-US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clear </a:t>
            </a:r>
            <a:r>
              <a:rPr lang="en-US" sz="1200" dirty="0">
                <a:solidFill>
                  <a:srgbClr val="A020F0"/>
                </a:solidFill>
                <a:latin typeface="Arial" pitchFamily="34" charset="0"/>
                <a:cs typeface="Arial" pitchFamily="34" charset="0"/>
              </a:rPr>
              <a:t>all</a:t>
            </a:r>
            <a:r>
              <a:rPr lang="en-US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r>
              <a:rPr lang="en-US" sz="12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clc</a:t>
            </a:r>
            <a:r>
              <a:rPr lang="en-US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r>
              <a:rPr lang="en-US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close </a:t>
            </a:r>
            <a:r>
              <a:rPr lang="en-US" sz="1200" dirty="0">
                <a:solidFill>
                  <a:srgbClr val="A020F0"/>
                </a:solidFill>
                <a:latin typeface="Arial" pitchFamily="34" charset="0"/>
                <a:cs typeface="Arial" pitchFamily="34" charset="0"/>
              </a:rPr>
              <a:t>all</a:t>
            </a:r>
            <a:r>
              <a:rPr lang="en-US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r>
              <a:rPr lang="en-US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k=input(</a:t>
            </a:r>
            <a:r>
              <a:rPr lang="en-US" sz="1200" dirty="0">
                <a:solidFill>
                  <a:srgbClr val="A020F0"/>
                </a:solidFill>
                <a:latin typeface="Arial" pitchFamily="34" charset="0"/>
                <a:cs typeface="Arial" pitchFamily="34" charset="0"/>
              </a:rPr>
              <a:t>'\n\n Give the number of buses n='</a:t>
            </a:r>
            <a:r>
              <a:rPr lang="en-US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);</a:t>
            </a:r>
          </a:p>
          <a:p>
            <a:r>
              <a:rPr lang="en-US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B=input(</a:t>
            </a:r>
            <a:r>
              <a:rPr lang="en-US" sz="1200" dirty="0">
                <a:solidFill>
                  <a:srgbClr val="A020F0"/>
                </a:solidFill>
                <a:latin typeface="Arial" pitchFamily="34" charset="0"/>
                <a:cs typeface="Arial" pitchFamily="34" charset="0"/>
              </a:rPr>
              <a:t>'\n\n enter your:\n&gt;&gt;1.for impedance 2.for admittance\n'</a:t>
            </a:r>
            <a:r>
              <a:rPr lang="en-US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);</a:t>
            </a:r>
          </a:p>
          <a:p>
            <a:r>
              <a:rPr lang="en-US" sz="1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if</a:t>
            </a:r>
            <a:r>
              <a:rPr lang="en-US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(B==2)</a:t>
            </a:r>
          </a:p>
          <a:p>
            <a:r>
              <a:rPr lang="en-US" sz="12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fprintf</a:t>
            </a:r>
            <a:r>
              <a:rPr lang="en-US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1200" dirty="0">
                <a:solidFill>
                  <a:srgbClr val="A020F0"/>
                </a:solidFill>
                <a:latin typeface="Arial" pitchFamily="34" charset="0"/>
                <a:cs typeface="Arial" pitchFamily="34" charset="0"/>
              </a:rPr>
              <a:t>'\n\n Enter the admittance value:'</a:t>
            </a:r>
            <a:r>
              <a:rPr lang="en-US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);</a:t>
            </a:r>
          </a:p>
          <a:p>
            <a:r>
              <a:rPr lang="en-US" sz="1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end</a:t>
            </a:r>
          </a:p>
          <a:p>
            <a:r>
              <a:rPr lang="en-US" sz="1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if</a:t>
            </a:r>
            <a:r>
              <a:rPr lang="en-US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(B==1)</a:t>
            </a:r>
          </a:p>
          <a:p>
            <a:r>
              <a:rPr lang="en-US" sz="12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fprintf</a:t>
            </a:r>
            <a:r>
              <a:rPr lang="en-US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1200" dirty="0">
                <a:solidFill>
                  <a:srgbClr val="A020F0"/>
                </a:solidFill>
                <a:latin typeface="Arial" pitchFamily="34" charset="0"/>
                <a:cs typeface="Arial" pitchFamily="34" charset="0"/>
              </a:rPr>
              <a:t>'\n\n Enter the impedance value:'</a:t>
            </a:r>
            <a:r>
              <a:rPr lang="en-US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);</a:t>
            </a:r>
          </a:p>
          <a:p>
            <a:r>
              <a:rPr lang="en-US" sz="1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end</a:t>
            </a:r>
          </a:p>
          <a:p>
            <a:r>
              <a:rPr lang="en-US" sz="1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for</a:t>
            </a:r>
            <a:r>
              <a:rPr lang="en-US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i=1:k</a:t>
            </a:r>
          </a:p>
          <a:p>
            <a:r>
              <a:rPr lang="en-US" sz="1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for</a:t>
            </a:r>
            <a:r>
              <a:rPr lang="en-US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j=i+1:k</a:t>
            </a:r>
          </a:p>
          <a:p>
            <a:r>
              <a:rPr lang="en-US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a(</a:t>
            </a:r>
            <a:r>
              <a:rPr lang="en-US" sz="12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i,j</a:t>
            </a:r>
            <a:r>
              <a:rPr lang="en-US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)=0;</a:t>
            </a:r>
          </a:p>
          <a:p>
            <a:r>
              <a:rPr lang="en-US" sz="12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fprintf</a:t>
            </a:r>
            <a:r>
              <a:rPr lang="en-US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1200" dirty="0">
                <a:solidFill>
                  <a:srgbClr val="A020F0"/>
                </a:solidFill>
                <a:latin typeface="Arial" pitchFamily="34" charset="0"/>
                <a:cs typeface="Arial" pitchFamily="34" charset="0"/>
              </a:rPr>
              <a:t>'\n write the bus %d to bus %d values:'</a:t>
            </a:r>
            <a:r>
              <a:rPr lang="en-US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,</a:t>
            </a:r>
            <a:r>
              <a:rPr lang="en-US" sz="12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i,j</a:t>
            </a:r>
            <a:r>
              <a:rPr lang="en-US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);</a:t>
            </a:r>
          </a:p>
          <a:p>
            <a:r>
              <a:rPr lang="en-US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a(</a:t>
            </a:r>
            <a:r>
              <a:rPr lang="en-US" sz="12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i,j</a:t>
            </a:r>
            <a:r>
              <a:rPr lang="en-US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)=input(</a:t>
            </a:r>
            <a:r>
              <a:rPr lang="en-US" sz="1200" dirty="0">
                <a:solidFill>
                  <a:srgbClr val="A020F0"/>
                </a:solidFill>
                <a:latin typeface="Arial" pitchFamily="34" charset="0"/>
                <a:cs typeface="Arial" pitchFamily="34" charset="0"/>
              </a:rPr>
              <a:t>''</a:t>
            </a:r>
            <a:r>
              <a:rPr lang="en-US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);</a:t>
            </a:r>
          </a:p>
          <a:p>
            <a:r>
              <a:rPr lang="en-US" sz="1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if</a:t>
            </a:r>
            <a:r>
              <a:rPr lang="en-US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(B~=2&amp;a(</a:t>
            </a:r>
            <a:r>
              <a:rPr lang="en-US" sz="12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i,j</a:t>
            </a:r>
            <a:r>
              <a:rPr lang="en-US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)~=0)</a:t>
            </a:r>
          </a:p>
          <a:p>
            <a:r>
              <a:rPr lang="en-US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a(</a:t>
            </a:r>
            <a:r>
              <a:rPr lang="en-US" sz="12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i,j</a:t>
            </a:r>
            <a:r>
              <a:rPr lang="en-US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)=1/a(</a:t>
            </a:r>
            <a:r>
              <a:rPr lang="en-US" sz="12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i,j</a:t>
            </a:r>
            <a:r>
              <a:rPr lang="en-US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);</a:t>
            </a:r>
          </a:p>
          <a:p>
            <a:r>
              <a:rPr lang="en-US" sz="1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end</a:t>
            </a:r>
          </a:p>
          <a:p>
            <a:r>
              <a:rPr lang="en-US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a(</a:t>
            </a:r>
            <a:r>
              <a:rPr lang="en-US" sz="12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j,i</a:t>
            </a:r>
            <a:r>
              <a:rPr lang="en-US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)=a(</a:t>
            </a:r>
            <a:r>
              <a:rPr lang="en-US" sz="12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i,j</a:t>
            </a:r>
            <a:r>
              <a:rPr lang="en-US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);</a:t>
            </a:r>
          </a:p>
          <a:p>
            <a:r>
              <a:rPr lang="en-US" sz="1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end</a:t>
            </a:r>
          </a:p>
          <a:p>
            <a:r>
              <a:rPr lang="en-US" sz="12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end</a:t>
            </a:r>
            <a:endParaRPr lang="en-US" sz="12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432981" y="2014536"/>
            <a:ext cx="6096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d=input(</a:t>
            </a:r>
            <a:r>
              <a:rPr lang="en-US" sz="1400" dirty="0">
                <a:solidFill>
                  <a:srgbClr val="A020F0"/>
                </a:solidFill>
                <a:latin typeface="Arial" pitchFamily="34" charset="0"/>
                <a:cs typeface="Arial" pitchFamily="34" charset="0"/>
              </a:rPr>
              <a:t>'\n\n for admittance value in source?\n Press “1” for yes and “0” for no:'</a:t>
            </a:r>
            <a:r>
              <a:rPr lang="en-US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);</a:t>
            </a:r>
          </a:p>
          <a:p>
            <a:r>
              <a:rPr lang="en-US" sz="1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if</a:t>
            </a:r>
            <a:r>
              <a:rPr lang="en-US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(d==1)</a:t>
            </a:r>
          </a:p>
          <a:p>
            <a:r>
              <a:rPr lang="en-US" sz="1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for</a:t>
            </a:r>
            <a:r>
              <a:rPr lang="en-US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i=1:k</a:t>
            </a:r>
          </a:p>
          <a:p>
            <a:r>
              <a:rPr lang="en-US" sz="14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fprintf</a:t>
            </a:r>
            <a:r>
              <a:rPr lang="en-US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1400" dirty="0">
                <a:solidFill>
                  <a:srgbClr val="A020F0"/>
                </a:solidFill>
                <a:latin typeface="Arial" pitchFamily="34" charset="0"/>
                <a:cs typeface="Arial" pitchFamily="34" charset="0"/>
              </a:rPr>
              <a:t>'\n Enter for bus %</a:t>
            </a:r>
            <a:r>
              <a:rPr lang="en-US" sz="1400" dirty="0" err="1">
                <a:solidFill>
                  <a:srgbClr val="A020F0"/>
                </a:solidFill>
                <a:latin typeface="Arial" pitchFamily="34" charset="0"/>
                <a:cs typeface="Arial" pitchFamily="34" charset="0"/>
              </a:rPr>
              <a:t>d:'</a:t>
            </a:r>
            <a:r>
              <a:rPr lang="en-US" sz="14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,i</a:t>
            </a:r>
            <a:r>
              <a:rPr lang="en-US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);a(</a:t>
            </a:r>
            <a:r>
              <a:rPr lang="en-US" sz="14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i,i</a:t>
            </a:r>
            <a:r>
              <a:rPr lang="en-US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)=input(</a:t>
            </a:r>
            <a:r>
              <a:rPr lang="en-US" sz="1400" dirty="0">
                <a:solidFill>
                  <a:srgbClr val="A020F0"/>
                </a:solidFill>
                <a:latin typeface="Arial" pitchFamily="34" charset="0"/>
                <a:cs typeface="Arial" pitchFamily="34" charset="0"/>
              </a:rPr>
              <a:t>''</a:t>
            </a:r>
            <a:r>
              <a:rPr lang="en-US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);</a:t>
            </a:r>
          </a:p>
          <a:p>
            <a:r>
              <a:rPr lang="en-US" sz="1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end</a:t>
            </a:r>
          </a:p>
          <a:p>
            <a:r>
              <a:rPr lang="en-US" sz="1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end</a:t>
            </a:r>
          </a:p>
          <a:p>
            <a:r>
              <a:rPr lang="en-US" sz="1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for</a:t>
            </a:r>
            <a:r>
              <a:rPr lang="en-US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i=1:k</a:t>
            </a:r>
          </a:p>
          <a:p>
            <a:r>
              <a:rPr lang="en-US" sz="1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for</a:t>
            </a:r>
            <a:r>
              <a:rPr lang="en-US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j=1:k</a:t>
            </a:r>
          </a:p>
          <a:p>
            <a:r>
              <a:rPr lang="en-US" sz="1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if</a:t>
            </a:r>
            <a:r>
              <a:rPr lang="en-US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(i~=j)</a:t>
            </a:r>
          </a:p>
          <a:p>
            <a:r>
              <a:rPr lang="en-US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a(</a:t>
            </a:r>
            <a:r>
              <a:rPr lang="en-US" sz="14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i,i</a:t>
            </a:r>
            <a:r>
              <a:rPr lang="en-US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)=a(</a:t>
            </a:r>
            <a:r>
              <a:rPr lang="en-US" sz="14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i,i</a:t>
            </a:r>
            <a:r>
              <a:rPr lang="en-US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)+a(</a:t>
            </a:r>
            <a:r>
              <a:rPr lang="en-US" sz="14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i,j</a:t>
            </a:r>
            <a:r>
              <a:rPr lang="en-US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);</a:t>
            </a:r>
          </a:p>
          <a:p>
            <a:r>
              <a:rPr lang="en-US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y(</a:t>
            </a:r>
            <a:r>
              <a:rPr lang="en-US" sz="14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i,j</a:t>
            </a:r>
            <a:r>
              <a:rPr lang="en-US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)=-a(</a:t>
            </a:r>
            <a:r>
              <a:rPr lang="en-US" sz="14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i,j</a:t>
            </a:r>
            <a:r>
              <a:rPr lang="en-US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);</a:t>
            </a:r>
          </a:p>
          <a:p>
            <a:r>
              <a:rPr lang="en-US" sz="1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end</a:t>
            </a:r>
          </a:p>
          <a:p>
            <a:r>
              <a:rPr lang="en-US" sz="1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end</a:t>
            </a:r>
          </a:p>
          <a:p>
            <a:r>
              <a:rPr lang="en-US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y(</a:t>
            </a:r>
            <a:r>
              <a:rPr lang="en-US" sz="14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i,i</a:t>
            </a:r>
            <a:r>
              <a:rPr lang="en-US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)=a(</a:t>
            </a:r>
            <a:r>
              <a:rPr lang="en-US" sz="14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i,i</a:t>
            </a:r>
            <a:r>
              <a:rPr lang="en-US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);</a:t>
            </a:r>
          </a:p>
          <a:p>
            <a:r>
              <a:rPr lang="en-US" sz="1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end</a:t>
            </a:r>
          </a:p>
          <a:p>
            <a:r>
              <a:rPr lang="pt-BR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fprintf(</a:t>
            </a:r>
            <a:r>
              <a:rPr lang="pt-BR" sz="1400" dirty="0">
                <a:solidFill>
                  <a:srgbClr val="A020F0"/>
                </a:solidFill>
                <a:latin typeface="Arial" pitchFamily="34" charset="0"/>
                <a:cs typeface="Arial" pitchFamily="34" charset="0"/>
              </a:rPr>
              <a:t>'\n\n Y bus=:&gt;&gt;\n\n'</a:t>
            </a:r>
            <a:r>
              <a:rPr lang="pt-BR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);</a:t>
            </a:r>
          </a:p>
          <a:p>
            <a:r>
              <a:rPr lang="en-US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display(y);</a:t>
            </a:r>
          </a:p>
          <a:p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838202" y="365126"/>
            <a:ext cx="11353798" cy="502140"/>
          </a:xfrm>
        </p:spPr>
        <p:txBody>
          <a:bodyPr>
            <a:normAutofit fontScale="90000"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NRA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                  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347991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9047" y="1329179"/>
            <a:ext cx="10812545" cy="48477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" sz="2000" dirty="0" smtClean="0">
                <a:latin typeface="Arial" pitchFamily="34" charset="0"/>
                <a:cs typeface="Arial" pitchFamily="34" charset="0"/>
              </a:rPr>
              <a:t>y = </a:t>
            </a:r>
            <a:r>
              <a:rPr lang="es-ES" sz="2000" dirty="0">
                <a:latin typeface="Arial" pitchFamily="34" charset="0"/>
                <a:cs typeface="Arial" pitchFamily="34" charset="0"/>
              </a:rPr>
              <a:t>12.5000   -6.6667   -3.3333   -2.5000</a:t>
            </a:r>
          </a:p>
          <a:p>
            <a:pPr marL="0" indent="0">
              <a:buNone/>
            </a:pPr>
            <a:r>
              <a:rPr lang="es-ES" sz="2000" dirty="0" smtClean="0">
                <a:latin typeface="Arial" pitchFamily="34" charset="0"/>
                <a:cs typeface="Arial" pitchFamily="34" charset="0"/>
              </a:rPr>
              <a:t>       </a:t>
            </a:r>
            <a:r>
              <a:rPr lang="es-ES" sz="2000" dirty="0">
                <a:latin typeface="Arial" pitchFamily="34" charset="0"/>
                <a:cs typeface="Arial" pitchFamily="34" charset="0"/>
              </a:rPr>
              <a:t>-6.6667   10.0000   -3.3333         0</a:t>
            </a:r>
          </a:p>
          <a:p>
            <a:pPr marL="0" indent="0">
              <a:buNone/>
            </a:pPr>
            <a:r>
              <a:rPr lang="es-ES" sz="2000" dirty="0" smtClean="0">
                <a:latin typeface="Arial" pitchFamily="34" charset="0"/>
                <a:cs typeface="Arial" pitchFamily="34" charset="0"/>
              </a:rPr>
              <a:t>      -</a:t>
            </a:r>
            <a:r>
              <a:rPr lang="es-ES" sz="2000" dirty="0">
                <a:latin typeface="Arial" pitchFamily="34" charset="0"/>
                <a:cs typeface="Arial" pitchFamily="34" charset="0"/>
              </a:rPr>
              <a:t>3.3333   -3.3333   13.3333   -6.6667</a:t>
            </a:r>
          </a:p>
          <a:p>
            <a:pPr marL="0" indent="0">
              <a:buNone/>
            </a:pPr>
            <a:r>
              <a:rPr lang="es-ES" sz="2000" dirty="0" smtClean="0">
                <a:latin typeface="Arial" pitchFamily="34" charset="0"/>
                <a:cs typeface="Arial" pitchFamily="34" charset="0"/>
              </a:rPr>
              <a:t>       -</a:t>
            </a:r>
            <a:r>
              <a:rPr lang="es-ES" sz="2000" dirty="0">
                <a:latin typeface="Arial" pitchFamily="34" charset="0"/>
                <a:cs typeface="Arial" pitchFamily="34" charset="0"/>
              </a:rPr>
              <a:t>2.5000   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es-ES" sz="2000" dirty="0">
                <a:latin typeface="Arial" pitchFamily="34" charset="0"/>
                <a:cs typeface="Arial" pitchFamily="34" charset="0"/>
              </a:rPr>
              <a:t>0   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      -</a:t>
            </a:r>
            <a:r>
              <a:rPr lang="es-ES" sz="2000" dirty="0">
                <a:latin typeface="Arial" pitchFamily="34" charset="0"/>
                <a:cs typeface="Arial" pitchFamily="34" charset="0"/>
              </a:rPr>
              <a:t>6.6667    9.1667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34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38202" y="365126"/>
            <a:ext cx="11353798" cy="502140"/>
          </a:xfrm>
        </p:spPr>
        <p:txBody>
          <a:bodyPr>
            <a:normAutofit fontScale="90000"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NRA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                  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714360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By; TESHOME G.</a:t>
            </a:r>
          </a:p>
        </p:txBody>
      </p:sp>
      <p:sp>
        <p:nvSpPr>
          <p:cNvPr id="86019" name="TextBox 3"/>
          <p:cNvSpPr txBox="1">
            <a:spLocks noChangeArrowheads="1"/>
          </p:cNvSpPr>
          <p:nvPr/>
        </p:nvSpPr>
        <p:spPr bwMode="auto">
          <a:xfrm>
            <a:off x="299431" y="1807162"/>
            <a:ext cx="11798300" cy="4832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US" altLang="en-US" sz="1400" dirty="0" smtClean="0">
                <a:solidFill>
                  <a:srgbClr val="228B22"/>
                </a:solidFill>
                <a:cs typeface="Arial" pitchFamily="34" charset="0"/>
              </a:rPr>
              <a:t>% </a:t>
            </a:r>
            <a:r>
              <a:rPr lang="en-US" altLang="en-US" sz="1400" dirty="0">
                <a:solidFill>
                  <a:srgbClr val="228B22"/>
                </a:solidFill>
                <a:cs typeface="Arial" pitchFamily="34" charset="0"/>
              </a:rPr>
              <a:t>IEEE 6-BUS TEST SYSTEM</a:t>
            </a:r>
          </a:p>
          <a:p>
            <a:r>
              <a:rPr lang="en-US" altLang="en-US" sz="1400" dirty="0">
                <a:solidFill>
                  <a:srgbClr val="228B22"/>
                </a:solidFill>
                <a:cs typeface="Arial" pitchFamily="34" charset="0"/>
              </a:rPr>
              <a:t>% Bus </a:t>
            </a:r>
            <a:r>
              <a:rPr lang="en-US" altLang="en-US" sz="1400" dirty="0" err="1">
                <a:solidFill>
                  <a:srgbClr val="228B22"/>
                </a:solidFill>
                <a:cs typeface="Arial" pitchFamily="34" charset="0"/>
              </a:rPr>
              <a:t>Bus</a:t>
            </a:r>
            <a:r>
              <a:rPr lang="en-US" altLang="en-US" sz="1400" dirty="0">
                <a:solidFill>
                  <a:srgbClr val="228B22"/>
                </a:solidFill>
                <a:cs typeface="Arial" pitchFamily="34" charset="0"/>
              </a:rPr>
              <a:t> Voltage Angle ---Load---- ----Generator-- Static </a:t>
            </a:r>
            <a:r>
              <a:rPr lang="en-US" altLang="en-US" sz="1400" dirty="0" err="1">
                <a:solidFill>
                  <a:srgbClr val="228B22"/>
                </a:solidFill>
                <a:cs typeface="Arial" pitchFamily="34" charset="0"/>
              </a:rPr>
              <a:t>Mvar</a:t>
            </a:r>
            <a:endParaRPr lang="en-US" altLang="en-US" sz="1400" dirty="0">
              <a:solidFill>
                <a:srgbClr val="228B22"/>
              </a:solidFill>
              <a:cs typeface="Arial" pitchFamily="34" charset="0"/>
            </a:endParaRPr>
          </a:p>
          <a:p>
            <a:r>
              <a:rPr lang="en-US" altLang="en-US" sz="1400" dirty="0">
                <a:solidFill>
                  <a:srgbClr val="228B22"/>
                </a:solidFill>
                <a:cs typeface="Arial" pitchFamily="34" charset="0"/>
              </a:rPr>
              <a:t>% No code Mag. Degree MW </a:t>
            </a:r>
            <a:r>
              <a:rPr lang="en-US" altLang="en-US" sz="1400" dirty="0" err="1">
                <a:solidFill>
                  <a:srgbClr val="228B22"/>
                </a:solidFill>
                <a:cs typeface="Arial" pitchFamily="34" charset="0"/>
              </a:rPr>
              <a:t>Mvar</a:t>
            </a:r>
            <a:r>
              <a:rPr lang="en-US" altLang="en-US" sz="1400" dirty="0">
                <a:solidFill>
                  <a:srgbClr val="228B22"/>
                </a:solidFill>
                <a:cs typeface="Arial" pitchFamily="34" charset="0"/>
              </a:rPr>
              <a:t> MW </a:t>
            </a:r>
            <a:r>
              <a:rPr lang="en-US" altLang="en-US" sz="1400" dirty="0" err="1">
                <a:solidFill>
                  <a:srgbClr val="228B22"/>
                </a:solidFill>
                <a:cs typeface="Arial" pitchFamily="34" charset="0"/>
              </a:rPr>
              <a:t>Mvar</a:t>
            </a:r>
            <a:r>
              <a:rPr lang="en-US" altLang="en-US" sz="1400" dirty="0">
                <a:solidFill>
                  <a:srgbClr val="228B22"/>
                </a:solidFill>
                <a:cs typeface="Arial" pitchFamily="34" charset="0"/>
              </a:rPr>
              <a:t> </a:t>
            </a:r>
            <a:r>
              <a:rPr lang="en-US" altLang="en-US" sz="1400" dirty="0" err="1">
                <a:solidFill>
                  <a:srgbClr val="228B22"/>
                </a:solidFill>
                <a:cs typeface="Arial" pitchFamily="34" charset="0"/>
              </a:rPr>
              <a:t>Qmin</a:t>
            </a:r>
            <a:r>
              <a:rPr lang="en-US" altLang="en-US" sz="1400" dirty="0">
                <a:solidFill>
                  <a:srgbClr val="228B22"/>
                </a:solidFill>
                <a:cs typeface="Arial" pitchFamily="34" charset="0"/>
              </a:rPr>
              <a:t> </a:t>
            </a:r>
            <a:r>
              <a:rPr lang="en-US" altLang="en-US" sz="1400" dirty="0" err="1">
                <a:solidFill>
                  <a:srgbClr val="228B22"/>
                </a:solidFill>
                <a:cs typeface="Arial" pitchFamily="34" charset="0"/>
              </a:rPr>
              <a:t>Qmax+Qc</a:t>
            </a:r>
            <a:r>
              <a:rPr lang="en-US" altLang="en-US" sz="1400" dirty="0">
                <a:solidFill>
                  <a:srgbClr val="228B22"/>
                </a:solidFill>
                <a:cs typeface="Arial" pitchFamily="34" charset="0"/>
              </a:rPr>
              <a:t>/ -</a:t>
            </a:r>
            <a:r>
              <a:rPr lang="en-US" altLang="en-US" sz="1400" dirty="0" err="1">
                <a:solidFill>
                  <a:srgbClr val="228B22"/>
                </a:solidFill>
                <a:cs typeface="Arial" pitchFamily="34" charset="0"/>
              </a:rPr>
              <a:t>Ql</a:t>
            </a:r>
            <a:endParaRPr lang="en-US" altLang="en-US" sz="1400" dirty="0">
              <a:solidFill>
                <a:srgbClr val="228B22"/>
              </a:solidFill>
              <a:cs typeface="Arial" pitchFamily="34" charset="0"/>
            </a:endParaRPr>
          </a:p>
          <a:p>
            <a:r>
              <a:rPr lang="en-US" altLang="en-US" sz="1400" dirty="0" err="1">
                <a:solidFill>
                  <a:srgbClr val="000000"/>
                </a:solidFill>
                <a:cs typeface="Arial" pitchFamily="34" charset="0"/>
              </a:rPr>
              <a:t>busdata</a:t>
            </a:r>
            <a:r>
              <a:rPr lang="en-US" altLang="en-US" sz="1400" dirty="0">
                <a:solidFill>
                  <a:srgbClr val="000000"/>
                </a:solidFill>
                <a:cs typeface="Arial" pitchFamily="34" charset="0"/>
              </a:rPr>
              <a:t>= [1 1 1.05 0.0 0.0 0.0 0.0 0.0 0 0 0</a:t>
            </a:r>
          </a:p>
          <a:p>
            <a:r>
              <a:rPr lang="en-US" altLang="en-US" sz="1400" dirty="0" smtClean="0">
                <a:solidFill>
                  <a:srgbClr val="000000"/>
                </a:solidFill>
                <a:cs typeface="Arial" pitchFamily="34" charset="0"/>
              </a:rPr>
              <a:t>               2 </a:t>
            </a:r>
            <a:r>
              <a:rPr lang="en-US" altLang="en-US" sz="1400" dirty="0">
                <a:solidFill>
                  <a:srgbClr val="000000"/>
                </a:solidFill>
                <a:cs typeface="Arial" pitchFamily="34" charset="0"/>
              </a:rPr>
              <a:t>2 1.05 0.0 0.0 0.0 50.0 0.0 -10 80 0</a:t>
            </a:r>
          </a:p>
          <a:p>
            <a:r>
              <a:rPr lang="en-US" altLang="en-US" sz="1400" dirty="0" smtClean="0">
                <a:solidFill>
                  <a:srgbClr val="000000"/>
                </a:solidFill>
                <a:cs typeface="Arial" pitchFamily="34" charset="0"/>
              </a:rPr>
              <a:t>               3 </a:t>
            </a:r>
            <a:r>
              <a:rPr lang="en-US" altLang="en-US" sz="1400" dirty="0">
                <a:solidFill>
                  <a:srgbClr val="000000"/>
                </a:solidFill>
                <a:cs typeface="Arial" pitchFamily="34" charset="0"/>
              </a:rPr>
              <a:t>2 1.07 0.0 0.0 0.0 60.0 0.0 -10 95 0</a:t>
            </a:r>
          </a:p>
          <a:p>
            <a:r>
              <a:rPr lang="en-US" altLang="en-US" sz="1400" dirty="0" smtClean="0">
                <a:solidFill>
                  <a:srgbClr val="000000"/>
                </a:solidFill>
                <a:cs typeface="Arial" pitchFamily="34" charset="0"/>
              </a:rPr>
              <a:t>               4 </a:t>
            </a:r>
            <a:r>
              <a:rPr lang="en-US" altLang="en-US" sz="1400" dirty="0">
                <a:solidFill>
                  <a:srgbClr val="000000"/>
                </a:solidFill>
                <a:cs typeface="Arial" pitchFamily="34" charset="0"/>
              </a:rPr>
              <a:t>0 0.0 0.0 70.0 70.0 0.0 0.0 0 0 0</a:t>
            </a:r>
          </a:p>
          <a:p>
            <a:r>
              <a:rPr lang="en-US" altLang="en-US" sz="1400" dirty="0" smtClean="0">
                <a:solidFill>
                  <a:srgbClr val="000000"/>
                </a:solidFill>
                <a:cs typeface="Arial" pitchFamily="34" charset="0"/>
              </a:rPr>
              <a:t>               5 </a:t>
            </a:r>
            <a:r>
              <a:rPr lang="en-US" altLang="en-US" sz="1400" dirty="0">
                <a:solidFill>
                  <a:srgbClr val="000000"/>
                </a:solidFill>
                <a:cs typeface="Arial" pitchFamily="34" charset="0"/>
              </a:rPr>
              <a:t>0 0.0 0.0 70.0 70.0 0.0 0.0 0 0 0</a:t>
            </a:r>
          </a:p>
          <a:p>
            <a:r>
              <a:rPr lang="en-US" altLang="en-US" sz="1400" dirty="0" smtClean="0">
                <a:solidFill>
                  <a:srgbClr val="000000"/>
                </a:solidFill>
                <a:cs typeface="Arial" pitchFamily="34" charset="0"/>
              </a:rPr>
              <a:t>               6 </a:t>
            </a:r>
            <a:r>
              <a:rPr lang="en-US" altLang="en-US" sz="1400" dirty="0">
                <a:solidFill>
                  <a:srgbClr val="000000"/>
                </a:solidFill>
                <a:cs typeface="Arial" pitchFamily="34" charset="0"/>
              </a:rPr>
              <a:t>0 0.0 0.0 70.0 70.0 0.0 0.0 0 0 </a:t>
            </a:r>
            <a:r>
              <a:rPr lang="en-US" altLang="en-US" sz="1400" dirty="0" smtClean="0">
                <a:solidFill>
                  <a:srgbClr val="000000"/>
                </a:solidFill>
                <a:cs typeface="Arial" pitchFamily="34" charset="0"/>
              </a:rPr>
              <a:t>0];</a:t>
            </a:r>
            <a:endParaRPr lang="en-US" altLang="en-US" sz="1400" dirty="0">
              <a:solidFill>
                <a:srgbClr val="000000"/>
              </a:solidFill>
              <a:cs typeface="Arial" pitchFamily="34" charset="0"/>
            </a:endParaRPr>
          </a:p>
          <a:p>
            <a:r>
              <a:rPr lang="en-US" altLang="en-US" sz="1400" dirty="0" smtClean="0">
                <a:solidFill>
                  <a:srgbClr val="228B22"/>
                </a:solidFill>
                <a:cs typeface="Arial" pitchFamily="34" charset="0"/>
              </a:rPr>
              <a:t>% </a:t>
            </a:r>
            <a:r>
              <a:rPr lang="en-US" altLang="en-US" sz="1400" dirty="0">
                <a:solidFill>
                  <a:srgbClr val="228B22"/>
                </a:solidFill>
                <a:cs typeface="Arial" pitchFamily="34" charset="0"/>
              </a:rPr>
              <a:t>Bus </a:t>
            </a:r>
            <a:r>
              <a:rPr lang="en-US" altLang="en-US" sz="1400" dirty="0" err="1">
                <a:solidFill>
                  <a:srgbClr val="228B22"/>
                </a:solidFill>
                <a:cs typeface="Arial" pitchFamily="34" charset="0"/>
              </a:rPr>
              <a:t>bus</a:t>
            </a:r>
            <a:r>
              <a:rPr lang="en-US" altLang="en-US" sz="1400" dirty="0">
                <a:solidFill>
                  <a:srgbClr val="228B22"/>
                </a:solidFill>
                <a:cs typeface="Arial" pitchFamily="34" charset="0"/>
              </a:rPr>
              <a:t> R X 1/2 B = 1 for lines</a:t>
            </a:r>
          </a:p>
          <a:p>
            <a:r>
              <a:rPr lang="en-US" altLang="en-US" sz="1400" dirty="0">
                <a:solidFill>
                  <a:srgbClr val="228B22"/>
                </a:solidFill>
                <a:cs typeface="Arial" pitchFamily="34" charset="0"/>
              </a:rPr>
              <a:t>% </a:t>
            </a:r>
            <a:r>
              <a:rPr lang="en-US" altLang="en-US" sz="1400" dirty="0" err="1">
                <a:solidFill>
                  <a:srgbClr val="228B22"/>
                </a:solidFill>
                <a:cs typeface="Arial" pitchFamily="34" charset="0"/>
              </a:rPr>
              <a:t>nl</a:t>
            </a:r>
            <a:r>
              <a:rPr lang="en-US" altLang="en-US" sz="1400" dirty="0">
                <a:solidFill>
                  <a:srgbClr val="228B22"/>
                </a:solidFill>
                <a:cs typeface="Arial" pitchFamily="34" charset="0"/>
              </a:rPr>
              <a:t> nr </a:t>
            </a:r>
            <a:r>
              <a:rPr lang="en-US" altLang="en-US" sz="1400" dirty="0" err="1">
                <a:solidFill>
                  <a:srgbClr val="228B22"/>
                </a:solidFill>
                <a:cs typeface="Arial" pitchFamily="34" charset="0"/>
              </a:rPr>
              <a:t>p.u</a:t>
            </a:r>
            <a:r>
              <a:rPr lang="en-US" altLang="en-US" sz="1400" dirty="0">
                <a:solidFill>
                  <a:srgbClr val="228B22"/>
                </a:solidFill>
                <a:cs typeface="Arial" pitchFamily="34" charset="0"/>
              </a:rPr>
              <a:t>. </a:t>
            </a:r>
            <a:r>
              <a:rPr lang="en-US" altLang="en-US" sz="1400" dirty="0" err="1">
                <a:solidFill>
                  <a:srgbClr val="228B22"/>
                </a:solidFill>
                <a:cs typeface="Arial" pitchFamily="34" charset="0"/>
              </a:rPr>
              <a:t>p.u</a:t>
            </a:r>
            <a:r>
              <a:rPr lang="en-US" altLang="en-US" sz="1400" dirty="0">
                <a:solidFill>
                  <a:srgbClr val="228B22"/>
                </a:solidFill>
                <a:cs typeface="Arial" pitchFamily="34" charset="0"/>
              </a:rPr>
              <a:t>. </a:t>
            </a:r>
            <a:r>
              <a:rPr lang="en-US" altLang="en-US" sz="1400" dirty="0" err="1">
                <a:solidFill>
                  <a:srgbClr val="228B22"/>
                </a:solidFill>
                <a:cs typeface="Arial" pitchFamily="34" charset="0"/>
              </a:rPr>
              <a:t>p.u</a:t>
            </a:r>
            <a:r>
              <a:rPr lang="en-US" altLang="en-US" sz="1400" dirty="0">
                <a:solidFill>
                  <a:srgbClr val="228B22"/>
                </a:solidFill>
                <a:cs typeface="Arial" pitchFamily="34" charset="0"/>
              </a:rPr>
              <a:t>. &gt; 1 or &lt; 1 tr. tap at bus </a:t>
            </a:r>
            <a:r>
              <a:rPr lang="en-US" altLang="en-US" sz="1400" dirty="0" err="1">
                <a:solidFill>
                  <a:srgbClr val="228B22"/>
                </a:solidFill>
                <a:cs typeface="Arial" pitchFamily="34" charset="0"/>
              </a:rPr>
              <a:t>nl</a:t>
            </a:r>
            <a:endParaRPr lang="en-US" altLang="en-US" sz="1400" dirty="0">
              <a:solidFill>
                <a:srgbClr val="228B22"/>
              </a:solidFill>
              <a:cs typeface="Arial" pitchFamily="34" charset="0"/>
            </a:endParaRPr>
          </a:p>
          <a:p>
            <a:r>
              <a:rPr lang="it-IT" altLang="en-US" sz="1400" dirty="0">
                <a:solidFill>
                  <a:srgbClr val="000000"/>
                </a:solidFill>
                <a:cs typeface="Arial" pitchFamily="34" charset="0"/>
              </a:rPr>
              <a:t>linedata=[1 2 0.1 0.2 0.002 1</a:t>
            </a:r>
          </a:p>
          <a:p>
            <a:r>
              <a:rPr lang="en-US" altLang="en-US" sz="1400" dirty="0" smtClean="0">
                <a:solidFill>
                  <a:srgbClr val="000000"/>
                </a:solidFill>
                <a:cs typeface="Arial" pitchFamily="34" charset="0"/>
              </a:rPr>
              <a:t>              1 </a:t>
            </a:r>
            <a:r>
              <a:rPr lang="en-US" altLang="en-US" sz="1400" dirty="0">
                <a:solidFill>
                  <a:srgbClr val="000000"/>
                </a:solidFill>
                <a:cs typeface="Arial" pitchFamily="34" charset="0"/>
              </a:rPr>
              <a:t>4 0.05 0.2 0.02 1</a:t>
            </a:r>
          </a:p>
          <a:p>
            <a:r>
              <a:rPr lang="en-US" altLang="en-US" sz="1400" dirty="0" smtClean="0">
                <a:solidFill>
                  <a:srgbClr val="000000"/>
                </a:solidFill>
                <a:cs typeface="Arial" pitchFamily="34" charset="0"/>
              </a:rPr>
              <a:t>              1 </a:t>
            </a:r>
            <a:r>
              <a:rPr lang="en-US" altLang="en-US" sz="1400" dirty="0">
                <a:solidFill>
                  <a:srgbClr val="000000"/>
                </a:solidFill>
                <a:cs typeface="Arial" pitchFamily="34" charset="0"/>
              </a:rPr>
              <a:t>5 0.08 0.3 0.03 1</a:t>
            </a:r>
          </a:p>
          <a:p>
            <a:r>
              <a:rPr lang="en-US" altLang="en-US" sz="1400" dirty="0" smtClean="0">
                <a:solidFill>
                  <a:srgbClr val="000000"/>
                </a:solidFill>
                <a:cs typeface="Arial" pitchFamily="34" charset="0"/>
              </a:rPr>
              <a:t>              2 </a:t>
            </a:r>
            <a:r>
              <a:rPr lang="en-US" altLang="en-US" sz="1400" dirty="0">
                <a:solidFill>
                  <a:srgbClr val="000000"/>
                </a:solidFill>
                <a:cs typeface="Arial" pitchFamily="34" charset="0"/>
              </a:rPr>
              <a:t>3 0.05 0.25 0.03 1</a:t>
            </a:r>
          </a:p>
          <a:p>
            <a:r>
              <a:rPr lang="en-US" altLang="en-US" sz="1400" dirty="0" smtClean="0">
                <a:solidFill>
                  <a:srgbClr val="000000"/>
                </a:solidFill>
                <a:cs typeface="Arial" pitchFamily="34" charset="0"/>
              </a:rPr>
              <a:t>              2 </a:t>
            </a:r>
            <a:r>
              <a:rPr lang="en-US" altLang="en-US" sz="1400" dirty="0">
                <a:solidFill>
                  <a:srgbClr val="000000"/>
                </a:solidFill>
                <a:cs typeface="Arial" pitchFamily="34" charset="0"/>
              </a:rPr>
              <a:t>4 0.05 0.1 0.01 1</a:t>
            </a:r>
          </a:p>
          <a:p>
            <a:r>
              <a:rPr lang="en-US" altLang="en-US" sz="1400" dirty="0" smtClean="0">
                <a:solidFill>
                  <a:srgbClr val="000000"/>
                </a:solidFill>
                <a:cs typeface="Arial" pitchFamily="34" charset="0"/>
              </a:rPr>
              <a:t>              2 </a:t>
            </a:r>
            <a:r>
              <a:rPr lang="en-US" altLang="en-US" sz="1400" dirty="0">
                <a:solidFill>
                  <a:srgbClr val="000000"/>
                </a:solidFill>
                <a:cs typeface="Arial" pitchFamily="34" charset="0"/>
              </a:rPr>
              <a:t>5 0.1 0.3 0.02 1</a:t>
            </a:r>
          </a:p>
          <a:p>
            <a:r>
              <a:rPr lang="en-US" altLang="en-US" sz="1400" dirty="0" smtClean="0">
                <a:solidFill>
                  <a:srgbClr val="000000"/>
                </a:solidFill>
                <a:cs typeface="Arial" pitchFamily="34" charset="0"/>
              </a:rPr>
              <a:t>              2 </a:t>
            </a:r>
            <a:r>
              <a:rPr lang="en-US" altLang="en-US" sz="1400" dirty="0">
                <a:solidFill>
                  <a:srgbClr val="000000"/>
                </a:solidFill>
                <a:cs typeface="Arial" pitchFamily="34" charset="0"/>
              </a:rPr>
              <a:t>6 0.07 0.2 0.025 1</a:t>
            </a:r>
          </a:p>
          <a:p>
            <a:r>
              <a:rPr lang="en-US" altLang="en-US" sz="1400" dirty="0" smtClean="0">
                <a:solidFill>
                  <a:srgbClr val="000000"/>
                </a:solidFill>
                <a:cs typeface="Arial" pitchFamily="34" charset="0"/>
              </a:rPr>
              <a:t>              3 </a:t>
            </a:r>
            <a:r>
              <a:rPr lang="en-US" altLang="en-US" sz="1400" dirty="0">
                <a:solidFill>
                  <a:srgbClr val="000000"/>
                </a:solidFill>
                <a:cs typeface="Arial" pitchFamily="34" charset="0"/>
              </a:rPr>
              <a:t>5 0.12 0.26 0.025 1</a:t>
            </a:r>
          </a:p>
          <a:p>
            <a:r>
              <a:rPr lang="en-US" altLang="en-US" sz="1400" dirty="0" smtClean="0">
                <a:solidFill>
                  <a:srgbClr val="000000"/>
                </a:solidFill>
                <a:cs typeface="Arial" pitchFamily="34" charset="0"/>
              </a:rPr>
              <a:t>              3 </a:t>
            </a:r>
            <a:r>
              <a:rPr lang="en-US" altLang="en-US" sz="1400" dirty="0">
                <a:solidFill>
                  <a:srgbClr val="000000"/>
                </a:solidFill>
                <a:cs typeface="Arial" pitchFamily="34" charset="0"/>
              </a:rPr>
              <a:t>6 0.02 0.1 0.01 1</a:t>
            </a:r>
          </a:p>
          <a:p>
            <a:r>
              <a:rPr lang="en-US" altLang="en-US" sz="1400" dirty="0" smtClean="0">
                <a:solidFill>
                  <a:srgbClr val="000000"/>
                </a:solidFill>
                <a:cs typeface="Arial" pitchFamily="34" charset="0"/>
              </a:rPr>
              <a:t>              4 </a:t>
            </a:r>
            <a:r>
              <a:rPr lang="en-US" altLang="en-US" sz="1400" dirty="0">
                <a:solidFill>
                  <a:srgbClr val="000000"/>
                </a:solidFill>
                <a:cs typeface="Arial" pitchFamily="34" charset="0"/>
              </a:rPr>
              <a:t>5 0.2 0.4 0.04 1</a:t>
            </a:r>
          </a:p>
          <a:p>
            <a:r>
              <a:rPr lang="en-US" altLang="en-US" sz="1400" dirty="0" smtClean="0">
                <a:solidFill>
                  <a:srgbClr val="000000"/>
                </a:solidFill>
                <a:cs typeface="Arial" pitchFamily="34" charset="0"/>
              </a:rPr>
              <a:t>              5 </a:t>
            </a:r>
            <a:r>
              <a:rPr lang="en-US" altLang="en-US" sz="1400" dirty="0">
                <a:solidFill>
                  <a:srgbClr val="000000"/>
                </a:solidFill>
                <a:cs typeface="Arial" pitchFamily="34" charset="0"/>
              </a:rPr>
              <a:t>6 0.1 0.3 0.03 1];</a:t>
            </a:r>
            <a:endParaRPr lang="en-US" altLang="en-US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6849" y="487907"/>
            <a:ext cx="1158665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Example 3. Using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flowchart presented in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Fig.7 develop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MATLAB source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code for NR load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flow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 Determine, the bus admittance matrix and line flow based on the following bus and line data of IEEE-6 bus test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system[5].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21682" y="236837"/>
            <a:ext cx="11353798" cy="502140"/>
          </a:xfrm>
          <a:prstGeom prst="rect">
            <a:avLst/>
          </a:prstGeom>
        </p:spPr>
        <p:txBody>
          <a:bodyPr>
            <a:normAutofit fontScale="900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smtClean="0">
                <a:latin typeface="Arial" pitchFamily="34" charset="0"/>
                <a:cs typeface="Arial" pitchFamily="34" charset="0"/>
              </a:rPr>
              <a:t>NRA                    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765188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269" y="791851"/>
            <a:ext cx="11972040" cy="59954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Y=</a:t>
            </a:r>
          </a:p>
          <a:p>
            <a:pPr marL="0" indent="0">
              <a:buNone/>
            </a:pPr>
            <a:r>
              <a:rPr lang="nn-NO" sz="2000" dirty="0" smtClean="0">
                <a:latin typeface="Arial" pitchFamily="34" charset="0"/>
                <a:cs typeface="Arial" pitchFamily="34" charset="0"/>
              </a:rPr>
              <a:t>Columns 1                    2                                 3                            4                        </a:t>
            </a:r>
            <a:r>
              <a:rPr lang="nn-NO" sz="2000" dirty="0">
                <a:latin typeface="Arial" pitchFamily="34" charset="0"/>
                <a:cs typeface="Arial" pitchFamily="34" charset="0"/>
              </a:rPr>
              <a:t>through </a:t>
            </a:r>
            <a:r>
              <a:rPr lang="nn-NO" sz="2000" dirty="0" smtClean="0">
                <a:latin typeface="Arial" pitchFamily="34" charset="0"/>
                <a:cs typeface="Arial" pitchFamily="34" charset="0"/>
              </a:rPr>
              <a:t>5</a:t>
            </a:r>
            <a:endParaRPr lang="nn-NO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nn-NO" sz="2000" dirty="0">
                <a:latin typeface="Arial" pitchFamily="34" charset="0"/>
                <a:cs typeface="Arial" pitchFamily="34" charset="0"/>
              </a:rPr>
              <a:t>   </a:t>
            </a:r>
            <a:r>
              <a:rPr lang="nn-NO" sz="2000" dirty="0" smtClean="0">
                <a:latin typeface="Arial" pitchFamily="34" charset="0"/>
                <a:cs typeface="Arial" pitchFamily="34" charset="0"/>
              </a:rPr>
              <a:t>4.0063 </a:t>
            </a:r>
            <a:r>
              <a:rPr lang="nn-NO" sz="2000" dirty="0">
                <a:latin typeface="Arial" pitchFamily="34" charset="0"/>
                <a:cs typeface="Arial" pitchFamily="34" charset="0"/>
              </a:rPr>
              <a:t>-11.7659i  -2.0000 + 4.0000i   0.0000 + 0.0000i  -1.1765 + 4.7059i  -0.8299 + 3.1120i</a:t>
            </a:r>
          </a:p>
          <a:p>
            <a:pPr marL="0" indent="0">
              <a:buNone/>
            </a:pPr>
            <a:r>
              <a:rPr lang="nn-NO" sz="2000" dirty="0">
                <a:latin typeface="Arial" pitchFamily="34" charset="0"/>
                <a:cs typeface="Arial" pitchFamily="34" charset="0"/>
              </a:rPr>
              <a:t>  -2.0000 + 4.0000i   9.3283 -23.2135i  -0.7692 + 3.8462i  -4.0000 + 8.0000i  -1.0000 + </a:t>
            </a:r>
            <a:r>
              <a:rPr lang="nn-NO" sz="2000" dirty="0" smtClean="0">
                <a:latin typeface="Arial" pitchFamily="34" charset="0"/>
                <a:cs typeface="Arial" pitchFamily="34" charset="0"/>
              </a:rPr>
              <a:t>3.0000i     </a:t>
            </a:r>
            <a:endParaRPr lang="nn-NO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nn-NO" sz="2000" dirty="0">
                <a:latin typeface="Arial" pitchFamily="34" charset="0"/>
                <a:cs typeface="Arial" pitchFamily="34" charset="0"/>
              </a:rPr>
              <a:t>   0.0000 + 0.0000i  -0.7692 + 3.8462i   4.1557 -16.5673i   0.0000 + 0.0000i  -1.4634 + 3.1707i</a:t>
            </a:r>
          </a:p>
          <a:p>
            <a:pPr marL="0" indent="0">
              <a:buNone/>
            </a:pPr>
            <a:r>
              <a:rPr lang="nn-NO" sz="2000" dirty="0">
                <a:latin typeface="Arial" pitchFamily="34" charset="0"/>
                <a:cs typeface="Arial" pitchFamily="34" charset="0"/>
              </a:rPr>
              <a:t>  -1.1765 + 4.7059i  -4.0000 + 8.0000i   0.0000 + 0.0000i   6.1765 -14.6359i  -1.0000 + 2.0000i</a:t>
            </a:r>
          </a:p>
          <a:p>
            <a:pPr marL="0" indent="0">
              <a:buNone/>
            </a:pPr>
            <a:r>
              <a:rPr lang="nn-NO" sz="2000" dirty="0">
                <a:latin typeface="Arial" pitchFamily="34" charset="0"/>
                <a:cs typeface="Arial" pitchFamily="34" charset="0"/>
              </a:rPr>
              <a:t>  -0.8299 + 3.1120i  -1.0000 + 3.0000i  -1.4634 + 3.1707i  -1.0000 + 2.0000i   5.2933 -14.1378i</a:t>
            </a:r>
          </a:p>
          <a:p>
            <a:pPr marL="0" indent="0">
              <a:buNone/>
            </a:pPr>
            <a:r>
              <a:rPr lang="nn-NO" sz="2000" dirty="0">
                <a:latin typeface="Arial" pitchFamily="34" charset="0"/>
                <a:cs typeface="Arial" pitchFamily="34" charset="0"/>
              </a:rPr>
              <a:t>   0.0000 + 0.0000i  -1.5590 + 4.4543i  -1.9231 + 9.6154i   0.0000 + 0.0000i  -1.0000 + </a:t>
            </a:r>
            <a:r>
              <a:rPr lang="nn-NO" sz="2000" dirty="0" smtClean="0">
                <a:latin typeface="Arial" pitchFamily="34" charset="0"/>
                <a:cs typeface="Arial" pitchFamily="34" charset="0"/>
              </a:rPr>
              <a:t>3.0000i</a:t>
            </a:r>
          </a:p>
          <a:p>
            <a:pPr marL="0" indent="0">
              <a:buNone/>
            </a:pPr>
            <a:r>
              <a:rPr lang="nn-NO" sz="2000" dirty="0" smtClean="0">
                <a:latin typeface="Arial" pitchFamily="34" charset="0"/>
                <a:cs typeface="Arial" pitchFamily="34" charset="0"/>
              </a:rPr>
              <a:t>  Column 6</a:t>
            </a:r>
            <a:endParaRPr lang="nn-NO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nn-NO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nn-NO" sz="20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nn-NO" sz="2000" dirty="0">
                <a:latin typeface="Arial" pitchFamily="34" charset="0"/>
                <a:cs typeface="Arial" pitchFamily="34" charset="0"/>
              </a:rPr>
              <a:t>0.0000 + 0.0000i</a:t>
            </a:r>
          </a:p>
          <a:p>
            <a:pPr marL="0" indent="0">
              <a:buNone/>
            </a:pPr>
            <a:r>
              <a:rPr lang="nn-NO" sz="2000" dirty="0">
                <a:latin typeface="Arial" pitchFamily="34" charset="0"/>
                <a:cs typeface="Arial" pitchFamily="34" charset="0"/>
              </a:rPr>
              <a:t>  -1.5590 + 4.4543i</a:t>
            </a:r>
          </a:p>
          <a:p>
            <a:pPr marL="0" indent="0">
              <a:buNone/>
            </a:pPr>
            <a:r>
              <a:rPr lang="nn-NO" sz="2000" dirty="0">
                <a:latin typeface="Arial" pitchFamily="34" charset="0"/>
                <a:cs typeface="Arial" pitchFamily="34" charset="0"/>
              </a:rPr>
              <a:t>  -1.9231 + 9.6154i</a:t>
            </a:r>
          </a:p>
          <a:p>
            <a:pPr marL="0" indent="0">
              <a:buNone/>
            </a:pPr>
            <a:r>
              <a:rPr lang="nn-NO" sz="2000" dirty="0">
                <a:latin typeface="Arial" pitchFamily="34" charset="0"/>
                <a:cs typeface="Arial" pitchFamily="34" charset="0"/>
              </a:rPr>
              <a:t>   0.0000 + 0.0000i</a:t>
            </a:r>
          </a:p>
          <a:p>
            <a:pPr marL="0" indent="0">
              <a:buNone/>
            </a:pPr>
            <a:r>
              <a:rPr lang="nn-NO" sz="2000" dirty="0">
                <a:latin typeface="Arial" pitchFamily="34" charset="0"/>
                <a:cs typeface="Arial" pitchFamily="34" charset="0"/>
              </a:rPr>
              <a:t>  -1.0000 + 3.0000i</a:t>
            </a:r>
          </a:p>
          <a:p>
            <a:pPr marL="0" indent="0">
              <a:buNone/>
            </a:pPr>
            <a:r>
              <a:rPr lang="nn-NO" sz="2000" dirty="0">
                <a:latin typeface="Arial" pitchFamily="34" charset="0"/>
                <a:cs typeface="Arial" pitchFamily="34" charset="0"/>
              </a:rPr>
              <a:t>   4.4821 -17.0047i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36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38202" y="365126"/>
            <a:ext cx="11353798" cy="5021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smtClean="0">
                <a:latin typeface="Arial" pitchFamily="34" charset="0"/>
                <a:cs typeface="Arial" pitchFamily="34" charset="0"/>
              </a:rPr>
              <a:t>NRA                    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632589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37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,</a:t>
            </a:r>
          </a:p>
        </p:txBody>
      </p:sp>
      <p:sp>
        <p:nvSpPr>
          <p:cNvPr id="7" name="Rectangle 6"/>
          <p:cNvSpPr/>
          <p:nvPr/>
        </p:nvSpPr>
        <p:spPr>
          <a:xfrm>
            <a:off x="452488" y="970960"/>
            <a:ext cx="11274456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Power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Flow Solution by Newton-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Raphson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Method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Maximum Power Mismatch = 0.079723 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No. of Iterations = 2 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Bus Voltage Angle ------Load------ ---Generation---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Injected'No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Mag. Degree MW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Mvar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MW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Mvar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Mvar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    1   1.050    0.000     0.000     0.000  -116.739    32.052     0.000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    2   1.050    5.645     0.000     0.000    50.000   -71.815     0.000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    3   1.070    7.706     0.000     0.000    60.000   -20.796     0.000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    4   1.051    3.729    70.000    70.000     0.000     0.000     0.000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    5   1.065    4.678    70.000    70.000     0.000     0.000     0.000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    6   1.069    6.542    70.000    70.000     0.000     0.000     0.000</a:t>
            </a: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838202" y="365126"/>
            <a:ext cx="11353798" cy="502140"/>
          </a:xfrm>
        </p:spPr>
        <p:txBody>
          <a:bodyPr>
            <a:normAutofit fontScale="90000"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NRA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                  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658400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38</a:t>
            </a:fld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455630" y="395925"/>
            <a:ext cx="649192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Line- Power at bus &amp; </a:t>
            </a:r>
            <a:r>
              <a:rPr lang="en-US" dirty="0" smtClean="0"/>
              <a:t>line </a:t>
            </a:r>
            <a:r>
              <a:rPr lang="en-US" dirty="0"/>
              <a:t>-Line </a:t>
            </a:r>
            <a:r>
              <a:rPr lang="en-US" dirty="0" err="1"/>
              <a:t>lossTransformer</a:t>
            </a:r>
            <a:endParaRPr lang="en-US" dirty="0"/>
          </a:p>
          <a:p>
            <a:r>
              <a:rPr lang="en-US" dirty="0"/>
              <a:t> from to MW </a:t>
            </a:r>
            <a:r>
              <a:rPr lang="en-US" dirty="0" smtClean="0"/>
              <a:t>    </a:t>
            </a:r>
            <a:r>
              <a:rPr lang="en-US" dirty="0" err="1" smtClean="0"/>
              <a:t>Mvar</a:t>
            </a:r>
            <a:r>
              <a:rPr lang="en-US" dirty="0" smtClean="0"/>
              <a:t>      MVA         </a:t>
            </a:r>
            <a:r>
              <a:rPr lang="en-US" dirty="0" err="1" smtClean="0"/>
              <a:t>Mvar</a:t>
            </a:r>
            <a:r>
              <a:rPr lang="en-US" dirty="0" smtClean="0"/>
              <a:t> </a:t>
            </a:r>
            <a:r>
              <a:rPr lang="en-US" dirty="0"/>
              <a:t>tap</a:t>
            </a:r>
          </a:p>
          <a:p>
            <a:endParaRPr lang="en-US" dirty="0"/>
          </a:p>
          <a:p>
            <a:r>
              <a:rPr lang="en-US" dirty="0"/>
              <a:t>     1  </a:t>
            </a:r>
            <a:r>
              <a:rPr lang="en-US" dirty="0" smtClean="0"/>
              <a:t>    -</a:t>
            </a:r>
            <a:r>
              <a:rPr lang="en-US" dirty="0"/>
              <a:t>116.739   32.052  121.059</a:t>
            </a:r>
          </a:p>
          <a:p>
            <a:r>
              <a:rPr lang="en-US" dirty="0"/>
              <a:t>           2  -42.307   23.606   48.447    2.138    3.836</a:t>
            </a:r>
          </a:p>
          <a:p>
            <a:r>
              <a:rPr lang="en-US" dirty="0"/>
              <a:t>           4  -33.582    6.986   34.301    0.550   -2.214</a:t>
            </a:r>
          </a:p>
          <a:p>
            <a:r>
              <a:rPr lang="en-US" dirty="0"/>
              <a:t>           5  -29.356    0.582   29.362    0.636   -</a:t>
            </a:r>
            <a:r>
              <a:rPr lang="en-US" dirty="0" smtClean="0"/>
              <a:t>4.323</a:t>
            </a:r>
            <a:endParaRPr lang="en-US" dirty="0"/>
          </a:p>
          <a:p>
            <a:r>
              <a:rPr lang="en-US" dirty="0"/>
              <a:t>     2    50.000  -71.815   87.507</a:t>
            </a:r>
          </a:p>
          <a:p>
            <a:r>
              <a:rPr lang="en-US" dirty="0"/>
              <a:t>           1   44.445  -19.770   48.644    2.138    3.836</a:t>
            </a:r>
          </a:p>
          <a:p>
            <a:r>
              <a:rPr lang="en-US" dirty="0"/>
              <a:t>           3  -17.106   -7.995   18.882    0.143   -6.029</a:t>
            </a:r>
          </a:p>
          <a:p>
            <a:r>
              <a:rPr lang="en-US" dirty="0"/>
              <a:t>           4   29.446  -15.955   33.491    0.493   -1.220</a:t>
            </a:r>
          </a:p>
          <a:p>
            <a:r>
              <a:rPr lang="en-US" dirty="0"/>
              <a:t>           5    4.121   -8.706    9.632    0.054   -4.311</a:t>
            </a:r>
          </a:p>
          <a:p>
            <a:r>
              <a:rPr lang="en-US" dirty="0"/>
              <a:t>           6  -10.883   -8.741   13.958    0.098   -</a:t>
            </a:r>
            <a:r>
              <a:rPr lang="en-US" dirty="0" smtClean="0"/>
              <a:t>5.332</a:t>
            </a:r>
            <a:endParaRPr lang="en-US" dirty="0"/>
          </a:p>
          <a:p>
            <a:r>
              <a:rPr lang="en-US" dirty="0"/>
              <a:t>     3    60.000  -20.796   63.502</a:t>
            </a:r>
          </a:p>
          <a:p>
            <a:r>
              <a:rPr lang="en-US" dirty="0"/>
              <a:t>           2   17.249    1.967   17.360    0.143   -6.029</a:t>
            </a:r>
          </a:p>
          <a:p>
            <a:r>
              <a:rPr lang="en-US" dirty="0"/>
              <a:t>           5   20.134   -9.403   22.221    0.470   -4.679</a:t>
            </a:r>
          </a:p>
          <a:p>
            <a:r>
              <a:rPr lang="en-US" dirty="0"/>
              <a:t>           6   22.641   -4.137   23.016    0.091   -1.832</a:t>
            </a:r>
          </a:p>
          <a:p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6759018" y="772998"/>
            <a:ext cx="4920792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4     0.000    0.000    0.000</a:t>
            </a:r>
          </a:p>
          <a:p>
            <a:r>
              <a:rPr lang="en-US" sz="1600" dirty="0">
                <a:latin typeface="Arial" pitchFamily="34" charset="0"/>
                <a:cs typeface="Arial" pitchFamily="34" charset="0"/>
              </a:rPr>
              <a:t>           1   34.132   -9.200   35.350    0.550   -2.214</a:t>
            </a:r>
          </a:p>
          <a:p>
            <a:r>
              <a:rPr lang="en-US" sz="1600" dirty="0">
                <a:latin typeface="Arial" pitchFamily="34" charset="0"/>
                <a:cs typeface="Arial" pitchFamily="34" charset="0"/>
              </a:rPr>
              <a:t>           2  -28.953   14.735   32.486    0.493   -1.220</a:t>
            </a:r>
          </a:p>
          <a:p>
            <a:r>
              <a:rPr lang="en-US" sz="1600" dirty="0">
                <a:latin typeface="Arial" pitchFamily="34" charset="0"/>
                <a:cs typeface="Arial" pitchFamily="34" charset="0"/>
              </a:rPr>
              <a:t>           5   -5.169   -5.494    7.543    0.051   -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8.850</a:t>
            </a:r>
            <a:endParaRPr lang="en-US" sz="1600" dirty="0">
              <a:latin typeface="Arial" pitchFamily="34" charset="0"/>
              <a:cs typeface="Arial" pitchFamily="34" charset="0"/>
            </a:endParaRPr>
          </a:p>
          <a:p>
            <a:r>
              <a:rPr lang="en-US" sz="1600" dirty="0">
                <a:latin typeface="Arial" pitchFamily="34" charset="0"/>
                <a:cs typeface="Arial" pitchFamily="34" charset="0"/>
              </a:rPr>
              <a:t>     5     0.000    0.000    0.000</a:t>
            </a:r>
          </a:p>
          <a:p>
            <a:r>
              <a:rPr lang="en-US" sz="1600" dirty="0">
                <a:latin typeface="Arial" pitchFamily="34" charset="0"/>
                <a:cs typeface="Arial" pitchFamily="34" charset="0"/>
              </a:rPr>
              <a:t>           1   29.992   -4.905   30.391    0.636   -4.323</a:t>
            </a:r>
          </a:p>
          <a:p>
            <a:r>
              <a:rPr lang="en-US" sz="1600" dirty="0">
                <a:latin typeface="Arial" pitchFamily="34" charset="0"/>
                <a:cs typeface="Arial" pitchFamily="34" charset="0"/>
              </a:rPr>
              <a:t>           2   -4.068    4.394    5.988    0.054   -4.311</a:t>
            </a:r>
          </a:p>
          <a:p>
            <a:r>
              <a:rPr lang="en-US" sz="1600" dirty="0">
                <a:latin typeface="Arial" pitchFamily="34" charset="0"/>
                <a:cs typeface="Arial" pitchFamily="34" charset="0"/>
              </a:rPr>
              <a:t>           3  -19.664    4.723   20.223    0.470   -4.679</a:t>
            </a:r>
          </a:p>
          <a:p>
            <a:r>
              <a:rPr lang="en-US" sz="1600" dirty="0">
                <a:latin typeface="Arial" pitchFamily="34" charset="0"/>
                <a:cs typeface="Arial" pitchFamily="34" charset="0"/>
              </a:rPr>
              <a:t>           4    5.219   -3.356    6.205    0.051   -8.850</a:t>
            </a:r>
          </a:p>
          <a:p>
            <a:r>
              <a:rPr lang="en-US" sz="1600" dirty="0">
                <a:latin typeface="Arial" pitchFamily="34" charset="0"/>
                <a:cs typeface="Arial" pitchFamily="34" charset="0"/>
              </a:rPr>
              <a:t>           6  -11.470   -0.792   11.498    0.122   -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6.462</a:t>
            </a:r>
            <a:endParaRPr lang="en-US" sz="1600" dirty="0">
              <a:latin typeface="Arial" pitchFamily="34" charset="0"/>
              <a:cs typeface="Arial" pitchFamily="34" charset="0"/>
            </a:endParaRPr>
          </a:p>
          <a:p>
            <a:r>
              <a:rPr lang="en-US" sz="1600" dirty="0">
                <a:latin typeface="Arial" pitchFamily="34" charset="0"/>
                <a:cs typeface="Arial" pitchFamily="34" charset="0"/>
              </a:rPr>
              <a:t>     6     0.000    0.000    0.000</a:t>
            </a:r>
          </a:p>
          <a:p>
            <a:r>
              <a:rPr lang="en-US" sz="1600" dirty="0">
                <a:latin typeface="Arial" pitchFamily="34" charset="0"/>
                <a:cs typeface="Arial" pitchFamily="34" charset="0"/>
              </a:rPr>
              <a:t>           2   10.980    3.409   11.497    0.098   -5.332</a:t>
            </a:r>
          </a:p>
          <a:p>
            <a:r>
              <a:rPr lang="en-US" sz="1600" dirty="0">
                <a:latin typeface="Arial" pitchFamily="34" charset="0"/>
                <a:cs typeface="Arial" pitchFamily="34" charset="0"/>
              </a:rPr>
              <a:t>           3  -22.550    2.306   22.668    0.091   -1.832</a:t>
            </a:r>
          </a:p>
          <a:p>
            <a:r>
              <a:rPr lang="en-US" sz="1600" dirty="0">
                <a:latin typeface="Arial" pitchFamily="34" charset="0"/>
                <a:cs typeface="Arial" pitchFamily="34" charset="0"/>
              </a:rPr>
              <a:t>           5   11.593   -5.670   12.905    0.122   -6.462</a:t>
            </a:r>
          </a:p>
          <a:p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en-US" sz="1600" dirty="0">
                <a:latin typeface="Arial" pitchFamily="34" charset="0"/>
                <a:cs typeface="Arial" pitchFamily="34" charset="0"/>
              </a:rPr>
              <a:t> Total loss     4.845  -41.416</a:t>
            </a:r>
          </a:p>
        </p:txBody>
      </p:sp>
      <p:sp>
        <p:nvSpPr>
          <p:cNvPr id="6" name="Rectangle 5"/>
          <p:cNvSpPr/>
          <p:nvPr/>
        </p:nvSpPr>
        <p:spPr>
          <a:xfrm>
            <a:off x="559325" y="5689119"/>
            <a:ext cx="89900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en-US" sz="2000" b="1" dirty="0" smtClean="0">
                <a:latin typeface="Arial" pitchFamily="34" charset="0"/>
                <a:cs typeface="Arial" pitchFamily="34" charset="0"/>
              </a:rPr>
              <a:t>Project assignment : For example 2, develop the NR </a:t>
            </a:r>
            <a:r>
              <a:rPr lang="en-US" altLang="en-US" sz="2000" b="1" dirty="0">
                <a:latin typeface="Arial" pitchFamily="34" charset="0"/>
                <a:cs typeface="Arial" pitchFamily="34" charset="0"/>
              </a:rPr>
              <a:t>load flow solution.  Take </a:t>
            </a:r>
            <a:r>
              <a:rPr lang="en-US" altLang="en-US" sz="2000" b="1" dirty="0" err="1">
                <a:latin typeface="Arial" pitchFamily="34" charset="0"/>
                <a:cs typeface="Arial" pitchFamily="34" charset="0"/>
              </a:rPr>
              <a:t>acc</a:t>
            </a:r>
            <a:r>
              <a:rPr lang="en-US" altLang="en-US" sz="2000" b="1" dirty="0">
                <a:latin typeface="Arial" pitchFamily="34" charset="0"/>
                <a:cs typeface="Arial" pitchFamily="34" charset="0"/>
              </a:rPr>
              <a:t> = 1.2. 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838202" y="144855"/>
            <a:ext cx="11353798" cy="502140"/>
          </a:xfrm>
          <a:prstGeom prst="rect">
            <a:avLst/>
          </a:prstGeom>
        </p:spPr>
        <p:txBody>
          <a:bodyPr>
            <a:normAutofit fontScale="900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NRA                    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098769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964" y="123266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Summary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280" y="725864"/>
            <a:ext cx="11862481" cy="6132136"/>
          </a:xfrm>
        </p:spPr>
        <p:txBody>
          <a:bodyPr>
            <a:noAutofit/>
          </a:bodyPr>
          <a:lstStyle/>
          <a:p>
            <a:pPr algn="just">
              <a:lnSpc>
                <a:spcPct val="2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this lecture, the solved problem, Simulation and Source code of Power flow analysis are presented. </a:t>
            </a:r>
          </a:p>
          <a:p>
            <a:pPr algn="just">
              <a:lnSpc>
                <a:spcPct val="2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Thus, using the simulation software and developing MATLAB source code is very important to solve large number of buses and equations within short period of time.</a:t>
            </a:r>
          </a:p>
          <a:p>
            <a:pPr algn="just">
              <a:lnSpc>
                <a:spcPct val="2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 reduces the computational time and hence minimizes the error </a:t>
            </a:r>
          </a:p>
          <a:p>
            <a:pPr algn="just">
              <a:lnSpc>
                <a:spcPct val="2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addition, the types of power flow simulation software's with its brief example is presented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6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5231" y="163108"/>
            <a:ext cx="10627938" cy="51156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25864"/>
            <a:ext cx="12192000" cy="6047076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lnSpc>
                <a:spcPct val="160000"/>
              </a:lnSpc>
              <a:buNone/>
            </a:pPr>
            <a:r>
              <a:rPr lang="en-US" sz="2600" dirty="0">
                <a:latin typeface="Arial" pitchFamily="34" charset="0"/>
                <a:cs typeface="Arial" pitchFamily="34" charset="0"/>
              </a:rPr>
              <a:t>[1]. J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Prabhu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;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S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., Sharma;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M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en-US" sz="2600" dirty="0" err="1">
                <a:latin typeface="Arial" pitchFamily="34" charset="0"/>
                <a:cs typeface="Arial" pitchFamily="34" charset="0"/>
              </a:rPr>
              <a:t>Nataraj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 and D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Tripathi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. ‘’Design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of electrical system based on load flow analysis using ETAP for IEC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projects’’. IEEE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6th International Conference on Power Systems (ICPS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),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2016, pp.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1-6.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doi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600" dirty="0">
                <a:latin typeface="Arial" pitchFamily="34" charset="0"/>
                <a:cs typeface="Arial" pitchFamily="34" charset="0"/>
                <a:hlinkClick r:id="rId2"/>
              </a:rPr>
              <a:t>https://doi.org/10.1109/ICPES.2016.7584103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2]. S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en-US" sz="2600" dirty="0" err="1">
                <a:latin typeface="Arial" pitchFamily="34" charset="0"/>
                <a:cs typeface="Arial" pitchFamily="34" charset="0"/>
              </a:rPr>
              <a:t>Syafaruddin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 and S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Latief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"Lesson Learned from Power System Design with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PoweWorld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Simulator“. Conference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on Power Engineering and Renewable Energy (ICPERE), Solo, Indonesia,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2018. pp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1-6. </a:t>
            </a:r>
            <a:r>
              <a:rPr lang="en-US" sz="2600" dirty="0" err="1">
                <a:latin typeface="Arial" pitchFamily="34" charset="0"/>
                <a:cs typeface="Arial" pitchFamily="34" charset="0"/>
              </a:rPr>
              <a:t>doi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600" dirty="0">
                <a:latin typeface="Arial" pitchFamily="34" charset="0"/>
                <a:cs typeface="Arial" pitchFamily="34" charset="0"/>
                <a:hlinkClick r:id="rId3"/>
              </a:rPr>
              <a:t>https://doi.org/10.1109/ICPERE.2018.8739687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3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].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L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en-US" sz="2600" dirty="0" err="1">
                <a:latin typeface="Arial" pitchFamily="34" charset="0"/>
                <a:cs typeface="Arial" pitchFamily="34" charset="0"/>
              </a:rPr>
              <a:t>Vanfretti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 and F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., Milano. "Application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of the PSAT, an Open Source Software, for Educational and Research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Purposes“. IEEE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Power Engineering Society General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Meeting,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USA,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2007. 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pp. 1-7, </a:t>
            </a:r>
            <a:r>
              <a:rPr lang="en-US" sz="2600" dirty="0" err="1">
                <a:latin typeface="Arial" pitchFamily="34" charset="0"/>
                <a:cs typeface="Arial" pitchFamily="34" charset="0"/>
              </a:rPr>
              <a:t>doi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10.1109/PES.2007.385952.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4].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B.,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Ashutosh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and B.,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Dhananjay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. ‘’Power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Flow Analysis using PSAT’’. International Journal of Enhanced Research in Science Technology &amp;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Engineering.V.2(4), 2013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pp:100-105.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en-US" sz="2900" dirty="0" smtClean="0">
                <a:latin typeface="Arial" pitchFamily="34" charset="0"/>
                <a:cs typeface="Arial" pitchFamily="34" charset="0"/>
              </a:rPr>
              <a:t>[5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]. P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Venkatesh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; B.,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Manikandan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, S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., Charles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and A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Srinivasan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. ‘’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Book:Electrical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power systems: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Analysis, Security and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Deregulation’’.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Asoke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K.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Ghosh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, PHI Learning Private Limited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US" sz="29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</a:t>
            </a:r>
            <a:r>
              <a:rPr lang="en-US" dirty="0" err="1" smtClean="0"/>
              <a:t>Dr.Teshome</a:t>
            </a:r>
            <a:r>
              <a:rPr lang="en-US" dirty="0" smtClean="0"/>
              <a:t> Goa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02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41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7751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Thank you !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0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7947</TotalTime>
  <Words>3558</Words>
  <Application>Microsoft Office PowerPoint</Application>
  <PresentationFormat>Custom</PresentationFormat>
  <Paragraphs>697</Paragraphs>
  <Slides>41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3" baseType="lpstr">
      <vt:lpstr>Office 테마</vt:lpstr>
      <vt:lpstr>Equation</vt:lpstr>
      <vt:lpstr>Advanced Power System Analysis</vt:lpstr>
      <vt:lpstr>Outlines </vt:lpstr>
      <vt:lpstr>1. Introduction </vt:lpstr>
      <vt:lpstr>2. Common Power System Analysis Software</vt:lpstr>
      <vt:lpstr>Software                                            Cont.…</vt:lpstr>
      <vt:lpstr>Software                                            Cont.…</vt:lpstr>
      <vt:lpstr>Software's                                                             Cont.… </vt:lpstr>
      <vt:lpstr>Software's                                                             Cont.… </vt:lpstr>
      <vt:lpstr>3. Gauss–Seidel Method Solved Problem(GSMSP)</vt:lpstr>
      <vt:lpstr>GSMSP                                          Cont.…</vt:lpstr>
      <vt:lpstr>PowerPoint Presentation</vt:lpstr>
      <vt:lpstr>GSMSP                                          Cont.…</vt:lpstr>
      <vt:lpstr>GSMSP                                          Cont.…</vt:lpstr>
      <vt:lpstr>PowerPoint Presentation</vt:lpstr>
      <vt:lpstr>4. Load Flow Solution Using PSAT Simulator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5. Gauss–Seidel Iterative Algorithm Using MATLAB</vt:lpstr>
      <vt:lpstr>PowerPoint Presentation</vt:lpstr>
      <vt:lpstr>6. Newton Raphson Algorithm (NRA)</vt:lpstr>
      <vt:lpstr>PowerPoint Presentation</vt:lpstr>
      <vt:lpstr>NRA                                                 Cont.…</vt:lpstr>
      <vt:lpstr>NRA                                                 Cont.…</vt:lpstr>
      <vt:lpstr>NRA                                                 Cont.…</vt:lpstr>
      <vt:lpstr>PowerPoint Presentation</vt:lpstr>
      <vt:lpstr>PowerPoint Presentation</vt:lpstr>
      <vt:lpstr>NRA                                                 Cont.…</vt:lpstr>
      <vt:lpstr>PowerPoint Presentation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HP</cp:lastModifiedBy>
  <cp:revision>574</cp:revision>
  <dcterms:created xsi:type="dcterms:W3CDTF">2021-04-29T04:21:21Z</dcterms:created>
  <dcterms:modified xsi:type="dcterms:W3CDTF">2025-04-21T16:58:49Z</dcterms:modified>
</cp:coreProperties>
</file>