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82" r:id="rId2"/>
    <p:sldId id="981" r:id="rId3"/>
    <p:sldId id="893" r:id="rId4"/>
    <p:sldId id="1060" r:id="rId5"/>
    <p:sldId id="1028" r:id="rId6"/>
    <p:sldId id="1029" r:id="rId7"/>
    <p:sldId id="1030" r:id="rId8"/>
    <p:sldId id="1034" r:id="rId9"/>
    <p:sldId id="1033" r:id="rId10"/>
    <p:sldId id="1035" r:id="rId11"/>
    <p:sldId id="1036" r:id="rId12"/>
    <p:sldId id="1037" r:id="rId13"/>
    <p:sldId id="1038" r:id="rId14"/>
    <p:sldId id="1039" r:id="rId15"/>
    <p:sldId id="1040" r:id="rId16"/>
    <p:sldId id="1041" r:id="rId17"/>
    <p:sldId id="1042" r:id="rId18"/>
    <p:sldId id="1043" r:id="rId19"/>
    <p:sldId id="1044" r:id="rId20"/>
    <p:sldId id="1046" r:id="rId21"/>
    <p:sldId id="1047" r:id="rId22"/>
    <p:sldId id="1048" r:id="rId23"/>
    <p:sldId id="1049" r:id="rId24"/>
    <p:sldId id="1050" r:id="rId25"/>
    <p:sldId id="1051" r:id="rId26"/>
    <p:sldId id="1053" r:id="rId27"/>
    <p:sldId id="1054" r:id="rId28"/>
    <p:sldId id="1055" r:id="rId29"/>
    <p:sldId id="1056" r:id="rId30"/>
    <p:sldId id="1057" r:id="rId31"/>
    <p:sldId id="1058" r:id="rId32"/>
    <p:sldId id="1059" r:id="rId33"/>
    <p:sldId id="1031" r:id="rId34"/>
    <p:sldId id="1032" r:id="rId35"/>
    <p:sldId id="1052" r:id="rId36"/>
    <p:sldId id="443" r:id="rId37"/>
    <p:sldId id="442" r:id="rId38"/>
    <p:sldId id="317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1" d="100"/>
          <a:sy n="81" d="100"/>
        </p:scale>
        <p:origin x="-1638" y="-5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686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5F7F3-411B-4674-BCA0-EF4EFCFE6116}" type="datetime1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EC61-0C36-4C60-B7F2-7F5F51069BEB}" type="datetime1">
              <a:rPr lang="en-US" smtClean="0"/>
              <a:t>5/24/2025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5079-E54E-4D90-BE37-0F084C32588B}" type="datetime1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B08BB-4FE3-4F4C-8248-E741FE1440AD}" type="datetime1">
              <a:rPr lang="en-US" altLang="ko-KR" smtClean="0"/>
              <a:t>5/24/2025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58664204/figure/fig1/AS:11431281397047971@1745502699797/Schematic-diagram-of-lightning-strike-mechanisms.ti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asypower.com/images/thumbnails/IEEE_60909_Thumbnail_-_405_1.jp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a.cheggcdn.com/media/39a/s1000x467/39a2b0ef-58be-4d36-8462-03d02a190f91/phpqFjHMe.pn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5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21330378/figure/fig3/AS:628024638701568@1526744150027/Fig-1-Short-circuit-current-transients-waveform-1-Symmetrical-and-asymmetrical.pn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8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0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engineeringknowledge.com/wp-content/uploads/2019/10/The-symmetric-ac-COmponent-of-the-fault-current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9.bin"/><Relationship Id="rId4" Type="http://schemas.openxmlformats.org/officeDocument/2006/relationships/hyperlink" Target="https://www.poriyaan.in/media/imgPori/images11/DtHP5JP.pn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ger.googleusercontent.com/img/b/R29vZ2xl/AVvXsEhJvE4LATcVlyz9YEQjMMbdMn241b8IJV0gr5TRlxpzfv9tUiO8W1qHuXwjxZk2iPg2-IbeEonCPYZX48Z91vs-jHbfizcC-VdnzcHr9BQSF5X12u48iEbOhWpf2MhXbFyUOMjCdFerE02c/s1600/ccc126.jpeg" TargetMode="Externa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figure/Steady-state-short-circuit-model-of-a-synchronous-machine_fig1_281268957" TargetMode="Externa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0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23244764/figure/fig4/AS:667649172336651@1536191375287/Representation-of-a-generator-as-a-constant-voltage-source-behind-transient-reactance.jpg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9/APPEEC53445.2022.10072250" TargetMode="External"/><Relationship Id="rId2" Type="http://schemas.openxmlformats.org/officeDocument/2006/relationships/hyperlink" Target="https://doi.org/10.1016/j.epsr.2024.110241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doi.org/10.1109/MetroInd4.0IoT57462.2023.10180194" TargetMode="External"/><Relationship Id="rId5" Type="http://schemas.openxmlformats.org/officeDocument/2006/relationships/hyperlink" Target="https://doi.org/10.1109/MEPS46793.2019.9395054" TargetMode="External"/><Relationship Id="rId4" Type="http://schemas.openxmlformats.org/officeDocument/2006/relationships/hyperlink" Target="https://doi.org/10.1016/j.ijepes.2024.109839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4227" y="95840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744718"/>
            <a:ext cx="12192001" cy="6113283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7</a:t>
            </a:r>
          </a:p>
          <a:p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Fault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analysis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Importance of Fault Analysis in Power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ystem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Behavior of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hort Circuit in Power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ystem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omponents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Sub-transient, Transient and Steady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tate current of Synchronous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enerator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ifferentiate the Types of Fault in Power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ystem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etwork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4" y="192505"/>
            <a:ext cx="11245518" cy="149818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2" y="1319754"/>
            <a:ext cx="11902208" cy="540590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Short-Circuit on Power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Components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on a Transmission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Line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Short-circuit on a Synchronous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Machine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Types of Fault in power system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1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6" y="270236"/>
            <a:ext cx="10629183" cy="58378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59876"/>
            <a:ext cx="12066309" cy="6198124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Fault analysis in a power system is very important to select the circuit protective devices settings such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as switchgear, CB, relays and the overall system stability operations[1].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power system is not static but changes during the operation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hich leads to switching ON or OFF of generators and transmission lines and planning, specially the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addition of generators and transmission lines.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necessitates the  fault analysis routinely performed by the utility engineers.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455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14" y="1093510"/>
            <a:ext cx="12116586" cy="576449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Faults usually occurs due to: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Insulation failure of equipment.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Flashover of lines initiated by a lighting stroke.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Permanent damage to conductors and towers or accidental faulty operations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Switching problem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Open circuit of lines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82804" y="263951"/>
            <a:ext cx="11079625" cy="590065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938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707923"/>
            <a:ext cx="12034684" cy="6150077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Lightning Strike Event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Sequence for 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fault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occurrence[2]</a:t>
            </a:r>
            <a:endParaRPr lang="en-US" altLang="en-US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AutoNum type="arabi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ionized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path to ground was created when lightning struck the cable.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With a rise time of 10 s and a dissipation period of 200 s, a single average stroke may have 25,000 amps.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Lightning can appear to glitter when multiple strokes occur in a single flash, and the entire event can last up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to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one second. 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After lightning stroke energy has expended,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ionized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air maintains the conduction route, leading to enormous fault currents, frequently exceeding 25,000 amps.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2. Conduction path is maintained by ionized air after lightning stroke energy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has dissipated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,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  resulting in  high fault currents , often &gt; 25,000 amps. 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82804" y="263951"/>
            <a:ext cx="11079625" cy="590065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810705"/>
            <a:ext cx="12113443" cy="6047295"/>
          </a:xfrm>
        </p:spPr>
        <p:txBody>
          <a:bodyPr>
            <a:normAutofit/>
          </a:bodyPr>
          <a:lstStyle/>
          <a:p>
            <a:pPr marL="533400" indent="-533400" algn="just" eaLnBrk="1" fontAlgn="auto" hangingPunct="1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AutoNum type="arabicPeriod" startAt="3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Within one to two cycles , around 16 </a:t>
            </a:r>
            <a:r>
              <a:rPr 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ms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relays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at both ends of line detect high currents, signaling </a:t>
            </a:r>
          </a:p>
          <a:p>
            <a:pPr marL="0" indent="0" algn="just" eaLnBrk="1" fontAlgn="auto" hangingPunct="1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      circuit breakers to open the line</a:t>
            </a:r>
          </a:p>
          <a:p>
            <a:pPr algn="just">
              <a:lnSpc>
                <a:spcPct val="200000"/>
              </a:lnSpc>
              <a:spcBef>
                <a:spcPts val="58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In this case the nearby locations see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decreased voltages</a:t>
            </a:r>
          </a:p>
          <a:p>
            <a:pPr marL="533400" indent="-533400" algn="just" eaLnBrk="1" fontAlgn="auto" hangingPunct="1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AutoNum type="arabicPeriod" startAt="3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Circuit breakers open to de-energize the line in an additional one to two cycles. Because ;</a:t>
            </a:r>
          </a:p>
          <a:p>
            <a:pPr lvl="1" algn="just">
              <a:lnSpc>
                <a:spcPct val="200000"/>
              </a:lnSpc>
              <a:spcBef>
                <a:spcPts val="370"/>
              </a:spcBef>
              <a:defRPr/>
            </a:pP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reaking tens of thousands of amps of fault current is not easy as  small feat</a:t>
            </a:r>
          </a:p>
          <a:p>
            <a:pPr lvl="1" algn="just">
              <a:lnSpc>
                <a:spcPct val="200000"/>
              </a:lnSpc>
              <a:spcBef>
                <a:spcPts val="37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With the line removed,  voltages usually return to near normal</a:t>
            </a:r>
          </a:p>
          <a:p>
            <a:pPr marL="533400" indent="-533400" algn="just" eaLnBrk="1" fontAlgn="auto" hangingPunct="1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AutoNum type="arabicPeriod" startAt="3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Circuit breakers may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reclose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after several seconds, trying to restore faulted line to service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82804" y="263951"/>
            <a:ext cx="11079625" cy="590065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85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5414" y="980387"/>
            <a:ext cx="12028601" cy="573149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Fault currents cause equipment damage due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both thermal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mechanical processes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Accordingly, the goal of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fault analysis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is to determine the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magnitudes of the currents present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during the fault which is;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Needs to determine the maximum current to insure devices can survive the fault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Needs to determine the maximum current the circuit breakers (CBs) need to interrupt and to correctly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size the CBs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It also helps in determining the maximum short circuit capacity of the substations 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82804" y="263951"/>
            <a:ext cx="11079625" cy="590065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14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75" y="75415"/>
            <a:ext cx="11981468" cy="94268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2. Short-Circuit on Power System Components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128" y="796412"/>
            <a:ext cx="11631561" cy="6061587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connection with almost zero resistance that raises the nodes' potential to equal zero is called a short circuit.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system's source voltage and impedance, as well as the impedance from generations to loads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influence this fault current, which is exponentially huge [3].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voltage drop is zero and the current is only constrained by system reactance in a perfect bolted fault, where currents can reach tens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kilo-amperes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Severe thermal heating, mechanical stresses on machinery, high magnetic stress, arcing,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possibility of fire or explosion are all brought on by fault currents. 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components must therefore be able to tolerate these forces or be promptly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isolated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during a fault.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516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22" y="141401"/>
            <a:ext cx="11981468" cy="113121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1" y="1027522"/>
            <a:ext cx="12028602" cy="572207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power systems, transient short-circuit events, which can last anywhere from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few microseconds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few seconds.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can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lead to serious problems such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 oscillations,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overvoltage's,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and even equipment failure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These transients, which can be caused by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faults, switching, or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lightning as presented in Fig.1,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cause components to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damaged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excessive heat or insulation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breakdown.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Protection measures, such as the use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specialized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equipment and the selection of insulation, are essential to reducing these negative effects.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288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AutoShape 2" descr="https://www.researchgate.net/publication/358664204/figure/fig1/AS:11431281397047971@1745502699797/Schematic-diagram-of-lightning-strike-mechanisms.t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440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72" y="729881"/>
            <a:ext cx="5976049" cy="437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5325531"/>
            <a:ext cx="10727704" cy="83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Lightening strike that leads to short-circuit in powers system.</a:t>
            </a:r>
          </a:p>
          <a:p>
            <a:r>
              <a:rPr lang="en-US" sz="1050" dirty="0" smtClean="0">
                <a:latin typeface="Arial" pitchFamily="34" charset="0"/>
                <a:cs typeface="Arial" pitchFamily="34" charset="0"/>
                <a:hlinkClick r:id="rId3"/>
              </a:rPr>
              <a:t>Url: </a:t>
            </a:r>
            <a:r>
              <a:rPr lang="en-US" sz="1050" dirty="0">
                <a:latin typeface="Arial" pitchFamily="34" charset="0"/>
                <a:cs typeface="Arial" pitchFamily="34" charset="0"/>
                <a:hlinkClick r:id="rId3"/>
              </a:rPr>
              <a:t>https://www.researchgate.net/publication/358664204/figure/fig1/AS:11431281397047971@1745502699797/Schematic-diagram-of-lightning-strike-mechanisms.tif</a:t>
            </a:r>
            <a:endParaRPr lang="en-US" sz="105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13122" y="141401"/>
            <a:ext cx="11981468" cy="113121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Power 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854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50069"/>
            <a:ext cx="12192000" cy="563722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transient is a non-steady-state event that occurs after a sudden disruption and involves rapid changes, ranging from milliseconds to seconds, before settling into a new steady state.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Very fast speed surges (µs–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can be caused by lightning or capacitor switching;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Medium-speed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short-circuit transients (a cycles,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can be caused by faults;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slow stability transients (seconds) can be caused by large load changes.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3122" y="141401"/>
            <a:ext cx="11981468" cy="113121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87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50374"/>
            <a:ext cx="12123174" cy="557093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high surge electromagnetic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waves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travelling at the speed of light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caused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disturbances 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voltage/current wave that travels along the line is caused by 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sudden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Substations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switchgear may experience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overvoltage spikes 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result of these waves reflecting at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ends or impedance changes.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faults may be larger than steady-state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values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981468" cy="113121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23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63560"/>
            <a:ext cx="12113342" cy="578603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For example, peak voltages and currents from a lightning strike or short circuit may be significantly higher than normal operating levels.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Typically, a fault current waveform has three intervals: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first few cycles of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sub-transient phase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characterized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an exceptionally high AC current that rapidly decreases with the damper winding time constant τ'', or roughly 5–10× rated current peak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value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Transient period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After damper effects subside, a lower AC current than in the sub-transient period with the field winding's time constant τ' remains.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3122" y="141401"/>
            <a:ext cx="11981468" cy="113121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0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257" y="1348033"/>
            <a:ext cx="11877772" cy="5326144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Steady-state phase: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fault current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drops to the steady short-circuit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value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often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less than 2× rated current when the machine reaches the synchronous reactance limit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three currents  wave form are provided in Fig.2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DC offset: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DC (constant) offset is applied to the AC current if the fault is applied at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non-zero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position on the AC wave.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As the generator's inductive time constant increases, this offset results in asymmetry and decays.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3122" y="141401"/>
            <a:ext cx="11981468" cy="113121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397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345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53" y="1054518"/>
            <a:ext cx="7729980" cy="4294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716438" y="5480927"/>
            <a:ext cx="936081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The three current wave form during fault condition. </a:t>
            </a:r>
          </a:p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url: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://www.easypower.com/images/thumbnails/IEEE_60909_Thumbnail_-_</a:t>
            </a:r>
            <a:r>
              <a:rPr lang="en-US" dirty="0" smtClean="0">
                <a:hlinkClick r:id="rId3"/>
              </a:rPr>
              <a:t>405_1.jpg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3122" y="141401"/>
            <a:ext cx="11981468" cy="113121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Power System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156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353" y="443060"/>
            <a:ext cx="11349872" cy="89554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Transient 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 Transmission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Line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1027521"/>
            <a:ext cx="11934334" cy="566550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Let us consider the short-circuit transient on a 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line[4].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Certain simplifying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assumptions are made at this stage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Assume the 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fed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constant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source and  short-circuit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takes place when the line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unloaded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line capacitance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negligible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Consider the series R–L circuit as shown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Fig.3.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closing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switch 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 = 0 represents a first approximation of a three-phase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short-circuit 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terminals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an unloaded transmission line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146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549" y="179109"/>
            <a:ext cx="11745798" cy="89554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on a Transmission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Line                   Cont.….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21790"/>
            <a:ext cx="12075736" cy="5571241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current is assumed to be zero before switch closes, and the source angle α determines the source voltage at t = 0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44066" name="Picture 2" descr="https://media.cheggcdn.com/media/39a/s1000x467/39a2b0ef-58be-4d36-8462-03d02a190f91/phpqFjHM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931" y="2290714"/>
            <a:ext cx="6600779" cy="3082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4780" y="5463361"/>
            <a:ext cx="105234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RL circuit representation of Transmission line.</a:t>
            </a:r>
          </a:p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media.cheggcdn.com/media/39a/s1000x467/39a2b0ef-58be-4d36-8462-03d02a190f91/phpqFjHMe.png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755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1" y="1310326"/>
            <a:ext cx="11981468" cy="5410985"/>
          </a:xfrm>
        </p:spPr>
        <p:txBody>
          <a:bodyPr/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Now,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Kirchhoff’s voltage law equation for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 is given by: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eqn.(1)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This current has AC and DC part as given by: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eqn.(2)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where symmetrical short-circuit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Dc offset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 as given by: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eqn.(3)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impedance is: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eqn.(4)                          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348677"/>
              </p:ext>
            </p:extLst>
          </p:nvPr>
        </p:nvGraphicFramePr>
        <p:xfrm>
          <a:off x="1018095" y="1725105"/>
          <a:ext cx="4480034" cy="725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358" name="Equation" r:id="rId3" imgW="2451100" imgH="393700" progId="Equation.3">
                  <p:embed/>
                </p:oleObj>
              </mc:Choice>
              <mc:Fallback>
                <p:oleObj name="Equation" r:id="rId3" imgW="2451100" imgH="393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8095" y="1725105"/>
                        <a:ext cx="4480034" cy="7258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404409"/>
              </p:ext>
            </p:extLst>
          </p:nvPr>
        </p:nvGraphicFramePr>
        <p:xfrm>
          <a:off x="980388" y="2837746"/>
          <a:ext cx="4628560" cy="104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359" name="Equation" r:id="rId5" imgW="3136900" imgH="711200" progId="Equation.3">
                  <p:embed/>
                </p:oleObj>
              </mc:Choice>
              <mc:Fallback>
                <p:oleObj name="Equation" r:id="rId5" imgW="3136900" imgH="71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0388" y="2837746"/>
                        <a:ext cx="4628560" cy="10436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5944937"/>
              </p:ext>
            </p:extLst>
          </p:nvPr>
        </p:nvGraphicFramePr>
        <p:xfrm>
          <a:off x="528226" y="4097435"/>
          <a:ext cx="2997399" cy="7978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360" name="Equation" r:id="rId7" imgW="1765080" imgH="469800" progId="Equation.3">
                  <p:embed/>
                </p:oleObj>
              </mc:Choice>
              <mc:Fallback>
                <p:oleObj name="Equation" r:id="rId7" imgW="1765080" imgH="469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8226" y="4097435"/>
                        <a:ext cx="2997399" cy="7978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153289"/>
              </p:ext>
            </p:extLst>
          </p:nvPr>
        </p:nvGraphicFramePr>
        <p:xfrm>
          <a:off x="3944865" y="4114800"/>
          <a:ext cx="3131864" cy="7777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361" name="Equation" r:id="rId9" imgW="1892160" imgH="469800" progId="Equation.3">
                  <p:embed/>
                </p:oleObj>
              </mc:Choice>
              <mc:Fallback>
                <p:oleObj name="Equation" r:id="rId9" imgW="1892160" imgH="469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44865" y="4114800"/>
                        <a:ext cx="3131864" cy="7777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9530752"/>
              </p:ext>
            </p:extLst>
          </p:nvPr>
        </p:nvGraphicFramePr>
        <p:xfrm>
          <a:off x="851141" y="5289802"/>
          <a:ext cx="1867996" cy="1182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362" name="Equation" r:id="rId11" imgW="1079500" imgH="685800" progId="Equation.3">
                  <p:embed/>
                </p:oleObj>
              </mc:Choice>
              <mc:Fallback>
                <p:oleObj name="Equation" r:id="rId11" imgW="1079500" imgH="6858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141" y="5289802"/>
                        <a:ext cx="1867996" cy="118224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22549" y="179109"/>
            <a:ext cx="11745798" cy="89554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on a Transmission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Line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34497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29559"/>
            <a:ext cx="12047456" cy="602844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overall short-circuit current of transmission line  is presented in Fig.4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7" name="AutoShape 2" descr="https://www.researchgate.net/publication/321330378/figure/fig3/AS:628024638701568@1526744150027/Fig-1-Short-circuit-current-transients-waveform-1-Symmetrical-and-asymmetric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461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754" y="1228401"/>
            <a:ext cx="7297798" cy="4117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5576" y="5452648"/>
            <a:ext cx="10147921" cy="838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Short-circuit current envelop of transmission line. </a:t>
            </a:r>
          </a:p>
          <a:p>
            <a:r>
              <a:rPr lang="en-US" sz="9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9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9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www.researchgate.net/publication/321330378/figure/fig3/AS:628024638701568@1526744150027/Fig-1-Short-circuit-current-transients-waveform-1-Symmetrical-and-asymmetrical.png</a:t>
            </a: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endParaRPr lang="en-US" sz="10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5575" y="75414"/>
            <a:ext cx="11745798" cy="89554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on a Transmission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Line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88692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7491"/>
            <a:ext cx="12098214" cy="582050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total short-circuit current i(t), the value corresponding to the first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peak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called maximum momentary short-circuit current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mm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decay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in this short time is neglected,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eqn.(5)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Since the transmission line resistance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small,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ፀ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90°: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eqn.(6)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535174"/>
              </p:ext>
            </p:extLst>
          </p:nvPr>
        </p:nvGraphicFramePr>
        <p:xfrm>
          <a:off x="731031" y="3006971"/>
          <a:ext cx="3021920" cy="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227" name="Equation" r:id="rId3" imgW="1777229" imgH="431613" progId="Equation.3">
                  <p:embed/>
                </p:oleObj>
              </mc:Choice>
              <mc:Fallback>
                <p:oleObj name="Equation" r:id="rId3" imgW="1777229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031" y="3006971"/>
                        <a:ext cx="3021920" cy="7272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6777389"/>
              </p:ext>
            </p:extLst>
          </p:nvPr>
        </p:nvGraphicFramePr>
        <p:xfrm>
          <a:off x="975946" y="4487611"/>
          <a:ext cx="3499339" cy="1008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228" name="Equation" r:id="rId5" imgW="1485900" imgH="431800" progId="Equation.3">
                  <p:embed/>
                </p:oleObj>
              </mc:Choice>
              <mc:Fallback>
                <p:oleObj name="Equation" r:id="rId5" imgW="14859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5946" y="4487611"/>
                        <a:ext cx="3499339" cy="10083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22549" y="179109"/>
            <a:ext cx="11745798" cy="89554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on a Transmission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Line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45460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6375"/>
            <a:ext cx="12192000" cy="5665510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mm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has the maximum possible value when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= 0.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implies that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effect of short-circuit will be severe if the fault occurs when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wave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going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through zero.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Thus</a:t>
            </a:r>
          </a:p>
          <a:p>
            <a:pPr marL="0" indent="0">
              <a:buNone/>
            </a:pPr>
            <a:endParaRPr lang="en-US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eqn.(7)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 called double effect.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selection of circuit breakers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momentary short-circuit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taken corresponding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its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maximum possible value.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875444"/>
              </p:ext>
            </p:extLst>
          </p:nvPr>
        </p:nvGraphicFramePr>
        <p:xfrm>
          <a:off x="724596" y="3028000"/>
          <a:ext cx="2871051" cy="716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5" name="Equation" r:id="rId3" imgW="1714500" imgH="431800" progId="Equation.3">
                  <p:embed/>
                </p:oleObj>
              </mc:Choice>
              <mc:Fallback>
                <p:oleObj name="Equation" r:id="rId3" imgW="17145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4596" y="3028000"/>
                        <a:ext cx="2871051" cy="7164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2549" y="179109"/>
            <a:ext cx="11745798" cy="89554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on a Transmission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Line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82818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352" y="131975"/>
            <a:ext cx="11406434" cy="9898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Short-circuit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on a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Synchronous Machine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878" y="962526"/>
            <a:ext cx="12086121" cy="578706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machines linked to the power system determine how much current flows through the network during a fault.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synchronous machine's current flows in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different ways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due to the influence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armature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on the flux that produces the voltage: immediately following the fault, a few cycles later, and under sustained or steady state conditions, as shown in Fig.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5.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Furthermore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instantaneous value at the moment of fault occurrence results in an exponentially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declining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DC component.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09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349186" name="Picture 2" descr="https://www.theengineeringknowledge.com/wp-content/uploads/2019/10/The-symmetric-ac-COmponent-of-the-fault-curren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10853" r="5522" b="8758"/>
          <a:stretch/>
        </p:blipFill>
        <p:spPr bwMode="auto">
          <a:xfrm>
            <a:off x="2658358" y="920274"/>
            <a:ext cx="6297105" cy="477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1084" y="5726047"/>
            <a:ext cx="97034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The three types of currents during fault response of synchronous machine.</a:t>
            </a:r>
          </a:p>
          <a:p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www.theengineeringknowledge.com/wp-content/uploads/2019/10/The-symmetric-ac-COmponent-of-the-fault-current.jpg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1578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6375"/>
            <a:ext cx="12192000" cy="581162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Furthermore, as Fig.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5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illustrates, the synchronous machine's AC current peak value varies 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time.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which is due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removal of the unidirectional component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transient waveform and a change in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impedances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effective impedance is extremely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low because of the initial low back </a:t>
            </a: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emf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fault location,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causes large current.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initial current may be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multiple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times the steady state value even in the absence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DC transient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component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781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7" y="702644"/>
            <a:ext cx="12105373" cy="6155355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sub-transient reactance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'' for the first 10 to 20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of fault, the transient reactance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' for up to around 500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the steady state reactance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(synchronous reactance).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demagnetizing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flux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produced by an alternator's armature reaction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under the steady state three-phase short-circuit condition.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reactance known as the armature reaction reactance, or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is used to illustrate this effect.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Synchronous reactance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sum of the armature reactance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and leakage reactance (X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synchronous reactance in a salient pole alternator is known as the direct axis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8886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256" y="1178350"/>
            <a:ext cx="12031744" cy="567964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itchFamily="34" charset="0"/>
                <a:cs typeface="Arial" pitchFamily="34" charset="0"/>
              </a:rPr>
              <a:t>Direct axis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sub-transient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reactance (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b="1" baseline="-25000" dirty="0" err="1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’’ ):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DC offset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is present in all three stator phases at the moment of the short circuit.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transient effect of this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DC offset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can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cause current to be induced in the damper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winding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 field winding.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primary flux will be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augmented by the flux created by the increase in field current and damper winding current.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seen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Fig.6,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two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reactance's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parallel with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might be used to illustrate this effect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8539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350210" name="Picture 2" descr="https://www.poriyaan.in/media/imgPori/images11/DtHP5JP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37"/>
          <a:stretch/>
        </p:blipFill>
        <p:spPr bwMode="auto">
          <a:xfrm>
            <a:off x="1331999" y="1973179"/>
            <a:ext cx="5551771" cy="326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7174" y="5339938"/>
            <a:ext cx="7146123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Direct axis sub-transient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reactance's.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Url: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https</a:t>
            </a:r>
            <a:r>
              <a:rPr lang="en-US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www.poriyaan.in/media/imgPori/images11/DtHP5JP.png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68" y="735291"/>
            <a:ext cx="1209773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this case,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f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stands for the flux produced by the field winding's induced current,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dw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for the damper winding's induced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current. The total reactance is given by: 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654257"/>
              </p:ext>
            </p:extLst>
          </p:nvPr>
        </p:nvGraphicFramePr>
        <p:xfrm>
          <a:off x="7124370" y="2482741"/>
          <a:ext cx="3041210" cy="11219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240" name="Equation" r:id="rId5" imgW="1726451" imgH="634725" progId="Equation.3">
                  <p:embed/>
                </p:oleObj>
              </mc:Choice>
              <mc:Fallback>
                <p:oleObj name="Equation" r:id="rId5" imgW="1726451" imgH="63472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4370" y="2482741"/>
                        <a:ext cx="3041210" cy="112191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0686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1216"/>
            <a:ext cx="12191999" cy="5596843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Direct axis transient reactance (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2200" b="1" baseline="-25000" dirty="0" err="1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’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):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The reactance is effective after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the damper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winding currents have died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out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reactance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the machine is shown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Fig.7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eqn.(9)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7.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ransient reactance's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 diagram.</a:t>
            </a:r>
          </a:p>
          <a:p>
            <a:pPr marL="0" indent="0">
              <a:buNone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Url: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blogger.googleusercontent.com/img/b/R29vZ2xl/AVvXsEhJvE4LATcVlyz9YEQjMMbdMn241b8IJV0gr5TRlxpzfv9tUiO8W1qHuXwjxZk2iPg2-IbeEonCPYZX48Z91vs-jHbfizcC-VdnzcHr9BQSF5X12u48iEbOhWpf2MhXbFyUOMjCdFerE02c/s1600/ccc126.jpeg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351234" name="Picture 2" descr="https://blogger.googleusercontent.com/img/b/R29vZ2xl/AVvXsEhJvE4LATcVlyz9YEQjMMbdMn241b8IJV0gr5TRlxpzfv9tUiO8W1qHuXwjxZk2iPg2-IbeEonCPYZX48Z91vs-jHbfizcC-VdnzcHr9BQSF5X12u48iEbOhWpf2MhXbFyUOMjCdFerE02c/s1600/ccc126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" t="50000" b="7838"/>
          <a:stretch/>
        </p:blipFill>
        <p:spPr bwMode="auto">
          <a:xfrm>
            <a:off x="1232035" y="2689823"/>
            <a:ext cx="3051208" cy="153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4206241"/>
              </p:ext>
            </p:extLst>
          </p:nvPr>
        </p:nvGraphicFramePr>
        <p:xfrm>
          <a:off x="6614189" y="3063071"/>
          <a:ext cx="2414310" cy="11636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63" name="Equation" r:id="rId5" imgW="1320227" imgH="634725" progId="Equation.3">
                  <p:embed/>
                </p:oleObj>
              </mc:Choice>
              <mc:Fallback>
                <p:oleObj name="Equation" r:id="rId5" imgW="1320227" imgH="63472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189" y="3063071"/>
                        <a:ext cx="2414310" cy="11636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503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75" y="1102936"/>
            <a:ext cx="11929588" cy="563474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Direct axis synchronous reactance or steady state condition reactance: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state will exist for a few cycles and then the steady state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conditions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achieved as the effect of field winding current will also die out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short time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depending on its time constant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Thus the steady state total reactance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shown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Fig.8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given by the sum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Xl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eqn.(10)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Figure 8.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Direct axis synchronous reactance.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url: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www.researchgate.net/figure/Steady-state-short-circuit-model-of-a-synchronous-machine_fig1_281268957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AutoShape 2" descr="Steady state short circuit model of a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522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949" y="3807237"/>
            <a:ext cx="3671183" cy="1824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3829119"/>
              </p:ext>
            </p:extLst>
          </p:nvPr>
        </p:nvGraphicFramePr>
        <p:xfrm>
          <a:off x="6491694" y="4295823"/>
          <a:ext cx="1638261" cy="42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84" name="Equation" r:id="rId5" imgW="889000" imgH="228600" progId="Equation.3">
                  <p:embed/>
                </p:oleObj>
              </mc:Choice>
              <mc:Fallback>
                <p:oleObj name="Equation" r:id="rId5" imgW="8890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694" y="4295823"/>
                        <a:ext cx="1638261" cy="4234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7145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4841" y="999241"/>
            <a:ext cx="12207711" cy="517772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fundamental frequency component of armature current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following the sudden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application of short-circuit to the armature of an initially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unloaded machine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be expressed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eqn.(11)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where </a:t>
            </a:r>
            <a:r>
              <a:rPr lang="en-US" sz="2000" i="1" dirty="0" err="1">
                <a:latin typeface="Arial" pitchFamily="34" charset="0"/>
                <a:cs typeface="Arial" pitchFamily="34" charset="0"/>
              </a:rPr>
              <a:t>E</a:t>
            </a:r>
            <a:r>
              <a:rPr lang="en-US" sz="2000" i="1" baseline="-25000" dirty="0" err="1">
                <a:latin typeface="Arial" pitchFamily="34" charset="0"/>
                <a:cs typeface="Arial" pitchFamily="34" charset="0"/>
              </a:rPr>
              <a:t>g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neutral pre-fault terminal voltage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unloaded synchronous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machine. The armature resistance is neglected in the above equation.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Note that at time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= 0, when the fault occurs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value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current, 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called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sub-transient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 current,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I’’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eqn.(12)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1928107"/>
              </p:ext>
            </p:extLst>
          </p:nvPr>
        </p:nvGraphicFramePr>
        <p:xfrm>
          <a:off x="307314" y="2084712"/>
          <a:ext cx="8499475" cy="827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329" name="Equation" r:id="rId3" imgW="4406900" imgH="431800" progId="Equation.3">
                  <p:embed/>
                </p:oleObj>
              </mc:Choice>
              <mc:Fallback>
                <p:oleObj name="Equation" r:id="rId3" imgW="44069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14" y="2084712"/>
                        <a:ext cx="8499475" cy="827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2413759"/>
              </p:ext>
            </p:extLst>
          </p:nvPr>
        </p:nvGraphicFramePr>
        <p:xfrm>
          <a:off x="461914" y="5354425"/>
          <a:ext cx="2058988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330" name="Equation" r:id="rId5" imgW="1066800" imgH="457200" progId="Equation.3">
                  <p:embed/>
                </p:oleObj>
              </mc:Choice>
              <mc:Fallback>
                <p:oleObj name="Equation" r:id="rId5" imgW="1066800" imgH="457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14" y="5354425"/>
                        <a:ext cx="2058988" cy="874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045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3122" y="1131216"/>
            <a:ext cx="12305121" cy="5726784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duration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I’’ is determined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the time constant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т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’’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is called the direct axis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short-circuit sub-transient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time constant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At a later time, when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large compared to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т’’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but small compared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direct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axis short-circuit transient time constant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т’d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first exponential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term has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decayed almost to zero, but the second exponential has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not decayed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significantly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AC fault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then equals to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transient fault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and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eqn.(12)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853026"/>
              </p:ext>
            </p:extLst>
          </p:nvPr>
        </p:nvGraphicFramePr>
        <p:xfrm>
          <a:off x="6038850" y="3319463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4351" name="Equation" r:id="rId3" imgW="114120" imgH="215640" progId="Equation.3">
                  <p:embed/>
                </p:oleObj>
              </mc:Choice>
              <mc:Fallback>
                <p:oleObj name="Equation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38850" y="3319463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0572898"/>
              </p:ext>
            </p:extLst>
          </p:nvPr>
        </p:nvGraphicFramePr>
        <p:xfrm>
          <a:off x="1121294" y="5263928"/>
          <a:ext cx="2011363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4352" name="Equation" r:id="rId5" imgW="1041400" imgH="457200" progId="Equation.3">
                  <p:embed/>
                </p:oleObj>
              </mc:Choice>
              <mc:Fallback>
                <p:oleObj name="Equation" r:id="rId5" imgW="10414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1294" y="5263928"/>
                        <a:ext cx="2011363" cy="874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7650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1" y="1055802"/>
            <a:ext cx="12019175" cy="572207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 is much larger than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т’d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 fault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approaches its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steady state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value,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eqn.(13)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sub-transient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reactance,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the transient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reactance,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and the steady state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reactance,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respectively, 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define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the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sub-transient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 transient, and steady state periods following a defect.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values of these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reactance's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are rising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 equivalent components of the short-circuit current have diminishing magnitudes (|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I’’|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&gt; |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I’|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&gt; |I |), and 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’’&lt;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’&lt;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value of the ac component of the fault current just after the fault occurs, with the dc component eliminated, is the initial symmetrical 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current.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179202"/>
              </p:ext>
            </p:extLst>
          </p:nvPr>
        </p:nvGraphicFramePr>
        <p:xfrm>
          <a:off x="1008669" y="1461155"/>
          <a:ext cx="1955800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5352" name="Equation" r:id="rId3" imgW="1016000" imgH="457200" progId="Equation.3">
                  <p:embed/>
                </p:oleObj>
              </mc:Choice>
              <mc:Fallback>
                <p:oleObj name="Equation" r:id="rId3" imgW="10160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669" y="1461155"/>
                        <a:ext cx="1955800" cy="874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5411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75414" y="772998"/>
            <a:ext cx="12116586" cy="21348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During a fault the only devices that can contribute fault current are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those with energy storage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Thus the models of generators (and other rotating machines) are very important since they contribute the bulk of the fault current.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Generators can be approximated as a constant voltage behind a time-varying reactance as presented in Fig.9 </a:t>
            </a:r>
          </a:p>
        </p:txBody>
      </p:sp>
      <p:pic>
        <p:nvPicPr>
          <p:cNvPr id="343093" name="Picture 53" descr="https://www.researchgate.net/publication/323244764/figure/fig4/AS:667649172336651@1536191375287/Representation-of-a-generator-as-a-constant-voltage-source-behind-transient-reacta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929" y="2952313"/>
            <a:ext cx="3726341" cy="189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-1" y="4732012"/>
            <a:ext cx="120989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Arial" pitchFamily="34" charset="0"/>
                <a:cs typeface="Arial" pitchFamily="34" charset="0"/>
              </a:rPr>
              <a:t>Figure 9. Approximate Generator Model.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www.researchgate.net/publication/323244764/figure/fig4/AS:667649172336651@1536191375287/Representation-of-a-generator-as-a-constant-voltage-source-behind-transient-reactance.jpg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77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725864"/>
            <a:ext cx="12192000" cy="6132136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To simplify analysis of fault currents in networks we'll make several simplifications:</a:t>
            </a:r>
          </a:p>
          <a:p>
            <a:pPr marL="182880" lvl="1" indent="0" algn="just" eaLnBrk="1" hangingPunct="1">
              <a:lnSpc>
                <a:spcPct val="200000"/>
              </a:lnSpc>
              <a:buFont typeface="Wingdings" pitchFamily="2" charset="2"/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Transmission lines are represented by their series reactance</a:t>
            </a:r>
          </a:p>
          <a:p>
            <a:pPr marL="182880" lvl="1" indent="0" algn="just" eaLnBrk="1" hangingPunct="1">
              <a:lnSpc>
                <a:spcPct val="200000"/>
              </a:lnSpc>
              <a:buFont typeface="Wingdings" pitchFamily="2" charset="2"/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Transformers are represented by their leakage reactance</a:t>
            </a:r>
          </a:p>
          <a:p>
            <a:pPr marL="182880" lvl="1" indent="0" algn="just" eaLnBrk="1" hangingPunct="1">
              <a:lnSpc>
                <a:spcPct val="200000"/>
              </a:lnSpc>
              <a:buFont typeface="Wingdings" pitchFamily="2" charset="2"/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Synchronous machines are modeled as a constant voltage behind direct-axis sub-transient reactance</a:t>
            </a:r>
          </a:p>
          <a:p>
            <a:pPr marL="182880" lvl="1" indent="0" algn="just" eaLnBrk="1" hangingPunct="1">
              <a:lnSpc>
                <a:spcPct val="200000"/>
              </a:lnSpc>
              <a:buFont typeface="Wingdings" pitchFamily="2" charset="2"/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Induction motors are ignored or treated as synchronous machines</a:t>
            </a:r>
          </a:p>
          <a:p>
            <a:pPr marL="182880" lvl="1" indent="0" algn="just" eaLnBrk="1" hangingPunct="1">
              <a:lnSpc>
                <a:spcPct val="200000"/>
              </a:lnSpc>
              <a:buFont typeface="Wingdings" pitchFamily="2" charset="2"/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Other (non spinning) loads are ignored</a:t>
            </a:r>
          </a:p>
          <a:p>
            <a:pPr marL="914400" lvl="1" indent="-457200" eaLnBrk="1" hangingPunct="1">
              <a:buFont typeface="Wingdings" pitchFamily="2" charset="2"/>
              <a:buAutoNum type="arabicPeriod"/>
            </a:pPr>
            <a:endParaRPr lang="en-US" altLang="en-US" dirty="0" smtClean="0"/>
          </a:p>
          <a:p>
            <a:pPr marL="533400" indent="-533400" eaLnBrk="1" hangingPunct="1">
              <a:buFont typeface="Wingdings" pitchFamily="2" charset="2"/>
              <a:buNone/>
            </a:pPr>
            <a:endParaRPr lang="en-US" alt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05352" y="131974"/>
            <a:ext cx="11547836" cy="91440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Short-circuit on a Synchronous Machine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47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867" y="266532"/>
            <a:ext cx="11397006" cy="6033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5. Types of Fault in Power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ystem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4973"/>
            <a:ext cx="12191999" cy="5871211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There are two main types of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faults[5].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Symmetric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faults: system remains balanced; these faults are relatively rare, but are the easiest to analyze so we’ll consider them first.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Unsymmetrical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faults: system is no longer balanced; very common, but more difficult to analyze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most common type of fault on a three phase system by far is the single line-to-ground (SL-G), followed by the line-to-line faults (L-L), double line-to-ground (DL-G) faults, and balanced three phase faults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2026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85558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5035"/>
            <a:ext cx="12192000" cy="6282965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the basic of short circuit analysis and its impotence is discussed.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short circuit analysis is mainly needed to determine the magnitude faults in power system, which aims determine the size of circuit protective devices.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Besides this, modeling power system components specifically transmission lines and synchronous generator during transient condition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Specially, the generator model during transients, sub transients and steady state condition are discussed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 equivalent components of the short-circuit current have diminishing magnitudes (|I’’| &gt; |I’| &gt; |I |), and 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’’&lt; 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’&lt; 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two common types of fault known as symmetrical and unsymmetrical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faults are discussed.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2192000" cy="604707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[1].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I.,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Khandoker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K.,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Dowon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A., Ahmed. ‘’A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review on adaptive power system protection schemes for future smart and micro grids, challenges and opportunities’’.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Elsevier: Electric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Power Systems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Research. V. 230, 2024.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doi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2"/>
              </a:rPr>
              <a:t>https://doi.org/10.1016/j.epsr.2024.110241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2]. E.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Prasetyo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N.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Silaen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A. I.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Arif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and I. M. S.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Merta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"Lightning Performance of 70 kV Overhead-Line Sub-Transmission in Bandung," 2022 IEEE PES 14th Asia-Pacific Power and Energy Engineering Conference (APPEEC), Melbourne, Australia, 2022, pp. 1-6,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3"/>
              </a:rPr>
              <a:t>https://doi.org/10.1109/APPEEC53445.2022.10072250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]. S.,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Jie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F.,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Josep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M., Leonardo and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:. 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"A short-circuit calculation solver for power systems with power electronics converters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‘’. Elsevier: International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Journal of Electrical Power &amp; Energy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Systems.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V.157, 2024.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4"/>
              </a:rPr>
              <a:t>doi.org/10.1016/j.ijepes.2024.109839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4]. B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Brusilowicz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and J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Herlender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"Transmission Line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Modelling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and Simulating for Transient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Analysis’’. Modern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Electric Power Systems (MEPS),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2019, pp. 1-6,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5"/>
              </a:rPr>
              <a:t>https://doi.org/10.1109/MEPS46793.2019.9395054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[5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]. 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Nieminen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Väänänen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Puttonen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Flyktman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and 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Latvala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"Identifying electric power system fault types with Deep Neural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Network“. IEEE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International Workshop on Metrology for Industry 4.0 &amp;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IoT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(MetroInd4.0&amp;IoT), Brescia, Italy, 2023, pp. 371-375,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dirty="0">
                <a:latin typeface="Arial" pitchFamily="34" charset="0"/>
                <a:cs typeface="Arial" pitchFamily="34" charset="0"/>
                <a:hlinkClick r:id="rId6"/>
              </a:rPr>
              <a:t>https://doi.org/10.1109/MetroInd4.0IoT57462.2023.10180194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sz="29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endParaRPr lang="en-US" sz="29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8678</TotalTime>
  <Words>3205</Words>
  <Application>Microsoft Office PowerPoint</Application>
  <PresentationFormat>Custom</PresentationFormat>
  <Paragraphs>330</Paragraphs>
  <Slides>38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Office 테마</vt:lpstr>
      <vt:lpstr>Equation</vt:lpstr>
      <vt:lpstr>Advanced Power System Analysis</vt:lpstr>
      <vt:lpstr>Outlines </vt:lpstr>
      <vt:lpstr>1. Introduction </vt:lpstr>
      <vt:lpstr>Introduction                                        Cont.…</vt:lpstr>
      <vt:lpstr>Introduction                                        Cont.…</vt:lpstr>
      <vt:lpstr>Introduction                                        Cont.…</vt:lpstr>
      <vt:lpstr>Introduction                                        Cont.…</vt:lpstr>
      <vt:lpstr>2. Short-Circuit on Power System Components</vt:lpstr>
      <vt:lpstr>Short-Circuit on Power System                  Cont.…</vt:lpstr>
      <vt:lpstr>PowerPoint Presentation</vt:lpstr>
      <vt:lpstr>Short-Circuit on Power System                  Cont.…</vt:lpstr>
      <vt:lpstr>Short-Circuit on Power System                  Cont.…</vt:lpstr>
      <vt:lpstr>Short-Circuit on Power System                  Cont.…</vt:lpstr>
      <vt:lpstr>Short-Circuit on Power System                  Cont.…</vt:lpstr>
      <vt:lpstr>PowerPoint Presentation</vt:lpstr>
      <vt:lpstr>3. Transient on a Transmission Line </vt:lpstr>
      <vt:lpstr>Transient on a Transmission Line                   Cont.….</vt:lpstr>
      <vt:lpstr>Transient on a Transmission Line                   Cont.….</vt:lpstr>
      <vt:lpstr>Transient on a Transmission Line                   Cont.….</vt:lpstr>
      <vt:lpstr>Transient on a Transmission Line                   Cont.….</vt:lpstr>
      <vt:lpstr>Transient on a Transmission Line                   Cont.….</vt:lpstr>
      <vt:lpstr>4. Short-circuit on a Synchronous Machine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Types of Fault in Power System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641</cp:revision>
  <dcterms:created xsi:type="dcterms:W3CDTF">2021-04-29T04:21:21Z</dcterms:created>
  <dcterms:modified xsi:type="dcterms:W3CDTF">2025-05-24T06:18:45Z</dcterms:modified>
</cp:coreProperties>
</file>