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handoutMasterIdLst>
    <p:handoutMasterId r:id="rId43"/>
  </p:handoutMasterIdLst>
  <p:sldIdLst>
    <p:sldId id="282" r:id="rId2"/>
    <p:sldId id="981" r:id="rId3"/>
    <p:sldId id="893" r:id="rId4"/>
    <p:sldId id="1028" r:id="rId5"/>
    <p:sldId id="1029" r:id="rId6"/>
    <p:sldId id="1030" r:id="rId7"/>
    <p:sldId id="1069" r:id="rId8"/>
    <p:sldId id="1084" r:id="rId9"/>
    <p:sldId id="1034" r:id="rId10"/>
    <p:sldId id="1033" r:id="rId11"/>
    <p:sldId id="1035" r:id="rId12"/>
    <p:sldId id="1036" r:id="rId13"/>
    <p:sldId id="1037" r:id="rId14"/>
    <p:sldId id="1038" r:id="rId15"/>
    <p:sldId id="1039" r:id="rId16"/>
    <p:sldId id="1060" r:id="rId17"/>
    <p:sldId id="1061" r:id="rId18"/>
    <p:sldId id="1062" r:id="rId19"/>
    <p:sldId id="1063" r:id="rId20"/>
    <p:sldId id="1064" r:id="rId21"/>
    <p:sldId id="1065" r:id="rId22"/>
    <p:sldId id="1066" r:id="rId23"/>
    <p:sldId id="1067" r:id="rId24"/>
    <p:sldId id="1068" r:id="rId25"/>
    <p:sldId id="1040" r:id="rId26"/>
    <p:sldId id="1070" r:id="rId27"/>
    <p:sldId id="1071" r:id="rId28"/>
    <p:sldId id="1072" r:id="rId29"/>
    <p:sldId id="1074" r:id="rId30"/>
    <p:sldId id="1075" r:id="rId31"/>
    <p:sldId id="1076" r:id="rId32"/>
    <p:sldId id="1078" r:id="rId33"/>
    <p:sldId id="1079" r:id="rId34"/>
    <p:sldId id="1080" r:id="rId35"/>
    <p:sldId id="1081" r:id="rId36"/>
    <p:sldId id="1082" r:id="rId37"/>
    <p:sldId id="1083" r:id="rId38"/>
    <p:sldId id="443" r:id="rId39"/>
    <p:sldId id="442" r:id="rId40"/>
    <p:sldId id="317" r:id="rId41"/>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ECF1"/>
    <a:srgbClr val="29455F"/>
    <a:srgbClr val="2F333E"/>
    <a:srgbClr val="585C65"/>
    <a:srgbClr val="D9E1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587" autoAdjust="0"/>
    <p:restoredTop sz="86378" autoAdjust="0"/>
  </p:normalViewPr>
  <p:slideViewPr>
    <p:cSldViewPr snapToGrid="0">
      <p:cViewPr>
        <p:scale>
          <a:sx n="75" d="100"/>
          <a:sy n="75" d="100"/>
        </p:scale>
        <p:origin x="-1873" y="-721"/>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1197"/>
    </p:cViewPr>
  </p:sorterViewPr>
  <p:notesViewPr>
    <p:cSldViewPr snapToGrid="0">
      <p:cViewPr varScale="1">
        <p:scale>
          <a:sx n="99" d="100"/>
          <a:sy n="99" d="100"/>
        </p:scale>
        <p:origin x="381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11.wmf"/><Relationship Id="rId1" Type="http://schemas.openxmlformats.org/officeDocument/2006/relationships/image" Target="../media/image10.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image" Target="../media/image13.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image" Target="../media/image15.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8.wmf"/><Relationship Id="rId1" Type="http://schemas.openxmlformats.org/officeDocument/2006/relationships/image" Target="../media/image17.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9.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23.wmf"/><Relationship Id="rId1" Type="http://schemas.openxmlformats.org/officeDocument/2006/relationships/image" Target="../media/image22.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26.wmf"/><Relationship Id="rId2" Type="http://schemas.openxmlformats.org/officeDocument/2006/relationships/image" Target="../media/image25.wmf"/><Relationship Id="rId1" Type="http://schemas.openxmlformats.org/officeDocument/2006/relationships/image" Target="../media/image24.wmf"/><Relationship Id="rId4" Type="http://schemas.openxmlformats.org/officeDocument/2006/relationships/image" Target="../media/image27.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8.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32.wmf"/><Relationship Id="rId2" Type="http://schemas.openxmlformats.org/officeDocument/2006/relationships/image" Target="../media/image31.wmf"/><Relationship Id="rId1" Type="http://schemas.openxmlformats.org/officeDocument/2006/relationships/image" Target="../media/image30.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33.wmf"/></Relationships>
</file>

<file path=ppt/drawings/_rels/vmlDrawing11.vml.rels><?xml version="1.0" encoding="UTF-8" standalone="yes"?>
<Relationships xmlns="http://schemas.openxmlformats.org/package/2006/relationships"><Relationship Id="rId2" Type="http://schemas.openxmlformats.org/officeDocument/2006/relationships/image" Target="../media/image36.wmf"/><Relationship Id="rId1" Type="http://schemas.openxmlformats.org/officeDocument/2006/relationships/image" Target="../media/image35.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37.wmf"/></Relationships>
</file>

<file path=ppt/drawings/_rels/vmlDrawing13.vml.rels><?xml version="1.0" encoding="UTF-8" standalone="yes"?>
<Relationships xmlns="http://schemas.openxmlformats.org/package/2006/relationships"><Relationship Id="rId2" Type="http://schemas.openxmlformats.org/officeDocument/2006/relationships/image" Target="../media/image40.wmf"/><Relationship Id="rId1" Type="http://schemas.openxmlformats.org/officeDocument/2006/relationships/image" Target="../media/image39.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41.wmf"/></Relationships>
</file>

<file path=ppt/drawings/_rels/vmlDrawing15.vml.rels><?xml version="1.0" encoding="UTF-8" standalone="yes"?>
<Relationships xmlns="http://schemas.openxmlformats.org/package/2006/relationships"><Relationship Id="rId3" Type="http://schemas.openxmlformats.org/officeDocument/2006/relationships/image" Target="../media/image44.wmf"/><Relationship Id="rId2" Type="http://schemas.openxmlformats.org/officeDocument/2006/relationships/image" Target="../media/image43.wmf"/><Relationship Id="rId1" Type="http://schemas.openxmlformats.org/officeDocument/2006/relationships/image" Target="../media/image42.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a:extLst>
              <a:ext uri="{FF2B5EF4-FFF2-40B4-BE49-F238E27FC236}">
                <a16:creationId xmlns:a16="http://schemas.microsoft.com/office/drawing/2014/main" xmlns="" id="{1FA06A38-C37F-4568-A048-47EECB9A14E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a:extLst>
              <a:ext uri="{FF2B5EF4-FFF2-40B4-BE49-F238E27FC236}">
                <a16:creationId xmlns:a16="http://schemas.microsoft.com/office/drawing/2014/main" xmlns="" id="{752D2E05-4CF1-4BCC-9766-ECC4888F3EF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C0BD674-518E-4782-9092-813744A91FEA}" type="datetimeFigureOut">
              <a:rPr lang="ko-KR" altLang="en-US" smtClean="0"/>
              <a:t>2025-05-25</a:t>
            </a:fld>
            <a:endParaRPr lang="ko-KR" altLang="en-US"/>
          </a:p>
        </p:txBody>
      </p:sp>
      <p:sp>
        <p:nvSpPr>
          <p:cNvPr id="4" name="바닥글 개체 틀 3">
            <a:extLst>
              <a:ext uri="{FF2B5EF4-FFF2-40B4-BE49-F238E27FC236}">
                <a16:creationId xmlns:a16="http://schemas.microsoft.com/office/drawing/2014/main" xmlns="" id="{C551118D-489C-4243-BEFA-9A1FB90A45B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5" name="슬라이드 번호 개체 틀 4">
            <a:extLst>
              <a:ext uri="{FF2B5EF4-FFF2-40B4-BE49-F238E27FC236}">
                <a16:creationId xmlns:a16="http://schemas.microsoft.com/office/drawing/2014/main" xmlns="" id="{32BA7DCD-C975-460D-BFAB-67A58038289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FDB4EAB-417F-45EB-9B7D-11919795AFEA}" type="slidenum">
              <a:rPr lang="ko-KR" altLang="en-US" smtClean="0"/>
              <a:t>‹#›</a:t>
            </a:fld>
            <a:endParaRPr lang="ko-KR" altLang="en-US"/>
          </a:p>
        </p:txBody>
      </p:sp>
    </p:spTree>
    <p:extLst>
      <p:ext uri="{BB962C8B-B14F-4D97-AF65-F5344CB8AC3E}">
        <p14:creationId xmlns:p14="http://schemas.microsoft.com/office/powerpoint/2010/main" val="10076720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51D5277-1C88-45E0-8B58-18FDF1DF2317}" type="datetimeFigureOut">
              <a:rPr lang="en-US" smtClean="0"/>
              <a:t>5/25/2025</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020840C-0D3C-4014-BD18-AB395A5B5CA2}" type="slidenum">
              <a:rPr lang="en-US" smtClean="0"/>
              <a:t>‹#›</a:t>
            </a:fld>
            <a:endParaRPr lang="en-US"/>
          </a:p>
        </p:txBody>
      </p:sp>
    </p:spTree>
    <p:extLst>
      <p:ext uri="{BB962C8B-B14F-4D97-AF65-F5344CB8AC3E}">
        <p14:creationId xmlns:p14="http://schemas.microsoft.com/office/powerpoint/2010/main" val="18016277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020840C-0D3C-4014-BD18-AB395A5B5CA2}" type="slidenum">
              <a:rPr lang="en-US" smtClean="0"/>
              <a:t>1</a:t>
            </a:fld>
            <a:endParaRPr lang="en-US"/>
          </a:p>
        </p:txBody>
      </p:sp>
    </p:spTree>
    <p:extLst>
      <p:ext uri="{BB962C8B-B14F-4D97-AF65-F5344CB8AC3E}">
        <p14:creationId xmlns:p14="http://schemas.microsoft.com/office/powerpoint/2010/main" val="405541875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2.sv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2.sv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4.svg"/><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표지">
    <p:spTree>
      <p:nvGrpSpPr>
        <p:cNvPr id="1" name=""/>
        <p:cNvGrpSpPr/>
        <p:nvPr/>
      </p:nvGrpSpPr>
      <p:grpSpPr>
        <a:xfrm>
          <a:off x="0" y="0"/>
          <a:ext cx="0" cy="0"/>
          <a:chOff x="0" y="0"/>
          <a:chExt cx="0" cy="0"/>
        </a:xfrm>
      </p:grpSpPr>
      <p:pic>
        <p:nvPicPr>
          <p:cNvPr id="20" name="우측이미지">
            <a:extLst>
              <a:ext uri="{FF2B5EF4-FFF2-40B4-BE49-F238E27FC236}">
                <a16:creationId xmlns:a16="http://schemas.microsoft.com/office/drawing/2014/main" xmlns="" id="{7A334113-2019-4F08-BFDD-FAA6F78B7BDB}"/>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rot="21105531">
            <a:off x="6020907" y="1345035"/>
            <a:ext cx="7004124" cy="5805700"/>
          </a:xfrm>
          <a:prstGeom prst="rect">
            <a:avLst/>
          </a:prstGeom>
        </p:spPr>
      </p:pic>
      <p:sp>
        <p:nvSpPr>
          <p:cNvPr id="21" name="자유형: 도형 20">
            <a:extLst>
              <a:ext uri="{FF2B5EF4-FFF2-40B4-BE49-F238E27FC236}">
                <a16:creationId xmlns:a16="http://schemas.microsoft.com/office/drawing/2014/main" xmlns="" id="{9338A8CF-C5A9-4FCB-B078-3773C5473AE2}"/>
              </a:ext>
            </a:extLst>
          </p:cNvPr>
          <p:cNvSpPr/>
          <p:nvPr userDrawn="1"/>
        </p:nvSpPr>
        <p:spPr>
          <a:xfrm>
            <a:off x="5628321" y="1815966"/>
            <a:ext cx="4602078" cy="5042034"/>
          </a:xfrm>
          <a:custGeom>
            <a:avLst/>
            <a:gdLst>
              <a:gd name="connsiteX0" fmla="*/ 0 w 4602079"/>
              <a:gd name="connsiteY0" fmla="*/ 0 h 5410200"/>
              <a:gd name="connsiteX1" fmla="*/ 1241659 w 4602079"/>
              <a:gd name="connsiteY1" fmla="*/ 0 h 5410200"/>
              <a:gd name="connsiteX2" fmla="*/ 4602079 w 4602079"/>
              <a:gd name="connsiteY2" fmla="*/ 5410200 h 5410200"/>
              <a:gd name="connsiteX3" fmla="*/ 3360420 w 4602079"/>
              <a:gd name="connsiteY3" fmla="*/ 5410200 h 5410200"/>
            </a:gdLst>
            <a:ahLst/>
            <a:cxnLst>
              <a:cxn ang="0">
                <a:pos x="connsiteX0" y="connsiteY0"/>
              </a:cxn>
              <a:cxn ang="0">
                <a:pos x="connsiteX1" y="connsiteY1"/>
              </a:cxn>
              <a:cxn ang="0">
                <a:pos x="connsiteX2" y="connsiteY2"/>
              </a:cxn>
              <a:cxn ang="0">
                <a:pos x="connsiteX3" y="connsiteY3"/>
              </a:cxn>
            </a:cxnLst>
            <a:rect l="l" t="t" r="r" b="b"/>
            <a:pathLst>
              <a:path w="4602079" h="5410200">
                <a:moveTo>
                  <a:pt x="0" y="0"/>
                </a:moveTo>
                <a:lnTo>
                  <a:pt x="1241659" y="0"/>
                </a:lnTo>
                <a:lnTo>
                  <a:pt x="4602079" y="5410200"/>
                </a:lnTo>
                <a:lnTo>
                  <a:pt x="336042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2" name="그래픽 18">
            <a:extLst>
              <a:ext uri="{FF2B5EF4-FFF2-40B4-BE49-F238E27FC236}">
                <a16:creationId xmlns:a16="http://schemas.microsoft.com/office/drawing/2014/main" xmlns="" id="{15C35F22-CF5F-4968-A7D2-CA117F0B363E}"/>
              </a:ext>
            </a:extLst>
          </p:cNvPr>
          <p:cNvSpPr/>
          <p:nvPr userDrawn="1"/>
        </p:nvSpPr>
        <p:spPr>
          <a:xfrm>
            <a:off x="0" y="1371827"/>
            <a:ext cx="6067033" cy="5042033"/>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23" name="자유형: 도형 22">
            <a:extLst>
              <a:ext uri="{FF2B5EF4-FFF2-40B4-BE49-F238E27FC236}">
                <a16:creationId xmlns:a16="http://schemas.microsoft.com/office/drawing/2014/main" xmlns="" id="{C4F55F57-C455-4D44-BF5B-7B61AB79BBD1}"/>
              </a:ext>
            </a:extLst>
          </p:cNvPr>
          <p:cNvSpPr/>
          <p:nvPr userDrawn="1"/>
        </p:nvSpPr>
        <p:spPr>
          <a:xfrm>
            <a:off x="0" y="592754"/>
            <a:ext cx="8815538" cy="5042034"/>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2B90D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4" name="직사각형 23">
            <a:extLst>
              <a:ext uri="{FF2B5EF4-FFF2-40B4-BE49-F238E27FC236}">
                <a16:creationId xmlns:a16="http://schemas.microsoft.com/office/drawing/2014/main" xmlns="" id="{9E13D364-9946-48F8-A1D3-D34015297BFD}"/>
              </a:ext>
            </a:extLst>
          </p:cNvPr>
          <p:cNvSpPr/>
          <p:nvPr userDrawn="1"/>
        </p:nvSpPr>
        <p:spPr bwMode="auto">
          <a:xfrm rot="10800000">
            <a:off x="404660" y="1024400"/>
            <a:ext cx="2415449" cy="276999"/>
          </a:xfrm>
          <a:prstGeom prst="rect">
            <a:avLst/>
          </a:prstGeom>
        </p:spPr>
        <p:txBody>
          <a:bodyPr>
            <a:spAutoFit/>
            <a:scene3d>
              <a:camera prst="orthographicFront"/>
              <a:lightRig rig="threePt" dir="t"/>
            </a:scene3d>
            <a:sp3d>
              <a:bevelT w="1270" h="1270"/>
              <a:bevelB w="1270" h="1270"/>
            </a:sp3d>
          </a:bodyPr>
          <a:lstStyle/>
          <a:p>
            <a:pPr marL="0" lvl="1" indent="-85725" fontAlgn="auto" latinLnBrk="0">
              <a:spcBef>
                <a:spcPts val="100"/>
              </a:spcBef>
              <a:spcAft>
                <a:spcPts val="0"/>
              </a:spcAft>
              <a:buClr>
                <a:srgbClr val="008400"/>
              </a:buClr>
              <a:buSzPct val="140000"/>
              <a:tabLst>
                <a:tab pos="5645270" algn="l"/>
              </a:tabLst>
              <a:defRPr/>
            </a:pPr>
            <a:endParaRPr kumimoji="0" lang="ko-KR" altLang="en-US" sz="1200" b="1" spc="-100" dirty="0">
              <a:gradFill>
                <a:gsLst>
                  <a:gs pos="0">
                    <a:schemeClr val="bg1"/>
                  </a:gs>
                  <a:gs pos="100000">
                    <a:schemeClr val="bg1"/>
                  </a:gs>
                </a:gsLst>
                <a:lin ang="0" scaled="0"/>
              </a:gradFill>
              <a:latin typeface="나눔스퀘어 Bold" panose="020B0600000101010101" pitchFamily="50" charset="-127"/>
              <a:ea typeface="나눔스퀘어 Bold" panose="020B0600000101010101" pitchFamily="50" charset="-127"/>
              <a:sym typeface="Monotype Sorts"/>
            </a:endParaRPr>
          </a:p>
        </p:txBody>
      </p:sp>
      <p:pic>
        <p:nvPicPr>
          <p:cNvPr id="25" name="그래픽 24">
            <a:extLst>
              <a:ext uri="{FF2B5EF4-FFF2-40B4-BE49-F238E27FC236}">
                <a16:creationId xmlns:a16="http://schemas.microsoft.com/office/drawing/2014/main" xmlns="" id="{44BF4D7B-D180-4DA2-8FA5-EB96C65A5F41}"/>
              </a:ext>
            </a:extLst>
          </p:cNvPr>
          <p:cNvPicPr>
            <a:picLocks noChangeAspect="1"/>
          </p:cNvPicPr>
          <p:nvPr userDrawn="1"/>
        </p:nvPicPr>
        <p:blipFill rotWithShape="1">
          <a:blip r:embed="rId4">
            <a:extLst>
              <a:ext uri="{96DAC541-7B7A-43D3-8B79-37D633B846F1}">
                <asvg:svgBlip xmlns:asvg="http://schemas.microsoft.com/office/drawing/2016/SVG/main" xmlns="" r:embed="rId5"/>
              </a:ext>
            </a:extLst>
          </a:blip>
          <a:srcRect l="27344" b="12244"/>
          <a:stretch/>
        </p:blipFill>
        <p:spPr>
          <a:xfrm>
            <a:off x="-1914979" y="829518"/>
            <a:ext cx="7561806" cy="6028483"/>
          </a:xfrm>
          <a:prstGeom prst="rect">
            <a:avLst/>
          </a:prstGeom>
        </p:spPr>
      </p:pic>
      <p:sp>
        <p:nvSpPr>
          <p:cNvPr id="26" name="상단바">
            <a:extLst>
              <a:ext uri="{FF2B5EF4-FFF2-40B4-BE49-F238E27FC236}">
                <a16:creationId xmlns:a16="http://schemas.microsoft.com/office/drawing/2014/main" xmlns="" id="{B31180F2-2F84-47B4-97B7-E65F8DB51734}"/>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1" name="이등변 삼각형 30">
            <a:extLst>
              <a:ext uri="{FF2B5EF4-FFF2-40B4-BE49-F238E27FC236}">
                <a16:creationId xmlns:a16="http://schemas.microsoft.com/office/drawing/2014/main" xmlns="" id="{331E1F0E-DC95-4538-AF87-5CCEC619B153}"/>
              </a:ext>
            </a:extLst>
          </p:cNvPr>
          <p:cNvSpPr/>
          <p:nvPr userDrawn="1"/>
        </p:nvSpPr>
        <p:spPr>
          <a:xfrm>
            <a:off x="-4265410" y="-386446"/>
            <a:ext cx="6987820" cy="6023983"/>
          </a:xfrm>
          <a:prstGeom prst="triangle">
            <a:avLst/>
          </a:prstGeom>
          <a:solidFill>
            <a:srgbClr val="152375">
              <a:alpha val="15000"/>
            </a:srgb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 name="제목 1">
            <a:extLst>
              <a:ext uri="{FF2B5EF4-FFF2-40B4-BE49-F238E27FC236}">
                <a16:creationId xmlns:a16="http://schemas.microsoft.com/office/drawing/2014/main" xmlns="" id="{FED57959-16C0-466D-A78C-A8F7339A3B7B}"/>
              </a:ext>
            </a:extLst>
          </p:cNvPr>
          <p:cNvSpPr>
            <a:spLocks noGrp="1"/>
          </p:cNvSpPr>
          <p:nvPr userDrawn="1">
            <p:ph type="ctrTitle"/>
          </p:nvPr>
        </p:nvSpPr>
        <p:spPr>
          <a:xfrm>
            <a:off x="459692" y="2735226"/>
            <a:ext cx="6197963" cy="1477328"/>
          </a:xfrm>
          <a:noFill/>
        </p:spPr>
        <p:txBody>
          <a:bodyPr wrap="square" rtlCol="0">
            <a:spAutoFit/>
          </a:bodyPr>
          <a:lstStyle>
            <a:lvl1pPr>
              <a:lnSpc>
                <a:spcPct val="90000"/>
              </a:lnSpc>
              <a:defRPr lang="ko-KR" altLang="en-US" sz="10000" spc="-300" dirty="0">
                <a:solidFill>
                  <a:schemeClr val="bg1"/>
                </a:solidFill>
                <a:latin typeface="나눔스퀘어_ac" panose="020B0600000101010101" pitchFamily="50" charset="-127"/>
                <a:ea typeface="나눔스퀘어_ac" panose="020B0600000101010101" pitchFamily="50" charset="-127"/>
                <a:cs typeface="+mn-cs"/>
              </a:defRPr>
            </a:lvl1pPr>
          </a:lstStyle>
          <a:p>
            <a:pPr marL="0" lvl="0"/>
            <a:endParaRPr lang="ko-KR" altLang="en-US" dirty="0"/>
          </a:p>
        </p:txBody>
      </p:sp>
      <p:sp>
        <p:nvSpPr>
          <p:cNvPr id="3" name="부제목 2">
            <a:extLst>
              <a:ext uri="{FF2B5EF4-FFF2-40B4-BE49-F238E27FC236}">
                <a16:creationId xmlns:a16="http://schemas.microsoft.com/office/drawing/2014/main" xmlns="" id="{8E912B2B-1BEA-42A8-94BA-27DE2589530D}"/>
              </a:ext>
            </a:extLst>
          </p:cNvPr>
          <p:cNvSpPr>
            <a:spLocks noGrp="1"/>
          </p:cNvSpPr>
          <p:nvPr userDrawn="1">
            <p:ph type="subTitle" idx="1"/>
          </p:nvPr>
        </p:nvSpPr>
        <p:spPr>
          <a:xfrm>
            <a:off x="9128491" y="195861"/>
            <a:ext cx="3963516" cy="424732"/>
          </a:xfrm>
          <a:noFill/>
        </p:spPr>
        <p:txBody>
          <a:bodyPr wrap="square" rtlCol="0">
            <a:spAutoFit/>
          </a:bodyPr>
          <a:lstStyle>
            <a:lvl1pPr marL="0" indent="0">
              <a:buNone/>
              <a:defRPr kumimoji="0" lang="ko-KR" altLang="en-US" sz="3000" b="1" i="0" u="none" strike="noStrike" cap="none" spc="-200" normalizeH="0" dirty="0">
                <a:ln>
                  <a:noFill/>
                </a:ln>
                <a:solidFill>
                  <a:schemeClr val="bg1"/>
                </a:solidFill>
                <a:effectLst/>
                <a:uLnTx/>
                <a:uFillTx/>
                <a:latin typeface="나눔스퀘어_ac Light" panose="020B0600000101010101" pitchFamily="50" charset="-127"/>
                <a:ea typeface="나눔스퀘어_ac Light" panose="020B0600000101010101" pitchFamily="50" charset="-127"/>
              </a:defRPr>
            </a:lvl1pPr>
          </a:lstStyle>
          <a:p>
            <a:pPr marL="0" lvl="0"/>
            <a:endParaRPr lang="ko-KR" altLang="en-US" sz="2400" dirty="0">
              <a:solidFill>
                <a:schemeClr val="bg1"/>
              </a:solidFill>
            </a:endParaRPr>
          </a:p>
        </p:txBody>
      </p:sp>
    </p:spTree>
    <p:extLst>
      <p:ext uri="{BB962C8B-B14F-4D97-AF65-F5344CB8AC3E}">
        <p14:creationId xmlns:p14="http://schemas.microsoft.com/office/powerpoint/2010/main" val="1994825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본문_bg">
    <p:spTree>
      <p:nvGrpSpPr>
        <p:cNvPr id="1" name=""/>
        <p:cNvGrpSpPr/>
        <p:nvPr/>
      </p:nvGrpSpPr>
      <p:grpSpPr>
        <a:xfrm>
          <a:off x="0" y="0"/>
          <a:ext cx="0" cy="0"/>
          <a:chOff x="0" y="0"/>
          <a:chExt cx="0" cy="0"/>
        </a:xfrm>
      </p:grpSpPr>
      <p:pic>
        <p:nvPicPr>
          <p:cNvPr id="7" name="그래픽 6">
            <a:extLst>
              <a:ext uri="{FF2B5EF4-FFF2-40B4-BE49-F238E27FC236}">
                <a16:creationId xmlns:a16="http://schemas.microsoft.com/office/drawing/2014/main" xmlns="" id="{8430E921-D36B-4D13-A177-F2F6046E4A51}"/>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4623243" y="827432"/>
            <a:ext cx="7561806" cy="6074667"/>
          </a:xfrm>
          <a:prstGeom prst="rect">
            <a:avLst/>
          </a:prstGeom>
        </p:spPr>
      </p:pic>
      <p:sp>
        <p:nvSpPr>
          <p:cNvPr id="16" name="직사각형 15">
            <a:extLst>
              <a:ext uri="{FF2B5EF4-FFF2-40B4-BE49-F238E27FC236}">
                <a16:creationId xmlns:a16="http://schemas.microsoft.com/office/drawing/2014/main" xmlns="" id="{CD0F39D9-E803-48E2-8A5B-312C027A2595}"/>
              </a:ext>
            </a:extLst>
          </p:cNvPr>
          <p:cNvSpPr/>
          <p:nvPr userDrawn="1"/>
        </p:nvSpPr>
        <p:spPr>
          <a:xfrm>
            <a:off x="1" y="766473"/>
            <a:ext cx="10833769"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a16="http://schemas.microsoft.com/office/drawing/2014/main" xmlns=""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a16="http://schemas.microsoft.com/office/drawing/2014/main" xmlns="" id="{835BC0DA-2154-4248-9986-7156D3ACC0FA}"/>
              </a:ext>
            </a:extLst>
          </p:cNvPr>
          <p:cNvSpPr/>
          <p:nvPr userDrawn="1"/>
        </p:nvSpPr>
        <p:spPr>
          <a:xfrm>
            <a:off x="4386808" y="827433"/>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a16="http://schemas.microsoft.com/office/drawing/2014/main" xmlns=""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a16="http://schemas.microsoft.com/office/drawing/2014/main" xmlns=""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a16="http://schemas.microsoft.com/office/drawing/2014/main" xmlns="" id="{79D67CF0-B63A-482C-AA8D-0120CDB87CC9}"/>
              </a:ext>
            </a:extLst>
          </p:cNvPr>
          <p:cNvSpPr>
            <a:spLocks noGrp="1"/>
          </p:cNvSpPr>
          <p:nvPr>
            <p:ph type="title" hasCustomPrompt="1"/>
          </p:nvPr>
        </p:nvSpPr>
        <p:spPr>
          <a:xfrm>
            <a:off x="213357" y="268895"/>
            <a:ext cx="628698"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Tree>
    <p:extLst>
      <p:ext uri="{BB962C8B-B14F-4D97-AF65-F5344CB8AC3E}">
        <p14:creationId xmlns:p14="http://schemas.microsoft.com/office/powerpoint/2010/main" val="11213905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본문_기본">
    <p:spTree>
      <p:nvGrpSpPr>
        <p:cNvPr id="1" name=""/>
        <p:cNvGrpSpPr/>
        <p:nvPr/>
      </p:nvGrpSpPr>
      <p:grpSpPr>
        <a:xfrm>
          <a:off x="0" y="0"/>
          <a:ext cx="0" cy="0"/>
          <a:chOff x="0" y="0"/>
          <a:chExt cx="0" cy="0"/>
        </a:xfrm>
      </p:grpSpPr>
      <p:pic>
        <p:nvPicPr>
          <p:cNvPr id="7" name="그래픽 6">
            <a:extLst>
              <a:ext uri="{FF2B5EF4-FFF2-40B4-BE49-F238E27FC236}">
                <a16:creationId xmlns:a16="http://schemas.microsoft.com/office/drawing/2014/main" xmlns="" id="{8430E921-D36B-4D13-A177-F2F6046E4A51}"/>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4623243" y="827432"/>
            <a:ext cx="7561806" cy="6074667"/>
          </a:xfrm>
          <a:prstGeom prst="rect">
            <a:avLst/>
          </a:prstGeom>
        </p:spPr>
      </p:pic>
      <p:sp>
        <p:nvSpPr>
          <p:cNvPr id="18" name="직사각형 15">
            <a:extLst>
              <a:ext uri="{FF2B5EF4-FFF2-40B4-BE49-F238E27FC236}">
                <a16:creationId xmlns:a16="http://schemas.microsoft.com/office/drawing/2014/main" xmlns="" id="{2337AB86-FB4C-4A0F-9E99-D3858A5D9CF6}"/>
              </a:ext>
            </a:extLst>
          </p:cNvPr>
          <p:cNvSpPr/>
          <p:nvPr userDrawn="1"/>
        </p:nvSpPr>
        <p:spPr>
          <a:xfrm>
            <a:off x="1" y="766473"/>
            <a:ext cx="10833769"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a16="http://schemas.microsoft.com/office/drawing/2014/main" xmlns=""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a16="http://schemas.microsoft.com/office/drawing/2014/main" xmlns="" id="{835BC0DA-2154-4248-9986-7156D3ACC0FA}"/>
              </a:ext>
            </a:extLst>
          </p:cNvPr>
          <p:cNvSpPr/>
          <p:nvPr userDrawn="1"/>
        </p:nvSpPr>
        <p:spPr>
          <a:xfrm>
            <a:off x="4386808" y="827433"/>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a16="http://schemas.microsoft.com/office/drawing/2014/main" xmlns=""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a16="http://schemas.microsoft.com/office/drawing/2014/main" xmlns=""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a16="http://schemas.microsoft.com/office/drawing/2014/main" xmlns="" id="{79D67CF0-B63A-482C-AA8D-0120CDB87CC9}"/>
              </a:ext>
            </a:extLst>
          </p:cNvPr>
          <p:cNvSpPr>
            <a:spLocks noGrp="1"/>
          </p:cNvSpPr>
          <p:nvPr>
            <p:ph type="title" hasCustomPrompt="1"/>
          </p:nvPr>
        </p:nvSpPr>
        <p:spPr>
          <a:xfrm>
            <a:off x="213357" y="268895"/>
            <a:ext cx="628698"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
        <p:nvSpPr>
          <p:cNvPr id="45" name="내용 개체 틀 2">
            <a:extLst>
              <a:ext uri="{FF2B5EF4-FFF2-40B4-BE49-F238E27FC236}">
                <a16:creationId xmlns:a16="http://schemas.microsoft.com/office/drawing/2014/main" xmlns="" id="{76BF5C99-1997-42D7-9B55-D543611FB4ED}"/>
              </a:ext>
            </a:extLst>
          </p:cNvPr>
          <p:cNvSpPr>
            <a:spLocks noGrp="1"/>
          </p:cNvSpPr>
          <p:nvPr>
            <p:ph idx="10"/>
          </p:nvPr>
        </p:nvSpPr>
        <p:spPr>
          <a:xfrm>
            <a:off x="446482" y="1233348"/>
            <a:ext cx="9026292" cy="5351094"/>
          </a:xfrm>
        </p:spPr>
        <p:txBody>
          <a:bodyPr>
            <a:normAutofit/>
          </a:bodyPr>
          <a:lstStyle>
            <a:lvl1pPr marL="252000" indent="-252000">
              <a:lnSpc>
                <a:spcPct val="120000"/>
              </a:lnSpc>
              <a:buClr>
                <a:srgbClr val="D5B8EA"/>
              </a:buClr>
              <a:buSzPct val="100000"/>
              <a:buFontTx/>
              <a:buBlip>
                <a:blip r:embed="rId4"/>
              </a:buBlip>
              <a:defRPr sz="3200" b="1">
                <a:latin typeface="나눔스퀘어_ac" panose="020B0600000101010101" pitchFamily="50" charset="-127"/>
                <a:ea typeface="나눔스퀘어_ac" panose="020B0600000101010101" pitchFamily="50" charset="-127"/>
              </a:defRPr>
            </a:lvl1pPr>
            <a:lvl2pPr marL="504000" indent="-228600">
              <a:lnSpc>
                <a:spcPct val="120000"/>
              </a:lnSpc>
              <a:buClr>
                <a:schemeClr val="accent4"/>
              </a:buClr>
              <a:buFont typeface="Wingdings" panose="05000000000000000000" pitchFamily="2" charset="2"/>
              <a:buChar char="§"/>
              <a:defRPr sz="3000">
                <a:latin typeface="나눔바른고딕" panose="020B0603020101020101" pitchFamily="50" charset="-127"/>
                <a:ea typeface="나눔바른고딕" panose="020B0603020101020101" pitchFamily="50" charset="-127"/>
              </a:defRPr>
            </a:lvl2pPr>
            <a:lvl3pPr marL="828000">
              <a:lnSpc>
                <a:spcPct val="120000"/>
              </a:lnSpc>
              <a:buClr>
                <a:schemeClr val="accent3">
                  <a:lumMod val="75000"/>
                </a:schemeClr>
              </a:buClr>
              <a:defRPr sz="28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2196896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목차">
    <p:spTree>
      <p:nvGrpSpPr>
        <p:cNvPr id="1" name=""/>
        <p:cNvGrpSpPr/>
        <p:nvPr/>
      </p:nvGrpSpPr>
      <p:grpSpPr>
        <a:xfrm>
          <a:off x="0" y="0"/>
          <a:ext cx="0" cy="0"/>
          <a:chOff x="0" y="0"/>
          <a:chExt cx="0" cy="0"/>
        </a:xfrm>
      </p:grpSpPr>
      <p:sp>
        <p:nvSpPr>
          <p:cNvPr id="13" name="직사각형 2">
            <a:extLst>
              <a:ext uri="{FF2B5EF4-FFF2-40B4-BE49-F238E27FC236}">
                <a16:creationId xmlns:a16="http://schemas.microsoft.com/office/drawing/2014/main" xmlns="" id="{E4FB8308-C79E-4DBF-934B-DFE971567015}"/>
              </a:ext>
            </a:extLst>
          </p:cNvPr>
          <p:cNvSpPr/>
          <p:nvPr userDrawn="1"/>
        </p:nvSpPr>
        <p:spPr>
          <a:xfrm>
            <a:off x="1" y="-58140"/>
            <a:ext cx="10053115" cy="6913497"/>
          </a:xfrm>
          <a:custGeom>
            <a:avLst/>
            <a:gdLst>
              <a:gd name="connsiteX0" fmla="*/ 0 w 10898802"/>
              <a:gd name="connsiteY0" fmla="*/ 0 h 6864482"/>
              <a:gd name="connsiteX1" fmla="*/ 10898802 w 10898802"/>
              <a:gd name="connsiteY1" fmla="*/ 0 h 6864482"/>
              <a:gd name="connsiteX2" fmla="*/ 10898802 w 10898802"/>
              <a:gd name="connsiteY2" fmla="*/ 6864482 h 6864482"/>
              <a:gd name="connsiteX3" fmla="*/ 0 w 10898802"/>
              <a:gd name="connsiteY3" fmla="*/ 6864482 h 6864482"/>
              <a:gd name="connsiteX4" fmla="*/ 0 w 10898802"/>
              <a:gd name="connsiteY4" fmla="*/ 0 h 6864482"/>
              <a:gd name="connsiteX0" fmla="*/ 0 w 10898802"/>
              <a:gd name="connsiteY0" fmla="*/ 0 h 6868420"/>
              <a:gd name="connsiteX1" fmla="*/ 10898802 w 10898802"/>
              <a:gd name="connsiteY1" fmla="*/ 0 h 6868420"/>
              <a:gd name="connsiteX2" fmla="*/ 6569938 w 10898802"/>
              <a:gd name="connsiteY2" fmla="*/ 6868420 h 6868420"/>
              <a:gd name="connsiteX3" fmla="*/ 0 w 10898802"/>
              <a:gd name="connsiteY3" fmla="*/ 6864482 h 6868420"/>
              <a:gd name="connsiteX4" fmla="*/ 0 w 10898802"/>
              <a:gd name="connsiteY4" fmla="*/ 0 h 6868420"/>
              <a:gd name="connsiteX0" fmla="*/ 0 w 9989688"/>
              <a:gd name="connsiteY0" fmla="*/ 0 h 6868420"/>
              <a:gd name="connsiteX1" fmla="*/ 9989688 w 9989688"/>
              <a:gd name="connsiteY1" fmla="*/ 45719 h 6868420"/>
              <a:gd name="connsiteX2" fmla="*/ 6569938 w 9989688"/>
              <a:gd name="connsiteY2" fmla="*/ 6868420 h 6868420"/>
              <a:gd name="connsiteX3" fmla="*/ 0 w 9989688"/>
              <a:gd name="connsiteY3" fmla="*/ 6864482 h 6868420"/>
              <a:gd name="connsiteX4" fmla="*/ 0 w 9989688"/>
              <a:gd name="connsiteY4" fmla="*/ 0 h 6868420"/>
              <a:gd name="connsiteX0" fmla="*/ 0 w 9984402"/>
              <a:gd name="connsiteY0" fmla="*/ 45719 h 6914139"/>
              <a:gd name="connsiteX1" fmla="*/ 9984402 w 9984402"/>
              <a:gd name="connsiteY1" fmla="*/ 0 h 6914139"/>
              <a:gd name="connsiteX2" fmla="*/ 6569938 w 9984402"/>
              <a:gd name="connsiteY2" fmla="*/ 6914139 h 6914139"/>
              <a:gd name="connsiteX3" fmla="*/ 0 w 9984402"/>
              <a:gd name="connsiteY3" fmla="*/ 6910201 h 6914139"/>
              <a:gd name="connsiteX4" fmla="*/ 0 w 9984402"/>
              <a:gd name="connsiteY4" fmla="*/ 45719 h 69141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84402" h="6914139">
                <a:moveTo>
                  <a:pt x="0" y="45719"/>
                </a:moveTo>
                <a:lnTo>
                  <a:pt x="9984402" y="0"/>
                </a:lnTo>
                <a:lnTo>
                  <a:pt x="6569938" y="6914139"/>
                </a:lnTo>
                <a:lnTo>
                  <a:pt x="0" y="6910201"/>
                </a:lnTo>
                <a:lnTo>
                  <a:pt x="0" y="45719"/>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40" name="자유형: 도형 39">
            <a:extLst>
              <a:ext uri="{FF2B5EF4-FFF2-40B4-BE49-F238E27FC236}">
                <a16:creationId xmlns:a16="http://schemas.microsoft.com/office/drawing/2014/main" xmlns="" id="{DD1AAACB-28E9-4D52-A6EE-22B06FA2EE4A}"/>
              </a:ext>
            </a:extLst>
          </p:cNvPr>
          <p:cNvSpPr/>
          <p:nvPr userDrawn="1"/>
        </p:nvSpPr>
        <p:spPr>
          <a:xfrm>
            <a:off x="768816" y="1243616"/>
            <a:ext cx="8815538"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1" name="자유형: 도형 40">
            <a:extLst>
              <a:ext uri="{FF2B5EF4-FFF2-40B4-BE49-F238E27FC236}">
                <a16:creationId xmlns:a16="http://schemas.microsoft.com/office/drawing/2014/main" xmlns="" id="{3A9E8056-E227-48D0-A362-012CD6F927DB}"/>
              </a:ext>
            </a:extLst>
          </p:cNvPr>
          <p:cNvSpPr/>
          <p:nvPr userDrawn="1"/>
        </p:nvSpPr>
        <p:spPr>
          <a:xfrm>
            <a:off x="11495" y="845026"/>
            <a:ext cx="8815538"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2" name="직사각형 41">
            <a:extLst>
              <a:ext uri="{FF2B5EF4-FFF2-40B4-BE49-F238E27FC236}">
                <a16:creationId xmlns:a16="http://schemas.microsoft.com/office/drawing/2014/main" xmlns="" id="{3E639EC3-96A7-44E5-A7D4-BDDA1BCAA187}"/>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44" name="그래픽 43">
            <a:extLst>
              <a:ext uri="{FF2B5EF4-FFF2-40B4-BE49-F238E27FC236}">
                <a16:creationId xmlns:a16="http://schemas.microsoft.com/office/drawing/2014/main" xmlns="" id="{3E6241A5-2F2F-42ED-85F8-D43B71F806A0}"/>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4641689" y="805103"/>
            <a:ext cx="7561806" cy="6074667"/>
          </a:xfrm>
          <a:prstGeom prst="rect">
            <a:avLst/>
          </a:prstGeom>
        </p:spPr>
      </p:pic>
    </p:spTree>
    <p:extLst>
      <p:ext uri="{BB962C8B-B14F-4D97-AF65-F5344CB8AC3E}">
        <p14:creationId xmlns:p14="http://schemas.microsoft.com/office/powerpoint/2010/main" val="32396651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절제목_간지">
    <p:spTree>
      <p:nvGrpSpPr>
        <p:cNvPr id="1" name=""/>
        <p:cNvGrpSpPr/>
        <p:nvPr/>
      </p:nvGrpSpPr>
      <p:grpSpPr>
        <a:xfrm>
          <a:off x="0" y="0"/>
          <a:ext cx="0" cy="0"/>
          <a:chOff x="0" y="0"/>
          <a:chExt cx="0" cy="0"/>
        </a:xfrm>
      </p:grpSpPr>
      <p:sp>
        <p:nvSpPr>
          <p:cNvPr id="6" name="그래픽 18">
            <a:extLst>
              <a:ext uri="{FF2B5EF4-FFF2-40B4-BE49-F238E27FC236}">
                <a16:creationId xmlns:a16="http://schemas.microsoft.com/office/drawing/2014/main" xmlns="" id="{F530099C-CA70-497E-9E2C-570DD13C57C5}"/>
              </a:ext>
            </a:extLst>
          </p:cNvPr>
          <p:cNvSpPr/>
          <p:nvPr userDrawn="1"/>
        </p:nvSpPr>
        <p:spPr>
          <a:xfrm rot="10800000">
            <a:off x="7666724" y="132125"/>
            <a:ext cx="4394137" cy="3651766"/>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7" name="사각형: 둥근 모서리 6">
            <a:extLst>
              <a:ext uri="{FF2B5EF4-FFF2-40B4-BE49-F238E27FC236}">
                <a16:creationId xmlns:a16="http://schemas.microsoft.com/office/drawing/2014/main" xmlns="" id="{39C9C839-8C4C-401D-891A-9EB09EA999DB}"/>
              </a:ext>
            </a:extLst>
          </p:cNvPr>
          <p:cNvSpPr/>
          <p:nvPr userDrawn="1"/>
        </p:nvSpPr>
        <p:spPr>
          <a:xfrm>
            <a:off x="556098" y="1613463"/>
            <a:ext cx="11079804" cy="4105072"/>
          </a:xfrm>
          <a:prstGeom prst="roundRect">
            <a:avLst/>
          </a:prstGeom>
          <a:solidFill>
            <a:schemeClr val="bg1">
              <a:alpha val="49804"/>
            </a:schemeClr>
          </a:solid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pic>
        <p:nvPicPr>
          <p:cNvPr id="9" name="그래픽 8">
            <a:extLst>
              <a:ext uri="{FF2B5EF4-FFF2-40B4-BE49-F238E27FC236}">
                <a16:creationId xmlns:a16="http://schemas.microsoft.com/office/drawing/2014/main" xmlns="" id="{D265E156-5DAB-412B-B8ED-5B3264F77CF5}"/>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3575174" y="-645"/>
            <a:ext cx="8616827" cy="6858002"/>
          </a:xfrm>
          <a:prstGeom prst="rect">
            <a:avLst/>
          </a:prstGeom>
        </p:spPr>
      </p:pic>
      <p:pic>
        <p:nvPicPr>
          <p:cNvPr id="14" name="그래픽 13">
            <a:extLst>
              <a:ext uri="{FF2B5EF4-FFF2-40B4-BE49-F238E27FC236}">
                <a16:creationId xmlns:a16="http://schemas.microsoft.com/office/drawing/2014/main" xmlns="" id="{2F4B05E3-97F5-4C0C-BABF-9754BC166810}"/>
              </a:ext>
            </a:extLst>
          </p:cNvPr>
          <p:cNvPicPr>
            <a:picLocks noChangeAspect="1"/>
          </p:cNvPicPr>
          <p:nvPr userDrawn="1"/>
        </p:nvPicPr>
        <p:blipFill>
          <a:blip r:embed="rId4">
            <a:extLst>
              <a:ext uri="{96DAC541-7B7A-43D3-8B79-37D633B846F1}">
                <asvg:svgBlip xmlns:asvg="http://schemas.microsoft.com/office/drawing/2016/SVG/main" xmlns="" r:embed="rId5"/>
              </a:ext>
            </a:extLst>
          </a:blip>
          <a:stretch>
            <a:fillRect/>
          </a:stretch>
        </p:blipFill>
        <p:spPr>
          <a:xfrm rot="21105531">
            <a:off x="7071037" y="2495151"/>
            <a:ext cx="7004124" cy="5805700"/>
          </a:xfrm>
          <a:prstGeom prst="rect">
            <a:avLst/>
          </a:prstGeom>
        </p:spPr>
      </p:pic>
      <p:sp>
        <p:nvSpPr>
          <p:cNvPr id="2" name="절제목입력">
            <a:extLst>
              <a:ext uri="{FF2B5EF4-FFF2-40B4-BE49-F238E27FC236}">
                <a16:creationId xmlns:a16="http://schemas.microsoft.com/office/drawing/2014/main" xmlns="" id="{C4266977-02BA-456A-825A-A4467609EC61}"/>
              </a:ext>
            </a:extLst>
          </p:cNvPr>
          <p:cNvSpPr>
            <a:spLocks noGrp="1"/>
          </p:cNvSpPr>
          <p:nvPr>
            <p:ph type="title"/>
          </p:nvPr>
        </p:nvSpPr>
        <p:spPr>
          <a:xfrm>
            <a:off x="1120303" y="3221244"/>
            <a:ext cx="10515600" cy="1338828"/>
          </a:xfrm>
          <a:noFill/>
        </p:spPr>
        <p:txBody>
          <a:bodyPr wrap="square" rtlCol="0">
            <a:spAutoFit/>
          </a:bodyPr>
          <a:lstStyle>
            <a:lvl1pPr>
              <a:defRPr lang="ko-KR" altLang="en-US" sz="9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endParaRPr lang="ko-KR" altLang="en-US" dirty="0">
              <a:solidFill>
                <a:schemeClr val="tx2">
                  <a:lumMod val="50000"/>
                </a:schemeClr>
              </a:solidFill>
            </a:endParaRPr>
          </a:p>
        </p:txBody>
      </p:sp>
    </p:spTree>
    <p:extLst>
      <p:ext uri="{BB962C8B-B14F-4D97-AF65-F5344CB8AC3E}">
        <p14:creationId xmlns:p14="http://schemas.microsoft.com/office/powerpoint/2010/main" val="3227978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다음시간안내">
    <p:spTree>
      <p:nvGrpSpPr>
        <p:cNvPr id="1" name=""/>
        <p:cNvGrpSpPr/>
        <p:nvPr/>
      </p:nvGrpSpPr>
      <p:grpSpPr>
        <a:xfrm>
          <a:off x="0" y="0"/>
          <a:ext cx="0" cy="0"/>
          <a:chOff x="0" y="0"/>
          <a:chExt cx="0" cy="0"/>
        </a:xfrm>
      </p:grpSpPr>
      <p:pic>
        <p:nvPicPr>
          <p:cNvPr id="16" name="그림 15" descr="실내이(가) 표시된 사진&#10;&#10;자동 생성된 설명" hidden="1">
            <a:extLst>
              <a:ext uri="{FF2B5EF4-FFF2-40B4-BE49-F238E27FC236}">
                <a16:creationId xmlns:a16="http://schemas.microsoft.com/office/drawing/2014/main" xmlns="" id="{1F988D3E-7A9E-4D99-A05F-EC0F8D429EC0}"/>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8995"/>
          <a:stretch/>
        </p:blipFill>
        <p:spPr>
          <a:xfrm>
            <a:off x="4991101" y="776752"/>
            <a:ext cx="7191376" cy="6074667"/>
          </a:xfrm>
          <a:prstGeom prst="rect">
            <a:avLst/>
          </a:prstGeom>
        </p:spPr>
      </p:pic>
      <p:sp>
        <p:nvSpPr>
          <p:cNvPr id="5" name="직사각형 4">
            <a:extLst>
              <a:ext uri="{FF2B5EF4-FFF2-40B4-BE49-F238E27FC236}">
                <a16:creationId xmlns:a16="http://schemas.microsoft.com/office/drawing/2014/main" xmlns="" id="{7669C717-D7EA-4559-971D-9D96519396A4}"/>
              </a:ext>
            </a:extLst>
          </p:cNvPr>
          <p:cNvSpPr/>
          <p:nvPr userDrawn="1"/>
        </p:nvSpPr>
        <p:spPr>
          <a:xfrm>
            <a:off x="1" y="-2945"/>
            <a:ext cx="8942228" cy="6879996"/>
          </a:xfrm>
          <a:custGeom>
            <a:avLst/>
            <a:gdLst>
              <a:gd name="connsiteX0" fmla="*/ 0 w 10487025"/>
              <a:gd name="connsiteY0" fmla="*/ 0 h 6844840"/>
              <a:gd name="connsiteX1" fmla="*/ 10487025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10487025"/>
              <a:gd name="connsiteY0" fmla="*/ 161925 h 7006765"/>
              <a:gd name="connsiteX1" fmla="*/ 5962650 w 10487025"/>
              <a:gd name="connsiteY1" fmla="*/ 0 h 7006765"/>
              <a:gd name="connsiteX2" fmla="*/ 10487025 w 10487025"/>
              <a:gd name="connsiteY2" fmla="*/ 7006765 h 7006765"/>
              <a:gd name="connsiteX3" fmla="*/ 0 w 10487025"/>
              <a:gd name="connsiteY3" fmla="*/ 7006765 h 7006765"/>
              <a:gd name="connsiteX4" fmla="*/ 0 w 10487025"/>
              <a:gd name="connsiteY4" fmla="*/ 161925 h 7006765"/>
              <a:gd name="connsiteX0" fmla="*/ 0 w 10487025"/>
              <a:gd name="connsiteY0" fmla="*/ 0 h 6844840"/>
              <a:gd name="connsiteX1" fmla="*/ 8896350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8896350"/>
              <a:gd name="connsiteY0" fmla="*/ 0 h 6844840"/>
              <a:gd name="connsiteX1" fmla="*/ 8896350 w 8896350"/>
              <a:gd name="connsiteY1" fmla="*/ 0 h 6844840"/>
              <a:gd name="connsiteX2" fmla="*/ 6467475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29250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86400 w 8896350"/>
              <a:gd name="connsiteY2" fmla="*/ 6835315 h 6844840"/>
              <a:gd name="connsiteX3" fmla="*/ 0 w 8896350"/>
              <a:gd name="connsiteY3" fmla="*/ 6844840 h 6844840"/>
              <a:gd name="connsiteX4" fmla="*/ 0 w 8896350"/>
              <a:gd name="connsiteY4" fmla="*/ 0 h 6844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6350" h="6844840">
                <a:moveTo>
                  <a:pt x="0" y="0"/>
                </a:moveTo>
                <a:lnTo>
                  <a:pt x="8896350" y="0"/>
                </a:lnTo>
                <a:lnTo>
                  <a:pt x="5486400" y="6835315"/>
                </a:lnTo>
                <a:lnTo>
                  <a:pt x="0" y="6844840"/>
                </a:lnTo>
                <a:lnTo>
                  <a:pt x="0" y="0"/>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11" name="그래픽 10">
            <a:extLst>
              <a:ext uri="{FF2B5EF4-FFF2-40B4-BE49-F238E27FC236}">
                <a16:creationId xmlns:a16="http://schemas.microsoft.com/office/drawing/2014/main" xmlns="" id="{F88AB430-4AA1-45AA-B076-C34B61161B87}"/>
              </a:ext>
            </a:extLst>
          </p:cNvPr>
          <p:cNvPicPr>
            <a:picLocks noChangeAspect="1"/>
          </p:cNvPicPr>
          <p:nvPr userDrawn="1"/>
        </p:nvPicPr>
        <p:blipFill rotWithShape="1">
          <a:blip r:embed="rId3">
            <a:extLst>
              <a:ext uri="{96DAC541-7B7A-43D3-8B79-37D633B846F1}">
                <asvg:svgBlip xmlns:asvg="http://schemas.microsoft.com/office/drawing/2016/SVG/main" xmlns="" r:embed="rId4"/>
              </a:ext>
            </a:extLst>
          </a:blip>
          <a:srcRect b="37766"/>
          <a:stretch/>
        </p:blipFill>
        <p:spPr>
          <a:xfrm>
            <a:off x="9524" y="-1849373"/>
            <a:ext cx="7004124" cy="3613135"/>
          </a:xfrm>
          <a:prstGeom prst="rect">
            <a:avLst/>
          </a:prstGeom>
        </p:spPr>
      </p:pic>
      <p:sp>
        <p:nvSpPr>
          <p:cNvPr id="13" name="직사각형 12">
            <a:extLst>
              <a:ext uri="{FF2B5EF4-FFF2-40B4-BE49-F238E27FC236}">
                <a16:creationId xmlns:a16="http://schemas.microsoft.com/office/drawing/2014/main" xmlns="" id="{C5EB58ED-179B-4078-B192-BE5B72A0F7A2}"/>
              </a:ext>
            </a:extLst>
          </p:cNvPr>
          <p:cNvSpPr/>
          <p:nvPr userDrawn="1"/>
        </p:nvSpPr>
        <p:spPr>
          <a:xfrm>
            <a:off x="0" y="-13063"/>
            <a:ext cx="12192000" cy="1784842"/>
          </a:xfrm>
          <a:prstGeom prst="rect">
            <a:avLst/>
          </a:prstGeom>
          <a:solidFill>
            <a:schemeClr val="accent1">
              <a:lumMod val="50000"/>
              <a:alpha val="40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nvGrpSpPr>
          <p:cNvPr id="3" name="그룹 2">
            <a:extLst>
              <a:ext uri="{FF2B5EF4-FFF2-40B4-BE49-F238E27FC236}">
                <a16:creationId xmlns:a16="http://schemas.microsoft.com/office/drawing/2014/main" xmlns="" id="{70F86DED-00F3-458B-8659-DC3628B429DE}"/>
              </a:ext>
            </a:extLst>
          </p:cNvPr>
          <p:cNvGrpSpPr/>
          <p:nvPr userDrawn="1"/>
        </p:nvGrpSpPr>
        <p:grpSpPr>
          <a:xfrm>
            <a:off x="857294" y="2370245"/>
            <a:ext cx="4756327" cy="2536467"/>
            <a:chOff x="857294" y="2370244"/>
            <a:chExt cx="4756327" cy="2536467"/>
          </a:xfrm>
        </p:grpSpPr>
        <p:cxnSp>
          <p:nvCxnSpPr>
            <p:cNvPr id="25" name="직선 연결선 24">
              <a:extLst>
                <a:ext uri="{FF2B5EF4-FFF2-40B4-BE49-F238E27FC236}">
                  <a16:creationId xmlns:a16="http://schemas.microsoft.com/office/drawing/2014/main" xmlns="" id="{0403CE34-B4DF-4BC4-9CEA-89E13DDE2288}"/>
                </a:ext>
              </a:extLst>
            </p:cNvPr>
            <p:cNvCxnSpPr>
              <a:cxnSpLocks/>
            </p:cNvCxnSpPr>
            <p:nvPr userDrawn="1"/>
          </p:nvCxnSpPr>
          <p:spPr>
            <a:xfrm>
              <a:off x="857294" y="4906711"/>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직선 연결선 25">
              <a:extLst>
                <a:ext uri="{FF2B5EF4-FFF2-40B4-BE49-F238E27FC236}">
                  <a16:creationId xmlns:a16="http://schemas.microsoft.com/office/drawing/2014/main" xmlns="" id="{37043C51-C423-4A7B-AD44-8284F712F9F3}"/>
                </a:ext>
              </a:extLst>
            </p:cNvPr>
            <p:cNvCxnSpPr>
              <a:cxnSpLocks/>
            </p:cNvCxnSpPr>
            <p:nvPr userDrawn="1"/>
          </p:nvCxnSpPr>
          <p:spPr>
            <a:xfrm>
              <a:off x="857294" y="2370244"/>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 name="절제목입력">
            <a:extLst>
              <a:ext uri="{FF2B5EF4-FFF2-40B4-BE49-F238E27FC236}">
                <a16:creationId xmlns:a16="http://schemas.microsoft.com/office/drawing/2014/main" xmlns="" id="{C4266977-02BA-456A-825A-A4467609EC61}"/>
              </a:ext>
            </a:extLst>
          </p:cNvPr>
          <p:cNvSpPr>
            <a:spLocks noGrp="1"/>
          </p:cNvSpPr>
          <p:nvPr>
            <p:ph type="title" hasCustomPrompt="1"/>
          </p:nvPr>
        </p:nvSpPr>
        <p:spPr>
          <a:xfrm>
            <a:off x="857295" y="2439212"/>
            <a:ext cx="5186199" cy="2554545"/>
          </a:xfrm>
          <a:noFill/>
        </p:spPr>
        <p:txBody>
          <a:bodyPr wrap="square" rtlCol="0">
            <a:spAutoFit/>
          </a:bodyPr>
          <a:lstStyle>
            <a:lvl1pPr>
              <a:lnSpc>
                <a:spcPct val="100000"/>
              </a:lnSpc>
              <a:defRPr lang="ko-KR" altLang="en-US" sz="8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r>
              <a:rPr lang="ko-KR" altLang="en-US" dirty="0">
                <a:solidFill>
                  <a:schemeClr val="tx2">
                    <a:lumMod val="50000"/>
                  </a:schemeClr>
                </a:solidFill>
              </a:rPr>
              <a:t/>
            </a:r>
            <a:br>
              <a:rPr lang="ko-KR" altLang="en-US" dirty="0">
                <a:solidFill>
                  <a:schemeClr val="tx2">
                    <a:lumMod val="50000"/>
                  </a:schemeClr>
                </a:solidFill>
              </a:rPr>
            </a:br>
            <a:endParaRPr lang="ko-KR" altLang="en-US" dirty="0">
              <a:solidFill>
                <a:schemeClr val="tx2">
                  <a:lumMod val="50000"/>
                </a:schemeClr>
              </a:solidFill>
            </a:endParaRPr>
          </a:p>
        </p:txBody>
      </p:sp>
    </p:spTree>
    <p:extLst>
      <p:ext uri="{BB962C8B-B14F-4D97-AF65-F5344CB8AC3E}">
        <p14:creationId xmlns:p14="http://schemas.microsoft.com/office/powerpoint/2010/main" val="1005268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정리하기">
    <p:spTree>
      <p:nvGrpSpPr>
        <p:cNvPr id="1" name=""/>
        <p:cNvGrpSpPr/>
        <p:nvPr/>
      </p:nvGrpSpPr>
      <p:grpSpPr>
        <a:xfrm>
          <a:off x="0" y="0"/>
          <a:ext cx="0" cy="0"/>
          <a:chOff x="0" y="0"/>
          <a:chExt cx="0" cy="0"/>
        </a:xfrm>
      </p:grpSpPr>
      <p:pic>
        <p:nvPicPr>
          <p:cNvPr id="6" name="그래픽 5">
            <a:extLst>
              <a:ext uri="{FF2B5EF4-FFF2-40B4-BE49-F238E27FC236}">
                <a16:creationId xmlns:a16="http://schemas.microsoft.com/office/drawing/2014/main" xmlns="" id="{E6127282-84D8-4C6D-B83A-DD91189F825F}"/>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4623243" y="827432"/>
            <a:ext cx="7561806" cy="6074667"/>
          </a:xfrm>
          <a:prstGeom prst="rect">
            <a:avLst/>
          </a:prstGeom>
        </p:spPr>
      </p:pic>
      <p:sp>
        <p:nvSpPr>
          <p:cNvPr id="7" name="직사각형 6">
            <a:extLst>
              <a:ext uri="{FF2B5EF4-FFF2-40B4-BE49-F238E27FC236}">
                <a16:creationId xmlns:a16="http://schemas.microsoft.com/office/drawing/2014/main" xmlns="" id="{8259956A-65B4-4EEA-9C7C-0AF5194488F5}"/>
              </a:ext>
            </a:extLst>
          </p:cNvPr>
          <p:cNvSpPr/>
          <p:nvPr userDrawn="1"/>
        </p:nvSpPr>
        <p:spPr>
          <a:xfrm>
            <a:off x="13749" y="823551"/>
            <a:ext cx="12185049" cy="602716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8" name="직사각형 7">
            <a:extLst>
              <a:ext uri="{FF2B5EF4-FFF2-40B4-BE49-F238E27FC236}">
                <a16:creationId xmlns:a16="http://schemas.microsoft.com/office/drawing/2014/main" xmlns="" id="{DA3C90BF-7600-40AA-8805-55295AE0CF88}"/>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이등변 삼각형 9">
            <a:extLst>
              <a:ext uri="{FF2B5EF4-FFF2-40B4-BE49-F238E27FC236}">
                <a16:creationId xmlns:a16="http://schemas.microsoft.com/office/drawing/2014/main" xmlns="" id="{0B197D7A-6573-4F38-9142-7D335934E7E5}"/>
              </a:ext>
            </a:extLst>
          </p:cNvPr>
          <p:cNvSpPr/>
          <p:nvPr userDrawn="1"/>
        </p:nvSpPr>
        <p:spPr>
          <a:xfrm>
            <a:off x="9247672" y="833399"/>
            <a:ext cx="6987820" cy="6023983"/>
          </a:xfrm>
          <a:prstGeom prst="triangle">
            <a:avLst/>
          </a:prstGeom>
          <a:solidFill>
            <a:schemeClr val="accent1">
              <a:lumMod val="75000"/>
              <a:alpha val="15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대각선 방향의 모서리가 둥근 사각형 175">
            <a:extLst>
              <a:ext uri="{FF2B5EF4-FFF2-40B4-BE49-F238E27FC236}">
                <a16:creationId xmlns:a16="http://schemas.microsoft.com/office/drawing/2014/main" xmlns="" id="{3ACEB31D-F473-492D-896B-19B4B5802F74}"/>
              </a:ext>
            </a:extLst>
          </p:cNvPr>
          <p:cNvSpPr/>
          <p:nvPr userDrawn="1"/>
        </p:nvSpPr>
        <p:spPr bwMode="auto">
          <a:xfrm>
            <a:off x="446482" y="413245"/>
            <a:ext cx="2417191" cy="907308"/>
          </a:xfrm>
          <a:prstGeom prst="round2DiagRect">
            <a:avLst>
              <a:gd name="adj1" fmla="val 34495"/>
              <a:gd name="adj2" fmla="val 0"/>
            </a:avLst>
          </a:prstGeom>
          <a:solidFill>
            <a:srgbClr val="000000">
              <a:alpha val="1803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p>
        </p:txBody>
      </p:sp>
      <p:sp>
        <p:nvSpPr>
          <p:cNvPr id="13" name="대각선 방향의 모서리가 둥근 사각형 175">
            <a:extLst>
              <a:ext uri="{FF2B5EF4-FFF2-40B4-BE49-F238E27FC236}">
                <a16:creationId xmlns:a16="http://schemas.microsoft.com/office/drawing/2014/main" xmlns="" id="{E19E2B2F-F19A-4B13-BA5B-51D91EA0AEFA}"/>
              </a:ext>
            </a:extLst>
          </p:cNvPr>
          <p:cNvSpPr/>
          <p:nvPr userDrawn="1"/>
        </p:nvSpPr>
        <p:spPr bwMode="auto">
          <a:xfrm>
            <a:off x="296354" y="272411"/>
            <a:ext cx="2417191" cy="907308"/>
          </a:xfrm>
          <a:prstGeom prst="round2DiagRect">
            <a:avLst>
              <a:gd name="adj1" fmla="val 34495"/>
              <a:gd name="adj2" fmla="val 0"/>
            </a:avLst>
          </a:prstGeom>
          <a:solidFill>
            <a:srgbClr val="2B90D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14" name="직사각형 35">
            <a:extLst>
              <a:ext uri="{FF2B5EF4-FFF2-40B4-BE49-F238E27FC236}">
                <a16:creationId xmlns:a16="http://schemas.microsoft.com/office/drawing/2014/main" xmlns="" id="{953AE7E3-D204-4367-80C4-AF39C650F4B5}"/>
              </a:ext>
            </a:extLst>
          </p:cNvPr>
          <p:cNvSpPr/>
          <p:nvPr userDrawn="1"/>
        </p:nvSpPr>
        <p:spPr bwMode="auto">
          <a:xfrm>
            <a:off x="68242" y="365404"/>
            <a:ext cx="2417191"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pPr>
            <a:endParaRPr lang="ko-KR" altLang="en-US" sz="4000" b="1" spc="-100" dirty="0">
              <a:solidFill>
                <a:schemeClr val="bg1"/>
              </a:solidFill>
              <a:latin typeface="나눔스퀘어_ac Light" panose="020B0600000101010101" pitchFamily="50" charset="-127"/>
              <a:ea typeface="나눔스퀘어_ac Light" panose="020B0600000101010101" pitchFamily="50" charset="-127"/>
              <a:sym typeface="Monotype Sorts"/>
            </a:endParaRPr>
          </a:p>
        </p:txBody>
      </p:sp>
      <p:pic>
        <p:nvPicPr>
          <p:cNvPr id="15" name="그래픽 14">
            <a:extLst>
              <a:ext uri="{FF2B5EF4-FFF2-40B4-BE49-F238E27FC236}">
                <a16:creationId xmlns:a16="http://schemas.microsoft.com/office/drawing/2014/main" xmlns="" id="{9576B87C-9060-46BF-9AEE-FB7EBE001AA2}"/>
              </a:ext>
            </a:extLst>
          </p:cNvPr>
          <p:cNvPicPr>
            <a:picLocks noChangeAspect="1"/>
          </p:cNvPicPr>
          <p:nvPr userDrawn="1"/>
        </p:nvPicPr>
        <p:blipFill>
          <a:blip r:embed="rId4">
            <a:extLst>
              <a:ext uri="{96DAC541-7B7A-43D3-8B79-37D633B846F1}">
                <asvg:svgBlip xmlns:asvg="http://schemas.microsoft.com/office/drawing/2016/SVG/main" xmlns="" r:embed="rId5"/>
              </a:ext>
            </a:extLst>
          </a:blip>
          <a:stretch>
            <a:fillRect/>
          </a:stretch>
        </p:blipFill>
        <p:spPr>
          <a:xfrm rot="5400000">
            <a:off x="460701" y="434444"/>
            <a:ext cx="238271" cy="198286"/>
          </a:xfrm>
          <a:prstGeom prst="rect">
            <a:avLst/>
          </a:prstGeom>
        </p:spPr>
      </p:pic>
      <p:pic>
        <p:nvPicPr>
          <p:cNvPr id="16" name="그래픽 15">
            <a:extLst>
              <a:ext uri="{FF2B5EF4-FFF2-40B4-BE49-F238E27FC236}">
                <a16:creationId xmlns:a16="http://schemas.microsoft.com/office/drawing/2014/main" xmlns="" id="{8FA20798-5018-4E15-AC02-980DAE92A4FA}"/>
              </a:ext>
            </a:extLst>
          </p:cNvPr>
          <p:cNvPicPr>
            <a:picLocks noChangeAspect="1"/>
          </p:cNvPicPr>
          <p:nvPr userDrawn="1"/>
        </p:nvPicPr>
        <p:blipFill>
          <a:blip r:embed="rId6">
            <a:extLst>
              <a:ext uri="{96DAC541-7B7A-43D3-8B79-37D633B846F1}">
                <asvg:svgBlip xmlns:asvg="http://schemas.microsoft.com/office/drawing/2016/SVG/main" xmlns="" r:embed="rId7"/>
              </a:ext>
            </a:extLst>
          </a:blip>
          <a:stretch>
            <a:fillRect/>
          </a:stretch>
        </p:blipFill>
        <p:spPr>
          <a:xfrm rot="817888">
            <a:off x="9061190" y="2125299"/>
            <a:ext cx="7004124" cy="5805700"/>
          </a:xfrm>
          <a:prstGeom prst="rect">
            <a:avLst/>
          </a:prstGeom>
        </p:spPr>
      </p:pic>
      <p:sp>
        <p:nvSpPr>
          <p:cNvPr id="17" name="내용 개체 틀 2">
            <a:extLst>
              <a:ext uri="{FF2B5EF4-FFF2-40B4-BE49-F238E27FC236}">
                <a16:creationId xmlns:a16="http://schemas.microsoft.com/office/drawing/2014/main" xmlns="" id="{8882EFD0-2702-4CF9-A9A1-7AC20E3EDEFE}"/>
              </a:ext>
            </a:extLst>
          </p:cNvPr>
          <p:cNvSpPr>
            <a:spLocks noGrp="1"/>
          </p:cNvSpPr>
          <p:nvPr>
            <p:ph idx="10"/>
          </p:nvPr>
        </p:nvSpPr>
        <p:spPr>
          <a:xfrm>
            <a:off x="446482" y="1513530"/>
            <a:ext cx="9026292" cy="4351338"/>
          </a:xfrm>
        </p:spPr>
        <p:txBody>
          <a:bodyPr>
            <a:normAutofit/>
          </a:bodyPr>
          <a:lstStyle>
            <a:lvl1pPr marL="252000" indent="-252000">
              <a:buClr>
                <a:srgbClr val="D5B8EA"/>
              </a:buClr>
              <a:buSzPct val="80000"/>
              <a:buFont typeface="Wingdings" panose="05000000000000000000" pitchFamily="2" charset="2"/>
              <a:buChar char="l"/>
              <a:defRPr sz="2600">
                <a:latin typeface="나눔바른고딕" panose="020B0603020101020101" pitchFamily="50" charset="-127"/>
                <a:ea typeface="나눔바른고딕" panose="020B0603020101020101" pitchFamily="50" charset="-127"/>
              </a:defRPr>
            </a:lvl1pPr>
            <a:lvl2pPr marL="685800" indent="-228600">
              <a:buFont typeface="Wingdings" panose="05000000000000000000" pitchFamily="2" charset="2"/>
              <a:buChar char="v"/>
              <a:defRPr sz="2600">
                <a:latin typeface="나눔바른고딕" panose="020B0603020101020101" pitchFamily="50" charset="-127"/>
                <a:ea typeface="나눔바른고딕" panose="020B0603020101020101" pitchFamily="50" charset="-127"/>
              </a:defRPr>
            </a:lvl2pPr>
            <a:lvl3pPr>
              <a:defRPr sz="26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533742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7"/>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8CD5F18-6462-4447-BB7F-517A533843AD}" type="datetime1">
              <a:rPr lang="en-US" smtClean="0"/>
              <a:t>5/25/2025</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19072987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C7AD2D3-6F80-43F0-BB31-A68D460602E2}" type="datetime1">
              <a:rPr lang="en-US" smtClean="0"/>
              <a:t>5/25/2025</a:t>
            </a:fld>
            <a:endParaRPr lang="en-US"/>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18887159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34CF082-9E5A-4F3B-A001-7ADB3C0627E9}" type="datetime1">
              <a:rPr lang="en-US" smtClean="0"/>
              <a:t>5/25/2025</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6078276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9E1E8">
            <a:alpha val="62000"/>
          </a:srgbClr>
        </a:solidFill>
        <a:effectLst/>
      </p:bgPr>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xmlns="" id="{5A864DAE-ECE1-4533-8A71-4E4D39FE0B47}"/>
              </a:ext>
            </a:extLst>
          </p:cNvPr>
          <p:cNvSpPr>
            <a:spLocks noGrp="1"/>
          </p:cNvSpPr>
          <p:nvPr>
            <p:ph type="title"/>
          </p:nvPr>
        </p:nvSpPr>
        <p:spPr>
          <a:xfrm>
            <a:off x="838202"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xmlns="" id="{2D443D05-94D4-4342-AEFA-0197AA7802A6}"/>
              </a:ext>
            </a:extLst>
          </p:cNvPr>
          <p:cNvSpPr>
            <a:spLocks noGrp="1"/>
          </p:cNvSpPr>
          <p:nvPr>
            <p:ph type="body" idx="1"/>
          </p:nvPr>
        </p:nvSpPr>
        <p:spPr>
          <a:xfrm>
            <a:off x="838202" y="1825625"/>
            <a:ext cx="10515600" cy="4351338"/>
          </a:xfrm>
          <a:prstGeom prst="rect">
            <a:avLst/>
          </a:prstGeom>
        </p:spPr>
        <p:txBody>
          <a:bodyPr vert="horz" lIns="91440" tIns="45720" rIns="91440" bIns="45720" rtlCol="0">
            <a:normAutofit/>
          </a:bodyPr>
          <a:lstStyle/>
          <a:p>
            <a:pPr lvl="0"/>
            <a:r>
              <a:rPr lang="ko-KR" altLang="en-US" dirty="0"/>
              <a:t>마스터 텍스트 스타일을 편집하려면 클릭</a:t>
            </a:r>
          </a:p>
          <a:p>
            <a:pPr lvl="1"/>
            <a:r>
              <a:rPr lang="ko-KR" altLang="en-US" dirty="0"/>
              <a:t>두 번째 수준</a:t>
            </a:r>
          </a:p>
          <a:p>
            <a:pPr lvl="2"/>
            <a:r>
              <a:rPr lang="ko-KR" altLang="en-US" dirty="0"/>
              <a:t>세 번째 수준</a:t>
            </a:r>
          </a:p>
          <a:p>
            <a:pPr lvl="3"/>
            <a:r>
              <a:rPr lang="ko-KR" altLang="en-US" dirty="0"/>
              <a:t>네 번째 수준</a:t>
            </a:r>
          </a:p>
          <a:p>
            <a:pPr lvl="4"/>
            <a:r>
              <a:rPr lang="ko-KR" altLang="en-US" dirty="0"/>
              <a:t>다섯 번째 수준</a:t>
            </a:r>
          </a:p>
        </p:txBody>
      </p:sp>
      <p:sp>
        <p:nvSpPr>
          <p:cNvPr id="4" name="날짜 개체 틀 3">
            <a:extLst>
              <a:ext uri="{FF2B5EF4-FFF2-40B4-BE49-F238E27FC236}">
                <a16:creationId xmlns:a16="http://schemas.microsoft.com/office/drawing/2014/main" xmlns="" id="{DA825FC3-8F69-4D96-AC04-9C5FA0606E7A}"/>
              </a:ext>
            </a:extLst>
          </p:cNvPr>
          <p:cNvSpPr>
            <a:spLocks noGrp="1"/>
          </p:cNvSpPr>
          <p:nvPr>
            <p:ph type="dt" sz="half" idx="2"/>
          </p:nvPr>
        </p:nvSpPr>
        <p:spPr>
          <a:xfrm>
            <a:off x="838201"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21D272-E26B-4D73-89A9-9FBE80F328D4}" type="datetime1">
              <a:rPr lang="en-US" altLang="ko-KR" smtClean="0"/>
              <a:t>5/25/2025</a:t>
            </a:fld>
            <a:endParaRPr lang="ko-KR" altLang="en-US"/>
          </a:p>
        </p:txBody>
      </p:sp>
      <p:sp>
        <p:nvSpPr>
          <p:cNvPr id="5" name="바닥글 개체 틀 4">
            <a:extLst>
              <a:ext uri="{FF2B5EF4-FFF2-40B4-BE49-F238E27FC236}">
                <a16:creationId xmlns:a16="http://schemas.microsoft.com/office/drawing/2014/main" xmlns="" id="{32F7D89B-8384-4B4C-B483-77929B29860E}"/>
              </a:ext>
            </a:extLst>
          </p:cNvPr>
          <p:cNvSpPr>
            <a:spLocks noGrp="1"/>
          </p:cNvSpPr>
          <p:nvPr>
            <p:ph type="ftr" sz="quarter" idx="3"/>
          </p:nvPr>
        </p:nvSpPr>
        <p:spPr>
          <a:xfrm>
            <a:off x="4038602"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ltLang="ko-KR" smtClean="0"/>
              <a:t>Presenter: Dr.Teshome Goa</a:t>
            </a:r>
            <a:endParaRPr lang="ko-KR" altLang="en-US"/>
          </a:p>
        </p:txBody>
      </p:sp>
      <p:sp>
        <p:nvSpPr>
          <p:cNvPr id="6" name="슬라이드 번호 개체 틀 5">
            <a:extLst>
              <a:ext uri="{FF2B5EF4-FFF2-40B4-BE49-F238E27FC236}">
                <a16:creationId xmlns:a16="http://schemas.microsoft.com/office/drawing/2014/main" xmlns="" id="{573BD4B8-82EB-4089-9218-49718EAEE925}"/>
              </a:ext>
            </a:extLst>
          </p:cNvPr>
          <p:cNvSpPr>
            <a:spLocks noGrp="1"/>
          </p:cNvSpPr>
          <p:nvPr>
            <p:ph type="sldNum" sz="quarter" idx="4"/>
          </p:nvPr>
        </p:nvSpPr>
        <p:spPr>
          <a:xfrm>
            <a:off x="8610601"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199C1B-4DD0-46FA-B2CF-A309B1949049}" type="slidenum">
              <a:rPr lang="ko-KR" altLang="en-US" smtClean="0"/>
              <a:t>‹#›</a:t>
            </a:fld>
            <a:endParaRPr lang="ko-KR" altLang="en-US"/>
          </a:p>
        </p:txBody>
      </p:sp>
    </p:spTree>
    <p:extLst>
      <p:ext uri="{BB962C8B-B14F-4D97-AF65-F5344CB8AC3E}">
        <p14:creationId xmlns:p14="http://schemas.microsoft.com/office/powerpoint/2010/main" val="6821077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51" r:id="rId4"/>
    <p:sldLayoutId id="2147483654" r:id="rId5"/>
    <p:sldLayoutId id="2147483660" r:id="rId6"/>
    <p:sldLayoutId id="2147483655" r:id="rId7"/>
    <p:sldLayoutId id="2147483662" r:id="rId8"/>
    <p:sldLayoutId id="2147483663" r:id="rId9"/>
    <p:sldLayoutId id="2147483664" r:id="rId10"/>
  </p:sldLayoutIdLst>
  <p:hf hdr="0" dt="0"/>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researchgate.net/publication/3275710/figure/fig4/AS:394697127284739@1471114536548/Two-most-common-symmetrical-fault-types.png" TargetMode="Externa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8" Type="http://schemas.openxmlformats.org/officeDocument/2006/relationships/image" Target="../media/image12.wmf"/><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slideLayout" Target="../slideLayouts/slideLayout10.xml"/><Relationship Id="rId1" Type="http://schemas.openxmlformats.org/officeDocument/2006/relationships/vmlDrawing" Target="../drawings/vmlDrawing1.vml"/><Relationship Id="rId6" Type="http://schemas.openxmlformats.org/officeDocument/2006/relationships/image" Target="../media/image11.wmf"/><Relationship Id="rId5" Type="http://schemas.openxmlformats.org/officeDocument/2006/relationships/oleObject" Target="../embeddings/oleObject2.bin"/><Relationship Id="rId4" Type="http://schemas.openxmlformats.org/officeDocument/2006/relationships/image" Target="../media/image10.wmf"/></Relationships>
</file>

<file path=ppt/slides/_rels/slide11.xml.rels><?xml version="1.0" encoding="UTF-8" standalone="yes"?>
<Relationships xmlns="http://schemas.openxmlformats.org/package/2006/relationships"><Relationship Id="rId3" Type="http://schemas.openxmlformats.org/officeDocument/2006/relationships/hyperlink" Target="https://www.researchgate.net/publication/358664204/figure/fig1/AS:11431281397047971@1745502699797/Schematic-diagram-of-lightning-strike-mechanisms.tif" TargetMode="External"/><Relationship Id="rId7" Type="http://schemas.openxmlformats.org/officeDocument/2006/relationships/image" Target="../media/image14.wmf"/><Relationship Id="rId2" Type="http://schemas.openxmlformats.org/officeDocument/2006/relationships/slideLayout" Target="../slideLayouts/slideLayout9.xml"/><Relationship Id="rId1" Type="http://schemas.openxmlformats.org/officeDocument/2006/relationships/vmlDrawing" Target="../drawings/vmlDrawing2.vml"/><Relationship Id="rId6" Type="http://schemas.openxmlformats.org/officeDocument/2006/relationships/oleObject" Target="../embeddings/oleObject5.bin"/><Relationship Id="rId5" Type="http://schemas.openxmlformats.org/officeDocument/2006/relationships/image" Target="../media/image13.wmf"/><Relationship Id="rId4" Type="http://schemas.openxmlformats.org/officeDocument/2006/relationships/oleObject" Target="../embeddings/oleObject4.bin"/></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10.xml"/><Relationship Id="rId1" Type="http://schemas.openxmlformats.org/officeDocument/2006/relationships/vmlDrawing" Target="../drawings/vmlDrawing3.vml"/><Relationship Id="rId6" Type="http://schemas.openxmlformats.org/officeDocument/2006/relationships/image" Target="../media/image16.wmf"/><Relationship Id="rId5" Type="http://schemas.openxmlformats.org/officeDocument/2006/relationships/oleObject" Target="../embeddings/oleObject7.bin"/><Relationship Id="rId4" Type="http://schemas.openxmlformats.org/officeDocument/2006/relationships/image" Target="../media/image15.wmf"/></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10.xml"/><Relationship Id="rId1" Type="http://schemas.openxmlformats.org/officeDocument/2006/relationships/vmlDrawing" Target="../drawings/vmlDrawing4.vml"/><Relationship Id="rId6" Type="http://schemas.openxmlformats.org/officeDocument/2006/relationships/image" Target="../media/image18.wmf"/><Relationship Id="rId5" Type="http://schemas.openxmlformats.org/officeDocument/2006/relationships/oleObject" Target="../embeddings/oleObject9.bin"/><Relationship Id="rId4" Type="http://schemas.openxmlformats.org/officeDocument/2006/relationships/image" Target="../media/image17.wm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Layout" Target="../slideLayouts/slideLayout10.xml"/><Relationship Id="rId1" Type="http://schemas.openxmlformats.org/officeDocument/2006/relationships/vmlDrawing" Target="../drawings/vmlDrawing5.vml"/><Relationship Id="rId5" Type="http://schemas.openxmlformats.org/officeDocument/2006/relationships/image" Target="../media/image19.wmf"/><Relationship Id="rId4" Type="http://schemas.openxmlformats.org/officeDocument/2006/relationships/oleObject" Target="../embeddings/oleObject10.bin"/></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10.xml"/><Relationship Id="rId1" Type="http://schemas.openxmlformats.org/officeDocument/2006/relationships/vmlDrawing" Target="../drawings/vmlDrawing6.vml"/><Relationship Id="rId6" Type="http://schemas.openxmlformats.org/officeDocument/2006/relationships/image" Target="../media/image23.wmf"/><Relationship Id="rId5" Type="http://schemas.openxmlformats.org/officeDocument/2006/relationships/oleObject" Target="../embeddings/oleObject12.bin"/><Relationship Id="rId4" Type="http://schemas.openxmlformats.org/officeDocument/2006/relationships/image" Target="../media/image22.wmf"/></Relationships>
</file>

<file path=ppt/slides/_rels/slide22.xml.rels><?xml version="1.0" encoding="UTF-8" standalone="yes"?>
<Relationships xmlns="http://schemas.openxmlformats.org/package/2006/relationships"><Relationship Id="rId8" Type="http://schemas.openxmlformats.org/officeDocument/2006/relationships/image" Target="../media/image26.wmf"/><Relationship Id="rId3" Type="http://schemas.openxmlformats.org/officeDocument/2006/relationships/oleObject" Target="../embeddings/oleObject13.bin"/><Relationship Id="rId7" Type="http://schemas.openxmlformats.org/officeDocument/2006/relationships/oleObject" Target="../embeddings/oleObject15.bin"/><Relationship Id="rId2" Type="http://schemas.openxmlformats.org/officeDocument/2006/relationships/slideLayout" Target="../slideLayouts/slideLayout10.xml"/><Relationship Id="rId1" Type="http://schemas.openxmlformats.org/officeDocument/2006/relationships/vmlDrawing" Target="../drawings/vmlDrawing7.vml"/><Relationship Id="rId6" Type="http://schemas.openxmlformats.org/officeDocument/2006/relationships/image" Target="../media/image25.wmf"/><Relationship Id="rId5" Type="http://schemas.openxmlformats.org/officeDocument/2006/relationships/oleObject" Target="../embeddings/oleObject14.bin"/><Relationship Id="rId10" Type="http://schemas.openxmlformats.org/officeDocument/2006/relationships/image" Target="../media/image27.wmf"/><Relationship Id="rId4" Type="http://schemas.openxmlformats.org/officeDocument/2006/relationships/image" Target="../media/image24.wmf"/><Relationship Id="rId9" Type="http://schemas.openxmlformats.org/officeDocument/2006/relationships/oleObject" Target="../embeddings/oleObject16.bin"/></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slideLayout" Target="../slideLayouts/slideLayout10.xml"/><Relationship Id="rId1" Type="http://schemas.openxmlformats.org/officeDocument/2006/relationships/vmlDrawing" Target="../drawings/vmlDrawing8.vml"/><Relationship Id="rId5" Type="http://schemas.openxmlformats.org/officeDocument/2006/relationships/image" Target="../media/image28.wmf"/><Relationship Id="rId4" Type="http://schemas.openxmlformats.org/officeDocument/2006/relationships/oleObject" Target="../embeddings/oleObject17.bin"/></Relationships>
</file>

<file path=ppt/slides/_rels/slide24.xml.rels><?xml version="1.0" encoding="UTF-8" standalone="yes"?>
<Relationships xmlns="http://schemas.openxmlformats.org/package/2006/relationships"><Relationship Id="rId8" Type="http://schemas.openxmlformats.org/officeDocument/2006/relationships/image" Target="../media/image32.wmf"/><Relationship Id="rId3" Type="http://schemas.openxmlformats.org/officeDocument/2006/relationships/oleObject" Target="../embeddings/oleObject18.bin"/><Relationship Id="rId7" Type="http://schemas.openxmlformats.org/officeDocument/2006/relationships/oleObject" Target="../embeddings/oleObject20.bin"/><Relationship Id="rId2" Type="http://schemas.openxmlformats.org/officeDocument/2006/relationships/slideLayout" Target="../slideLayouts/slideLayout10.xml"/><Relationship Id="rId1" Type="http://schemas.openxmlformats.org/officeDocument/2006/relationships/vmlDrawing" Target="../drawings/vmlDrawing9.vml"/><Relationship Id="rId6" Type="http://schemas.openxmlformats.org/officeDocument/2006/relationships/image" Target="../media/image31.wmf"/><Relationship Id="rId5" Type="http://schemas.openxmlformats.org/officeDocument/2006/relationships/oleObject" Target="../embeddings/oleObject19.bin"/><Relationship Id="rId4" Type="http://schemas.openxmlformats.org/officeDocument/2006/relationships/image" Target="../media/image30.wmf"/></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21.bin"/><Relationship Id="rId2" Type="http://schemas.openxmlformats.org/officeDocument/2006/relationships/slideLayout" Target="../slideLayouts/slideLayout9.xml"/><Relationship Id="rId1" Type="http://schemas.openxmlformats.org/officeDocument/2006/relationships/vmlDrawing" Target="../drawings/vmlDrawing10.vml"/><Relationship Id="rId4" Type="http://schemas.openxmlformats.org/officeDocument/2006/relationships/image" Target="../media/image33.wmf"/></Relationships>
</file>

<file path=ppt/slides/_rels/slide2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22.bin"/><Relationship Id="rId2" Type="http://schemas.openxmlformats.org/officeDocument/2006/relationships/slideLayout" Target="../slideLayouts/slideLayout10.xml"/><Relationship Id="rId1" Type="http://schemas.openxmlformats.org/officeDocument/2006/relationships/vmlDrawing" Target="../drawings/vmlDrawing11.vml"/><Relationship Id="rId6" Type="http://schemas.openxmlformats.org/officeDocument/2006/relationships/image" Target="../media/image36.wmf"/><Relationship Id="rId5" Type="http://schemas.openxmlformats.org/officeDocument/2006/relationships/oleObject" Target="../embeddings/oleObject23.bin"/><Relationship Id="rId4" Type="http://schemas.openxmlformats.org/officeDocument/2006/relationships/image" Target="../media/image35.wmf"/></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24.bin"/><Relationship Id="rId2" Type="http://schemas.openxmlformats.org/officeDocument/2006/relationships/slideLayout" Target="../slideLayouts/slideLayout10.xml"/><Relationship Id="rId1" Type="http://schemas.openxmlformats.org/officeDocument/2006/relationships/vmlDrawing" Target="../drawings/vmlDrawing12.vml"/><Relationship Id="rId5" Type="http://schemas.openxmlformats.org/officeDocument/2006/relationships/image" Target="../media/image38.png"/><Relationship Id="rId4" Type="http://schemas.openxmlformats.org/officeDocument/2006/relationships/image" Target="../media/image37.wmf"/></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25.bin"/><Relationship Id="rId2" Type="http://schemas.openxmlformats.org/officeDocument/2006/relationships/slideLayout" Target="../slideLayouts/slideLayout10.xml"/><Relationship Id="rId1" Type="http://schemas.openxmlformats.org/officeDocument/2006/relationships/vmlDrawing" Target="../drawings/vmlDrawing13.vml"/><Relationship Id="rId6" Type="http://schemas.openxmlformats.org/officeDocument/2006/relationships/image" Target="../media/image40.wmf"/><Relationship Id="rId5" Type="http://schemas.openxmlformats.org/officeDocument/2006/relationships/oleObject" Target="../embeddings/oleObject26.bin"/><Relationship Id="rId4" Type="http://schemas.openxmlformats.org/officeDocument/2006/relationships/image" Target="../media/image39.wmf"/></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27.bin"/><Relationship Id="rId2" Type="http://schemas.openxmlformats.org/officeDocument/2006/relationships/slideLayout" Target="../slideLayouts/slideLayout10.xml"/><Relationship Id="rId1" Type="http://schemas.openxmlformats.org/officeDocument/2006/relationships/vmlDrawing" Target="../drawings/vmlDrawing14.vml"/><Relationship Id="rId4" Type="http://schemas.openxmlformats.org/officeDocument/2006/relationships/image" Target="../media/image41.wmf"/></Relationships>
</file>

<file path=ppt/slides/_rels/slide31.xml.rels><?xml version="1.0" encoding="UTF-8" standalone="yes"?>
<Relationships xmlns="http://schemas.openxmlformats.org/package/2006/relationships"><Relationship Id="rId8" Type="http://schemas.openxmlformats.org/officeDocument/2006/relationships/image" Target="../media/image44.wmf"/><Relationship Id="rId3" Type="http://schemas.openxmlformats.org/officeDocument/2006/relationships/oleObject" Target="../embeddings/oleObject28.bin"/><Relationship Id="rId7" Type="http://schemas.openxmlformats.org/officeDocument/2006/relationships/oleObject" Target="../embeddings/oleObject30.bin"/><Relationship Id="rId2" Type="http://schemas.openxmlformats.org/officeDocument/2006/relationships/slideLayout" Target="../slideLayouts/slideLayout10.xml"/><Relationship Id="rId1" Type="http://schemas.openxmlformats.org/officeDocument/2006/relationships/vmlDrawing" Target="../drawings/vmlDrawing15.vml"/><Relationship Id="rId6" Type="http://schemas.openxmlformats.org/officeDocument/2006/relationships/image" Target="../media/image43.wmf"/><Relationship Id="rId5" Type="http://schemas.openxmlformats.org/officeDocument/2006/relationships/oleObject" Target="../embeddings/oleObject29.bin"/><Relationship Id="rId4" Type="http://schemas.openxmlformats.org/officeDocument/2006/relationships/image" Target="../media/image42.wmf"/></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3.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0.xml"/></Relationships>
</file>

<file path=ppt/slides/_rels/slide34.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9.xml.rels><?xml version="1.0" encoding="UTF-8" standalone="yes"?>
<Relationships xmlns="http://schemas.openxmlformats.org/package/2006/relationships"><Relationship Id="rId3" Type="http://schemas.openxmlformats.org/officeDocument/2006/relationships/hyperlink" Target="https://doi.org/10.1016/B978-0-323-91777-3.00008-8" TargetMode="External"/><Relationship Id="rId2" Type="http://schemas.openxmlformats.org/officeDocument/2006/relationships/hyperlink" Target="https://doi.org/10.1016/j.heliyon.2024.e27482" TargetMode="External"/><Relationship Id="rId1" Type="http://schemas.openxmlformats.org/officeDocument/2006/relationships/slideLayout" Target="../slideLayouts/slideLayout10.xml"/><Relationship Id="rId4" Type="http://schemas.openxmlformats.org/officeDocument/2006/relationships/hyperlink" Target="https://www.ijltemas.in/DigitalLibrary/Vol.8Issue5/79-85.pdf" TargetMode="Externa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0"/>
            <a:ext cx="11582400" cy="914400"/>
          </a:xfrm>
        </p:spPr>
        <p:txBody>
          <a:bodyPr>
            <a:normAutofit/>
          </a:bodyPr>
          <a:lstStyle/>
          <a:p>
            <a:pPr algn="ctr"/>
            <a:r>
              <a:rPr lang="en-US" sz="3600" b="1" dirty="0">
                <a:latin typeface="Arial" pitchFamily="34" charset="0"/>
                <a:cs typeface="Arial" pitchFamily="34" charset="0"/>
              </a:rPr>
              <a:t>Advanced Power System Analysis</a:t>
            </a:r>
          </a:p>
        </p:txBody>
      </p:sp>
      <p:sp>
        <p:nvSpPr>
          <p:cNvPr id="3" name="Subtitle 2"/>
          <p:cNvSpPr>
            <a:spLocks noGrp="1"/>
          </p:cNvSpPr>
          <p:nvPr>
            <p:ph type="subTitle" idx="1"/>
          </p:nvPr>
        </p:nvSpPr>
        <p:spPr>
          <a:xfrm>
            <a:off x="0" y="744279"/>
            <a:ext cx="12192001" cy="6113722"/>
          </a:xfrm>
        </p:spPr>
        <p:txBody>
          <a:bodyPr>
            <a:normAutofit lnSpcReduction="10000"/>
          </a:bodyPr>
          <a:lstStyle/>
          <a:p>
            <a:r>
              <a:rPr lang="en-US" sz="3600" b="1" dirty="0" smtClean="0">
                <a:solidFill>
                  <a:schemeClr val="tx1"/>
                </a:solidFill>
                <a:latin typeface="Arial" pitchFamily="34" charset="0"/>
                <a:cs typeface="Arial" pitchFamily="34" charset="0"/>
              </a:rPr>
              <a:t>Lecture 8</a:t>
            </a:r>
          </a:p>
          <a:p>
            <a:r>
              <a:rPr lang="en-US" sz="3900" b="1" dirty="0">
                <a:solidFill>
                  <a:schemeClr val="tx1"/>
                </a:solidFill>
                <a:latin typeface="Arial" pitchFamily="34" charset="0"/>
                <a:cs typeface="Arial" pitchFamily="34" charset="0"/>
              </a:rPr>
              <a:t>Fault </a:t>
            </a:r>
            <a:r>
              <a:rPr lang="en-US" sz="3900" b="1" dirty="0" smtClean="0">
                <a:solidFill>
                  <a:schemeClr val="tx1"/>
                </a:solidFill>
                <a:latin typeface="Arial" pitchFamily="34" charset="0"/>
                <a:cs typeface="Arial" pitchFamily="34" charset="0"/>
              </a:rPr>
              <a:t>analysis</a:t>
            </a:r>
          </a:p>
          <a:p>
            <a:r>
              <a:rPr lang="en-US" sz="3600" b="1" dirty="0" smtClean="0">
                <a:solidFill>
                  <a:schemeClr val="tx1"/>
                </a:solidFill>
                <a:latin typeface="Arial" pitchFamily="34" charset="0"/>
                <a:cs typeface="Arial" pitchFamily="34" charset="0"/>
              </a:rPr>
              <a:t> Lecturer:</a:t>
            </a:r>
            <a:r>
              <a:rPr lang="en-US" sz="3600" dirty="0" smtClean="0">
                <a:solidFill>
                  <a:schemeClr val="tx1"/>
                </a:solidFill>
                <a:latin typeface="Arial" pitchFamily="34" charset="0"/>
                <a:cs typeface="Arial" pitchFamily="34" charset="0"/>
              </a:rPr>
              <a:t> Teshome Goa (Assist. Prof.)</a:t>
            </a:r>
          </a:p>
          <a:p>
            <a:endParaRPr lang="en-US" sz="3200" b="1" i="1" dirty="0" smtClean="0">
              <a:solidFill>
                <a:schemeClr val="tx1"/>
              </a:solidFill>
              <a:latin typeface="Arial" pitchFamily="34" charset="0"/>
              <a:cs typeface="Arial" pitchFamily="34" charset="0"/>
            </a:endParaRPr>
          </a:p>
          <a:p>
            <a:pPr algn="l"/>
            <a:r>
              <a:rPr lang="en-US" sz="3200" b="1" i="1" dirty="0" smtClean="0">
                <a:solidFill>
                  <a:schemeClr val="tx1"/>
                </a:solidFill>
                <a:latin typeface="Arial" pitchFamily="34" charset="0"/>
                <a:cs typeface="Arial" pitchFamily="34" charset="0"/>
              </a:rPr>
              <a:t>Lecture learning outcomes</a:t>
            </a:r>
            <a:r>
              <a:rPr lang="en-US" sz="3200" dirty="0" smtClean="0">
                <a:solidFill>
                  <a:schemeClr val="tx1"/>
                </a:solidFill>
                <a:latin typeface="Arial" pitchFamily="34" charset="0"/>
                <a:cs typeface="Arial" pitchFamily="34" charset="0"/>
              </a:rPr>
              <a:t>:</a:t>
            </a:r>
          </a:p>
          <a:p>
            <a:pPr algn="l">
              <a:lnSpc>
                <a:spcPct val="170000"/>
              </a:lnSpc>
            </a:pPr>
            <a:r>
              <a:rPr lang="en-US" sz="2000" dirty="0" smtClean="0">
                <a:solidFill>
                  <a:schemeClr val="tx1"/>
                </a:solidFill>
                <a:latin typeface="Arial" pitchFamily="34" charset="0"/>
                <a:cs typeface="Arial" pitchFamily="34" charset="0"/>
              </a:rPr>
              <a:t>At the end of this lecture, you will be able to:</a:t>
            </a:r>
          </a:p>
          <a:p>
            <a:pPr marL="571500" indent="-571500" algn="l">
              <a:lnSpc>
                <a:spcPct val="170000"/>
              </a:lnSpc>
              <a:buAutoNum type="romanLcPeriod"/>
            </a:pPr>
            <a:r>
              <a:rPr lang="en-US" sz="2000" dirty="0" smtClean="0">
                <a:solidFill>
                  <a:schemeClr val="tx1"/>
                </a:solidFill>
                <a:latin typeface="Arial" pitchFamily="34" charset="0"/>
                <a:cs typeface="Arial" pitchFamily="34" charset="0"/>
              </a:rPr>
              <a:t>Understand the symmetrical three phase fault</a:t>
            </a:r>
          </a:p>
          <a:p>
            <a:pPr marL="571500" indent="-571500" algn="l">
              <a:lnSpc>
                <a:spcPct val="170000"/>
              </a:lnSpc>
              <a:buAutoNum type="romanLcPeriod"/>
            </a:pPr>
            <a:r>
              <a:rPr lang="en-US" sz="2000" dirty="0" smtClean="0">
                <a:solidFill>
                  <a:schemeClr val="tx1"/>
                </a:solidFill>
                <a:latin typeface="Arial" pitchFamily="34" charset="0"/>
                <a:cs typeface="Arial" pitchFamily="34" charset="0"/>
              </a:rPr>
              <a:t>Know the symmetrical fault analysis methods </a:t>
            </a:r>
          </a:p>
          <a:p>
            <a:pPr marL="571500" indent="-571500" algn="l">
              <a:lnSpc>
                <a:spcPct val="170000"/>
              </a:lnSpc>
              <a:buAutoNum type="romanLcPeriod"/>
            </a:pPr>
            <a:r>
              <a:rPr lang="en-US" sz="2000" dirty="0" smtClean="0">
                <a:solidFill>
                  <a:schemeClr val="tx1"/>
                </a:solidFill>
                <a:latin typeface="Arial" pitchFamily="34" charset="0"/>
                <a:cs typeface="Arial" pitchFamily="34" charset="0"/>
              </a:rPr>
              <a:t>Analyze the short-circuit MVA Level calculations</a:t>
            </a:r>
          </a:p>
          <a:p>
            <a:pPr marL="571500" indent="-571500" algn="l">
              <a:lnSpc>
                <a:spcPct val="170000"/>
              </a:lnSpc>
              <a:buAutoNum type="romanLcPeriod"/>
            </a:pPr>
            <a:r>
              <a:rPr lang="en-US" sz="2000" dirty="0" smtClean="0">
                <a:solidFill>
                  <a:schemeClr val="tx1"/>
                </a:solidFill>
                <a:latin typeface="Arial" pitchFamily="34" charset="0"/>
                <a:cs typeface="Arial" pitchFamily="34" charset="0"/>
              </a:rPr>
              <a:t>Know how to select the circuit breaker ratings </a:t>
            </a:r>
          </a:p>
          <a:p>
            <a:pPr marL="571500" indent="-571500" algn="l">
              <a:lnSpc>
                <a:spcPct val="170000"/>
              </a:lnSpc>
              <a:buAutoNum type="romanLcPeriod"/>
            </a:pPr>
            <a:endParaRPr lang="en-US" sz="2000" dirty="0">
              <a:solidFill>
                <a:schemeClr val="tx1"/>
              </a:solidFill>
              <a:latin typeface="Arial" pitchFamily="34" charset="0"/>
              <a:cs typeface="Arial" pitchFamily="34" charset="0"/>
            </a:endParaRPr>
          </a:p>
          <a:p>
            <a:pPr algn="l">
              <a:lnSpc>
                <a:spcPct val="170000"/>
              </a:lnSpc>
            </a:pPr>
            <a:endParaRPr lang="en-US" sz="2900" dirty="0" smtClean="0">
              <a:solidFill>
                <a:srgbClr val="FF0000"/>
              </a:solidFill>
              <a:latin typeface="Arial" pitchFamily="34" charset="0"/>
              <a:cs typeface="Arial" pitchFamily="34" charset="0"/>
            </a:endParaRPr>
          </a:p>
          <a:p>
            <a:pPr marL="571500" indent="-571500" algn="l">
              <a:lnSpc>
                <a:spcPct val="170000"/>
              </a:lnSpc>
              <a:buAutoNum type="romanLcPeriod"/>
            </a:pPr>
            <a:endParaRPr lang="en-US" sz="4000" dirty="0" smtClean="0">
              <a:solidFill>
                <a:schemeClr val="tx1"/>
              </a:solidFill>
              <a:latin typeface="Times New Roman" pitchFamily="18" charset="0"/>
              <a:cs typeface="Times New Roman" pitchFamily="18" charset="0"/>
            </a:endParaRPr>
          </a:p>
          <a:p>
            <a:endParaRPr lang="en-US" sz="6000" dirty="0">
              <a:solidFill>
                <a:schemeClr val="tx1"/>
              </a:solidFill>
              <a:latin typeface="Times New Roman" pitchFamily="18" charset="0"/>
              <a:cs typeface="Times New Roman" pitchFamily="18" charset="0"/>
            </a:endParaRPr>
          </a:p>
        </p:txBody>
      </p:sp>
      <p:sp>
        <p:nvSpPr>
          <p:cNvPr id="5" name="Footer Placeholder 4"/>
          <p:cNvSpPr>
            <a:spLocks noGrp="1"/>
          </p:cNvSpPr>
          <p:nvPr>
            <p:ph type="ftr" sz="quarter" idx="11"/>
          </p:nvPr>
        </p:nvSpPr>
        <p:spPr/>
        <p:txBody>
          <a:bodyPr/>
          <a:lstStyle/>
          <a:p>
            <a:r>
              <a:rPr lang="en-US" b="1" dirty="0" smtClean="0">
                <a:solidFill>
                  <a:schemeClr val="tx1"/>
                </a:solidFill>
                <a:latin typeface="Times New Roman" pitchFamily="18" charset="0"/>
                <a:cs typeface="Times New Roman" pitchFamily="18" charset="0"/>
              </a:rPr>
              <a:t>Presenter: </a:t>
            </a:r>
            <a:r>
              <a:rPr lang="en-US" b="1" dirty="0" err="1" smtClean="0">
                <a:solidFill>
                  <a:schemeClr val="tx1"/>
                </a:solidFill>
                <a:latin typeface="Times New Roman" pitchFamily="18" charset="0"/>
                <a:cs typeface="Times New Roman" pitchFamily="18" charset="0"/>
              </a:rPr>
              <a:t>Dr.Teshome</a:t>
            </a:r>
            <a:r>
              <a:rPr lang="en-US" b="1" dirty="0" smtClean="0">
                <a:solidFill>
                  <a:schemeClr val="tx1"/>
                </a:solidFill>
                <a:latin typeface="Times New Roman" pitchFamily="18" charset="0"/>
                <a:cs typeface="Times New Roman" pitchFamily="18" charset="0"/>
              </a:rPr>
              <a:t> Goa</a:t>
            </a:r>
            <a:endParaRPr lang="en-US" b="1" dirty="0">
              <a:solidFill>
                <a:schemeClr val="tx1"/>
              </a:solidFill>
              <a:latin typeface="Times New Roman" pitchFamily="18" charset="0"/>
              <a:cs typeface="Times New Roman" pitchFamily="18" charset="0"/>
            </a:endParaRPr>
          </a:p>
        </p:txBody>
      </p:sp>
      <p:sp>
        <p:nvSpPr>
          <p:cNvPr id="6" name="Slide Number Placeholder 5"/>
          <p:cNvSpPr>
            <a:spLocks noGrp="1"/>
          </p:cNvSpPr>
          <p:nvPr>
            <p:ph type="sldNum" sz="quarter" idx="12"/>
          </p:nvPr>
        </p:nvSpPr>
        <p:spPr/>
        <p:txBody>
          <a:bodyPr/>
          <a:lstStyle/>
          <a:p>
            <a:fld id="{96054161-4A6B-4E63-8C44-EE703BDA66C5}" type="slidenum">
              <a:rPr lang="en-US" smtClean="0"/>
              <a:t>1</a:t>
            </a:fld>
            <a:endParaRPr lang="en-US" dirty="0"/>
          </a:p>
        </p:txBody>
      </p:sp>
    </p:spTree>
    <p:extLst>
      <p:ext uri="{BB962C8B-B14F-4D97-AF65-F5344CB8AC3E}">
        <p14:creationId xmlns:p14="http://schemas.microsoft.com/office/powerpoint/2010/main" val="11885632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284" y="192505"/>
            <a:ext cx="11245518" cy="1498183"/>
          </a:xfrm>
        </p:spPr>
        <p:txBody>
          <a:bodyPr>
            <a:normAutofit/>
          </a:bodyPr>
          <a:lstStyle/>
          <a:p>
            <a:pPr algn="ctr"/>
            <a:r>
              <a:rPr lang="en-US" sz="3600" b="1" dirty="0" smtClean="0">
                <a:latin typeface="Arial" pitchFamily="34" charset="0"/>
                <a:cs typeface="Arial" pitchFamily="34" charset="0"/>
              </a:rPr>
              <a:t>Outlines </a:t>
            </a: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141402" y="1319754"/>
            <a:ext cx="11902208" cy="5405900"/>
          </a:xfrm>
        </p:spPr>
        <p:txBody>
          <a:bodyPr>
            <a:normAutofit/>
          </a:bodyPr>
          <a:lstStyle/>
          <a:p>
            <a:pPr marL="514350" indent="-514350" algn="just">
              <a:lnSpc>
                <a:spcPct val="150000"/>
              </a:lnSpc>
              <a:buAutoNum type="arabicPeriod"/>
            </a:pPr>
            <a:r>
              <a:rPr lang="en-US" sz="2000" b="1" dirty="0" smtClean="0">
                <a:latin typeface="Arial" pitchFamily="34" charset="0"/>
                <a:cs typeface="Arial" pitchFamily="34" charset="0"/>
              </a:rPr>
              <a:t>Introduction: Symmetrical Short-circuit</a:t>
            </a:r>
          </a:p>
          <a:p>
            <a:pPr marL="514350" indent="-514350" algn="just">
              <a:lnSpc>
                <a:spcPct val="150000"/>
              </a:lnSpc>
              <a:buAutoNum type="arabicPeriod"/>
            </a:pPr>
            <a:r>
              <a:rPr lang="en-US" sz="2000" b="1" dirty="0">
                <a:latin typeface="Arial" pitchFamily="34" charset="0"/>
                <a:cs typeface="Arial" pitchFamily="34" charset="0"/>
              </a:rPr>
              <a:t>Symmetrical </a:t>
            </a:r>
            <a:r>
              <a:rPr lang="en-US" sz="2000" b="1" dirty="0" smtClean="0">
                <a:latin typeface="Arial" pitchFamily="34" charset="0"/>
                <a:cs typeface="Arial" pitchFamily="34" charset="0"/>
              </a:rPr>
              <a:t>Fault Analysis Methods</a:t>
            </a:r>
          </a:p>
          <a:p>
            <a:pPr marL="514350" indent="-514350" algn="just">
              <a:lnSpc>
                <a:spcPct val="150000"/>
              </a:lnSpc>
              <a:buAutoNum type="arabicPeriod"/>
            </a:pPr>
            <a:r>
              <a:rPr lang="en-US" sz="2000" b="1" dirty="0" smtClean="0">
                <a:latin typeface="Arial" pitchFamily="34" charset="0"/>
                <a:cs typeface="Arial" pitchFamily="34" charset="0"/>
              </a:rPr>
              <a:t>Short-circuit MVA Level Calculations</a:t>
            </a:r>
          </a:p>
          <a:p>
            <a:pPr marL="514350" indent="-514350" algn="just">
              <a:lnSpc>
                <a:spcPct val="150000"/>
              </a:lnSpc>
              <a:buAutoNum type="arabicPeriod"/>
            </a:pPr>
            <a:r>
              <a:rPr lang="en-US" sz="2000" b="1" dirty="0">
                <a:latin typeface="Arial" pitchFamily="34" charset="0"/>
                <a:cs typeface="Arial" pitchFamily="34" charset="0"/>
              </a:rPr>
              <a:t>Selection of Circuit </a:t>
            </a:r>
            <a:r>
              <a:rPr lang="en-US" sz="2000" b="1" dirty="0" smtClean="0">
                <a:latin typeface="Arial" pitchFamily="34" charset="0"/>
                <a:cs typeface="Arial" pitchFamily="34" charset="0"/>
              </a:rPr>
              <a:t>Breaker Ratings</a:t>
            </a:r>
          </a:p>
          <a:p>
            <a:pPr marL="514350" indent="-514350" algn="just">
              <a:lnSpc>
                <a:spcPct val="150000"/>
              </a:lnSpc>
              <a:buAutoNum type="arabicPeriod"/>
            </a:pPr>
            <a:r>
              <a:rPr lang="en-US" sz="2000" b="1" dirty="0">
                <a:latin typeface="Arial" pitchFamily="34" charset="0"/>
                <a:cs typeface="Arial" pitchFamily="34" charset="0"/>
              </a:rPr>
              <a:t>Solved Problems using Analytical and Software</a:t>
            </a:r>
            <a:endParaRPr lang="en-US" sz="2000" b="1" dirty="0" smtClean="0">
              <a:latin typeface="Arial" pitchFamily="34" charset="0"/>
              <a:cs typeface="Arial" pitchFamily="34" charset="0"/>
            </a:endParaRPr>
          </a:p>
          <a:p>
            <a:pPr marL="0" indent="0" algn="just">
              <a:lnSpc>
                <a:spcPct val="150000"/>
              </a:lnSpc>
              <a:buNone/>
            </a:pPr>
            <a:r>
              <a:rPr lang="en-US" sz="2000" b="1" dirty="0" smtClean="0">
                <a:latin typeface="Arial" pitchFamily="34" charset="0"/>
                <a:cs typeface="Arial" pitchFamily="34" charset="0"/>
              </a:rPr>
              <a:t>Summary </a:t>
            </a:r>
          </a:p>
          <a:p>
            <a:pPr marL="0" indent="0" algn="just">
              <a:lnSpc>
                <a:spcPct val="150000"/>
              </a:lnSpc>
              <a:buNone/>
            </a:pPr>
            <a:r>
              <a:rPr lang="en-US" sz="2000" b="1" dirty="0" smtClean="0">
                <a:latin typeface="Arial" pitchFamily="34" charset="0"/>
                <a:cs typeface="Arial" pitchFamily="34" charset="0"/>
              </a:rPr>
              <a:t>References </a:t>
            </a:r>
            <a:endParaRPr lang="en-US" sz="2000" b="1"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a:t>
            </a:fld>
            <a:endParaRPr lang="en-US"/>
          </a:p>
        </p:txBody>
      </p:sp>
    </p:spTree>
    <p:extLst>
      <p:ext uri="{BB962C8B-B14F-4D97-AF65-F5344CB8AC3E}">
        <p14:creationId xmlns:p14="http://schemas.microsoft.com/office/powerpoint/2010/main" val="18793166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3246" y="270236"/>
            <a:ext cx="10629183" cy="583780"/>
          </a:xfrm>
        </p:spPr>
        <p:txBody>
          <a:bodyPr>
            <a:noAutofit/>
          </a:bodyPr>
          <a:lstStyle/>
          <a:p>
            <a:pPr algn="ctr"/>
            <a:r>
              <a:rPr lang="en-US" sz="3600" b="1" dirty="0" smtClean="0">
                <a:latin typeface="Arial" pitchFamily="34" charset="0"/>
                <a:cs typeface="Arial" pitchFamily="34" charset="0"/>
              </a:rPr>
              <a:t>1. Introduction: Symmetrical Short-circuit</a:t>
            </a: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131974" y="838986"/>
            <a:ext cx="12060025" cy="6019014"/>
          </a:xfrm>
        </p:spPr>
        <p:txBody>
          <a:bodyPr>
            <a:normAutofit/>
          </a:bodyPr>
          <a:lstStyle/>
          <a:p>
            <a:pPr algn="just">
              <a:lnSpc>
                <a:spcPct val="160000"/>
              </a:lnSpc>
            </a:pPr>
            <a:r>
              <a:rPr lang="en-US" sz="2000" dirty="0">
                <a:latin typeface="Arial" pitchFamily="34" charset="0"/>
                <a:cs typeface="Arial" pitchFamily="34" charset="0"/>
              </a:rPr>
              <a:t>Any situation in which all three of the system's phases are either earthed or short-circuited to one another is known as a three-phase </a:t>
            </a:r>
            <a:r>
              <a:rPr lang="en-US" sz="2000" dirty="0" smtClean="0">
                <a:latin typeface="Arial" pitchFamily="34" charset="0"/>
                <a:cs typeface="Arial" pitchFamily="34" charset="0"/>
              </a:rPr>
              <a:t>fault[1]. </a:t>
            </a:r>
            <a:endParaRPr lang="en-US" sz="2000" dirty="0">
              <a:latin typeface="Arial" pitchFamily="34" charset="0"/>
              <a:cs typeface="Arial" pitchFamily="34" charset="0"/>
            </a:endParaRPr>
          </a:p>
          <a:p>
            <a:pPr algn="just">
              <a:lnSpc>
                <a:spcPct val="160000"/>
              </a:lnSpc>
            </a:pPr>
            <a:r>
              <a:rPr lang="en-US" sz="2000" dirty="0">
                <a:latin typeface="Arial" pitchFamily="34" charset="0"/>
                <a:cs typeface="Arial" pitchFamily="34" charset="0"/>
              </a:rPr>
              <a:t>This kind of problem is </a:t>
            </a:r>
            <a:r>
              <a:rPr lang="en-US" sz="2000" dirty="0" smtClean="0">
                <a:latin typeface="Arial" pitchFamily="34" charset="0"/>
                <a:cs typeface="Arial" pitchFamily="34" charset="0"/>
              </a:rPr>
              <a:t>characterized </a:t>
            </a:r>
            <a:r>
              <a:rPr lang="en-US" sz="2000" dirty="0">
                <a:latin typeface="Arial" pitchFamily="34" charset="0"/>
                <a:cs typeface="Arial" pitchFamily="34" charset="0"/>
              </a:rPr>
              <a:t>as a simultaneous short-circuited fault that generates symmetrical current at all three phases.</a:t>
            </a:r>
          </a:p>
          <a:p>
            <a:pPr algn="just">
              <a:lnSpc>
                <a:spcPct val="160000"/>
              </a:lnSpc>
            </a:pPr>
            <a:r>
              <a:rPr lang="en-US" sz="2000" dirty="0">
                <a:latin typeface="Arial" pitchFamily="34" charset="0"/>
                <a:cs typeface="Arial" pitchFamily="34" charset="0"/>
              </a:rPr>
              <a:t> It is the most severe kind, but it doesn't happen very often. </a:t>
            </a:r>
          </a:p>
          <a:p>
            <a:pPr algn="just">
              <a:lnSpc>
                <a:spcPct val="160000"/>
              </a:lnSpc>
            </a:pPr>
            <a:r>
              <a:rPr lang="en-US" sz="2000" dirty="0">
                <a:latin typeface="Arial" pitchFamily="34" charset="0"/>
                <a:cs typeface="Arial" pitchFamily="34" charset="0"/>
              </a:rPr>
              <a:t>The internal </a:t>
            </a:r>
            <a:r>
              <a:rPr lang="en-US" sz="2000" dirty="0" smtClean="0">
                <a:latin typeface="Arial" pitchFamily="34" charset="0"/>
                <a:cs typeface="Arial" pitchFamily="34" charset="0"/>
              </a:rPr>
              <a:t>EMF of </a:t>
            </a:r>
            <a:r>
              <a:rPr lang="en-US" sz="2000" dirty="0">
                <a:latin typeface="Arial" pitchFamily="34" charset="0"/>
                <a:cs typeface="Arial" pitchFamily="34" charset="0"/>
              </a:rPr>
              <a:t>the machine in the system, internal impedances, and the impedance in the network between the machine and the problem all affect this fault current.</a:t>
            </a:r>
          </a:p>
          <a:p>
            <a:pPr algn="just">
              <a:lnSpc>
                <a:spcPct val="160000"/>
              </a:lnSpc>
            </a:pPr>
            <a:r>
              <a:rPr lang="en-US" sz="2000" dirty="0" smtClean="0">
                <a:latin typeface="Arial" pitchFamily="34" charset="0"/>
                <a:cs typeface="Arial" pitchFamily="34" charset="0"/>
              </a:rPr>
              <a:t>Figure. </a:t>
            </a:r>
            <a:r>
              <a:rPr lang="en-US" sz="2000" dirty="0">
                <a:latin typeface="Arial" pitchFamily="34" charset="0"/>
                <a:cs typeface="Arial" pitchFamily="34" charset="0"/>
              </a:rPr>
              <a:t>1 shows the circuit schematic for a three-phase fault. </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a:t>
            </a:fld>
            <a:endParaRPr lang="en-US"/>
          </a:p>
        </p:txBody>
      </p:sp>
    </p:spTree>
    <p:extLst>
      <p:ext uri="{BB962C8B-B14F-4D97-AF65-F5344CB8AC3E}">
        <p14:creationId xmlns:p14="http://schemas.microsoft.com/office/powerpoint/2010/main" val="41344551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sz="quarter" idx="1"/>
          </p:nvPr>
        </p:nvSpPr>
        <p:spPr>
          <a:xfrm>
            <a:off x="0" y="763571"/>
            <a:ext cx="12192000" cy="6094429"/>
          </a:xfrm>
        </p:spPr>
        <p:txBody>
          <a:bodyPr>
            <a:normAutofit/>
          </a:bodyPr>
          <a:lstStyle/>
          <a:p>
            <a:pPr marL="0" indent="0" algn="just">
              <a:lnSpc>
                <a:spcPct val="150000"/>
              </a:lnSpc>
              <a:buNone/>
            </a:pPr>
            <a:r>
              <a:rPr lang="en-US" altLang="en-US" sz="2000" dirty="0" smtClean="0">
                <a:latin typeface="Arial" pitchFamily="34" charset="0"/>
                <a:cs typeface="Arial" pitchFamily="34" charset="0"/>
                <a:sym typeface="Symbol" pitchFamily="18" charset="2"/>
              </a:rPr>
              <a:t>,</a:t>
            </a:r>
          </a:p>
        </p:txBody>
      </p:sp>
      <p:sp>
        <p:nvSpPr>
          <p:cNvPr id="3" name="Title 1"/>
          <p:cNvSpPr>
            <a:spLocks noGrp="1"/>
          </p:cNvSpPr>
          <p:nvPr>
            <p:ph type="title"/>
          </p:nvPr>
        </p:nvSpPr>
        <p:spPr>
          <a:xfrm>
            <a:off x="282804" y="263951"/>
            <a:ext cx="11079625" cy="590065"/>
          </a:xfrm>
        </p:spPr>
        <p:txBody>
          <a:bodyPr>
            <a:noAutofit/>
          </a:bodyPr>
          <a:lstStyle/>
          <a:p>
            <a:pPr algn="ctr"/>
            <a:r>
              <a:rPr lang="en-US" sz="3600" b="1" dirty="0" smtClean="0">
                <a:latin typeface="Arial" pitchFamily="34" charset="0"/>
                <a:cs typeface="Arial" pitchFamily="34" charset="0"/>
              </a:rPr>
              <a:t>Introduction                                        Cont.…</a:t>
            </a:r>
            <a:endParaRPr lang="en-US" sz="3600" b="1" dirty="0">
              <a:latin typeface="Arial" pitchFamily="34" charset="0"/>
              <a:cs typeface="Arial" pitchFamily="34" charset="0"/>
            </a:endParaRPr>
          </a:p>
        </p:txBody>
      </p:sp>
      <p:sp>
        <p:nvSpPr>
          <p:cNvPr id="2" name="Rectangle 1"/>
          <p:cNvSpPr/>
          <p:nvPr/>
        </p:nvSpPr>
        <p:spPr>
          <a:xfrm>
            <a:off x="1453541" y="5696817"/>
            <a:ext cx="8092280" cy="677108"/>
          </a:xfrm>
          <a:prstGeom prst="rect">
            <a:avLst/>
          </a:prstGeom>
        </p:spPr>
        <p:txBody>
          <a:bodyPr wrap="none">
            <a:spAutoFit/>
          </a:bodyPr>
          <a:lstStyle/>
          <a:p>
            <a:r>
              <a:rPr lang="en-US" sz="2000" dirty="0" smtClean="0">
                <a:latin typeface="Arial" pitchFamily="34" charset="0"/>
                <a:cs typeface="Arial" pitchFamily="34" charset="0"/>
              </a:rPr>
              <a:t>Figure 1. </a:t>
            </a:r>
            <a:r>
              <a:rPr lang="en-US" sz="2000" dirty="0">
                <a:latin typeface="Arial" pitchFamily="34" charset="0"/>
                <a:cs typeface="Arial" pitchFamily="34" charset="0"/>
              </a:rPr>
              <a:t>C</a:t>
            </a:r>
            <a:r>
              <a:rPr lang="en-US" sz="2000" dirty="0" smtClean="0">
                <a:latin typeface="Arial" pitchFamily="34" charset="0"/>
                <a:cs typeface="Arial" pitchFamily="34" charset="0"/>
              </a:rPr>
              <a:t>ircuit </a:t>
            </a:r>
            <a:r>
              <a:rPr lang="en-US" sz="2000" dirty="0">
                <a:latin typeface="Arial" pitchFamily="34" charset="0"/>
                <a:cs typeface="Arial" pitchFamily="34" charset="0"/>
              </a:rPr>
              <a:t>diagram of three phase fault </a:t>
            </a:r>
            <a:r>
              <a:rPr lang="en-US" sz="2000" dirty="0" smtClean="0">
                <a:latin typeface="Arial" pitchFamily="34" charset="0"/>
                <a:cs typeface="Arial" pitchFamily="34" charset="0"/>
              </a:rPr>
              <a:t>.</a:t>
            </a:r>
          </a:p>
          <a:p>
            <a:r>
              <a:rPr lang="en-US" sz="900" dirty="0" smtClean="0">
                <a:latin typeface="Arial" pitchFamily="34" charset="0"/>
                <a:cs typeface="Arial" pitchFamily="34" charset="0"/>
              </a:rPr>
              <a:t>Url</a:t>
            </a:r>
            <a:r>
              <a:rPr lang="en-US" sz="900" dirty="0">
                <a:latin typeface="Arial" pitchFamily="34" charset="0"/>
                <a:cs typeface="Arial" pitchFamily="34" charset="0"/>
              </a:rPr>
              <a:t>: </a:t>
            </a:r>
            <a:r>
              <a:rPr lang="en-US" sz="900" dirty="0">
                <a:latin typeface="Arial" pitchFamily="34" charset="0"/>
                <a:cs typeface="Arial" pitchFamily="34" charset="0"/>
                <a:hlinkClick r:id="rId2"/>
              </a:rPr>
              <a:t>https://</a:t>
            </a:r>
            <a:r>
              <a:rPr lang="en-US" sz="900" dirty="0" smtClean="0">
                <a:latin typeface="Arial" pitchFamily="34" charset="0"/>
                <a:cs typeface="Arial" pitchFamily="34" charset="0"/>
                <a:hlinkClick r:id="rId2"/>
              </a:rPr>
              <a:t>www.researchgate.net/publication/3275710/figure/fig4/AS:394697127284739@1471114536548/Two-most-common-symmetrical-fault-types.png</a:t>
            </a:r>
            <a:endParaRPr lang="en-US" sz="900" dirty="0" smtClean="0">
              <a:latin typeface="Arial" pitchFamily="34" charset="0"/>
              <a:cs typeface="Arial" pitchFamily="34" charset="0"/>
            </a:endParaRPr>
          </a:p>
          <a:p>
            <a:endParaRPr lang="en-US" sz="900" dirty="0"/>
          </a:p>
        </p:txBody>
      </p:sp>
      <p:sp>
        <p:nvSpPr>
          <p:cNvPr id="4" name="AutoShape 2" descr="https://www.researchgate.net/publication/3275710/figure/fig4/AS:394697127284739@1471114536548/Two-most-common-symmetrical-fault-types.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64548" name="Picture 4" descr="https://www.researchgate.net/publication/3275710/figure/fig4/AS:394697127284739@1471114536548/Two-most-common-symmetrical-fault-type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54859" y="1258337"/>
            <a:ext cx="7590962" cy="4438480"/>
          </a:xfrm>
          <a:prstGeom prst="rect">
            <a:avLst/>
          </a:prstGeom>
          <a:noFill/>
          <a:extLst>
            <a:ext uri="{909E8E84-426E-40DD-AFC4-6F175D3DCCD1}">
              <a14:hiddenFill xmlns:a14="http://schemas.microsoft.com/office/drawing/2010/main">
                <a:solidFill>
                  <a:srgbClr val="FFFFFF"/>
                </a:solidFill>
              </a14:hiddenFill>
            </a:ext>
          </a:extLst>
        </p:spPr>
      </p:pic>
      <p:sp>
        <p:nvSpPr>
          <p:cNvPr id="7" name="Footer Placeholder 6"/>
          <p:cNvSpPr>
            <a:spLocks noGrp="1"/>
          </p:cNvSpPr>
          <p:nvPr>
            <p:ph type="ftr" sz="quarter" idx="11"/>
          </p:nvPr>
        </p:nvSpPr>
        <p:spPr/>
        <p:txBody>
          <a:bodyPr/>
          <a:lstStyle/>
          <a:p>
            <a:r>
              <a:rPr lang="en-US" smtClean="0"/>
              <a:t>Presenter: Dr.Teshome Goa</a:t>
            </a:r>
            <a:endParaRPr lang="en-US"/>
          </a:p>
        </p:txBody>
      </p:sp>
      <p:sp>
        <p:nvSpPr>
          <p:cNvPr id="8" name="Slide Number Placeholder 7"/>
          <p:cNvSpPr>
            <a:spLocks noGrp="1"/>
          </p:cNvSpPr>
          <p:nvPr>
            <p:ph type="sldNum" sz="quarter" idx="12"/>
          </p:nvPr>
        </p:nvSpPr>
        <p:spPr/>
        <p:txBody>
          <a:bodyPr/>
          <a:lstStyle/>
          <a:p>
            <a:fld id="{A48DA065-FA52-4A6B-AE36-1AE15AD4FD00}" type="slidenum">
              <a:rPr lang="en-US" smtClean="0"/>
              <a:pPr/>
              <a:t>4</a:t>
            </a:fld>
            <a:endParaRPr lang="en-US"/>
          </a:p>
        </p:txBody>
      </p:sp>
    </p:spTree>
    <p:extLst>
      <p:ext uri="{BB962C8B-B14F-4D97-AF65-F5344CB8AC3E}">
        <p14:creationId xmlns:p14="http://schemas.microsoft.com/office/powerpoint/2010/main" val="4220281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p:cNvSpPr>
            <a:spLocks noGrp="1" noChangeArrowheads="1"/>
          </p:cNvSpPr>
          <p:nvPr>
            <p:ph sz="quarter" idx="1"/>
          </p:nvPr>
        </p:nvSpPr>
        <p:spPr>
          <a:xfrm>
            <a:off x="0" y="765544"/>
            <a:ext cx="12191999" cy="6092456"/>
          </a:xfrm>
        </p:spPr>
        <p:txBody>
          <a:bodyPr>
            <a:normAutofit/>
          </a:bodyPr>
          <a:lstStyle/>
          <a:p>
            <a:pPr algn="just">
              <a:lnSpc>
                <a:spcPct val="200000"/>
              </a:lnSpc>
              <a:spcBef>
                <a:spcPts val="580"/>
              </a:spcBef>
              <a:defRPr/>
            </a:pPr>
            <a:r>
              <a:rPr lang="en-US" sz="2000" dirty="0">
                <a:latin typeface="Arial" pitchFamily="34" charset="0"/>
                <a:cs typeface="Arial" pitchFamily="34" charset="0"/>
                <a:sym typeface="Symbol" pitchFamily="18" charset="2"/>
              </a:rPr>
              <a:t>The balanced three-phase faults may be </a:t>
            </a:r>
            <a:r>
              <a:rPr lang="en-US" sz="2000" dirty="0" smtClean="0">
                <a:latin typeface="Arial" pitchFamily="34" charset="0"/>
                <a:cs typeface="Arial" pitchFamily="34" charset="0"/>
                <a:sym typeface="Symbol" pitchFamily="18" charset="2"/>
              </a:rPr>
              <a:t>analyzed </a:t>
            </a:r>
            <a:r>
              <a:rPr lang="en-US" sz="2000" dirty="0">
                <a:latin typeface="Arial" pitchFamily="34" charset="0"/>
                <a:cs typeface="Arial" pitchFamily="34" charset="0"/>
                <a:sym typeface="Symbol" pitchFamily="18" charset="2"/>
              </a:rPr>
              <a:t>using </a:t>
            </a:r>
            <a:r>
              <a:rPr lang="en-US" sz="2000" dirty="0">
                <a:solidFill>
                  <a:srgbClr val="FF0000"/>
                </a:solidFill>
                <a:latin typeface="Arial" pitchFamily="34" charset="0"/>
                <a:cs typeface="Arial" pitchFamily="34" charset="0"/>
                <a:sym typeface="Symbol" pitchFamily="18" charset="2"/>
              </a:rPr>
              <a:t>per phase </a:t>
            </a:r>
            <a:r>
              <a:rPr lang="en-US" sz="2000" dirty="0" smtClean="0">
                <a:solidFill>
                  <a:srgbClr val="FF0000"/>
                </a:solidFill>
                <a:latin typeface="Arial" pitchFamily="34" charset="0"/>
                <a:cs typeface="Arial" pitchFamily="34" charset="0"/>
                <a:sym typeface="Symbol" pitchFamily="18" charset="2"/>
              </a:rPr>
              <a:t>basis </a:t>
            </a:r>
            <a:r>
              <a:rPr lang="en-US" sz="2000" dirty="0" smtClean="0">
                <a:latin typeface="Arial" pitchFamily="34" charset="0"/>
                <a:cs typeface="Arial" pitchFamily="34" charset="0"/>
                <a:sym typeface="Symbol" pitchFamily="18" charset="2"/>
              </a:rPr>
              <a:t>analysis </a:t>
            </a:r>
            <a:r>
              <a:rPr lang="en-US" sz="2000" dirty="0">
                <a:latin typeface="Arial" pitchFamily="34" charset="0"/>
                <a:cs typeface="Arial" pitchFamily="34" charset="0"/>
                <a:sym typeface="Symbol" pitchFamily="18" charset="2"/>
              </a:rPr>
              <a:t>or equivalent single-phase circuit. </a:t>
            </a:r>
            <a:endParaRPr lang="en-US" sz="2000" dirty="0" smtClean="0">
              <a:latin typeface="Arial" pitchFamily="34" charset="0"/>
              <a:cs typeface="Arial" pitchFamily="34" charset="0"/>
              <a:sym typeface="Symbol" pitchFamily="18" charset="2"/>
            </a:endParaRPr>
          </a:p>
          <a:p>
            <a:pPr algn="just">
              <a:lnSpc>
                <a:spcPct val="200000"/>
              </a:lnSpc>
              <a:spcBef>
                <a:spcPts val="580"/>
              </a:spcBef>
              <a:defRPr/>
            </a:pPr>
            <a:r>
              <a:rPr lang="en-US" sz="2000" dirty="0" smtClean="0">
                <a:latin typeface="Arial" pitchFamily="34" charset="0"/>
                <a:cs typeface="Arial" pitchFamily="34" charset="0"/>
              </a:rPr>
              <a:t>The short circuit analysis of symmetrical fault is usually </a:t>
            </a:r>
            <a:r>
              <a:rPr lang="en-US" sz="2000" dirty="0">
                <a:latin typeface="Arial" pitchFamily="34" charset="0"/>
                <a:cs typeface="Arial" pitchFamily="34" charset="0"/>
              </a:rPr>
              <a:t>carried out in per-unit quantities </a:t>
            </a:r>
            <a:endParaRPr lang="en-US" sz="2000" dirty="0" smtClean="0">
              <a:latin typeface="Arial" pitchFamily="34" charset="0"/>
              <a:cs typeface="Arial" pitchFamily="34" charset="0"/>
            </a:endParaRPr>
          </a:p>
          <a:p>
            <a:pPr algn="just">
              <a:lnSpc>
                <a:spcPct val="200000"/>
              </a:lnSpc>
              <a:spcBef>
                <a:spcPts val="580"/>
              </a:spcBef>
              <a:defRPr/>
            </a:pPr>
            <a:r>
              <a:rPr lang="en-US" sz="2000" dirty="0" smtClean="0">
                <a:latin typeface="Arial" pitchFamily="34" charset="0"/>
                <a:cs typeface="Arial" pitchFamily="34" charset="0"/>
              </a:rPr>
              <a:t>This in general  </a:t>
            </a:r>
            <a:r>
              <a:rPr lang="en-US" sz="2000" dirty="0">
                <a:latin typeface="Arial" pitchFamily="34" charset="0"/>
                <a:cs typeface="Arial" pitchFamily="34" charset="0"/>
              </a:rPr>
              <a:t>is a balanced condition, and we just need to know </a:t>
            </a:r>
            <a:r>
              <a:rPr lang="en-US" sz="2000" dirty="0" smtClean="0">
                <a:latin typeface="Arial" pitchFamily="34" charset="0"/>
                <a:cs typeface="Arial" pitchFamily="34" charset="0"/>
              </a:rPr>
              <a:t>the positive-sequence </a:t>
            </a:r>
            <a:r>
              <a:rPr lang="en-US" sz="2000" dirty="0">
                <a:latin typeface="Arial" pitchFamily="34" charset="0"/>
                <a:cs typeface="Arial" pitchFamily="34" charset="0"/>
              </a:rPr>
              <a:t>network </a:t>
            </a:r>
            <a:r>
              <a:rPr lang="en-US" sz="2000" dirty="0" smtClean="0">
                <a:latin typeface="Arial" pitchFamily="34" charset="0"/>
                <a:cs typeface="Arial" pitchFamily="34" charset="0"/>
              </a:rPr>
              <a:t>to</a:t>
            </a:r>
          </a:p>
          <a:p>
            <a:pPr marL="0" indent="0" algn="just">
              <a:lnSpc>
                <a:spcPct val="200000"/>
              </a:lnSpc>
              <a:spcBef>
                <a:spcPts val="580"/>
              </a:spcBef>
              <a:buNone/>
              <a:defRPr/>
            </a:pPr>
            <a:r>
              <a:rPr lang="en-US" sz="2000" dirty="0">
                <a:latin typeface="Arial" pitchFamily="34" charset="0"/>
                <a:cs typeface="Arial" pitchFamily="34" charset="0"/>
              </a:rPr>
              <a:t> </a:t>
            </a:r>
            <a:r>
              <a:rPr lang="en-US" sz="2000" dirty="0" smtClean="0">
                <a:latin typeface="Arial" pitchFamily="34" charset="0"/>
                <a:cs typeface="Arial" pitchFamily="34" charset="0"/>
              </a:rPr>
              <a:t>  analyses </a:t>
            </a:r>
            <a:r>
              <a:rPr lang="en-US" sz="2000" dirty="0">
                <a:latin typeface="Arial" pitchFamily="34" charset="0"/>
                <a:cs typeface="Arial" pitchFamily="34" charset="0"/>
              </a:rPr>
              <a:t>faults. </a:t>
            </a:r>
            <a:endParaRPr lang="en-US" sz="2000" dirty="0" smtClean="0">
              <a:latin typeface="Arial" pitchFamily="34" charset="0"/>
              <a:cs typeface="Arial" pitchFamily="34" charset="0"/>
            </a:endParaRPr>
          </a:p>
          <a:p>
            <a:pPr algn="just">
              <a:lnSpc>
                <a:spcPct val="200000"/>
              </a:lnSpc>
              <a:spcBef>
                <a:spcPts val="580"/>
              </a:spcBef>
              <a:defRPr/>
            </a:pPr>
            <a:r>
              <a:rPr lang="en-US" sz="2000" dirty="0" smtClean="0">
                <a:latin typeface="Arial" pitchFamily="34" charset="0"/>
                <a:cs typeface="Arial" pitchFamily="34" charset="0"/>
              </a:rPr>
              <a:t>Further</a:t>
            </a:r>
            <a:r>
              <a:rPr lang="en-US" sz="2000" dirty="0">
                <a:latin typeface="Arial" pitchFamily="34" charset="0"/>
                <a:cs typeface="Arial" pitchFamily="34" charset="0"/>
              </a:rPr>
              <a:t>, the single line </a:t>
            </a:r>
            <a:r>
              <a:rPr lang="en-US" sz="2000" dirty="0" smtClean="0">
                <a:latin typeface="Arial" pitchFamily="34" charset="0"/>
                <a:cs typeface="Arial" pitchFamily="34" charset="0"/>
              </a:rPr>
              <a:t>diagram can </a:t>
            </a:r>
            <a:r>
              <a:rPr lang="en-US" sz="2000" dirty="0">
                <a:latin typeface="Arial" pitchFamily="34" charset="0"/>
                <a:cs typeface="Arial" pitchFamily="34" charset="0"/>
              </a:rPr>
              <a:t>be used, as all the three-phases carry equal currents displaced </a:t>
            </a:r>
            <a:r>
              <a:rPr lang="en-US" sz="2000" dirty="0" smtClean="0">
                <a:latin typeface="Arial" pitchFamily="34" charset="0"/>
                <a:cs typeface="Arial" pitchFamily="34" charset="0"/>
              </a:rPr>
              <a:t>by</a:t>
            </a:r>
          </a:p>
          <a:p>
            <a:pPr marL="0" indent="0" algn="just">
              <a:lnSpc>
                <a:spcPct val="200000"/>
              </a:lnSpc>
              <a:spcBef>
                <a:spcPts val="580"/>
              </a:spcBef>
              <a:buNone/>
              <a:defRPr/>
            </a:pPr>
            <a:r>
              <a:rPr lang="en-US" sz="2000" dirty="0">
                <a:latin typeface="Arial" pitchFamily="34" charset="0"/>
                <a:cs typeface="Arial" pitchFamily="34" charset="0"/>
              </a:rPr>
              <a:t> </a:t>
            </a:r>
            <a:r>
              <a:rPr lang="en-US" sz="2000" dirty="0" smtClean="0">
                <a:latin typeface="Arial" pitchFamily="34" charset="0"/>
                <a:cs typeface="Arial" pitchFamily="34" charset="0"/>
              </a:rPr>
              <a:t> </a:t>
            </a:r>
            <a:r>
              <a:rPr lang="en-US" sz="2000" dirty="0">
                <a:latin typeface="Arial" pitchFamily="34" charset="0"/>
                <a:cs typeface="Arial" pitchFamily="34" charset="0"/>
              </a:rPr>
              <a:t>120°.</a:t>
            </a:r>
            <a:endParaRPr lang="en-US" sz="2000" dirty="0" smtClean="0">
              <a:latin typeface="Arial" pitchFamily="34" charset="0"/>
              <a:cs typeface="Arial" pitchFamily="34" charset="0"/>
            </a:endParaRPr>
          </a:p>
        </p:txBody>
      </p:sp>
      <p:sp>
        <p:nvSpPr>
          <p:cNvPr id="3" name="Title 1"/>
          <p:cNvSpPr>
            <a:spLocks noGrp="1"/>
          </p:cNvSpPr>
          <p:nvPr>
            <p:ph type="title"/>
          </p:nvPr>
        </p:nvSpPr>
        <p:spPr>
          <a:xfrm>
            <a:off x="282804" y="263951"/>
            <a:ext cx="11079625" cy="590065"/>
          </a:xfrm>
        </p:spPr>
        <p:txBody>
          <a:bodyPr>
            <a:noAutofit/>
          </a:bodyPr>
          <a:lstStyle/>
          <a:p>
            <a:pPr algn="ctr"/>
            <a:r>
              <a:rPr lang="en-US" sz="3600" b="1" dirty="0" smtClean="0">
                <a:latin typeface="Arial" pitchFamily="34" charset="0"/>
                <a:cs typeface="Arial" pitchFamily="34" charset="0"/>
              </a:rPr>
              <a:t>Introduction                                        Cont.…</a:t>
            </a:r>
            <a:endParaRPr lang="en-US" sz="3600" b="1" dirty="0">
              <a:latin typeface="Arial" pitchFamily="34" charset="0"/>
              <a:cs typeface="Arial" pitchFamily="34" charset="0"/>
            </a:endParaRPr>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5</a:t>
            </a:fld>
            <a:endParaRPr lang="en-US"/>
          </a:p>
        </p:txBody>
      </p:sp>
    </p:spTree>
    <p:extLst>
      <p:ext uri="{BB962C8B-B14F-4D97-AF65-F5344CB8AC3E}">
        <p14:creationId xmlns:p14="http://schemas.microsoft.com/office/powerpoint/2010/main" val="148985606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sz="quarter" idx="1"/>
          </p:nvPr>
        </p:nvSpPr>
        <p:spPr>
          <a:xfrm>
            <a:off x="0" y="978195"/>
            <a:ext cx="12104015" cy="5733689"/>
          </a:xfrm>
        </p:spPr>
        <p:txBody>
          <a:bodyPr>
            <a:normAutofit/>
          </a:bodyPr>
          <a:lstStyle/>
          <a:p>
            <a:pPr algn="just">
              <a:lnSpc>
                <a:spcPct val="200000"/>
              </a:lnSpc>
            </a:pPr>
            <a:r>
              <a:rPr lang="en-US" altLang="en-US" sz="2000" dirty="0">
                <a:latin typeface="Arial" pitchFamily="34" charset="0"/>
                <a:cs typeface="Arial" pitchFamily="34" charset="0"/>
              </a:rPr>
              <a:t>Three-phase faults, with or without earth, usually </a:t>
            </a:r>
            <a:r>
              <a:rPr lang="en-US" altLang="en-US" sz="2000" dirty="0" smtClean="0">
                <a:latin typeface="Arial" pitchFamily="34" charset="0"/>
                <a:cs typeface="Arial" pitchFamily="34" charset="0"/>
              </a:rPr>
              <a:t>makes only </a:t>
            </a:r>
            <a:r>
              <a:rPr lang="en-US" altLang="en-US" sz="2000" dirty="0">
                <a:latin typeface="Arial" pitchFamily="34" charset="0"/>
                <a:cs typeface="Arial" pitchFamily="34" charset="0"/>
              </a:rPr>
              <a:t>5% of the first faults in a power </a:t>
            </a:r>
            <a:r>
              <a:rPr lang="en-US" altLang="en-US" sz="2000" dirty="0" smtClean="0">
                <a:latin typeface="Arial" pitchFamily="34" charset="0"/>
                <a:cs typeface="Arial" pitchFamily="34" charset="0"/>
              </a:rPr>
              <a:t>system[2]. </a:t>
            </a:r>
            <a:endParaRPr lang="en-US" altLang="en-US" sz="2000" dirty="0">
              <a:latin typeface="Arial" pitchFamily="34" charset="0"/>
              <a:cs typeface="Arial" pitchFamily="34" charset="0"/>
            </a:endParaRPr>
          </a:p>
          <a:p>
            <a:pPr algn="just">
              <a:lnSpc>
                <a:spcPct val="200000"/>
              </a:lnSpc>
            </a:pPr>
            <a:r>
              <a:rPr lang="en-US" altLang="en-US" sz="2000" dirty="0">
                <a:latin typeface="Arial" pitchFamily="34" charset="0"/>
                <a:cs typeface="Arial" pitchFamily="34" charset="0"/>
              </a:rPr>
              <a:t>Line-earth faults make up 80% of unbalanced faults, followed by double line faults with or without earth (15%), which frequently develop into three-phase faults, and open circuit faults.</a:t>
            </a:r>
          </a:p>
          <a:p>
            <a:pPr algn="just">
              <a:lnSpc>
                <a:spcPct val="200000"/>
              </a:lnSpc>
            </a:pPr>
            <a:r>
              <a:rPr lang="en-US" altLang="en-US" sz="2000" dirty="0">
                <a:latin typeface="Arial" pitchFamily="34" charset="0"/>
                <a:cs typeface="Arial" pitchFamily="34" charset="0"/>
              </a:rPr>
              <a:t>A fault describes a change in the structural network that is comparable to that brought on by the addition of impedance at the fault location.</a:t>
            </a:r>
          </a:p>
          <a:p>
            <a:pPr algn="just">
              <a:lnSpc>
                <a:spcPct val="200000"/>
              </a:lnSpc>
            </a:pPr>
            <a:r>
              <a:rPr lang="en-US" altLang="en-US" sz="2000" dirty="0">
                <a:latin typeface="Arial" pitchFamily="34" charset="0"/>
                <a:cs typeface="Arial" pitchFamily="34" charset="0"/>
              </a:rPr>
              <a:t> The defect is known as a fastened fault or solid fault if the fault impedance is zero.</a:t>
            </a:r>
            <a:endParaRPr lang="en-US" altLang="en-US" sz="2000" dirty="0" smtClean="0">
              <a:solidFill>
                <a:srgbClr val="FF0000"/>
              </a:solidFill>
              <a:latin typeface="Arial" pitchFamily="34" charset="0"/>
              <a:cs typeface="Arial" pitchFamily="34" charset="0"/>
            </a:endParaRPr>
          </a:p>
        </p:txBody>
      </p:sp>
      <p:sp>
        <p:nvSpPr>
          <p:cNvPr id="3" name="Title 1"/>
          <p:cNvSpPr>
            <a:spLocks noGrp="1"/>
          </p:cNvSpPr>
          <p:nvPr>
            <p:ph type="title"/>
          </p:nvPr>
        </p:nvSpPr>
        <p:spPr>
          <a:xfrm>
            <a:off x="282804" y="263951"/>
            <a:ext cx="11079625" cy="590065"/>
          </a:xfrm>
        </p:spPr>
        <p:txBody>
          <a:bodyPr>
            <a:noAutofit/>
          </a:bodyPr>
          <a:lstStyle/>
          <a:p>
            <a:pPr algn="ctr"/>
            <a:r>
              <a:rPr lang="en-US" sz="3600" b="1" dirty="0" smtClean="0">
                <a:latin typeface="Arial" pitchFamily="34" charset="0"/>
                <a:cs typeface="Arial" pitchFamily="34" charset="0"/>
              </a:rPr>
              <a:t>Introduction                                        Cont.…</a:t>
            </a:r>
            <a:endParaRPr lang="en-US" sz="3600" b="1" dirty="0">
              <a:latin typeface="Arial" pitchFamily="34" charset="0"/>
              <a:cs typeface="Arial" pitchFamily="34" charset="0"/>
            </a:endParaRPr>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6</a:t>
            </a:fld>
            <a:endParaRPr lang="en-US"/>
          </a:p>
        </p:txBody>
      </p:sp>
    </p:spTree>
    <p:extLst>
      <p:ext uri="{BB962C8B-B14F-4D97-AF65-F5344CB8AC3E}">
        <p14:creationId xmlns:p14="http://schemas.microsoft.com/office/powerpoint/2010/main" val="40891419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0767" y="365125"/>
            <a:ext cx="10873035" cy="596409"/>
          </a:xfrm>
        </p:spPr>
        <p:txBody>
          <a:bodyPr>
            <a:normAutofit/>
          </a:bodyPr>
          <a:lstStyle/>
          <a:p>
            <a:pPr algn="ctr"/>
            <a:r>
              <a:rPr lang="en-US" sz="3600" b="1" dirty="0">
                <a:latin typeface="Arial" pitchFamily="34" charset="0"/>
                <a:cs typeface="Arial" pitchFamily="34" charset="0"/>
              </a:rPr>
              <a:t>2. Symmetrical </a:t>
            </a:r>
            <a:r>
              <a:rPr lang="en-US" sz="3600" b="1" dirty="0" smtClean="0">
                <a:latin typeface="Arial" pitchFamily="34" charset="0"/>
                <a:cs typeface="Arial" pitchFamily="34" charset="0"/>
              </a:rPr>
              <a:t>Fault Analysis Methods</a:t>
            </a:r>
            <a:endParaRPr lang="en-US" sz="3600" dirty="0"/>
          </a:p>
        </p:txBody>
      </p:sp>
      <p:sp>
        <p:nvSpPr>
          <p:cNvPr id="3" name="Content Placeholder 2"/>
          <p:cNvSpPr>
            <a:spLocks noGrp="1"/>
          </p:cNvSpPr>
          <p:nvPr>
            <p:ph idx="1"/>
          </p:nvPr>
        </p:nvSpPr>
        <p:spPr>
          <a:xfrm>
            <a:off x="0" y="882502"/>
            <a:ext cx="12004158" cy="5975499"/>
          </a:xfrm>
        </p:spPr>
        <p:txBody>
          <a:bodyPr/>
          <a:lstStyle/>
          <a:p>
            <a:pPr algn="just">
              <a:lnSpc>
                <a:spcPct val="200000"/>
              </a:lnSpc>
            </a:pPr>
            <a:r>
              <a:rPr lang="en-US" sz="2000" b="1" dirty="0">
                <a:latin typeface="Arial" pitchFamily="34" charset="0"/>
                <a:cs typeface="Arial" pitchFamily="34" charset="0"/>
              </a:rPr>
              <a:t>Analytical techniques and computer-aided </a:t>
            </a:r>
            <a:r>
              <a:rPr lang="en-US" sz="2000" dirty="0" smtClean="0">
                <a:latin typeface="Arial" pitchFamily="34" charset="0"/>
                <a:cs typeface="Arial" pitchFamily="34" charset="0"/>
              </a:rPr>
              <a:t>modeling/ simulation </a:t>
            </a:r>
            <a:r>
              <a:rPr lang="en-US" sz="2000" dirty="0">
                <a:latin typeface="Arial" pitchFamily="34" charset="0"/>
                <a:cs typeface="Arial" pitchFamily="34" charset="0"/>
              </a:rPr>
              <a:t>are used to </a:t>
            </a:r>
            <a:r>
              <a:rPr lang="en-US" sz="2000" dirty="0" smtClean="0">
                <a:latin typeface="Arial" pitchFamily="34" charset="0"/>
                <a:cs typeface="Arial" pitchFamily="34" charset="0"/>
              </a:rPr>
              <a:t>do the </a:t>
            </a:r>
            <a:r>
              <a:rPr lang="en-US" sz="2000" dirty="0">
                <a:latin typeface="Arial" pitchFamily="34" charset="0"/>
                <a:cs typeface="Arial" pitchFamily="34" charset="0"/>
              </a:rPr>
              <a:t>fault </a:t>
            </a:r>
            <a:r>
              <a:rPr lang="en-US" sz="2000" dirty="0" smtClean="0">
                <a:latin typeface="Arial" pitchFamily="34" charset="0"/>
                <a:cs typeface="Arial" pitchFamily="34" charset="0"/>
              </a:rPr>
              <a:t>analysis[3].</a:t>
            </a:r>
            <a:endParaRPr lang="en-US" sz="2000" dirty="0">
              <a:latin typeface="Arial" pitchFamily="34" charset="0"/>
              <a:cs typeface="Arial" pitchFamily="34" charset="0"/>
            </a:endParaRPr>
          </a:p>
          <a:p>
            <a:pPr algn="just">
              <a:lnSpc>
                <a:spcPct val="200000"/>
              </a:lnSpc>
            </a:pPr>
            <a:r>
              <a:rPr lang="en-US" sz="2000" dirty="0">
                <a:latin typeface="Arial" pitchFamily="34" charset="0"/>
                <a:cs typeface="Arial" pitchFamily="34" charset="0"/>
              </a:rPr>
              <a:t> The development of </a:t>
            </a:r>
            <a:r>
              <a:rPr lang="en-US" sz="2000" dirty="0">
                <a:solidFill>
                  <a:srgbClr val="FF0000"/>
                </a:solidFill>
                <a:latin typeface="Arial" pitchFamily="34" charset="0"/>
                <a:cs typeface="Arial" pitchFamily="34" charset="0"/>
              </a:rPr>
              <a:t>mathematical formulas for power system </a:t>
            </a:r>
            <a:r>
              <a:rPr lang="en-US" sz="2000" dirty="0" smtClean="0">
                <a:latin typeface="Arial" pitchFamily="34" charset="0"/>
                <a:cs typeface="Arial" pitchFamily="34" charset="0"/>
              </a:rPr>
              <a:t>modeling, </a:t>
            </a:r>
            <a:r>
              <a:rPr lang="en-US" sz="2000" dirty="0">
                <a:latin typeface="Arial" pitchFamily="34" charset="0"/>
                <a:cs typeface="Arial" pitchFamily="34" charset="0"/>
              </a:rPr>
              <a:t>which aids in identifying fault </a:t>
            </a:r>
            <a:endParaRPr lang="en-US" sz="2000" dirty="0" smtClean="0">
              <a:latin typeface="Arial" pitchFamily="34" charset="0"/>
              <a:cs typeface="Arial" pitchFamily="34" charset="0"/>
            </a:endParaRPr>
          </a:p>
          <a:p>
            <a:pPr marL="0" indent="0" algn="just">
              <a:lnSpc>
                <a:spcPct val="20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currents</a:t>
            </a:r>
            <a:r>
              <a:rPr lang="en-US" sz="2000" dirty="0">
                <a:latin typeface="Arial" pitchFamily="34" charset="0"/>
                <a:cs typeface="Arial" pitchFamily="34" charset="0"/>
              </a:rPr>
              <a:t>, is the mainstay of analytical techniques.</a:t>
            </a:r>
          </a:p>
          <a:p>
            <a:pPr algn="just">
              <a:lnSpc>
                <a:spcPct val="200000"/>
              </a:lnSpc>
            </a:pPr>
            <a:r>
              <a:rPr lang="en-US" sz="2000" dirty="0">
                <a:latin typeface="Arial" pitchFamily="34" charset="0"/>
                <a:cs typeface="Arial" pitchFamily="34" charset="0"/>
              </a:rPr>
              <a:t> In contrast, the computer-aided approaches simulate fault scenarios and </a:t>
            </a:r>
            <a:r>
              <a:rPr lang="en-US" sz="2000" dirty="0" smtClean="0">
                <a:latin typeface="Arial" pitchFamily="34" charset="0"/>
                <a:cs typeface="Arial" pitchFamily="34" charset="0"/>
              </a:rPr>
              <a:t>analyses </a:t>
            </a:r>
            <a:r>
              <a:rPr lang="en-US" sz="2000" dirty="0">
                <a:latin typeface="Arial" pitchFamily="34" charset="0"/>
                <a:cs typeface="Arial" pitchFamily="34" charset="0"/>
              </a:rPr>
              <a:t>the system's response using various </a:t>
            </a:r>
            <a:r>
              <a:rPr lang="en-US" sz="2000" dirty="0">
                <a:solidFill>
                  <a:srgbClr val="FF0000"/>
                </a:solidFill>
                <a:latin typeface="Arial" pitchFamily="34" charset="0"/>
                <a:cs typeface="Arial" pitchFamily="34" charset="0"/>
              </a:rPr>
              <a:t>power system software. </a:t>
            </a:r>
          </a:p>
          <a:p>
            <a:pPr algn="just">
              <a:lnSpc>
                <a:spcPct val="200000"/>
              </a:lnSpc>
            </a:pPr>
            <a:r>
              <a:rPr lang="en-US" sz="2000" dirty="0">
                <a:latin typeface="Arial" pitchFamily="34" charset="0"/>
                <a:cs typeface="Arial" pitchFamily="34" charset="0"/>
              </a:rPr>
              <a:t>The most widely used analytical techniques are the bus-impedance matrix, supper position, </a:t>
            </a:r>
            <a:endParaRPr lang="en-US" sz="2000" dirty="0" smtClean="0">
              <a:latin typeface="Arial" pitchFamily="34" charset="0"/>
              <a:cs typeface="Arial" pitchFamily="34" charset="0"/>
            </a:endParaRPr>
          </a:p>
          <a:p>
            <a:pPr marL="0" indent="0" algn="just">
              <a:lnSpc>
                <a:spcPct val="20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and </a:t>
            </a:r>
            <a:r>
              <a:rPr lang="en-US" sz="2000" dirty="0" err="1">
                <a:latin typeface="Arial" pitchFamily="34" charset="0"/>
                <a:cs typeface="Arial" pitchFamily="34" charset="0"/>
              </a:rPr>
              <a:t>Thevenin</a:t>
            </a:r>
            <a:r>
              <a:rPr lang="en-US" sz="2000" dirty="0">
                <a:latin typeface="Arial" pitchFamily="34" charset="0"/>
                <a:cs typeface="Arial" pitchFamily="34" charset="0"/>
              </a:rPr>
              <a:t> equivalent approaches.</a:t>
            </a:r>
          </a:p>
          <a:p>
            <a:pPr marL="0" indent="0">
              <a:buNone/>
            </a:pPr>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7</a:t>
            </a:fld>
            <a:endParaRPr lang="en-US"/>
          </a:p>
        </p:txBody>
      </p:sp>
    </p:spTree>
    <p:extLst>
      <p:ext uri="{BB962C8B-B14F-4D97-AF65-F5344CB8AC3E}">
        <p14:creationId xmlns:p14="http://schemas.microsoft.com/office/powerpoint/2010/main" val="32332101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3284" y="1307805"/>
            <a:ext cx="11130518" cy="4869158"/>
          </a:xfrm>
        </p:spPr>
        <p:txBody>
          <a:bodyPr>
            <a:noAutofit/>
          </a:bodyPr>
          <a:lstStyle/>
          <a:p>
            <a:pPr>
              <a:lnSpc>
                <a:spcPct val="200000"/>
              </a:lnSpc>
            </a:pPr>
            <a:r>
              <a:rPr lang="en-US" sz="2000" b="1" dirty="0" smtClean="0">
                <a:latin typeface="Arial" pitchFamily="34" charset="0"/>
                <a:cs typeface="Arial" pitchFamily="34" charset="0"/>
              </a:rPr>
              <a:t>Common software's are:</a:t>
            </a:r>
          </a:p>
          <a:p>
            <a:pPr>
              <a:lnSpc>
                <a:spcPct val="200000"/>
              </a:lnSpc>
            </a:pPr>
            <a:r>
              <a:rPr lang="en-US" sz="2000" dirty="0" smtClean="0">
                <a:latin typeface="Arial" pitchFamily="34" charset="0"/>
                <a:cs typeface="Arial" pitchFamily="34" charset="0"/>
              </a:rPr>
              <a:t>Power World simulator </a:t>
            </a:r>
          </a:p>
          <a:p>
            <a:pPr>
              <a:lnSpc>
                <a:spcPct val="200000"/>
              </a:lnSpc>
            </a:pPr>
            <a:r>
              <a:rPr lang="en-US" sz="2000" dirty="0" smtClean="0">
                <a:latin typeface="Arial" pitchFamily="34" charset="0"/>
                <a:cs typeface="Arial" pitchFamily="34" charset="0"/>
              </a:rPr>
              <a:t>PSAT</a:t>
            </a:r>
          </a:p>
          <a:p>
            <a:pPr>
              <a:lnSpc>
                <a:spcPct val="200000"/>
              </a:lnSpc>
            </a:pPr>
            <a:r>
              <a:rPr lang="en-US" sz="2000" dirty="0" smtClean="0">
                <a:latin typeface="Arial" pitchFamily="34" charset="0"/>
                <a:cs typeface="Arial" pitchFamily="34" charset="0"/>
              </a:rPr>
              <a:t>ETAP</a:t>
            </a:r>
          </a:p>
          <a:p>
            <a:pPr>
              <a:lnSpc>
                <a:spcPct val="200000"/>
              </a:lnSpc>
            </a:pPr>
            <a:r>
              <a:rPr lang="en-US" sz="2000" dirty="0" err="1" smtClean="0">
                <a:latin typeface="Arial" pitchFamily="34" charset="0"/>
                <a:cs typeface="Arial" pitchFamily="34" charset="0"/>
              </a:rPr>
              <a:t>Digsiglent</a:t>
            </a:r>
            <a:r>
              <a:rPr lang="en-US" sz="2000" dirty="0" smtClean="0">
                <a:latin typeface="Arial" pitchFamily="34" charset="0"/>
                <a:cs typeface="Arial" pitchFamily="34" charset="0"/>
              </a:rPr>
              <a:t> </a:t>
            </a:r>
          </a:p>
          <a:p>
            <a:pPr>
              <a:lnSpc>
                <a:spcPct val="200000"/>
              </a:lnSpc>
            </a:pPr>
            <a:r>
              <a:rPr lang="en-US" sz="2000" dirty="0" smtClean="0">
                <a:latin typeface="Arial" pitchFamily="34" charset="0"/>
                <a:cs typeface="Arial" pitchFamily="34" charset="0"/>
              </a:rPr>
              <a:t>PSS</a:t>
            </a:r>
          </a:p>
          <a:p>
            <a:pPr>
              <a:lnSpc>
                <a:spcPct val="200000"/>
              </a:lnSpc>
            </a:pPr>
            <a:r>
              <a:rPr lang="en-US" sz="2000" dirty="0" smtClean="0">
                <a:latin typeface="Arial" pitchFamily="34" charset="0"/>
                <a:cs typeface="Arial" pitchFamily="34" charset="0"/>
              </a:rPr>
              <a:t>Others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8</a:t>
            </a:fld>
            <a:endParaRPr lang="en-US"/>
          </a:p>
        </p:txBody>
      </p:sp>
      <p:sp>
        <p:nvSpPr>
          <p:cNvPr id="6" name="Title 1"/>
          <p:cNvSpPr>
            <a:spLocks noGrp="1"/>
          </p:cNvSpPr>
          <p:nvPr>
            <p:ph type="title"/>
          </p:nvPr>
        </p:nvSpPr>
        <p:spPr>
          <a:xfrm>
            <a:off x="131975" y="75415"/>
            <a:ext cx="11981468" cy="942680"/>
          </a:xfrm>
        </p:spPr>
        <p:txBody>
          <a:bodyPr>
            <a:noAutofit/>
          </a:bodyPr>
          <a:lstStyle/>
          <a:p>
            <a:pPr algn="ctr"/>
            <a:r>
              <a:rPr lang="en-US" sz="3600" b="1" dirty="0" smtClean="0">
                <a:latin typeface="Arial" pitchFamily="34" charset="0"/>
                <a:cs typeface="Arial" pitchFamily="34" charset="0"/>
              </a:rPr>
              <a:t>Symmetrical </a:t>
            </a:r>
            <a:r>
              <a:rPr lang="en-US" sz="3600" b="1" dirty="0">
                <a:latin typeface="Arial" pitchFamily="34" charset="0"/>
                <a:cs typeface="Arial" pitchFamily="34" charset="0"/>
              </a:rPr>
              <a:t>Fault Analysis </a:t>
            </a:r>
            <a:r>
              <a:rPr lang="en-US" sz="3600" b="1" dirty="0" smtClean="0">
                <a:latin typeface="Arial" pitchFamily="34" charset="0"/>
                <a:cs typeface="Arial" pitchFamily="34" charset="0"/>
              </a:rPr>
              <a:t>Methods           Cont.…</a:t>
            </a:r>
            <a:endParaRPr lang="en-US" sz="3600" dirty="0"/>
          </a:p>
        </p:txBody>
      </p:sp>
    </p:spTree>
    <p:extLst>
      <p:ext uri="{BB962C8B-B14F-4D97-AF65-F5344CB8AC3E}">
        <p14:creationId xmlns:p14="http://schemas.microsoft.com/office/powerpoint/2010/main" val="28240439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1975" y="75415"/>
            <a:ext cx="11981468" cy="942680"/>
          </a:xfrm>
        </p:spPr>
        <p:txBody>
          <a:bodyPr>
            <a:noAutofit/>
          </a:bodyPr>
          <a:lstStyle/>
          <a:p>
            <a:pPr algn="ctr"/>
            <a:r>
              <a:rPr lang="en-US" sz="3600" b="1" dirty="0" smtClean="0">
                <a:latin typeface="Arial" pitchFamily="34" charset="0"/>
                <a:cs typeface="Arial" pitchFamily="34" charset="0"/>
              </a:rPr>
              <a:t>Symmetrical </a:t>
            </a:r>
            <a:r>
              <a:rPr lang="en-US" sz="3600" b="1" dirty="0">
                <a:latin typeface="Arial" pitchFamily="34" charset="0"/>
                <a:cs typeface="Arial" pitchFamily="34" charset="0"/>
              </a:rPr>
              <a:t>Fault Analysis </a:t>
            </a:r>
            <a:r>
              <a:rPr lang="en-US" sz="3600" b="1" dirty="0" smtClean="0">
                <a:latin typeface="Arial" pitchFamily="34" charset="0"/>
                <a:cs typeface="Arial" pitchFamily="34" charset="0"/>
              </a:rPr>
              <a:t>Methods           Cont.…</a:t>
            </a:r>
            <a:endParaRPr lang="en-US" sz="3600" dirty="0"/>
          </a:p>
        </p:txBody>
      </p:sp>
      <p:sp>
        <p:nvSpPr>
          <p:cNvPr id="3" name="Content Placeholder 2"/>
          <p:cNvSpPr>
            <a:spLocks noGrp="1"/>
          </p:cNvSpPr>
          <p:nvPr>
            <p:ph idx="1"/>
          </p:nvPr>
        </p:nvSpPr>
        <p:spPr>
          <a:xfrm>
            <a:off x="0" y="923827"/>
            <a:ext cx="12192000" cy="5934172"/>
          </a:xfrm>
        </p:spPr>
        <p:txBody>
          <a:bodyPr>
            <a:normAutofit/>
          </a:bodyPr>
          <a:lstStyle/>
          <a:p>
            <a:pPr marL="0" lvl="0" indent="0" algn="just">
              <a:lnSpc>
                <a:spcPct val="150000"/>
              </a:lnSpc>
              <a:buNone/>
            </a:pPr>
            <a:r>
              <a:rPr lang="en-US" sz="2000" b="1" dirty="0" smtClean="0">
                <a:latin typeface="Arial" pitchFamily="34" charset="0"/>
                <a:cs typeface="Arial" pitchFamily="34" charset="0"/>
              </a:rPr>
              <a:t>The </a:t>
            </a:r>
            <a:r>
              <a:rPr lang="en-US" sz="2000" b="1" dirty="0" err="1" smtClean="0">
                <a:latin typeface="Arial" pitchFamily="34" charset="0"/>
                <a:cs typeface="Arial" pitchFamily="34" charset="0"/>
              </a:rPr>
              <a:t>Thevenin’s</a:t>
            </a:r>
            <a:r>
              <a:rPr lang="en-US" sz="2000" b="1" dirty="0" smtClean="0">
                <a:latin typeface="Arial" pitchFamily="34" charset="0"/>
                <a:cs typeface="Arial" pitchFamily="34" charset="0"/>
              </a:rPr>
              <a:t> </a:t>
            </a:r>
            <a:r>
              <a:rPr lang="en-US" sz="2000" dirty="0" smtClean="0">
                <a:latin typeface="Arial" pitchFamily="34" charset="0"/>
                <a:cs typeface="Arial" pitchFamily="34" charset="0"/>
              </a:rPr>
              <a:t>theorem : is used for three phase balanced fault analysis using the following steps:</a:t>
            </a:r>
          </a:p>
          <a:p>
            <a:pPr algn="just">
              <a:lnSpc>
                <a:spcPct val="200000"/>
              </a:lnSpc>
            </a:pPr>
            <a:r>
              <a:rPr lang="en-US" sz="2000" dirty="0" smtClean="0">
                <a:latin typeface="Arial" pitchFamily="34" charset="0"/>
                <a:cs typeface="Arial" pitchFamily="34" charset="0"/>
              </a:rPr>
              <a:t>Assume </a:t>
            </a:r>
            <a:r>
              <a:rPr lang="en-US" sz="2000" dirty="0">
                <a:latin typeface="Arial" pitchFamily="34" charset="0"/>
                <a:cs typeface="Arial" pitchFamily="34" charset="0"/>
              </a:rPr>
              <a:t>all </a:t>
            </a:r>
            <a:r>
              <a:rPr lang="en-US" sz="2000" dirty="0" smtClean="0">
                <a:latin typeface="Arial" pitchFamily="34" charset="0"/>
                <a:cs typeface="Arial" pitchFamily="34" charset="0"/>
              </a:rPr>
              <a:t>pre-fault </a:t>
            </a:r>
            <a:r>
              <a:rPr lang="en-US" sz="2000" dirty="0">
                <a:latin typeface="Arial" pitchFamily="34" charset="0"/>
                <a:cs typeface="Arial" pitchFamily="34" charset="0"/>
              </a:rPr>
              <a:t>voltage magnitudes are 1.0 per unit and all </a:t>
            </a:r>
            <a:r>
              <a:rPr lang="en-US" sz="2000" dirty="0" smtClean="0">
                <a:latin typeface="Arial" pitchFamily="34" charset="0"/>
                <a:cs typeface="Arial" pitchFamily="34" charset="0"/>
              </a:rPr>
              <a:t>pre-fault currents </a:t>
            </a:r>
            <a:r>
              <a:rPr lang="en-US" sz="2000" dirty="0">
                <a:latin typeface="Arial" pitchFamily="34" charset="0"/>
                <a:cs typeface="Arial" pitchFamily="34" charset="0"/>
              </a:rPr>
              <a:t>are zero</a:t>
            </a:r>
            <a:r>
              <a:rPr lang="en-US" sz="2000" dirty="0" smtClean="0">
                <a:latin typeface="Arial" pitchFamily="34" charset="0"/>
                <a:cs typeface="Arial" pitchFamily="34" charset="0"/>
              </a:rPr>
              <a:t>.</a:t>
            </a:r>
          </a:p>
          <a:p>
            <a:pPr lvl="0" algn="just">
              <a:lnSpc>
                <a:spcPct val="200000"/>
              </a:lnSpc>
            </a:pPr>
            <a:r>
              <a:rPr lang="en-US" sz="2000" dirty="0">
                <a:latin typeface="Arial" pitchFamily="34" charset="0"/>
                <a:cs typeface="Arial" pitchFamily="34" charset="0"/>
              </a:rPr>
              <a:t>Draw the single line </a:t>
            </a:r>
            <a:r>
              <a:rPr lang="en-US" sz="2000" dirty="0" smtClean="0">
                <a:latin typeface="Arial" pitchFamily="34" charset="0"/>
                <a:cs typeface="Arial" pitchFamily="34" charset="0"/>
              </a:rPr>
              <a:t>diagram.</a:t>
            </a:r>
          </a:p>
          <a:p>
            <a:pPr lvl="0" algn="just">
              <a:lnSpc>
                <a:spcPct val="200000"/>
              </a:lnSpc>
            </a:pPr>
            <a:r>
              <a:rPr lang="en-US" sz="2000" dirty="0">
                <a:latin typeface="Arial" pitchFamily="34" charset="0"/>
                <a:cs typeface="Arial" pitchFamily="34" charset="0"/>
              </a:rPr>
              <a:t>Draw the </a:t>
            </a:r>
            <a:r>
              <a:rPr lang="en-US" sz="2000" dirty="0" smtClean="0">
                <a:latin typeface="Arial" pitchFamily="34" charset="0"/>
                <a:cs typeface="Arial" pitchFamily="34" charset="0"/>
              </a:rPr>
              <a:t>per unit reactance diagram, which is determined from </a:t>
            </a:r>
            <a:r>
              <a:rPr lang="en-US" sz="2000" dirty="0">
                <a:latin typeface="Arial" pitchFamily="34" charset="0"/>
                <a:cs typeface="Arial" pitchFamily="34" charset="0"/>
              </a:rPr>
              <a:t>the per unit </a:t>
            </a:r>
            <a:r>
              <a:rPr lang="en-US" sz="2000" dirty="0" smtClean="0">
                <a:latin typeface="Arial" pitchFamily="34" charset="0"/>
                <a:cs typeface="Arial" pitchFamily="34" charset="0"/>
              </a:rPr>
              <a:t>analysis</a:t>
            </a:r>
          </a:p>
          <a:p>
            <a:pPr algn="just">
              <a:lnSpc>
                <a:spcPct val="200000"/>
              </a:lnSpc>
            </a:pPr>
            <a:r>
              <a:rPr lang="en-US" sz="2000" dirty="0" smtClean="0">
                <a:latin typeface="Arial" pitchFamily="34" charset="0"/>
                <a:cs typeface="Arial" pitchFamily="34" charset="0"/>
              </a:rPr>
              <a:t>Determine the Pre-fault </a:t>
            </a:r>
            <a:r>
              <a:rPr lang="en-US" sz="2000" dirty="0">
                <a:latin typeface="Arial" pitchFamily="34" charset="0"/>
                <a:cs typeface="Arial" pitchFamily="34" charset="0"/>
              </a:rPr>
              <a:t>bus voltage and </a:t>
            </a:r>
            <a:r>
              <a:rPr lang="en-US" sz="2000" dirty="0" smtClean="0">
                <a:latin typeface="Arial" pitchFamily="34" charset="0"/>
                <a:cs typeface="Arial" pitchFamily="34" charset="0"/>
              </a:rPr>
              <a:t>currents, which  </a:t>
            </a:r>
            <a:r>
              <a:rPr lang="en-US" sz="2000" dirty="0">
                <a:latin typeface="Arial" pitchFamily="34" charset="0"/>
                <a:cs typeface="Arial" pitchFamily="34" charset="0"/>
              </a:rPr>
              <a:t>are obtained from the </a:t>
            </a:r>
            <a:r>
              <a:rPr lang="en-US" sz="2000" dirty="0" smtClean="0">
                <a:latin typeface="Arial" pitchFamily="34" charset="0"/>
                <a:cs typeface="Arial" pitchFamily="34" charset="0"/>
              </a:rPr>
              <a:t>load flow analysis result.</a:t>
            </a:r>
          </a:p>
          <a:p>
            <a:pPr algn="just">
              <a:lnSpc>
                <a:spcPct val="200000"/>
              </a:lnSpc>
            </a:pPr>
            <a:r>
              <a:rPr lang="en-US" sz="2000" dirty="0">
                <a:latin typeface="Arial" pitchFamily="34" charset="0"/>
                <a:cs typeface="Arial" pitchFamily="34" charset="0"/>
              </a:rPr>
              <a:t>Replace the </a:t>
            </a:r>
            <a:r>
              <a:rPr lang="en-US" sz="2000" dirty="0" smtClean="0">
                <a:latin typeface="Arial" pitchFamily="34" charset="0"/>
                <a:cs typeface="Arial" pitchFamily="34" charset="0"/>
              </a:rPr>
              <a:t>reactance's </a:t>
            </a:r>
            <a:r>
              <a:rPr lang="en-US" sz="2000" dirty="0">
                <a:latin typeface="Arial" pitchFamily="34" charset="0"/>
                <a:cs typeface="Arial" pitchFamily="34" charset="0"/>
              </a:rPr>
              <a:t>of synchronous machines by their </a:t>
            </a:r>
            <a:r>
              <a:rPr lang="en-US" sz="2000" dirty="0" smtClean="0">
                <a:latin typeface="Arial" pitchFamily="34" charset="0"/>
                <a:cs typeface="Arial" pitchFamily="34" charset="0"/>
              </a:rPr>
              <a:t>sub-transient or transient </a:t>
            </a:r>
            <a:r>
              <a:rPr lang="en-US" sz="2000" dirty="0">
                <a:latin typeface="Arial" pitchFamily="34" charset="0"/>
                <a:cs typeface="Arial" pitchFamily="34" charset="0"/>
              </a:rPr>
              <a:t>values</a:t>
            </a:r>
            <a:r>
              <a:rPr lang="en-US" sz="2000" dirty="0" smtClean="0">
                <a:latin typeface="Arial" pitchFamily="34" charset="0"/>
                <a:cs typeface="Arial" pitchFamily="34" charset="0"/>
              </a:rPr>
              <a:t>.</a:t>
            </a:r>
          </a:p>
          <a:p>
            <a:pPr algn="just">
              <a:lnSpc>
                <a:spcPct val="200000"/>
              </a:lnSpc>
            </a:pPr>
            <a:r>
              <a:rPr lang="en-US" sz="2000" dirty="0">
                <a:latin typeface="Arial" pitchFamily="34" charset="0"/>
                <a:cs typeface="Arial" pitchFamily="34" charset="0"/>
              </a:rPr>
              <a:t>Short-circuited all the </a:t>
            </a:r>
            <a:r>
              <a:rPr lang="en-US" sz="2000" dirty="0" err="1">
                <a:latin typeface="Arial" pitchFamily="34" charset="0"/>
                <a:cs typeface="Arial" pitchFamily="34" charset="0"/>
              </a:rPr>
              <a:t>emf</a:t>
            </a:r>
            <a:r>
              <a:rPr lang="en-US" sz="2000" dirty="0">
                <a:latin typeface="Arial" pitchFamily="34" charset="0"/>
                <a:cs typeface="Arial" pitchFamily="34" charset="0"/>
              </a:rPr>
              <a:t> </a:t>
            </a:r>
            <a:r>
              <a:rPr lang="en-US" sz="2000" dirty="0" smtClean="0">
                <a:latin typeface="Arial" pitchFamily="34" charset="0"/>
                <a:cs typeface="Arial" pitchFamily="34" charset="0"/>
              </a:rPr>
              <a:t>sources, to determine the passive </a:t>
            </a:r>
            <a:r>
              <a:rPr lang="en-US" sz="2000" dirty="0" err="1" smtClean="0">
                <a:latin typeface="Arial" pitchFamily="34" charset="0"/>
                <a:cs typeface="Arial" pitchFamily="34" charset="0"/>
              </a:rPr>
              <a:t>Thevenin’s</a:t>
            </a:r>
            <a:r>
              <a:rPr lang="en-US" sz="2000" dirty="0" smtClean="0">
                <a:latin typeface="Arial" pitchFamily="34" charset="0"/>
                <a:cs typeface="Arial" pitchFamily="34" charset="0"/>
              </a:rPr>
              <a:t> network</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9</a:t>
            </a:fld>
            <a:endParaRPr lang="en-US"/>
          </a:p>
        </p:txBody>
      </p:sp>
    </p:spTree>
    <p:extLst>
      <p:ext uri="{BB962C8B-B14F-4D97-AF65-F5344CB8AC3E}">
        <p14:creationId xmlns:p14="http://schemas.microsoft.com/office/powerpoint/2010/main" val="12815163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7963" y="1065229"/>
            <a:ext cx="11915479" cy="5684363"/>
          </a:xfrm>
        </p:spPr>
        <p:txBody>
          <a:bodyPr>
            <a:normAutofit/>
          </a:bodyPr>
          <a:lstStyle/>
          <a:p>
            <a:pPr algn="just">
              <a:lnSpc>
                <a:spcPct val="200000"/>
              </a:lnSpc>
            </a:pPr>
            <a:r>
              <a:rPr lang="en-US" sz="2000" dirty="0">
                <a:latin typeface="Arial" pitchFamily="34" charset="0"/>
                <a:cs typeface="Arial" pitchFamily="34" charset="0"/>
              </a:rPr>
              <a:t>Draw t</a:t>
            </a:r>
            <a:r>
              <a:rPr lang="en-US" sz="2000" dirty="0" smtClean="0">
                <a:latin typeface="Arial" pitchFamily="34" charset="0"/>
                <a:cs typeface="Arial" pitchFamily="34" charset="0"/>
              </a:rPr>
              <a:t>he </a:t>
            </a:r>
            <a:r>
              <a:rPr lang="en-US" sz="2000" dirty="0" err="1" smtClean="0">
                <a:latin typeface="Arial" pitchFamily="34" charset="0"/>
                <a:cs typeface="Arial" pitchFamily="34" charset="0"/>
              </a:rPr>
              <a:t>Thvenin's</a:t>
            </a:r>
            <a:r>
              <a:rPr lang="en-US" sz="2000" dirty="0" smtClean="0">
                <a:latin typeface="Arial" pitchFamily="34" charset="0"/>
                <a:cs typeface="Arial" pitchFamily="34" charset="0"/>
              </a:rPr>
              <a:t> </a:t>
            </a:r>
            <a:r>
              <a:rPr lang="en-US" sz="2000" dirty="0">
                <a:latin typeface="Arial" pitchFamily="34" charset="0"/>
                <a:cs typeface="Arial" pitchFamily="34" charset="0"/>
              </a:rPr>
              <a:t>equivalent circuit viewed from the faulted bus.</a:t>
            </a:r>
          </a:p>
          <a:p>
            <a:pPr algn="just">
              <a:lnSpc>
                <a:spcPct val="200000"/>
              </a:lnSpc>
            </a:pPr>
            <a:r>
              <a:rPr lang="en-US" sz="2000" dirty="0" smtClean="0">
                <a:latin typeface="Arial" pitchFamily="34" charset="0"/>
                <a:cs typeface="Arial" pitchFamily="34" charset="0"/>
              </a:rPr>
              <a:t>Determine the </a:t>
            </a:r>
            <a:r>
              <a:rPr lang="en-US" sz="2000" dirty="0">
                <a:latin typeface="Arial" pitchFamily="34" charset="0"/>
                <a:cs typeface="Arial" pitchFamily="34" charset="0"/>
              </a:rPr>
              <a:t>fault </a:t>
            </a:r>
            <a:r>
              <a:rPr lang="en-US" sz="2000" dirty="0" smtClean="0">
                <a:latin typeface="Arial" pitchFamily="34" charset="0"/>
                <a:cs typeface="Arial" pitchFamily="34" charset="0"/>
              </a:rPr>
              <a:t>current using the theorem </a:t>
            </a:r>
          </a:p>
          <a:p>
            <a:pPr marL="0" indent="0" algn="just">
              <a:lnSpc>
                <a:spcPct val="200000"/>
              </a:lnSpc>
              <a:buNone/>
            </a:pPr>
            <a:r>
              <a:rPr lang="en-US" sz="2000" dirty="0" smtClean="0">
                <a:latin typeface="Arial" pitchFamily="34" charset="0"/>
                <a:cs typeface="Arial" pitchFamily="34" charset="0"/>
              </a:rPr>
              <a:t>                                                                                                            eqn.(1)</a:t>
            </a:r>
            <a:endParaRPr lang="en-US" sz="2000" dirty="0">
              <a:latin typeface="Arial" pitchFamily="34" charset="0"/>
              <a:cs typeface="Arial" pitchFamily="34" charset="0"/>
            </a:endParaRPr>
          </a:p>
          <a:p>
            <a:pPr marL="0" indent="0" algn="just">
              <a:lnSpc>
                <a:spcPct val="200000"/>
              </a:lnSpc>
              <a:buNone/>
            </a:pPr>
            <a:r>
              <a:rPr lang="en-US" sz="2000" dirty="0">
                <a:latin typeface="Arial" pitchFamily="34" charset="0"/>
                <a:cs typeface="Arial" pitchFamily="34" charset="0"/>
              </a:rPr>
              <a:t>where, E</a:t>
            </a:r>
            <a:r>
              <a:rPr lang="en-US" sz="2000" baseline="-25000" dirty="0">
                <a:latin typeface="Arial" pitchFamily="34" charset="0"/>
                <a:cs typeface="Arial" pitchFamily="34" charset="0"/>
              </a:rPr>
              <a:t>th</a:t>
            </a:r>
            <a:r>
              <a:rPr lang="en-US" sz="2000" dirty="0">
                <a:latin typeface="Arial" pitchFamily="34" charset="0"/>
                <a:cs typeface="Arial" pitchFamily="34" charset="0"/>
              </a:rPr>
              <a:t> or V° is the </a:t>
            </a:r>
            <a:r>
              <a:rPr lang="en-US" sz="2000" dirty="0" smtClean="0">
                <a:latin typeface="Arial" pitchFamily="34" charset="0"/>
                <a:cs typeface="Arial" pitchFamily="34" charset="0"/>
              </a:rPr>
              <a:t>pre-fault </a:t>
            </a:r>
            <a:r>
              <a:rPr lang="en-US" sz="2000" dirty="0">
                <a:latin typeface="Arial" pitchFamily="34" charset="0"/>
                <a:cs typeface="Arial" pitchFamily="34" charset="0"/>
              </a:rPr>
              <a:t>voltage</a:t>
            </a:r>
            <a:endParaRPr lang="en-US" sz="2000" dirty="0" smtClean="0">
              <a:latin typeface="Arial" pitchFamily="34" charset="0"/>
              <a:cs typeface="Arial" pitchFamily="34" charset="0"/>
            </a:endParaRPr>
          </a:p>
          <a:p>
            <a:pPr algn="just">
              <a:lnSpc>
                <a:spcPct val="200000"/>
              </a:lnSpc>
            </a:pPr>
            <a:r>
              <a:rPr lang="en-US" sz="2000" dirty="0">
                <a:latin typeface="Arial" pitchFamily="34" charset="0"/>
                <a:cs typeface="Arial" pitchFamily="34" charset="0"/>
              </a:rPr>
              <a:t>Determine the current contributed by the generator and </a:t>
            </a:r>
            <a:r>
              <a:rPr lang="en-US" sz="2000" dirty="0" smtClean="0">
                <a:latin typeface="Arial" pitchFamily="34" charset="0"/>
                <a:cs typeface="Arial" pitchFamily="34" charset="0"/>
              </a:rPr>
              <a:t>motor</a:t>
            </a:r>
            <a:r>
              <a:rPr lang="en-US" sz="2000" dirty="0">
                <a:latin typeface="Arial" pitchFamily="34" charset="0"/>
                <a:cs typeface="Arial" pitchFamily="34" charset="0"/>
              </a:rPr>
              <a:t> </a:t>
            </a: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etc</a:t>
            </a:r>
            <a:endParaRPr lang="en-US" sz="2000" dirty="0" smtClean="0">
              <a:latin typeface="Arial" pitchFamily="34" charset="0"/>
              <a:cs typeface="Arial" pitchFamily="34" charset="0"/>
            </a:endParaRPr>
          </a:p>
          <a:p>
            <a:pPr marL="0" indent="0" algn="just">
              <a:lnSpc>
                <a:spcPct val="20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eqn.(2)</a:t>
            </a:r>
          </a:p>
          <a:p>
            <a:pPr marL="0" indent="0" algn="just">
              <a:lnSpc>
                <a:spcPct val="20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eqn.(3)</a:t>
            </a:r>
          </a:p>
        </p:txBody>
      </p:sp>
      <p:sp>
        <p:nvSpPr>
          <p:cNvPr id="4" name="Footer Placeholder 3"/>
          <p:cNvSpPr>
            <a:spLocks noGrp="1"/>
          </p:cNvSpPr>
          <p:nvPr>
            <p:ph type="ftr" sz="quarter" idx="11"/>
          </p:nvPr>
        </p:nvSpPr>
        <p:spPr/>
        <p:txBody>
          <a:bodyPr/>
          <a:lstStyle/>
          <a:p>
            <a:r>
              <a:rPr lang="en-US" dirty="0" smtClean="0"/>
              <a:t>Presenter: </a:t>
            </a:r>
            <a:r>
              <a:rPr lang="en-US" dirty="0" err="1" smtClean="0"/>
              <a:t>Dr.Teshome</a:t>
            </a:r>
            <a:r>
              <a:rPr lang="en-US" dirty="0" smtClean="0"/>
              <a:t> Goa</a:t>
            </a:r>
            <a:endParaRPr lang="en-US" dirty="0"/>
          </a:p>
        </p:txBody>
      </p:sp>
      <p:sp>
        <p:nvSpPr>
          <p:cNvPr id="5" name="Slide Number Placeholder 4"/>
          <p:cNvSpPr>
            <a:spLocks noGrp="1"/>
          </p:cNvSpPr>
          <p:nvPr>
            <p:ph type="sldNum" sz="quarter" idx="12"/>
          </p:nvPr>
        </p:nvSpPr>
        <p:spPr/>
        <p:txBody>
          <a:bodyPr/>
          <a:lstStyle/>
          <a:p>
            <a:fld id="{A48DA065-FA52-4A6B-AE36-1AE15AD4FD00}" type="slidenum">
              <a:rPr lang="en-US" smtClean="0"/>
              <a:pPr/>
              <a:t>10</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3997289269"/>
              </p:ext>
            </p:extLst>
          </p:nvPr>
        </p:nvGraphicFramePr>
        <p:xfrm>
          <a:off x="1018094" y="2479249"/>
          <a:ext cx="2082548" cy="820131"/>
        </p:xfrm>
        <a:graphic>
          <a:graphicData uri="http://schemas.openxmlformats.org/presentationml/2006/ole">
            <mc:AlternateContent xmlns:mc="http://schemas.openxmlformats.org/markup-compatibility/2006">
              <mc:Choice xmlns:v="urn:schemas-microsoft-com:vml" Requires="v">
                <p:oleObj spid="_x0000_s356527" name="Equation" r:id="rId3" imgW="1129810" imgH="444307" progId="Equation.3">
                  <p:embed/>
                </p:oleObj>
              </mc:Choice>
              <mc:Fallback>
                <p:oleObj name="Equation" r:id="rId3" imgW="1129810" imgH="444307"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8094" y="2479249"/>
                        <a:ext cx="2082548" cy="820131"/>
                      </a:xfrm>
                      <a:prstGeom prst="rect">
                        <a:avLst/>
                      </a:prstGeom>
                      <a:noFill/>
                    </p:spPr>
                  </p:pic>
                </p:oleObj>
              </mc:Fallback>
            </mc:AlternateContent>
          </a:graphicData>
        </a:graphic>
      </p:graphicFrame>
      <p:sp>
        <p:nvSpPr>
          <p:cNvPr id="8"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1510555771"/>
              </p:ext>
            </p:extLst>
          </p:nvPr>
        </p:nvGraphicFramePr>
        <p:xfrm>
          <a:off x="977975" y="4604446"/>
          <a:ext cx="2795889" cy="801278"/>
        </p:xfrm>
        <a:graphic>
          <a:graphicData uri="http://schemas.openxmlformats.org/presentationml/2006/ole">
            <mc:AlternateContent xmlns:mc="http://schemas.openxmlformats.org/markup-compatibility/2006">
              <mc:Choice xmlns:v="urn:schemas-microsoft-com:vml" Requires="v">
                <p:oleObj spid="_x0000_s356528" name="Equation" r:id="rId5" imgW="1548728" imgH="444307" progId="Equation.3">
                  <p:embed/>
                </p:oleObj>
              </mc:Choice>
              <mc:Fallback>
                <p:oleObj name="Equation" r:id="rId5" imgW="1548728" imgH="444307"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77975" y="4604446"/>
                        <a:ext cx="2795889" cy="801278"/>
                      </a:xfrm>
                      <a:prstGeom prst="rect">
                        <a:avLst/>
                      </a:prstGeom>
                      <a:noFill/>
                    </p:spPr>
                  </p:pic>
                </p:oleObj>
              </mc:Fallback>
            </mc:AlternateContent>
          </a:graphicData>
        </a:graphic>
      </p:graphicFrame>
      <p:sp>
        <p:nvSpPr>
          <p:cNvPr id="10"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1" name="Object 10"/>
          <p:cNvGraphicFramePr>
            <a:graphicFrameLocks noChangeAspect="1"/>
          </p:cNvGraphicFramePr>
          <p:nvPr>
            <p:extLst>
              <p:ext uri="{D42A27DB-BD31-4B8C-83A1-F6EECF244321}">
                <p14:modId xmlns:p14="http://schemas.microsoft.com/office/powerpoint/2010/main" val="1933243346"/>
              </p:ext>
            </p:extLst>
          </p:nvPr>
        </p:nvGraphicFramePr>
        <p:xfrm>
          <a:off x="1257299" y="5507014"/>
          <a:ext cx="2421565" cy="750912"/>
        </p:xfrm>
        <a:graphic>
          <a:graphicData uri="http://schemas.openxmlformats.org/presentationml/2006/ole">
            <mc:AlternateContent xmlns:mc="http://schemas.openxmlformats.org/markup-compatibility/2006">
              <mc:Choice xmlns:v="urn:schemas-microsoft-com:vml" Requires="v">
                <p:oleObj spid="_x0000_s356529" name="Equation" r:id="rId7" imgW="1523880" imgH="469800" progId="Equation.3">
                  <p:embed/>
                </p:oleObj>
              </mc:Choice>
              <mc:Fallback>
                <p:oleObj name="Equation" r:id="rId7" imgW="1523880" imgH="469800" progId="Equation.3">
                  <p:embed/>
                  <p:pic>
                    <p:nvPicPr>
                      <p:cNvPr id="0" name="Object 5"/>
                      <p:cNvPicPr>
                        <a:picLocks noChangeAspect="1" noChangeArrowheads="1"/>
                      </p:cNvPicPr>
                      <p:nvPr/>
                    </p:nvPicPr>
                    <p:blipFill>
                      <a:blip r:embed="rId8"/>
                      <a:srcRect/>
                      <a:stretch>
                        <a:fillRect/>
                      </a:stretch>
                    </p:blipFill>
                    <p:spPr bwMode="auto">
                      <a:xfrm>
                        <a:off x="1257299" y="5507014"/>
                        <a:ext cx="2421565" cy="750912"/>
                      </a:xfrm>
                      <a:prstGeom prst="rect">
                        <a:avLst/>
                      </a:prstGeom>
                      <a:noFill/>
                      <a:extLst/>
                    </p:spPr>
                  </p:pic>
                </p:oleObj>
              </mc:Fallback>
            </mc:AlternateContent>
          </a:graphicData>
        </a:graphic>
      </p:graphicFrame>
      <p:sp>
        <p:nvSpPr>
          <p:cNvPr id="12" name="Title 1"/>
          <p:cNvSpPr>
            <a:spLocks noGrp="1"/>
          </p:cNvSpPr>
          <p:nvPr>
            <p:ph type="title"/>
          </p:nvPr>
        </p:nvSpPr>
        <p:spPr>
          <a:xfrm>
            <a:off x="131975" y="75415"/>
            <a:ext cx="11981468" cy="942680"/>
          </a:xfrm>
        </p:spPr>
        <p:txBody>
          <a:bodyPr>
            <a:noAutofit/>
          </a:bodyPr>
          <a:lstStyle/>
          <a:p>
            <a:pPr algn="ctr"/>
            <a:r>
              <a:rPr lang="en-US" sz="3600" b="1" dirty="0" smtClean="0">
                <a:latin typeface="Arial" pitchFamily="34" charset="0"/>
                <a:cs typeface="Arial" pitchFamily="34" charset="0"/>
              </a:rPr>
              <a:t>Symmetrical </a:t>
            </a:r>
            <a:r>
              <a:rPr lang="en-US" sz="3600" b="1" dirty="0">
                <a:latin typeface="Arial" pitchFamily="34" charset="0"/>
                <a:cs typeface="Arial" pitchFamily="34" charset="0"/>
              </a:rPr>
              <a:t>Fault Analysis </a:t>
            </a:r>
            <a:r>
              <a:rPr lang="en-US" sz="3600" b="1" dirty="0" smtClean="0">
                <a:latin typeface="Arial" pitchFamily="34" charset="0"/>
                <a:cs typeface="Arial" pitchFamily="34" charset="0"/>
              </a:rPr>
              <a:t>Methods           Cont.…</a:t>
            </a:r>
            <a:endParaRPr lang="en-US" sz="3600" dirty="0"/>
          </a:p>
        </p:txBody>
      </p:sp>
    </p:spTree>
    <p:extLst>
      <p:ext uri="{BB962C8B-B14F-4D97-AF65-F5344CB8AC3E}">
        <p14:creationId xmlns:p14="http://schemas.microsoft.com/office/powerpoint/2010/main" val="18052889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a:xfrm>
            <a:off x="2726109" y="6229884"/>
            <a:ext cx="8059387" cy="453280"/>
          </a:xfrm>
          <a:ln>
            <a:solidFill>
              <a:schemeClr val="bg1"/>
            </a:solidFill>
          </a:ln>
        </p:spPr>
        <p:txBody>
          <a:bodyPr/>
          <a:lstStyle/>
          <a:p>
            <a:r>
              <a:rPr lang="en-US" sz="1050" dirty="0" smtClean="0">
                <a:latin typeface="Arial" pitchFamily="34" charset="0"/>
                <a:cs typeface="Arial" pitchFamily="34" charset="0"/>
                <a:hlinkClick r:id="rId3"/>
              </a:rPr>
              <a:t>Presenter: </a:t>
            </a:r>
            <a:r>
              <a:rPr lang="en-US" sz="1050" dirty="0" err="1" smtClean="0">
                <a:latin typeface="Arial" pitchFamily="34" charset="0"/>
                <a:cs typeface="Arial" pitchFamily="34" charset="0"/>
                <a:hlinkClick r:id="rId3"/>
              </a:rPr>
              <a:t>Dr.Teshome</a:t>
            </a:r>
            <a:r>
              <a:rPr lang="en-US" sz="1050" dirty="0" smtClean="0">
                <a:latin typeface="Arial" pitchFamily="34" charset="0"/>
                <a:cs typeface="Arial" pitchFamily="34" charset="0"/>
                <a:hlinkClick r:id="rId3"/>
              </a:rPr>
              <a:t> Goa</a:t>
            </a:r>
            <a:endParaRPr lang="en-US" sz="1050" dirty="0">
              <a:latin typeface="Arial" pitchFamily="34" charset="0"/>
              <a:cs typeface="Arial" pitchFamily="34" charset="0"/>
            </a:endParaRPr>
          </a:p>
        </p:txBody>
      </p:sp>
      <p:sp>
        <p:nvSpPr>
          <p:cNvPr id="3" name="Slide Number Placeholder 2"/>
          <p:cNvSpPr>
            <a:spLocks noGrp="1"/>
          </p:cNvSpPr>
          <p:nvPr>
            <p:ph type="sldNum" sz="quarter" idx="12"/>
          </p:nvPr>
        </p:nvSpPr>
        <p:spPr/>
        <p:txBody>
          <a:bodyPr/>
          <a:lstStyle/>
          <a:p>
            <a:fld id="{A48DA065-FA52-4A6B-AE36-1AE15AD4FD00}" type="slidenum">
              <a:rPr lang="en-US" smtClean="0"/>
              <a:pPr/>
              <a:t>11</a:t>
            </a:fld>
            <a:endParaRPr lang="en-US"/>
          </a:p>
        </p:txBody>
      </p:sp>
      <p:sp>
        <p:nvSpPr>
          <p:cNvPr id="4" name="AutoShape 2" descr="https://www.researchgate.net/publication/358664204/figure/fig1/AS:11431281397047971@1745502699797/Schematic-diagram-of-lightning-strike-mechanisms.tif"/>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Rectangle 4"/>
          <p:cNvSpPr/>
          <p:nvPr/>
        </p:nvSpPr>
        <p:spPr>
          <a:xfrm>
            <a:off x="56562" y="904973"/>
            <a:ext cx="12135438" cy="3662541"/>
          </a:xfrm>
          <a:prstGeom prst="rect">
            <a:avLst/>
          </a:prstGeom>
        </p:spPr>
        <p:txBody>
          <a:bodyPr wrap="square">
            <a:spAutoFit/>
          </a:bodyPr>
          <a:lstStyle/>
          <a:p>
            <a:pPr marL="342900" indent="-342900" algn="just">
              <a:lnSpc>
                <a:spcPct val="200000"/>
              </a:lnSpc>
              <a:buFont typeface="Arial" pitchFamily="34" charset="0"/>
              <a:buChar char="•"/>
            </a:pPr>
            <a:r>
              <a:rPr lang="en-US" sz="2000" dirty="0">
                <a:latin typeface="Arial" pitchFamily="34" charset="0"/>
                <a:cs typeface="Arial" pitchFamily="34" charset="0"/>
              </a:rPr>
              <a:t>Determine the post-fault </a:t>
            </a:r>
            <a:r>
              <a:rPr lang="en-US" sz="2000" dirty="0" smtClean="0">
                <a:latin typeface="Arial" pitchFamily="34" charset="0"/>
                <a:cs typeface="Arial" pitchFamily="34" charset="0"/>
              </a:rPr>
              <a:t>voltage</a:t>
            </a:r>
          </a:p>
          <a:p>
            <a:pPr algn="just">
              <a:lnSpc>
                <a:spcPct val="200000"/>
              </a:lnSpc>
            </a:pPr>
            <a:r>
              <a:rPr lang="en-US" dirty="0" smtClean="0">
                <a:latin typeface="Arial" pitchFamily="34" charset="0"/>
                <a:cs typeface="Arial" pitchFamily="34" charset="0"/>
              </a:rPr>
              <a:t>                                                                                                                                                   eqn.(4)</a:t>
            </a:r>
            <a:endParaRPr lang="en-US" dirty="0">
              <a:latin typeface="Arial" pitchFamily="34" charset="0"/>
              <a:cs typeface="Arial" pitchFamily="34" charset="0"/>
            </a:endParaRPr>
          </a:p>
          <a:p>
            <a:pPr algn="just">
              <a:lnSpc>
                <a:spcPct val="200000"/>
              </a:lnSpc>
            </a:pPr>
            <a:endParaRPr lang="en-US" dirty="0">
              <a:latin typeface="Arial" pitchFamily="34" charset="0"/>
              <a:cs typeface="Arial" pitchFamily="34" charset="0"/>
            </a:endParaRPr>
          </a:p>
          <a:p>
            <a:pPr marL="342900" indent="-342900" algn="just">
              <a:lnSpc>
                <a:spcPct val="200000"/>
              </a:lnSpc>
              <a:buFont typeface="Arial" pitchFamily="34" charset="0"/>
              <a:buChar char="•"/>
            </a:pPr>
            <a:r>
              <a:rPr lang="en-US" sz="2000" dirty="0">
                <a:latin typeface="Arial" pitchFamily="34" charset="0"/>
                <a:cs typeface="Arial" pitchFamily="34" charset="0"/>
              </a:rPr>
              <a:t>Determine the post-fault line </a:t>
            </a:r>
            <a:r>
              <a:rPr lang="en-US" sz="2000" dirty="0" smtClean="0">
                <a:latin typeface="Arial" pitchFamily="34" charset="0"/>
                <a:cs typeface="Arial" pitchFamily="34" charset="0"/>
              </a:rPr>
              <a:t>flows</a:t>
            </a:r>
          </a:p>
          <a:p>
            <a:pPr marL="342900" indent="-342900" algn="just">
              <a:lnSpc>
                <a:spcPct val="200000"/>
              </a:lnSpc>
              <a:buFont typeface="Arial" pitchFamily="34" charset="0"/>
              <a:buChar char="•"/>
            </a:pPr>
            <a:endParaRPr lang="en-US" sz="2000" dirty="0">
              <a:latin typeface="Arial" pitchFamily="34" charset="0"/>
              <a:cs typeface="Arial" pitchFamily="34" charset="0"/>
            </a:endParaRPr>
          </a:p>
          <a:p>
            <a:pPr algn="just">
              <a:lnSpc>
                <a:spcPct val="200000"/>
              </a:lnSpc>
            </a:pPr>
            <a:r>
              <a:rPr lang="en-US" sz="2000" dirty="0">
                <a:latin typeface="Arial" pitchFamily="34" charset="0"/>
                <a:cs typeface="Arial" pitchFamily="34" charset="0"/>
              </a:rPr>
              <a:t> </a:t>
            </a:r>
            <a:r>
              <a:rPr lang="en-US" sz="2000" dirty="0" smtClean="0">
                <a:latin typeface="Arial" pitchFamily="34" charset="0"/>
                <a:cs typeface="Arial" pitchFamily="34" charset="0"/>
              </a:rPr>
              <a:t>                                                                                                                                     eqn.(5)</a:t>
            </a:r>
          </a:p>
        </p:txBody>
      </p:sp>
      <p:sp>
        <p:nvSpPr>
          <p:cNvPr id="8"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382583704"/>
              </p:ext>
            </p:extLst>
          </p:nvPr>
        </p:nvGraphicFramePr>
        <p:xfrm>
          <a:off x="460375" y="1819375"/>
          <a:ext cx="5440695" cy="582100"/>
        </p:xfrm>
        <a:graphic>
          <a:graphicData uri="http://schemas.openxmlformats.org/presentationml/2006/ole">
            <mc:AlternateContent xmlns:mc="http://schemas.openxmlformats.org/markup-compatibility/2006">
              <mc:Choice xmlns:v="urn:schemas-microsoft-com:vml" Requires="v">
                <p:oleObj spid="_x0000_s357493" name="Equation" r:id="rId4" imgW="2222500" imgH="241300" progId="Equation.3">
                  <p:embed/>
                </p:oleObj>
              </mc:Choice>
              <mc:Fallback>
                <p:oleObj name="Equation" r:id="rId4" imgW="2222500" imgH="241300" progId="Equation.3">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0375" y="1819375"/>
                        <a:ext cx="5440695" cy="582100"/>
                      </a:xfrm>
                      <a:prstGeom prst="rect">
                        <a:avLst/>
                      </a:prstGeom>
                      <a:noFill/>
                    </p:spPr>
                  </p:pic>
                </p:oleObj>
              </mc:Fallback>
            </mc:AlternateContent>
          </a:graphicData>
        </a:graphic>
      </p:graphicFrame>
      <p:sp>
        <p:nvSpPr>
          <p:cNvPr id="10"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1" name="Object 10"/>
          <p:cNvGraphicFramePr>
            <a:graphicFrameLocks noChangeAspect="1"/>
          </p:cNvGraphicFramePr>
          <p:nvPr>
            <p:extLst>
              <p:ext uri="{D42A27DB-BD31-4B8C-83A1-F6EECF244321}">
                <p14:modId xmlns:p14="http://schemas.microsoft.com/office/powerpoint/2010/main" val="1930240064"/>
              </p:ext>
            </p:extLst>
          </p:nvPr>
        </p:nvGraphicFramePr>
        <p:xfrm>
          <a:off x="537328" y="3874415"/>
          <a:ext cx="3025178" cy="1084083"/>
        </p:xfrm>
        <a:graphic>
          <a:graphicData uri="http://schemas.openxmlformats.org/presentationml/2006/ole">
            <mc:AlternateContent xmlns:mc="http://schemas.openxmlformats.org/markup-compatibility/2006">
              <mc:Choice xmlns:v="urn:schemas-microsoft-com:vml" Requires="v">
                <p:oleObj spid="_x0000_s357494" name="Equation" r:id="rId6" imgW="1308100" imgH="469900" progId="Equation.3">
                  <p:embed/>
                </p:oleObj>
              </mc:Choice>
              <mc:Fallback>
                <p:oleObj name="Equation" r:id="rId6" imgW="1308100" imgH="469900" progId="Equation.3">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7328" y="3874415"/>
                        <a:ext cx="3025178" cy="1084083"/>
                      </a:xfrm>
                      <a:prstGeom prst="rect">
                        <a:avLst/>
                      </a:prstGeom>
                      <a:noFill/>
                    </p:spPr>
                  </p:pic>
                </p:oleObj>
              </mc:Fallback>
            </mc:AlternateContent>
          </a:graphicData>
        </a:graphic>
      </p:graphicFrame>
      <p:sp>
        <p:nvSpPr>
          <p:cNvPr id="12" name="Title 1"/>
          <p:cNvSpPr txBox="1">
            <a:spLocks/>
          </p:cNvSpPr>
          <p:nvPr/>
        </p:nvSpPr>
        <p:spPr>
          <a:xfrm>
            <a:off x="131975" y="75415"/>
            <a:ext cx="11981468" cy="942680"/>
          </a:xfrm>
          <a:prstGeom prst="rect">
            <a:avLst/>
          </a:prstGeom>
        </p:spPr>
        <p:txBody>
          <a:bodyP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600" b="1" smtClean="0">
                <a:latin typeface="Arial" pitchFamily="34" charset="0"/>
                <a:cs typeface="Arial" pitchFamily="34" charset="0"/>
              </a:rPr>
              <a:t>Symmetrical Fault Analysis Methods           Cont.…</a:t>
            </a:r>
            <a:endParaRPr lang="en-US" sz="3600" dirty="0"/>
          </a:p>
        </p:txBody>
      </p:sp>
    </p:spTree>
    <p:extLst>
      <p:ext uri="{BB962C8B-B14F-4D97-AF65-F5344CB8AC3E}">
        <p14:creationId xmlns:p14="http://schemas.microsoft.com/office/powerpoint/2010/main" val="9008541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1150069"/>
            <a:ext cx="12192000" cy="5637229"/>
          </a:xfrm>
        </p:spPr>
        <p:txBody>
          <a:bodyPr>
            <a:normAutofit/>
          </a:bodyPr>
          <a:lstStyle/>
          <a:p>
            <a:pPr algn="just">
              <a:lnSpc>
                <a:spcPct val="200000"/>
              </a:lnSpc>
            </a:pPr>
            <a:r>
              <a:rPr lang="en-US" sz="2000" dirty="0" smtClean="0">
                <a:latin typeface="Arial" pitchFamily="34" charset="0"/>
                <a:cs typeface="Arial" pitchFamily="34" charset="0"/>
              </a:rPr>
              <a:t>In a power system, the maximum fault current that can flow into a zero impedance fault is necessary to be known for switch gear solution[4]. </a:t>
            </a:r>
          </a:p>
          <a:p>
            <a:pPr algn="just">
              <a:lnSpc>
                <a:spcPct val="200000"/>
              </a:lnSpc>
            </a:pPr>
            <a:r>
              <a:rPr lang="en-US" sz="2000" dirty="0" smtClean="0">
                <a:latin typeface="Arial" pitchFamily="34" charset="0"/>
                <a:cs typeface="Arial" pitchFamily="34" charset="0"/>
              </a:rPr>
              <a:t>It can be either symmetrical three-phase value or value of  any asymmetrical condition. </a:t>
            </a:r>
          </a:p>
          <a:p>
            <a:pPr algn="just">
              <a:lnSpc>
                <a:spcPct val="200000"/>
              </a:lnSpc>
            </a:pPr>
            <a:r>
              <a:rPr lang="en-US" sz="2000" dirty="0" smtClean="0">
                <a:latin typeface="Arial" pitchFamily="34" charset="0"/>
                <a:cs typeface="Arial" pitchFamily="34" charset="0"/>
              </a:rPr>
              <a:t>Thus, the fault-level describes the value for the symmetrical condition. </a:t>
            </a:r>
          </a:p>
          <a:p>
            <a:pPr algn="just">
              <a:lnSpc>
                <a:spcPct val="200000"/>
              </a:lnSpc>
            </a:pPr>
            <a:r>
              <a:rPr lang="en-US" sz="2000" dirty="0" smtClean="0">
                <a:latin typeface="Arial" pitchFamily="34" charset="0"/>
                <a:cs typeface="Arial" pitchFamily="34" charset="0"/>
              </a:rPr>
              <a:t>The fault level is usually expressed in MVA or the corresponding per unit value</a:t>
            </a:r>
            <a:r>
              <a:rPr lang="en-US" sz="2000" dirty="0">
                <a:latin typeface="Arial" pitchFamily="34" charset="0"/>
                <a:cs typeface="Arial" pitchFamily="34" charset="0"/>
              </a:rPr>
              <a:t>,</a:t>
            </a:r>
            <a:r>
              <a:rPr lang="en-US" sz="2000" dirty="0" smtClean="0">
                <a:latin typeface="Arial" pitchFamily="34" charset="0"/>
                <a:cs typeface="Arial" pitchFamily="34" charset="0"/>
              </a:rPr>
              <a:t> with the maximum fault current value being converted using the nominal voltage rating.</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12</a:t>
            </a:fld>
            <a:endParaRPr lang="en-US"/>
          </a:p>
        </p:txBody>
      </p:sp>
      <p:sp>
        <p:nvSpPr>
          <p:cNvPr id="6" name="Title 1"/>
          <p:cNvSpPr>
            <a:spLocks noGrp="1"/>
          </p:cNvSpPr>
          <p:nvPr>
            <p:ph type="title"/>
          </p:nvPr>
        </p:nvSpPr>
        <p:spPr>
          <a:xfrm>
            <a:off x="113122" y="141401"/>
            <a:ext cx="11981468" cy="1131217"/>
          </a:xfrm>
        </p:spPr>
        <p:txBody>
          <a:bodyPr>
            <a:noAutofit/>
          </a:bodyPr>
          <a:lstStyle/>
          <a:p>
            <a:pPr algn="ctr"/>
            <a:r>
              <a:rPr lang="en-US" sz="3600" b="1" dirty="0" smtClean="0">
                <a:latin typeface="Arial" pitchFamily="34" charset="0"/>
                <a:cs typeface="Arial" pitchFamily="34" charset="0"/>
              </a:rPr>
              <a:t>3. Short-circuit MVA</a:t>
            </a:r>
            <a:r>
              <a:rPr lang="en-US" sz="3600" b="1" dirty="0">
                <a:latin typeface="Arial" pitchFamily="34" charset="0"/>
                <a:cs typeface="Arial" pitchFamily="34" charset="0"/>
              </a:rPr>
              <a:t> </a:t>
            </a:r>
            <a:r>
              <a:rPr lang="en-US" sz="3600" b="1" dirty="0" smtClean="0">
                <a:latin typeface="Arial" pitchFamily="34" charset="0"/>
                <a:cs typeface="Arial" pitchFamily="34" charset="0"/>
              </a:rPr>
              <a:t>Level </a:t>
            </a:r>
            <a:r>
              <a:rPr lang="en-US" sz="3600" b="1" dirty="0">
                <a:latin typeface="Arial" pitchFamily="34" charset="0"/>
                <a:cs typeface="Arial" pitchFamily="34" charset="0"/>
              </a:rPr>
              <a:t>Calculations</a:t>
            </a:r>
          </a:p>
        </p:txBody>
      </p:sp>
    </p:spTree>
    <p:extLst>
      <p:ext uri="{BB962C8B-B14F-4D97-AF65-F5344CB8AC3E}">
        <p14:creationId xmlns:p14="http://schemas.microsoft.com/office/powerpoint/2010/main" val="42798877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0829" y="782426"/>
            <a:ext cx="11802359" cy="5957740"/>
          </a:xfrm>
        </p:spPr>
        <p:txBody>
          <a:bodyPr>
            <a:normAutofit/>
          </a:bodyPr>
          <a:lstStyle/>
          <a:p>
            <a:pPr algn="just">
              <a:lnSpc>
                <a:spcPct val="200000"/>
              </a:lnSpc>
            </a:pPr>
            <a:r>
              <a:rPr lang="en-US" sz="2000" dirty="0">
                <a:latin typeface="Arial" pitchFamily="34" charset="0"/>
                <a:cs typeface="Arial" pitchFamily="34" charset="0"/>
              </a:rPr>
              <a:t>The short-circuit capacity </a:t>
            </a:r>
            <a:r>
              <a:rPr lang="en-US" sz="2000" dirty="0" smtClean="0">
                <a:latin typeface="Arial" pitchFamily="34" charset="0"/>
                <a:cs typeface="Arial" pitchFamily="34" charset="0"/>
              </a:rPr>
              <a:t>, SCC </a:t>
            </a:r>
            <a:r>
              <a:rPr lang="en-US" sz="2000" dirty="0">
                <a:latin typeface="Arial" pitchFamily="34" charset="0"/>
                <a:cs typeface="Arial" pitchFamily="34" charset="0"/>
              </a:rPr>
              <a:t>is defined by the product of </a:t>
            </a:r>
            <a:r>
              <a:rPr lang="en-US" sz="2000" dirty="0" smtClean="0">
                <a:latin typeface="Arial" pitchFamily="34" charset="0"/>
                <a:cs typeface="Arial" pitchFamily="34" charset="0"/>
              </a:rPr>
              <a:t>magnitude of pre-fault </a:t>
            </a:r>
            <a:r>
              <a:rPr lang="en-US" sz="2000" dirty="0">
                <a:latin typeface="Arial" pitchFamily="34" charset="0"/>
                <a:cs typeface="Arial" pitchFamily="34" charset="0"/>
              </a:rPr>
              <a:t>bus voltage </a:t>
            </a:r>
            <a:r>
              <a:rPr lang="en-US" sz="2000" dirty="0" smtClean="0">
                <a:latin typeface="Arial" pitchFamily="34" charset="0"/>
                <a:cs typeface="Arial" pitchFamily="34" charset="0"/>
              </a:rPr>
              <a:t>and</a:t>
            </a:r>
          </a:p>
          <a:p>
            <a:pPr marL="0" indent="0" algn="just">
              <a:lnSpc>
                <a:spcPct val="200000"/>
              </a:lnSpc>
              <a:buNone/>
            </a:pPr>
            <a:r>
              <a:rPr lang="en-US" sz="2000" dirty="0" smtClean="0">
                <a:latin typeface="Arial" pitchFamily="34" charset="0"/>
                <a:cs typeface="Arial" pitchFamily="34" charset="0"/>
              </a:rPr>
              <a:t> post-fault current as given by:</a:t>
            </a:r>
          </a:p>
          <a:p>
            <a:pPr marL="0" indent="0" algn="just">
              <a:lnSpc>
                <a:spcPct val="200000"/>
              </a:lnSpc>
              <a:buNone/>
            </a:pPr>
            <a:r>
              <a:rPr lang="en-US" sz="2000" dirty="0" smtClean="0">
                <a:latin typeface="Arial" pitchFamily="34" charset="0"/>
                <a:cs typeface="Arial" pitchFamily="34" charset="0"/>
              </a:rPr>
              <a:t>                                                                                                                         eqn.(6)</a:t>
            </a:r>
            <a:endParaRPr lang="en-US" sz="2000" dirty="0">
              <a:latin typeface="Arial" pitchFamily="34" charset="0"/>
              <a:cs typeface="Arial" pitchFamily="34" charset="0"/>
            </a:endParaRPr>
          </a:p>
          <a:p>
            <a:pPr marL="0" indent="0" algn="just">
              <a:lnSpc>
                <a:spcPct val="200000"/>
              </a:lnSpc>
              <a:buNone/>
            </a:pPr>
            <a:endParaRPr lang="en-US" sz="2000" dirty="0" smtClean="0">
              <a:latin typeface="Arial" pitchFamily="34" charset="0"/>
              <a:cs typeface="Arial" pitchFamily="34" charset="0"/>
            </a:endParaRPr>
          </a:p>
          <a:p>
            <a:pPr algn="just">
              <a:lnSpc>
                <a:spcPct val="200000"/>
              </a:lnSpc>
            </a:pPr>
            <a:r>
              <a:rPr lang="en-US" sz="2000" dirty="0">
                <a:latin typeface="Arial" pitchFamily="34" charset="0"/>
                <a:cs typeface="Arial" pitchFamily="34" charset="0"/>
              </a:rPr>
              <a:t>The per unit voltage for nominal value is unity, so </a:t>
            </a:r>
            <a:r>
              <a:rPr lang="en-US" sz="2000" dirty="0" smtClean="0">
                <a:latin typeface="Arial" pitchFamily="34" charset="0"/>
                <a:cs typeface="Arial" pitchFamily="34" charset="0"/>
              </a:rPr>
              <a:t>that:</a:t>
            </a:r>
          </a:p>
          <a:p>
            <a:pPr marL="0" indent="0" algn="just">
              <a:lnSpc>
                <a:spcPct val="20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eqn.(7)</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13</a:t>
            </a:fld>
            <a:endParaRPr lang="en-US"/>
          </a:p>
        </p:txBody>
      </p:sp>
      <p:sp>
        <p:nvSpPr>
          <p:cNvPr id="6" name="Title 1"/>
          <p:cNvSpPr>
            <a:spLocks noGrp="1"/>
          </p:cNvSpPr>
          <p:nvPr>
            <p:ph type="title"/>
          </p:nvPr>
        </p:nvSpPr>
        <p:spPr>
          <a:xfrm>
            <a:off x="0" y="0"/>
            <a:ext cx="11981468" cy="1131217"/>
          </a:xfrm>
        </p:spPr>
        <p:txBody>
          <a:bodyPr>
            <a:noAutofit/>
          </a:bodyPr>
          <a:lstStyle/>
          <a:p>
            <a:pPr algn="ctr"/>
            <a:r>
              <a:rPr lang="en-US" sz="3600" b="1" dirty="0">
                <a:latin typeface="Arial" pitchFamily="34" charset="0"/>
                <a:cs typeface="Arial" pitchFamily="34" charset="0"/>
              </a:rPr>
              <a:t>Short-circuit MVA Level </a:t>
            </a:r>
            <a:r>
              <a:rPr lang="en-US" sz="3600" b="1" dirty="0" smtClean="0">
                <a:latin typeface="Arial" pitchFamily="34" charset="0"/>
                <a:cs typeface="Arial" pitchFamily="34" charset="0"/>
              </a:rPr>
              <a:t>Calculations              Cont.…</a:t>
            </a:r>
            <a:endParaRPr lang="en-US" sz="3600" b="1" dirty="0">
              <a:latin typeface="Arial" pitchFamily="34" charset="0"/>
              <a:cs typeface="Arial" pitchFamily="34" charset="0"/>
            </a:endParaRPr>
          </a:p>
        </p:txBody>
      </p:sp>
      <p:sp>
        <p:nvSpPr>
          <p:cNvPr id="2"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3455540010"/>
              </p:ext>
            </p:extLst>
          </p:nvPr>
        </p:nvGraphicFramePr>
        <p:xfrm>
          <a:off x="584462" y="2262432"/>
          <a:ext cx="4128033" cy="1414022"/>
        </p:xfrm>
        <a:graphic>
          <a:graphicData uri="http://schemas.openxmlformats.org/presentationml/2006/ole">
            <mc:AlternateContent xmlns:mc="http://schemas.openxmlformats.org/markup-compatibility/2006">
              <mc:Choice xmlns:v="urn:schemas-microsoft-com:vml" Requires="v">
                <p:oleObj spid="_x0000_s358511" name="Equation" r:id="rId3" imgW="2298700" imgH="787400" progId="Equation.3">
                  <p:embed/>
                </p:oleObj>
              </mc:Choice>
              <mc:Fallback>
                <p:oleObj name="Equation" r:id="rId3" imgW="2298700" imgH="7874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4462" y="2262432"/>
                        <a:ext cx="4128033" cy="1414022"/>
                      </a:xfrm>
                      <a:prstGeom prst="rect">
                        <a:avLst/>
                      </a:prstGeom>
                      <a:noFill/>
                      <a:extLst/>
                    </p:spPr>
                  </p:pic>
                </p:oleObj>
              </mc:Fallback>
            </mc:AlternateContent>
          </a:graphicData>
        </a:graphic>
      </p:graphicFrame>
      <p:sp>
        <p:nvSpPr>
          <p:cNvPr id="8"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1177093500"/>
              </p:ext>
            </p:extLst>
          </p:nvPr>
        </p:nvGraphicFramePr>
        <p:xfrm>
          <a:off x="904974" y="4449451"/>
          <a:ext cx="3855562" cy="1799092"/>
        </p:xfrm>
        <a:graphic>
          <a:graphicData uri="http://schemas.openxmlformats.org/presentationml/2006/ole">
            <mc:AlternateContent xmlns:mc="http://schemas.openxmlformats.org/markup-compatibility/2006">
              <mc:Choice xmlns:v="urn:schemas-microsoft-com:vml" Requires="v">
                <p:oleObj spid="_x0000_s358512" name="Equation" r:id="rId5" imgW="2400300" imgH="1117600" progId="Equation.3">
                  <p:embed/>
                </p:oleObj>
              </mc:Choice>
              <mc:Fallback>
                <p:oleObj name="Equation" r:id="rId5" imgW="2400300" imgH="1117600" progId="Equation.3">
                  <p:embed/>
                  <p:pic>
                    <p:nvPicPr>
                      <p:cNvPr id="0"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4974" y="4449451"/>
                        <a:ext cx="3855562" cy="1799092"/>
                      </a:xfrm>
                      <a:prstGeom prst="rect">
                        <a:avLst/>
                      </a:prstGeom>
                      <a:noFill/>
                    </p:spPr>
                  </p:pic>
                </p:oleObj>
              </mc:Fallback>
            </mc:AlternateContent>
          </a:graphicData>
        </a:graphic>
      </p:graphicFrame>
    </p:spTree>
    <p:extLst>
      <p:ext uri="{BB962C8B-B14F-4D97-AF65-F5344CB8AC3E}">
        <p14:creationId xmlns:p14="http://schemas.microsoft.com/office/powerpoint/2010/main" val="884237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886120"/>
            <a:ext cx="12056882" cy="5674936"/>
          </a:xfrm>
        </p:spPr>
        <p:txBody>
          <a:bodyPr>
            <a:normAutofit/>
          </a:bodyPr>
          <a:lstStyle/>
          <a:p>
            <a:pPr algn="just">
              <a:lnSpc>
                <a:spcPct val="200000"/>
              </a:lnSpc>
              <a:spcBef>
                <a:spcPts val="0"/>
              </a:spcBef>
            </a:pPr>
            <a:r>
              <a:rPr lang="en-US" sz="2000" dirty="0">
                <a:latin typeface="Arial" pitchFamily="34" charset="0"/>
                <a:cs typeface="Arial" pitchFamily="34" charset="0"/>
              </a:rPr>
              <a:t>Then, the base current is determined as</a:t>
            </a:r>
            <a:r>
              <a:rPr lang="en-US" sz="2000" dirty="0" smtClean="0">
                <a:latin typeface="Arial" pitchFamily="34" charset="0"/>
                <a:cs typeface="Arial" pitchFamily="34" charset="0"/>
              </a:rPr>
              <a:t>:</a:t>
            </a:r>
          </a:p>
          <a:p>
            <a:pPr marL="0" indent="0" algn="just">
              <a:lnSpc>
                <a:spcPct val="200000"/>
              </a:lnSpc>
              <a:spcBef>
                <a:spcPts val="0"/>
              </a:spcBef>
              <a:buNone/>
            </a:pPr>
            <a:r>
              <a:rPr lang="en-US" sz="2000" dirty="0" smtClean="0">
                <a:latin typeface="Arial" pitchFamily="34" charset="0"/>
                <a:cs typeface="Arial" pitchFamily="34" charset="0"/>
              </a:rPr>
              <a:t>                                                                                                                              eqn.(8)</a:t>
            </a:r>
            <a:endParaRPr lang="en-US" sz="2000" dirty="0">
              <a:latin typeface="Arial" pitchFamily="34" charset="0"/>
              <a:cs typeface="Arial" pitchFamily="34" charset="0"/>
            </a:endParaRPr>
          </a:p>
          <a:p>
            <a:pPr algn="just">
              <a:lnSpc>
                <a:spcPct val="200000"/>
              </a:lnSpc>
              <a:spcBef>
                <a:spcPts val="0"/>
              </a:spcBef>
            </a:pPr>
            <a:endParaRPr lang="en-US" sz="2000" dirty="0" smtClean="0">
              <a:latin typeface="Arial" pitchFamily="34" charset="0"/>
              <a:cs typeface="Arial" pitchFamily="34" charset="0"/>
            </a:endParaRPr>
          </a:p>
          <a:p>
            <a:pPr algn="just">
              <a:lnSpc>
                <a:spcPct val="200000"/>
              </a:lnSpc>
              <a:spcBef>
                <a:spcPts val="0"/>
              </a:spcBef>
            </a:pPr>
            <a:r>
              <a:rPr lang="en-US" sz="2000" dirty="0">
                <a:latin typeface="Arial" pitchFamily="34" charset="0"/>
                <a:cs typeface="Arial" pitchFamily="34" charset="0"/>
              </a:rPr>
              <a:t>Then, fault current in Amp is</a:t>
            </a:r>
            <a:r>
              <a:rPr lang="en-US" sz="2000" dirty="0" smtClean="0">
                <a:latin typeface="Arial" pitchFamily="34" charset="0"/>
                <a:cs typeface="Arial" pitchFamily="34" charset="0"/>
              </a:rPr>
              <a:t>:</a:t>
            </a:r>
          </a:p>
          <a:p>
            <a:pPr marL="0" indent="0" algn="just">
              <a:lnSpc>
                <a:spcPct val="200000"/>
              </a:lnSpc>
              <a:spcBef>
                <a:spcPts val="0"/>
              </a:spcBef>
              <a:buNone/>
            </a:pPr>
            <a:r>
              <a:rPr lang="en-US" sz="2000" dirty="0" smtClean="0">
                <a:latin typeface="Arial" pitchFamily="34" charset="0"/>
                <a:cs typeface="Arial" pitchFamily="34" charset="0"/>
              </a:rPr>
              <a:t>                                                                                                                               eqn.(9)</a:t>
            </a:r>
            <a:endParaRPr lang="en-US" sz="2000" dirty="0">
              <a:latin typeface="Arial" pitchFamily="34" charset="0"/>
              <a:cs typeface="Arial" pitchFamily="34" charset="0"/>
            </a:endParaRPr>
          </a:p>
          <a:p>
            <a:pPr algn="just">
              <a:lnSpc>
                <a:spcPct val="200000"/>
              </a:lnSpc>
              <a:spcBef>
                <a:spcPts val="0"/>
              </a:spcBef>
            </a:pPr>
            <a:r>
              <a:rPr lang="en-US" sz="2000" dirty="0">
                <a:latin typeface="Arial" pitchFamily="34" charset="0"/>
                <a:cs typeface="Arial" pitchFamily="34" charset="0"/>
              </a:rPr>
              <a:t>The SCC of a </a:t>
            </a:r>
            <a:r>
              <a:rPr lang="en-US" sz="2000" dirty="0" smtClean="0">
                <a:latin typeface="Arial" pitchFamily="34" charset="0"/>
                <a:cs typeface="Arial" pitchFamily="34" charset="0"/>
              </a:rPr>
              <a:t>bus is known as  </a:t>
            </a:r>
            <a:r>
              <a:rPr lang="en-US" sz="2000" dirty="0">
                <a:latin typeface="Arial" pitchFamily="34" charset="0"/>
                <a:cs typeface="Arial" pitchFamily="34" charset="0"/>
              </a:rPr>
              <a:t>the fault level of the </a:t>
            </a:r>
            <a:r>
              <a:rPr lang="en-US" sz="2000" dirty="0" smtClean="0">
                <a:latin typeface="Arial" pitchFamily="34" charset="0"/>
                <a:cs typeface="Arial" pitchFamily="34" charset="0"/>
              </a:rPr>
              <a:t>bus. </a:t>
            </a:r>
          </a:p>
          <a:p>
            <a:pPr algn="just">
              <a:lnSpc>
                <a:spcPct val="200000"/>
              </a:lnSpc>
              <a:spcBef>
                <a:spcPts val="0"/>
              </a:spcBef>
            </a:pPr>
            <a:r>
              <a:rPr lang="en-US" sz="2000" dirty="0" smtClean="0">
                <a:latin typeface="Arial" pitchFamily="34" charset="0"/>
                <a:cs typeface="Arial" pitchFamily="34" charset="0"/>
              </a:rPr>
              <a:t>Thus, the ability  power network bus to </a:t>
            </a:r>
            <a:r>
              <a:rPr lang="en-US" sz="2000" dirty="0">
                <a:latin typeface="Arial" pitchFamily="34" charset="0"/>
                <a:cs typeface="Arial" pitchFamily="34" charset="0"/>
              </a:rPr>
              <a:t>maintain its </a:t>
            </a:r>
            <a:r>
              <a:rPr lang="en-US" sz="2000" dirty="0" smtClean="0">
                <a:latin typeface="Arial" pitchFamily="34" charset="0"/>
                <a:cs typeface="Arial" pitchFamily="34" charset="0"/>
              </a:rPr>
              <a:t>voltage </a:t>
            </a:r>
            <a:r>
              <a:rPr lang="en-US" sz="2000" dirty="0">
                <a:latin typeface="Arial" pitchFamily="34" charset="0"/>
                <a:cs typeface="Arial" pitchFamily="34" charset="0"/>
              </a:rPr>
              <a:t>is directly proportional to </a:t>
            </a:r>
            <a:r>
              <a:rPr lang="en-US" sz="2000" dirty="0" smtClean="0">
                <a:latin typeface="Arial" pitchFamily="34" charset="0"/>
                <a:cs typeface="Arial" pitchFamily="34" charset="0"/>
              </a:rPr>
              <a:t>its SCC</a:t>
            </a:r>
            <a:r>
              <a:rPr lang="en-US" sz="2000" dirty="0">
                <a:latin typeface="Arial" pitchFamily="34" charset="0"/>
                <a:cs typeface="Arial" pitchFamily="34" charset="0"/>
              </a:rPr>
              <a:t>. </a:t>
            </a:r>
            <a:endParaRPr lang="en-US" sz="2000" dirty="0" smtClean="0">
              <a:latin typeface="Arial" pitchFamily="34" charset="0"/>
              <a:cs typeface="Arial" pitchFamily="34" charset="0"/>
            </a:endParaRPr>
          </a:p>
          <a:p>
            <a:pPr algn="just">
              <a:lnSpc>
                <a:spcPct val="200000"/>
              </a:lnSpc>
              <a:spcBef>
                <a:spcPts val="0"/>
              </a:spcBef>
            </a:pPr>
            <a:r>
              <a:rPr lang="en-US" sz="2000" dirty="0" smtClean="0">
                <a:latin typeface="Arial" pitchFamily="34" charset="0"/>
                <a:cs typeface="Arial" pitchFamily="34" charset="0"/>
              </a:rPr>
              <a:t>Generally, </a:t>
            </a:r>
            <a:r>
              <a:rPr lang="en-US" sz="2000" dirty="0">
                <a:latin typeface="Arial" pitchFamily="34" charset="0"/>
                <a:cs typeface="Arial" pitchFamily="34" charset="0"/>
              </a:rPr>
              <a:t>a</a:t>
            </a:r>
            <a:r>
              <a:rPr lang="en-US" sz="2000" dirty="0" smtClean="0">
                <a:latin typeface="Arial" pitchFamily="34" charset="0"/>
                <a:cs typeface="Arial" pitchFamily="34" charset="0"/>
              </a:rPr>
              <a:t>n </a:t>
            </a:r>
            <a:r>
              <a:rPr lang="en-US" sz="2000" dirty="0">
                <a:latin typeface="Arial" pitchFamily="34" charset="0"/>
                <a:cs typeface="Arial" pitchFamily="34" charset="0"/>
              </a:rPr>
              <a:t>infinitely strong bus </a:t>
            </a:r>
            <a:r>
              <a:rPr lang="en-US" sz="2000" dirty="0" smtClean="0">
                <a:latin typeface="Arial" pitchFamily="34" charset="0"/>
                <a:cs typeface="Arial" pitchFamily="34" charset="0"/>
              </a:rPr>
              <a:t>/grid has </a:t>
            </a:r>
            <a:r>
              <a:rPr lang="en-US" sz="2000" dirty="0">
                <a:latin typeface="Arial" pitchFamily="34" charset="0"/>
                <a:cs typeface="Arial" pitchFamily="34" charset="0"/>
              </a:rPr>
              <a:t>an infinite SCC, with zero </a:t>
            </a:r>
            <a:r>
              <a:rPr lang="en-US" sz="2000" dirty="0" smtClean="0">
                <a:latin typeface="Arial" pitchFamily="34" charset="0"/>
                <a:cs typeface="Arial" pitchFamily="34" charset="0"/>
              </a:rPr>
              <a:t>equivalent</a:t>
            </a:r>
          </a:p>
          <a:p>
            <a:pPr marL="0" indent="0" algn="just">
              <a:lnSpc>
                <a:spcPct val="200000"/>
              </a:lnSpc>
              <a:spcBef>
                <a:spcPts val="0"/>
              </a:spcBef>
              <a:buNone/>
            </a:pPr>
            <a:r>
              <a:rPr lang="en-US" sz="2000" dirty="0">
                <a:latin typeface="Arial" pitchFamily="34" charset="0"/>
                <a:cs typeface="Arial" pitchFamily="34" charset="0"/>
              </a:rPr>
              <a:t> </a:t>
            </a:r>
            <a:r>
              <a:rPr lang="en-US" sz="2000" dirty="0" smtClean="0">
                <a:latin typeface="Arial" pitchFamily="34" charset="0"/>
                <a:cs typeface="Arial" pitchFamily="34" charset="0"/>
              </a:rPr>
              <a:t>  </a:t>
            </a:r>
            <a:r>
              <a:rPr lang="en-US" sz="2000" dirty="0">
                <a:latin typeface="Arial" pitchFamily="34" charset="0"/>
                <a:cs typeface="Arial" pitchFamily="34" charset="0"/>
              </a:rPr>
              <a:t>impedance and will maintain its voltage under all conditions.</a:t>
            </a:r>
          </a:p>
          <a:p>
            <a:pPr algn="just">
              <a:lnSpc>
                <a:spcPct val="200000"/>
              </a:lnSpc>
              <a:spcBef>
                <a:spcPts val="0"/>
              </a:spcBef>
            </a:pPr>
            <a:endParaRPr lang="en-US" sz="2000" dirty="0" smtClean="0">
              <a:latin typeface="Arial" pitchFamily="34" charset="0"/>
              <a:cs typeface="Arial" pitchFamily="34" charset="0"/>
            </a:endParaRPr>
          </a:p>
          <a:p>
            <a:pPr marL="0" indent="0" algn="just">
              <a:lnSpc>
                <a:spcPct val="200000"/>
              </a:lnSpc>
              <a:spcBef>
                <a:spcPts val="0"/>
              </a:spcBef>
              <a:buNone/>
            </a:pPr>
            <a:endParaRPr lang="en-US" sz="2000" dirty="0" smtClean="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14</a:t>
            </a:fld>
            <a:endParaRPr lang="en-US"/>
          </a:p>
        </p:txBody>
      </p:sp>
      <p:sp>
        <p:nvSpPr>
          <p:cNvPr id="2"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3445297465"/>
              </p:ext>
            </p:extLst>
          </p:nvPr>
        </p:nvGraphicFramePr>
        <p:xfrm>
          <a:off x="461914" y="1480007"/>
          <a:ext cx="4355184" cy="1193201"/>
        </p:xfrm>
        <a:graphic>
          <a:graphicData uri="http://schemas.openxmlformats.org/presentationml/2006/ole">
            <mc:AlternateContent xmlns:mc="http://schemas.openxmlformats.org/markup-compatibility/2006">
              <mc:Choice xmlns:v="urn:schemas-microsoft-com:vml" Requires="v">
                <p:oleObj spid="_x0000_s359533" name="Equation" r:id="rId3" imgW="1624895" imgH="444307" progId="Equation.3">
                  <p:embed/>
                </p:oleObj>
              </mc:Choice>
              <mc:Fallback>
                <p:oleObj name="Equation" r:id="rId3" imgW="1624895" imgH="444307"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1914" y="1480007"/>
                        <a:ext cx="4355184" cy="1193201"/>
                      </a:xfrm>
                      <a:prstGeom prst="rect">
                        <a:avLst/>
                      </a:prstGeom>
                      <a:noFill/>
                    </p:spPr>
                  </p:pic>
                </p:oleObj>
              </mc:Fallback>
            </mc:AlternateContent>
          </a:graphicData>
        </a:graphic>
      </p:graphicFrame>
      <p:sp>
        <p:nvSpPr>
          <p:cNvPr id="8"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1680163230"/>
              </p:ext>
            </p:extLst>
          </p:nvPr>
        </p:nvGraphicFramePr>
        <p:xfrm>
          <a:off x="425354" y="3391787"/>
          <a:ext cx="3302938" cy="585887"/>
        </p:xfrm>
        <a:graphic>
          <a:graphicData uri="http://schemas.openxmlformats.org/presentationml/2006/ole">
            <mc:AlternateContent xmlns:mc="http://schemas.openxmlformats.org/markup-compatibility/2006">
              <mc:Choice xmlns:v="urn:schemas-microsoft-com:vml" Requires="v">
                <p:oleObj spid="_x0000_s359534" name="Equation" r:id="rId5" imgW="1435100" imgH="254000" progId="Equation.3">
                  <p:embed/>
                </p:oleObj>
              </mc:Choice>
              <mc:Fallback>
                <p:oleObj name="Equation" r:id="rId5" imgW="1435100" imgH="2540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5354" y="3391787"/>
                        <a:ext cx="3302938" cy="585887"/>
                      </a:xfrm>
                      <a:prstGeom prst="rect">
                        <a:avLst/>
                      </a:prstGeom>
                      <a:noFill/>
                    </p:spPr>
                  </p:pic>
                </p:oleObj>
              </mc:Fallback>
            </mc:AlternateContent>
          </a:graphicData>
        </a:graphic>
      </p:graphicFrame>
      <p:sp>
        <p:nvSpPr>
          <p:cNvPr id="11" name="Title 1"/>
          <p:cNvSpPr>
            <a:spLocks noGrp="1"/>
          </p:cNvSpPr>
          <p:nvPr>
            <p:ph type="title"/>
          </p:nvPr>
        </p:nvSpPr>
        <p:spPr>
          <a:xfrm>
            <a:off x="0" y="0"/>
            <a:ext cx="11981468" cy="1131217"/>
          </a:xfrm>
        </p:spPr>
        <p:txBody>
          <a:bodyPr>
            <a:noAutofit/>
          </a:bodyPr>
          <a:lstStyle/>
          <a:p>
            <a:pPr algn="ctr"/>
            <a:r>
              <a:rPr lang="en-US" sz="3600" b="1" dirty="0">
                <a:latin typeface="Arial" pitchFamily="34" charset="0"/>
                <a:cs typeface="Arial" pitchFamily="34" charset="0"/>
              </a:rPr>
              <a:t>Short-circuit MVA Level </a:t>
            </a:r>
            <a:r>
              <a:rPr lang="en-US" sz="3600" b="1" dirty="0" smtClean="0">
                <a:latin typeface="Arial" pitchFamily="34" charset="0"/>
                <a:cs typeface="Arial" pitchFamily="34" charset="0"/>
              </a:rPr>
              <a:t>Calculations              Cont.…</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15616075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754912"/>
            <a:ext cx="12191999" cy="5844837"/>
          </a:xfrm>
        </p:spPr>
        <p:txBody>
          <a:bodyPr>
            <a:normAutofit/>
          </a:bodyPr>
          <a:lstStyle/>
          <a:p>
            <a:pPr algn="just">
              <a:lnSpc>
                <a:spcPct val="200000"/>
              </a:lnSpc>
              <a:spcBef>
                <a:spcPts val="0"/>
              </a:spcBef>
            </a:pPr>
            <a:r>
              <a:rPr lang="en-US" sz="2000" dirty="0">
                <a:latin typeface="Arial" pitchFamily="34" charset="0"/>
                <a:cs typeface="Arial" pitchFamily="34" charset="0"/>
              </a:rPr>
              <a:t>Synchronous generators cause the short-circuit current's magnitude to vary with time. </a:t>
            </a:r>
          </a:p>
          <a:p>
            <a:pPr algn="just">
              <a:lnSpc>
                <a:spcPct val="200000"/>
              </a:lnSpc>
              <a:spcBef>
                <a:spcPts val="0"/>
              </a:spcBef>
            </a:pPr>
            <a:r>
              <a:rPr lang="en-US" sz="2000" dirty="0">
                <a:latin typeface="Arial" pitchFamily="34" charset="0"/>
                <a:cs typeface="Arial" pitchFamily="34" charset="0"/>
              </a:rPr>
              <a:t>It starts off at its highest value and then steadily declines.</a:t>
            </a:r>
          </a:p>
          <a:p>
            <a:pPr algn="just">
              <a:lnSpc>
                <a:spcPct val="200000"/>
              </a:lnSpc>
              <a:spcBef>
                <a:spcPts val="0"/>
              </a:spcBef>
            </a:pPr>
            <a:r>
              <a:rPr lang="en-US" sz="2000" dirty="0">
                <a:latin typeface="Arial" pitchFamily="34" charset="0"/>
                <a:cs typeface="Arial" pitchFamily="34" charset="0"/>
              </a:rPr>
              <a:t>Circuit breakers are severely affected by these higher fault levels, allowing the usage of current-limiting reactors.</a:t>
            </a:r>
          </a:p>
          <a:p>
            <a:pPr algn="just">
              <a:lnSpc>
                <a:spcPct val="200000"/>
              </a:lnSpc>
              <a:spcBef>
                <a:spcPts val="0"/>
              </a:spcBef>
            </a:pPr>
            <a:r>
              <a:rPr lang="en-US" sz="2000" dirty="0">
                <a:latin typeface="Arial" pitchFamily="34" charset="0"/>
                <a:cs typeface="Arial" pitchFamily="34" charset="0"/>
              </a:rPr>
              <a:t>Since CBs must tolerate recovery voltage across the breaker after an arc interruption, the short-circuit MVA is a more accurate measure of the stress on CBs than the short-circuit current.</a:t>
            </a:r>
          </a:p>
          <a:p>
            <a:pPr algn="just">
              <a:lnSpc>
                <a:spcPct val="200000"/>
              </a:lnSpc>
              <a:spcBef>
                <a:spcPts val="0"/>
              </a:spcBef>
            </a:pPr>
            <a:r>
              <a:rPr lang="en-US" sz="2000" dirty="0">
                <a:latin typeface="Arial" pitchFamily="34" charset="0"/>
                <a:cs typeface="Arial" pitchFamily="34" charset="0"/>
              </a:rPr>
              <a:t> The internal </a:t>
            </a:r>
            <a:r>
              <a:rPr lang="en-US" sz="2000" dirty="0" err="1">
                <a:latin typeface="Arial" pitchFamily="34" charset="0"/>
                <a:cs typeface="Arial" pitchFamily="34" charset="0"/>
              </a:rPr>
              <a:t>Emf</a:t>
            </a:r>
            <a:r>
              <a:rPr lang="en-US" sz="2000" dirty="0">
                <a:latin typeface="Arial" pitchFamily="34" charset="0"/>
                <a:cs typeface="Arial" pitchFamily="34" charset="0"/>
              </a:rPr>
              <a:t> of the network's machines, their impedances, and the </a:t>
            </a:r>
            <a:r>
              <a:rPr lang="en-US" sz="2000" dirty="0" smtClean="0">
                <a:latin typeface="Arial" pitchFamily="34" charset="0"/>
                <a:cs typeface="Arial" pitchFamily="34" charset="0"/>
              </a:rPr>
              <a:t>impedances </a:t>
            </a:r>
            <a:r>
              <a:rPr lang="en-US" sz="2000" dirty="0">
                <a:latin typeface="Arial" pitchFamily="34" charset="0"/>
                <a:cs typeface="Arial" pitchFamily="34" charset="0"/>
              </a:rPr>
              <a:t>between the machines and the fault all affect the current that flows during a problem.</a:t>
            </a:r>
            <a:endParaRPr lang="en-US" dirty="0"/>
          </a:p>
        </p:txBody>
      </p:sp>
      <p:sp>
        <p:nvSpPr>
          <p:cNvPr id="4" name="Footer Placeholder 3"/>
          <p:cNvSpPr>
            <a:spLocks noGrp="1"/>
          </p:cNvSpPr>
          <p:nvPr>
            <p:ph type="ftr" sz="quarter" idx="11"/>
          </p:nvPr>
        </p:nvSpPr>
        <p:spPr/>
        <p:txBody>
          <a:bodyPr/>
          <a:lstStyle/>
          <a:p>
            <a:r>
              <a:rPr lang="en-US" dirty="0" smtClean="0"/>
              <a:t>Presenter: </a:t>
            </a:r>
            <a:r>
              <a:rPr lang="en-US" dirty="0" err="1" smtClean="0"/>
              <a:t>Dr.Teshome</a:t>
            </a:r>
            <a:r>
              <a:rPr lang="en-US" dirty="0" smtClean="0"/>
              <a:t> Goa</a:t>
            </a:r>
            <a:endParaRPr lang="en-US" dirty="0"/>
          </a:p>
        </p:txBody>
      </p:sp>
      <p:sp>
        <p:nvSpPr>
          <p:cNvPr id="5" name="Slide Number Placeholder 4"/>
          <p:cNvSpPr>
            <a:spLocks noGrp="1"/>
          </p:cNvSpPr>
          <p:nvPr>
            <p:ph type="sldNum" sz="quarter" idx="12"/>
          </p:nvPr>
        </p:nvSpPr>
        <p:spPr/>
        <p:txBody>
          <a:bodyPr/>
          <a:lstStyle/>
          <a:p>
            <a:fld id="{A48DA065-FA52-4A6B-AE36-1AE15AD4FD00}" type="slidenum">
              <a:rPr lang="en-US" smtClean="0"/>
              <a:pPr/>
              <a:t>15</a:t>
            </a:fld>
            <a:endParaRPr lang="en-US"/>
          </a:p>
        </p:txBody>
      </p:sp>
      <p:sp>
        <p:nvSpPr>
          <p:cNvPr id="7" name="Title 1"/>
          <p:cNvSpPr>
            <a:spLocks noGrp="1"/>
          </p:cNvSpPr>
          <p:nvPr>
            <p:ph type="title"/>
          </p:nvPr>
        </p:nvSpPr>
        <p:spPr>
          <a:xfrm>
            <a:off x="0" y="0"/>
            <a:ext cx="11981468" cy="1131217"/>
          </a:xfrm>
        </p:spPr>
        <p:txBody>
          <a:bodyPr>
            <a:noAutofit/>
          </a:bodyPr>
          <a:lstStyle/>
          <a:p>
            <a:pPr algn="ctr"/>
            <a:r>
              <a:rPr lang="en-US" sz="3600" b="1" dirty="0">
                <a:latin typeface="Arial" pitchFamily="34" charset="0"/>
                <a:cs typeface="Arial" pitchFamily="34" charset="0"/>
              </a:rPr>
              <a:t>Short-circuit MVA Level </a:t>
            </a:r>
            <a:r>
              <a:rPr lang="en-US" sz="3600" b="1" dirty="0" smtClean="0">
                <a:latin typeface="Arial" pitchFamily="34" charset="0"/>
                <a:cs typeface="Arial" pitchFamily="34" charset="0"/>
              </a:rPr>
              <a:t>Calculations              Cont.…</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4383973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8730" y="365125"/>
            <a:ext cx="10675072" cy="766091"/>
          </a:xfrm>
        </p:spPr>
        <p:txBody>
          <a:bodyPr>
            <a:normAutofit/>
          </a:bodyPr>
          <a:lstStyle/>
          <a:p>
            <a:pPr algn="ctr"/>
            <a:r>
              <a:rPr lang="en-US" sz="3600" b="1" dirty="0" smtClean="0">
                <a:latin typeface="Arial" pitchFamily="34" charset="0"/>
                <a:cs typeface="Arial" pitchFamily="34" charset="0"/>
              </a:rPr>
              <a:t>4. </a:t>
            </a:r>
            <a:r>
              <a:rPr lang="en-US" sz="3600" b="1" dirty="0">
                <a:latin typeface="Arial" pitchFamily="34" charset="0"/>
                <a:cs typeface="Arial" pitchFamily="34" charset="0"/>
              </a:rPr>
              <a:t>Selection of Circuit Breaker </a:t>
            </a:r>
            <a:r>
              <a:rPr lang="en-US" sz="3600" b="1" dirty="0" smtClean="0">
                <a:latin typeface="Arial" pitchFamily="34" charset="0"/>
                <a:cs typeface="Arial" pitchFamily="34" charset="0"/>
              </a:rPr>
              <a:t>Ratings</a:t>
            </a: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75414" y="857839"/>
            <a:ext cx="12009749" cy="5929459"/>
          </a:xfrm>
        </p:spPr>
        <p:txBody>
          <a:bodyPr>
            <a:normAutofit/>
          </a:bodyPr>
          <a:lstStyle/>
          <a:p>
            <a:pPr algn="just">
              <a:lnSpc>
                <a:spcPct val="200000"/>
              </a:lnSpc>
            </a:pPr>
            <a:r>
              <a:rPr lang="en-US" sz="2000" dirty="0" smtClean="0">
                <a:latin typeface="Arial" pitchFamily="34" charset="0"/>
                <a:cs typeface="Arial" pitchFamily="34" charset="0"/>
              </a:rPr>
              <a:t>It is protective devices that can be  </a:t>
            </a:r>
            <a:r>
              <a:rPr lang="en-US" sz="2000" dirty="0">
                <a:latin typeface="Arial" pitchFamily="34" charset="0"/>
                <a:cs typeface="Arial" pitchFamily="34" charset="0"/>
              </a:rPr>
              <a:t>used in power </a:t>
            </a:r>
            <a:r>
              <a:rPr lang="en-US" sz="2000" dirty="0" smtClean="0">
                <a:latin typeface="Arial" pitchFamily="34" charset="0"/>
                <a:cs typeface="Arial" pitchFamily="34" charset="0"/>
              </a:rPr>
              <a:t>system to correct the  system </a:t>
            </a:r>
            <a:r>
              <a:rPr lang="en-US" sz="2000" dirty="0">
                <a:latin typeface="Arial" pitchFamily="34" charset="0"/>
                <a:cs typeface="Arial" pitchFamily="34" charset="0"/>
              </a:rPr>
              <a:t>in the event of a fault.</a:t>
            </a:r>
          </a:p>
          <a:p>
            <a:pPr algn="just">
              <a:lnSpc>
                <a:spcPct val="200000"/>
              </a:lnSpc>
            </a:pPr>
            <a:r>
              <a:rPr lang="en-US" sz="2000" dirty="0">
                <a:latin typeface="Arial" pitchFamily="34" charset="0"/>
                <a:cs typeface="Arial" pitchFamily="34" charset="0"/>
              </a:rPr>
              <a:t>In normal working condition they can be </a:t>
            </a:r>
            <a:r>
              <a:rPr lang="en-US" sz="2000" b="1" dirty="0">
                <a:latin typeface="Arial" pitchFamily="34" charset="0"/>
                <a:cs typeface="Arial" pitchFamily="34" charset="0"/>
              </a:rPr>
              <a:t>used as a switch</a:t>
            </a:r>
            <a:r>
              <a:rPr lang="en-US" sz="2000" dirty="0">
                <a:latin typeface="Arial" pitchFamily="34" charset="0"/>
                <a:cs typeface="Arial" pitchFamily="34" charset="0"/>
              </a:rPr>
              <a:t>. </a:t>
            </a:r>
            <a:endParaRPr lang="en-US" sz="2000" dirty="0" smtClean="0">
              <a:latin typeface="Arial" pitchFamily="34" charset="0"/>
              <a:cs typeface="Arial" pitchFamily="34" charset="0"/>
            </a:endParaRPr>
          </a:p>
          <a:p>
            <a:pPr marL="0" indent="0" algn="just">
              <a:lnSpc>
                <a:spcPct val="200000"/>
              </a:lnSpc>
              <a:buNone/>
            </a:pPr>
            <a:r>
              <a:rPr lang="en-US" sz="2000" b="1" dirty="0" smtClean="0">
                <a:latin typeface="Arial" pitchFamily="34" charset="0"/>
                <a:cs typeface="Arial" pitchFamily="34" charset="0"/>
              </a:rPr>
              <a:t>Hence </a:t>
            </a:r>
            <a:r>
              <a:rPr lang="en-US" sz="2000" b="1" dirty="0">
                <a:latin typeface="Arial" pitchFamily="34" charset="0"/>
                <a:cs typeface="Arial" pitchFamily="34" charset="0"/>
              </a:rPr>
              <a:t>the </a:t>
            </a:r>
            <a:r>
              <a:rPr lang="en-US" sz="2000" b="1" dirty="0" smtClean="0">
                <a:latin typeface="Arial" pitchFamily="34" charset="0"/>
                <a:cs typeface="Arial" pitchFamily="34" charset="0"/>
              </a:rPr>
              <a:t>two functions </a:t>
            </a:r>
            <a:r>
              <a:rPr lang="en-US" sz="2000" b="1" dirty="0">
                <a:latin typeface="Arial" pitchFamily="34" charset="0"/>
                <a:cs typeface="Arial" pitchFamily="34" charset="0"/>
              </a:rPr>
              <a:t>of CBs are as follows:</a:t>
            </a:r>
          </a:p>
          <a:p>
            <a:pPr algn="just">
              <a:lnSpc>
                <a:spcPct val="200000"/>
              </a:lnSpc>
            </a:pPr>
            <a:r>
              <a:rPr lang="en-US" sz="2000" dirty="0" smtClean="0">
                <a:latin typeface="Arial" pitchFamily="34" charset="0"/>
                <a:cs typeface="Arial" pitchFamily="34" charset="0"/>
              </a:rPr>
              <a:t>To </a:t>
            </a:r>
            <a:r>
              <a:rPr lang="en-US" sz="2000" dirty="0">
                <a:latin typeface="Arial" pitchFamily="34" charset="0"/>
                <a:cs typeface="Arial" pitchFamily="34" charset="0"/>
              </a:rPr>
              <a:t>act as switch for normal load conditions</a:t>
            </a:r>
          </a:p>
          <a:p>
            <a:pPr algn="just">
              <a:lnSpc>
                <a:spcPct val="200000"/>
              </a:lnSpc>
            </a:pPr>
            <a:r>
              <a:rPr lang="en-US" sz="2000" dirty="0" smtClean="0">
                <a:latin typeface="Arial" pitchFamily="34" charset="0"/>
                <a:cs typeface="Arial" pitchFamily="34" charset="0"/>
              </a:rPr>
              <a:t>To </a:t>
            </a:r>
            <a:r>
              <a:rPr lang="en-US" sz="2000" dirty="0">
                <a:latin typeface="Arial" pitchFamily="34" charset="0"/>
                <a:cs typeface="Arial" pitchFamily="34" charset="0"/>
              </a:rPr>
              <a:t>automatically isolate the faulty part in the event of a fault</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16</a:t>
            </a:fld>
            <a:endParaRPr lang="en-US"/>
          </a:p>
        </p:txBody>
      </p:sp>
    </p:spTree>
    <p:extLst>
      <p:ext uri="{BB962C8B-B14F-4D97-AF65-F5344CB8AC3E}">
        <p14:creationId xmlns:p14="http://schemas.microsoft.com/office/powerpoint/2010/main" val="473074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1085" y="1150070"/>
            <a:ext cx="11755224" cy="5599522"/>
          </a:xfrm>
        </p:spPr>
        <p:txBody>
          <a:bodyPr>
            <a:normAutofit/>
          </a:bodyPr>
          <a:lstStyle/>
          <a:p>
            <a:pPr algn="just">
              <a:lnSpc>
                <a:spcPct val="200000"/>
              </a:lnSpc>
            </a:pPr>
            <a:r>
              <a:rPr lang="en-US" sz="2000" dirty="0">
                <a:latin typeface="Arial" pitchFamily="34" charset="0"/>
                <a:cs typeface="Arial" pitchFamily="34" charset="0"/>
              </a:rPr>
              <a:t>Two of the CB ratings which require the computation of SC current are:</a:t>
            </a:r>
          </a:p>
          <a:p>
            <a:pPr marL="0" indent="0" algn="just">
              <a:lnSpc>
                <a:spcPct val="200000"/>
              </a:lnSpc>
              <a:buNone/>
            </a:pPr>
            <a:r>
              <a:rPr lang="en-US" sz="2000" dirty="0">
                <a:latin typeface="Arial" pitchFamily="34" charset="0"/>
                <a:cs typeface="Arial" pitchFamily="34" charset="0"/>
              </a:rPr>
              <a:t>1. Rated momentary current and</a:t>
            </a:r>
          </a:p>
          <a:p>
            <a:pPr marL="0" indent="0" algn="just">
              <a:lnSpc>
                <a:spcPct val="200000"/>
              </a:lnSpc>
              <a:buNone/>
            </a:pPr>
            <a:r>
              <a:rPr lang="en-US" sz="2000" dirty="0">
                <a:latin typeface="Arial" pitchFamily="34" charset="0"/>
                <a:cs typeface="Arial" pitchFamily="34" charset="0"/>
              </a:rPr>
              <a:t>2. Rated symmetrical interrupting current.</a:t>
            </a:r>
          </a:p>
          <a:p>
            <a:pPr algn="just">
              <a:lnSpc>
                <a:spcPct val="200000"/>
              </a:lnSpc>
            </a:pPr>
            <a:r>
              <a:rPr lang="en-US" sz="2000" dirty="0">
                <a:latin typeface="Arial" pitchFamily="34" charset="0"/>
                <a:cs typeface="Arial" pitchFamily="34" charset="0"/>
              </a:rPr>
              <a:t>Symmetrical short-circuit current is obtained by using </a:t>
            </a:r>
            <a:r>
              <a:rPr lang="en-US" sz="2000" dirty="0" smtClean="0">
                <a:latin typeface="Arial" pitchFamily="34" charset="0"/>
                <a:cs typeface="Arial" pitchFamily="34" charset="0"/>
              </a:rPr>
              <a:t>sub-transient reactance for </a:t>
            </a:r>
            <a:r>
              <a:rPr lang="en-US" sz="2000" dirty="0">
                <a:latin typeface="Arial" pitchFamily="34" charset="0"/>
                <a:cs typeface="Arial" pitchFamily="34" charset="0"/>
              </a:rPr>
              <a:t>synchronous machines</a:t>
            </a:r>
            <a:r>
              <a:rPr lang="en-US" sz="2000" dirty="0" smtClean="0">
                <a:latin typeface="Arial" pitchFamily="34" charset="0"/>
                <a:cs typeface="Arial" pitchFamily="34" charset="0"/>
              </a:rPr>
              <a:t>.	</a:t>
            </a:r>
          </a:p>
          <a:p>
            <a:pPr algn="just">
              <a:lnSpc>
                <a:spcPct val="20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Momentary current (</a:t>
            </a:r>
            <a:r>
              <a:rPr lang="en-US" sz="2000" dirty="0" err="1">
                <a:latin typeface="Arial" pitchFamily="34" charset="0"/>
                <a:cs typeface="Arial" pitchFamily="34" charset="0"/>
              </a:rPr>
              <a:t>rms</a:t>
            </a:r>
            <a:r>
              <a:rPr lang="en-US" sz="2000" dirty="0">
                <a:latin typeface="Arial" pitchFamily="34" charset="0"/>
                <a:cs typeface="Arial" pitchFamily="34" charset="0"/>
              </a:rPr>
              <a:t>) is then calculated </a:t>
            </a:r>
            <a:r>
              <a:rPr lang="en-US" sz="2000" dirty="0" smtClean="0">
                <a:latin typeface="Arial" pitchFamily="34" charset="0"/>
                <a:cs typeface="Arial" pitchFamily="34" charset="0"/>
              </a:rPr>
              <a:t>by multiplying </a:t>
            </a:r>
            <a:r>
              <a:rPr lang="en-US" sz="2000" dirty="0">
                <a:latin typeface="Arial" pitchFamily="34" charset="0"/>
                <a:cs typeface="Arial" pitchFamily="34" charset="0"/>
              </a:rPr>
              <a:t>the symmetrical momentary current by a factor of 1.6 to </a:t>
            </a:r>
            <a:r>
              <a:rPr lang="en-US" sz="2000" dirty="0" smtClean="0">
                <a:latin typeface="Arial" pitchFamily="34" charset="0"/>
                <a:cs typeface="Arial" pitchFamily="34" charset="0"/>
              </a:rPr>
              <a:t>account for </a:t>
            </a:r>
            <a:r>
              <a:rPr lang="en-US" sz="2000" dirty="0">
                <a:latin typeface="Arial" pitchFamily="34" charset="0"/>
                <a:cs typeface="Arial" pitchFamily="34" charset="0"/>
              </a:rPr>
              <a:t>the presence of dc offset current.</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17</a:t>
            </a:fld>
            <a:endParaRPr lang="en-US"/>
          </a:p>
        </p:txBody>
      </p:sp>
      <p:sp>
        <p:nvSpPr>
          <p:cNvPr id="6" name="Title 1"/>
          <p:cNvSpPr>
            <a:spLocks noGrp="1"/>
          </p:cNvSpPr>
          <p:nvPr>
            <p:ph type="title"/>
          </p:nvPr>
        </p:nvSpPr>
        <p:spPr>
          <a:xfrm>
            <a:off x="678729" y="365125"/>
            <a:ext cx="11234107" cy="771466"/>
          </a:xfrm>
        </p:spPr>
        <p:txBody>
          <a:bodyPr>
            <a:normAutofit fontScale="90000"/>
          </a:bodyPr>
          <a:lstStyle/>
          <a:p>
            <a:pPr algn="ctr"/>
            <a:r>
              <a:rPr lang="en-US" sz="3600" b="1" dirty="0" smtClean="0">
                <a:latin typeface="Arial" pitchFamily="34" charset="0"/>
                <a:cs typeface="Arial" pitchFamily="34" charset="0"/>
              </a:rPr>
              <a:t>Selection </a:t>
            </a:r>
            <a:r>
              <a:rPr lang="en-US" sz="3600" b="1" dirty="0">
                <a:latin typeface="Arial" pitchFamily="34" charset="0"/>
                <a:cs typeface="Arial" pitchFamily="34" charset="0"/>
              </a:rPr>
              <a:t>of Circuit Breaker </a:t>
            </a:r>
            <a:r>
              <a:rPr lang="en-US" sz="3600" b="1" dirty="0" smtClean="0">
                <a:latin typeface="Arial" pitchFamily="34" charset="0"/>
                <a:cs typeface="Arial" pitchFamily="34" charset="0"/>
              </a:rPr>
              <a:t>Ratings              Cont.…</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23767262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21790"/>
            <a:ext cx="12192000" cy="5736210"/>
          </a:xfrm>
        </p:spPr>
        <p:txBody>
          <a:bodyPr>
            <a:normAutofit/>
          </a:bodyPr>
          <a:lstStyle/>
          <a:p>
            <a:pPr marL="0" indent="0" algn="just">
              <a:lnSpc>
                <a:spcPct val="150000"/>
              </a:lnSpc>
              <a:buNone/>
            </a:pPr>
            <a:r>
              <a:rPr lang="en-US" sz="2000" dirty="0">
                <a:latin typeface="Arial" pitchFamily="34" charset="0"/>
                <a:cs typeface="Arial" pitchFamily="34" charset="0"/>
              </a:rPr>
              <a:t>The CB for a particular application is selected on the basis of the </a:t>
            </a:r>
            <a:r>
              <a:rPr lang="en-US" sz="2000" dirty="0" smtClean="0">
                <a:latin typeface="Arial" pitchFamily="34" charset="0"/>
                <a:cs typeface="Arial" pitchFamily="34" charset="0"/>
              </a:rPr>
              <a:t>following ratings</a:t>
            </a:r>
            <a:r>
              <a:rPr lang="en-US" sz="2000" dirty="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Normal working power level specified as rated interrupting current </a:t>
            </a:r>
            <a:r>
              <a:rPr lang="en-US" sz="2000" dirty="0" smtClean="0">
                <a:latin typeface="Arial" pitchFamily="34" charset="0"/>
                <a:cs typeface="Arial" pitchFamily="34" charset="0"/>
              </a:rPr>
              <a:t>or rated </a:t>
            </a:r>
            <a:r>
              <a:rPr lang="en-US" sz="2000" dirty="0">
                <a:latin typeface="Arial" pitchFamily="34" charset="0"/>
                <a:cs typeface="Arial" pitchFamily="34" charset="0"/>
              </a:rPr>
              <a:t>interrupting kVA.</a:t>
            </a:r>
          </a:p>
          <a:p>
            <a:pPr algn="just">
              <a:lnSpc>
                <a:spcPct val="150000"/>
              </a:lnSpc>
            </a:pPr>
            <a:r>
              <a:rPr lang="en-US" sz="2000" dirty="0" smtClean="0">
                <a:latin typeface="Arial" pitchFamily="34" charset="0"/>
                <a:cs typeface="Arial" pitchFamily="34" charset="0"/>
              </a:rPr>
              <a:t>The </a:t>
            </a:r>
            <a:r>
              <a:rPr lang="en-US" sz="2000" dirty="0">
                <a:latin typeface="Arial" pitchFamily="34" charset="0"/>
                <a:cs typeface="Arial" pitchFamily="34" charset="0"/>
              </a:rPr>
              <a:t>fault level specified as either the rated short-circuit </a:t>
            </a:r>
            <a:r>
              <a:rPr lang="en-US" sz="2000" dirty="0" smtClean="0">
                <a:latin typeface="Arial" pitchFamily="34" charset="0"/>
                <a:cs typeface="Arial" pitchFamily="34" charset="0"/>
              </a:rPr>
              <a:t>interrupting  current </a:t>
            </a:r>
            <a:r>
              <a:rPr lang="en-US" sz="2000" dirty="0">
                <a:latin typeface="Arial" pitchFamily="34" charset="0"/>
                <a:cs typeface="Arial" pitchFamily="34" charset="0"/>
              </a:rPr>
              <a:t>or rated short-circuit current interrupting MVA.</a:t>
            </a:r>
          </a:p>
          <a:p>
            <a:pPr algn="just">
              <a:lnSpc>
                <a:spcPct val="15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Momentary current rating</a:t>
            </a:r>
          </a:p>
          <a:p>
            <a:pPr algn="just">
              <a:lnSpc>
                <a:spcPct val="15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Normal working voltage</a:t>
            </a:r>
          </a:p>
          <a:p>
            <a:pPr algn="just">
              <a:lnSpc>
                <a:spcPct val="15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Speed of CB</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18</a:t>
            </a:fld>
            <a:endParaRPr lang="en-US"/>
          </a:p>
        </p:txBody>
      </p:sp>
      <p:sp>
        <p:nvSpPr>
          <p:cNvPr id="6" name="Title 1"/>
          <p:cNvSpPr>
            <a:spLocks noGrp="1"/>
          </p:cNvSpPr>
          <p:nvPr>
            <p:ph type="title"/>
          </p:nvPr>
        </p:nvSpPr>
        <p:spPr>
          <a:xfrm>
            <a:off x="678730" y="365125"/>
            <a:ext cx="10675072" cy="766091"/>
          </a:xfrm>
        </p:spPr>
        <p:txBody>
          <a:bodyPr>
            <a:normAutofit fontScale="90000"/>
          </a:bodyPr>
          <a:lstStyle/>
          <a:p>
            <a:pPr algn="ctr"/>
            <a:r>
              <a:rPr lang="en-US" sz="3600" b="1" dirty="0" smtClean="0">
                <a:latin typeface="Arial" pitchFamily="34" charset="0"/>
                <a:cs typeface="Arial" pitchFamily="34" charset="0"/>
              </a:rPr>
              <a:t>Selection </a:t>
            </a:r>
            <a:r>
              <a:rPr lang="en-US" sz="3600" b="1" dirty="0">
                <a:latin typeface="Arial" pitchFamily="34" charset="0"/>
                <a:cs typeface="Arial" pitchFamily="34" charset="0"/>
              </a:rPr>
              <a:t>of Circuit Breaker </a:t>
            </a:r>
            <a:r>
              <a:rPr lang="en-US" sz="3600" b="1" dirty="0" smtClean="0">
                <a:latin typeface="Arial" pitchFamily="34" charset="0"/>
                <a:cs typeface="Arial" pitchFamily="34" charset="0"/>
              </a:rPr>
              <a:t>Ratings               Cont.…</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16575663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9682" y="1286540"/>
            <a:ext cx="12022318" cy="5406491"/>
          </a:xfrm>
        </p:spPr>
        <p:txBody>
          <a:bodyPr>
            <a:normAutofit/>
          </a:bodyPr>
          <a:lstStyle/>
          <a:p>
            <a:pPr algn="just">
              <a:lnSpc>
                <a:spcPct val="150000"/>
              </a:lnSpc>
            </a:pPr>
            <a:r>
              <a:rPr lang="en-US" sz="2000" dirty="0">
                <a:latin typeface="Arial" pitchFamily="34" charset="0"/>
                <a:cs typeface="Arial" pitchFamily="34" charset="0"/>
              </a:rPr>
              <a:t>Sub-transient </a:t>
            </a:r>
            <a:r>
              <a:rPr lang="en-US" sz="2000" dirty="0" smtClean="0">
                <a:latin typeface="Arial" pitchFamily="34" charset="0"/>
                <a:cs typeface="Arial" pitchFamily="34" charset="0"/>
              </a:rPr>
              <a:t>reactance's </a:t>
            </a:r>
            <a:r>
              <a:rPr lang="en-US" sz="2000" dirty="0">
                <a:latin typeface="Arial" pitchFamily="34" charset="0"/>
                <a:cs typeface="Arial" pitchFamily="34" charset="0"/>
              </a:rPr>
              <a:t>for synchronous generators and transient </a:t>
            </a:r>
            <a:r>
              <a:rPr lang="en-US" sz="2000" dirty="0" smtClean="0">
                <a:latin typeface="Arial" pitchFamily="34" charset="0"/>
                <a:cs typeface="Arial" pitchFamily="34" charset="0"/>
              </a:rPr>
              <a:t>reactance's </a:t>
            </a:r>
            <a:r>
              <a:rPr lang="en-US" sz="2000" dirty="0">
                <a:latin typeface="Arial" pitchFamily="34" charset="0"/>
                <a:cs typeface="Arial" pitchFamily="34" charset="0"/>
              </a:rPr>
              <a:t>for synchronous motors are used to calculate the symmetrical current that has to be interrupted.</a:t>
            </a:r>
          </a:p>
          <a:p>
            <a:pPr algn="just">
              <a:lnSpc>
                <a:spcPct val="150000"/>
              </a:lnSpc>
            </a:pPr>
            <a:r>
              <a:rPr lang="en-US" sz="2000" dirty="0">
                <a:latin typeface="Arial" pitchFamily="34" charset="0"/>
                <a:cs typeface="Arial" pitchFamily="34" charset="0"/>
              </a:rPr>
              <a:t> The symmetrical SC current is multiplied by a factor as shown in the table below to account for the DC offset value that must be added in order to obtain the current to be interrupted.</a:t>
            </a:r>
          </a:p>
          <a:p>
            <a:pPr marL="0" indent="0" algn="just">
              <a:lnSpc>
                <a:spcPct val="150000"/>
              </a:lnSpc>
              <a:buNone/>
            </a:pPr>
            <a:endParaRPr lang="en-US" sz="2000" dirty="0">
              <a:latin typeface="Arial" pitchFamily="34" charset="0"/>
              <a:cs typeface="Arial" pitchFamily="34" charset="0"/>
            </a:endParaRPr>
          </a:p>
          <a:p>
            <a:pPr marL="0" indent="0" algn="just">
              <a:lnSpc>
                <a:spcPct val="150000"/>
              </a:lnSpc>
              <a:buNone/>
            </a:pPr>
            <a:endParaRPr lang="en-US" sz="2000" dirty="0" smtClean="0">
              <a:latin typeface="Arial" pitchFamily="34" charset="0"/>
              <a:cs typeface="Arial" pitchFamily="34" charset="0"/>
            </a:endParaRPr>
          </a:p>
          <a:p>
            <a:pPr marL="0" indent="0" algn="just">
              <a:lnSpc>
                <a:spcPct val="150000"/>
              </a:lnSpc>
              <a:buNone/>
            </a:pPr>
            <a:endParaRPr lang="en-US" sz="2000" dirty="0">
              <a:latin typeface="Arial" pitchFamily="34" charset="0"/>
              <a:cs typeface="Arial" pitchFamily="34" charset="0"/>
            </a:endParaRPr>
          </a:p>
          <a:p>
            <a:pPr marL="0" indent="0" algn="just">
              <a:lnSpc>
                <a:spcPct val="15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eqn.(10)</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19</a:t>
            </a:fld>
            <a:endParaRPr lang="en-US"/>
          </a:p>
        </p:txBody>
      </p:sp>
      <p:pic>
        <p:nvPicPr>
          <p:cNvPr id="3604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46984" y="3263167"/>
            <a:ext cx="4181935" cy="17153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9" name="Title 1"/>
          <p:cNvSpPr>
            <a:spLocks noGrp="1"/>
          </p:cNvSpPr>
          <p:nvPr>
            <p:ph type="title"/>
          </p:nvPr>
        </p:nvSpPr>
        <p:spPr>
          <a:xfrm>
            <a:off x="678730" y="365125"/>
            <a:ext cx="10675072" cy="766091"/>
          </a:xfrm>
        </p:spPr>
        <p:txBody>
          <a:bodyPr>
            <a:normAutofit/>
          </a:bodyPr>
          <a:lstStyle/>
          <a:p>
            <a:pPr algn="ctr"/>
            <a:r>
              <a:rPr lang="en-US" sz="3600" b="1" dirty="0" smtClean="0">
                <a:latin typeface="Arial" pitchFamily="34" charset="0"/>
                <a:cs typeface="Arial" pitchFamily="34" charset="0"/>
              </a:rPr>
              <a:t>Selection </a:t>
            </a:r>
            <a:r>
              <a:rPr lang="en-US" sz="3600" b="1" dirty="0">
                <a:latin typeface="Arial" pitchFamily="34" charset="0"/>
                <a:cs typeface="Arial" pitchFamily="34" charset="0"/>
              </a:rPr>
              <a:t>of Circuit Breaker </a:t>
            </a:r>
            <a:r>
              <a:rPr lang="en-US" sz="3600" b="1" dirty="0" smtClean="0">
                <a:latin typeface="Arial" pitchFamily="34" charset="0"/>
                <a:cs typeface="Arial" pitchFamily="34" charset="0"/>
              </a:rPr>
              <a:t>Ratings      Cont.…</a:t>
            </a:r>
            <a:endParaRPr lang="en-US" sz="3600" b="1" dirty="0">
              <a:latin typeface="Arial" pitchFamily="34" charset="0"/>
              <a:cs typeface="Arial" pitchFamily="34" charset="0"/>
            </a:endParaRPr>
          </a:p>
        </p:txBody>
      </p:sp>
      <p:graphicFrame>
        <p:nvGraphicFramePr>
          <p:cNvPr id="2" name="Object 1"/>
          <p:cNvGraphicFramePr>
            <a:graphicFrameLocks noChangeAspect="1"/>
          </p:cNvGraphicFramePr>
          <p:nvPr>
            <p:extLst>
              <p:ext uri="{D42A27DB-BD31-4B8C-83A1-F6EECF244321}">
                <p14:modId xmlns:p14="http://schemas.microsoft.com/office/powerpoint/2010/main" val="1183699815"/>
              </p:ext>
            </p:extLst>
          </p:nvPr>
        </p:nvGraphicFramePr>
        <p:xfrm>
          <a:off x="1995191" y="5297519"/>
          <a:ext cx="5685520" cy="794936"/>
        </p:xfrm>
        <a:graphic>
          <a:graphicData uri="http://schemas.openxmlformats.org/presentationml/2006/ole">
            <mc:AlternateContent xmlns:mc="http://schemas.openxmlformats.org/markup-compatibility/2006">
              <mc:Choice xmlns:v="urn:schemas-microsoft-com:vml" Requires="v">
                <p:oleObj spid="_x0000_s360497" name="Equation" r:id="rId4" imgW="4178160" imgH="583920" progId="Equation.3">
                  <p:embed/>
                </p:oleObj>
              </mc:Choice>
              <mc:Fallback>
                <p:oleObj name="Equation" r:id="rId4" imgW="4178160" imgH="583920" progId="Equation.3">
                  <p:embed/>
                  <p:pic>
                    <p:nvPicPr>
                      <p:cNvPr id="0" name="Object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95191" y="5297519"/>
                        <a:ext cx="5685520" cy="794936"/>
                      </a:xfrm>
                      <a:prstGeom prst="rect">
                        <a:avLst/>
                      </a:prstGeom>
                      <a:noFill/>
                      <a:ln>
                        <a:noFill/>
                      </a:ln>
                    </p:spPr>
                  </p:pic>
                </p:oleObj>
              </mc:Fallback>
            </mc:AlternateContent>
          </a:graphicData>
        </a:graphic>
      </p:graphicFrame>
    </p:spTree>
    <p:extLst>
      <p:ext uri="{BB962C8B-B14F-4D97-AF65-F5344CB8AC3E}">
        <p14:creationId xmlns:p14="http://schemas.microsoft.com/office/powerpoint/2010/main" val="32727090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50070"/>
            <a:ext cx="12192000" cy="5627802"/>
          </a:xfrm>
        </p:spPr>
        <p:txBody>
          <a:bodyPr>
            <a:normAutofit/>
          </a:bodyPr>
          <a:lstStyle/>
          <a:p>
            <a:pPr marL="0" indent="0" algn="just">
              <a:lnSpc>
                <a:spcPct val="150000"/>
              </a:lnSpc>
              <a:buNone/>
            </a:pPr>
            <a:r>
              <a:rPr lang="en-US" sz="2000" dirty="0" smtClean="0">
                <a:latin typeface="Arial" pitchFamily="34" charset="0"/>
                <a:cs typeface="Arial" pitchFamily="34" charset="0"/>
              </a:rPr>
              <a:t>Example 1. The two identical generators </a:t>
            </a:r>
            <a:r>
              <a:rPr lang="en-US" sz="2000" dirty="0">
                <a:latin typeface="Arial" pitchFamily="34" charset="0"/>
                <a:cs typeface="Arial" pitchFamily="34" charset="0"/>
              </a:rPr>
              <a:t>G1 and G2 </a:t>
            </a:r>
            <a:r>
              <a:rPr lang="en-US" sz="2000" dirty="0" smtClean="0">
                <a:latin typeface="Arial" pitchFamily="34" charset="0"/>
                <a:cs typeface="Arial" pitchFamily="34" charset="0"/>
              </a:rPr>
              <a:t>rated 15 kV, 25MVA </a:t>
            </a:r>
            <a:r>
              <a:rPr lang="en-US" sz="2000" dirty="0">
                <a:latin typeface="Arial" pitchFamily="34" charset="0"/>
                <a:cs typeface="Arial" pitchFamily="34" charset="0"/>
              </a:rPr>
              <a:t>and have a transient reactance of </a:t>
            </a:r>
            <a:r>
              <a:rPr lang="en-US" sz="2000" dirty="0" smtClean="0">
                <a:latin typeface="Arial" pitchFamily="34" charset="0"/>
                <a:cs typeface="Arial" pitchFamily="34" charset="0"/>
              </a:rPr>
              <a:t>0.2 </a:t>
            </a:r>
            <a:r>
              <a:rPr lang="en-US" sz="2000" dirty="0" err="1">
                <a:latin typeface="Arial" pitchFamily="34" charset="0"/>
                <a:cs typeface="Arial" pitchFamily="34" charset="0"/>
              </a:rPr>
              <a:t>p.u</a:t>
            </a:r>
            <a:r>
              <a:rPr lang="en-US" sz="2000" dirty="0">
                <a:latin typeface="Arial" pitchFamily="34" charset="0"/>
                <a:cs typeface="Arial" pitchFamily="34" charset="0"/>
              </a:rPr>
              <a:t>. at </a:t>
            </a:r>
            <a:r>
              <a:rPr lang="en-US" sz="2000" dirty="0" smtClean="0">
                <a:latin typeface="Arial" pitchFamily="34" charset="0"/>
                <a:cs typeface="Arial" pitchFamily="34" charset="0"/>
              </a:rPr>
              <a:t>their own bases.  Two transformers, T1 </a:t>
            </a:r>
            <a:r>
              <a:rPr lang="en-US" sz="2000" dirty="0">
                <a:latin typeface="Arial" pitchFamily="34" charset="0"/>
                <a:cs typeface="Arial" pitchFamily="34" charset="0"/>
              </a:rPr>
              <a:t>and T2 are also identical </a:t>
            </a:r>
            <a:r>
              <a:rPr lang="en-US" sz="2000" dirty="0" smtClean="0">
                <a:latin typeface="Arial" pitchFamily="34" charset="0"/>
                <a:cs typeface="Arial" pitchFamily="34" charset="0"/>
              </a:rPr>
              <a:t>rated 15/45 </a:t>
            </a:r>
            <a:r>
              <a:rPr lang="en-US" sz="2000" dirty="0">
                <a:latin typeface="Arial" pitchFamily="34" charset="0"/>
                <a:cs typeface="Arial" pitchFamily="34" charset="0"/>
              </a:rPr>
              <a:t>kV, </a:t>
            </a:r>
            <a:r>
              <a:rPr lang="en-US" sz="2000" dirty="0" smtClean="0">
                <a:latin typeface="Arial" pitchFamily="34" charset="0"/>
                <a:cs typeface="Arial" pitchFamily="34" charset="0"/>
              </a:rPr>
              <a:t>8 MVA and reactance </a:t>
            </a:r>
            <a:r>
              <a:rPr lang="en-US" sz="2000" dirty="0">
                <a:latin typeface="Arial" pitchFamily="34" charset="0"/>
                <a:cs typeface="Arial" pitchFamily="34" charset="0"/>
              </a:rPr>
              <a:t>of 0.06 </a:t>
            </a:r>
            <a:r>
              <a:rPr lang="en-US" sz="2000" dirty="0" err="1">
                <a:latin typeface="Arial" pitchFamily="34" charset="0"/>
                <a:cs typeface="Arial" pitchFamily="34" charset="0"/>
              </a:rPr>
              <a:t>p.u</a:t>
            </a:r>
            <a:r>
              <a:rPr lang="en-US" sz="2000" dirty="0">
                <a:latin typeface="Arial" pitchFamily="34" charset="0"/>
                <a:cs typeface="Arial" pitchFamily="34" charset="0"/>
              </a:rPr>
              <a:t>. </a:t>
            </a:r>
            <a:r>
              <a:rPr lang="en-US" sz="2000" dirty="0" smtClean="0">
                <a:latin typeface="Arial" pitchFamily="34" charset="0"/>
                <a:cs typeface="Arial" pitchFamily="34" charset="0"/>
              </a:rPr>
              <a:t>based on their </a:t>
            </a:r>
            <a:r>
              <a:rPr lang="en-US" sz="2000" dirty="0">
                <a:latin typeface="Arial" pitchFamily="34" charset="0"/>
                <a:cs typeface="Arial" pitchFamily="34" charset="0"/>
              </a:rPr>
              <a:t>own MVA base. </a:t>
            </a:r>
            <a:r>
              <a:rPr lang="en-US" sz="2000" dirty="0" smtClean="0">
                <a:latin typeface="Arial" pitchFamily="34" charset="0"/>
                <a:cs typeface="Arial" pitchFamily="34" charset="0"/>
              </a:rPr>
              <a:t>It’s observed that 60 </a:t>
            </a:r>
            <a:r>
              <a:rPr lang="en-US" sz="2000" dirty="0">
                <a:latin typeface="Arial" pitchFamily="34" charset="0"/>
                <a:cs typeface="Arial" pitchFamily="34" charset="0"/>
              </a:rPr>
              <a:t>km </a:t>
            </a:r>
            <a:r>
              <a:rPr lang="en-US" sz="2000" dirty="0" smtClean="0">
                <a:latin typeface="Arial" pitchFamily="34" charset="0"/>
                <a:cs typeface="Arial" pitchFamily="34" charset="0"/>
              </a:rPr>
              <a:t>long 0.7 ohm/km/phase transmission </a:t>
            </a:r>
            <a:r>
              <a:rPr lang="en-US" sz="2000" dirty="0">
                <a:latin typeface="Arial" pitchFamily="34" charset="0"/>
                <a:cs typeface="Arial" pitchFamily="34" charset="0"/>
              </a:rPr>
              <a:t>line is connected between the two generators. </a:t>
            </a:r>
            <a:r>
              <a:rPr lang="en-US" sz="2000" dirty="0" smtClean="0">
                <a:latin typeface="Arial" pitchFamily="34" charset="0"/>
                <a:cs typeface="Arial" pitchFamily="34" charset="0"/>
              </a:rPr>
              <a:t>Determine, the three phase fault </a:t>
            </a:r>
            <a:r>
              <a:rPr lang="en-US" sz="2000" dirty="0">
                <a:latin typeface="Arial" pitchFamily="34" charset="0"/>
                <a:cs typeface="Arial" pitchFamily="34" charset="0"/>
              </a:rPr>
              <a:t>current, when fault occurs at </a:t>
            </a:r>
            <a:r>
              <a:rPr lang="en-US" sz="2000" dirty="0" smtClean="0">
                <a:latin typeface="Arial" pitchFamily="34" charset="0"/>
                <a:cs typeface="Arial" pitchFamily="34" charset="0"/>
              </a:rPr>
              <a:t>one-third of the line.</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20</a:t>
            </a:fld>
            <a:endParaRPr lang="en-US"/>
          </a:p>
        </p:txBody>
      </p:sp>
      <p:pic>
        <p:nvPicPr>
          <p:cNvPr id="3614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4642" y="4112148"/>
            <a:ext cx="8356956" cy="14119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itle 1"/>
          <p:cNvSpPr>
            <a:spLocks noGrp="1"/>
          </p:cNvSpPr>
          <p:nvPr>
            <p:ph type="title"/>
          </p:nvPr>
        </p:nvSpPr>
        <p:spPr>
          <a:xfrm>
            <a:off x="299103" y="188007"/>
            <a:ext cx="11054699" cy="943209"/>
          </a:xfrm>
        </p:spPr>
        <p:txBody>
          <a:bodyPr>
            <a:normAutofit/>
          </a:bodyPr>
          <a:lstStyle/>
          <a:p>
            <a:pPr algn="ctr"/>
            <a:r>
              <a:rPr lang="en-US" sz="3600" b="1" dirty="0" smtClean="0">
                <a:latin typeface="Arial" pitchFamily="34" charset="0"/>
                <a:cs typeface="Arial" pitchFamily="34" charset="0"/>
              </a:rPr>
              <a:t>5. Solved </a:t>
            </a:r>
            <a:r>
              <a:rPr lang="en-US" sz="3600" b="1" dirty="0">
                <a:latin typeface="Arial" pitchFamily="34" charset="0"/>
                <a:cs typeface="Arial" pitchFamily="34" charset="0"/>
              </a:rPr>
              <a:t>P</a:t>
            </a:r>
            <a:r>
              <a:rPr lang="en-US" sz="3600" b="1" dirty="0" smtClean="0">
                <a:latin typeface="Arial" pitchFamily="34" charset="0"/>
                <a:cs typeface="Arial" pitchFamily="34" charset="0"/>
              </a:rPr>
              <a:t>roblems using Analytical and Software </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15686542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669303"/>
            <a:ext cx="12113443" cy="6023729"/>
          </a:xfrm>
        </p:spPr>
        <p:txBody>
          <a:bodyPr>
            <a:normAutofit/>
          </a:bodyPr>
          <a:lstStyle/>
          <a:p>
            <a:pPr marL="0" indent="0">
              <a:buNone/>
            </a:pPr>
            <a:r>
              <a:rPr lang="en-US" sz="2000" b="1" dirty="0" smtClean="0">
                <a:latin typeface="Arial" pitchFamily="34" charset="0"/>
                <a:cs typeface="Arial" pitchFamily="34" charset="0"/>
              </a:rPr>
              <a:t>Solution :</a:t>
            </a:r>
          </a:p>
          <a:p>
            <a:pPr>
              <a:lnSpc>
                <a:spcPct val="150000"/>
              </a:lnSpc>
            </a:pPr>
            <a:r>
              <a:rPr lang="en-US" sz="2000" dirty="0" smtClean="0">
                <a:latin typeface="Arial" pitchFamily="34" charset="0"/>
                <a:cs typeface="Arial" pitchFamily="34" charset="0"/>
              </a:rPr>
              <a:t>Select: </a:t>
            </a:r>
            <a:r>
              <a:rPr lang="en-US" sz="2000" dirty="0" err="1" smtClean="0">
                <a:latin typeface="Arial" pitchFamily="34" charset="0"/>
                <a:cs typeface="Arial" pitchFamily="34" charset="0"/>
              </a:rPr>
              <a:t>MVA</a:t>
            </a:r>
            <a:r>
              <a:rPr lang="en-US" sz="2000" baseline="-25000" dirty="0" err="1" smtClean="0">
                <a:latin typeface="Arial" pitchFamily="34" charset="0"/>
                <a:cs typeface="Arial" pitchFamily="34" charset="0"/>
              </a:rPr>
              <a:t>b</a:t>
            </a:r>
            <a:r>
              <a:rPr lang="en-US" sz="2000" dirty="0" smtClean="0">
                <a:latin typeface="Arial" pitchFamily="34" charset="0"/>
                <a:cs typeface="Arial" pitchFamily="34" charset="0"/>
              </a:rPr>
              <a:t>=25 MVA and </a:t>
            </a:r>
            <a:r>
              <a:rPr lang="en-US" sz="2000" dirty="0" err="1" smtClean="0">
                <a:latin typeface="Arial" pitchFamily="34" charset="0"/>
                <a:cs typeface="Arial" pitchFamily="34" charset="0"/>
              </a:rPr>
              <a:t>Kv</a:t>
            </a:r>
            <a:r>
              <a:rPr lang="en-US" sz="2000" baseline="-25000" dirty="0" err="1" smtClean="0">
                <a:latin typeface="Arial" pitchFamily="34" charset="0"/>
                <a:cs typeface="Arial" pitchFamily="34" charset="0"/>
              </a:rPr>
              <a:t>b</a:t>
            </a:r>
            <a:r>
              <a:rPr lang="en-US" sz="2000" dirty="0" smtClean="0">
                <a:latin typeface="Arial" pitchFamily="34" charset="0"/>
                <a:cs typeface="Arial" pitchFamily="34" charset="0"/>
              </a:rPr>
              <a:t>=15kv</a:t>
            </a:r>
          </a:p>
          <a:p>
            <a:pPr>
              <a:lnSpc>
                <a:spcPct val="150000"/>
              </a:lnSpc>
            </a:pPr>
            <a:r>
              <a:rPr lang="en-US" sz="2000" dirty="0" smtClean="0">
                <a:latin typeface="Arial" pitchFamily="34" charset="0"/>
                <a:cs typeface="Arial" pitchFamily="34" charset="0"/>
              </a:rPr>
              <a:t>Reactance of two generators are same with the given value since the selected base values are similar: </a:t>
            </a:r>
          </a:p>
          <a:p>
            <a:pPr>
              <a:lnSpc>
                <a:spcPct val="150000"/>
              </a:lnSpc>
            </a:pPr>
            <a:endParaRPr lang="en-US" sz="2000" dirty="0">
              <a:latin typeface="Arial" pitchFamily="34" charset="0"/>
              <a:cs typeface="Arial" pitchFamily="34" charset="0"/>
            </a:endParaRPr>
          </a:p>
          <a:p>
            <a:pPr>
              <a:lnSpc>
                <a:spcPct val="150000"/>
              </a:lnSpc>
            </a:pPr>
            <a:r>
              <a:rPr lang="en-US" sz="2000" dirty="0">
                <a:latin typeface="Arial" pitchFamily="34" charset="0"/>
                <a:cs typeface="Arial" pitchFamily="34" charset="0"/>
              </a:rPr>
              <a:t>The reactance of two transformers T1 and T2 in new base , 25 MVA while referring </a:t>
            </a:r>
            <a:r>
              <a:rPr lang="en-US" sz="2000" dirty="0" smtClean="0">
                <a:latin typeface="Arial" pitchFamily="34" charset="0"/>
                <a:cs typeface="Arial" pitchFamily="34" charset="0"/>
              </a:rPr>
              <a:t>primary </a:t>
            </a:r>
            <a:r>
              <a:rPr lang="en-US" sz="2000" dirty="0">
                <a:latin typeface="Arial" pitchFamily="34" charset="0"/>
                <a:cs typeface="Arial" pitchFamily="34" charset="0"/>
              </a:rPr>
              <a:t>side voltage is given by</a:t>
            </a:r>
            <a:r>
              <a:rPr lang="en-US" sz="2000" dirty="0" smtClean="0">
                <a:latin typeface="Arial" pitchFamily="34" charset="0"/>
                <a:cs typeface="Arial" pitchFamily="34" charset="0"/>
              </a:rPr>
              <a:t>:</a:t>
            </a:r>
          </a:p>
          <a:p>
            <a:pPr>
              <a:lnSpc>
                <a:spcPct val="150000"/>
              </a:lnSpc>
            </a:pPr>
            <a:endParaRPr lang="en-US" sz="2000" dirty="0">
              <a:latin typeface="Arial" pitchFamily="34" charset="0"/>
              <a:cs typeface="Arial" pitchFamily="34" charset="0"/>
            </a:endParaRPr>
          </a:p>
          <a:p>
            <a:pPr marL="0" indent="0">
              <a:lnSpc>
                <a:spcPct val="150000"/>
              </a:lnSpc>
              <a:buNone/>
            </a:pP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21</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3544670684"/>
              </p:ext>
            </p:extLst>
          </p:nvPr>
        </p:nvGraphicFramePr>
        <p:xfrm>
          <a:off x="235668" y="2168165"/>
          <a:ext cx="3176561" cy="575034"/>
        </p:xfrm>
        <a:graphic>
          <a:graphicData uri="http://schemas.openxmlformats.org/presentationml/2006/ole">
            <mc:AlternateContent xmlns:mc="http://schemas.openxmlformats.org/markup-compatibility/2006">
              <mc:Choice xmlns:v="urn:schemas-microsoft-com:vml" Requires="v">
                <p:oleObj spid="_x0000_s362598" name="Equation" r:id="rId3" imgW="1270000" imgH="228600" progId="Equation.3">
                  <p:embed/>
                </p:oleObj>
              </mc:Choice>
              <mc:Fallback>
                <p:oleObj name="Equation" r:id="rId3" imgW="1270000" imgH="2286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5668" y="2168165"/>
                        <a:ext cx="3176561" cy="575034"/>
                      </a:xfrm>
                      <a:prstGeom prst="rect">
                        <a:avLst/>
                      </a:prstGeom>
                      <a:noFill/>
                    </p:spPr>
                  </p:pic>
                </p:oleObj>
              </mc:Fallback>
            </mc:AlternateContent>
          </a:graphicData>
        </a:graphic>
      </p:graphicFrame>
      <p:sp>
        <p:nvSpPr>
          <p:cNvPr id="8"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3822350991"/>
              </p:ext>
            </p:extLst>
          </p:nvPr>
        </p:nvGraphicFramePr>
        <p:xfrm>
          <a:off x="-19050" y="3817938"/>
          <a:ext cx="4741863" cy="622300"/>
        </p:xfrm>
        <a:graphic>
          <a:graphicData uri="http://schemas.openxmlformats.org/presentationml/2006/ole">
            <mc:AlternateContent xmlns:mc="http://schemas.openxmlformats.org/markup-compatibility/2006">
              <mc:Choice xmlns:v="urn:schemas-microsoft-com:vml" Requires="v">
                <p:oleObj spid="_x0000_s362599" name="Equation" r:id="rId5" imgW="3022560" imgH="393480" progId="Equation.3">
                  <p:embed/>
                </p:oleObj>
              </mc:Choice>
              <mc:Fallback>
                <p:oleObj name="Equation" r:id="rId5" imgW="3022560" imgH="393480" progId="Equation.3">
                  <p:embed/>
                  <p:pic>
                    <p:nvPicPr>
                      <p:cNvPr id="0" name="Object 4"/>
                      <p:cNvPicPr>
                        <a:picLocks noChangeAspect="1" noChangeArrowheads="1"/>
                      </p:cNvPicPr>
                      <p:nvPr/>
                    </p:nvPicPr>
                    <p:blipFill>
                      <a:blip r:embed="rId6"/>
                      <a:srcRect/>
                      <a:stretch>
                        <a:fillRect/>
                      </a:stretch>
                    </p:blipFill>
                    <p:spPr bwMode="auto">
                      <a:xfrm>
                        <a:off x="-19050" y="3817938"/>
                        <a:ext cx="4741863" cy="622300"/>
                      </a:xfrm>
                      <a:prstGeom prst="rect">
                        <a:avLst/>
                      </a:prstGeom>
                      <a:noFill/>
                    </p:spPr>
                  </p:pic>
                </p:oleObj>
              </mc:Fallback>
            </mc:AlternateContent>
          </a:graphicData>
        </a:graphic>
      </p:graphicFrame>
      <p:sp>
        <p:nvSpPr>
          <p:cNvPr id="10" name="Rectangle 7"/>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Rectangle 10"/>
          <p:cNvSpPr/>
          <p:nvPr/>
        </p:nvSpPr>
        <p:spPr>
          <a:xfrm>
            <a:off x="529010" y="202031"/>
            <a:ext cx="11598047" cy="646331"/>
          </a:xfrm>
          <a:prstGeom prst="rect">
            <a:avLst/>
          </a:prstGeom>
        </p:spPr>
        <p:txBody>
          <a:bodyPr wrap="none">
            <a:spAutoFit/>
          </a:bodyPr>
          <a:lstStyle/>
          <a:p>
            <a:r>
              <a:rPr lang="en-US" sz="3600" b="1" dirty="0">
                <a:latin typeface="Arial" pitchFamily="34" charset="0"/>
                <a:cs typeface="Arial" pitchFamily="34" charset="0"/>
              </a:rPr>
              <a:t>Solved Problems </a:t>
            </a:r>
            <a:r>
              <a:rPr lang="en-US" sz="3600" b="1" dirty="0" smtClean="0">
                <a:latin typeface="Arial" pitchFamily="34" charset="0"/>
                <a:cs typeface="Arial" pitchFamily="34" charset="0"/>
              </a:rPr>
              <a:t>                                              Cont.…</a:t>
            </a:r>
            <a:endParaRPr lang="en-US" sz="3600" dirty="0"/>
          </a:p>
        </p:txBody>
      </p:sp>
    </p:spTree>
    <p:extLst>
      <p:ext uri="{BB962C8B-B14F-4D97-AF65-F5344CB8AC3E}">
        <p14:creationId xmlns:p14="http://schemas.microsoft.com/office/powerpoint/2010/main" val="10036693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914400"/>
            <a:ext cx="12192000" cy="5816338"/>
          </a:xfrm>
        </p:spPr>
        <p:txBody>
          <a:bodyPr>
            <a:normAutofit/>
          </a:bodyPr>
          <a:lstStyle/>
          <a:p>
            <a:pPr algn="just">
              <a:lnSpc>
                <a:spcPct val="150000"/>
              </a:lnSpc>
            </a:pPr>
            <a:r>
              <a:rPr lang="en-US" sz="2000" dirty="0" smtClean="0">
                <a:latin typeface="Arial" pitchFamily="34" charset="0"/>
                <a:cs typeface="Arial" pitchFamily="34" charset="0"/>
              </a:rPr>
              <a:t>The </a:t>
            </a:r>
            <a:r>
              <a:rPr lang="en-US" sz="2000" dirty="0">
                <a:latin typeface="Arial" pitchFamily="34" charset="0"/>
                <a:cs typeface="Arial" pitchFamily="34" charset="0"/>
              </a:rPr>
              <a:t>reactance of transmission line in per unit if fault is takes place at its o</a:t>
            </a:r>
            <a:r>
              <a:rPr lang="en-US" sz="2000" dirty="0" smtClean="0">
                <a:latin typeface="Arial" pitchFamily="34" charset="0"/>
                <a:cs typeface="Arial" pitchFamily="34" charset="0"/>
              </a:rPr>
              <a:t>ne-third </a:t>
            </a:r>
            <a:r>
              <a:rPr lang="en-US" sz="2000" dirty="0">
                <a:latin typeface="Arial" pitchFamily="34" charset="0"/>
                <a:cs typeface="Arial" pitchFamily="34" charset="0"/>
              </a:rPr>
              <a:t>and the remaining two-third are given by:</a:t>
            </a:r>
          </a:p>
          <a:p>
            <a:pPr marL="0" indent="0" algn="just">
              <a:buNone/>
            </a:pPr>
            <a:endParaRPr lang="en-US" sz="2000" dirty="0" smtClean="0">
              <a:latin typeface="Arial" pitchFamily="34" charset="0"/>
              <a:cs typeface="Arial" pitchFamily="34" charset="0"/>
            </a:endParaRPr>
          </a:p>
          <a:p>
            <a:pPr marL="0" indent="0" algn="just">
              <a:buNone/>
            </a:pPr>
            <a:endParaRPr lang="en-US" sz="2000" dirty="0">
              <a:latin typeface="Arial" pitchFamily="34" charset="0"/>
              <a:cs typeface="Arial" pitchFamily="34" charset="0"/>
            </a:endParaRPr>
          </a:p>
          <a:p>
            <a:pPr marL="0" indent="0" algn="just">
              <a:buNone/>
            </a:pPr>
            <a:endParaRPr lang="en-US" sz="2000" dirty="0" smtClean="0">
              <a:latin typeface="Arial" pitchFamily="34" charset="0"/>
              <a:cs typeface="Arial" pitchFamily="34" charset="0"/>
            </a:endParaRPr>
          </a:p>
          <a:p>
            <a:pPr marL="0" indent="0" algn="just">
              <a:buNone/>
            </a:pPr>
            <a:endParaRPr lang="en-US" sz="2000" dirty="0" smtClean="0">
              <a:latin typeface="Arial" pitchFamily="34" charset="0"/>
              <a:cs typeface="Arial" pitchFamily="34" charset="0"/>
            </a:endParaRPr>
          </a:p>
          <a:p>
            <a:pPr marL="0" indent="0" algn="just">
              <a:buNone/>
            </a:pPr>
            <a:endParaRPr lang="en-US" sz="2000" dirty="0" smtClean="0">
              <a:latin typeface="Arial" pitchFamily="34" charset="0"/>
              <a:cs typeface="Arial" pitchFamily="34" charset="0"/>
            </a:endParaRPr>
          </a:p>
          <a:p>
            <a:pPr algn="just"/>
            <a:r>
              <a:rPr lang="en-US" sz="2000" dirty="0" smtClean="0">
                <a:latin typeface="Arial" pitchFamily="34" charset="0"/>
                <a:cs typeface="Arial" pitchFamily="34" charset="0"/>
              </a:rPr>
              <a:t>Thus,</a:t>
            </a:r>
          </a:p>
          <a:p>
            <a:pPr marL="0" indent="0" algn="just">
              <a:buNone/>
            </a:pPr>
            <a:endParaRPr lang="en-US" sz="2000" dirty="0" smtClean="0">
              <a:latin typeface="Arial" pitchFamily="34" charset="0"/>
              <a:cs typeface="Arial" pitchFamily="34" charset="0"/>
            </a:endParaRPr>
          </a:p>
          <a:p>
            <a:pPr algn="just"/>
            <a:r>
              <a:rPr lang="en-US" sz="2000" dirty="0" smtClean="0">
                <a:latin typeface="Arial" pitchFamily="34" charset="0"/>
                <a:cs typeface="Arial" pitchFamily="34" charset="0"/>
              </a:rPr>
              <a:t>Then</a:t>
            </a:r>
            <a:r>
              <a:rPr lang="en-US" sz="2000" dirty="0">
                <a:latin typeface="Arial" pitchFamily="34" charset="0"/>
                <a:cs typeface="Arial" pitchFamily="34" charset="0"/>
              </a:rPr>
              <a:t>, base </a:t>
            </a:r>
            <a:r>
              <a:rPr lang="en-US" sz="2000" dirty="0" smtClean="0">
                <a:latin typeface="Arial" pitchFamily="34" charset="0"/>
                <a:cs typeface="Arial" pitchFamily="34" charset="0"/>
              </a:rPr>
              <a:t>impedance, per </a:t>
            </a:r>
            <a:r>
              <a:rPr lang="en-US" sz="2000" dirty="0">
                <a:latin typeface="Arial" pitchFamily="34" charset="0"/>
                <a:cs typeface="Arial" pitchFamily="34" charset="0"/>
              </a:rPr>
              <a:t>unit impedances </a:t>
            </a:r>
            <a:r>
              <a:rPr lang="en-US" sz="2000" dirty="0" smtClean="0">
                <a:latin typeface="Arial" pitchFamily="34" charset="0"/>
                <a:cs typeface="Arial" pitchFamily="34" charset="0"/>
              </a:rPr>
              <a:t>at one-third and two-third are </a:t>
            </a:r>
            <a:r>
              <a:rPr lang="en-US" sz="2000" dirty="0">
                <a:latin typeface="Arial" pitchFamily="34" charset="0"/>
                <a:cs typeface="Arial" pitchFamily="34" charset="0"/>
              </a:rPr>
              <a:t>given by</a:t>
            </a:r>
            <a:r>
              <a:rPr lang="en-US" sz="2000" dirty="0" smtClean="0">
                <a:latin typeface="Arial" pitchFamily="34" charset="0"/>
                <a:cs typeface="Arial" pitchFamily="34" charset="0"/>
              </a:rPr>
              <a:t>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22</a:t>
            </a:fld>
            <a:endParaRPr lang="en-US"/>
          </a:p>
        </p:txBody>
      </p:sp>
      <p:sp>
        <p:nvSpPr>
          <p:cNvPr id="6" name="Rectangle 2"/>
          <p:cNvSpPr>
            <a:spLocks noChangeArrowheads="1"/>
          </p:cNvSpPr>
          <p:nvPr/>
        </p:nvSpPr>
        <p:spPr bwMode="auto">
          <a:xfrm>
            <a:off x="358218" y="386499"/>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3211496764"/>
              </p:ext>
            </p:extLst>
          </p:nvPr>
        </p:nvGraphicFramePr>
        <p:xfrm>
          <a:off x="1168924" y="3864990"/>
          <a:ext cx="2799760" cy="723826"/>
        </p:xfrm>
        <a:graphic>
          <a:graphicData uri="http://schemas.openxmlformats.org/presentationml/2006/ole">
            <mc:AlternateContent xmlns:mc="http://schemas.openxmlformats.org/markup-compatibility/2006">
              <mc:Choice xmlns:v="urn:schemas-microsoft-com:vml" Requires="v">
                <p:oleObj spid="_x0000_s363702" name="Equation" r:id="rId3" imgW="1536033" imgH="393529" progId="Equation.3">
                  <p:embed/>
                </p:oleObj>
              </mc:Choice>
              <mc:Fallback>
                <p:oleObj name="Equation" r:id="rId3" imgW="1536033" imgH="393529"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68924" y="3864990"/>
                        <a:ext cx="2799760" cy="723826"/>
                      </a:xfrm>
                      <a:prstGeom prst="rect">
                        <a:avLst/>
                      </a:prstGeom>
                      <a:noFill/>
                    </p:spPr>
                  </p:pic>
                </p:oleObj>
              </mc:Fallback>
            </mc:AlternateContent>
          </a:graphicData>
        </a:graphic>
      </p:graphicFrame>
      <p:sp>
        <p:nvSpPr>
          <p:cNvPr id="10" name="Rectangle 7"/>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1" name="Object 10"/>
          <p:cNvGraphicFramePr>
            <a:graphicFrameLocks noChangeAspect="1"/>
          </p:cNvGraphicFramePr>
          <p:nvPr>
            <p:extLst>
              <p:ext uri="{D42A27DB-BD31-4B8C-83A1-F6EECF244321}">
                <p14:modId xmlns:p14="http://schemas.microsoft.com/office/powerpoint/2010/main" val="1162172040"/>
              </p:ext>
            </p:extLst>
          </p:nvPr>
        </p:nvGraphicFramePr>
        <p:xfrm>
          <a:off x="113122" y="5175316"/>
          <a:ext cx="2487178" cy="631595"/>
        </p:xfrm>
        <a:graphic>
          <a:graphicData uri="http://schemas.openxmlformats.org/presentationml/2006/ole">
            <mc:AlternateContent xmlns:mc="http://schemas.openxmlformats.org/markup-compatibility/2006">
              <mc:Choice xmlns:v="urn:schemas-microsoft-com:vml" Requires="v">
                <p:oleObj spid="_x0000_s363703" name="Equation" r:id="rId5" imgW="1816100" imgH="457200" progId="Equation.3">
                  <p:embed/>
                </p:oleObj>
              </mc:Choice>
              <mc:Fallback>
                <p:oleObj name="Equation" r:id="rId5" imgW="1816100" imgH="457200" progId="Equation.3">
                  <p:embed/>
                  <p:pic>
                    <p:nvPicPr>
                      <p:cNvPr id="0"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3122" y="5175316"/>
                        <a:ext cx="2487178" cy="631595"/>
                      </a:xfrm>
                      <a:prstGeom prst="rect">
                        <a:avLst/>
                      </a:prstGeom>
                      <a:noFill/>
                    </p:spPr>
                  </p:pic>
                </p:oleObj>
              </mc:Fallback>
            </mc:AlternateContent>
          </a:graphicData>
        </a:graphic>
      </p:graphicFrame>
      <p:sp>
        <p:nvSpPr>
          <p:cNvPr id="12" name="Rectangle 9"/>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3" name="Object 12"/>
          <p:cNvGraphicFramePr>
            <a:graphicFrameLocks noChangeAspect="1"/>
          </p:cNvGraphicFramePr>
          <p:nvPr>
            <p:extLst>
              <p:ext uri="{D42A27DB-BD31-4B8C-83A1-F6EECF244321}">
                <p14:modId xmlns:p14="http://schemas.microsoft.com/office/powerpoint/2010/main" val="988211136"/>
              </p:ext>
            </p:extLst>
          </p:nvPr>
        </p:nvGraphicFramePr>
        <p:xfrm>
          <a:off x="3472140" y="5143106"/>
          <a:ext cx="2425897" cy="1314910"/>
        </p:xfrm>
        <a:graphic>
          <a:graphicData uri="http://schemas.openxmlformats.org/presentationml/2006/ole">
            <mc:AlternateContent xmlns:mc="http://schemas.openxmlformats.org/markup-compatibility/2006">
              <mc:Choice xmlns:v="urn:schemas-microsoft-com:vml" Requires="v">
                <p:oleObj spid="_x0000_s363704" name="Equation" r:id="rId7" imgW="1511280" imgH="812520" progId="Equation.3">
                  <p:embed/>
                </p:oleObj>
              </mc:Choice>
              <mc:Fallback>
                <p:oleObj name="Equation" r:id="rId7" imgW="1511280" imgH="812520" progId="Equation.3">
                  <p:embed/>
                  <p:pic>
                    <p:nvPicPr>
                      <p:cNvPr id="0" name="Object 8"/>
                      <p:cNvPicPr>
                        <a:picLocks noChangeAspect="1" noChangeArrowheads="1"/>
                      </p:cNvPicPr>
                      <p:nvPr/>
                    </p:nvPicPr>
                    <p:blipFill>
                      <a:blip r:embed="rId8"/>
                      <a:srcRect/>
                      <a:stretch>
                        <a:fillRect/>
                      </a:stretch>
                    </p:blipFill>
                    <p:spPr bwMode="auto">
                      <a:xfrm>
                        <a:off x="3472140" y="5143106"/>
                        <a:ext cx="2425897" cy="1314910"/>
                      </a:xfrm>
                      <a:prstGeom prst="rect">
                        <a:avLst/>
                      </a:prstGeom>
                      <a:noFill/>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3536663265"/>
              </p:ext>
            </p:extLst>
          </p:nvPr>
        </p:nvGraphicFramePr>
        <p:xfrm>
          <a:off x="357188" y="1927225"/>
          <a:ext cx="5186362" cy="1787525"/>
        </p:xfrm>
        <a:graphic>
          <a:graphicData uri="http://schemas.openxmlformats.org/presentationml/2006/ole">
            <mc:AlternateContent xmlns:mc="http://schemas.openxmlformats.org/markup-compatibility/2006">
              <mc:Choice xmlns:v="urn:schemas-microsoft-com:vml" Requires="v">
                <p:oleObj spid="_x0000_s363705" name="Equation" r:id="rId9" imgW="3593880" imgH="1244520" progId="Equation.3">
                  <p:embed/>
                </p:oleObj>
              </mc:Choice>
              <mc:Fallback>
                <p:oleObj name="Equation" r:id="rId9" imgW="3593880" imgH="1244520" progId="Equation.3">
                  <p:embed/>
                  <p:pic>
                    <p:nvPicPr>
                      <p:cNvPr id="0" name="Object 10"/>
                      <p:cNvPicPr>
                        <a:picLocks noChangeAspect="1" noChangeArrowheads="1"/>
                      </p:cNvPicPr>
                      <p:nvPr/>
                    </p:nvPicPr>
                    <p:blipFill>
                      <a:blip r:embed="rId10"/>
                      <a:srcRect/>
                      <a:stretch>
                        <a:fillRect/>
                      </a:stretch>
                    </p:blipFill>
                    <p:spPr bwMode="auto">
                      <a:xfrm>
                        <a:off x="357188" y="1927225"/>
                        <a:ext cx="5186362" cy="1787525"/>
                      </a:xfrm>
                      <a:prstGeom prst="rect">
                        <a:avLst/>
                      </a:prstGeom>
                      <a:noFill/>
                      <a:ln>
                        <a:noFill/>
                      </a:ln>
                    </p:spPr>
                  </p:pic>
                </p:oleObj>
              </mc:Fallback>
            </mc:AlternateContent>
          </a:graphicData>
        </a:graphic>
      </p:graphicFrame>
      <p:sp>
        <p:nvSpPr>
          <p:cNvPr id="14" name="Rectangle 13"/>
          <p:cNvSpPr/>
          <p:nvPr/>
        </p:nvSpPr>
        <p:spPr>
          <a:xfrm>
            <a:off x="529010" y="202031"/>
            <a:ext cx="11598047" cy="646331"/>
          </a:xfrm>
          <a:prstGeom prst="rect">
            <a:avLst/>
          </a:prstGeom>
        </p:spPr>
        <p:txBody>
          <a:bodyPr wrap="none">
            <a:spAutoFit/>
          </a:bodyPr>
          <a:lstStyle/>
          <a:p>
            <a:r>
              <a:rPr lang="en-US" sz="3600" b="1" dirty="0">
                <a:latin typeface="Arial" pitchFamily="34" charset="0"/>
                <a:cs typeface="Arial" pitchFamily="34" charset="0"/>
              </a:rPr>
              <a:t>Solved Problems </a:t>
            </a:r>
            <a:r>
              <a:rPr lang="en-US" sz="3600" b="1" dirty="0" smtClean="0">
                <a:latin typeface="Arial" pitchFamily="34" charset="0"/>
                <a:cs typeface="Arial" pitchFamily="34" charset="0"/>
              </a:rPr>
              <a:t>                                              Cont.…</a:t>
            </a:r>
            <a:endParaRPr lang="en-US" sz="3600" dirty="0"/>
          </a:p>
        </p:txBody>
      </p:sp>
    </p:spTree>
    <p:extLst>
      <p:ext uri="{BB962C8B-B14F-4D97-AF65-F5344CB8AC3E}">
        <p14:creationId xmlns:p14="http://schemas.microsoft.com/office/powerpoint/2010/main" val="19749198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9365" y="1253765"/>
            <a:ext cx="11014437" cy="4923198"/>
          </a:xfrm>
        </p:spPr>
        <p:txBody>
          <a:bodyPr>
            <a:normAutofit/>
          </a:bodyPr>
          <a:lstStyle/>
          <a:p>
            <a:r>
              <a:rPr lang="en-US" sz="2000" dirty="0" smtClean="0">
                <a:latin typeface="Arial" pitchFamily="34" charset="0"/>
                <a:cs typeface="Arial" pitchFamily="34" charset="0"/>
              </a:rPr>
              <a:t>The pre-fault reactance diagram is given as:</a:t>
            </a:r>
          </a:p>
          <a:p>
            <a:endParaRPr lang="en-US" sz="2000" dirty="0">
              <a:latin typeface="Arial" pitchFamily="34" charset="0"/>
              <a:cs typeface="Arial" pitchFamily="34" charset="0"/>
            </a:endParaRPr>
          </a:p>
          <a:p>
            <a:endParaRPr lang="en-US" sz="2000" dirty="0" smtClean="0">
              <a:latin typeface="Arial" pitchFamily="34" charset="0"/>
              <a:cs typeface="Arial" pitchFamily="34" charset="0"/>
            </a:endParaRPr>
          </a:p>
          <a:p>
            <a:endParaRPr lang="en-US" sz="2000" dirty="0">
              <a:latin typeface="Arial" pitchFamily="34" charset="0"/>
              <a:cs typeface="Arial" pitchFamily="34" charset="0"/>
            </a:endParaRPr>
          </a:p>
          <a:p>
            <a:endParaRPr lang="en-US" sz="2000" dirty="0" smtClean="0">
              <a:latin typeface="Arial" pitchFamily="34" charset="0"/>
              <a:cs typeface="Arial" pitchFamily="34" charset="0"/>
            </a:endParaRPr>
          </a:p>
          <a:p>
            <a:endParaRPr lang="en-US" sz="2000" dirty="0">
              <a:latin typeface="Arial" pitchFamily="34" charset="0"/>
              <a:cs typeface="Arial" pitchFamily="34" charset="0"/>
            </a:endParaRPr>
          </a:p>
          <a:p>
            <a:endParaRPr lang="en-US" sz="2000" dirty="0" smtClean="0">
              <a:latin typeface="Arial" pitchFamily="34" charset="0"/>
              <a:cs typeface="Arial" pitchFamily="34" charset="0"/>
            </a:endParaRPr>
          </a:p>
          <a:p>
            <a:endParaRPr lang="en-US" sz="2000" dirty="0">
              <a:latin typeface="Arial" pitchFamily="34" charset="0"/>
              <a:cs typeface="Arial" pitchFamily="34" charset="0"/>
            </a:endParaRPr>
          </a:p>
          <a:p>
            <a:endParaRPr lang="en-US" sz="2000" dirty="0" smtClean="0">
              <a:latin typeface="Arial" pitchFamily="34" charset="0"/>
              <a:cs typeface="Arial" pitchFamily="34" charset="0"/>
            </a:endParaRPr>
          </a:p>
          <a:p>
            <a:endParaRPr lang="en-US" sz="2000" dirty="0">
              <a:latin typeface="Arial" pitchFamily="34" charset="0"/>
              <a:cs typeface="Arial" pitchFamily="34" charset="0"/>
            </a:endParaRPr>
          </a:p>
          <a:p>
            <a:endParaRPr lang="en-US" sz="2000" dirty="0" smtClean="0">
              <a:latin typeface="Arial" pitchFamily="34" charset="0"/>
              <a:cs typeface="Arial" pitchFamily="34" charset="0"/>
            </a:endParaRPr>
          </a:p>
          <a:p>
            <a:r>
              <a:rPr lang="en-US" sz="2000" dirty="0" smtClean="0">
                <a:latin typeface="Arial" pitchFamily="34" charset="0"/>
                <a:cs typeface="Arial" pitchFamily="34" charset="0"/>
              </a:rPr>
              <a:t>Then, the </a:t>
            </a:r>
            <a:r>
              <a:rPr lang="en-US" sz="2000" dirty="0" err="1">
                <a:latin typeface="Arial" pitchFamily="34" charset="0"/>
                <a:cs typeface="Arial" pitchFamily="34" charset="0"/>
              </a:rPr>
              <a:t>T</a:t>
            </a:r>
            <a:r>
              <a:rPr lang="en-US" sz="2000" dirty="0" err="1" smtClean="0">
                <a:latin typeface="Arial" pitchFamily="34" charset="0"/>
                <a:cs typeface="Arial" pitchFamily="34" charset="0"/>
              </a:rPr>
              <a:t>hevenin</a:t>
            </a:r>
            <a:r>
              <a:rPr lang="en-US" sz="2000" dirty="0" smtClean="0">
                <a:latin typeface="Arial" pitchFamily="34" charset="0"/>
                <a:cs typeface="Arial" pitchFamily="34" charset="0"/>
              </a:rPr>
              <a:t> equivalent impedance is calculated as:</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23</a:t>
            </a:fld>
            <a:endParaRPr lang="en-US"/>
          </a:p>
        </p:txBody>
      </p:sp>
      <p:pic>
        <p:nvPicPr>
          <p:cNvPr id="3655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849" y="1692913"/>
            <a:ext cx="6832828" cy="32213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62389992"/>
              </p:ext>
            </p:extLst>
          </p:nvPr>
        </p:nvGraphicFramePr>
        <p:xfrm>
          <a:off x="7192651" y="2286406"/>
          <a:ext cx="4713403" cy="855737"/>
        </p:xfrm>
        <a:graphic>
          <a:graphicData uri="http://schemas.openxmlformats.org/presentationml/2006/ole">
            <mc:AlternateContent xmlns:mc="http://schemas.openxmlformats.org/markup-compatibility/2006">
              <mc:Choice xmlns:v="urn:schemas-microsoft-com:vml" Requires="v">
                <p:oleObj spid="_x0000_s365610" name="Equation" r:id="rId4" imgW="2184400" imgH="393700" progId="Equation.3">
                  <p:embed/>
                </p:oleObj>
              </mc:Choice>
              <mc:Fallback>
                <p:oleObj name="Equation" r:id="rId4" imgW="2184400" imgH="393700" progId="Equation.3">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92651" y="2286406"/>
                        <a:ext cx="4713403" cy="855737"/>
                      </a:xfrm>
                      <a:prstGeom prst="rect">
                        <a:avLst/>
                      </a:prstGeom>
                      <a:noFill/>
                    </p:spPr>
                  </p:pic>
                </p:oleObj>
              </mc:Fallback>
            </mc:AlternateContent>
          </a:graphicData>
        </a:graphic>
      </p:graphicFrame>
      <p:sp>
        <p:nvSpPr>
          <p:cNvPr id="9" name="Rectangle 8"/>
          <p:cNvSpPr/>
          <p:nvPr/>
        </p:nvSpPr>
        <p:spPr>
          <a:xfrm>
            <a:off x="529010" y="202031"/>
            <a:ext cx="11598047" cy="646331"/>
          </a:xfrm>
          <a:prstGeom prst="rect">
            <a:avLst/>
          </a:prstGeom>
        </p:spPr>
        <p:txBody>
          <a:bodyPr wrap="none">
            <a:spAutoFit/>
          </a:bodyPr>
          <a:lstStyle/>
          <a:p>
            <a:r>
              <a:rPr lang="en-US" sz="3600" b="1" dirty="0">
                <a:latin typeface="Arial" pitchFamily="34" charset="0"/>
                <a:cs typeface="Arial" pitchFamily="34" charset="0"/>
              </a:rPr>
              <a:t>Solved Problems </a:t>
            </a:r>
            <a:r>
              <a:rPr lang="en-US" sz="3600" b="1" dirty="0" smtClean="0">
                <a:latin typeface="Arial" pitchFamily="34" charset="0"/>
                <a:cs typeface="Arial" pitchFamily="34" charset="0"/>
              </a:rPr>
              <a:t>                                              Cont.…</a:t>
            </a:r>
            <a:endParaRPr lang="en-US" sz="3600" dirty="0"/>
          </a:p>
        </p:txBody>
      </p:sp>
    </p:spTree>
    <p:extLst>
      <p:ext uri="{BB962C8B-B14F-4D97-AF65-F5344CB8AC3E}">
        <p14:creationId xmlns:p14="http://schemas.microsoft.com/office/powerpoint/2010/main" val="36891581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414" y="1649691"/>
            <a:ext cx="11924908" cy="5043340"/>
          </a:xfrm>
        </p:spPr>
        <p:txBody>
          <a:bodyPr>
            <a:normAutofit/>
          </a:bodyPr>
          <a:lstStyle/>
          <a:p>
            <a:pPr algn="just">
              <a:lnSpc>
                <a:spcPct val="150000"/>
              </a:lnSpc>
            </a:pPr>
            <a:r>
              <a:rPr lang="en-US" sz="2000" dirty="0" smtClean="0">
                <a:latin typeface="Arial" pitchFamily="34" charset="0"/>
                <a:cs typeface="Arial" pitchFamily="34" charset="0"/>
              </a:rPr>
              <a:t>Then, the fault current while considering pre-fault voltage unity and the fault impedance =0 is given by:</a:t>
            </a:r>
          </a:p>
          <a:p>
            <a:pPr algn="just">
              <a:lnSpc>
                <a:spcPct val="150000"/>
              </a:lnSpc>
            </a:pPr>
            <a:endParaRPr lang="en-US" sz="2000" dirty="0">
              <a:latin typeface="Arial" pitchFamily="34" charset="0"/>
              <a:cs typeface="Arial" pitchFamily="34" charset="0"/>
            </a:endParaRPr>
          </a:p>
          <a:p>
            <a:pPr algn="just">
              <a:lnSpc>
                <a:spcPct val="150000"/>
              </a:lnSpc>
            </a:pPr>
            <a:endParaRPr lang="en-US" sz="2000" dirty="0" smtClean="0">
              <a:latin typeface="Arial" pitchFamily="34" charset="0"/>
              <a:cs typeface="Arial" pitchFamily="34" charset="0"/>
            </a:endParaRPr>
          </a:p>
          <a:p>
            <a:pPr algn="just">
              <a:lnSpc>
                <a:spcPct val="150000"/>
              </a:lnSpc>
            </a:pPr>
            <a:endParaRPr lang="en-US" sz="2000" dirty="0">
              <a:latin typeface="Arial" pitchFamily="34" charset="0"/>
              <a:cs typeface="Arial" pitchFamily="34" charset="0"/>
            </a:endParaRPr>
          </a:p>
          <a:p>
            <a:pPr algn="just">
              <a:lnSpc>
                <a:spcPct val="150000"/>
              </a:lnSpc>
            </a:pP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Fault </a:t>
            </a:r>
            <a:r>
              <a:rPr lang="en-US" sz="2000" dirty="0">
                <a:latin typeface="Arial" pitchFamily="34" charset="0"/>
                <a:cs typeface="Arial" pitchFamily="34" charset="0"/>
              </a:rPr>
              <a:t>current </a:t>
            </a:r>
            <a:r>
              <a:rPr lang="en-US" sz="2000" dirty="0" smtClean="0">
                <a:latin typeface="Arial" pitchFamily="34" charset="0"/>
                <a:cs typeface="Arial" pitchFamily="34" charset="0"/>
              </a:rPr>
              <a:t>in amp is equal to fault </a:t>
            </a:r>
            <a:r>
              <a:rPr lang="en-US" sz="2000" dirty="0">
                <a:latin typeface="Arial" pitchFamily="34" charset="0"/>
                <a:cs typeface="Arial" pitchFamily="34" charset="0"/>
              </a:rPr>
              <a:t>current in </a:t>
            </a:r>
            <a:r>
              <a:rPr lang="en-US" sz="2000" dirty="0" err="1" smtClean="0">
                <a:latin typeface="Arial" pitchFamily="34" charset="0"/>
                <a:cs typeface="Arial" pitchFamily="34" charset="0"/>
              </a:rPr>
              <a:t>p.u</a:t>
            </a:r>
            <a:r>
              <a:rPr lang="en-US" sz="2000" dirty="0" smtClean="0">
                <a:latin typeface="Arial" pitchFamily="34" charset="0"/>
                <a:cs typeface="Arial" pitchFamily="34" charset="0"/>
              </a:rPr>
              <a:t>. * base current:</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24</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14427698"/>
              </p:ext>
            </p:extLst>
          </p:nvPr>
        </p:nvGraphicFramePr>
        <p:xfrm>
          <a:off x="438150" y="2339975"/>
          <a:ext cx="5251450" cy="796925"/>
        </p:xfrm>
        <a:graphic>
          <a:graphicData uri="http://schemas.openxmlformats.org/presentationml/2006/ole">
            <mc:AlternateContent xmlns:mc="http://schemas.openxmlformats.org/markup-compatibility/2006">
              <mc:Choice xmlns:v="urn:schemas-microsoft-com:vml" Requires="v">
                <p:oleObj spid="_x0000_s366705" name="Equation" r:id="rId3" imgW="2946240" imgH="444240" progId="Equation.3">
                  <p:embed/>
                </p:oleObj>
              </mc:Choice>
              <mc:Fallback>
                <p:oleObj name="Equation" r:id="rId3" imgW="2946240" imgH="444240" progId="Equation.3">
                  <p:embed/>
                  <p:pic>
                    <p:nvPicPr>
                      <p:cNvPr id="0" name="Object 1"/>
                      <p:cNvPicPr>
                        <a:picLocks noChangeAspect="1" noChangeArrowheads="1"/>
                      </p:cNvPicPr>
                      <p:nvPr/>
                    </p:nvPicPr>
                    <p:blipFill>
                      <a:blip r:embed="rId4"/>
                      <a:srcRect/>
                      <a:stretch>
                        <a:fillRect/>
                      </a:stretch>
                    </p:blipFill>
                    <p:spPr bwMode="auto">
                      <a:xfrm>
                        <a:off x="438150" y="2339975"/>
                        <a:ext cx="5251450" cy="796925"/>
                      </a:xfrm>
                      <a:prstGeom prst="rect">
                        <a:avLst/>
                      </a:prstGeom>
                      <a:noFill/>
                    </p:spPr>
                  </p:pic>
                </p:oleObj>
              </mc:Fallback>
            </mc:AlternateContent>
          </a:graphicData>
        </a:graphic>
      </p:graphicFrame>
      <p:sp>
        <p:nvSpPr>
          <p:cNvPr id="8"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3123357834"/>
              </p:ext>
            </p:extLst>
          </p:nvPr>
        </p:nvGraphicFramePr>
        <p:xfrm>
          <a:off x="593888" y="3176832"/>
          <a:ext cx="2743199" cy="1513210"/>
        </p:xfrm>
        <a:graphic>
          <a:graphicData uri="http://schemas.openxmlformats.org/presentationml/2006/ole">
            <mc:AlternateContent xmlns:mc="http://schemas.openxmlformats.org/markup-compatibility/2006">
              <mc:Choice xmlns:v="urn:schemas-microsoft-com:vml" Requires="v">
                <p:oleObj spid="_x0000_s366706" name="Equation" r:id="rId5" imgW="1612900" imgH="889000" progId="Equation.3">
                  <p:embed/>
                </p:oleObj>
              </mc:Choice>
              <mc:Fallback>
                <p:oleObj name="Equation" r:id="rId5" imgW="1612900" imgH="889000" progId="Equation.3">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3888" y="3176832"/>
                        <a:ext cx="2743199" cy="1513210"/>
                      </a:xfrm>
                      <a:prstGeom prst="rect">
                        <a:avLst/>
                      </a:prstGeom>
                      <a:noFill/>
                    </p:spPr>
                  </p:pic>
                </p:oleObj>
              </mc:Fallback>
            </mc:AlternateContent>
          </a:graphicData>
        </a:graphic>
      </p:graphicFrame>
      <p:sp>
        <p:nvSpPr>
          <p:cNvPr id="10" name="Rectangle 7"/>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1" name="Object 10"/>
          <p:cNvGraphicFramePr>
            <a:graphicFrameLocks noChangeAspect="1"/>
          </p:cNvGraphicFramePr>
          <p:nvPr>
            <p:extLst>
              <p:ext uri="{D42A27DB-BD31-4B8C-83A1-F6EECF244321}">
                <p14:modId xmlns:p14="http://schemas.microsoft.com/office/powerpoint/2010/main" val="1446419152"/>
              </p:ext>
            </p:extLst>
          </p:nvPr>
        </p:nvGraphicFramePr>
        <p:xfrm>
          <a:off x="970961" y="5109327"/>
          <a:ext cx="3639786" cy="810705"/>
        </p:xfrm>
        <a:graphic>
          <a:graphicData uri="http://schemas.openxmlformats.org/presentationml/2006/ole">
            <mc:AlternateContent xmlns:mc="http://schemas.openxmlformats.org/markup-compatibility/2006">
              <mc:Choice xmlns:v="urn:schemas-microsoft-com:vml" Requires="v">
                <p:oleObj spid="_x0000_s366707" name="Equation" r:id="rId7" imgW="2070100" imgH="457200" progId="Equation.3">
                  <p:embed/>
                </p:oleObj>
              </mc:Choice>
              <mc:Fallback>
                <p:oleObj name="Equation" r:id="rId7" imgW="2070100" imgH="457200" progId="Equation.3">
                  <p:embed/>
                  <p:pic>
                    <p:nvPicPr>
                      <p:cNvPr id="0" name="Object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0961" y="5109327"/>
                        <a:ext cx="3639786" cy="810705"/>
                      </a:xfrm>
                      <a:prstGeom prst="rect">
                        <a:avLst/>
                      </a:prstGeom>
                      <a:noFill/>
                    </p:spPr>
                  </p:pic>
                </p:oleObj>
              </mc:Fallback>
            </mc:AlternateContent>
          </a:graphicData>
        </a:graphic>
      </p:graphicFrame>
      <p:sp>
        <p:nvSpPr>
          <p:cNvPr id="12" name="Rectangle 11"/>
          <p:cNvSpPr/>
          <p:nvPr/>
        </p:nvSpPr>
        <p:spPr>
          <a:xfrm>
            <a:off x="529010" y="202031"/>
            <a:ext cx="11598047" cy="646331"/>
          </a:xfrm>
          <a:prstGeom prst="rect">
            <a:avLst/>
          </a:prstGeom>
        </p:spPr>
        <p:txBody>
          <a:bodyPr wrap="none">
            <a:spAutoFit/>
          </a:bodyPr>
          <a:lstStyle/>
          <a:p>
            <a:r>
              <a:rPr lang="en-US" sz="3600" b="1" dirty="0">
                <a:latin typeface="Arial" pitchFamily="34" charset="0"/>
                <a:cs typeface="Arial" pitchFamily="34" charset="0"/>
              </a:rPr>
              <a:t>Solved Problems </a:t>
            </a:r>
            <a:r>
              <a:rPr lang="en-US" sz="3600" b="1" dirty="0" smtClean="0">
                <a:latin typeface="Arial" pitchFamily="34" charset="0"/>
                <a:cs typeface="Arial" pitchFamily="34" charset="0"/>
              </a:rPr>
              <a:t>                                              Cont.…</a:t>
            </a:r>
            <a:endParaRPr lang="en-US" sz="3600" dirty="0"/>
          </a:p>
        </p:txBody>
      </p:sp>
    </p:spTree>
    <p:extLst>
      <p:ext uri="{BB962C8B-B14F-4D97-AF65-F5344CB8AC3E}">
        <p14:creationId xmlns:p14="http://schemas.microsoft.com/office/powerpoint/2010/main" val="16212614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25</a:t>
            </a:fld>
            <a:endParaRPr lang="en-US"/>
          </a:p>
        </p:txBody>
      </p:sp>
      <p:sp>
        <p:nvSpPr>
          <p:cNvPr id="6" name="Title 1"/>
          <p:cNvSpPr txBox="1">
            <a:spLocks/>
          </p:cNvSpPr>
          <p:nvPr/>
        </p:nvSpPr>
        <p:spPr>
          <a:xfrm>
            <a:off x="113122" y="141401"/>
            <a:ext cx="11981468" cy="1131217"/>
          </a:xfrm>
          <a:prstGeom prst="rect">
            <a:avLst/>
          </a:prstGeom>
        </p:spPr>
        <p:txBody>
          <a:bodyP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endParaRPr lang="en-US" sz="3600" b="1" dirty="0">
              <a:latin typeface="Arial" pitchFamily="34" charset="0"/>
              <a:cs typeface="Arial" pitchFamily="34" charset="0"/>
            </a:endParaRP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5" name="Object 4"/>
          <p:cNvGraphicFramePr>
            <a:graphicFrameLocks noChangeAspect="1"/>
          </p:cNvGraphicFramePr>
          <p:nvPr>
            <p:extLst>
              <p:ext uri="{D42A27DB-BD31-4B8C-83A1-F6EECF244321}">
                <p14:modId xmlns:p14="http://schemas.microsoft.com/office/powerpoint/2010/main" val="2505056891"/>
              </p:ext>
            </p:extLst>
          </p:nvPr>
        </p:nvGraphicFramePr>
        <p:xfrm>
          <a:off x="1027522" y="1687398"/>
          <a:ext cx="4810099" cy="2648932"/>
        </p:xfrm>
        <a:graphic>
          <a:graphicData uri="http://schemas.openxmlformats.org/presentationml/2006/ole">
            <mc:AlternateContent xmlns:mc="http://schemas.openxmlformats.org/markup-compatibility/2006">
              <mc:Choice xmlns:v="urn:schemas-microsoft-com:vml" Requires="v">
                <p:oleObj spid="_x0000_s367653" name="Equation" r:id="rId3" imgW="2032000" imgH="1117600" progId="Equation.3">
                  <p:embed/>
                </p:oleObj>
              </mc:Choice>
              <mc:Fallback>
                <p:oleObj name="Equation" r:id="rId3" imgW="2032000" imgH="11176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7522" y="1687398"/>
                        <a:ext cx="4810099" cy="2648932"/>
                      </a:xfrm>
                      <a:prstGeom prst="rect">
                        <a:avLst/>
                      </a:prstGeom>
                      <a:noFill/>
                    </p:spPr>
                  </p:pic>
                </p:oleObj>
              </mc:Fallback>
            </mc:AlternateContent>
          </a:graphicData>
        </a:graphic>
      </p:graphicFrame>
      <p:sp>
        <p:nvSpPr>
          <p:cNvPr id="7" name="TextBox 6"/>
          <p:cNvSpPr txBox="1"/>
          <p:nvPr/>
        </p:nvSpPr>
        <p:spPr>
          <a:xfrm>
            <a:off x="433632" y="4901938"/>
            <a:ext cx="10304424" cy="496996"/>
          </a:xfrm>
          <a:prstGeom prst="rect">
            <a:avLst/>
          </a:prstGeom>
          <a:noFill/>
        </p:spPr>
        <p:txBody>
          <a:bodyPr wrap="none" rtlCol="0">
            <a:spAutoFit/>
          </a:bodyPr>
          <a:lstStyle/>
          <a:p>
            <a:pPr marL="342900" indent="-342900">
              <a:lnSpc>
                <a:spcPct val="150000"/>
              </a:lnSpc>
              <a:buFont typeface="Arial" pitchFamily="34" charset="0"/>
              <a:buChar char="•"/>
            </a:pPr>
            <a:r>
              <a:rPr lang="en-US" sz="2000" dirty="0" smtClean="0">
                <a:latin typeface="Arial" pitchFamily="34" charset="0"/>
                <a:cs typeface="Arial" pitchFamily="34" charset="0"/>
              </a:rPr>
              <a:t>It is observed that the short circuit current is very high compared to the normal current.</a:t>
            </a:r>
          </a:p>
        </p:txBody>
      </p:sp>
      <p:sp>
        <p:nvSpPr>
          <p:cNvPr id="8" name="Rectangle 7"/>
          <p:cNvSpPr/>
          <p:nvPr/>
        </p:nvSpPr>
        <p:spPr>
          <a:xfrm>
            <a:off x="529010" y="202031"/>
            <a:ext cx="11598047" cy="646331"/>
          </a:xfrm>
          <a:prstGeom prst="rect">
            <a:avLst/>
          </a:prstGeom>
        </p:spPr>
        <p:txBody>
          <a:bodyPr wrap="none">
            <a:spAutoFit/>
          </a:bodyPr>
          <a:lstStyle/>
          <a:p>
            <a:r>
              <a:rPr lang="en-US" sz="3600" b="1" dirty="0">
                <a:latin typeface="Arial" pitchFamily="34" charset="0"/>
                <a:cs typeface="Arial" pitchFamily="34" charset="0"/>
              </a:rPr>
              <a:t>Solved Problems </a:t>
            </a:r>
            <a:r>
              <a:rPr lang="en-US" sz="3600" b="1" dirty="0" smtClean="0">
                <a:latin typeface="Arial" pitchFamily="34" charset="0"/>
                <a:cs typeface="Arial" pitchFamily="34" charset="0"/>
              </a:rPr>
              <a:t>                                              Cont.…</a:t>
            </a:r>
            <a:endParaRPr lang="en-US" sz="3600" dirty="0"/>
          </a:p>
        </p:txBody>
      </p:sp>
    </p:spTree>
    <p:extLst>
      <p:ext uri="{BB962C8B-B14F-4D97-AF65-F5344CB8AC3E}">
        <p14:creationId xmlns:p14="http://schemas.microsoft.com/office/powerpoint/2010/main" val="40181565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772998"/>
            <a:ext cx="12192000" cy="6085002"/>
          </a:xfrm>
        </p:spPr>
        <p:txBody>
          <a:bodyPr>
            <a:normAutofit/>
          </a:bodyPr>
          <a:lstStyle/>
          <a:p>
            <a:pPr algn="just">
              <a:lnSpc>
                <a:spcPct val="150000"/>
              </a:lnSpc>
            </a:pPr>
            <a:r>
              <a:rPr lang="en-US" sz="1600" dirty="0" smtClean="0">
                <a:latin typeface="Arial" pitchFamily="34" charset="0"/>
                <a:cs typeface="Arial" pitchFamily="34" charset="0"/>
              </a:rPr>
              <a:t>Example 2: </a:t>
            </a:r>
            <a:r>
              <a:rPr lang="en-US" sz="1600" dirty="0">
                <a:latin typeface="Arial" pitchFamily="34" charset="0"/>
                <a:cs typeface="Arial" pitchFamily="34" charset="0"/>
              </a:rPr>
              <a:t>A </a:t>
            </a:r>
            <a:r>
              <a:rPr lang="en-US" sz="1600" dirty="0" smtClean="0">
                <a:latin typeface="Arial" pitchFamily="34" charset="0"/>
                <a:cs typeface="Arial" pitchFamily="34" charset="0"/>
              </a:rPr>
              <a:t>30 MVA</a:t>
            </a:r>
            <a:r>
              <a:rPr lang="en-US" sz="1600" dirty="0">
                <a:latin typeface="Arial" pitchFamily="34" charset="0"/>
                <a:cs typeface="Arial" pitchFamily="34" charset="0"/>
              </a:rPr>
              <a:t>, </a:t>
            </a:r>
            <a:r>
              <a:rPr lang="en-US" sz="1600" dirty="0" smtClean="0">
                <a:latin typeface="Arial" pitchFamily="34" charset="0"/>
                <a:cs typeface="Arial" pitchFamily="34" charset="0"/>
              </a:rPr>
              <a:t>15 kV </a:t>
            </a:r>
            <a:r>
              <a:rPr lang="en-US" sz="1600" dirty="0">
                <a:latin typeface="Arial" pitchFamily="34" charset="0"/>
                <a:cs typeface="Arial" pitchFamily="34" charset="0"/>
              </a:rPr>
              <a:t>generator with </a:t>
            </a:r>
            <a:r>
              <a:rPr lang="en-US" sz="1600" dirty="0" smtClean="0">
                <a:latin typeface="Arial" pitchFamily="34" charset="0"/>
                <a:cs typeface="Arial" pitchFamily="34" charset="0"/>
              </a:rPr>
              <a:t>10</a:t>
            </a:r>
            <a:r>
              <a:rPr lang="en-US" sz="1600" dirty="0">
                <a:latin typeface="Arial" pitchFamily="34" charset="0"/>
                <a:cs typeface="Arial" pitchFamily="34" charset="0"/>
              </a:rPr>
              <a:t>% </a:t>
            </a:r>
            <a:r>
              <a:rPr lang="en-US" sz="1600" dirty="0" smtClean="0">
                <a:latin typeface="Arial" pitchFamily="34" charset="0"/>
                <a:cs typeface="Arial" pitchFamily="34" charset="0"/>
              </a:rPr>
              <a:t>sub-transient reactance is </a:t>
            </a:r>
            <a:r>
              <a:rPr lang="en-US" sz="1600" dirty="0">
                <a:latin typeface="Arial" pitchFamily="34" charset="0"/>
                <a:cs typeface="Arial" pitchFamily="34" charset="0"/>
              </a:rPr>
              <a:t>connected through a transformer to a bus which supplies </a:t>
            </a:r>
            <a:r>
              <a:rPr lang="en-US" sz="1600" dirty="0" smtClean="0">
                <a:latin typeface="Arial" pitchFamily="34" charset="0"/>
                <a:cs typeface="Arial" pitchFamily="34" charset="0"/>
              </a:rPr>
              <a:t>four identical motors, as </a:t>
            </a:r>
            <a:r>
              <a:rPr lang="en-US" sz="1600" dirty="0">
                <a:latin typeface="Arial" pitchFamily="34" charset="0"/>
                <a:cs typeface="Arial" pitchFamily="34" charset="0"/>
              </a:rPr>
              <a:t>shown in </a:t>
            </a:r>
            <a:r>
              <a:rPr lang="en-US" sz="1600" dirty="0" smtClean="0">
                <a:latin typeface="Arial" pitchFamily="34" charset="0"/>
                <a:cs typeface="Arial" pitchFamily="34" charset="0"/>
              </a:rPr>
              <a:t>Fig. below . </a:t>
            </a:r>
            <a:r>
              <a:rPr lang="en-US" sz="1600" dirty="0">
                <a:latin typeface="Arial" pitchFamily="34" charset="0"/>
                <a:cs typeface="Arial" pitchFamily="34" charset="0"/>
              </a:rPr>
              <a:t>The </a:t>
            </a:r>
            <a:r>
              <a:rPr lang="en-US" sz="1600" dirty="0" smtClean="0">
                <a:latin typeface="Arial" pitchFamily="34" charset="0"/>
                <a:cs typeface="Arial" pitchFamily="34" charset="0"/>
              </a:rPr>
              <a:t>sub-transient </a:t>
            </a:r>
            <a:r>
              <a:rPr lang="en-US" sz="1600" dirty="0">
                <a:latin typeface="Arial" pitchFamily="34" charset="0"/>
                <a:cs typeface="Arial" pitchFamily="34" charset="0"/>
              </a:rPr>
              <a:t>reactance </a:t>
            </a:r>
            <a:r>
              <a:rPr lang="en-US" sz="1600" i="1" dirty="0" err="1" smtClean="0">
                <a:latin typeface="Arial" pitchFamily="34" charset="0"/>
                <a:cs typeface="Arial" pitchFamily="34" charset="0"/>
              </a:rPr>
              <a:t>Xd</a:t>
            </a:r>
            <a:r>
              <a:rPr lang="en-US" sz="1600" i="1" dirty="0" smtClean="0">
                <a:latin typeface="Arial" pitchFamily="34" charset="0"/>
                <a:cs typeface="Arial" pitchFamily="34" charset="0"/>
              </a:rPr>
              <a:t> </a:t>
            </a:r>
            <a:r>
              <a:rPr lang="en-US" sz="1600" dirty="0" smtClean="0">
                <a:latin typeface="Arial" pitchFamily="34" charset="0"/>
                <a:cs typeface="Arial" pitchFamily="34" charset="0"/>
              </a:rPr>
              <a:t>’’ </a:t>
            </a:r>
            <a:r>
              <a:rPr lang="en-US" sz="1600" dirty="0">
                <a:latin typeface="Arial" pitchFamily="34" charset="0"/>
                <a:cs typeface="Arial" pitchFamily="34" charset="0"/>
              </a:rPr>
              <a:t>of each motor is </a:t>
            </a:r>
            <a:r>
              <a:rPr lang="en-US" sz="1600" dirty="0" smtClean="0">
                <a:latin typeface="Arial" pitchFamily="34" charset="0"/>
                <a:cs typeface="Arial" pitchFamily="34" charset="0"/>
              </a:rPr>
              <a:t>10% on </a:t>
            </a:r>
            <a:r>
              <a:rPr lang="en-US" sz="1600" dirty="0">
                <a:latin typeface="Arial" pitchFamily="34" charset="0"/>
                <a:cs typeface="Arial" pitchFamily="34" charset="0"/>
              </a:rPr>
              <a:t>a base of </a:t>
            </a:r>
            <a:r>
              <a:rPr lang="en-US" sz="1600" dirty="0" smtClean="0">
                <a:latin typeface="Arial" pitchFamily="34" charset="0"/>
                <a:cs typeface="Arial" pitchFamily="34" charset="0"/>
              </a:rPr>
              <a:t>10 MVA</a:t>
            </a:r>
            <a:r>
              <a:rPr lang="en-US" sz="1600" dirty="0">
                <a:latin typeface="Arial" pitchFamily="34" charset="0"/>
                <a:cs typeface="Arial" pitchFamily="34" charset="0"/>
              </a:rPr>
              <a:t>, </a:t>
            </a:r>
            <a:r>
              <a:rPr lang="en-US" sz="1600" dirty="0" smtClean="0">
                <a:latin typeface="Arial" pitchFamily="34" charset="0"/>
                <a:cs typeface="Arial" pitchFamily="34" charset="0"/>
              </a:rPr>
              <a:t>3.3 </a:t>
            </a:r>
            <a:r>
              <a:rPr lang="en-US" sz="1600" dirty="0">
                <a:latin typeface="Arial" pitchFamily="34" charset="0"/>
                <a:cs typeface="Arial" pitchFamily="34" charset="0"/>
              </a:rPr>
              <a:t>kV. The three-phase rating of the transformer </a:t>
            </a:r>
            <a:r>
              <a:rPr lang="en-US" sz="1600" dirty="0" smtClean="0">
                <a:latin typeface="Arial" pitchFamily="34" charset="0"/>
                <a:cs typeface="Arial" pitchFamily="34" charset="0"/>
              </a:rPr>
              <a:t>is 30 MVA</a:t>
            </a:r>
            <a:r>
              <a:rPr lang="en-US" sz="1600" dirty="0">
                <a:latin typeface="Arial" pitchFamily="34" charset="0"/>
                <a:cs typeface="Arial" pitchFamily="34" charset="0"/>
              </a:rPr>
              <a:t>, </a:t>
            </a:r>
            <a:r>
              <a:rPr lang="en-US" sz="1600" dirty="0" smtClean="0">
                <a:latin typeface="Arial" pitchFamily="34" charset="0"/>
                <a:cs typeface="Arial" pitchFamily="34" charset="0"/>
              </a:rPr>
              <a:t>15/3.3 </a:t>
            </a:r>
            <a:r>
              <a:rPr lang="en-US" sz="1600" dirty="0">
                <a:latin typeface="Arial" pitchFamily="34" charset="0"/>
                <a:cs typeface="Arial" pitchFamily="34" charset="0"/>
              </a:rPr>
              <a:t>kV, with a </a:t>
            </a:r>
            <a:r>
              <a:rPr lang="en-US" sz="1600" dirty="0" smtClean="0">
                <a:latin typeface="Arial" pitchFamily="34" charset="0"/>
                <a:cs typeface="Arial" pitchFamily="34" charset="0"/>
              </a:rPr>
              <a:t>leakage    reactance </a:t>
            </a:r>
            <a:r>
              <a:rPr lang="en-US" sz="1600" dirty="0">
                <a:latin typeface="Arial" pitchFamily="34" charset="0"/>
                <a:cs typeface="Arial" pitchFamily="34" charset="0"/>
              </a:rPr>
              <a:t>of 10%. The bus voltage at </a:t>
            </a:r>
            <a:r>
              <a:rPr lang="en-US" sz="1600" dirty="0" smtClean="0">
                <a:latin typeface="Arial" pitchFamily="34" charset="0"/>
                <a:cs typeface="Arial" pitchFamily="34" charset="0"/>
              </a:rPr>
              <a:t>the motors </a:t>
            </a:r>
            <a:r>
              <a:rPr lang="en-US" sz="1600" dirty="0">
                <a:latin typeface="Arial" pitchFamily="34" charset="0"/>
                <a:cs typeface="Arial" pitchFamily="34" charset="0"/>
              </a:rPr>
              <a:t>is </a:t>
            </a:r>
            <a:r>
              <a:rPr lang="en-US" sz="1600" dirty="0" smtClean="0">
                <a:latin typeface="Arial" pitchFamily="34" charset="0"/>
                <a:cs typeface="Arial" pitchFamily="34" charset="0"/>
              </a:rPr>
              <a:t>3.3 kV </a:t>
            </a:r>
            <a:r>
              <a:rPr lang="en-US" sz="1600" dirty="0">
                <a:latin typeface="Arial" pitchFamily="34" charset="0"/>
                <a:cs typeface="Arial" pitchFamily="34" charset="0"/>
              </a:rPr>
              <a:t>when a three-phase fault occurs at the point F. For the </a:t>
            </a:r>
            <a:r>
              <a:rPr lang="en-US" sz="1600" dirty="0" smtClean="0">
                <a:latin typeface="Arial" pitchFamily="34" charset="0"/>
                <a:cs typeface="Arial" pitchFamily="34" charset="0"/>
              </a:rPr>
              <a:t>fault specified</a:t>
            </a:r>
            <a:r>
              <a:rPr lang="en-US" sz="1600" dirty="0">
                <a:latin typeface="Arial" pitchFamily="34" charset="0"/>
                <a:cs typeface="Arial" pitchFamily="34" charset="0"/>
              </a:rPr>
              <a:t>, calculate (i) the </a:t>
            </a:r>
            <a:r>
              <a:rPr lang="en-US" sz="1600" dirty="0" smtClean="0">
                <a:latin typeface="Arial" pitchFamily="34" charset="0"/>
                <a:cs typeface="Arial" pitchFamily="34" charset="0"/>
              </a:rPr>
              <a:t>sub-transient </a:t>
            </a:r>
            <a:r>
              <a:rPr lang="en-US" sz="1600" dirty="0">
                <a:latin typeface="Arial" pitchFamily="34" charset="0"/>
                <a:cs typeface="Arial" pitchFamily="34" charset="0"/>
              </a:rPr>
              <a:t>current in the fault, (ii) the </a:t>
            </a:r>
            <a:r>
              <a:rPr lang="en-US" sz="1600" dirty="0" smtClean="0">
                <a:latin typeface="Arial" pitchFamily="34" charset="0"/>
                <a:cs typeface="Arial" pitchFamily="34" charset="0"/>
              </a:rPr>
              <a:t>sub-transient current </a:t>
            </a:r>
            <a:r>
              <a:rPr lang="en-US" sz="1600" dirty="0">
                <a:latin typeface="Arial" pitchFamily="34" charset="0"/>
                <a:cs typeface="Arial" pitchFamily="34" charset="0"/>
              </a:rPr>
              <a:t>in breaker A and (iii) the momentary current in breaker A.</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26</a:t>
            </a:fld>
            <a:endParaRPr lang="en-US"/>
          </a:p>
        </p:txBody>
      </p:sp>
      <p:pic>
        <p:nvPicPr>
          <p:cNvPr id="36864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5792" y="2865749"/>
            <a:ext cx="7410879" cy="315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529010" y="202031"/>
            <a:ext cx="11598047" cy="646331"/>
          </a:xfrm>
          <a:prstGeom prst="rect">
            <a:avLst/>
          </a:prstGeom>
        </p:spPr>
        <p:txBody>
          <a:bodyPr wrap="none">
            <a:spAutoFit/>
          </a:bodyPr>
          <a:lstStyle/>
          <a:p>
            <a:r>
              <a:rPr lang="en-US" sz="3600" b="1" dirty="0">
                <a:latin typeface="Arial" pitchFamily="34" charset="0"/>
                <a:cs typeface="Arial" pitchFamily="34" charset="0"/>
              </a:rPr>
              <a:t>Solved Problems </a:t>
            </a:r>
            <a:r>
              <a:rPr lang="en-US" sz="3600" b="1" dirty="0" smtClean="0">
                <a:latin typeface="Arial" pitchFamily="34" charset="0"/>
                <a:cs typeface="Arial" pitchFamily="34" charset="0"/>
              </a:rPr>
              <a:t>                                              Cont.…</a:t>
            </a:r>
            <a:endParaRPr lang="en-US" sz="3600" dirty="0"/>
          </a:p>
        </p:txBody>
      </p:sp>
    </p:spTree>
    <p:extLst>
      <p:ext uri="{BB962C8B-B14F-4D97-AF65-F5344CB8AC3E}">
        <p14:creationId xmlns:p14="http://schemas.microsoft.com/office/powerpoint/2010/main" val="40623693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7711" y="1244009"/>
            <a:ext cx="11829345" cy="5518298"/>
          </a:xfrm>
        </p:spPr>
        <p:txBody>
          <a:bodyPr>
            <a:normAutofit/>
          </a:bodyPr>
          <a:lstStyle/>
          <a:p>
            <a:pPr algn="just">
              <a:lnSpc>
                <a:spcPct val="150000"/>
              </a:lnSpc>
            </a:pPr>
            <a:r>
              <a:rPr lang="en-US" sz="2000" dirty="0" smtClean="0">
                <a:latin typeface="Arial" pitchFamily="34" charset="0"/>
                <a:cs typeface="Arial" pitchFamily="34" charset="0"/>
              </a:rPr>
              <a:t>Solution : First we need to develop the circuit diagram as:</a:t>
            </a:r>
          </a:p>
          <a:p>
            <a:pPr marL="0" indent="0" algn="just">
              <a:lnSpc>
                <a:spcPct val="150000"/>
              </a:lnSpc>
              <a:buNone/>
            </a:pPr>
            <a:r>
              <a:rPr lang="en-US" sz="2000" dirty="0" err="1" smtClean="0">
                <a:latin typeface="Arial" pitchFamily="34" charset="0"/>
                <a:cs typeface="Arial" pitchFamily="34" charset="0"/>
              </a:rPr>
              <a:t>S</a:t>
            </a:r>
            <a:r>
              <a:rPr lang="en-US" sz="2000" baseline="-25000" dirty="0" err="1" smtClean="0">
                <a:latin typeface="Arial" pitchFamily="34" charset="0"/>
                <a:cs typeface="Arial" pitchFamily="34" charset="0"/>
              </a:rPr>
              <a:t>base</a:t>
            </a:r>
            <a:r>
              <a:rPr lang="en-US" sz="2000" dirty="0" smtClean="0">
                <a:latin typeface="Arial" pitchFamily="34" charset="0"/>
                <a:cs typeface="Arial" pitchFamily="34" charset="0"/>
              </a:rPr>
              <a:t>=30 MVA, </a:t>
            </a:r>
            <a:r>
              <a:rPr lang="en-US" sz="2000" dirty="0" err="1" smtClean="0">
                <a:latin typeface="Arial" pitchFamily="34" charset="0"/>
                <a:cs typeface="Arial" pitchFamily="34" charset="0"/>
              </a:rPr>
              <a:t>V</a:t>
            </a:r>
            <a:r>
              <a:rPr lang="en-US" sz="2000" baseline="-25000" dirty="0" err="1" smtClean="0">
                <a:latin typeface="Arial" pitchFamily="34" charset="0"/>
                <a:cs typeface="Arial" pitchFamily="34" charset="0"/>
              </a:rPr>
              <a:t>b</a:t>
            </a:r>
            <a:r>
              <a:rPr lang="en-US" sz="2000" dirty="0" smtClean="0">
                <a:latin typeface="Arial" pitchFamily="34" charset="0"/>
                <a:cs typeface="Arial" pitchFamily="34" charset="0"/>
              </a:rPr>
              <a:t>=15kv</a:t>
            </a:r>
          </a:p>
          <a:p>
            <a:pPr marL="0" indent="0" algn="just">
              <a:lnSpc>
                <a:spcPct val="150000"/>
              </a:lnSpc>
              <a:buNone/>
            </a:pPr>
            <a:r>
              <a:rPr lang="en-US" sz="2000" dirty="0" smtClean="0">
                <a:latin typeface="Arial" pitchFamily="34" charset="0"/>
                <a:cs typeface="Arial" pitchFamily="34" charset="0"/>
              </a:rPr>
              <a:t>Then, Xg’’@30MVA=0.1p.u,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27</a:t>
            </a:fld>
            <a:endParaRPr lang="en-US"/>
          </a:p>
        </p:txBody>
      </p:sp>
      <p:graphicFrame>
        <p:nvGraphicFramePr>
          <p:cNvPr id="6" name="Object 5"/>
          <p:cNvGraphicFramePr>
            <a:graphicFrameLocks noChangeAspect="1"/>
          </p:cNvGraphicFramePr>
          <p:nvPr>
            <p:extLst>
              <p:ext uri="{D42A27DB-BD31-4B8C-83A1-F6EECF244321}">
                <p14:modId xmlns:p14="http://schemas.microsoft.com/office/powerpoint/2010/main" val="3025318513"/>
              </p:ext>
            </p:extLst>
          </p:nvPr>
        </p:nvGraphicFramePr>
        <p:xfrm>
          <a:off x="1680917" y="3591858"/>
          <a:ext cx="4697612" cy="819886"/>
        </p:xfrm>
        <a:graphic>
          <a:graphicData uri="http://schemas.openxmlformats.org/presentationml/2006/ole">
            <mc:AlternateContent xmlns:mc="http://schemas.openxmlformats.org/markup-compatibility/2006">
              <mc:Choice xmlns:v="urn:schemas-microsoft-com:vml" Requires="v">
                <p:oleObj spid="_x0000_s368687" name="Equation" r:id="rId3" imgW="2273040" imgH="393480" progId="Equation.3">
                  <p:embed/>
                </p:oleObj>
              </mc:Choice>
              <mc:Fallback>
                <p:oleObj name="Equation" r:id="rId3" imgW="2273040" imgH="393480" progId="Equation.3">
                  <p:embed/>
                  <p:pic>
                    <p:nvPicPr>
                      <p:cNvPr id="0" name="Object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80917" y="3591858"/>
                        <a:ext cx="4697612" cy="819886"/>
                      </a:xfrm>
                      <a:prstGeom prst="rect">
                        <a:avLst/>
                      </a:prstGeom>
                      <a:noFill/>
                      <a:ln>
                        <a:noFill/>
                      </a:ln>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2583969264"/>
              </p:ext>
            </p:extLst>
          </p:nvPr>
        </p:nvGraphicFramePr>
        <p:xfrm>
          <a:off x="1470941" y="4745840"/>
          <a:ext cx="4911058" cy="1042218"/>
        </p:xfrm>
        <a:graphic>
          <a:graphicData uri="http://schemas.openxmlformats.org/presentationml/2006/ole">
            <mc:AlternateContent xmlns:mc="http://schemas.openxmlformats.org/markup-compatibility/2006">
              <mc:Choice xmlns:v="urn:schemas-microsoft-com:vml" Requires="v">
                <p:oleObj spid="_x0000_s368688" name="Equation" r:id="rId5" imgW="3949560" imgH="838080" progId="Equation.3">
                  <p:embed/>
                </p:oleObj>
              </mc:Choice>
              <mc:Fallback>
                <p:oleObj name="Equation" r:id="rId5" imgW="3949560" imgH="838080" progId="Equation.3">
                  <p:embed/>
                  <p:pic>
                    <p:nvPicPr>
                      <p:cNvPr id="0" name="Object 6"/>
                      <p:cNvPicPr>
                        <a:picLocks noChangeAspect="1" noChangeArrowheads="1"/>
                      </p:cNvPicPr>
                      <p:nvPr/>
                    </p:nvPicPr>
                    <p:blipFill>
                      <a:blip r:embed="rId6"/>
                      <a:srcRect/>
                      <a:stretch>
                        <a:fillRect/>
                      </a:stretch>
                    </p:blipFill>
                    <p:spPr bwMode="auto">
                      <a:xfrm>
                        <a:off x="1470941" y="4745840"/>
                        <a:ext cx="4911058" cy="1042218"/>
                      </a:xfrm>
                      <a:prstGeom prst="rect">
                        <a:avLst/>
                      </a:prstGeom>
                      <a:noFill/>
                      <a:ln>
                        <a:noFill/>
                      </a:ln>
                    </p:spPr>
                  </p:pic>
                </p:oleObj>
              </mc:Fallback>
            </mc:AlternateContent>
          </a:graphicData>
        </a:graphic>
      </p:graphicFrame>
      <p:sp>
        <p:nvSpPr>
          <p:cNvPr id="8" name="Rectangle 7"/>
          <p:cNvSpPr/>
          <p:nvPr/>
        </p:nvSpPr>
        <p:spPr>
          <a:xfrm>
            <a:off x="529010" y="202031"/>
            <a:ext cx="11598047" cy="646331"/>
          </a:xfrm>
          <a:prstGeom prst="rect">
            <a:avLst/>
          </a:prstGeom>
        </p:spPr>
        <p:txBody>
          <a:bodyPr wrap="none">
            <a:spAutoFit/>
          </a:bodyPr>
          <a:lstStyle/>
          <a:p>
            <a:r>
              <a:rPr lang="en-US" sz="3600" b="1" dirty="0">
                <a:latin typeface="Arial" pitchFamily="34" charset="0"/>
                <a:cs typeface="Arial" pitchFamily="34" charset="0"/>
              </a:rPr>
              <a:t>Solved Problems </a:t>
            </a:r>
            <a:r>
              <a:rPr lang="en-US" sz="3600" b="1" dirty="0" smtClean="0">
                <a:latin typeface="Arial" pitchFamily="34" charset="0"/>
                <a:cs typeface="Arial" pitchFamily="34" charset="0"/>
              </a:rPr>
              <a:t>                                              Cont.…</a:t>
            </a:r>
            <a:endParaRPr lang="en-US" sz="3600" dirty="0"/>
          </a:p>
        </p:txBody>
      </p:sp>
    </p:spTree>
    <p:extLst>
      <p:ext uri="{BB962C8B-B14F-4D97-AF65-F5344CB8AC3E}">
        <p14:creationId xmlns:p14="http://schemas.microsoft.com/office/powerpoint/2010/main" val="1050996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0121" y="1201479"/>
            <a:ext cx="11706446" cy="5380074"/>
          </a:xfrm>
        </p:spPr>
        <p:txBody>
          <a:bodyPr/>
          <a:lstStyle/>
          <a:p>
            <a:r>
              <a:rPr lang="en-US" sz="2000" dirty="0" smtClean="0">
                <a:latin typeface="Arial" pitchFamily="34" charset="0"/>
                <a:cs typeface="Arial" pitchFamily="34" charset="0"/>
              </a:rPr>
              <a:t>The per unit reactance of each motor in new base is:</a:t>
            </a:r>
          </a:p>
          <a:p>
            <a:endParaRPr lang="en-US" dirty="0"/>
          </a:p>
          <a:p>
            <a:endParaRPr lang="en-US" dirty="0" smtClean="0"/>
          </a:p>
          <a:p>
            <a:pPr marL="0" indent="0">
              <a:buNone/>
            </a:pPr>
            <a:endParaRPr lang="en-US" dirty="0" smtClean="0"/>
          </a:p>
          <a:p>
            <a:r>
              <a:rPr lang="en-US" sz="2000" dirty="0" smtClean="0">
                <a:latin typeface="Arial" pitchFamily="34" charset="0"/>
                <a:cs typeface="Arial" pitchFamily="34" charset="0"/>
              </a:rPr>
              <a:t>The pre-fault circuit diagram is given as:</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28</a:t>
            </a:fld>
            <a:endParaRPr lang="en-US"/>
          </a:p>
        </p:txBody>
      </p:sp>
      <p:graphicFrame>
        <p:nvGraphicFramePr>
          <p:cNvPr id="6" name="Object 5"/>
          <p:cNvGraphicFramePr>
            <a:graphicFrameLocks noChangeAspect="1"/>
          </p:cNvGraphicFramePr>
          <p:nvPr>
            <p:extLst>
              <p:ext uri="{D42A27DB-BD31-4B8C-83A1-F6EECF244321}">
                <p14:modId xmlns:p14="http://schemas.microsoft.com/office/powerpoint/2010/main" val="422459618"/>
              </p:ext>
            </p:extLst>
          </p:nvPr>
        </p:nvGraphicFramePr>
        <p:xfrm>
          <a:off x="1421361" y="1910357"/>
          <a:ext cx="4500974" cy="1205746"/>
        </p:xfrm>
        <a:graphic>
          <a:graphicData uri="http://schemas.openxmlformats.org/presentationml/2006/ole">
            <mc:AlternateContent xmlns:mc="http://schemas.openxmlformats.org/markup-compatibility/2006">
              <mc:Choice xmlns:v="urn:schemas-microsoft-com:vml" Requires="v">
                <p:oleObj spid="_x0000_s369688" name="Equation" r:id="rId3" imgW="2463480" imgH="660240" progId="Equation.3">
                  <p:embed/>
                </p:oleObj>
              </mc:Choice>
              <mc:Fallback>
                <p:oleObj name="Equation" r:id="rId3" imgW="2463480" imgH="660240" progId="Equation.3">
                  <p:embed/>
                  <p:pic>
                    <p:nvPicPr>
                      <p:cNvPr id="0" name="Object 6"/>
                      <p:cNvPicPr>
                        <a:picLocks noChangeAspect="1" noChangeArrowheads="1"/>
                      </p:cNvPicPr>
                      <p:nvPr/>
                    </p:nvPicPr>
                    <p:blipFill>
                      <a:blip r:embed="rId4"/>
                      <a:srcRect/>
                      <a:stretch>
                        <a:fillRect/>
                      </a:stretch>
                    </p:blipFill>
                    <p:spPr bwMode="auto">
                      <a:xfrm>
                        <a:off x="1421361" y="1910357"/>
                        <a:ext cx="4500974" cy="1205746"/>
                      </a:xfrm>
                      <a:prstGeom prst="rect">
                        <a:avLst/>
                      </a:prstGeom>
                      <a:noFill/>
                      <a:ln>
                        <a:noFill/>
                      </a:ln>
                    </p:spPr>
                  </p:pic>
                </p:oleObj>
              </mc:Fallback>
            </mc:AlternateContent>
          </a:graphicData>
        </a:graphic>
      </p:graphicFrame>
      <p:sp>
        <p:nvSpPr>
          <p:cNvPr id="7" name="Rectangle 6"/>
          <p:cNvSpPr/>
          <p:nvPr/>
        </p:nvSpPr>
        <p:spPr>
          <a:xfrm>
            <a:off x="529010" y="202031"/>
            <a:ext cx="11598047" cy="646331"/>
          </a:xfrm>
          <a:prstGeom prst="rect">
            <a:avLst/>
          </a:prstGeom>
        </p:spPr>
        <p:txBody>
          <a:bodyPr wrap="none">
            <a:spAutoFit/>
          </a:bodyPr>
          <a:lstStyle/>
          <a:p>
            <a:r>
              <a:rPr lang="en-US" sz="3600" b="1" dirty="0">
                <a:latin typeface="Arial" pitchFamily="34" charset="0"/>
                <a:cs typeface="Arial" pitchFamily="34" charset="0"/>
              </a:rPr>
              <a:t>Solved Problems </a:t>
            </a:r>
            <a:r>
              <a:rPr lang="en-US" sz="3600" b="1" dirty="0" smtClean="0">
                <a:latin typeface="Arial" pitchFamily="34" charset="0"/>
                <a:cs typeface="Arial" pitchFamily="34" charset="0"/>
              </a:rPr>
              <a:t>                                              Cont.…</a:t>
            </a:r>
            <a:endParaRPr lang="en-US" sz="3600" dirty="0"/>
          </a:p>
        </p:txBody>
      </p:sp>
      <p:pic>
        <p:nvPicPr>
          <p:cNvPr id="8" name="Picture 7"/>
          <p:cNvPicPr/>
          <p:nvPr/>
        </p:nvPicPr>
        <p:blipFill>
          <a:blip r:embed="rId5">
            <a:extLst>
              <a:ext uri="{28A0092B-C50C-407E-A947-70E740481C1C}">
                <a14:useLocalDpi xmlns:a14="http://schemas.microsoft.com/office/drawing/2010/main" val="0"/>
              </a:ext>
            </a:extLst>
          </a:blip>
          <a:srcRect/>
          <a:stretch>
            <a:fillRect/>
          </a:stretch>
        </p:blipFill>
        <p:spPr bwMode="auto">
          <a:xfrm>
            <a:off x="691115" y="3487479"/>
            <a:ext cx="6273211" cy="2902687"/>
          </a:xfrm>
          <a:prstGeom prst="rect">
            <a:avLst/>
          </a:prstGeom>
          <a:noFill/>
          <a:ln>
            <a:noFill/>
          </a:ln>
        </p:spPr>
      </p:pic>
    </p:spTree>
    <p:extLst>
      <p:ext uri="{BB962C8B-B14F-4D97-AF65-F5344CB8AC3E}">
        <p14:creationId xmlns:p14="http://schemas.microsoft.com/office/powerpoint/2010/main" val="11203618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841" y="1414021"/>
            <a:ext cx="12107159" cy="5344998"/>
          </a:xfrm>
        </p:spPr>
        <p:txBody>
          <a:bodyPr>
            <a:normAutofit/>
          </a:bodyPr>
          <a:lstStyle/>
          <a:p>
            <a:pPr algn="just">
              <a:lnSpc>
                <a:spcPct val="150000"/>
              </a:lnSpc>
            </a:pPr>
            <a:r>
              <a:rPr lang="en-US" sz="2000" dirty="0" smtClean="0">
                <a:latin typeface="Arial" pitchFamily="34" charset="0"/>
                <a:cs typeface="Arial" pitchFamily="34" charset="0"/>
              </a:rPr>
              <a:t>The </a:t>
            </a:r>
            <a:r>
              <a:rPr lang="en-US" sz="2000" b="1" dirty="0" smtClean="0">
                <a:latin typeface="Arial" pitchFamily="34" charset="0"/>
                <a:cs typeface="Arial" pitchFamily="34" charset="0"/>
              </a:rPr>
              <a:t>sub-transient reactance's </a:t>
            </a:r>
            <a:r>
              <a:rPr lang="en-US" sz="2000" dirty="0" smtClean="0">
                <a:latin typeface="Arial" pitchFamily="34" charset="0"/>
                <a:cs typeface="Arial" pitchFamily="34" charset="0"/>
              </a:rPr>
              <a:t>are then determined while considering the initial no load conditions</a:t>
            </a:r>
          </a:p>
          <a:p>
            <a:pPr algn="just">
              <a:lnSpc>
                <a:spcPct val="150000"/>
              </a:lnSpc>
            </a:pPr>
            <a:r>
              <a:rPr lang="en-US" sz="2000" dirty="0" smtClean="0">
                <a:latin typeface="Arial" pitchFamily="34" charset="0"/>
                <a:cs typeface="Arial" pitchFamily="34" charset="0"/>
              </a:rPr>
              <a:t>Which means all reactance's are connected in parallel if the fault is at point A is given by:</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29</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289847442"/>
              </p:ext>
            </p:extLst>
          </p:nvPr>
        </p:nvGraphicFramePr>
        <p:xfrm>
          <a:off x="782425" y="2582944"/>
          <a:ext cx="3819020" cy="2064470"/>
        </p:xfrm>
        <a:graphic>
          <a:graphicData uri="http://schemas.openxmlformats.org/presentationml/2006/ole">
            <mc:AlternateContent xmlns:mc="http://schemas.openxmlformats.org/markup-compatibility/2006">
              <mc:Choice xmlns:v="urn:schemas-microsoft-com:vml" Requires="v">
                <p:oleObj spid="_x0000_s370727" name="Equation" r:id="rId3" imgW="2425700" imgH="1308100" progId="Equation.3">
                  <p:embed/>
                </p:oleObj>
              </mc:Choice>
              <mc:Fallback>
                <p:oleObj name="Equation" r:id="rId3" imgW="2425700" imgH="13081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2425" y="2582944"/>
                        <a:ext cx="3819020" cy="2064470"/>
                      </a:xfrm>
                      <a:prstGeom prst="rect">
                        <a:avLst/>
                      </a:prstGeom>
                      <a:noFill/>
                    </p:spPr>
                  </p:pic>
                </p:oleObj>
              </mc:Fallback>
            </mc:AlternateContent>
          </a:graphicData>
        </a:graphic>
      </p:graphicFrame>
      <p:sp>
        <p:nvSpPr>
          <p:cNvPr id="8" name="Rectangle 7"/>
          <p:cNvSpPr/>
          <p:nvPr/>
        </p:nvSpPr>
        <p:spPr>
          <a:xfrm>
            <a:off x="276518" y="4821513"/>
            <a:ext cx="9546211" cy="400110"/>
          </a:xfrm>
          <a:prstGeom prst="rect">
            <a:avLst/>
          </a:prstGeom>
        </p:spPr>
        <p:txBody>
          <a:bodyPr wrap="square">
            <a:spAutoFit/>
          </a:bodyPr>
          <a:lstStyle/>
          <a:p>
            <a:pPr marL="342900" indent="-342900">
              <a:buFont typeface="Arial" pitchFamily="34" charset="0"/>
              <a:buChar char="•"/>
            </a:pPr>
            <a:r>
              <a:rPr lang="en-US" sz="2000" dirty="0">
                <a:latin typeface="Arial" pitchFamily="34" charset="0"/>
                <a:cs typeface="Arial" pitchFamily="34" charset="0"/>
              </a:rPr>
              <a:t>Then, the fault current for unity pre-fault voltage is calculated as :</a:t>
            </a:r>
          </a:p>
        </p:txBody>
      </p:sp>
      <p:sp>
        <p:nvSpPr>
          <p:cNvPr id="9"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0" name="Object 9"/>
          <p:cNvGraphicFramePr>
            <a:graphicFrameLocks noChangeAspect="1"/>
          </p:cNvGraphicFramePr>
          <p:nvPr>
            <p:extLst>
              <p:ext uri="{D42A27DB-BD31-4B8C-83A1-F6EECF244321}">
                <p14:modId xmlns:p14="http://schemas.microsoft.com/office/powerpoint/2010/main" val="1235458423"/>
              </p:ext>
            </p:extLst>
          </p:nvPr>
        </p:nvGraphicFramePr>
        <p:xfrm>
          <a:off x="707010" y="5326144"/>
          <a:ext cx="3974343" cy="641023"/>
        </p:xfrm>
        <a:graphic>
          <a:graphicData uri="http://schemas.openxmlformats.org/presentationml/2006/ole">
            <mc:AlternateContent xmlns:mc="http://schemas.openxmlformats.org/markup-compatibility/2006">
              <mc:Choice xmlns:v="urn:schemas-microsoft-com:vml" Requires="v">
                <p:oleObj spid="_x0000_s370728" name="Equation" r:id="rId5" imgW="2857500" imgH="457200" progId="Equation.3">
                  <p:embed/>
                </p:oleObj>
              </mc:Choice>
              <mc:Fallback>
                <p:oleObj name="Equation" r:id="rId5" imgW="2857500" imgH="457200" progId="Equation.3">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7010" y="5326144"/>
                        <a:ext cx="3974343" cy="641023"/>
                      </a:xfrm>
                      <a:prstGeom prst="rect">
                        <a:avLst/>
                      </a:prstGeom>
                      <a:noFill/>
                    </p:spPr>
                  </p:pic>
                </p:oleObj>
              </mc:Fallback>
            </mc:AlternateContent>
          </a:graphicData>
        </a:graphic>
      </p:graphicFrame>
      <p:sp>
        <p:nvSpPr>
          <p:cNvPr id="11" name="Rectangle 10"/>
          <p:cNvSpPr/>
          <p:nvPr/>
        </p:nvSpPr>
        <p:spPr>
          <a:xfrm>
            <a:off x="529010" y="202031"/>
            <a:ext cx="11598047" cy="646331"/>
          </a:xfrm>
          <a:prstGeom prst="rect">
            <a:avLst/>
          </a:prstGeom>
        </p:spPr>
        <p:txBody>
          <a:bodyPr wrap="none">
            <a:spAutoFit/>
          </a:bodyPr>
          <a:lstStyle/>
          <a:p>
            <a:r>
              <a:rPr lang="en-US" sz="3600" b="1" dirty="0">
                <a:latin typeface="Arial" pitchFamily="34" charset="0"/>
                <a:cs typeface="Arial" pitchFamily="34" charset="0"/>
              </a:rPr>
              <a:t>Solved Problems </a:t>
            </a:r>
            <a:r>
              <a:rPr lang="en-US" sz="3600" b="1" dirty="0" smtClean="0">
                <a:latin typeface="Arial" pitchFamily="34" charset="0"/>
                <a:cs typeface="Arial" pitchFamily="34" charset="0"/>
              </a:rPr>
              <a:t>                                              Cont.…</a:t>
            </a:r>
            <a:endParaRPr lang="en-US" sz="3600" dirty="0"/>
          </a:p>
        </p:txBody>
      </p:sp>
    </p:spTree>
    <p:extLst>
      <p:ext uri="{BB962C8B-B14F-4D97-AF65-F5344CB8AC3E}">
        <p14:creationId xmlns:p14="http://schemas.microsoft.com/office/powerpoint/2010/main" val="10462329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3695" y="1329178"/>
            <a:ext cx="11942993" cy="5422495"/>
          </a:xfrm>
        </p:spPr>
        <p:txBody>
          <a:bodyPr>
            <a:normAutofit/>
          </a:bodyPr>
          <a:lstStyle/>
          <a:p>
            <a:r>
              <a:rPr lang="en-US" sz="2000" dirty="0" smtClean="0">
                <a:latin typeface="Arial" pitchFamily="34" charset="0"/>
                <a:cs typeface="Arial" pitchFamily="34" charset="0"/>
              </a:rPr>
              <a:t>The fault current in ampere is determined as:</a:t>
            </a:r>
          </a:p>
          <a:p>
            <a:endParaRPr lang="en-US" dirty="0"/>
          </a:p>
          <a:p>
            <a:endParaRPr lang="en-US" dirty="0" smtClean="0"/>
          </a:p>
          <a:p>
            <a:endParaRPr lang="en-US" dirty="0"/>
          </a:p>
          <a:p>
            <a:endParaRPr lang="en-US" dirty="0" smtClean="0"/>
          </a:p>
          <a:p>
            <a:endParaRPr lang="en-US" dirty="0"/>
          </a:p>
          <a:p>
            <a:pPr algn="just">
              <a:lnSpc>
                <a:spcPct val="150000"/>
              </a:lnSpc>
            </a:pPr>
            <a:r>
              <a:rPr lang="en-US" sz="2000" dirty="0" smtClean="0">
                <a:latin typeface="Arial" pitchFamily="34" charset="0"/>
                <a:cs typeface="Arial" pitchFamily="34" charset="0"/>
              </a:rPr>
              <a:t>It is observed that the fault current exponentially increased to higher Value.</a:t>
            </a:r>
          </a:p>
          <a:p>
            <a:pPr algn="just">
              <a:lnSpc>
                <a:spcPct val="150000"/>
              </a:lnSpc>
            </a:pPr>
            <a:r>
              <a:rPr lang="en-US" sz="2000" dirty="0" smtClean="0">
                <a:latin typeface="Arial" pitchFamily="34" charset="0"/>
                <a:cs typeface="Arial" pitchFamily="34" charset="0"/>
              </a:rPr>
              <a:t>Thus, the sub transient </a:t>
            </a:r>
            <a:r>
              <a:rPr lang="en-US" sz="2000" dirty="0">
                <a:latin typeface="Arial" pitchFamily="34" charset="0"/>
                <a:cs typeface="Arial" pitchFamily="34" charset="0"/>
              </a:rPr>
              <a:t>current in breaker A is supplied by the generator </a:t>
            </a:r>
            <a:r>
              <a:rPr lang="en-US" sz="2000" dirty="0" smtClean="0">
                <a:latin typeface="Arial" pitchFamily="34" charset="0"/>
                <a:cs typeface="Arial" pitchFamily="34" charset="0"/>
              </a:rPr>
              <a:t>and three motors, and the sub transients  </a:t>
            </a:r>
            <a:r>
              <a:rPr lang="en-US" sz="2000" dirty="0">
                <a:latin typeface="Arial" pitchFamily="34" charset="0"/>
                <a:cs typeface="Arial" pitchFamily="34" charset="0"/>
              </a:rPr>
              <a:t>in breaker A </a:t>
            </a:r>
            <a:r>
              <a:rPr lang="en-US" sz="2000" dirty="0" smtClean="0">
                <a:latin typeface="Arial" pitchFamily="34" charset="0"/>
                <a:cs typeface="Arial" pitchFamily="34" charset="0"/>
              </a:rPr>
              <a:t>maybe </a:t>
            </a:r>
            <a:r>
              <a:rPr lang="en-US" sz="2000" dirty="0">
                <a:latin typeface="Arial" pitchFamily="34" charset="0"/>
                <a:cs typeface="Arial" pitchFamily="34" charset="0"/>
              </a:rPr>
              <a:t>written </a:t>
            </a:r>
            <a:r>
              <a:rPr lang="en-US" sz="2000" dirty="0" smtClean="0">
                <a:latin typeface="Arial" pitchFamily="34" charset="0"/>
                <a:cs typeface="Arial" pitchFamily="34" charset="0"/>
              </a:rPr>
              <a:t>as.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30</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2526182119"/>
              </p:ext>
            </p:extLst>
          </p:nvPr>
        </p:nvGraphicFramePr>
        <p:xfrm>
          <a:off x="585247" y="1913674"/>
          <a:ext cx="6977044" cy="2139852"/>
        </p:xfrm>
        <a:graphic>
          <a:graphicData uri="http://schemas.openxmlformats.org/presentationml/2006/ole">
            <mc:AlternateContent xmlns:mc="http://schemas.openxmlformats.org/markup-compatibility/2006">
              <mc:Choice xmlns:v="urn:schemas-microsoft-com:vml" Requires="v">
                <p:oleObj spid="_x0000_s371732" name="Equation" r:id="rId3" imgW="2984400" imgH="914400" progId="Equation.3">
                  <p:embed/>
                </p:oleObj>
              </mc:Choice>
              <mc:Fallback>
                <p:oleObj name="Equation" r:id="rId3" imgW="2984400" imgH="914400" progId="Equation.3">
                  <p:embed/>
                  <p:pic>
                    <p:nvPicPr>
                      <p:cNvPr id="0" name="Object 1"/>
                      <p:cNvPicPr>
                        <a:picLocks noChangeAspect="1" noChangeArrowheads="1"/>
                      </p:cNvPicPr>
                      <p:nvPr/>
                    </p:nvPicPr>
                    <p:blipFill>
                      <a:blip r:embed="rId4"/>
                      <a:srcRect/>
                      <a:stretch>
                        <a:fillRect/>
                      </a:stretch>
                    </p:blipFill>
                    <p:spPr bwMode="auto">
                      <a:xfrm>
                        <a:off x="585247" y="1913674"/>
                        <a:ext cx="6977044" cy="2139852"/>
                      </a:xfrm>
                      <a:prstGeom prst="rect">
                        <a:avLst/>
                      </a:prstGeom>
                      <a:noFill/>
                    </p:spPr>
                  </p:pic>
                </p:oleObj>
              </mc:Fallback>
            </mc:AlternateContent>
          </a:graphicData>
        </a:graphic>
      </p:graphicFrame>
      <p:sp>
        <p:nvSpPr>
          <p:cNvPr id="8" name="Rectangle 7"/>
          <p:cNvSpPr/>
          <p:nvPr/>
        </p:nvSpPr>
        <p:spPr>
          <a:xfrm>
            <a:off x="529010" y="202031"/>
            <a:ext cx="11598047" cy="646331"/>
          </a:xfrm>
          <a:prstGeom prst="rect">
            <a:avLst/>
          </a:prstGeom>
        </p:spPr>
        <p:txBody>
          <a:bodyPr wrap="none">
            <a:spAutoFit/>
          </a:bodyPr>
          <a:lstStyle/>
          <a:p>
            <a:r>
              <a:rPr lang="en-US" sz="3600" b="1" dirty="0">
                <a:latin typeface="Arial" pitchFamily="34" charset="0"/>
                <a:cs typeface="Arial" pitchFamily="34" charset="0"/>
              </a:rPr>
              <a:t>Solved Problems </a:t>
            </a:r>
            <a:r>
              <a:rPr lang="en-US" sz="3600" b="1" dirty="0" smtClean="0">
                <a:latin typeface="Arial" pitchFamily="34" charset="0"/>
                <a:cs typeface="Arial" pitchFamily="34" charset="0"/>
              </a:rPr>
              <a:t>                                              Cont.…</a:t>
            </a:r>
            <a:endParaRPr lang="en-US" sz="3600" dirty="0"/>
          </a:p>
        </p:txBody>
      </p:sp>
    </p:spTree>
    <p:extLst>
      <p:ext uri="{BB962C8B-B14F-4D97-AF65-F5344CB8AC3E}">
        <p14:creationId xmlns:p14="http://schemas.microsoft.com/office/powerpoint/2010/main" val="24724090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396" y="957532"/>
            <a:ext cx="11913079" cy="5676181"/>
          </a:xfrm>
        </p:spPr>
        <p:txBody>
          <a:bodyPr>
            <a:normAutofit/>
          </a:bodyPr>
          <a:lstStyle/>
          <a:p>
            <a:r>
              <a:rPr lang="en-US" sz="2000" dirty="0" smtClean="0">
                <a:latin typeface="Arial" pitchFamily="34" charset="0"/>
                <a:cs typeface="Arial" pitchFamily="34" charset="0"/>
              </a:rPr>
              <a:t>Which is:</a:t>
            </a:r>
          </a:p>
          <a:p>
            <a:endParaRPr lang="en-US" dirty="0"/>
          </a:p>
          <a:p>
            <a:endParaRPr lang="en-US" dirty="0" smtClean="0"/>
          </a:p>
          <a:p>
            <a:pPr marL="0" indent="0">
              <a:buNone/>
            </a:pPr>
            <a:endParaRPr lang="en-US" dirty="0" smtClean="0"/>
          </a:p>
          <a:p>
            <a:pPr algn="just"/>
            <a:r>
              <a:rPr lang="en-US" sz="2000" dirty="0">
                <a:latin typeface="Arial" pitchFamily="34" charset="0"/>
                <a:cs typeface="Arial" pitchFamily="34" charset="0"/>
              </a:rPr>
              <a:t>Then, the fault current for unity pre-fault voltage is calculated as </a:t>
            </a:r>
            <a:r>
              <a:rPr lang="en-US" sz="2000" dirty="0" smtClean="0">
                <a:latin typeface="Arial" pitchFamily="34" charset="0"/>
                <a:cs typeface="Arial" pitchFamily="34" charset="0"/>
              </a:rPr>
              <a:t>:</a:t>
            </a:r>
          </a:p>
          <a:p>
            <a:pPr algn="just"/>
            <a:endParaRPr lang="en-US" sz="2000" dirty="0">
              <a:latin typeface="Arial" pitchFamily="34" charset="0"/>
              <a:cs typeface="Arial" pitchFamily="34" charset="0"/>
            </a:endParaRPr>
          </a:p>
          <a:p>
            <a:pPr marL="0" indent="0" algn="just">
              <a:buNone/>
            </a:pPr>
            <a:endParaRPr lang="en-US" sz="2000" dirty="0">
              <a:latin typeface="Arial" pitchFamily="34" charset="0"/>
              <a:cs typeface="Arial" pitchFamily="34" charset="0"/>
            </a:endParaRPr>
          </a:p>
          <a:p>
            <a:pPr marL="0" indent="0" algn="just">
              <a:lnSpc>
                <a:spcPct val="150000"/>
              </a:lnSpc>
              <a:buNone/>
            </a:pP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Finally, to determine the momentary current through breaker, we need to add the DC offset , and needs to multiply the current by a factor of 1.6 as a momentary current is given by:</a:t>
            </a:r>
            <a:endParaRPr lang="en-US" sz="2000" dirty="0">
              <a:latin typeface="Arial" pitchFamily="34" charset="0"/>
              <a:cs typeface="Arial" pitchFamily="34" charset="0"/>
            </a:endParaRPr>
          </a:p>
          <a:p>
            <a:pPr marL="0" indent="0">
              <a:buNone/>
            </a:pPr>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31</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2428798277"/>
              </p:ext>
            </p:extLst>
          </p:nvPr>
        </p:nvGraphicFramePr>
        <p:xfrm>
          <a:off x="3171107" y="848362"/>
          <a:ext cx="3030311" cy="1831043"/>
        </p:xfrm>
        <a:graphic>
          <a:graphicData uri="http://schemas.openxmlformats.org/presentationml/2006/ole">
            <mc:AlternateContent xmlns:mc="http://schemas.openxmlformats.org/markup-compatibility/2006">
              <mc:Choice xmlns:v="urn:schemas-microsoft-com:vml" Requires="v">
                <p:oleObj spid="_x0000_s372790" name="Equation" r:id="rId3" imgW="2171700" imgH="1308100" progId="Equation.3">
                  <p:embed/>
                </p:oleObj>
              </mc:Choice>
              <mc:Fallback>
                <p:oleObj name="Equation" r:id="rId3" imgW="2171700" imgH="13081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71107" y="848362"/>
                        <a:ext cx="3030311" cy="1831043"/>
                      </a:xfrm>
                      <a:prstGeom prst="rect">
                        <a:avLst/>
                      </a:prstGeom>
                      <a:noFill/>
                    </p:spPr>
                  </p:pic>
                </p:oleObj>
              </mc:Fallback>
            </mc:AlternateContent>
          </a:graphicData>
        </a:graphic>
      </p:graphicFrame>
      <p:sp>
        <p:nvSpPr>
          <p:cNvPr id="8"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293088264"/>
              </p:ext>
            </p:extLst>
          </p:nvPr>
        </p:nvGraphicFramePr>
        <p:xfrm>
          <a:off x="1360345" y="3427094"/>
          <a:ext cx="2505640" cy="1325659"/>
        </p:xfrm>
        <a:graphic>
          <a:graphicData uri="http://schemas.openxmlformats.org/presentationml/2006/ole">
            <mc:AlternateContent xmlns:mc="http://schemas.openxmlformats.org/markup-compatibility/2006">
              <mc:Choice xmlns:v="urn:schemas-microsoft-com:vml" Requires="v">
                <p:oleObj spid="_x0000_s372791" name="Equation" r:id="rId5" imgW="1637589" imgH="863225" progId="Equation.3">
                  <p:embed/>
                </p:oleObj>
              </mc:Choice>
              <mc:Fallback>
                <p:oleObj name="Equation" r:id="rId5" imgW="1637589" imgH="863225"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60345" y="3427094"/>
                        <a:ext cx="2505640" cy="1325659"/>
                      </a:xfrm>
                      <a:prstGeom prst="rect">
                        <a:avLst/>
                      </a:prstGeom>
                      <a:noFill/>
                    </p:spPr>
                  </p:pic>
                </p:oleObj>
              </mc:Fallback>
            </mc:AlternateContent>
          </a:graphicData>
        </a:graphic>
      </p:graphicFrame>
      <p:sp>
        <p:nvSpPr>
          <p:cNvPr id="10"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1" name="Object 10"/>
          <p:cNvGraphicFramePr>
            <a:graphicFrameLocks noChangeAspect="1"/>
          </p:cNvGraphicFramePr>
          <p:nvPr>
            <p:extLst>
              <p:ext uri="{D42A27DB-BD31-4B8C-83A1-F6EECF244321}">
                <p14:modId xmlns:p14="http://schemas.microsoft.com/office/powerpoint/2010/main" val="2995372025"/>
              </p:ext>
            </p:extLst>
          </p:nvPr>
        </p:nvGraphicFramePr>
        <p:xfrm>
          <a:off x="1194859" y="5805176"/>
          <a:ext cx="3502709" cy="828136"/>
        </p:xfrm>
        <a:graphic>
          <a:graphicData uri="http://schemas.openxmlformats.org/presentationml/2006/ole">
            <mc:AlternateContent xmlns:mc="http://schemas.openxmlformats.org/markup-compatibility/2006">
              <mc:Choice xmlns:v="urn:schemas-microsoft-com:vml" Requires="v">
                <p:oleObj spid="_x0000_s372792" name="Equation" r:id="rId7" imgW="1816100" imgH="431800" progId="Equation.3">
                  <p:embed/>
                </p:oleObj>
              </mc:Choice>
              <mc:Fallback>
                <p:oleObj name="Equation" r:id="rId7" imgW="1816100" imgH="431800" progId="Equation.3">
                  <p:embed/>
                  <p:pic>
                    <p:nvPicPr>
                      <p:cNvPr id="0" name="Object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94859" y="5805176"/>
                        <a:ext cx="3502709" cy="828136"/>
                      </a:xfrm>
                      <a:prstGeom prst="rect">
                        <a:avLst/>
                      </a:prstGeom>
                      <a:noFill/>
                    </p:spPr>
                  </p:pic>
                </p:oleObj>
              </mc:Fallback>
            </mc:AlternateContent>
          </a:graphicData>
        </a:graphic>
      </p:graphicFrame>
      <p:sp>
        <p:nvSpPr>
          <p:cNvPr id="12" name="Rectangle 11"/>
          <p:cNvSpPr/>
          <p:nvPr/>
        </p:nvSpPr>
        <p:spPr>
          <a:xfrm>
            <a:off x="529010" y="202031"/>
            <a:ext cx="11598047" cy="646331"/>
          </a:xfrm>
          <a:prstGeom prst="rect">
            <a:avLst/>
          </a:prstGeom>
        </p:spPr>
        <p:txBody>
          <a:bodyPr wrap="none">
            <a:spAutoFit/>
          </a:bodyPr>
          <a:lstStyle/>
          <a:p>
            <a:r>
              <a:rPr lang="en-US" sz="3600" b="1" dirty="0">
                <a:latin typeface="Arial" pitchFamily="34" charset="0"/>
                <a:cs typeface="Arial" pitchFamily="34" charset="0"/>
              </a:rPr>
              <a:t>Solved Problems </a:t>
            </a:r>
            <a:r>
              <a:rPr lang="en-US" sz="3600" b="1" dirty="0" smtClean="0">
                <a:latin typeface="Arial" pitchFamily="34" charset="0"/>
                <a:cs typeface="Arial" pitchFamily="34" charset="0"/>
              </a:rPr>
              <a:t>                                              Cont.…</a:t>
            </a:r>
            <a:endParaRPr lang="en-US" sz="3600" dirty="0"/>
          </a:p>
        </p:txBody>
      </p:sp>
    </p:spTree>
    <p:extLst>
      <p:ext uri="{BB962C8B-B14F-4D97-AF65-F5344CB8AC3E}">
        <p14:creationId xmlns:p14="http://schemas.microsoft.com/office/powerpoint/2010/main" val="38033537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2143" y="1147314"/>
            <a:ext cx="11861321" cy="5624422"/>
          </a:xfrm>
        </p:spPr>
        <p:txBody>
          <a:bodyPr>
            <a:normAutofit/>
          </a:bodyPr>
          <a:lstStyle/>
          <a:p>
            <a:pPr algn="just">
              <a:lnSpc>
                <a:spcPct val="150000"/>
              </a:lnSpc>
            </a:pPr>
            <a:r>
              <a:rPr lang="en-US" sz="2000" dirty="0">
                <a:latin typeface="Arial" pitchFamily="34" charset="0"/>
                <a:cs typeface="Arial" pitchFamily="34" charset="0"/>
              </a:rPr>
              <a:t>Example 1. The two identical generators G1 and G2 rated 15 kV, 25MVA and have a transient reactance of 0.2 </a:t>
            </a:r>
            <a:r>
              <a:rPr lang="en-US" sz="2000" dirty="0" err="1">
                <a:latin typeface="Arial" pitchFamily="34" charset="0"/>
                <a:cs typeface="Arial" pitchFamily="34" charset="0"/>
              </a:rPr>
              <a:t>p.u</a:t>
            </a:r>
            <a:r>
              <a:rPr lang="en-US" sz="2000" dirty="0">
                <a:latin typeface="Arial" pitchFamily="34" charset="0"/>
                <a:cs typeface="Arial" pitchFamily="34" charset="0"/>
              </a:rPr>
              <a:t>. at their own bases.  Two transformers, T1 and T2 are also identical rated 15/45 kV, 8 MVA and reactance of 0.06 </a:t>
            </a:r>
            <a:r>
              <a:rPr lang="en-US" sz="2000" dirty="0" err="1">
                <a:latin typeface="Arial" pitchFamily="34" charset="0"/>
                <a:cs typeface="Arial" pitchFamily="34" charset="0"/>
              </a:rPr>
              <a:t>p.u</a:t>
            </a:r>
            <a:r>
              <a:rPr lang="en-US" sz="2000" dirty="0">
                <a:latin typeface="Arial" pitchFamily="34" charset="0"/>
                <a:cs typeface="Arial" pitchFamily="34" charset="0"/>
              </a:rPr>
              <a:t>. based on their own MVA base. It’s observed that 60 km long 0.7 ohm/km/phase transmission line is connected between the two generators. Determine, the three phase fault current, when fault occurs at one-third of the </a:t>
            </a:r>
            <a:r>
              <a:rPr lang="en-US" sz="2000" dirty="0" smtClean="0">
                <a:latin typeface="Arial" pitchFamily="34" charset="0"/>
                <a:cs typeface="Arial" pitchFamily="34" charset="0"/>
              </a:rPr>
              <a:t>line using </a:t>
            </a:r>
            <a:r>
              <a:rPr lang="en-US" sz="2000" dirty="0" err="1" smtClean="0">
                <a:solidFill>
                  <a:srgbClr val="FF0000"/>
                </a:solidFill>
                <a:latin typeface="Arial" pitchFamily="34" charset="0"/>
                <a:cs typeface="Arial" pitchFamily="34" charset="0"/>
              </a:rPr>
              <a:t>PowerWorld</a:t>
            </a:r>
            <a:r>
              <a:rPr lang="en-US" sz="2000" dirty="0" smtClean="0">
                <a:solidFill>
                  <a:srgbClr val="FF0000"/>
                </a:solidFill>
                <a:latin typeface="Arial" pitchFamily="34" charset="0"/>
                <a:cs typeface="Arial" pitchFamily="34" charset="0"/>
              </a:rPr>
              <a:t> </a:t>
            </a:r>
            <a:r>
              <a:rPr lang="en-US" sz="2000" dirty="0" smtClean="0">
                <a:latin typeface="Arial" pitchFamily="34" charset="0"/>
                <a:cs typeface="Arial" pitchFamily="34" charset="0"/>
              </a:rPr>
              <a:t>simulator software's </a:t>
            </a:r>
          </a:p>
          <a:p>
            <a:pPr marL="0" indent="0" algn="just">
              <a:lnSpc>
                <a:spcPct val="150000"/>
              </a:lnSpc>
              <a:buNone/>
            </a:pPr>
            <a:r>
              <a:rPr lang="en-US" sz="2000" dirty="0" smtClean="0">
                <a:latin typeface="Arial" pitchFamily="34" charset="0"/>
                <a:cs typeface="Arial" pitchFamily="34" charset="0"/>
              </a:rPr>
              <a:t>Solution: </a:t>
            </a:r>
          </a:p>
          <a:p>
            <a:pPr marL="457200" indent="-457200" algn="just">
              <a:lnSpc>
                <a:spcPct val="150000"/>
              </a:lnSpc>
              <a:buAutoNum type="arabicPeriod"/>
            </a:pPr>
            <a:r>
              <a:rPr lang="en-US" sz="2000" dirty="0" smtClean="0">
                <a:latin typeface="Arial" pitchFamily="34" charset="0"/>
                <a:cs typeface="Arial" pitchFamily="34" charset="0"/>
              </a:rPr>
              <a:t>The first step is converting all the network parameters into the same per unit value, which is already determined. </a:t>
            </a:r>
          </a:p>
          <a:p>
            <a:pPr marL="457200" indent="-457200" algn="just">
              <a:lnSpc>
                <a:spcPct val="150000"/>
              </a:lnSpc>
              <a:buAutoNum type="arabicPeriod"/>
            </a:pPr>
            <a:r>
              <a:rPr lang="en-US" sz="2000" dirty="0" smtClean="0">
                <a:latin typeface="Arial" pitchFamily="34" charset="0"/>
                <a:cs typeface="Arial" pitchFamily="34" charset="0"/>
              </a:rPr>
              <a:t>Model the network using </a:t>
            </a:r>
            <a:r>
              <a:rPr lang="en-US" sz="2000" dirty="0" err="1" smtClean="0">
                <a:latin typeface="Arial" pitchFamily="34" charset="0"/>
                <a:cs typeface="Arial" pitchFamily="34" charset="0"/>
              </a:rPr>
              <a:t>PowerWorld</a:t>
            </a:r>
            <a:r>
              <a:rPr lang="en-US" sz="2000" dirty="0" smtClean="0">
                <a:latin typeface="Arial" pitchFamily="34" charset="0"/>
                <a:cs typeface="Arial" pitchFamily="34" charset="0"/>
              </a:rPr>
              <a:t> simulator as presented in </a:t>
            </a:r>
            <a:r>
              <a:rPr lang="en-US" sz="2000" dirty="0" err="1" smtClean="0">
                <a:latin typeface="Arial" pitchFamily="34" charset="0"/>
                <a:cs typeface="Arial" pitchFamily="34" charset="0"/>
              </a:rPr>
              <a:t>Fig.below</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32</a:t>
            </a:fld>
            <a:endParaRPr lang="en-US"/>
          </a:p>
        </p:txBody>
      </p:sp>
      <p:sp>
        <p:nvSpPr>
          <p:cNvPr id="7" name="Rectangle 6"/>
          <p:cNvSpPr/>
          <p:nvPr/>
        </p:nvSpPr>
        <p:spPr>
          <a:xfrm>
            <a:off x="529010" y="202031"/>
            <a:ext cx="11598047" cy="646331"/>
          </a:xfrm>
          <a:prstGeom prst="rect">
            <a:avLst/>
          </a:prstGeom>
        </p:spPr>
        <p:txBody>
          <a:bodyPr wrap="none">
            <a:spAutoFit/>
          </a:bodyPr>
          <a:lstStyle/>
          <a:p>
            <a:r>
              <a:rPr lang="en-US" sz="3600" b="1" dirty="0">
                <a:latin typeface="Arial" pitchFamily="34" charset="0"/>
                <a:cs typeface="Arial" pitchFamily="34" charset="0"/>
              </a:rPr>
              <a:t>Solved Problems </a:t>
            </a:r>
            <a:r>
              <a:rPr lang="en-US" sz="3600" b="1" dirty="0" smtClean="0">
                <a:latin typeface="Arial" pitchFamily="34" charset="0"/>
                <a:cs typeface="Arial" pitchFamily="34" charset="0"/>
              </a:rPr>
              <a:t>                                              Cont.…</a:t>
            </a:r>
            <a:endParaRPr lang="en-US" sz="3600" dirty="0"/>
          </a:p>
        </p:txBody>
      </p:sp>
    </p:spTree>
    <p:extLst>
      <p:ext uri="{BB962C8B-B14F-4D97-AF65-F5344CB8AC3E}">
        <p14:creationId xmlns:p14="http://schemas.microsoft.com/office/powerpoint/2010/main" val="4765054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smtClean="0"/>
              <a:t>,</a:t>
            </a:r>
          </a:p>
          <a:p>
            <a:pPr marL="0" indent="0">
              <a:buNone/>
            </a:pPr>
            <a:endParaRPr lang="en-US" dirty="0"/>
          </a:p>
          <a:p>
            <a:pPr marL="0" indent="0">
              <a:buNone/>
            </a:pPr>
            <a:endParaRPr lang="en-US" dirty="0" smtClean="0"/>
          </a:p>
          <a:p>
            <a:pPr marL="0" indent="0">
              <a:buNone/>
            </a:pPr>
            <a:endParaRPr lang="en-US" dirty="0"/>
          </a:p>
          <a:p>
            <a:pPr algn="just">
              <a:lnSpc>
                <a:spcPct val="150000"/>
              </a:lnSpc>
            </a:pPr>
            <a:r>
              <a:rPr lang="en-US" sz="2000" dirty="0" smtClean="0">
                <a:latin typeface="Arial" pitchFamily="34" charset="0"/>
                <a:cs typeface="Arial" pitchFamily="34" charset="0"/>
              </a:rPr>
              <a:t>Then, for the three phase fault at bus 3, one-third of 60km transmission line is calculated as:</a:t>
            </a:r>
          </a:p>
          <a:p>
            <a:pPr algn="just">
              <a:lnSpc>
                <a:spcPct val="150000"/>
              </a:lnSpc>
            </a:pPr>
            <a:r>
              <a:rPr lang="en-US" sz="2000" dirty="0" smtClean="0">
                <a:latin typeface="Arial" pitchFamily="34" charset="0"/>
                <a:cs typeface="Arial" pitchFamily="34" charset="0"/>
              </a:rPr>
              <a:t>Thus, select the fault analysis techniques from the power world simulator toolbar and the following data will be displayed.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33</a:t>
            </a:fld>
            <a:endParaRPr lang="en-US"/>
          </a:p>
        </p:txBody>
      </p:sp>
      <p:pic>
        <p:nvPicPr>
          <p:cNvPr id="37376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8225" y="1966254"/>
            <a:ext cx="9788525" cy="1595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p:cNvSpPr/>
          <p:nvPr/>
        </p:nvSpPr>
        <p:spPr>
          <a:xfrm>
            <a:off x="529010" y="202031"/>
            <a:ext cx="11598047" cy="646331"/>
          </a:xfrm>
          <a:prstGeom prst="rect">
            <a:avLst/>
          </a:prstGeom>
        </p:spPr>
        <p:txBody>
          <a:bodyPr wrap="none">
            <a:spAutoFit/>
          </a:bodyPr>
          <a:lstStyle/>
          <a:p>
            <a:r>
              <a:rPr lang="en-US" sz="3600" b="1" dirty="0">
                <a:latin typeface="Arial" pitchFamily="34" charset="0"/>
                <a:cs typeface="Arial" pitchFamily="34" charset="0"/>
              </a:rPr>
              <a:t>Solved Problems </a:t>
            </a:r>
            <a:r>
              <a:rPr lang="en-US" sz="3600" b="1" dirty="0" smtClean="0">
                <a:latin typeface="Arial" pitchFamily="34" charset="0"/>
                <a:cs typeface="Arial" pitchFamily="34" charset="0"/>
              </a:rPr>
              <a:t>                                              Cont.…</a:t>
            </a:r>
            <a:endParaRPr lang="en-US" sz="3600" dirty="0"/>
          </a:p>
        </p:txBody>
      </p:sp>
    </p:spTree>
    <p:extLst>
      <p:ext uri="{BB962C8B-B14F-4D97-AF65-F5344CB8AC3E}">
        <p14:creationId xmlns:p14="http://schemas.microsoft.com/office/powerpoint/2010/main" val="421211394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34</a:t>
            </a:fld>
            <a:endParaRPr lang="en-US"/>
          </a:p>
        </p:txBody>
      </p:sp>
      <p:pic>
        <p:nvPicPr>
          <p:cNvPr id="3747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7313" y="1084494"/>
            <a:ext cx="8574657" cy="47728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1043796" y="5857336"/>
            <a:ext cx="8441350" cy="369332"/>
          </a:xfrm>
          <a:prstGeom prst="rect">
            <a:avLst/>
          </a:prstGeom>
          <a:noFill/>
        </p:spPr>
        <p:txBody>
          <a:bodyPr wrap="none" rtlCol="0">
            <a:spAutoFit/>
          </a:bodyPr>
          <a:lstStyle/>
          <a:p>
            <a:r>
              <a:rPr lang="en-US" dirty="0" smtClean="0"/>
              <a:t>Then, apply the fault at bus 3 and the following fault results will be generated</a:t>
            </a:r>
            <a:endParaRPr lang="en-US" dirty="0"/>
          </a:p>
        </p:txBody>
      </p:sp>
      <p:sp>
        <p:nvSpPr>
          <p:cNvPr id="6" name="Rectangle 5"/>
          <p:cNvSpPr/>
          <p:nvPr/>
        </p:nvSpPr>
        <p:spPr>
          <a:xfrm>
            <a:off x="529010" y="202031"/>
            <a:ext cx="11598047" cy="646331"/>
          </a:xfrm>
          <a:prstGeom prst="rect">
            <a:avLst/>
          </a:prstGeom>
        </p:spPr>
        <p:txBody>
          <a:bodyPr wrap="none">
            <a:spAutoFit/>
          </a:bodyPr>
          <a:lstStyle/>
          <a:p>
            <a:r>
              <a:rPr lang="en-US" sz="3600" b="1" dirty="0">
                <a:latin typeface="Arial" pitchFamily="34" charset="0"/>
                <a:cs typeface="Arial" pitchFamily="34" charset="0"/>
              </a:rPr>
              <a:t>Solved Problems </a:t>
            </a:r>
            <a:r>
              <a:rPr lang="en-US" sz="3600" b="1" dirty="0" smtClean="0">
                <a:latin typeface="Arial" pitchFamily="34" charset="0"/>
                <a:cs typeface="Arial" pitchFamily="34" charset="0"/>
              </a:rPr>
              <a:t>                                              Cont.…</a:t>
            </a:r>
            <a:endParaRPr lang="en-US" sz="3600" dirty="0"/>
          </a:p>
        </p:txBody>
      </p:sp>
    </p:spTree>
    <p:extLst>
      <p:ext uri="{BB962C8B-B14F-4D97-AF65-F5344CB8AC3E}">
        <p14:creationId xmlns:p14="http://schemas.microsoft.com/office/powerpoint/2010/main" val="42155291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35</a:t>
            </a:fld>
            <a:endParaRPr lang="en-US"/>
          </a:p>
        </p:txBody>
      </p:sp>
      <p:pic>
        <p:nvPicPr>
          <p:cNvPr id="37581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6751" y="908417"/>
            <a:ext cx="9154232" cy="5063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529010" y="202031"/>
            <a:ext cx="11598047" cy="646331"/>
          </a:xfrm>
          <a:prstGeom prst="rect">
            <a:avLst/>
          </a:prstGeom>
        </p:spPr>
        <p:txBody>
          <a:bodyPr wrap="none">
            <a:spAutoFit/>
          </a:bodyPr>
          <a:lstStyle/>
          <a:p>
            <a:r>
              <a:rPr lang="en-US" sz="3600" b="1" dirty="0">
                <a:latin typeface="Arial" pitchFamily="34" charset="0"/>
                <a:cs typeface="Arial" pitchFamily="34" charset="0"/>
              </a:rPr>
              <a:t>Solved Problems </a:t>
            </a:r>
            <a:r>
              <a:rPr lang="en-US" sz="3600" b="1" dirty="0" smtClean="0">
                <a:latin typeface="Arial" pitchFamily="34" charset="0"/>
                <a:cs typeface="Arial" pitchFamily="34" charset="0"/>
              </a:rPr>
              <a:t>                                              Cont.…</a:t>
            </a:r>
            <a:endParaRPr lang="en-US" sz="3600" dirty="0"/>
          </a:p>
        </p:txBody>
      </p:sp>
    </p:spTree>
    <p:extLst>
      <p:ext uri="{BB962C8B-B14F-4D97-AF65-F5344CB8AC3E}">
        <p14:creationId xmlns:p14="http://schemas.microsoft.com/office/powerpoint/2010/main" val="30131659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36</a:t>
            </a:fld>
            <a:endParaRPr lang="en-US"/>
          </a:p>
        </p:txBody>
      </p:sp>
      <p:pic>
        <p:nvPicPr>
          <p:cNvPr id="3768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7700" y="1120775"/>
            <a:ext cx="8359775" cy="4619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529010" y="202031"/>
            <a:ext cx="11598047" cy="646331"/>
          </a:xfrm>
          <a:prstGeom prst="rect">
            <a:avLst/>
          </a:prstGeom>
        </p:spPr>
        <p:txBody>
          <a:bodyPr wrap="none">
            <a:spAutoFit/>
          </a:bodyPr>
          <a:lstStyle/>
          <a:p>
            <a:r>
              <a:rPr lang="en-US" sz="3600" b="1" dirty="0">
                <a:latin typeface="Arial" pitchFamily="34" charset="0"/>
                <a:cs typeface="Arial" pitchFamily="34" charset="0"/>
              </a:rPr>
              <a:t>Solved Problems </a:t>
            </a:r>
            <a:r>
              <a:rPr lang="en-US" sz="3600" b="1" dirty="0" smtClean="0">
                <a:latin typeface="Arial" pitchFamily="34" charset="0"/>
                <a:cs typeface="Arial" pitchFamily="34" charset="0"/>
              </a:rPr>
              <a:t>                                              Cont.…</a:t>
            </a:r>
            <a:endParaRPr lang="en-US" sz="3600" dirty="0"/>
          </a:p>
        </p:txBody>
      </p:sp>
    </p:spTree>
    <p:extLst>
      <p:ext uri="{BB962C8B-B14F-4D97-AF65-F5344CB8AC3E}">
        <p14:creationId xmlns:p14="http://schemas.microsoft.com/office/powerpoint/2010/main" val="39789239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37</a:t>
            </a:fld>
            <a:endParaRPr lang="en-US"/>
          </a:p>
        </p:txBody>
      </p:sp>
      <p:pic>
        <p:nvPicPr>
          <p:cNvPr id="3778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1838" y="1160463"/>
            <a:ext cx="8191500" cy="454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529010" y="202031"/>
            <a:ext cx="11598047" cy="646331"/>
          </a:xfrm>
          <a:prstGeom prst="rect">
            <a:avLst/>
          </a:prstGeom>
        </p:spPr>
        <p:txBody>
          <a:bodyPr wrap="none">
            <a:spAutoFit/>
          </a:bodyPr>
          <a:lstStyle/>
          <a:p>
            <a:r>
              <a:rPr lang="en-US" sz="3600" b="1" dirty="0">
                <a:latin typeface="Arial" pitchFamily="34" charset="0"/>
                <a:cs typeface="Arial" pitchFamily="34" charset="0"/>
              </a:rPr>
              <a:t>Solved Problems </a:t>
            </a:r>
            <a:r>
              <a:rPr lang="en-US" sz="3600" b="1" dirty="0" smtClean="0">
                <a:latin typeface="Arial" pitchFamily="34" charset="0"/>
                <a:cs typeface="Arial" pitchFamily="34" charset="0"/>
              </a:rPr>
              <a:t>                                              Cont.…</a:t>
            </a:r>
            <a:endParaRPr lang="en-US" sz="3600" dirty="0"/>
          </a:p>
        </p:txBody>
      </p:sp>
    </p:spTree>
    <p:extLst>
      <p:ext uri="{BB962C8B-B14F-4D97-AF65-F5344CB8AC3E}">
        <p14:creationId xmlns:p14="http://schemas.microsoft.com/office/powerpoint/2010/main" val="12398238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964" y="85558"/>
            <a:ext cx="10587184" cy="715530"/>
          </a:xfrm>
        </p:spPr>
        <p:txBody>
          <a:bodyPr>
            <a:normAutofit/>
          </a:bodyPr>
          <a:lstStyle/>
          <a:p>
            <a:pPr algn="ctr"/>
            <a:r>
              <a:rPr lang="en-US" sz="3600" b="1" dirty="0" smtClean="0">
                <a:latin typeface="Arial" pitchFamily="34" charset="0"/>
                <a:cs typeface="Arial" pitchFamily="34" charset="0"/>
              </a:rPr>
              <a:t>Summary </a:t>
            </a: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77637" y="966158"/>
            <a:ext cx="11964837" cy="5658929"/>
          </a:xfrm>
        </p:spPr>
        <p:txBody>
          <a:bodyPr>
            <a:noAutofit/>
          </a:bodyPr>
          <a:lstStyle/>
          <a:p>
            <a:pPr algn="just">
              <a:lnSpc>
                <a:spcPct val="150000"/>
              </a:lnSpc>
              <a:spcBef>
                <a:spcPts val="0"/>
              </a:spcBef>
            </a:pPr>
            <a:r>
              <a:rPr lang="en-US" sz="2000" dirty="0" smtClean="0">
                <a:latin typeface="Arial" pitchFamily="34" charset="0"/>
                <a:cs typeface="Arial" pitchFamily="34" charset="0"/>
              </a:rPr>
              <a:t>In this lecture, the symmetrical or balanced three phase fault analysis is presented  . </a:t>
            </a:r>
          </a:p>
          <a:p>
            <a:pPr algn="just">
              <a:lnSpc>
                <a:spcPct val="150000"/>
              </a:lnSpc>
              <a:spcBef>
                <a:spcPts val="0"/>
              </a:spcBef>
            </a:pPr>
            <a:r>
              <a:rPr lang="en-US" sz="2000" dirty="0" smtClean="0">
                <a:latin typeface="Arial" pitchFamily="34" charset="0"/>
                <a:cs typeface="Arial" pitchFamily="34" charset="0"/>
              </a:rPr>
              <a:t>The three phase symmetrical fault is when three power lines are shorted together with or without ground impendences.  </a:t>
            </a:r>
          </a:p>
          <a:p>
            <a:pPr algn="just">
              <a:lnSpc>
                <a:spcPct val="150000"/>
              </a:lnSpc>
              <a:spcBef>
                <a:spcPts val="0"/>
              </a:spcBef>
            </a:pPr>
            <a:r>
              <a:rPr lang="en-US" sz="2000" dirty="0" smtClean="0">
                <a:latin typeface="Arial" pitchFamily="34" charset="0"/>
                <a:cs typeface="Arial" pitchFamily="34" charset="0"/>
              </a:rPr>
              <a:t>This types of fault is the most severe types of faults in power system network though its frequency of occurrence is rare</a:t>
            </a:r>
          </a:p>
          <a:p>
            <a:pPr algn="just">
              <a:lnSpc>
                <a:spcPct val="150000"/>
              </a:lnSpc>
              <a:spcBef>
                <a:spcPts val="0"/>
              </a:spcBef>
            </a:pPr>
            <a:r>
              <a:rPr lang="en-US" sz="2000" dirty="0" smtClean="0">
                <a:latin typeface="Arial" pitchFamily="34" charset="0"/>
                <a:cs typeface="Arial" pitchFamily="34" charset="0"/>
              </a:rPr>
              <a:t>Besides this, the short circuit MVA , the circuit breakers fault level and its momentary current selection is also discussed in this lecture. </a:t>
            </a:r>
          </a:p>
          <a:p>
            <a:pPr algn="just">
              <a:lnSpc>
                <a:spcPct val="150000"/>
              </a:lnSpc>
              <a:spcBef>
                <a:spcPts val="0"/>
              </a:spcBef>
            </a:pPr>
            <a:r>
              <a:rPr lang="en-US" sz="2000" dirty="0" smtClean="0">
                <a:latin typeface="Arial" pitchFamily="34" charset="0"/>
                <a:cs typeface="Arial" pitchFamily="34" charset="0"/>
              </a:rPr>
              <a:t> the two technics known as analytical method and software simulation of fault analysis is also discussed in this presentation. Lastly, the analytical method example of determining the magnitude of fault current for sub transient condition and the circuit breaker momentary current is determined.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dirty="0" smtClean="0"/>
              <a:t>Presenter: </a:t>
            </a:r>
            <a:r>
              <a:rPr lang="en-US" dirty="0" err="1" smtClean="0"/>
              <a:t>Dr.Teshome</a:t>
            </a:r>
            <a:r>
              <a:rPr lang="en-US" dirty="0" smtClean="0"/>
              <a:t> Goa</a:t>
            </a:r>
            <a:endParaRPr lang="en-US" dirty="0"/>
          </a:p>
        </p:txBody>
      </p:sp>
      <p:sp>
        <p:nvSpPr>
          <p:cNvPr id="5" name="Slide Number Placeholder 4"/>
          <p:cNvSpPr>
            <a:spLocks noGrp="1"/>
          </p:cNvSpPr>
          <p:nvPr>
            <p:ph type="sldNum" sz="quarter" idx="12"/>
          </p:nvPr>
        </p:nvSpPr>
        <p:spPr/>
        <p:txBody>
          <a:bodyPr/>
          <a:lstStyle/>
          <a:p>
            <a:fld id="{A48DA065-FA52-4A6B-AE36-1AE15AD4FD00}" type="slidenum">
              <a:rPr lang="en-US" smtClean="0"/>
              <a:pPr/>
              <a:t>38</a:t>
            </a:fld>
            <a:endParaRPr lang="en-US"/>
          </a:p>
        </p:txBody>
      </p:sp>
    </p:spTree>
    <p:extLst>
      <p:ext uri="{BB962C8B-B14F-4D97-AF65-F5344CB8AC3E}">
        <p14:creationId xmlns:p14="http://schemas.microsoft.com/office/powerpoint/2010/main" val="29026947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5231" y="163108"/>
            <a:ext cx="10627938" cy="511568"/>
          </a:xfrm>
        </p:spPr>
        <p:txBody>
          <a:bodyPr>
            <a:noAutofit/>
          </a:bodyPr>
          <a:lstStyle/>
          <a:p>
            <a:pPr algn="ctr"/>
            <a:r>
              <a:rPr lang="en-US" sz="3600" b="1" dirty="0" smtClean="0">
                <a:latin typeface="Arial" pitchFamily="34" charset="0"/>
                <a:cs typeface="Arial" pitchFamily="34" charset="0"/>
              </a:rPr>
              <a:t>References </a:t>
            </a: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0" y="725864"/>
            <a:ext cx="12192000" cy="6047076"/>
          </a:xfrm>
        </p:spPr>
        <p:txBody>
          <a:bodyPr>
            <a:normAutofit fontScale="85000" lnSpcReduction="10000"/>
          </a:bodyPr>
          <a:lstStyle/>
          <a:p>
            <a:pPr marL="0" indent="0" algn="just">
              <a:lnSpc>
                <a:spcPct val="160000"/>
              </a:lnSpc>
              <a:buNone/>
            </a:pPr>
            <a:r>
              <a:rPr lang="en-US" sz="2600" dirty="0">
                <a:latin typeface="Arial" pitchFamily="34" charset="0"/>
                <a:cs typeface="Arial" pitchFamily="34" charset="0"/>
              </a:rPr>
              <a:t>[1</a:t>
            </a:r>
            <a:r>
              <a:rPr lang="en-US" sz="2600" dirty="0" smtClean="0">
                <a:latin typeface="Arial" pitchFamily="34" charset="0"/>
                <a:cs typeface="Arial" pitchFamily="34" charset="0"/>
              </a:rPr>
              <a:t>].Sh., </a:t>
            </a:r>
            <a:r>
              <a:rPr lang="en-US" sz="2600" dirty="0" err="1">
                <a:latin typeface="Arial" pitchFamily="34" charset="0"/>
                <a:cs typeface="Arial" pitchFamily="34" charset="0"/>
              </a:rPr>
              <a:t>Zhongsheng</a:t>
            </a:r>
            <a:r>
              <a:rPr lang="en-US" sz="2600" dirty="0">
                <a:latin typeface="Arial" pitchFamily="34" charset="0"/>
                <a:cs typeface="Arial" pitchFamily="34" charset="0"/>
              </a:rPr>
              <a:t> </a:t>
            </a:r>
            <a:r>
              <a:rPr lang="en-US" sz="2600" dirty="0" smtClean="0">
                <a:latin typeface="Arial" pitchFamily="34" charset="0"/>
                <a:cs typeface="Arial" pitchFamily="34" charset="0"/>
              </a:rPr>
              <a:t>and D.,</a:t>
            </a:r>
            <a:r>
              <a:rPr lang="en-US" sz="2600" dirty="0" err="1" smtClean="0">
                <a:latin typeface="Arial" pitchFamily="34" charset="0"/>
                <a:cs typeface="Arial" pitchFamily="34" charset="0"/>
              </a:rPr>
              <a:t>Zumrat</a:t>
            </a:r>
            <a:r>
              <a:rPr lang="en-US" sz="2600" dirty="0" smtClean="0">
                <a:latin typeface="Arial" pitchFamily="34" charset="0"/>
                <a:cs typeface="Arial" pitchFamily="34" charset="0"/>
              </a:rPr>
              <a:t>. ‘’Development </a:t>
            </a:r>
            <a:r>
              <a:rPr lang="en-US" sz="2600" dirty="0">
                <a:latin typeface="Arial" pitchFamily="34" charset="0"/>
                <a:cs typeface="Arial" pitchFamily="34" charset="0"/>
              </a:rPr>
              <a:t>of 3-phase fault detection, protection, and automation application with the present of DG in AC power system using GOOSE protocol’’. </a:t>
            </a:r>
            <a:r>
              <a:rPr lang="en-US" sz="2600" dirty="0" err="1" smtClean="0">
                <a:latin typeface="Arial" pitchFamily="34" charset="0"/>
                <a:cs typeface="Arial" pitchFamily="34" charset="0"/>
              </a:rPr>
              <a:t>Helyion</a:t>
            </a:r>
            <a:r>
              <a:rPr lang="en-US" sz="2600" dirty="0">
                <a:latin typeface="Arial" pitchFamily="34" charset="0"/>
                <a:cs typeface="Arial" pitchFamily="34" charset="0"/>
              </a:rPr>
              <a:t>. </a:t>
            </a:r>
            <a:r>
              <a:rPr lang="en-US" sz="2600" dirty="0" smtClean="0">
                <a:latin typeface="Arial" pitchFamily="34" charset="0"/>
                <a:cs typeface="Arial" pitchFamily="34" charset="0"/>
              </a:rPr>
              <a:t>V.10(6), 2024.  </a:t>
            </a:r>
            <a:r>
              <a:rPr lang="en-US" sz="2600" dirty="0" err="1" smtClean="0">
                <a:latin typeface="Arial" pitchFamily="34" charset="0"/>
                <a:cs typeface="Arial" pitchFamily="34" charset="0"/>
              </a:rPr>
              <a:t>doi</a:t>
            </a:r>
            <a:r>
              <a:rPr lang="en-US" sz="2600" dirty="0">
                <a:latin typeface="Arial" pitchFamily="34" charset="0"/>
                <a:cs typeface="Arial" pitchFamily="34" charset="0"/>
              </a:rPr>
              <a:t>: </a:t>
            </a:r>
            <a:r>
              <a:rPr lang="en-US" sz="2600" dirty="0">
                <a:latin typeface="Arial" pitchFamily="34" charset="0"/>
                <a:cs typeface="Arial" pitchFamily="34" charset="0"/>
                <a:hlinkClick r:id="rId2"/>
              </a:rPr>
              <a:t>https://doi.org/10.1016/j.heliyon.2024.e27482</a:t>
            </a:r>
            <a:r>
              <a:rPr lang="en-US" sz="2600" dirty="0" smtClean="0">
                <a:latin typeface="Arial" pitchFamily="34" charset="0"/>
                <a:cs typeface="Arial" pitchFamily="34" charset="0"/>
              </a:rPr>
              <a:t>.</a:t>
            </a:r>
          </a:p>
          <a:p>
            <a:pPr marL="0" indent="0" algn="just">
              <a:lnSpc>
                <a:spcPct val="160000"/>
              </a:lnSpc>
              <a:buNone/>
            </a:pPr>
            <a:r>
              <a:rPr lang="en-US" sz="2600" dirty="0" smtClean="0">
                <a:latin typeface="Arial" pitchFamily="34" charset="0"/>
                <a:cs typeface="Arial" pitchFamily="34" charset="0"/>
              </a:rPr>
              <a:t>[</a:t>
            </a:r>
            <a:r>
              <a:rPr lang="en-US" sz="2600" dirty="0">
                <a:latin typeface="Arial" pitchFamily="34" charset="0"/>
                <a:cs typeface="Arial" pitchFamily="34" charset="0"/>
              </a:rPr>
              <a:t>2]. </a:t>
            </a:r>
            <a:r>
              <a:rPr lang="en-US" sz="2600" dirty="0" smtClean="0">
                <a:latin typeface="Arial" pitchFamily="34" charset="0"/>
                <a:cs typeface="Arial" pitchFamily="34" charset="0"/>
              </a:rPr>
              <a:t>E., Arturo </a:t>
            </a:r>
            <a:r>
              <a:rPr lang="en-US" sz="2600" dirty="0" err="1" smtClean="0">
                <a:latin typeface="Arial" pitchFamily="34" charset="0"/>
                <a:cs typeface="Arial" pitchFamily="34" charset="0"/>
              </a:rPr>
              <a:t>Conde</a:t>
            </a:r>
            <a:r>
              <a:rPr lang="en-US" sz="2600" dirty="0" smtClean="0">
                <a:latin typeface="Arial" pitchFamily="34" charset="0"/>
                <a:cs typeface="Arial" pitchFamily="34" charset="0"/>
              </a:rPr>
              <a:t>. </a:t>
            </a:r>
            <a:r>
              <a:rPr lang="en-US" sz="2600" dirty="0">
                <a:latin typeface="Arial" pitchFamily="34" charset="0"/>
                <a:cs typeface="Arial" pitchFamily="34" charset="0"/>
              </a:rPr>
              <a:t>"Overcurrent Relay Advances for Modern Electricity Networks “. </a:t>
            </a:r>
            <a:r>
              <a:rPr lang="en-US" sz="2600" dirty="0" smtClean="0">
                <a:latin typeface="Arial" pitchFamily="34" charset="0"/>
                <a:cs typeface="Arial" pitchFamily="34" charset="0"/>
              </a:rPr>
              <a:t>Book: </a:t>
            </a:r>
            <a:r>
              <a:rPr lang="en-US" sz="2600" dirty="0" err="1" smtClean="0">
                <a:latin typeface="Arial" pitchFamily="34" charset="0"/>
                <a:cs typeface="Arial" pitchFamily="34" charset="0"/>
              </a:rPr>
              <a:t>Acedemic</a:t>
            </a:r>
            <a:r>
              <a:rPr lang="en-US" sz="2600" dirty="0" smtClean="0">
                <a:latin typeface="Arial" pitchFamily="34" charset="0"/>
                <a:cs typeface="Arial" pitchFamily="34" charset="0"/>
              </a:rPr>
              <a:t> Press, 2023. pp</a:t>
            </a:r>
            <a:r>
              <a:rPr lang="en-US" sz="2600" dirty="0">
                <a:latin typeface="Arial" pitchFamily="34" charset="0"/>
                <a:cs typeface="Arial" pitchFamily="34" charset="0"/>
              </a:rPr>
              <a:t>. </a:t>
            </a:r>
            <a:r>
              <a:rPr lang="en-US" sz="2600" dirty="0" smtClean="0">
                <a:latin typeface="Arial" pitchFamily="34" charset="0"/>
                <a:cs typeface="Arial" pitchFamily="34" charset="0"/>
              </a:rPr>
              <a:t>267-293</a:t>
            </a:r>
            <a:r>
              <a:rPr lang="en-US" sz="2600" dirty="0">
                <a:latin typeface="Arial" pitchFamily="34" charset="0"/>
                <a:cs typeface="Arial" pitchFamily="34" charset="0"/>
              </a:rPr>
              <a:t>. </a:t>
            </a:r>
            <a:r>
              <a:rPr lang="en-US" sz="2600" dirty="0" err="1">
                <a:latin typeface="Arial" pitchFamily="34" charset="0"/>
                <a:cs typeface="Arial" pitchFamily="34" charset="0"/>
              </a:rPr>
              <a:t>doi</a:t>
            </a:r>
            <a:r>
              <a:rPr lang="en-US" sz="2600" dirty="0">
                <a:latin typeface="Arial" pitchFamily="34" charset="0"/>
                <a:cs typeface="Arial" pitchFamily="34" charset="0"/>
              </a:rPr>
              <a:t>: </a:t>
            </a:r>
            <a:r>
              <a:rPr lang="en-US" sz="2600" dirty="0">
                <a:latin typeface="Arial" pitchFamily="34" charset="0"/>
                <a:cs typeface="Arial" pitchFamily="34" charset="0"/>
                <a:hlinkClick r:id="rId3"/>
              </a:rPr>
              <a:t>https://doi.org/10.1016/B978-0-323-91777-3.00008-8</a:t>
            </a:r>
            <a:r>
              <a:rPr lang="en-US" sz="2600" dirty="0" smtClean="0">
                <a:latin typeface="Arial" pitchFamily="34" charset="0"/>
                <a:cs typeface="Arial" pitchFamily="34" charset="0"/>
              </a:rPr>
              <a:t>.</a:t>
            </a:r>
          </a:p>
          <a:p>
            <a:pPr marL="0" indent="0" algn="just">
              <a:lnSpc>
                <a:spcPct val="160000"/>
              </a:lnSpc>
              <a:buNone/>
            </a:pPr>
            <a:r>
              <a:rPr lang="en-US" sz="2600" dirty="0" smtClean="0">
                <a:latin typeface="Arial" pitchFamily="34" charset="0"/>
                <a:cs typeface="Arial" pitchFamily="34" charset="0"/>
              </a:rPr>
              <a:t>[</a:t>
            </a:r>
            <a:r>
              <a:rPr lang="en-US" sz="2600" dirty="0">
                <a:latin typeface="Arial" pitchFamily="34" charset="0"/>
                <a:cs typeface="Arial" pitchFamily="34" charset="0"/>
              </a:rPr>
              <a:t>3</a:t>
            </a:r>
            <a:r>
              <a:rPr lang="en-US" sz="2600" dirty="0" smtClean="0">
                <a:latin typeface="Arial" pitchFamily="34" charset="0"/>
                <a:cs typeface="Arial" pitchFamily="34" charset="0"/>
              </a:rPr>
              <a:t>]. D</a:t>
            </a:r>
            <a:r>
              <a:rPr lang="en-US" sz="2600" dirty="0">
                <a:latin typeface="Arial" pitchFamily="34" charset="0"/>
                <a:cs typeface="Arial" pitchFamily="34" charset="0"/>
              </a:rPr>
              <a:t>., </a:t>
            </a:r>
            <a:r>
              <a:rPr lang="en-US" sz="2600" dirty="0" err="1" smtClean="0">
                <a:latin typeface="Arial" pitchFamily="34" charset="0"/>
                <a:cs typeface="Arial" pitchFamily="34" charset="0"/>
              </a:rPr>
              <a:t>Vguzmán</a:t>
            </a:r>
            <a:r>
              <a:rPr lang="en-US" sz="2600" dirty="0">
                <a:latin typeface="Arial" pitchFamily="34" charset="0"/>
                <a:cs typeface="Arial" pitchFamily="34" charset="0"/>
              </a:rPr>
              <a:t> A., Pablo and A., Javier Gómez. "Analytical Approach to Internal Fault Simulation in Power Transformers Based on Fault-Related Incremental Currents “. </a:t>
            </a:r>
            <a:r>
              <a:rPr lang="en-US" sz="2600" dirty="0" smtClean="0">
                <a:latin typeface="Arial" pitchFamily="34" charset="0"/>
                <a:cs typeface="Arial" pitchFamily="34" charset="0"/>
              </a:rPr>
              <a:t>IEEE Transactions </a:t>
            </a:r>
            <a:r>
              <a:rPr lang="en-US" sz="2600" dirty="0">
                <a:latin typeface="Arial" pitchFamily="34" charset="0"/>
                <a:cs typeface="Arial" pitchFamily="34" charset="0"/>
              </a:rPr>
              <a:t>on Power Delivery , </a:t>
            </a:r>
            <a:r>
              <a:rPr lang="en-US" sz="2600" dirty="0" smtClean="0">
                <a:latin typeface="Arial" pitchFamily="34" charset="0"/>
                <a:cs typeface="Arial" pitchFamily="34" charset="0"/>
              </a:rPr>
              <a:t>2006.  </a:t>
            </a:r>
            <a:r>
              <a:rPr lang="en-US" sz="2600" dirty="0">
                <a:latin typeface="Arial" pitchFamily="34" charset="0"/>
                <a:cs typeface="Arial" pitchFamily="34" charset="0"/>
              </a:rPr>
              <a:t>pp. </a:t>
            </a:r>
            <a:r>
              <a:rPr lang="en-US" sz="2600" dirty="0" smtClean="0">
                <a:latin typeface="Arial" pitchFamily="34" charset="0"/>
                <a:cs typeface="Arial" pitchFamily="34" charset="0"/>
              </a:rPr>
              <a:t>142-149, </a:t>
            </a:r>
            <a:r>
              <a:rPr lang="en-US" sz="2600" dirty="0" err="1">
                <a:latin typeface="Arial" pitchFamily="34" charset="0"/>
                <a:cs typeface="Arial" pitchFamily="34" charset="0"/>
              </a:rPr>
              <a:t>doi</a:t>
            </a:r>
            <a:r>
              <a:rPr lang="en-US" sz="2600" dirty="0">
                <a:latin typeface="Arial" pitchFamily="34" charset="0"/>
                <a:cs typeface="Arial" pitchFamily="34" charset="0"/>
              </a:rPr>
              <a:t>: 10.1109/TPWRD.2005.848672</a:t>
            </a:r>
            <a:r>
              <a:rPr lang="en-US" sz="2600" dirty="0" smtClean="0">
                <a:latin typeface="Arial" pitchFamily="34" charset="0"/>
                <a:cs typeface="Arial" pitchFamily="34" charset="0"/>
              </a:rPr>
              <a:t>.</a:t>
            </a:r>
          </a:p>
          <a:p>
            <a:pPr marL="0" indent="0" algn="just">
              <a:lnSpc>
                <a:spcPct val="160000"/>
              </a:lnSpc>
              <a:buNone/>
            </a:pPr>
            <a:r>
              <a:rPr lang="en-US" sz="2600" dirty="0" smtClean="0">
                <a:latin typeface="Arial" pitchFamily="34" charset="0"/>
                <a:cs typeface="Arial" pitchFamily="34" charset="0"/>
              </a:rPr>
              <a:t>[</a:t>
            </a:r>
            <a:r>
              <a:rPr lang="en-US" sz="2600" dirty="0">
                <a:latin typeface="Arial" pitchFamily="34" charset="0"/>
                <a:cs typeface="Arial" pitchFamily="34" charset="0"/>
              </a:rPr>
              <a:t>4]. </a:t>
            </a:r>
            <a:r>
              <a:rPr lang="en-US" sz="2600" dirty="0" smtClean="0">
                <a:latin typeface="Arial" pitchFamily="34" charset="0"/>
                <a:cs typeface="Arial" pitchFamily="34" charset="0"/>
              </a:rPr>
              <a:t>L.,  </a:t>
            </a:r>
            <a:r>
              <a:rPr lang="en-US" sz="2600" dirty="0" err="1">
                <a:latin typeface="Arial" pitchFamily="34" charset="0"/>
                <a:cs typeface="Arial" pitchFamily="34" charset="0"/>
              </a:rPr>
              <a:t>Aung</a:t>
            </a:r>
            <a:r>
              <a:rPr lang="en-US" sz="2600" dirty="0">
                <a:latin typeface="Arial" pitchFamily="34" charset="0"/>
                <a:cs typeface="Arial" pitchFamily="34" charset="0"/>
              </a:rPr>
              <a:t> </a:t>
            </a:r>
            <a:r>
              <a:rPr lang="en-US" sz="2600" dirty="0" err="1" smtClean="0">
                <a:latin typeface="Arial" pitchFamily="34" charset="0"/>
                <a:cs typeface="Arial" pitchFamily="34" charset="0"/>
              </a:rPr>
              <a:t>Zaw</a:t>
            </a:r>
            <a:r>
              <a:rPr lang="en-US" sz="2600" dirty="0" smtClean="0">
                <a:latin typeface="Arial" pitchFamily="34" charset="0"/>
                <a:cs typeface="Arial" pitchFamily="34" charset="0"/>
              </a:rPr>
              <a:t>. </a:t>
            </a:r>
            <a:r>
              <a:rPr lang="en-US" sz="2600" dirty="0">
                <a:latin typeface="Arial" pitchFamily="34" charset="0"/>
                <a:cs typeface="Arial" pitchFamily="34" charset="0"/>
              </a:rPr>
              <a:t>‘Short Circuit Analysis of 33/11/0.4 kV </a:t>
            </a:r>
            <a:r>
              <a:rPr lang="en-US" sz="2600" dirty="0" smtClean="0">
                <a:latin typeface="Arial" pitchFamily="34" charset="0"/>
                <a:cs typeface="Arial" pitchFamily="34" charset="0"/>
              </a:rPr>
              <a:t>Distribution System </a:t>
            </a:r>
            <a:r>
              <a:rPr lang="en-US" sz="2600" dirty="0">
                <a:latin typeface="Arial" pitchFamily="34" charset="0"/>
                <a:cs typeface="Arial" pitchFamily="34" charset="0"/>
              </a:rPr>
              <a:t>Using ETAP’’. (</a:t>
            </a:r>
            <a:r>
              <a:rPr lang="en-US" sz="2600" dirty="0" smtClean="0">
                <a:latin typeface="Arial" pitchFamily="34" charset="0"/>
                <a:cs typeface="Arial" pitchFamily="34" charset="0"/>
              </a:rPr>
              <a:t>IJLTEMAS).V.8(5), 2019</a:t>
            </a:r>
            <a:r>
              <a:rPr lang="en-US" sz="2600" dirty="0">
                <a:latin typeface="Arial" pitchFamily="34" charset="0"/>
                <a:cs typeface="Arial" pitchFamily="34" charset="0"/>
              </a:rPr>
              <a:t>. </a:t>
            </a:r>
            <a:r>
              <a:rPr lang="en-US" sz="2600" dirty="0">
                <a:latin typeface="Arial" pitchFamily="34" charset="0"/>
                <a:cs typeface="Arial" pitchFamily="34" charset="0"/>
                <a:hlinkClick r:id="rId4"/>
              </a:rPr>
              <a:t>https://</a:t>
            </a:r>
            <a:r>
              <a:rPr lang="en-US" sz="2600" dirty="0" smtClean="0">
                <a:latin typeface="Arial" pitchFamily="34" charset="0"/>
                <a:cs typeface="Arial" pitchFamily="34" charset="0"/>
                <a:hlinkClick r:id="rId4"/>
              </a:rPr>
              <a:t>www.ijltemas.in/DigitalLibrary/Vol.8Issue5/79-85.pdf</a:t>
            </a:r>
            <a:endParaRPr lang="en-US" sz="2600" dirty="0" smtClean="0">
              <a:latin typeface="Arial" pitchFamily="34" charset="0"/>
              <a:cs typeface="Arial" pitchFamily="34" charset="0"/>
            </a:endParaRPr>
          </a:p>
          <a:p>
            <a:pPr marL="0" indent="0" algn="just">
              <a:lnSpc>
                <a:spcPct val="170000"/>
              </a:lnSpc>
              <a:buNone/>
            </a:pPr>
            <a:endParaRPr lang="en-US" sz="2900" dirty="0" smtClean="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dirty="0" smtClean="0"/>
              <a:t>Presenter: </a:t>
            </a:r>
            <a:r>
              <a:rPr lang="en-US" dirty="0" err="1" smtClean="0"/>
              <a:t>Dr.Teshome</a:t>
            </a:r>
            <a:r>
              <a:rPr lang="en-US" dirty="0" smtClean="0"/>
              <a:t> Goa</a:t>
            </a:r>
            <a:endParaRPr lang="en-US" dirty="0"/>
          </a:p>
        </p:txBody>
      </p:sp>
      <p:sp>
        <p:nvSpPr>
          <p:cNvPr id="5" name="Slide Number Placeholder 4"/>
          <p:cNvSpPr>
            <a:spLocks noGrp="1"/>
          </p:cNvSpPr>
          <p:nvPr>
            <p:ph type="sldNum" sz="quarter" idx="12"/>
          </p:nvPr>
        </p:nvSpPr>
        <p:spPr/>
        <p:txBody>
          <a:bodyPr/>
          <a:lstStyle/>
          <a:p>
            <a:fld id="{A48DA065-FA52-4A6B-AE36-1AE15AD4FD00}" type="slidenum">
              <a:rPr lang="en-US" smtClean="0"/>
              <a:pPr/>
              <a:t>39</a:t>
            </a:fld>
            <a:endParaRPr lang="en-US" dirty="0"/>
          </a:p>
        </p:txBody>
      </p:sp>
    </p:spTree>
    <p:extLst>
      <p:ext uri="{BB962C8B-B14F-4D97-AF65-F5344CB8AC3E}">
        <p14:creationId xmlns:p14="http://schemas.microsoft.com/office/powerpoint/2010/main" val="358202036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40</a:t>
            </a:fld>
            <a:endParaRPr lang="en-US"/>
          </a:p>
        </p:txBody>
      </p:sp>
      <p:sp>
        <p:nvSpPr>
          <p:cNvPr id="4" name="TextBox 3"/>
          <p:cNvSpPr txBox="1"/>
          <p:nvPr/>
        </p:nvSpPr>
        <p:spPr>
          <a:xfrm>
            <a:off x="5080001" y="2743202"/>
            <a:ext cx="2775119" cy="646331"/>
          </a:xfrm>
          <a:prstGeom prst="rect">
            <a:avLst/>
          </a:prstGeom>
          <a:noFill/>
        </p:spPr>
        <p:txBody>
          <a:bodyPr wrap="none" rtlCol="0">
            <a:spAutoFit/>
          </a:bodyPr>
          <a:lstStyle/>
          <a:p>
            <a:r>
              <a:rPr lang="en-US" sz="3600" b="1" dirty="0" smtClean="0">
                <a:latin typeface="Arial" pitchFamily="34" charset="0"/>
                <a:cs typeface="Arial" pitchFamily="34" charset="0"/>
              </a:rPr>
              <a:t>Thank you !</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403580131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9419</TotalTime>
  <Words>2625</Words>
  <Application>Microsoft Office PowerPoint</Application>
  <PresentationFormat>Custom</PresentationFormat>
  <Paragraphs>320</Paragraphs>
  <Slides>40</Slides>
  <Notes>1</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40</vt:i4>
      </vt:variant>
    </vt:vector>
  </HeadingPairs>
  <TitlesOfParts>
    <vt:vector size="43" baseType="lpstr">
      <vt:lpstr>Office 테마</vt:lpstr>
      <vt:lpstr>Equation</vt:lpstr>
      <vt:lpstr>Microsoft Equation 3.0</vt:lpstr>
      <vt:lpstr>Advanced Power System Analysis</vt:lpstr>
      <vt:lpstr>Outlines </vt:lpstr>
      <vt:lpstr>1. Introduction: Symmetrical Short-circuit</vt:lpstr>
      <vt:lpstr>Introduction                                        Cont.…</vt:lpstr>
      <vt:lpstr>Introduction                                        Cont.…</vt:lpstr>
      <vt:lpstr>Introduction                                        Cont.…</vt:lpstr>
      <vt:lpstr>2. Symmetrical Fault Analysis Methods</vt:lpstr>
      <vt:lpstr>Symmetrical Fault Analysis Methods           Cont.…</vt:lpstr>
      <vt:lpstr>Symmetrical Fault Analysis Methods           Cont.…</vt:lpstr>
      <vt:lpstr>Symmetrical Fault Analysis Methods           Cont.…</vt:lpstr>
      <vt:lpstr>PowerPoint Presentation</vt:lpstr>
      <vt:lpstr>3. Short-circuit MVA Level Calculations</vt:lpstr>
      <vt:lpstr>Short-circuit MVA Level Calculations              Cont.…</vt:lpstr>
      <vt:lpstr>Short-circuit MVA Level Calculations              Cont.…</vt:lpstr>
      <vt:lpstr>Short-circuit MVA Level Calculations              Cont.…</vt:lpstr>
      <vt:lpstr>4. Selection of Circuit Breaker Ratings</vt:lpstr>
      <vt:lpstr>Selection of Circuit Breaker Ratings              Cont.…</vt:lpstr>
      <vt:lpstr>Selection of Circuit Breaker Ratings               Cont.…</vt:lpstr>
      <vt:lpstr>Selection of Circuit Breaker Ratings      Cont.…</vt:lpstr>
      <vt:lpstr>5. Solved Problems using Analytical and Software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Summary </vt:lpstr>
      <vt:lpstr>References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최성실</dc:creator>
  <cp:lastModifiedBy>HP</cp:lastModifiedBy>
  <cp:revision>695</cp:revision>
  <dcterms:created xsi:type="dcterms:W3CDTF">2021-04-29T04:21:21Z</dcterms:created>
  <dcterms:modified xsi:type="dcterms:W3CDTF">2025-05-25T11:05:48Z</dcterms:modified>
</cp:coreProperties>
</file>