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handoutMasterIdLst>
    <p:handoutMasterId r:id="rId46"/>
  </p:handoutMasterIdLst>
  <p:sldIdLst>
    <p:sldId id="282" r:id="rId2"/>
    <p:sldId id="981" r:id="rId3"/>
    <p:sldId id="1095" r:id="rId4"/>
    <p:sldId id="1096" r:id="rId5"/>
    <p:sldId id="1097" r:id="rId6"/>
    <p:sldId id="1147" r:id="rId7"/>
    <p:sldId id="1098" r:id="rId8"/>
    <p:sldId id="1148" r:id="rId9"/>
    <p:sldId id="1099" r:id="rId10"/>
    <p:sldId id="1100" r:id="rId11"/>
    <p:sldId id="1149" r:id="rId12"/>
    <p:sldId id="1150" r:id="rId13"/>
    <p:sldId id="1151" r:id="rId14"/>
    <p:sldId id="1152" r:id="rId15"/>
    <p:sldId id="1153" r:id="rId16"/>
    <p:sldId id="1154" r:id="rId17"/>
    <p:sldId id="1155" r:id="rId18"/>
    <p:sldId id="1156" r:id="rId19"/>
    <p:sldId id="1157" r:id="rId20"/>
    <p:sldId id="1158" r:id="rId21"/>
    <p:sldId id="1159" r:id="rId22"/>
    <p:sldId id="1160" r:id="rId23"/>
    <p:sldId id="1107" r:id="rId24"/>
    <p:sldId id="1161" r:id="rId25"/>
    <p:sldId id="1162" r:id="rId26"/>
    <p:sldId id="1163" r:id="rId27"/>
    <p:sldId id="1110" r:id="rId28"/>
    <p:sldId id="1111" r:id="rId29"/>
    <p:sldId id="1165" r:id="rId30"/>
    <p:sldId id="1117" r:id="rId31"/>
    <p:sldId id="1166" r:id="rId32"/>
    <p:sldId id="1167" r:id="rId33"/>
    <p:sldId id="1168" r:id="rId34"/>
    <p:sldId id="1121" r:id="rId35"/>
    <p:sldId id="1169" r:id="rId36"/>
    <p:sldId id="1170" r:id="rId37"/>
    <p:sldId id="1127" r:id="rId38"/>
    <p:sldId id="1171" r:id="rId39"/>
    <p:sldId id="1172" r:id="rId40"/>
    <p:sldId id="1131" r:id="rId41"/>
    <p:sldId id="443" r:id="rId42"/>
    <p:sldId id="442" r:id="rId43"/>
    <p:sldId id="317" r:id="rId44"/>
  </p:sldIdLst>
  <p:sldSz cx="12192000" cy="6858000"/>
  <p:notesSz cx="6858000" cy="9144000"/>
  <p:custDataLst>
    <p:tags r:id="rId47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75" d="100"/>
          <a:sy n="75" d="100"/>
        </p:scale>
        <p:origin x="-1873" y="-721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458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gs" Target="tags/tag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3.wmf"/><Relationship Id="rId1" Type="http://schemas.openxmlformats.org/officeDocument/2006/relationships/image" Target="../media/image52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61.wmf"/><Relationship Id="rId1" Type="http://schemas.openxmlformats.org/officeDocument/2006/relationships/image" Target="../media/image60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7.wmf"/><Relationship Id="rId1" Type="http://schemas.openxmlformats.org/officeDocument/2006/relationships/image" Target="../media/image66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2025-05-29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4AA91B2-F9C0-40EB-9865-6F1DF21DDE66}" type="slidenum">
              <a:rPr lang="en-US" altLang="en-US" sz="1200" smtClean="0"/>
              <a:pPr/>
              <a:t>3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E6F1FD8-BE2A-4C0E-9466-3C6430014132}" type="slidenum">
              <a:rPr lang="en-US" altLang="en-US" sz="1200" smtClean="0"/>
              <a:pPr/>
              <a:t>4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E1C08DD-F373-41A8-9F63-D5431C52C41D}" type="slidenum">
              <a:rPr lang="en-US" altLang="en-US" sz="1200" smtClean="0"/>
              <a:pPr/>
              <a:t>5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3AFC752-196F-4F9C-99BC-00D5227597EF}" type="slidenum">
              <a:rPr lang="en-US" altLang="en-US" sz="1200" smtClean="0"/>
              <a:pPr/>
              <a:t>7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E82EC72-1AC1-41DB-BF0F-8E3D8998EF05}" type="slidenum">
              <a:rPr lang="en-US" altLang="en-US" sz="1200" smtClean="0"/>
              <a:pPr/>
              <a:t>9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A40F44E-575F-410B-BAA6-7347ABDB2349}" type="slidenum">
              <a:rPr lang="en-US" altLang="en-US" sz="1200" smtClean="0"/>
              <a:pPr/>
              <a:t>10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6164BEB-4CE1-4375-9086-72EA60F70995}" type="slidenum">
              <a:rPr lang="en-US" altLang="en-US" sz="1200" smtClean="0"/>
              <a:pPr/>
              <a:t>23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D9E5038-FB43-4BE5-8C0F-FA179CBD7878}" type="slidenum">
              <a:rPr lang="en-US" altLang="en-US" sz="1200" smtClean="0"/>
              <a:pPr/>
              <a:t>27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3863EED-DFD2-4821-A301-353C07EC536E}" type="slidenum">
              <a:rPr lang="en-US" altLang="en-US" sz="1200" smtClean="0"/>
              <a:pPr/>
              <a:t>28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B423BD3-AAED-4278-8F4E-81FFD7C3DBEC}" type="slidenum">
              <a:rPr lang="en-US" altLang="en-US" sz="1200" smtClean="0"/>
              <a:pPr/>
              <a:t>30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C7FBFC9-E011-4415-821C-4727B692093F}" type="slidenum">
              <a:rPr lang="en-US" altLang="en-US" sz="1200" smtClean="0"/>
              <a:pPr/>
              <a:t>34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1105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F731F24-E501-44D2-AD72-512F5C4B20F6}" type="slidenum">
              <a:rPr lang="en-US" altLang="en-US" sz="1200" smtClean="0"/>
              <a:pPr/>
              <a:t>37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46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1146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2E97F3A-47C1-4520-8920-0366679A2CB8}" type="slidenum">
              <a:rPr lang="en-US" altLang="en-US" sz="1200" smtClean="0"/>
              <a:pPr/>
              <a:t>40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C46A3-ED44-4131-BC75-234694BC3540}" type="datetime1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A3AC2-D361-4D45-970F-5BAFCE7E0E04}" type="datetime1">
              <a:rPr lang="en-US" smtClean="0"/>
              <a:t>5/29/2025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35A91-3725-41A0-BDB0-12AD77F44224}" type="datetime1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7B17A-5FD8-459C-B408-7DA65212784B}" type="datetime1">
              <a:rPr lang="en-US" altLang="ko-KR" smtClean="0"/>
              <a:t>5/29/2025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lectrical4u.net/wp-content/uploads/2018/06/Symmetrical-Components-positive-Sequence.pn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voltage-disturbance.com/wp-content/uploads/2018/06/Positive-Negative-Zero-Sequence-Components-1024x396.pn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14.wmf"/><Relationship Id="rId5" Type="http://schemas.openxmlformats.org/officeDocument/2006/relationships/image" Target="../media/image11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13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5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7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20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22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24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27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29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32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34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oleObject" Target="../embeddings/oleObject26.bin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7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36.w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eeguide.com/wp-content/uploads/2019/12/Unbalanced-Three-Phase-Circuit-Analysis-4.jpg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41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30.bin"/><Relationship Id="rId5" Type="http://schemas.openxmlformats.org/officeDocument/2006/relationships/image" Target="../media/image40.wmf"/><Relationship Id="rId4" Type="http://schemas.openxmlformats.org/officeDocument/2006/relationships/oleObject" Target="../embeddings/oleObject29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wmf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43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42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45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circuitglobe.com/wp-content/uploads/2017/04/sequence-network-image-2.jpg" TargetMode="Externa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forums.com/attachments/upload_2018-1-28_19-33-30-png.219267/" TargetMode="Externa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3" Type="http://schemas.openxmlformats.org/officeDocument/2006/relationships/image" Target="../media/image51.png"/><Relationship Id="rId7" Type="http://schemas.openxmlformats.org/officeDocument/2006/relationships/oleObject" Target="../embeddings/oleObject37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49.wmf"/><Relationship Id="rId5" Type="http://schemas.openxmlformats.org/officeDocument/2006/relationships/oleObject" Target="../embeddings/oleObject36.bin"/><Relationship Id="rId4" Type="http://schemas.openxmlformats.org/officeDocument/2006/relationships/hyperlink" Target="https://www.electricalpereview.com/wp-content/uploads/2018/02/Single-Line-to-ground-fault-transmission-three-phase-diagram.png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53.w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52.w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3" Type="http://schemas.openxmlformats.org/officeDocument/2006/relationships/hyperlink" Target="https://electricalacademia.com/wp-content/uploads/2018/05/single-line-to-ground-fault-interconnection.jpg" TargetMode="External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54.wmf"/><Relationship Id="rId5" Type="http://schemas.openxmlformats.org/officeDocument/2006/relationships/oleObject" Target="../embeddings/oleObject40.bin"/><Relationship Id="rId10" Type="http://schemas.openxmlformats.org/officeDocument/2006/relationships/image" Target="../media/image56.wmf"/><Relationship Id="rId4" Type="http://schemas.openxmlformats.org/officeDocument/2006/relationships/image" Target="../media/image57.jpeg"/><Relationship Id="rId9" Type="http://schemas.openxmlformats.org/officeDocument/2006/relationships/oleObject" Target="../embeddings/oleObject42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59.jpeg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58.wmf"/><Relationship Id="rId5" Type="http://schemas.openxmlformats.org/officeDocument/2006/relationships/oleObject" Target="../embeddings/oleObject43.bin"/><Relationship Id="rId4" Type="http://schemas.openxmlformats.org/officeDocument/2006/relationships/hyperlink" Target="https://blogger.googleusercontent.com/img/b/R29vZ2xl/AVvXsEiYI9FdpG1VjKFqI3edf6lStIleuVjFDNx1wxCW3iZ7MnAs0vbQdfAAwbd-OqbCXBJIo_Y_XIeuIoKc5xuxIyxSkiaDdrYQFLZgPmia1l3TEFimBhHwZyRm7hFPEo4gvcxLweLhfrwscaO8/s1600/A-line-to-line-fault..jpg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61.wmf"/><Relationship Id="rId5" Type="http://schemas.openxmlformats.org/officeDocument/2006/relationships/oleObject" Target="../embeddings/oleObject45.bin"/><Relationship Id="rId4" Type="http://schemas.openxmlformats.org/officeDocument/2006/relationships/image" Target="../media/image60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eeguide.com/wp-content/uploads/2016/12/Line-to-Line-Fault-012.jpg" TargetMode="External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62.wmf"/><Relationship Id="rId5" Type="http://schemas.openxmlformats.org/officeDocument/2006/relationships/oleObject" Target="../embeddings/oleObject46.bin"/><Relationship Id="rId4" Type="http://schemas.openxmlformats.org/officeDocument/2006/relationships/image" Target="../media/image6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65.png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64.wmf"/><Relationship Id="rId5" Type="http://schemas.openxmlformats.org/officeDocument/2006/relationships/oleObject" Target="../embeddings/oleObject47.bin"/><Relationship Id="rId4" Type="http://schemas.openxmlformats.org/officeDocument/2006/relationships/hyperlink" Target="https://www.electricaltechnology.org/wp-content/uploads/2022/07/Double-Line-to-Ground-L-L-G-Fault.png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67.wmf"/><Relationship Id="rId5" Type="http://schemas.openxmlformats.org/officeDocument/2006/relationships/oleObject" Target="../embeddings/oleObject49.bin"/><Relationship Id="rId4" Type="http://schemas.openxmlformats.org/officeDocument/2006/relationships/image" Target="../media/image66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68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69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51.bin"/><Relationship Id="rId5" Type="http://schemas.openxmlformats.org/officeDocument/2006/relationships/image" Target="../media/image70.png"/><Relationship Id="rId4" Type="http://schemas.openxmlformats.org/officeDocument/2006/relationships/hyperlink" Target="https://voltage-disturbance.com/wp-content/uploads/2019/11/Sequence-network-for-phase-phase-ground-fault.png" TargetMode="Externa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016/0378-7796(81)90013-4" TargetMode="External"/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0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Advanced Power System Analysis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" y="669303"/>
            <a:ext cx="12192000" cy="6188698"/>
          </a:xfrm>
        </p:spPr>
        <p:txBody>
          <a:bodyPr>
            <a:normAutofit fontScale="92500" lnSpcReduction="10000"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9</a:t>
            </a:r>
          </a:p>
          <a:p>
            <a:r>
              <a:rPr lang="en-US" sz="39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Fault </a:t>
            </a:r>
            <a:r>
              <a:rPr lang="en-US" sz="39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analysis</a:t>
            </a:r>
          </a:p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endParaRPr lang="en-US" sz="32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 importance of unbalanced fault analysis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 the formulation of symmetrical matrix for unbalanced fault analysis.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dentify the three sequence networks and their relationship with Phase </a:t>
            </a:r>
          </a:p>
          <a:p>
            <a:pPr algn="l">
              <a:lnSpc>
                <a:spcPct val="110000"/>
              </a:lnSpc>
              <a:spcBef>
                <a:spcPts val="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parameters. </a:t>
            </a: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iv. 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evelop the sequence network for unbalanced fault analysis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284" y="192505"/>
            <a:ext cx="11245518" cy="149818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Outlines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402" y="1319754"/>
            <a:ext cx="11902208" cy="5405900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Introduction: Unsymmetrical Fault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Sequence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Networks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Symmetrical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Analysis  for Unbalanced Faults 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Single Line-to-Ground (SL-G)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Faults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The Line-to-Line (L-L) Unbalanced </a:t>
            </a: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Faults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Double Line-to-Ground(LL-G) Faults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316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810883" y="365126"/>
            <a:ext cx="10542919" cy="825320"/>
          </a:xfrm>
        </p:spPr>
        <p:txBody>
          <a:bodyPr>
            <a:normAutofit fontScale="90000"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Introduction: Unsymmetrical Fault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3123" y="999241"/>
            <a:ext cx="11989738" cy="5712110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Except for the balanced three-phase fault, faults result in an unbalanced system[1].</a:t>
            </a:r>
          </a:p>
          <a:p>
            <a:pPr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most common types of faults are single line-ground (SLG) and line-line (LL). </a:t>
            </a:r>
          </a:p>
          <a:p>
            <a:pPr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Other types are double line-ground (DLG), open conductor, and balanced three phase.</a:t>
            </a:r>
          </a:p>
          <a:p>
            <a:pPr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System is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only unbalanced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at point of fault!  </a:t>
            </a:r>
          </a:p>
          <a:p>
            <a:pPr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easiest method to analyze unbalanced system operation due to faults is through the use of </a:t>
            </a:r>
            <a:r>
              <a:rPr lang="en-US" alt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symmetrical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components</a:t>
            </a:r>
          </a:p>
        </p:txBody>
      </p:sp>
    </p:spTree>
    <p:extLst>
      <p:ext uri="{BB962C8B-B14F-4D97-AF65-F5344CB8AC3E}">
        <p14:creationId xmlns:p14="http://schemas.microsoft.com/office/powerpoint/2010/main" val="844303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810883" y="365125"/>
            <a:ext cx="10542919" cy="549275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2. Sequence Networks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8792" y="785004"/>
            <a:ext cx="11826816" cy="5960853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key idea of symmetrical component analysis is to decompose the system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into three sequence networks[2]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.  The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networks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are then coupled only at the point of the unbalance (i.e., the fault)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three sequence networks are known as the</a:t>
            </a:r>
          </a:p>
          <a:p>
            <a:pPr lvl="1"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positive sequence (this is the one we’ve been using)</a:t>
            </a:r>
          </a:p>
          <a:p>
            <a:pPr lvl="1"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negative sequence</a:t>
            </a:r>
          </a:p>
          <a:p>
            <a:pPr lvl="1"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zero sequence</a:t>
            </a:r>
          </a:p>
        </p:txBody>
      </p:sp>
    </p:spTree>
    <p:extLst>
      <p:ext uri="{BB962C8B-B14F-4D97-AF65-F5344CB8AC3E}">
        <p14:creationId xmlns:p14="http://schemas.microsoft.com/office/powerpoint/2010/main" val="3756227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88098" y="214296"/>
            <a:ext cx="10456655" cy="747683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Sequence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Networks                           Cont.….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879894"/>
            <a:ext cx="11924906" cy="583199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Positive Sequence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Sets: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regular three-phase electrical system that is balanced is represented by a positive sequence network.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symmetrical component analysis, which aids in the study of 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unbalanced faults in electrical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power systems, it is one of three sequence networks.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Only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positive sequence voltages, currents, and impedances are present in the positive sequence network.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positive sequence sets have three phase currents/voltages with equal magnitude, with phase b lagging phase a by 120°, and phase c lagging phase b by 120°.  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We’ve been studying positive sequence sets</a:t>
            </a:r>
          </a:p>
        </p:txBody>
      </p:sp>
    </p:spTree>
    <p:extLst>
      <p:ext uri="{BB962C8B-B14F-4D97-AF65-F5344CB8AC3E}">
        <p14:creationId xmlns:p14="http://schemas.microsoft.com/office/powerpoint/2010/main" val="42093227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373762" name="Picture 2" descr="https://www.electrical4u.net/wp-content/uploads/2018/06/Symmetrical-Components-positive-Sequenc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169" y="739744"/>
            <a:ext cx="6026165" cy="4350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79562" y="5339996"/>
            <a:ext cx="1068812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1. Positive sequence network sequence diagram.</a:t>
            </a:r>
          </a:p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4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www.electrical4u.net/wp-content/uploads/2018/06/Symmetrical-Components-positive-Sequence.png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7513609" y="2751826"/>
            <a:ext cx="4451230" cy="958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 algn="just" eaLnBrk="1" hangingPunct="1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Positive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sequence sets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have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zero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neutral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current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388098" y="214296"/>
            <a:ext cx="10456655" cy="74768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3600" b="1" smtClean="0">
                <a:latin typeface="Arial" pitchFamily="34" charset="0"/>
                <a:cs typeface="Arial" pitchFamily="34" charset="0"/>
              </a:rPr>
              <a:t>Sequence Networks                           Cont.….</a:t>
            </a:r>
            <a:endParaRPr lang="en-US" sz="3600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495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051"/>
          <p:cNvSpPr>
            <a:spLocks noGrp="1" noChangeArrowheads="1"/>
          </p:cNvSpPr>
          <p:nvPr>
            <p:ph type="body" idx="1"/>
          </p:nvPr>
        </p:nvSpPr>
        <p:spPr>
          <a:xfrm>
            <a:off x="1" y="961980"/>
            <a:ext cx="11943760" cy="5712198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sz="2200" b="1" dirty="0">
                <a:latin typeface="Arial" pitchFamily="34" charset="0"/>
                <a:cs typeface="Arial" pitchFamily="34" charset="0"/>
              </a:rPr>
              <a:t>Negative Sequence 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Sets: </a:t>
            </a:r>
            <a:r>
              <a:rPr lang="en-US" altLang="en-US" sz="2200" dirty="0" smtClean="0">
                <a:latin typeface="Arial" pitchFamily="34" charset="0"/>
                <a:cs typeface="Arial" pitchFamily="34" charset="0"/>
              </a:rPr>
              <a:t>The negative sequence impedance is </a:t>
            </a:r>
            <a:r>
              <a:rPr lang="en-US" altLang="en-US" sz="2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created due to negative sequence </a:t>
            </a:r>
            <a:r>
              <a:rPr lang="en-US" altLang="en-US" sz="2200" dirty="0" smtClean="0">
                <a:latin typeface="Arial" pitchFamily="34" charset="0"/>
                <a:cs typeface="Arial" pitchFamily="34" charset="0"/>
              </a:rPr>
              <a:t>current </a:t>
            </a:r>
            <a:r>
              <a:rPr lang="en-US" altLang="en-US" sz="2200" dirty="0">
                <a:latin typeface="Arial" pitchFamily="34" charset="0"/>
                <a:cs typeface="Arial" pitchFamily="34" charset="0"/>
              </a:rPr>
              <a:t>flow. </a:t>
            </a:r>
            <a:endParaRPr lang="en-US" altLang="en-US" sz="22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70000"/>
              </a:lnSpc>
            </a:pPr>
            <a:r>
              <a:rPr lang="en-US" altLang="en-US" sz="2200" dirty="0" smtClean="0">
                <a:latin typeface="Arial" pitchFamily="34" charset="0"/>
                <a:cs typeface="Arial" pitchFamily="34" charset="0"/>
              </a:rPr>
              <a:t>Negative </a:t>
            </a:r>
            <a:r>
              <a:rPr lang="en-US" altLang="en-US" sz="2200" dirty="0">
                <a:latin typeface="Arial" pitchFamily="34" charset="0"/>
                <a:cs typeface="Arial" pitchFamily="34" charset="0"/>
              </a:rPr>
              <a:t>sequence current </a:t>
            </a:r>
            <a:r>
              <a:rPr lang="en-US" altLang="en-US" sz="2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 a three-phase system refers to a current component that </a:t>
            </a:r>
            <a:r>
              <a:rPr lang="en-US" altLang="en-US" sz="2200" dirty="0">
                <a:latin typeface="Arial" pitchFamily="34" charset="0"/>
                <a:cs typeface="Arial" pitchFamily="34" charset="0"/>
              </a:rPr>
              <a:t>rotates in the </a:t>
            </a:r>
            <a:endParaRPr lang="en-US" altLang="en-US" sz="22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alt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200" dirty="0" smtClean="0">
                <a:latin typeface="Arial" pitchFamily="34" charset="0"/>
                <a:cs typeface="Arial" pitchFamily="34" charset="0"/>
              </a:rPr>
              <a:t> opposite </a:t>
            </a:r>
            <a:r>
              <a:rPr lang="en-US" altLang="en-US" sz="2200" dirty="0">
                <a:latin typeface="Arial" pitchFamily="34" charset="0"/>
                <a:cs typeface="Arial" pitchFamily="34" charset="0"/>
              </a:rPr>
              <a:t>direction to the positive sequence current, indicating an unbalanced condition in the system. </a:t>
            </a:r>
            <a:endParaRPr lang="en-US" altLang="en-US" sz="22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70000"/>
              </a:lnSpc>
            </a:pPr>
            <a:r>
              <a:rPr lang="en-US" altLang="en-US" sz="2200" dirty="0" smtClean="0">
                <a:latin typeface="Arial" pitchFamily="34" charset="0"/>
                <a:cs typeface="Arial" pitchFamily="34" charset="0"/>
              </a:rPr>
              <a:t>It's </a:t>
            </a:r>
            <a:r>
              <a:rPr lang="en-US" altLang="en-US" sz="2200" dirty="0">
                <a:latin typeface="Arial" pitchFamily="34" charset="0"/>
                <a:cs typeface="Arial" pitchFamily="34" charset="0"/>
              </a:rPr>
              <a:t>a </a:t>
            </a:r>
            <a:r>
              <a:rPr lang="en-US" altLang="en-US" sz="2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result of asymmetrical currents </a:t>
            </a:r>
            <a:r>
              <a:rPr lang="en-US" altLang="en-US" sz="2200" dirty="0">
                <a:latin typeface="Arial" pitchFamily="34" charset="0"/>
                <a:cs typeface="Arial" pitchFamily="34" charset="0"/>
              </a:rPr>
              <a:t>or voltages, which can be caused by factors like unbalanced loads or faults. </a:t>
            </a:r>
          </a:p>
          <a:p>
            <a:pPr algn="just">
              <a:lnSpc>
                <a:spcPct val="170000"/>
              </a:lnSpc>
            </a:pPr>
            <a:r>
              <a:rPr lang="en-US" altLang="en-US" sz="2200" dirty="0" smtClean="0">
                <a:latin typeface="Arial" pitchFamily="34" charset="0"/>
                <a:cs typeface="Arial" pitchFamily="34" charset="0"/>
              </a:rPr>
              <a:t>The negative sequence sets have three phase currents/voltages with equal magnitude, with phase b 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altLang="en-US" sz="2200" dirty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200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    leading</a:t>
            </a:r>
            <a:r>
              <a:rPr lang="en-US" altLang="en-US" sz="2200" dirty="0" smtClean="0">
                <a:latin typeface="Arial" pitchFamily="34" charset="0"/>
                <a:cs typeface="Arial" pitchFamily="34" charset="0"/>
              </a:rPr>
              <a:t> phase a by 120°, and phase c </a:t>
            </a:r>
            <a:r>
              <a:rPr lang="en-US" altLang="en-US" sz="2200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leading</a:t>
            </a:r>
            <a:r>
              <a:rPr lang="en-US" altLang="en-US" sz="2200" dirty="0" smtClean="0">
                <a:latin typeface="Arial" pitchFamily="34" charset="0"/>
                <a:cs typeface="Arial" pitchFamily="34" charset="0"/>
              </a:rPr>
              <a:t> phase b by 120°. </a:t>
            </a:r>
          </a:p>
          <a:p>
            <a:pPr algn="just">
              <a:lnSpc>
                <a:spcPct val="170000"/>
              </a:lnSpc>
            </a:pPr>
            <a:r>
              <a:rPr lang="en-US" altLang="en-US" sz="2200" dirty="0" smtClean="0">
                <a:latin typeface="Arial" pitchFamily="34" charset="0"/>
                <a:cs typeface="Arial" pitchFamily="34" charset="0"/>
              </a:rPr>
              <a:t>Negative sequence sets are similar to positive sequence, except the phase 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alt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200" dirty="0" smtClean="0">
                <a:latin typeface="Arial" pitchFamily="34" charset="0"/>
                <a:cs typeface="Arial" pitchFamily="34" charset="0"/>
              </a:rPr>
              <a:t>   order is reversed as presented in Fig.2</a:t>
            </a:r>
          </a:p>
          <a:p>
            <a:pPr eaLnBrk="1" hangingPunct="1">
              <a:buFont typeface="Wingdings" pitchFamily="2" charset="2"/>
              <a:buNone/>
            </a:pPr>
            <a:endParaRPr lang="en-US" altLang="en-US" dirty="0" smtClean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388098" y="214296"/>
            <a:ext cx="10456655" cy="747683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Sequence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Networks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38808254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478210" name="Picture 2" descr="https://voltage-disturbance.com/wp-content/uploads/2018/06/Positive-Negative-Zero-Sequence-Components-1024x39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79" y="1012508"/>
            <a:ext cx="9753600" cy="377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4784409"/>
            <a:ext cx="105127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2. The three sequence currents/voltages of unsymmetrical fault. </a:t>
            </a:r>
          </a:p>
          <a:p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Url:https</a:t>
            </a:r>
            <a:r>
              <a:rPr lang="en-US" sz="14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voltage-disturbance.com/wp-content/uploads/2018/06/Positive-Negative-Zero-Sequence-Components-1024x396.png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2054"/>
          <p:cNvSpPr txBox="1">
            <a:spLocks noChangeArrowheads="1"/>
          </p:cNvSpPr>
          <p:nvPr/>
        </p:nvSpPr>
        <p:spPr bwMode="auto">
          <a:xfrm>
            <a:off x="1079712" y="5702061"/>
            <a:ext cx="925104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 eaLnBrk="1" hangingPunct="1">
              <a:buFont typeface="Arial" pitchFamily="34" charset="0"/>
              <a:buChar char="•"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Negative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sequence sets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have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zero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neutral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current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388098" y="214296"/>
            <a:ext cx="10456655" cy="74768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3600" b="1" smtClean="0">
                <a:latin typeface="Arial" pitchFamily="34" charset="0"/>
                <a:cs typeface="Arial" pitchFamily="34" charset="0"/>
              </a:rPr>
              <a:t>Sequence Networks                           Cont.….</a:t>
            </a:r>
            <a:endParaRPr lang="en-US" sz="3600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848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33647"/>
            <a:ext cx="12192000" cy="6124353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Zero Sequence Sets: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When the phase currents in a three-phase system are out of balance and do not add up to zero, the current that occurs is referred to as zero sequence current.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In a three-phase system, it is basically the "common" or "residual" current that flows when the phase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currents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are not balanced.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Unbalanced loads, defects, or non-linear loads are some of the causes of this unbalanced situation.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Three values with equal magnitude and angle make up zero sequence sets.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Neutral current is present in zero sequence sets.</a:t>
            </a:r>
            <a:endParaRPr lang="en-US" altLang="en-US" dirty="0" smtClean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388098" y="214296"/>
            <a:ext cx="10456655" cy="747683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Sequence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Networks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34055708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011" y="931653"/>
            <a:ext cx="12059729" cy="1043796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Sequence Set </a:t>
            </a: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Representation: Any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arbitrary set of three phases, say </a:t>
            </a:r>
            <a:r>
              <a:rPr lang="en-US" altLang="en-US" sz="20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altLang="en-US" sz="2000" baseline="-25000" dirty="0" err="1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altLang="en-US" sz="20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altLang="en-US" sz="2000" baseline="-25000" dirty="0" err="1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altLang="en-US" sz="20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altLang="en-US" sz="2000" baseline="-25000" dirty="0" err="1" smtClean="0">
                <a:latin typeface="Arial" pitchFamily="34" charset="0"/>
                <a:cs typeface="Arial" pitchFamily="34" charset="0"/>
              </a:rPr>
              <a:t>c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or </a:t>
            </a:r>
            <a:r>
              <a:rPr lang="en-US" altLang="en-US" sz="2000" dirty="0" err="1" smtClean="0">
                <a:latin typeface="Arial" pitchFamily="34" charset="0"/>
                <a:cs typeface="Arial" pitchFamily="34" charset="0"/>
              </a:rPr>
              <a:t>V</a:t>
            </a:r>
            <a:r>
              <a:rPr lang="en-US" altLang="en-US" sz="2000" baseline="-25000" dirty="0" err="1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altLang="en-US" sz="2000" dirty="0" err="1" smtClean="0">
                <a:latin typeface="Arial" pitchFamily="34" charset="0"/>
                <a:cs typeface="Arial" pitchFamily="34" charset="0"/>
              </a:rPr>
              <a:t>V</a:t>
            </a:r>
            <a:r>
              <a:rPr lang="en-US" altLang="en-US" sz="2000" baseline="-25000" dirty="0" err="1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altLang="en-US" sz="2000" dirty="0" err="1" smtClean="0">
                <a:latin typeface="Arial" pitchFamily="34" charset="0"/>
                <a:cs typeface="Arial" pitchFamily="34" charset="0"/>
              </a:rPr>
              <a:t>V</a:t>
            </a:r>
            <a:r>
              <a:rPr lang="en-US" altLang="en-US" sz="2000" baseline="-25000" dirty="0" err="1" smtClean="0">
                <a:latin typeface="Arial" pitchFamily="34" charset="0"/>
                <a:cs typeface="Arial" pitchFamily="34" charset="0"/>
              </a:rPr>
              <a:t>c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can be represented as a sum of the three sequence sets: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eqn.(1)</a:t>
            </a:r>
          </a:p>
          <a:p>
            <a:pPr algn="just">
              <a:lnSpc>
                <a:spcPct val="150000"/>
              </a:lnSpc>
            </a:pP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eqn.(1)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              and           are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zero, positive and negative sequence currents and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respectively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2289135"/>
              </p:ext>
            </p:extLst>
          </p:nvPr>
        </p:nvGraphicFramePr>
        <p:xfrm>
          <a:off x="448574" y="1871932"/>
          <a:ext cx="2294627" cy="16552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7126" name="Equation" r:id="rId4" imgW="1028700" imgH="736600" progId="Equation.3">
                  <p:embed/>
                </p:oleObj>
              </mc:Choice>
              <mc:Fallback>
                <p:oleObj name="Equation" r:id="rId4" imgW="1028700" imgH="736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8574" y="1871932"/>
                        <a:ext cx="2294627" cy="16552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1961523"/>
              </p:ext>
            </p:extLst>
          </p:nvPr>
        </p:nvGraphicFramePr>
        <p:xfrm>
          <a:off x="646981" y="3631721"/>
          <a:ext cx="2143349" cy="14147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7127" name="Equation" r:id="rId6" imgW="1117600" imgH="736600" progId="Equation.3">
                  <p:embed/>
                </p:oleObj>
              </mc:Choice>
              <mc:Fallback>
                <p:oleObj name="Equation" r:id="rId6" imgW="1117600" imgH="736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6981" y="3631721"/>
                        <a:ext cx="2143349" cy="141473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0373433"/>
              </p:ext>
            </p:extLst>
          </p:nvPr>
        </p:nvGraphicFramePr>
        <p:xfrm>
          <a:off x="1224594" y="5032028"/>
          <a:ext cx="1066299" cy="443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7128" name="Equation" r:id="rId8" imgW="571252" imgH="241195" progId="Equation.3">
                  <p:embed/>
                </p:oleObj>
              </mc:Choice>
              <mc:Fallback>
                <p:oleObj name="Equation" r:id="rId8" imgW="571252" imgH="241195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4594" y="5032028"/>
                        <a:ext cx="1066299" cy="44306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2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0887904"/>
              </p:ext>
            </p:extLst>
          </p:nvPr>
        </p:nvGraphicFramePr>
        <p:xfrm>
          <a:off x="2613017" y="5121788"/>
          <a:ext cx="818315" cy="3023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7129" name="Equation" r:id="rId10" imgW="647700" imgH="241300" progId="Equation.3">
                  <p:embed/>
                </p:oleObj>
              </mc:Choice>
              <mc:Fallback>
                <p:oleObj name="Equation" r:id="rId10" imgW="647700" imgH="2413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3017" y="5121788"/>
                        <a:ext cx="818315" cy="30233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2"/>
          <p:cNvSpPr>
            <a:spLocks noGrp="1" noChangeArrowheads="1"/>
          </p:cNvSpPr>
          <p:nvPr>
            <p:ph type="title"/>
          </p:nvPr>
        </p:nvSpPr>
        <p:spPr>
          <a:xfrm>
            <a:off x="388098" y="214296"/>
            <a:ext cx="10456655" cy="747683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Sequence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Networks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3992864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265" y="888521"/>
            <a:ext cx="11982090" cy="581420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Now, the unsymmetrical components can be converted into symmetrical sequences while referring the  three sequences network and the phase-sequence current relationship as given by: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Consider, 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α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=120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0,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which the phase-shift of balanced three phase power system and assume :</a:t>
            </a:r>
          </a:p>
          <a:p>
            <a:pPr algn="just">
              <a:lnSpc>
                <a:spcPct val="150000"/>
              </a:lnSpc>
            </a:pPr>
            <a:endParaRPr lang="en-US" sz="2000" baseline="30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       eqn.(3)</a:t>
            </a:r>
          </a:p>
          <a:p>
            <a:pPr algn="just">
              <a:lnSpc>
                <a:spcPct val="150000"/>
              </a:lnSpc>
            </a:pPr>
            <a:endParaRPr lang="en-US" sz="2000" baseline="30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baseline="30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Which means </a:t>
            </a:r>
            <a:endParaRPr lang="en-US" sz="2000" baseline="30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8000317"/>
              </p:ext>
            </p:extLst>
          </p:nvPr>
        </p:nvGraphicFramePr>
        <p:xfrm>
          <a:off x="388098" y="2784124"/>
          <a:ext cx="1737228" cy="11731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8050" name="Equation" r:id="rId3" imgW="977900" imgH="660400" progId="Equation.3">
                  <p:embed/>
                </p:oleObj>
              </mc:Choice>
              <mc:Fallback>
                <p:oleObj name="Equation" r:id="rId3" imgW="977900" imgH="6604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098" y="2784124"/>
                        <a:ext cx="1737228" cy="117319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5962745"/>
              </p:ext>
            </p:extLst>
          </p:nvPr>
        </p:nvGraphicFramePr>
        <p:xfrm>
          <a:off x="284672" y="4839417"/>
          <a:ext cx="3541525" cy="129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8051" name="Equation" r:id="rId5" imgW="1917700" imgH="698500" progId="Equation.3">
                  <p:embed/>
                </p:oleObj>
              </mc:Choice>
              <mc:Fallback>
                <p:oleObj name="Equation" r:id="rId5" imgW="1917700" imgH="6985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672" y="4839417"/>
                        <a:ext cx="3541525" cy="129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388098" y="214296"/>
            <a:ext cx="10456655" cy="747683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Sequence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Networks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3461173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155" y="1104181"/>
            <a:ext cx="12010845" cy="565892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Consider phase A as a reference to  develop the symmetrical components.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Considering the analogy of zero, positive and negative sequences network of Phase b, and c with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respect to phase A are: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eqn.(4)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symmetrical matrix is given as: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eqn.(5)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9222185"/>
              </p:ext>
            </p:extLst>
          </p:nvPr>
        </p:nvGraphicFramePr>
        <p:xfrm>
          <a:off x="906176" y="2672706"/>
          <a:ext cx="2242866" cy="17750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9105" name="Equation" r:id="rId3" imgW="1257300" imgH="990600" progId="Equation.3">
                  <p:embed/>
                </p:oleObj>
              </mc:Choice>
              <mc:Fallback>
                <p:oleObj name="Equation" r:id="rId3" imgW="1257300" imgH="990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6176" y="2672706"/>
                        <a:ext cx="2242866" cy="17750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7519117"/>
              </p:ext>
            </p:extLst>
          </p:nvPr>
        </p:nvGraphicFramePr>
        <p:xfrm>
          <a:off x="4054416" y="2734573"/>
          <a:ext cx="2158230" cy="17080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9106" name="Equation" r:id="rId5" imgW="1257300" imgH="990600" progId="Equation.3">
                  <p:embed/>
                </p:oleObj>
              </mc:Choice>
              <mc:Fallback>
                <p:oleObj name="Equation" r:id="rId5" imgW="1257300" imgH="990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4416" y="2734573"/>
                        <a:ext cx="2158230" cy="170803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1592201"/>
              </p:ext>
            </p:extLst>
          </p:nvPr>
        </p:nvGraphicFramePr>
        <p:xfrm>
          <a:off x="1199072" y="5063706"/>
          <a:ext cx="2087592" cy="1214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9107" name="Equation" r:id="rId7" imgW="1270000" imgH="736600" progId="Equation.3">
                  <p:embed/>
                </p:oleObj>
              </mc:Choice>
              <mc:Fallback>
                <p:oleObj name="Equation" r:id="rId7" imgW="1270000" imgH="736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9072" y="5063706"/>
                        <a:ext cx="2087592" cy="121450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388098" y="214296"/>
            <a:ext cx="10456655" cy="747683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Sequence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Networks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216464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60" y="1382233"/>
            <a:ext cx="12025424" cy="5380074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Thus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eqn.(6)</a:t>
            </a:r>
          </a:p>
          <a:p>
            <a:endParaRPr lang="en-US" sz="24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Which is: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eqn.(7)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8735280"/>
              </p:ext>
            </p:extLst>
          </p:nvPr>
        </p:nvGraphicFramePr>
        <p:xfrm>
          <a:off x="1089847" y="1929974"/>
          <a:ext cx="2398209" cy="10935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0082" name="Equation" r:id="rId3" imgW="1625600" imgH="736600" progId="Equation.3">
                  <p:embed/>
                </p:oleObj>
              </mc:Choice>
              <mc:Fallback>
                <p:oleObj name="Equation" r:id="rId3" imgW="1625600" imgH="736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9847" y="1929974"/>
                        <a:ext cx="2398209" cy="109350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6373813"/>
              </p:ext>
            </p:extLst>
          </p:nvPr>
        </p:nvGraphicFramePr>
        <p:xfrm>
          <a:off x="1204175" y="3854783"/>
          <a:ext cx="2378997" cy="17794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0083" name="Equation" r:id="rId5" imgW="1054080" imgH="787320" progId="Equation.3">
                  <p:embed/>
                </p:oleObj>
              </mc:Choice>
              <mc:Fallback>
                <p:oleObj name="Equation" r:id="rId5" imgW="1054080" imgH="78732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4175" y="3854783"/>
                        <a:ext cx="2378997" cy="177947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388098" y="214296"/>
            <a:ext cx="10456655" cy="747683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Sequence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Networks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34856511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269" y="1291472"/>
            <a:ext cx="12019174" cy="5439265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While defining the symmetrical component Transformation matrix as ‘A’ , which is: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eqn.(8)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phase voltage/current and sequence components are related as: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eqn.(9)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5540241"/>
              </p:ext>
            </p:extLst>
          </p:nvPr>
        </p:nvGraphicFramePr>
        <p:xfrm>
          <a:off x="581237" y="1788028"/>
          <a:ext cx="1700049" cy="15651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07" name="Equation" r:id="rId3" imgW="799920" imgH="736560" progId="Equation.3">
                  <p:embed/>
                </p:oleObj>
              </mc:Choice>
              <mc:Fallback>
                <p:oleObj name="Equation" r:id="rId3" imgW="799920" imgH="73656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237" y="1788028"/>
                        <a:ext cx="1700049" cy="15651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4627422"/>
              </p:ext>
            </p:extLst>
          </p:nvPr>
        </p:nvGraphicFramePr>
        <p:xfrm>
          <a:off x="801245" y="3997243"/>
          <a:ext cx="2659063" cy="207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08" name="Equation" r:id="rId5" imgW="1600200" imgH="1244520" progId="Equation.3">
                  <p:embed/>
                </p:oleObj>
              </mc:Choice>
              <mc:Fallback>
                <p:oleObj name="Equation" r:id="rId5" imgW="1600200" imgH="124452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1245" y="3997243"/>
                        <a:ext cx="2659063" cy="20732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388098" y="214296"/>
            <a:ext cx="10456655" cy="747683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Sequence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Networks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8236011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39702"/>
            <a:ext cx="12122870" cy="551829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Considering the Inverse matrix, the sequence parameters are determined if phase values are given as 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From the above formula: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eqn.(10)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eqn.(11)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0597358"/>
              </p:ext>
            </p:extLst>
          </p:nvPr>
        </p:nvGraphicFramePr>
        <p:xfrm>
          <a:off x="2186799" y="2505118"/>
          <a:ext cx="1649691" cy="14492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155" name="Equation" r:id="rId3" imgW="914400" imgH="800100" progId="Equation.3">
                  <p:embed/>
                </p:oleObj>
              </mc:Choice>
              <mc:Fallback>
                <p:oleObj name="Equation" r:id="rId3" imgW="914400" imgH="8001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6799" y="2505118"/>
                        <a:ext cx="1649691" cy="144920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7867370"/>
              </p:ext>
            </p:extLst>
          </p:nvPr>
        </p:nvGraphicFramePr>
        <p:xfrm>
          <a:off x="4641592" y="2557868"/>
          <a:ext cx="2219325" cy="1497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156" name="Equation" r:id="rId5" imgW="1091880" imgH="736560" progId="Equation.3">
                  <p:embed/>
                </p:oleObj>
              </mc:Choice>
              <mc:Fallback>
                <p:oleObj name="Equation" r:id="rId5" imgW="1091880" imgH="73656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1592" y="2557868"/>
                        <a:ext cx="2219325" cy="1497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8862430"/>
              </p:ext>
            </p:extLst>
          </p:nvPr>
        </p:nvGraphicFramePr>
        <p:xfrm>
          <a:off x="1835150" y="3925888"/>
          <a:ext cx="2579688" cy="2720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157" name="Equation" r:id="rId7" imgW="1409400" imgH="1485720" progId="Equation.3">
                  <p:embed/>
                </p:oleObj>
              </mc:Choice>
              <mc:Fallback>
                <p:oleObj name="Equation" r:id="rId7" imgW="1409400" imgH="148572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3925888"/>
                        <a:ext cx="2579688" cy="27209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388098" y="214296"/>
            <a:ext cx="10456655" cy="747683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Sequence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Networks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10114228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01479"/>
            <a:ext cx="12192000" cy="554964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Example: For three phase power systems phase current with equal magnitude and 120 0 as given below. Determine the three sequence currents using symmetrical Matrix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Solution :</a:t>
            </a:r>
          </a:p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Determine sequence Matrix A as: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614453"/>
              </p:ext>
            </p:extLst>
          </p:nvPr>
        </p:nvGraphicFramePr>
        <p:xfrm>
          <a:off x="1028836" y="2315268"/>
          <a:ext cx="2268647" cy="1263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3149" name="Equation" r:id="rId3" imgW="1269449" imgH="710891" progId="Equation.3">
                  <p:embed/>
                </p:oleObj>
              </mc:Choice>
              <mc:Fallback>
                <p:oleObj name="Equation" r:id="rId3" imgW="1269449" imgH="710891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8836" y="2315268"/>
                        <a:ext cx="2268647" cy="126319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9574287"/>
              </p:ext>
            </p:extLst>
          </p:nvPr>
        </p:nvGraphicFramePr>
        <p:xfrm>
          <a:off x="784046" y="4922874"/>
          <a:ext cx="6201200" cy="1279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3150" name="Equation" r:id="rId5" imgW="3568680" imgH="736560" progId="Equation.3">
                  <p:embed/>
                </p:oleObj>
              </mc:Choice>
              <mc:Fallback>
                <p:oleObj name="Equation" r:id="rId5" imgW="3568680" imgH="73656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4046" y="4922874"/>
                        <a:ext cx="6201200" cy="1279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388098" y="214296"/>
            <a:ext cx="10456655" cy="747683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Sequence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Networks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23699525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219" y="1178351"/>
            <a:ext cx="10995583" cy="4998612"/>
          </a:xfrm>
        </p:spPr>
        <p:txBody>
          <a:bodyPr/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sequence currents are;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means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7116967"/>
              </p:ext>
            </p:extLst>
          </p:nvPr>
        </p:nvGraphicFramePr>
        <p:xfrm>
          <a:off x="517525" y="1716088"/>
          <a:ext cx="1963738" cy="1649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200" name="Equation" r:id="rId3" imgW="1180800" imgH="990360" progId="Equation.3">
                  <p:embed/>
                </p:oleObj>
              </mc:Choice>
              <mc:Fallback>
                <p:oleObj name="Equation" r:id="rId3" imgW="1180800" imgH="99036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525" y="1716088"/>
                        <a:ext cx="1963738" cy="16494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5397554"/>
              </p:ext>
            </p:extLst>
          </p:nvPr>
        </p:nvGraphicFramePr>
        <p:xfrm>
          <a:off x="3798888" y="1630363"/>
          <a:ext cx="6742112" cy="205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201" name="Equation" r:id="rId5" imgW="4520880" imgH="1371600" progId="Equation.3">
                  <p:embed/>
                </p:oleObj>
              </mc:Choice>
              <mc:Fallback>
                <p:oleObj name="Equation" r:id="rId5" imgW="4520880" imgH="1371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8888" y="1630363"/>
                        <a:ext cx="6742112" cy="2052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3672723"/>
              </p:ext>
            </p:extLst>
          </p:nvPr>
        </p:nvGraphicFramePr>
        <p:xfrm>
          <a:off x="3949829" y="3596158"/>
          <a:ext cx="5439267" cy="29747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202" name="Equation" r:id="rId7" imgW="3810000" imgH="2082800" progId="Equation.3">
                  <p:embed/>
                </p:oleObj>
              </mc:Choice>
              <mc:Fallback>
                <p:oleObj name="Equation" r:id="rId7" imgW="3810000" imgH="2082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9829" y="3596158"/>
                        <a:ext cx="5439267" cy="29747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388098" y="214296"/>
            <a:ext cx="10456655" cy="747683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Sequence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Networks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6062199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365" y="1093509"/>
            <a:ext cx="11558468" cy="5583738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three sequence currents are: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6086532"/>
              </p:ext>
            </p:extLst>
          </p:nvPr>
        </p:nvGraphicFramePr>
        <p:xfrm>
          <a:off x="1140643" y="1084081"/>
          <a:ext cx="6106322" cy="25075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5191" name="Equation" r:id="rId3" imgW="4089400" imgH="1676400" progId="Equation.3">
                  <p:embed/>
                </p:oleObj>
              </mc:Choice>
              <mc:Fallback>
                <p:oleObj name="Equation" r:id="rId3" imgW="4089400" imgH="16764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0643" y="1084081"/>
                        <a:ext cx="6106322" cy="250753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6068300"/>
              </p:ext>
            </p:extLst>
          </p:nvPr>
        </p:nvGraphicFramePr>
        <p:xfrm>
          <a:off x="2102177" y="4477731"/>
          <a:ext cx="1317929" cy="13450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5192" name="Equation" r:id="rId5" imgW="774364" imgH="787058" progId="Equation.3">
                  <p:embed/>
                </p:oleObj>
              </mc:Choice>
              <mc:Fallback>
                <p:oleObj name="Equation" r:id="rId5" imgW="774364" imgH="787058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2177" y="4477731"/>
                        <a:ext cx="1317929" cy="134504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388098" y="214296"/>
            <a:ext cx="10456655" cy="747683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Sequence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Networks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4477626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268" y="1055802"/>
            <a:ext cx="12097732" cy="580219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It’s observed that for balanced three phase currents we have only positive sequence currents.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But, in fault condition the system will not the same as presented in example one.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Example 2: Assume the three phase voltage are give below and determine the sequence voltages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Solution: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1508901"/>
              </p:ext>
            </p:extLst>
          </p:nvPr>
        </p:nvGraphicFramePr>
        <p:xfrm>
          <a:off x="631597" y="2875175"/>
          <a:ext cx="1952532" cy="13480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6215" name="Equation" r:id="rId3" imgW="1028254" imgH="710891" progId="Equation.3">
                  <p:embed/>
                </p:oleObj>
              </mc:Choice>
              <mc:Fallback>
                <p:oleObj name="Equation" r:id="rId3" imgW="1028254" imgH="710891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597" y="2875175"/>
                        <a:ext cx="1952532" cy="134803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0603184"/>
              </p:ext>
            </p:extLst>
          </p:nvPr>
        </p:nvGraphicFramePr>
        <p:xfrm>
          <a:off x="2337847" y="4430598"/>
          <a:ext cx="5590095" cy="1840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6216" name="Equation" r:id="rId5" imgW="3352800" imgH="1104900" progId="Equation.3">
                  <p:embed/>
                </p:oleObj>
              </mc:Choice>
              <mc:Fallback>
                <p:oleObj name="Equation" r:id="rId5" imgW="3352800" imgH="11049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7847" y="4430598"/>
                        <a:ext cx="5590095" cy="18404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388098" y="214296"/>
            <a:ext cx="10456655" cy="747683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Sequence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Networks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3880053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549" y="989814"/>
            <a:ext cx="11860344" cy="576186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positive and negative sequence voltages are given by: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sequence voltage are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7391073"/>
              </p:ext>
            </p:extLst>
          </p:nvPr>
        </p:nvGraphicFramePr>
        <p:xfrm>
          <a:off x="820133" y="1335691"/>
          <a:ext cx="4845376" cy="22591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7269" name="Equation" r:id="rId3" imgW="3289300" imgH="1536700" progId="Equation.3">
                  <p:embed/>
                </p:oleObj>
              </mc:Choice>
              <mc:Fallback>
                <p:oleObj name="Equation" r:id="rId3" imgW="3289300" imgH="15367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0133" y="1335691"/>
                        <a:ext cx="4845376" cy="22591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2623223"/>
              </p:ext>
            </p:extLst>
          </p:nvPr>
        </p:nvGraphicFramePr>
        <p:xfrm>
          <a:off x="802572" y="3542859"/>
          <a:ext cx="4344987" cy="2017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7270" name="Equation" r:id="rId5" imgW="3301920" imgH="1536480" progId="Equation.3">
                  <p:embed/>
                </p:oleObj>
              </mc:Choice>
              <mc:Fallback>
                <p:oleObj name="Equation" r:id="rId5" imgW="3301920" imgH="153648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2572" y="3542859"/>
                        <a:ext cx="4344987" cy="20177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674376"/>
              </p:ext>
            </p:extLst>
          </p:nvPr>
        </p:nvGraphicFramePr>
        <p:xfrm>
          <a:off x="4783342" y="5062194"/>
          <a:ext cx="1838201" cy="111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7271" name="Equation" r:id="rId7" imgW="1295400" imgH="787400" progId="Equation.3">
                  <p:embed/>
                </p:oleObj>
              </mc:Choice>
              <mc:Fallback>
                <p:oleObj name="Equation" r:id="rId7" imgW="1295400" imgH="7874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3342" y="5062194"/>
                        <a:ext cx="1838201" cy="11173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388098" y="214296"/>
            <a:ext cx="10456655" cy="7476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Symmetric Components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23393640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753" y="287079"/>
            <a:ext cx="11780875" cy="1031358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3. Symmetrical Analysis  for Unbalanced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F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aults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109" y="1216058"/>
            <a:ext cx="11934334" cy="557124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By splitting the unbalanced system into three balanced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systems: positive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negative, and zero sequence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components: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ymmetrical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components make it easier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analyze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unbalanced faults in three-phase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systems[3].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approach is essential for comprehending and evaluating a variety of fault situations, especially those with varying phase magnitudes or sequences.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the symmetrical  components  analysis aims at developing the relationship between symmetrical currents and voltage due to the three sequence reactance's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phase voltage and currents will determined using symmetrical matrix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relations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2946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2804" y="1102936"/>
            <a:ext cx="11909196" cy="575506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Consider the star connected load as presented in Fig.3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a three-phase star-connected balanced load, the line voltage is √3 times the phase voltage, and the line current is equal to the phase current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Each phase in a balanced star connection has the same magnitude of voltage and current, and the phase difference between them is 120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478210" name="Picture 2" descr="https://www.eeeguide.com/wp-content/uploads/2019/12/Unbalanced-Three-Phase-Circuit-Analysis-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64"/>
          <a:stretch/>
        </p:blipFill>
        <p:spPr bwMode="auto">
          <a:xfrm>
            <a:off x="1630836" y="3674535"/>
            <a:ext cx="4991133" cy="2221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521616" y="5896170"/>
            <a:ext cx="9979843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3. Three phase balanced load. </a:t>
            </a:r>
          </a:p>
          <a:p>
            <a:r>
              <a:rPr lang="en-US" sz="11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1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1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100" dirty="0" smtClean="0">
                <a:latin typeface="Arial" pitchFamily="34" charset="0"/>
                <a:cs typeface="Arial" pitchFamily="34" charset="0"/>
                <a:hlinkClick r:id="rId3"/>
              </a:rPr>
              <a:t>www.eeeguide.com/wp-content/uploads/2019/12/Unbalanced-Three-Phase-Circuit-Analysis-4.jpg</a:t>
            </a:r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59488" y="170120"/>
            <a:ext cx="11780875" cy="1031358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Symmetrical Analysis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7986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1975" y="1150070"/>
            <a:ext cx="11868347" cy="570793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Consider the following wye-connected load:</a:t>
            </a:r>
          </a:p>
          <a:p>
            <a:pPr algn="just"/>
            <a:r>
              <a:rPr lang="en-US" sz="2000" dirty="0">
                <a:latin typeface="Arial" pitchFamily="34" charset="0"/>
                <a:cs typeface="Arial" pitchFamily="34" charset="0"/>
              </a:rPr>
              <a:t>If R=a, B=b and Y=c,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then</a:t>
            </a: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eqn.(12)</a:t>
            </a: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By substitution 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eqn.(13)               </a:t>
            </a:r>
          </a:p>
        </p:txBody>
      </p:sp>
      <p:sp>
        <p:nvSpPr>
          <p:cNvPr id="2" name="Rectangle 4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8149066"/>
              </p:ext>
            </p:extLst>
          </p:nvPr>
        </p:nvGraphicFramePr>
        <p:xfrm>
          <a:off x="1131217" y="2279713"/>
          <a:ext cx="2044557" cy="17549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705" name="Equation" r:id="rId4" imgW="1117600" imgH="965200" progId="Equation.3">
                  <p:embed/>
                </p:oleObj>
              </mc:Choice>
              <mc:Fallback>
                <p:oleObj name="Equation" r:id="rId4" imgW="1117600" imgH="965200" progId="Equation.3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1217" y="2279713"/>
                        <a:ext cx="2044557" cy="175495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5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1529485"/>
              </p:ext>
            </p:extLst>
          </p:nvPr>
        </p:nvGraphicFramePr>
        <p:xfrm>
          <a:off x="914684" y="4666268"/>
          <a:ext cx="3763276" cy="14234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706" name="Equation" r:id="rId6" imgW="1955800" imgH="736600" progId="Equation.3">
                  <p:embed/>
                </p:oleObj>
              </mc:Choice>
              <mc:Fallback>
                <p:oleObj name="Equation" r:id="rId6" imgW="1955800" imgH="736600" progId="Equation.3">
                  <p:embed/>
                  <p:pic>
                    <p:nvPicPr>
                      <p:cNvPr id="0" name="Object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684" y="4666268"/>
                        <a:ext cx="3763276" cy="142344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59488" y="170120"/>
            <a:ext cx="11780875" cy="1031358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Symmetrical Analysis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150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523" y="1055802"/>
            <a:ext cx="11813429" cy="561081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matrix form is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eqn.(14)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Thus,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eqn.(15)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9286568"/>
              </p:ext>
            </p:extLst>
          </p:nvPr>
        </p:nvGraphicFramePr>
        <p:xfrm>
          <a:off x="563448" y="1735121"/>
          <a:ext cx="5151380" cy="20638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8283" name="Equation" r:id="rId3" imgW="1968480" imgH="787320" progId="Equation.3">
                  <p:embed/>
                </p:oleObj>
              </mc:Choice>
              <mc:Fallback>
                <p:oleObj name="Equation" r:id="rId3" imgW="1968480" imgH="78732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448" y="1735121"/>
                        <a:ext cx="5151380" cy="20638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6548487" y="1253765"/>
            <a:ext cx="464113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which is similar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with: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5278714"/>
              </p:ext>
            </p:extLst>
          </p:nvPr>
        </p:nvGraphicFramePr>
        <p:xfrm>
          <a:off x="7004115" y="2045615"/>
          <a:ext cx="2714920" cy="18544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8284" name="Equation" r:id="rId5" imgW="1003300" imgH="685800" progId="Equation.3">
                  <p:embed/>
                </p:oleObj>
              </mc:Choice>
              <mc:Fallback>
                <p:oleObj name="Equation" r:id="rId5" imgW="1003300" imgH="685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4115" y="2045615"/>
                        <a:ext cx="2714920" cy="185440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2105872"/>
              </p:ext>
            </p:extLst>
          </p:nvPr>
        </p:nvGraphicFramePr>
        <p:xfrm>
          <a:off x="1471613" y="4289425"/>
          <a:ext cx="3313112" cy="150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8285" name="Equation" r:id="rId7" imgW="1562040" imgH="711000" progId="Equation.3">
                  <p:embed/>
                </p:oleObj>
              </mc:Choice>
              <mc:Fallback>
                <p:oleObj name="Equation" r:id="rId7" imgW="1562040" imgH="7110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1613" y="4289425"/>
                        <a:ext cx="3313112" cy="1508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59488" y="170120"/>
            <a:ext cx="11780875" cy="1031358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Symmetrical Analysis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0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829" y="1574276"/>
            <a:ext cx="11906053" cy="5165889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the sequence voltage and currents are related as: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eqn.(16)</a:t>
            </a:r>
          </a:p>
          <a:p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is can be decoupled as: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eqn.(17)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4457790"/>
              </p:ext>
            </p:extLst>
          </p:nvPr>
        </p:nvGraphicFramePr>
        <p:xfrm>
          <a:off x="865188" y="2139950"/>
          <a:ext cx="3070225" cy="1441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9281" name="Equation" r:id="rId3" imgW="1676160" imgH="787320" progId="Equation.3">
                  <p:embed/>
                </p:oleObj>
              </mc:Choice>
              <mc:Fallback>
                <p:oleObj name="Equation" r:id="rId3" imgW="1676160" imgH="78732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5188" y="2139950"/>
                        <a:ext cx="3070225" cy="1441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6083607"/>
              </p:ext>
            </p:extLst>
          </p:nvPr>
        </p:nvGraphicFramePr>
        <p:xfrm>
          <a:off x="985838" y="4514850"/>
          <a:ext cx="2308225" cy="1481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9282" name="Equation" r:id="rId5" imgW="1155600" imgH="736560" progId="Equation.3">
                  <p:embed/>
                </p:oleObj>
              </mc:Choice>
              <mc:Fallback>
                <p:oleObj name="Equation" r:id="rId5" imgW="1155600" imgH="73656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5838" y="4514850"/>
                        <a:ext cx="2308225" cy="1481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59488" y="170120"/>
            <a:ext cx="11780875" cy="1031358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Symmetrical Analysis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55467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414" y="1008668"/>
            <a:ext cx="12019175" cy="584933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Their sequence diagram of generator is presented in Fig.4.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480258" name="Picture 2" descr="https://circuitglobe.com/wp-content/uploads/2017/04/sequence-network-image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656" y="1896996"/>
            <a:ext cx="7461283" cy="3790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360601" y="5594511"/>
            <a:ext cx="77928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4. The three sequence Network. </a:t>
            </a:r>
          </a:p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4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circuitglobe.com/wp-content/uploads/2017/04/sequence-network-image-2.jpg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59488" y="170120"/>
            <a:ext cx="11780875" cy="1031358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Symmetrical Analysis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256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22548" y="886120"/>
            <a:ext cx="11967852" cy="5971880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key points from Fig.4 is that the generators only produce positive sequence voltages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Thus, only the positive sequence network  has a voltage source and the others are shorted while performing the unbalanced fault analysis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In addition, during a fault  condition the positive and negative sequence impedance of generators are assumed to be the same approximately equal to sub-transient reactance (Z</a:t>
            </a:r>
            <a:r>
              <a:rPr lang="en-US" altLang="en-US" sz="2000" baseline="30000" dirty="0">
                <a:latin typeface="Arial" pitchFamily="34" charset="0"/>
                <a:cs typeface="Arial" pitchFamily="34" charset="0"/>
              </a:rPr>
              <a:t>+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>
                <a:latin typeface="Arial" pitchFamily="34" charset="0"/>
                <a:cs typeface="Arial" pitchFamily="34" charset="0"/>
                <a:sym typeface="Symbol" pitchFamily="18" charset="2"/>
              </a:rPr>
              <a:t>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Z</a:t>
            </a:r>
            <a:r>
              <a:rPr lang="en-US" altLang="en-US" sz="2000" baseline="42000" dirty="0">
                <a:latin typeface="Arial" pitchFamily="34" charset="0"/>
                <a:cs typeface="Arial" pitchFamily="34" charset="0"/>
                <a:sym typeface="Symbol" pitchFamily="18" charset="2"/>
              </a:rPr>
              <a:t> </a:t>
            </a:r>
            <a:r>
              <a:rPr lang="en-US" altLang="en-US" sz="2000" dirty="0">
                <a:latin typeface="Arial" pitchFamily="34" charset="0"/>
                <a:cs typeface="Arial" pitchFamily="34" charset="0"/>
                <a:sym typeface="Symbol" pitchFamily="18" charset="2"/>
              </a:rPr>
              <a:t> </a:t>
            </a:r>
            <a:r>
              <a:rPr lang="en-US" altLang="en-US" sz="2000" dirty="0" err="1">
                <a:latin typeface="Arial" pitchFamily="34" charset="0"/>
                <a:cs typeface="Arial" pitchFamily="34" charset="0"/>
                <a:sym typeface="Symbol" pitchFamily="18" charset="2"/>
              </a:rPr>
              <a:t>X</a:t>
            </a:r>
            <a:r>
              <a:rPr lang="en-US" altLang="en-US" sz="2000" baseline="-25000" dirty="0" err="1">
                <a:latin typeface="Arial" pitchFamily="34" charset="0"/>
                <a:cs typeface="Arial" pitchFamily="34" charset="0"/>
                <a:sym typeface="Symbol" pitchFamily="18" charset="2"/>
              </a:rPr>
              <a:t>d</a:t>
            </a:r>
            <a:r>
              <a:rPr lang="en-US" altLang="en-US" sz="2000" baseline="30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”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)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 </a:t>
            </a:r>
            <a:r>
              <a:rPr lang="en-US" altLang="en-US" sz="2000" dirty="0">
                <a:latin typeface="Arial" pitchFamily="34" charset="0"/>
                <a:cs typeface="Arial" pitchFamily="34" charset="0"/>
                <a:sym typeface="Symbol" pitchFamily="18" charset="2"/>
              </a:rPr>
              <a:t>The zero sequence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impedance</a:t>
            </a:r>
            <a:r>
              <a:rPr lang="en-US" altLang="en-US" sz="2000" dirty="0">
                <a:latin typeface="Arial" pitchFamily="34" charset="0"/>
                <a:cs typeface="Arial" pitchFamily="34" charset="0"/>
                <a:sym typeface="Symbol" pitchFamily="18" charset="2"/>
              </a:rPr>
              <a:t> is usually substantially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smaller</a:t>
            </a:r>
            <a:r>
              <a:rPr lang="en-US" altLang="en-US" sz="2000" dirty="0">
                <a:latin typeface="Arial" pitchFamily="34" charset="0"/>
                <a:cs typeface="Arial" pitchFamily="34" charset="0"/>
                <a:sym typeface="Symbol" pitchFamily="18" charset="2"/>
              </a:rPr>
              <a:t>. </a:t>
            </a:r>
            <a:endParaRPr lang="en-US" altLang="en-US" sz="2000" dirty="0" smtClean="0"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 </a:t>
            </a:r>
            <a:r>
              <a:rPr lang="en-US" altLang="en-US" sz="2000" dirty="0">
                <a:latin typeface="Arial" pitchFamily="34" charset="0"/>
                <a:cs typeface="Arial" pitchFamily="34" charset="0"/>
                <a:sym typeface="Symbol" pitchFamily="18" charset="2"/>
              </a:rPr>
              <a:t>The value of Z</a:t>
            </a:r>
            <a:r>
              <a:rPr lang="en-US" altLang="en-US" sz="2000" baseline="-25000" dirty="0">
                <a:latin typeface="Arial" pitchFamily="34" charset="0"/>
                <a:cs typeface="Arial" pitchFamily="34" charset="0"/>
                <a:sym typeface="Symbol" pitchFamily="18" charset="2"/>
              </a:rPr>
              <a:t>n </a:t>
            </a:r>
            <a:r>
              <a:rPr lang="en-US" altLang="en-US" sz="2000" dirty="0">
                <a:latin typeface="Arial" pitchFamily="34" charset="0"/>
                <a:cs typeface="Arial" pitchFamily="34" charset="0"/>
                <a:sym typeface="Symbol" pitchFamily="18" charset="2"/>
              </a:rPr>
              <a:t>depends on whether the generator is grounded</a:t>
            </a:r>
          </a:p>
          <a:p>
            <a:pPr marL="0" indent="0" algn="just" eaLnBrk="1" hangingPunct="1">
              <a:buNone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9488" y="170120"/>
            <a:ext cx="11780875" cy="1031358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Symmetrical Analysis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0968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4841" y="980388"/>
            <a:ext cx="12107159" cy="5877612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positive and negative sequence </a:t>
            </a:r>
            <a:r>
              <a:rPr lang="en-US" alt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diagrams for transformers are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similar to the transmission lines.  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However, the zero sequence network impedance  depends on both how the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transformer is grounded and the type of connection(Star or Delta)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.  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For instance, if the transformer primary and secondary is connected as Y-Y grounded both side, the transformer zero sequence reactance single line diagram similar with transmission line.</a:t>
            </a:r>
          </a:p>
          <a:p>
            <a:pPr algn="just">
              <a:lnSpc>
                <a:spcPct val="20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All types of transformers connection and the zero sequence reactance representation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is presented in Fig.5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9488" y="170120"/>
            <a:ext cx="11780875" cy="1031358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Symmetrical Analysis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9001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481282" name="Picture 2" descr="https://www.physicsforums.com/attachments/upload_2018-1-28_19-33-30-png.219267/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539" y="808074"/>
            <a:ext cx="6125161" cy="4949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7963" y="5842273"/>
            <a:ext cx="98792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5. Representation of zero sequence diagram for transformer.</a:t>
            </a:r>
          </a:p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Url:https</a:t>
            </a:r>
            <a:r>
              <a:rPr lang="en-US" sz="1400" dirty="0">
                <a:latin typeface="Arial" pitchFamily="34" charset="0"/>
                <a:cs typeface="Arial" pitchFamily="34" charset="0"/>
                <a:hlinkClick r:id="rId3"/>
              </a:rPr>
              <a:t>://www.physicsforums.com/attachments/upload_2018-1-28_19-33-30-png.219267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49387" y="1121790"/>
            <a:ext cx="514261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Once the positive, negative and zero sequence reactance is known using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thevenin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equivalent form, then the fault current and voltage can be calculated  based on the types of fault as given by: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59488" y="170120"/>
            <a:ext cx="11780875" cy="10313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smtClean="0">
                <a:latin typeface="Arial" pitchFamily="34" charset="0"/>
                <a:cs typeface="Arial" pitchFamily="34" charset="0"/>
              </a:rPr>
              <a:t> Symmetrical Analysis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5774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74638"/>
            <a:ext cx="10363200" cy="63976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600" b="1" dirty="0">
                <a:latin typeface="Arial" pitchFamily="34" charset="0"/>
                <a:cs typeface="Arial" pitchFamily="34" charset="0"/>
              </a:rPr>
              <a:t>4</a:t>
            </a:r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. Single Line-to-Ground (SL-G) Faults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63951" y="876693"/>
            <a:ext cx="11928049" cy="5981307"/>
          </a:xfrm>
        </p:spPr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faults , unbalance the network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but only at the fault location if it is an unbalanced fault.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>
              <a:lnSpc>
                <a:spcPct val="160000"/>
              </a:lnSpc>
            </a:pP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This causes a coupling of </a:t>
            </a:r>
            <a:r>
              <a:rPr lang="en-US" alt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sequence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networks, flow of the sequence current and hence sequence voltage.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algn="just">
              <a:lnSpc>
                <a:spcPct val="16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But, the way how the sequence networks are coupled is highly depends on the fault type.  </a:t>
            </a:r>
          </a:p>
          <a:p>
            <a:pPr algn="just">
              <a:lnSpc>
                <a:spcPct val="16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Therefore, it’s important develop a mathematical relationship  for several common faults.</a:t>
            </a:r>
          </a:p>
          <a:p>
            <a:pPr algn="just">
              <a:lnSpc>
                <a:spcPct val="16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Assume, a SLG fault </a:t>
            </a: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only one phase has non-zero fault current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is takes place at phase A,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which is presented in Fig.6</a:t>
            </a: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.   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8602545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109" y="1225484"/>
            <a:ext cx="11755225" cy="5524107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Thus, the fault currents are: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eqn.(18)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  <p:pic>
        <p:nvPicPr>
          <p:cNvPr id="6" name="Picture 40" descr="https://mytech-info.com/wp-content/uploads/2023/06/Single-Line-to-ground-fault-transmission-three-phase-diagram-8478102-300x16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695" y="1604128"/>
            <a:ext cx="3473744" cy="193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70500" y="3679437"/>
            <a:ext cx="1087618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6. Single line to ground Fault.</a:t>
            </a:r>
          </a:p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4"/>
              </a:rPr>
              <a:t>https</a:t>
            </a:r>
            <a:r>
              <a:rPr lang="en-US" sz="1400" dirty="0">
                <a:latin typeface="Arial" pitchFamily="34" charset="0"/>
                <a:cs typeface="Arial" pitchFamily="34" charset="0"/>
                <a:hlinkClick r:id="rId4"/>
              </a:rPr>
              <a:t>://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4"/>
              </a:rPr>
              <a:t>www.electricalpereview.com/wp-content/uploads/2018/02/Single-Line-to-ground-fault-transmission-three-phase-diagram.png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6739610"/>
              </p:ext>
            </p:extLst>
          </p:nvPr>
        </p:nvGraphicFramePr>
        <p:xfrm>
          <a:off x="6240544" y="1604128"/>
          <a:ext cx="1630837" cy="15378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356" name="Equation" r:id="rId5" imgW="838200" imgH="787400" progId="Equation.3">
                  <p:embed/>
                </p:oleObj>
              </mc:Choice>
              <mc:Fallback>
                <p:oleObj name="Equation" r:id="rId5" imgW="838200" imgH="7874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0544" y="1604128"/>
                        <a:ext cx="1630837" cy="15378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7149256"/>
              </p:ext>
            </p:extLst>
          </p:nvPr>
        </p:nvGraphicFramePr>
        <p:xfrm>
          <a:off x="3621088" y="4706938"/>
          <a:ext cx="1828800" cy="159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357" name="Equation" r:id="rId7" imgW="1409400" imgH="1231560" progId="Equation.3">
                  <p:embed/>
                </p:oleObj>
              </mc:Choice>
              <mc:Fallback>
                <p:oleObj name="Equation" r:id="rId7" imgW="1409400" imgH="123156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1088" y="4706938"/>
                        <a:ext cx="1828800" cy="1597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270500" y="4418101"/>
            <a:ext cx="1060660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From sequence network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eqn.(19)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270500" y="308344"/>
            <a:ext cx="11311900" cy="60605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SL-G Faults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588243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55802"/>
            <a:ext cx="12122870" cy="5684363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Then, the voltage at faulted location is determined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eqn.(20)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phase voltage and sequence voltages are related as: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eqn.(21)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Finally, the only way that three sequence currents are equal and the fault voltage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is the summation of sequence voltage is when the network is connected in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radial form as represented in Fig.7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4432089"/>
              </p:ext>
            </p:extLst>
          </p:nvPr>
        </p:nvGraphicFramePr>
        <p:xfrm>
          <a:off x="820131" y="1574276"/>
          <a:ext cx="1583703" cy="5681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3381" name="Equation" r:id="rId3" imgW="710891" imgH="253890" progId="Equation.3">
                  <p:embed/>
                </p:oleObj>
              </mc:Choice>
              <mc:Fallback>
                <p:oleObj name="Equation" r:id="rId3" imgW="710891" imgH="25389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0131" y="1574276"/>
                        <a:ext cx="1583703" cy="56814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4016780"/>
              </p:ext>
            </p:extLst>
          </p:nvPr>
        </p:nvGraphicFramePr>
        <p:xfrm>
          <a:off x="280922" y="2687359"/>
          <a:ext cx="2641387" cy="21156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3382" name="Equation" r:id="rId5" imgW="1358640" imgH="1091880" progId="Equation.3">
                  <p:embed/>
                </p:oleObj>
              </mc:Choice>
              <mc:Fallback>
                <p:oleObj name="Equation" r:id="rId5" imgW="1358640" imgH="10918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922" y="2687359"/>
                        <a:ext cx="2641387" cy="21156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270500" y="308344"/>
            <a:ext cx="11311900" cy="60605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SL-G Faults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21955217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268" y="1102937"/>
            <a:ext cx="12097732" cy="5755064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From the presented connection the fault currents can be easily calculated: if  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and                                           the fault current is : 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         eqn.(22)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Figure7. The circuit diagram of SL-G  fault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Url:https</a:t>
            </a:r>
            <a:r>
              <a:rPr lang="en-US" sz="16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electricalacademia.com/wp-content/uploads/2018/05/single-line-to-ground-fault-interconnection.jpg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  <p:pic>
        <p:nvPicPr>
          <p:cNvPr id="484354" name="Picture 2" descr="https://electricalacademia.com/wp-content/uploads/2018/05/single-line-to-ground-fault-interconnecti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15" y="1571747"/>
            <a:ext cx="3789576" cy="411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9291667"/>
              </p:ext>
            </p:extLst>
          </p:nvPr>
        </p:nvGraphicFramePr>
        <p:xfrm>
          <a:off x="9144000" y="1185248"/>
          <a:ext cx="2856152" cy="4538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4431" name="Equation" r:id="rId5" imgW="1600200" imgH="254000" progId="Equation.3">
                  <p:embed/>
                </p:oleObj>
              </mc:Choice>
              <mc:Fallback>
                <p:oleObj name="Equation" r:id="rId5" imgW="1600200" imgH="2540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0" y="1185248"/>
                        <a:ext cx="2856152" cy="45380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3954538"/>
              </p:ext>
            </p:extLst>
          </p:nvPr>
        </p:nvGraphicFramePr>
        <p:xfrm>
          <a:off x="6096000" y="2613635"/>
          <a:ext cx="3940903" cy="14611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4432" name="Equation" r:id="rId7" imgW="1778000" imgH="660400" progId="Equation.3">
                  <p:embed/>
                </p:oleObj>
              </mc:Choice>
              <mc:Fallback>
                <p:oleObj name="Equation" r:id="rId7" imgW="1778000" imgH="6604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0" y="2613635"/>
                        <a:ext cx="3940903" cy="14611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4174816"/>
              </p:ext>
            </p:extLst>
          </p:nvPr>
        </p:nvGraphicFramePr>
        <p:xfrm>
          <a:off x="5816600" y="1744663"/>
          <a:ext cx="2344738" cy="357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4433" name="Equation" r:id="rId9" imgW="1562040" imgH="241200" progId="Equation.3">
                  <p:embed/>
                </p:oleObj>
              </mc:Choice>
              <mc:Fallback>
                <p:oleObj name="Equation" r:id="rId9" imgW="1562040" imgH="2412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6600" y="1744663"/>
                        <a:ext cx="2344738" cy="3571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2"/>
          <p:cNvSpPr>
            <a:spLocks noGrp="1" noChangeArrowheads="1"/>
          </p:cNvSpPr>
          <p:nvPr>
            <p:ph type="title"/>
          </p:nvPr>
        </p:nvSpPr>
        <p:spPr>
          <a:xfrm>
            <a:off x="270500" y="308344"/>
            <a:ext cx="11311900" cy="60605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SL-G Faults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30355745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74638"/>
            <a:ext cx="10363200" cy="79216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600" b="1" dirty="0">
                <a:latin typeface="Arial" pitchFamily="34" charset="0"/>
                <a:cs typeface="Arial" pitchFamily="34" charset="0"/>
              </a:rPr>
              <a:t>5</a:t>
            </a:r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. The Line-to-Line (L-L) Unbalanced Faults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0" y="978196"/>
            <a:ext cx="12067953" cy="587980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other , second most common types of  fault is line-to-line, which occurs when two of the conductors come in contact with each other.</a:t>
            </a: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ssume the fault is  between phase b and c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on Fig.7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current and voltage relations are:</a:t>
            </a:r>
          </a:p>
          <a:p>
            <a:pPr algn="just">
              <a:lnSpc>
                <a:spcPct val="150000"/>
              </a:lnSpc>
            </a:pP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eqn.(23)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Figure 7.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L-L fault(b-c). </a:t>
            </a:r>
            <a:r>
              <a:rPr lang="en-US" altLang="en-US" sz="1200" dirty="0" smtClean="0">
                <a:latin typeface="Arial" pitchFamily="34" charset="0"/>
                <a:cs typeface="Arial" pitchFamily="34" charset="0"/>
                <a:hlinkClick r:id="rId4"/>
              </a:rPr>
              <a:t>https://blogger.googleusercontent.com/</a:t>
            </a:r>
            <a:r>
              <a:rPr lang="en-US" altLang="en-US" sz="1200" dirty="0" err="1" smtClean="0">
                <a:latin typeface="Arial" pitchFamily="34" charset="0"/>
                <a:cs typeface="Arial" pitchFamily="34" charset="0"/>
                <a:hlinkClick r:id="rId4"/>
              </a:rPr>
              <a:t>img</a:t>
            </a:r>
            <a:r>
              <a:rPr lang="en-US" altLang="en-US" sz="1200" dirty="0" smtClean="0">
                <a:latin typeface="Arial" pitchFamily="34" charset="0"/>
                <a:cs typeface="Arial" pitchFamily="34" charset="0"/>
                <a:hlinkClick r:id="rId4"/>
              </a:rPr>
              <a:t>/b/R29vZ2xl/AVvXsEiYI9FdpG1VjKFqI3edf6lStIleuVjFDNx1wxCW3iZ7MnAs0vbQdfAAwbd-OqbCXBJIo_Y_XIeuIoKc5xuxIyxSkiaDdrYQFLZgPmia1l3TEFimBhHwZyRm7hFPEo4gvcxLweLhfrwscaO8/s1600/A-line-to-line-</a:t>
            </a:r>
            <a:r>
              <a:rPr lang="en-US" altLang="en-US" sz="1200" dirty="0" err="1" smtClean="0">
                <a:latin typeface="Arial" pitchFamily="34" charset="0"/>
                <a:cs typeface="Arial" pitchFamily="34" charset="0"/>
                <a:hlinkClick r:id="rId4"/>
              </a:rPr>
              <a:t>fault..jpg</a:t>
            </a:r>
            <a:endParaRPr lang="en-US" altLang="en-US" sz="12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alt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31159"/>
              </p:ext>
            </p:extLst>
          </p:nvPr>
        </p:nvGraphicFramePr>
        <p:xfrm>
          <a:off x="518474" y="3136523"/>
          <a:ext cx="2300842" cy="1661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990" name="Equation" r:id="rId5" imgW="1054100" imgH="762000" progId="Equation.3">
                  <p:embed/>
                </p:oleObj>
              </mc:Choice>
              <mc:Fallback>
                <p:oleObj name="Equation" r:id="rId5" imgW="1054100" imgH="76200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474" y="3136523"/>
                        <a:ext cx="2300842" cy="16617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23967" name="Picture 31" descr="https://blogger.googleusercontent.com/img/b/R29vZ2xl/AVvXsEiYI9FdpG1VjKFqI3edf6lStIleuVjFDNx1wxCW3iZ7MnAs0vbQdfAAwbd-OqbCXBJIo_Y_XIeuIoKc5xuxIyxSkiaDdrYQFLZgPmia1l3TEFimBhHwZyRm7hFPEo4gvcxLweLhfrwscaO8/s1600/A-line-to-line-fault.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018" y="1495095"/>
            <a:ext cx="4053529" cy="2745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01967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326" y="1265274"/>
            <a:ext cx="12004158" cy="547576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Using the current  and voltage symmetry :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eqn.(24)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3922318"/>
              </p:ext>
            </p:extLst>
          </p:nvPr>
        </p:nvGraphicFramePr>
        <p:xfrm>
          <a:off x="566738" y="2295525"/>
          <a:ext cx="3632200" cy="291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5426" name="Equation" r:id="rId3" imgW="2197080" imgH="1765080" progId="Equation.3">
                  <p:embed/>
                </p:oleObj>
              </mc:Choice>
              <mc:Fallback>
                <p:oleObj name="Equation" r:id="rId3" imgW="2197080" imgH="17650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738" y="2295525"/>
                        <a:ext cx="3632200" cy="2913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5356595"/>
              </p:ext>
            </p:extLst>
          </p:nvPr>
        </p:nvGraphicFramePr>
        <p:xfrm>
          <a:off x="5169638" y="2064964"/>
          <a:ext cx="2612517" cy="31793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5427" name="Equation" r:id="rId5" imgW="1562040" imgH="1904760" progId="Equation.3">
                  <p:embed/>
                </p:oleObj>
              </mc:Choice>
              <mc:Fallback>
                <p:oleObj name="Equation" r:id="rId5" imgW="1562040" imgH="190476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9638" y="2064964"/>
                        <a:ext cx="2612517" cy="317936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155944" y="423493"/>
            <a:ext cx="12036056" cy="92684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L-L Unbalanced Faults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258366771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10326"/>
            <a:ext cx="12191999" cy="542041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above two conditions are satisfied when the positive and negative sequence reactance's are connected parallel as presented in Fig.8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8. Line 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Line fault sequence network. 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Url:https</a:t>
            </a:r>
            <a:r>
              <a:rPr lang="en-US" sz="16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www.eeeguide.com/wp-content/uploads/2016/12/Line-to-Line-Fault-012.jpg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currents are determined as: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eqn.(25)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36</a:t>
            </a:fld>
            <a:endParaRPr lang="en-US"/>
          </a:p>
        </p:txBody>
      </p:sp>
      <p:pic>
        <p:nvPicPr>
          <p:cNvPr id="486402" name="Picture 2" descr="https://www.eeeguide.com/wp-content/uploads/2016/12/Line-to-Line-Fault-01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" r="1" b="14562"/>
          <a:stretch/>
        </p:blipFill>
        <p:spPr bwMode="auto">
          <a:xfrm>
            <a:off x="697582" y="2296064"/>
            <a:ext cx="6009918" cy="182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0955946"/>
              </p:ext>
            </p:extLst>
          </p:nvPr>
        </p:nvGraphicFramePr>
        <p:xfrm>
          <a:off x="2121031" y="5656082"/>
          <a:ext cx="1776769" cy="5750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6427" name="Equation" r:id="rId5" imgW="1256755" imgH="406224" progId="Equation.3">
                  <p:embed/>
                </p:oleObj>
              </mc:Choice>
              <mc:Fallback>
                <p:oleObj name="Equation" r:id="rId5" imgW="1256755" imgH="406224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1031" y="5656082"/>
                        <a:ext cx="1776769" cy="5750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155944" y="423493"/>
            <a:ext cx="12036056" cy="92684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L-L Unbalanced Faults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4828471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603316" y="204870"/>
            <a:ext cx="10712779" cy="85093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600" b="1" dirty="0">
                <a:latin typeface="Arial" pitchFamily="34" charset="0"/>
                <a:cs typeface="Arial" pitchFamily="34" charset="0"/>
              </a:rPr>
              <a:t>6</a:t>
            </a:r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. Double Line-to-Ground(LL-G) Faults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6372" y="1168924"/>
            <a:ext cx="11903357" cy="5689076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A double line-to-ground (DLG) problem occurs when two line conductors make contact with ground and one another. 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Assume Fig.9,  the fault between Phase b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 with ground impedances 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c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b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a</a:t>
            </a:r>
          </a:p>
          <a:p>
            <a:pPr marL="0" indent="0">
              <a:spcBef>
                <a:spcPts val="0"/>
              </a:spcBef>
              <a:buNone/>
            </a:pP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Figure 9. Double line to ground fault.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Url: </a:t>
            </a:r>
            <a:r>
              <a:rPr lang="en-US" altLang="en-US" sz="1400" dirty="0">
                <a:latin typeface="Arial" pitchFamily="34" charset="0"/>
                <a:cs typeface="Arial" pitchFamily="34" charset="0"/>
                <a:hlinkClick r:id="rId4"/>
              </a:rPr>
              <a:t>https://</a:t>
            </a:r>
            <a:r>
              <a:rPr lang="en-US" altLang="en-US" sz="1400" dirty="0" smtClean="0">
                <a:latin typeface="Arial" pitchFamily="34" charset="0"/>
                <a:cs typeface="Arial" pitchFamily="34" charset="0"/>
                <a:hlinkClick r:id="rId4"/>
              </a:rPr>
              <a:t>www.electricaltechnology.org/wp-content/uploads/2022/07/Double-Line-to-Ground-L-L-G-Fault.png</a:t>
            </a:r>
            <a:endParaRPr lang="en-US" altLang="en-US" sz="1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altLang="en-US" sz="1400" dirty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altLang="en-US" sz="1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altLang="en-US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14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            eqn.(25)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en-US" sz="14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</a:t>
            </a:r>
          </a:p>
        </p:txBody>
      </p:sp>
      <p:graphicFrame>
        <p:nvGraphicFramePr>
          <p:cNvPr id="5632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2350254"/>
              </p:ext>
            </p:extLst>
          </p:nvPr>
        </p:nvGraphicFramePr>
        <p:xfrm>
          <a:off x="827148" y="5051086"/>
          <a:ext cx="6721968" cy="49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694" name="Equation" r:id="rId5" imgW="5803900" imgH="571500" progId="Equation.DSMT4">
                  <p:embed/>
                </p:oleObj>
              </mc:Choice>
              <mc:Fallback>
                <p:oleObj name="Equation" r:id="rId5" imgW="5803900" imgH="571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148" y="5051086"/>
                        <a:ext cx="6721968" cy="496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1671" name="Picture 23" descr="https://www.electricaltechnology.org/wp-content/uploads/2022/07/Double-Line-to-Ground-L-L-G-Fault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09"/>
          <a:stretch/>
        </p:blipFill>
        <p:spPr bwMode="auto">
          <a:xfrm>
            <a:off x="2269952" y="2733771"/>
            <a:ext cx="1954566" cy="163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34957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065229"/>
            <a:ext cx="12038028" cy="563722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Because of the ground impedance the zero sequence current is not zero and the current relation is: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eqn.(26)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voltage relation is: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eqn.(27)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5553559"/>
              </p:ext>
            </p:extLst>
          </p:nvPr>
        </p:nvGraphicFramePr>
        <p:xfrm>
          <a:off x="263950" y="1564849"/>
          <a:ext cx="2083323" cy="13650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7472" name="Equation" r:id="rId3" imgW="1663700" imgH="1092200" progId="Equation.3">
                  <p:embed/>
                </p:oleObj>
              </mc:Choice>
              <mc:Fallback>
                <p:oleObj name="Equation" r:id="rId3" imgW="1663700" imgH="1092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950" y="1564849"/>
                        <a:ext cx="2083323" cy="136500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9468074"/>
              </p:ext>
            </p:extLst>
          </p:nvPr>
        </p:nvGraphicFramePr>
        <p:xfrm>
          <a:off x="172633" y="3487918"/>
          <a:ext cx="4609146" cy="28374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7473" name="Equation" r:id="rId5" imgW="6311900" imgH="5181600" progId="Equation.DSMT4">
                  <p:embed/>
                </p:oleObj>
              </mc:Choice>
              <mc:Fallback>
                <p:oleObj name="Equation" r:id="rId5" imgW="6311900" imgH="5181600" progId="Equation.DSMT4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633" y="3487918"/>
                        <a:ext cx="4609146" cy="283746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95694" y="159488"/>
            <a:ext cx="11220402" cy="89631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LL-G Faults                                        Cont.…..</a:t>
            </a:r>
          </a:p>
        </p:txBody>
      </p:sp>
    </p:spTree>
    <p:extLst>
      <p:ext uri="{BB962C8B-B14F-4D97-AF65-F5344CB8AC3E}">
        <p14:creationId xmlns:p14="http://schemas.microsoft.com/office/powerpoint/2010/main" val="222535158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39</a:t>
            </a:fld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7246291"/>
              </p:ext>
            </p:extLst>
          </p:nvPr>
        </p:nvGraphicFramePr>
        <p:xfrm>
          <a:off x="382772" y="1398000"/>
          <a:ext cx="7755391" cy="3833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8473" name="Equation" r:id="rId3" imgW="7785100" imgH="5130800" progId="Equation.DSMT4">
                  <p:embed/>
                </p:oleObj>
              </mc:Choice>
              <mc:Fallback>
                <p:oleObj name="Equation" r:id="rId3" imgW="7785100" imgH="51308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772" y="1398000"/>
                        <a:ext cx="7755391" cy="38332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95694" y="159488"/>
            <a:ext cx="11220402" cy="89631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LL-G Faults                                        Cont.…..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452884" y="1467293"/>
            <a:ext cx="1456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latin typeface="Arial" pitchFamily="34" charset="0"/>
                <a:cs typeface="Arial" pitchFamily="34" charset="0"/>
              </a:rPr>
              <a:t>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qn.(28)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69080" y="3841898"/>
            <a:ext cx="1456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latin typeface="Arial" pitchFamily="34" charset="0"/>
                <a:cs typeface="Arial" pitchFamily="34" charset="0"/>
              </a:rPr>
              <a:t>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qn.(29)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669080" y="4618074"/>
            <a:ext cx="1456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eqn.(30)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6618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13122" y="716436"/>
            <a:ext cx="12078878" cy="61415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Based on the above relations the three sequence networks are connected as given in Fig.10</a:t>
            </a:r>
          </a:p>
          <a:p>
            <a:pPr marL="0" indent="0" algn="just" eaLnBrk="1" hangingPunct="1">
              <a:lnSpc>
                <a:spcPct val="150000"/>
              </a:lnSpc>
              <a:buNone/>
            </a:pP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lnSpc>
                <a:spcPct val="150000"/>
              </a:lnSpc>
              <a:buNone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lnSpc>
                <a:spcPct val="150000"/>
              </a:lnSpc>
              <a:buNone/>
            </a:pP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lnSpc>
                <a:spcPct val="150000"/>
              </a:lnSpc>
              <a:buNone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Figure10: DL-G fault sequence network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altLang="en-US" sz="1400" dirty="0" smtClean="0">
                <a:latin typeface="Arial" pitchFamily="34" charset="0"/>
                <a:cs typeface="Arial" pitchFamily="34" charset="0"/>
                <a:hlinkClick r:id="rId4"/>
              </a:rPr>
              <a:t>Url:https</a:t>
            </a:r>
            <a:r>
              <a:rPr lang="en-US" altLang="en-US" sz="1400" dirty="0">
                <a:latin typeface="Arial" pitchFamily="34" charset="0"/>
                <a:cs typeface="Arial" pitchFamily="34" charset="0"/>
                <a:hlinkClick r:id="rId4"/>
              </a:rPr>
              <a:t>://</a:t>
            </a:r>
            <a:r>
              <a:rPr lang="en-US" altLang="en-US" sz="1400" dirty="0" smtClean="0">
                <a:latin typeface="Arial" pitchFamily="34" charset="0"/>
                <a:cs typeface="Arial" pitchFamily="34" charset="0"/>
                <a:hlinkClick r:id="rId4"/>
              </a:rPr>
              <a:t>voltage-disturbance.com/wp-content/uploads/2019/11/Sequence-network-for-phase-phase-ground-fault.png</a:t>
            </a:r>
            <a:endParaRPr lang="en-US" altLang="en-US" sz="14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altLang="en-US" sz="14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altLang="en-US" sz="14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eqn.(31)</a:t>
            </a:r>
          </a:p>
        </p:txBody>
      </p:sp>
      <p:pic>
        <p:nvPicPr>
          <p:cNvPr id="403479" name="Picture 23" descr="https://voltage-disturbance.com/wp-content/uploads/2019/11/Sequence-network-for-phase-phase-ground-faul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426" y="1187696"/>
            <a:ext cx="7724775" cy="223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407897"/>
              </p:ext>
            </p:extLst>
          </p:nvPr>
        </p:nvGraphicFramePr>
        <p:xfrm>
          <a:off x="848412" y="4939646"/>
          <a:ext cx="4064576" cy="11312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3505" name="Equation" r:id="rId6" imgW="1651000" imgH="457200" progId="Equation.3">
                  <p:embed/>
                </p:oleObj>
              </mc:Choice>
              <mc:Fallback>
                <p:oleObj name="Equation" r:id="rId6" imgW="1651000" imgH="457200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8412" y="4939646"/>
                        <a:ext cx="4064576" cy="113121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95694" y="159488"/>
            <a:ext cx="11220402" cy="89631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LL-G Faults                                        Cont.…..</a:t>
            </a:r>
          </a:p>
        </p:txBody>
      </p:sp>
    </p:spTree>
    <p:extLst>
      <p:ext uri="{BB962C8B-B14F-4D97-AF65-F5344CB8AC3E}">
        <p14:creationId xmlns:p14="http://schemas.microsoft.com/office/powerpoint/2010/main" val="14955109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85558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84462"/>
            <a:ext cx="12094589" cy="6040626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this lecture, the unbalanced three phase fault analysis is presented.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These type of fault the most common types of faults in power system, which occurs more frequently compered to balanced three phase fault.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Around 85% of the unbalanced fault is L-G, the remaining 15 % is L-L and L-L-G faults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To perform the unsymmetrical fault a symmetrical component method is used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symmetrical matrix, which relates sequence currents and voltage with phase currents and voltage better for unbalanced fault analysis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Using the symmetrical components the sequence network for positive ,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negative and zero sequences are well developed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5231" y="163108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25864"/>
            <a:ext cx="12192000" cy="604707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600" dirty="0">
                <a:latin typeface="Arial" pitchFamily="34" charset="0"/>
                <a:cs typeface="Arial" pitchFamily="34" charset="0"/>
              </a:rPr>
              <a:t>[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1].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T., Dung and G.,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Radomir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‘’Developing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Tool for Symmetrical and Unsymmetrical Faults Analysis in Power System’’. International Conference on System Science and Engineering (ICSSE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), 20121.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DOI:10.1109/ICSSE52999.2021.9538422.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2].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A., </a:t>
            </a:r>
            <a:r>
              <a:rPr lang="nn-NO" sz="2000" dirty="0" smtClean="0">
                <a:latin typeface="Arial" pitchFamily="34" charset="0"/>
                <a:cs typeface="Arial" pitchFamily="34" charset="0"/>
              </a:rPr>
              <a:t>Syed;  Nasar and F., </a:t>
            </a:r>
            <a:r>
              <a:rPr lang="nn-NO" sz="2000" dirty="0">
                <a:latin typeface="Arial" pitchFamily="34" charset="0"/>
                <a:cs typeface="Arial" pitchFamily="34" charset="0"/>
              </a:rPr>
              <a:t>Trutt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"Electric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Systems: Fault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Calculations and Power System Protection “.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Taylor&amp; Francis Group, 2018.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]. M.,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Nehrir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"A simple approach to analysis of faulted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systems’’. Elsevier: Electric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Systems Research.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V.4(2)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1981,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Pp:.105-109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2"/>
              </a:rPr>
              <a:t>https://doi.org/10.1016/0378-7796(81)90013-4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60000"/>
              </a:lnSpc>
              <a:buNone/>
            </a:pP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9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7751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Thank you !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BBC18A0C-55D8-463F-9227-AF08C42EC550}"/>
  <p:tag name="ISPRING_RESOURCE_FOLDER" val="D:\HANGO APPLICATION\LECTURE\[Advanced Power System Analysis] Week 9-Fault analysis\"/>
  <p:tag name="ISPRING_PRESENTATION_PATH" val="D:\HANGO APPLICATION\LECTURE\[Advanced Power System Analysis] Week 9-Fault analysis.pptx"/>
  <p:tag name="ISPRING_PROJECT_VERSION" val="9.3"/>
  <p:tag name="ISPRING_PROJECT_FOLDER_UPDATED" val="1"/>
  <p:tag name="ISPRING_SCREEN_RECS_UPDATED" val="D:\HANGO APPLICATION\LECTURE\[Advanced Power System Analysis] Week 9-Fault analysis\"/>
  <p:tag name="ISPRING_UNUSED_RESOURCES_LIST" val="&lt;?xml version=&quot;1.0&quot;?&gt;&#10;&lt;resources&gt;&#10;&lt;resource src=&quot;video-projects\files\Screen Recording (29.05.2025 15-31-14).sc.camera&quot;/&gt;&#10;&lt;/resources&gt;&#10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HAS_SCREEN_REC" val="1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10114</TotalTime>
  <Words>2431</Words>
  <Application>Microsoft Office PowerPoint</Application>
  <PresentationFormat>Custom</PresentationFormat>
  <Paragraphs>404</Paragraphs>
  <Slides>43</Slides>
  <Notes>14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46" baseType="lpstr">
      <vt:lpstr>Office 테마</vt:lpstr>
      <vt:lpstr>Equation</vt:lpstr>
      <vt:lpstr>Microsoft Equation 3.0</vt:lpstr>
      <vt:lpstr>Advanced Power System Analysis</vt:lpstr>
      <vt:lpstr>Outlines </vt:lpstr>
      <vt:lpstr>1. Introduction: Unsymmetrical Fault</vt:lpstr>
      <vt:lpstr>2. Sequence Networks</vt:lpstr>
      <vt:lpstr>Sequence Networks                           Cont.….</vt:lpstr>
      <vt:lpstr>PowerPoint Presentation</vt:lpstr>
      <vt:lpstr>Sequence Networks                           Cont.….</vt:lpstr>
      <vt:lpstr>PowerPoint Presentation</vt:lpstr>
      <vt:lpstr>Sequence Networks                           Cont.….</vt:lpstr>
      <vt:lpstr>Sequence Networks                           Cont.….</vt:lpstr>
      <vt:lpstr>Sequence Networks                           Cont.….</vt:lpstr>
      <vt:lpstr>Sequence Networks                           Cont.….</vt:lpstr>
      <vt:lpstr>Sequence Networks                           Cont.….</vt:lpstr>
      <vt:lpstr>Sequence Networks                           Cont.….</vt:lpstr>
      <vt:lpstr>Sequence Networks                           Cont.….</vt:lpstr>
      <vt:lpstr>Sequence Networks                           Cont.….</vt:lpstr>
      <vt:lpstr>Sequence Networks                           Cont.….</vt:lpstr>
      <vt:lpstr>Sequence Networks                           Cont.….</vt:lpstr>
      <vt:lpstr>Sequence Networks                           Cont.….</vt:lpstr>
      <vt:lpstr>PowerPoint Presentation</vt:lpstr>
      <vt:lpstr>3. Symmetrical Analysis  for Unbalanced Faults </vt:lpstr>
      <vt:lpstr> Symmetrical Analysis                                  Cont.…</vt:lpstr>
      <vt:lpstr> Symmetrical Analysis                                  Cont.…</vt:lpstr>
      <vt:lpstr> Symmetrical Analysis                                  Cont.…</vt:lpstr>
      <vt:lpstr> Symmetrical Analysis                                  Cont.…</vt:lpstr>
      <vt:lpstr> Symmetrical Analysis                                  Cont.…</vt:lpstr>
      <vt:lpstr> Symmetrical Analysis                                  Cont.…</vt:lpstr>
      <vt:lpstr> Symmetrical Analysis                                  Cont.…</vt:lpstr>
      <vt:lpstr>PowerPoint Presentation</vt:lpstr>
      <vt:lpstr>4. Single Line-to-Ground (SL-G) Faults</vt:lpstr>
      <vt:lpstr>SL-G Faults                              Cont.….</vt:lpstr>
      <vt:lpstr>SL-G Faults                              Cont.….</vt:lpstr>
      <vt:lpstr>SL-G Faults                              Cont.….</vt:lpstr>
      <vt:lpstr>5. The Line-to-Line (L-L) Unbalanced Faults</vt:lpstr>
      <vt:lpstr>L-L Unbalanced Faults                       Cont.…</vt:lpstr>
      <vt:lpstr>L-L Unbalanced Faults                       Cont.…</vt:lpstr>
      <vt:lpstr>6. Double Line-to-Ground(LL-G) Faults</vt:lpstr>
      <vt:lpstr>LL-G Faults                                        Cont.…..</vt:lpstr>
      <vt:lpstr>PowerPoint Presentation</vt:lpstr>
      <vt:lpstr>PowerPoint Presentation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740</cp:revision>
  <dcterms:created xsi:type="dcterms:W3CDTF">2021-04-29T04:21:21Z</dcterms:created>
  <dcterms:modified xsi:type="dcterms:W3CDTF">2025-05-29T17:29:36Z</dcterms:modified>
</cp:coreProperties>
</file>