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handoutMasterIdLst>
    <p:handoutMasterId r:id="rId38"/>
  </p:handoutMasterIdLst>
  <p:sldIdLst>
    <p:sldId id="282" r:id="rId2"/>
    <p:sldId id="981" r:id="rId3"/>
    <p:sldId id="1095" r:id="rId4"/>
    <p:sldId id="1096" r:id="rId5"/>
    <p:sldId id="1097" r:id="rId6"/>
    <p:sldId id="1147" r:id="rId7"/>
    <p:sldId id="1098" r:id="rId8"/>
    <p:sldId id="1173" r:id="rId9"/>
    <p:sldId id="1174" r:id="rId10"/>
    <p:sldId id="1175" r:id="rId11"/>
    <p:sldId id="1176" r:id="rId12"/>
    <p:sldId id="1177" r:id="rId13"/>
    <p:sldId id="1178" r:id="rId14"/>
    <p:sldId id="1179" r:id="rId15"/>
    <p:sldId id="1180" r:id="rId16"/>
    <p:sldId id="1181" r:id="rId17"/>
    <p:sldId id="1182" r:id="rId18"/>
    <p:sldId id="1183" r:id="rId19"/>
    <p:sldId id="1184" r:id="rId20"/>
    <p:sldId id="1185" r:id="rId21"/>
    <p:sldId id="1186" r:id="rId22"/>
    <p:sldId id="1187" r:id="rId23"/>
    <p:sldId id="1188" r:id="rId24"/>
    <p:sldId id="1189" r:id="rId25"/>
    <p:sldId id="1190" r:id="rId26"/>
    <p:sldId id="1191" r:id="rId27"/>
    <p:sldId id="1192" r:id="rId28"/>
    <p:sldId id="1193" r:id="rId29"/>
    <p:sldId id="1194" r:id="rId30"/>
    <p:sldId id="1195" r:id="rId31"/>
    <p:sldId id="1196" r:id="rId32"/>
    <p:sldId id="1199" r:id="rId33"/>
    <p:sldId id="443" r:id="rId34"/>
    <p:sldId id="442" r:id="rId35"/>
    <p:sldId id="317" r:id="rId36"/>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p:scale>
          <a:sx n="75" d="100"/>
          <a:sy n="75" d="100"/>
        </p:scale>
        <p:origin x="-1873" y="-721"/>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7012"/>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4.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image" Target="../media/image35.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8.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4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xmlns=""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xmlns=""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2025-05-18</a:t>
            </a:fld>
            <a:endParaRPr lang="ko-KR" altLang="en-US"/>
          </a:p>
        </p:txBody>
      </p:sp>
      <p:sp>
        <p:nvSpPr>
          <p:cNvPr id="4" name="바닥글 개체 틀 3">
            <a:extLst>
              <a:ext uri="{FF2B5EF4-FFF2-40B4-BE49-F238E27FC236}">
                <a16:creationId xmlns:a16="http://schemas.microsoft.com/office/drawing/2014/main" xmlns=""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xmlns=""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5/18/2025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54AA91B2-F9C0-40EB-9865-6F1DF21DDE66}" type="slidenum">
              <a:rPr lang="en-US" altLang="en-US" sz="1200" smtClean="0"/>
              <a:pPr/>
              <a:t>3</a:t>
            </a:fld>
            <a:endParaRPr lang="en-US" altLang="en-US" sz="12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788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6E6F1FD8-BE2A-4C0E-9466-3C6430014132}" type="slidenum">
              <a:rPr lang="en-US" altLang="en-US" sz="1200" smtClean="0"/>
              <a:pPr/>
              <a:t>4</a:t>
            </a:fld>
            <a:endParaRPr lang="en-US" altLang="en-US" sz="12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798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DE1C08DD-F373-41A8-9F63-D5431C52C41D}" type="slidenum">
              <a:rPr lang="en-US" altLang="en-US" sz="1200" smtClean="0"/>
              <a:pPr/>
              <a:t>5</a:t>
            </a:fld>
            <a:endParaRPr lang="en-US" altLang="en-US" sz="12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809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C3AFC752-196F-4F9C-99BC-00D5227597EF}" type="slidenum">
              <a:rPr lang="en-US" altLang="en-US" sz="1200" smtClean="0"/>
              <a:pPr/>
              <a:t>7</a:t>
            </a:fld>
            <a:endParaRPr lang="en-US" altLang="en-US" sz="1200"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xmlns="" id="{7A334113-2019-4F08-BFDD-FAA6F78B7BD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a16="http://schemas.microsoft.com/office/drawing/2014/main" xmlns=""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xmlns=""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xmlns=""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xmlns=""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xmlns=""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xmlns=""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a16="http://schemas.microsoft.com/office/drawing/2014/main" xmlns=""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xmlns=""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xmlns=""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xmlns=""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a16="http://schemas.microsoft.com/office/drawing/2014/main" xmlns=""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a16="http://schemas.microsoft.com/office/drawing/2014/main" xmlns=""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xmlns=""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xmlns=""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xmlns=""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xmlns=""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xmlns=""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xmlns=""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xmlns=""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xmlns=""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xmlns=""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a16="http://schemas.microsoft.com/office/drawing/2014/main" xmlns="" id="{2F4B05E3-97F5-4C0C-BABF-9754BC166810}"/>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xmlns=""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xmlns=""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a16="http://schemas.microsoft.com/office/drawing/2014/main" xmlns=""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xmlns=""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xmlns=""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a16="http://schemas.microsoft.com/office/drawing/2014/main" xmlns=""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xmlns=""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a16="http://schemas.microsoft.com/office/drawing/2014/main" xmlns=""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xmlns=""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xmlns=""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xmlns=""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a16="http://schemas.microsoft.com/office/drawing/2014/main" xmlns=""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xmlns=""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xmlns=""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xmlns=""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xmlns=""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xmlns=""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xmlns="" id="{9576B87C-9060-46BF-9AEE-FB7EBE001AA2}"/>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a16="http://schemas.microsoft.com/office/drawing/2014/main" xmlns="" id="{8FA20798-5018-4E15-AC02-980DAE92A4FA}"/>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a16="http://schemas.microsoft.com/office/drawing/2014/main" xmlns=""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DC80F17-5B3D-486A-8182-75361B0F0E04}" type="datetime1">
              <a:rPr lang="en-US" smtClean="0"/>
              <a:t>5/18/2025</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49C935-9DA6-4C98-AF96-CEEC17BBD6E5}" type="datetime1">
              <a:rPr lang="en-US" smtClean="0"/>
              <a:t>5/18/2025</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48EBC5-CC18-4378-9CB3-8F7B5F67D494}" type="datetime1">
              <a:rPr lang="en-US" smtClean="0"/>
              <a:t>5/18/2025</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xmlns=""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xmlns=""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xmlns=""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DBFAA3-A8A0-4DCC-B589-E865B46CBE32}" type="datetime1">
              <a:rPr lang="en-US" altLang="ko-KR" smtClean="0"/>
              <a:t>5/18/2025</a:t>
            </a:fld>
            <a:endParaRPr lang="ko-KR" altLang="en-US"/>
          </a:p>
        </p:txBody>
      </p:sp>
      <p:sp>
        <p:nvSpPr>
          <p:cNvPr id="5" name="바닥글 개체 틀 4">
            <a:extLst>
              <a:ext uri="{FF2B5EF4-FFF2-40B4-BE49-F238E27FC236}">
                <a16:creationId xmlns:a16="http://schemas.microsoft.com/office/drawing/2014/main" xmlns=""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a16="http://schemas.microsoft.com/office/drawing/2014/main" xmlns=""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4.xml"/><Relationship Id="rId7" Type="http://schemas.openxmlformats.org/officeDocument/2006/relationships/image" Target="../media/image10.wmf"/><Relationship Id="rId2" Type="http://schemas.openxmlformats.org/officeDocument/2006/relationships/slideLayout" Target="../slideLayouts/slideLayout10.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9.wmf"/><Relationship Id="rId4" Type="http://schemas.openxmlformats.org/officeDocument/2006/relationships/oleObject" Target="../embeddings/oleObject1.bin"/><Relationship Id="rId9" Type="http://schemas.openxmlformats.org/officeDocument/2006/relationships/image" Target="../media/image11.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9.xml"/><Relationship Id="rId1" Type="http://schemas.openxmlformats.org/officeDocument/2006/relationships/vmlDrawing" Target="../drawings/vmlDrawing2.vml"/><Relationship Id="rId6" Type="http://schemas.openxmlformats.org/officeDocument/2006/relationships/image" Target="../media/image13.wmf"/><Relationship Id="rId5" Type="http://schemas.openxmlformats.org/officeDocument/2006/relationships/oleObject" Target="../embeddings/oleObject5.bin"/><Relationship Id="rId4" Type="http://schemas.openxmlformats.org/officeDocument/2006/relationships/image" Target="../media/image12.wm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0.xml"/><Relationship Id="rId1" Type="http://schemas.openxmlformats.org/officeDocument/2006/relationships/vmlDrawing" Target="../drawings/vmlDrawing3.vml"/><Relationship Id="rId6" Type="http://schemas.openxmlformats.org/officeDocument/2006/relationships/image" Target="../media/image14.wmf"/><Relationship Id="rId5" Type="http://schemas.openxmlformats.org/officeDocument/2006/relationships/oleObject" Target="../embeddings/oleObject6.bin"/><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0.xml"/><Relationship Id="rId1" Type="http://schemas.openxmlformats.org/officeDocument/2006/relationships/vmlDrawing" Target="../drawings/vmlDrawing4.vml"/><Relationship Id="rId6" Type="http://schemas.openxmlformats.org/officeDocument/2006/relationships/image" Target="../media/image17.wmf"/><Relationship Id="rId5" Type="http://schemas.openxmlformats.org/officeDocument/2006/relationships/oleObject" Target="../embeddings/oleObject8.bin"/><Relationship Id="rId4" Type="http://schemas.openxmlformats.org/officeDocument/2006/relationships/image" Target="../media/image16.wmf"/></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0.xml"/><Relationship Id="rId1" Type="http://schemas.openxmlformats.org/officeDocument/2006/relationships/vmlDrawing" Target="../drawings/vmlDrawing5.vml"/><Relationship Id="rId6" Type="http://schemas.openxmlformats.org/officeDocument/2006/relationships/image" Target="../media/image19.wmf"/><Relationship Id="rId5" Type="http://schemas.openxmlformats.org/officeDocument/2006/relationships/oleObject" Target="../embeddings/oleObject10.bin"/><Relationship Id="rId4" Type="http://schemas.openxmlformats.org/officeDocument/2006/relationships/image" Target="../media/image18.wmf"/></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0.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11.bin"/><Relationship Id="rId7" Type="http://schemas.openxmlformats.org/officeDocument/2006/relationships/oleObject" Target="../embeddings/oleObject13.bin"/><Relationship Id="rId2" Type="http://schemas.openxmlformats.org/officeDocument/2006/relationships/slideLayout" Target="../slideLayouts/slideLayout10.xml"/><Relationship Id="rId1" Type="http://schemas.openxmlformats.org/officeDocument/2006/relationships/vmlDrawing" Target="../drawings/vmlDrawing6.vml"/><Relationship Id="rId6" Type="http://schemas.openxmlformats.org/officeDocument/2006/relationships/image" Target="../media/image25.wmf"/><Relationship Id="rId5" Type="http://schemas.openxmlformats.org/officeDocument/2006/relationships/oleObject" Target="../embeddings/oleObject12.bin"/><Relationship Id="rId4" Type="http://schemas.openxmlformats.org/officeDocument/2006/relationships/image" Target="../media/image24.wmf"/></Relationships>
</file>

<file path=ppt/slides/_rels/slide18.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14.bin"/><Relationship Id="rId7" Type="http://schemas.openxmlformats.org/officeDocument/2006/relationships/oleObject" Target="../embeddings/oleObject16.bin"/><Relationship Id="rId2" Type="http://schemas.openxmlformats.org/officeDocument/2006/relationships/slideLayout" Target="../slideLayouts/slideLayout10.xml"/><Relationship Id="rId1" Type="http://schemas.openxmlformats.org/officeDocument/2006/relationships/vmlDrawing" Target="../drawings/vmlDrawing7.vml"/><Relationship Id="rId6" Type="http://schemas.openxmlformats.org/officeDocument/2006/relationships/image" Target="../media/image28.wmf"/><Relationship Id="rId5" Type="http://schemas.openxmlformats.org/officeDocument/2006/relationships/oleObject" Target="../embeddings/oleObject15.bin"/><Relationship Id="rId4" Type="http://schemas.openxmlformats.org/officeDocument/2006/relationships/image" Target="../media/image27.w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10.xml"/><Relationship Id="rId1" Type="http://schemas.openxmlformats.org/officeDocument/2006/relationships/vmlDrawing" Target="../drawings/vmlDrawing8.vml"/><Relationship Id="rId4" Type="http://schemas.openxmlformats.org/officeDocument/2006/relationships/image" Target="../media/image30.w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oleObject" Target="../embeddings/oleObject18.bin"/><Relationship Id="rId7" Type="http://schemas.openxmlformats.org/officeDocument/2006/relationships/oleObject" Target="../embeddings/oleObject20.bin"/><Relationship Id="rId2" Type="http://schemas.openxmlformats.org/officeDocument/2006/relationships/slideLayout" Target="../slideLayouts/slideLayout10.xml"/><Relationship Id="rId1" Type="http://schemas.openxmlformats.org/officeDocument/2006/relationships/vmlDrawing" Target="../drawings/vmlDrawing9.vml"/><Relationship Id="rId6" Type="http://schemas.openxmlformats.org/officeDocument/2006/relationships/image" Target="../media/image32.wmf"/><Relationship Id="rId5" Type="http://schemas.openxmlformats.org/officeDocument/2006/relationships/oleObject" Target="../embeddings/oleObject19.bin"/><Relationship Id="rId4" Type="http://schemas.openxmlformats.org/officeDocument/2006/relationships/image" Target="../media/image31.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0.xml"/><Relationship Id="rId1" Type="http://schemas.openxmlformats.org/officeDocument/2006/relationships/vmlDrawing" Target="../drawings/vmlDrawing10.vml"/><Relationship Id="rId4" Type="http://schemas.openxmlformats.org/officeDocument/2006/relationships/image" Target="../media/image34.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10.xml"/><Relationship Id="rId1" Type="http://schemas.openxmlformats.org/officeDocument/2006/relationships/vmlDrawing" Target="../drawings/vmlDrawing11.vml"/><Relationship Id="rId6" Type="http://schemas.openxmlformats.org/officeDocument/2006/relationships/image" Target="../media/image36.wmf"/><Relationship Id="rId5" Type="http://schemas.openxmlformats.org/officeDocument/2006/relationships/oleObject" Target="../embeddings/oleObject23.bin"/><Relationship Id="rId4" Type="http://schemas.openxmlformats.org/officeDocument/2006/relationships/image" Target="../media/image35.w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10.xml"/><Relationship Id="rId1" Type="http://schemas.openxmlformats.org/officeDocument/2006/relationships/vmlDrawing" Target="../drawings/vmlDrawing12.vml"/><Relationship Id="rId4" Type="http://schemas.openxmlformats.org/officeDocument/2006/relationships/image" Target="../media/image37.w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10.xml"/><Relationship Id="rId1" Type="http://schemas.openxmlformats.org/officeDocument/2006/relationships/vmlDrawing" Target="../drawings/vmlDrawing13.vml"/><Relationship Id="rId4" Type="http://schemas.openxmlformats.org/officeDocument/2006/relationships/image" Target="../media/image38.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10.xml"/><Relationship Id="rId1" Type="http://schemas.openxmlformats.org/officeDocument/2006/relationships/vmlDrawing" Target="../drawings/vmlDrawing14.vml"/><Relationship Id="rId6" Type="http://schemas.openxmlformats.org/officeDocument/2006/relationships/image" Target="../media/image40.wmf"/><Relationship Id="rId5" Type="http://schemas.openxmlformats.org/officeDocument/2006/relationships/oleObject" Target="../embeddings/oleObject27.bin"/><Relationship Id="rId4" Type="http://schemas.openxmlformats.org/officeDocument/2006/relationships/image" Target="../media/image39.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10.xml"/><Relationship Id="rId1" Type="http://schemas.openxmlformats.org/officeDocument/2006/relationships/vmlDrawing" Target="../drawings/vmlDrawing15.vml"/><Relationship Id="rId4" Type="http://schemas.openxmlformats.org/officeDocument/2006/relationships/image" Target="../media/image41.w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10.xml"/><Relationship Id="rId1" Type="http://schemas.openxmlformats.org/officeDocument/2006/relationships/vmlDrawing" Target="../drawings/vmlDrawing16.vml"/><Relationship Id="rId4" Type="http://schemas.openxmlformats.org/officeDocument/2006/relationships/image" Target="../media/image42.wmf"/></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s://media.cheggcdn.com/media/e2f/e2f91d3f-2494-444d-9104-ad55ddcd66ee/phpLXDGEl.png" TargetMode="Externa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3" Type="http://schemas.openxmlformats.org/officeDocument/2006/relationships/hyperlink" Target="https://doi.org/10.1016/j.amc.2022.127134" TargetMode="External"/><Relationship Id="rId2" Type="http://schemas.openxmlformats.org/officeDocument/2006/relationships/hyperlink" Target="https://doi.org/10.1049/tje2.70000" TargetMode="Externa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0"/>
            <a:ext cx="11582400" cy="914400"/>
          </a:xfrm>
        </p:spPr>
        <p:txBody>
          <a:bodyPr>
            <a:normAutofit/>
          </a:bodyPr>
          <a:lstStyle/>
          <a:p>
            <a:pPr algn="ctr"/>
            <a:r>
              <a:rPr lang="en-US" sz="3600" b="1" dirty="0">
                <a:latin typeface="Arial" pitchFamily="34" charset="0"/>
                <a:cs typeface="Arial" pitchFamily="34" charset="0"/>
              </a:rPr>
              <a:t>Advanced Power System Analysis</a:t>
            </a:r>
          </a:p>
        </p:txBody>
      </p:sp>
      <p:sp>
        <p:nvSpPr>
          <p:cNvPr id="3" name="Subtitle 2"/>
          <p:cNvSpPr>
            <a:spLocks noGrp="1"/>
          </p:cNvSpPr>
          <p:nvPr>
            <p:ph type="subTitle" idx="1"/>
          </p:nvPr>
        </p:nvSpPr>
        <p:spPr>
          <a:xfrm>
            <a:off x="1" y="669303"/>
            <a:ext cx="12192000" cy="6188698"/>
          </a:xfrm>
        </p:spPr>
        <p:txBody>
          <a:bodyPr>
            <a:normAutofit lnSpcReduction="10000"/>
          </a:bodyPr>
          <a:lstStyle/>
          <a:p>
            <a:r>
              <a:rPr lang="en-US" sz="3600" b="1" dirty="0" smtClean="0">
                <a:solidFill>
                  <a:schemeClr val="tx1"/>
                </a:solidFill>
                <a:latin typeface="Arial" pitchFamily="34" charset="0"/>
                <a:cs typeface="Arial" pitchFamily="34" charset="0"/>
              </a:rPr>
              <a:t>Lecture 10</a:t>
            </a:r>
          </a:p>
          <a:p>
            <a:r>
              <a:rPr lang="en-US" sz="3900" b="1" dirty="0">
                <a:solidFill>
                  <a:schemeClr val="tx1"/>
                </a:solidFill>
                <a:latin typeface="Arial" pitchFamily="34" charset="0"/>
                <a:cs typeface="Arial" pitchFamily="34" charset="0"/>
              </a:rPr>
              <a:t>Fault </a:t>
            </a:r>
            <a:r>
              <a:rPr lang="en-US" sz="3900" b="1" dirty="0" smtClean="0">
                <a:solidFill>
                  <a:schemeClr val="tx1"/>
                </a:solidFill>
                <a:latin typeface="Arial" pitchFamily="34" charset="0"/>
                <a:cs typeface="Arial" pitchFamily="34" charset="0"/>
              </a:rPr>
              <a:t>analysis</a:t>
            </a:r>
          </a:p>
          <a:p>
            <a:r>
              <a:rPr lang="en-US" sz="3600" b="1" dirty="0" smtClean="0">
                <a:solidFill>
                  <a:schemeClr val="tx1"/>
                </a:solidFill>
                <a:latin typeface="Arial" pitchFamily="34" charset="0"/>
                <a:cs typeface="Arial" pitchFamily="34" charset="0"/>
              </a:rPr>
              <a:t> Lecturer:</a:t>
            </a:r>
            <a:r>
              <a:rPr lang="en-US" sz="3600" dirty="0" smtClean="0">
                <a:solidFill>
                  <a:schemeClr val="tx1"/>
                </a:solidFill>
                <a:latin typeface="Arial" pitchFamily="34" charset="0"/>
                <a:cs typeface="Arial" pitchFamily="34" charset="0"/>
              </a:rPr>
              <a:t> Teshome Goa (Assist. Prof.)</a:t>
            </a:r>
          </a:p>
          <a:p>
            <a:endParaRPr lang="en-US" sz="3200" b="1" i="1" dirty="0" smtClean="0">
              <a:solidFill>
                <a:schemeClr val="tx1"/>
              </a:solidFill>
              <a:latin typeface="Arial" pitchFamily="34" charset="0"/>
              <a:cs typeface="Arial" pitchFamily="34" charset="0"/>
            </a:endParaRPr>
          </a:p>
          <a:p>
            <a:pPr algn="l"/>
            <a:r>
              <a:rPr lang="en-US" sz="3200" b="1" i="1" dirty="0" smtClean="0">
                <a:solidFill>
                  <a:schemeClr val="tx1"/>
                </a:solidFill>
                <a:latin typeface="Arial" pitchFamily="34" charset="0"/>
                <a:cs typeface="Arial" pitchFamily="34" charset="0"/>
              </a:rPr>
              <a:t>Lecture learning outcomes</a:t>
            </a:r>
            <a:r>
              <a:rPr lang="en-US" sz="3200" dirty="0" smtClean="0">
                <a:solidFill>
                  <a:schemeClr val="tx1"/>
                </a:solidFill>
                <a:latin typeface="Arial" pitchFamily="34" charset="0"/>
                <a:cs typeface="Arial" pitchFamily="34" charset="0"/>
              </a:rPr>
              <a:t>:</a:t>
            </a:r>
          </a:p>
          <a:p>
            <a:pPr algn="l">
              <a:lnSpc>
                <a:spcPct val="170000"/>
              </a:lnSpc>
            </a:pPr>
            <a:r>
              <a:rPr lang="en-US" sz="20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Knows how to solve the symmetrical components current </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Understand the basic steps in formulating sequence diagrams.</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Performs the fault analysis for different unbalanced faults. </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 Know the basic procedures regarding large power network fault analysis </a:t>
            </a:r>
          </a:p>
          <a:p>
            <a:pPr marL="571500" indent="-571500" algn="l">
              <a:lnSpc>
                <a:spcPct val="170000"/>
              </a:lnSpc>
              <a:buAutoNum type="romanLcPeriod"/>
            </a:pPr>
            <a:endParaRPr lang="en-US" sz="2000" dirty="0">
              <a:solidFill>
                <a:schemeClr val="tx1"/>
              </a:solidFill>
              <a:latin typeface="Arial" pitchFamily="34" charset="0"/>
              <a:cs typeface="Arial" pitchFamily="34" charset="0"/>
            </a:endParaRPr>
          </a:p>
          <a:p>
            <a:pPr algn="l">
              <a:lnSpc>
                <a:spcPct val="170000"/>
              </a:lnSpc>
            </a:pPr>
            <a:endParaRPr lang="en-US" sz="2900" dirty="0" smtClean="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284" y="192505"/>
            <a:ext cx="11245518" cy="1498183"/>
          </a:xfrm>
        </p:spPr>
        <p:txBody>
          <a:bodyPr>
            <a:normAutofit/>
          </a:bodyPr>
          <a:lstStyle/>
          <a:p>
            <a:pPr algn="ctr"/>
            <a:r>
              <a:rPr lang="en-US" sz="3600" b="1" dirty="0" smtClean="0">
                <a:latin typeface="Arial" pitchFamily="34" charset="0"/>
                <a:cs typeface="Arial" pitchFamily="34" charset="0"/>
              </a:rPr>
              <a:t>Outlines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41402" y="1319754"/>
            <a:ext cx="11902208" cy="5405900"/>
          </a:xfrm>
        </p:spPr>
        <p:txBody>
          <a:bodyPr>
            <a:normAutofit/>
          </a:bodyPr>
          <a:lstStyle/>
          <a:p>
            <a:pPr marL="514350" indent="-514350" algn="just">
              <a:lnSpc>
                <a:spcPct val="150000"/>
              </a:lnSpc>
              <a:buAutoNum type="arabicPeriod"/>
            </a:pPr>
            <a:r>
              <a:rPr lang="en-US" sz="2000" b="1" dirty="0" smtClean="0">
                <a:latin typeface="Arial" pitchFamily="34" charset="0"/>
                <a:cs typeface="Arial" pitchFamily="34" charset="0"/>
              </a:rPr>
              <a:t>Introduction </a:t>
            </a:r>
          </a:p>
          <a:p>
            <a:pPr marL="514350" indent="-514350" algn="just">
              <a:lnSpc>
                <a:spcPct val="150000"/>
              </a:lnSpc>
              <a:buAutoNum type="arabicPeriod"/>
            </a:pPr>
            <a:r>
              <a:rPr lang="en-US" sz="2000" b="1" dirty="0" smtClean="0">
                <a:latin typeface="Arial" pitchFamily="34" charset="0"/>
                <a:cs typeface="Arial" pitchFamily="34" charset="0"/>
              </a:rPr>
              <a:t>Solved problems </a:t>
            </a:r>
            <a:endParaRPr lang="en-US" sz="2000" b="1" dirty="0">
              <a:latin typeface="Arial" pitchFamily="34" charset="0"/>
              <a:cs typeface="Arial" pitchFamily="34" charset="0"/>
            </a:endParaRPr>
          </a:p>
          <a:p>
            <a:pPr marL="514350" indent="-514350" algn="just">
              <a:lnSpc>
                <a:spcPct val="150000"/>
              </a:lnSpc>
              <a:buAutoNum type="arabicPeriod"/>
            </a:pPr>
            <a:r>
              <a:rPr lang="en-US" sz="2000" b="1" dirty="0" smtClean="0">
                <a:latin typeface="Arial" pitchFamily="34" charset="0"/>
                <a:cs typeface="Arial" pitchFamily="34" charset="0"/>
              </a:rPr>
              <a:t>Sequence </a:t>
            </a:r>
            <a:r>
              <a:rPr lang="en-US" sz="2000" b="1" dirty="0">
                <a:latin typeface="Arial" pitchFamily="34" charset="0"/>
                <a:cs typeface="Arial" pitchFamily="34" charset="0"/>
              </a:rPr>
              <a:t>Diagram Formulation </a:t>
            </a:r>
          </a:p>
          <a:p>
            <a:pPr marL="514350" indent="-514350" algn="just">
              <a:lnSpc>
                <a:spcPct val="150000"/>
              </a:lnSpc>
              <a:buAutoNum type="arabicPeriod"/>
            </a:pPr>
            <a:r>
              <a:rPr lang="en-US" sz="2000" b="1" dirty="0" smtClean="0">
                <a:latin typeface="Arial" pitchFamily="34" charset="0"/>
                <a:cs typeface="Arial" pitchFamily="34" charset="0"/>
              </a:rPr>
              <a:t>Examples </a:t>
            </a:r>
            <a:r>
              <a:rPr lang="en-US" sz="2000" b="1" dirty="0">
                <a:latin typeface="Arial" pitchFamily="34" charset="0"/>
                <a:cs typeface="Arial" pitchFamily="34" charset="0"/>
              </a:rPr>
              <a:t>on Unsymmetrical Fault </a:t>
            </a:r>
            <a:endParaRPr lang="en-US" sz="2000" b="1" dirty="0" smtClean="0">
              <a:latin typeface="Arial" pitchFamily="34" charset="0"/>
              <a:cs typeface="Arial" pitchFamily="34" charset="0"/>
            </a:endParaRPr>
          </a:p>
          <a:p>
            <a:pPr marL="514350" indent="-514350" algn="just">
              <a:lnSpc>
                <a:spcPct val="150000"/>
              </a:lnSpc>
              <a:buAutoNum type="arabicPeriod"/>
            </a:pPr>
            <a:r>
              <a:rPr lang="en-US" sz="2000" b="1" dirty="0">
                <a:latin typeface="Arial" pitchFamily="34" charset="0"/>
                <a:cs typeface="Arial" pitchFamily="34" charset="0"/>
              </a:rPr>
              <a:t>Fault Analysis in Large Network</a:t>
            </a:r>
            <a:endParaRPr lang="en-US" sz="2000" b="1" dirty="0" smtClean="0">
              <a:latin typeface="Arial" pitchFamily="34" charset="0"/>
              <a:cs typeface="Arial" pitchFamily="34" charset="0"/>
            </a:endParaRPr>
          </a:p>
          <a:p>
            <a:pPr marL="0" indent="0" algn="just">
              <a:lnSpc>
                <a:spcPct val="150000"/>
              </a:lnSpc>
              <a:buNone/>
            </a:pPr>
            <a:r>
              <a:rPr lang="en-US" sz="2000" b="1" dirty="0" smtClean="0">
                <a:latin typeface="Arial" pitchFamily="34" charset="0"/>
                <a:cs typeface="Arial" pitchFamily="34" charset="0"/>
              </a:rPr>
              <a:t>      Summary </a:t>
            </a:r>
          </a:p>
          <a:p>
            <a:pPr marL="0" indent="0" algn="just">
              <a:lnSpc>
                <a:spcPct val="150000"/>
              </a:lnSpc>
              <a:buNone/>
            </a:pPr>
            <a:r>
              <a:rPr lang="en-US" sz="2000" b="1" dirty="0" smtClean="0">
                <a:latin typeface="Arial" pitchFamily="34" charset="0"/>
                <a:cs typeface="Arial" pitchFamily="34" charset="0"/>
              </a:rPr>
              <a:t>       References </a:t>
            </a:r>
            <a:endParaRPr lang="en-US" sz="2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1879316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10883" y="365126"/>
            <a:ext cx="10542919" cy="825320"/>
          </a:xfrm>
        </p:spPr>
        <p:txBody>
          <a:bodyPr>
            <a:normAutofit fontScale="90000"/>
          </a:bodyPr>
          <a:lstStyle/>
          <a:p>
            <a:pPr algn="ctr" eaLnBrk="1" hangingPunct="1">
              <a:lnSpc>
                <a:spcPct val="150000"/>
              </a:lnSpc>
              <a:defRPr/>
            </a:pPr>
            <a:r>
              <a:rPr lang="en-US" sz="3600" b="1" dirty="0" smtClean="0">
                <a:latin typeface="Arial" pitchFamily="34" charset="0"/>
                <a:cs typeface="Arial" pitchFamily="34" charset="0"/>
              </a:rPr>
              <a:t>1. Introduction</a:t>
            </a:r>
          </a:p>
        </p:txBody>
      </p:sp>
      <p:sp>
        <p:nvSpPr>
          <p:cNvPr id="23555" name="Rectangle 3"/>
          <p:cNvSpPr>
            <a:spLocks noGrp="1" noChangeArrowheads="1"/>
          </p:cNvSpPr>
          <p:nvPr>
            <p:ph type="body" idx="1"/>
          </p:nvPr>
        </p:nvSpPr>
        <p:spPr>
          <a:xfrm>
            <a:off x="113123" y="999241"/>
            <a:ext cx="11989738" cy="5712110"/>
          </a:xfrm>
        </p:spPr>
        <p:txBody>
          <a:bodyPr>
            <a:noAutofit/>
          </a:bodyPr>
          <a:lstStyle/>
          <a:p>
            <a:pPr>
              <a:lnSpc>
                <a:spcPct val="200000"/>
              </a:lnSpc>
            </a:pPr>
            <a:r>
              <a:rPr lang="en-US" altLang="en-US" sz="2000" dirty="0">
                <a:latin typeface="Arial" pitchFamily="34" charset="0"/>
                <a:cs typeface="Arial" pitchFamily="34" charset="0"/>
              </a:rPr>
              <a:t>T</a:t>
            </a:r>
            <a:r>
              <a:rPr lang="en-US" altLang="en-US" sz="2000" dirty="0" smtClean="0">
                <a:latin typeface="Arial" pitchFamily="34" charset="0"/>
                <a:cs typeface="Arial" pitchFamily="34" charset="0"/>
              </a:rPr>
              <a:t>he analysis of unbalanced fault with some solved problems is very important to understand the behavior of power network during different types of creditable contingency like (L-G , L-L and LL-G) fault conditions.  </a:t>
            </a:r>
          </a:p>
          <a:p>
            <a:pPr>
              <a:lnSpc>
                <a:spcPct val="200000"/>
              </a:lnSpc>
            </a:pPr>
            <a:r>
              <a:rPr lang="en-US" altLang="en-US" sz="2000" dirty="0" smtClean="0">
                <a:latin typeface="Arial" pitchFamily="34" charset="0"/>
                <a:cs typeface="Arial" pitchFamily="34" charset="0"/>
              </a:rPr>
              <a:t>It helps to know the characteristic of fault currents during unbalanced fault conditions. </a:t>
            </a:r>
          </a:p>
          <a:p>
            <a:pPr>
              <a:lnSpc>
                <a:spcPct val="200000"/>
              </a:lnSpc>
            </a:pPr>
            <a:r>
              <a:rPr lang="en-US" altLang="en-US" sz="2000" dirty="0" smtClean="0">
                <a:latin typeface="Arial" pitchFamily="34" charset="0"/>
                <a:cs typeface="Arial" pitchFamily="34" charset="0"/>
              </a:rPr>
              <a:t>In addition, the  importance of symmetrical analysis for unbalanced system is checked with some solved problem[1]</a:t>
            </a:r>
          </a:p>
          <a:p>
            <a:pPr>
              <a:lnSpc>
                <a:spcPct val="200000"/>
              </a:lnSpc>
            </a:pPr>
            <a:r>
              <a:rPr lang="en-US" altLang="en-US" sz="2000" dirty="0" smtClean="0">
                <a:latin typeface="Arial" pitchFamily="34" charset="0"/>
                <a:cs typeface="Arial" pitchFamily="34" charset="0"/>
              </a:rPr>
              <a:t>Then, the circuit protective capacity can be selected based on the magnitude and types of faults </a:t>
            </a: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844303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757720" y="173739"/>
            <a:ext cx="10542919" cy="549275"/>
          </a:xfrm>
        </p:spPr>
        <p:txBody>
          <a:bodyPr>
            <a:noAutofit/>
          </a:bodyPr>
          <a:lstStyle/>
          <a:p>
            <a:pPr algn="ctr">
              <a:defRPr/>
            </a:pPr>
            <a:r>
              <a:rPr lang="en-US" sz="3600" b="1" dirty="0" smtClean="0">
                <a:latin typeface="Arial" pitchFamily="34" charset="0"/>
                <a:cs typeface="Arial" pitchFamily="34" charset="0"/>
              </a:rPr>
              <a:t>Introduction                                      Cont.….</a:t>
            </a:r>
          </a:p>
        </p:txBody>
      </p:sp>
      <p:sp>
        <p:nvSpPr>
          <p:cNvPr id="24579" name="Rectangle 3"/>
          <p:cNvSpPr>
            <a:spLocks noGrp="1" noChangeArrowheads="1"/>
          </p:cNvSpPr>
          <p:nvPr>
            <p:ph type="body" idx="1"/>
          </p:nvPr>
        </p:nvSpPr>
        <p:spPr>
          <a:xfrm>
            <a:off x="116958" y="616688"/>
            <a:ext cx="11968650" cy="6129169"/>
          </a:xfrm>
        </p:spPr>
        <p:txBody>
          <a:bodyPr>
            <a:normAutofit/>
          </a:bodyPr>
          <a:lstStyle/>
          <a:p>
            <a:pPr algn="just">
              <a:lnSpc>
                <a:spcPct val="160000"/>
              </a:lnSpc>
            </a:pPr>
            <a:r>
              <a:rPr lang="en-US" altLang="en-US" sz="2000" dirty="0">
                <a:latin typeface="Arial" pitchFamily="34" charset="0"/>
                <a:cs typeface="Arial" pitchFamily="34" charset="0"/>
              </a:rPr>
              <a:t>In large power networks, </a:t>
            </a:r>
            <a:r>
              <a:rPr lang="en-US" altLang="en-US" sz="2000" dirty="0" smtClean="0">
                <a:latin typeface="Arial" pitchFamily="34" charset="0"/>
                <a:cs typeface="Arial" pitchFamily="34" charset="0"/>
              </a:rPr>
              <a:t> the analysis both symmetrical and unsymmetrical faults are developed using the same scenarios as presented before with slight modification.</a:t>
            </a:r>
          </a:p>
          <a:p>
            <a:pPr algn="just">
              <a:lnSpc>
                <a:spcPct val="160000"/>
              </a:lnSpc>
            </a:pPr>
            <a:r>
              <a:rPr lang="en-US" altLang="en-US" sz="2000" dirty="0" smtClean="0">
                <a:latin typeface="Arial" pitchFamily="34" charset="0"/>
                <a:cs typeface="Arial" pitchFamily="34" charset="0"/>
              </a:rPr>
              <a:t>Because, large power system network comprises a lot of generation units, transformers , transmission</a:t>
            </a:r>
          </a:p>
          <a:p>
            <a:pPr marL="0" indent="0" algn="just">
              <a:lnSpc>
                <a:spcPct val="160000"/>
              </a:lnSpc>
              <a:buNone/>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lines and loads are interconnected together and needs special attentions , and knowledge of power system analysis. </a:t>
            </a:r>
          </a:p>
          <a:p>
            <a:pPr algn="just">
              <a:lnSpc>
                <a:spcPct val="160000"/>
              </a:lnSpc>
            </a:pPr>
            <a:r>
              <a:rPr lang="en-US" altLang="en-US" sz="2000" dirty="0" smtClean="0">
                <a:latin typeface="Arial" pitchFamily="34" charset="0"/>
                <a:cs typeface="Arial" pitchFamily="34" charset="0"/>
              </a:rPr>
              <a:t> Thus , the  symmetrical faults in large system  </a:t>
            </a:r>
            <a:r>
              <a:rPr lang="en-US" altLang="en-US" sz="2000" dirty="0">
                <a:latin typeface="Arial" pitchFamily="34" charset="0"/>
                <a:cs typeface="Arial" pitchFamily="34" charset="0"/>
              </a:rPr>
              <a:t>involve all three phases </a:t>
            </a:r>
            <a:r>
              <a:rPr lang="en-US" altLang="en-US" sz="2000" dirty="0" smtClean="0">
                <a:latin typeface="Arial" pitchFamily="34" charset="0"/>
                <a:cs typeface="Arial" pitchFamily="34" charset="0"/>
              </a:rPr>
              <a:t>of either the bus or lines experiencing </a:t>
            </a:r>
            <a:r>
              <a:rPr lang="en-US" altLang="en-US" sz="2000" dirty="0">
                <a:latin typeface="Arial" pitchFamily="34" charset="0"/>
                <a:cs typeface="Arial" pitchFamily="34" charset="0"/>
              </a:rPr>
              <a:t>a short circuit to each other or to </a:t>
            </a:r>
            <a:r>
              <a:rPr lang="en-US" altLang="en-US" sz="2000" dirty="0" smtClean="0">
                <a:latin typeface="Arial" pitchFamily="34" charset="0"/>
                <a:cs typeface="Arial" pitchFamily="34" charset="0"/>
              </a:rPr>
              <a:t>ground</a:t>
            </a:r>
          </a:p>
          <a:p>
            <a:pPr algn="just">
              <a:lnSpc>
                <a:spcPct val="160000"/>
              </a:lnSpc>
            </a:pPr>
            <a:r>
              <a:rPr lang="en-US" altLang="en-US" sz="2000" dirty="0" smtClean="0">
                <a:latin typeface="Arial" pitchFamily="34" charset="0"/>
                <a:cs typeface="Arial" pitchFamily="34" charset="0"/>
              </a:rPr>
              <a:t> </a:t>
            </a:r>
            <a:r>
              <a:rPr lang="en-US" altLang="en-US" sz="2000" dirty="0">
                <a:latin typeface="Arial" pitchFamily="34" charset="0"/>
                <a:cs typeface="Arial" pitchFamily="34" charset="0"/>
              </a:rPr>
              <a:t>while unsymmetrical faults affect only one or two </a:t>
            </a:r>
            <a:r>
              <a:rPr lang="en-US" altLang="en-US" sz="2000" dirty="0" smtClean="0">
                <a:latin typeface="Arial" pitchFamily="34" charset="0"/>
                <a:cs typeface="Arial" pitchFamily="34" charset="0"/>
              </a:rPr>
              <a:t>phases of buses or lines </a:t>
            </a:r>
          </a:p>
          <a:p>
            <a:pPr algn="just">
              <a:lnSpc>
                <a:spcPct val="160000"/>
              </a:lnSpc>
            </a:pPr>
            <a:r>
              <a:rPr lang="en-US" altLang="en-US" sz="2000" dirty="0" smtClean="0">
                <a:latin typeface="Arial" pitchFamily="34" charset="0"/>
                <a:cs typeface="Arial" pitchFamily="34" charset="0"/>
              </a:rPr>
              <a:t>The large system analysis needs formulation of bus admittance matrix and supper </a:t>
            </a:r>
          </a:p>
          <a:p>
            <a:pPr marL="0" indent="0" algn="just">
              <a:lnSpc>
                <a:spcPct val="160000"/>
              </a:lnSpc>
              <a:buNone/>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position theorems[2]. </a:t>
            </a: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a:t>
            </a:fld>
            <a:endParaRPr lang="en-US"/>
          </a:p>
        </p:txBody>
      </p:sp>
    </p:spTree>
    <p:extLst>
      <p:ext uri="{BB962C8B-B14F-4D97-AF65-F5344CB8AC3E}">
        <p14:creationId xmlns:p14="http://schemas.microsoft.com/office/powerpoint/2010/main" val="375622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88098" y="214296"/>
            <a:ext cx="10456655" cy="747683"/>
          </a:xfrm>
        </p:spPr>
        <p:txBody>
          <a:bodyPr>
            <a:normAutofit/>
          </a:bodyPr>
          <a:lstStyle/>
          <a:p>
            <a:pPr algn="ctr">
              <a:defRPr/>
            </a:pPr>
            <a:r>
              <a:rPr lang="en-US" sz="3600" b="1" dirty="0" smtClean="0">
                <a:latin typeface="Arial" pitchFamily="34" charset="0"/>
                <a:cs typeface="Arial" pitchFamily="34" charset="0"/>
              </a:rPr>
              <a:t>2. Solved Problems </a:t>
            </a:r>
          </a:p>
        </p:txBody>
      </p:sp>
      <p:sp>
        <p:nvSpPr>
          <p:cNvPr id="25603" name="Rectangle 3"/>
          <p:cNvSpPr>
            <a:spLocks noGrp="1" noChangeArrowheads="1"/>
          </p:cNvSpPr>
          <p:nvPr>
            <p:ph type="body" idx="1"/>
          </p:nvPr>
        </p:nvSpPr>
        <p:spPr>
          <a:xfrm>
            <a:off x="1" y="879894"/>
            <a:ext cx="11924906" cy="5831991"/>
          </a:xfrm>
        </p:spPr>
        <p:txBody>
          <a:bodyPr>
            <a:noAutofit/>
          </a:bodyPr>
          <a:lstStyle/>
          <a:p>
            <a:pPr marL="0" indent="0" algn="just">
              <a:lnSpc>
                <a:spcPct val="150000"/>
              </a:lnSpc>
              <a:buNone/>
            </a:pPr>
            <a:r>
              <a:rPr lang="en-US" sz="2000" b="1" dirty="0" smtClean="0">
                <a:latin typeface="Arial" pitchFamily="34" charset="0"/>
                <a:cs typeface="Arial" pitchFamily="34" charset="0"/>
              </a:rPr>
              <a:t>Examples on determining the symmetrical Components of Unbalanced system. </a:t>
            </a:r>
          </a:p>
          <a:p>
            <a:pPr marL="0" indent="0" algn="just">
              <a:lnSpc>
                <a:spcPct val="150000"/>
              </a:lnSpc>
              <a:buNone/>
            </a:pPr>
            <a:r>
              <a:rPr lang="en-US" sz="2000" dirty="0">
                <a:latin typeface="Arial" pitchFamily="34" charset="0"/>
                <a:cs typeface="Arial" pitchFamily="34" charset="0"/>
              </a:rPr>
              <a:t>Example 1: </a:t>
            </a:r>
            <a:r>
              <a:rPr lang="en-US" sz="2000" dirty="0" smtClean="0">
                <a:latin typeface="Arial" pitchFamily="34" charset="0"/>
                <a:cs typeface="Arial" pitchFamily="34" charset="0"/>
              </a:rPr>
              <a:t>If </a:t>
            </a:r>
            <a:r>
              <a:rPr lang="en-US" sz="2000" dirty="0">
                <a:latin typeface="Arial" pitchFamily="34" charset="0"/>
                <a:cs typeface="Arial" pitchFamily="34" charset="0"/>
              </a:rPr>
              <a:t>a </a:t>
            </a:r>
            <a:r>
              <a:rPr lang="en-US" sz="2000" dirty="0" smtClean="0">
                <a:latin typeface="Arial" pitchFamily="34" charset="0"/>
                <a:cs typeface="Arial" pitchFamily="34" charset="0"/>
              </a:rPr>
              <a:t>Three-phase  of four 4-wire system having the current at each phase is given below. Calculate the positive, negative and zero sequence currents in phase-a and the return current.</a:t>
            </a: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r>
              <a:rPr lang="en-US" sz="2000" dirty="0" smtClean="0">
                <a:latin typeface="Arial" pitchFamily="34" charset="0"/>
                <a:cs typeface="Arial" pitchFamily="34" charset="0"/>
              </a:rPr>
              <a:t>Solution :  </a:t>
            </a:r>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3264641688"/>
              </p:ext>
            </p:extLst>
          </p:nvPr>
        </p:nvGraphicFramePr>
        <p:xfrm>
          <a:off x="446567" y="2541182"/>
          <a:ext cx="6379217" cy="552892"/>
        </p:xfrm>
        <a:graphic>
          <a:graphicData uri="http://schemas.openxmlformats.org/presentationml/2006/ole">
            <mc:AlternateContent xmlns:mc="http://schemas.openxmlformats.org/markup-compatibility/2006">
              <mc:Choice xmlns:v="urn:schemas-microsoft-com:vml" Requires="v">
                <p:oleObj spid="_x0000_s489524" name="Equation" r:id="rId4" imgW="2654300" imgH="228600" progId="Equation.3">
                  <p:embed/>
                </p:oleObj>
              </mc:Choice>
              <mc:Fallback>
                <p:oleObj name="Equation" r:id="rId4" imgW="2654300" imgH="22860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6567" y="2541182"/>
                        <a:ext cx="6379217" cy="552892"/>
                      </a:xfrm>
                      <a:prstGeom prst="rect">
                        <a:avLst/>
                      </a:prstGeom>
                      <a:noFill/>
                    </p:spPr>
                  </p:pic>
                </p:oleObj>
              </mc:Fallback>
            </mc:AlternateContent>
          </a:graphicData>
        </a:graphic>
      </p:graphicFrame>
      <p:sp>
        <p:nvSpPr>
          <p:cNvPr id="5"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1715347633"/>
              </p:ext>
            </p:extLst>
          </p:nvPr>
        </p:nvGraphicFramePr>
        <p:xfrm>
          <a:off x="3402418" y="3200400"/>
          <a:ext cx="7253601" cy="2349795"/>
        </p:xfrm>
        <a:graphic>
          <a:graphicData uri="http://schemas.openxmlformats.org/presentationml/2006/ole">
            <mc:AlternateContent xmlns:mc="http://schemas.openxmlformats.org/markup-compatibility/2006">
              <mc:Choice xmlns:v="urn:schemas-microsoft-com:vml" Requires="v">
                <p:oleObj spid="_x0000_s489525" name="Equation" r:id="rId6" imgW="4343400" imgH="1409700" progId="Equation.3">
                  <p:embed/>
                </p:oleObj>
              </mc:Choice>
              <mc:Fallback>
                <p:oleObj name="Equation" r:id="rId6" imgW="4343400" imgH="1409700" progId="Equation.3">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02418" y="3200400"/>
                        <a:ext cx="7253601" cy="2349795"/>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541172665"/>
              </p:ext>
            </p:extLst>
          </p:nvPr>
        </p:nvGraphicFramePr>
        <p:xfrm>
          <a:off x="986613" y="3570065"/>
          <a:ext cx="1891864" cy="1586725"/>
        </p:xfrm>
        <a:graphic>
          <a:graphicData uri="http://schemas.openxmlformats.org/presentationml/2006/ole">
            <mc:AlternateContent xmlns:mc="http://schemas.openxmlformats.org/markup-compatibility/2006">
              <mc:Choice xmlns:v="urn:schemas-microsoft-com:vml" Requires="v">
                <p:oleObj spid="_x0000_s489526" name="Equation" r:id="rId8" imgW="1180800" imgH="990360" progId="Equation.3">
                  <p:embed/>
                </p:oleObj>
              </mc:Choice>
              <mc:Fallback>
                <p:oleObj name="Equation" r:id="rId8" imgW="1180800" imgH="990360" progId="Equation.3">
                  <p:embed/>
                  <p:pic>
                    <p:nvPicPr>
                      <p:cNvPr id="0" name=""/>
                      <p:cNvPicPr/>
                      <p:nvPr/>
                    </p:nvPicPr>
                    <p:blipFill>
                      <a:blip r:embed="rId9"/>
                      <a:stretch>
                        <a:fillRect/>
                      </a:stretch>
                    </p:blipFill>
                    <p:spPr>
                      <a:xfrm>
                        <a:off x="986613" y="3570065"/>
                        <a:ext cx="1891864" cy="1586725"/>
                      </a:xfrm>
                      <a:prstGeom prst="rect">
                        <a:avLst/>
                      </a:prstGeom>
                    </p:spPr>
                  </p:pic>
                </p:oleObj>
              </mc:Fallback>
            </mc:AlternateContent>
          </a:graphicData>
        </a:graphic>
      </p:graphicFrame>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8" name="Slide Number Placeholder 7"/>
          <p:cNvSpPr>
            <a:spLocks noGrp="1"/>
          </p:cNvSpPr>
          <p:nvPr>
            <p:ph type="sldNum" sz="quarter" idx="12"/>
          </p:nvPr>
        </p:nvSpPr>
        <p:spPr/>
        <p:txBody>
          <a:bodyPr/>
          <a:lstStyle/>
          <a:p>
            <a:fld id="{A48DA065-FA52-4A6B-AE36-1AE15AD4FD00}" type="slidenum">
              <a:rPr lang="en-US" smtClean="0"/>
              <a:pPr/>
              <a:t>5</a:t>
            </a:fld>
            <a:endParaRPr lang="en-US"/>
          </a:p>
        </p:txBody>
      </p:sp>
    </p:spTree>
    <p:extLst>
      <p:ext uri="{BB962C8B-B14F-4D97-AF65-F5344CB8AC3E}">
        <p14:creationId xmlns:p14="http://schemas.microsoft.com/office/powerpoint/2010/main" val="4209322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3" name="Slide Number Placeholder 2"/>
          <p:cNvSpPr>
            <a:spLocks noGrp="1"/>
          </p:cNvSpPr>
          <p:nvPr>
            <p:ph type="sldNum" sz="quarter" idx="12"/>
          </p:nvPr>
        </p:nvSpPr>
        <p:spPr/>
        <p:txBody>
          <a:bodyPr/>
          <a:lstStyle/>
          <a:p>
            <a:fld id="{A48DA065-FA52-4A6B-AE36-1AE15AD4FD00}" type="slidenum">
              <a:rPr lang="en-US" smtClean="0"/>
              <a:pPr/>
              <a:t>6</a:t>
            </a:fld>
            <a:endParaRPr lang="en-US"/>
          </a:p>
        </p:txBody>
      </p:sp>
      <p:sp>
        <p:nvSpPr>
          <p:cNvPr id="8" name="Rectangle 2"/>
          <p:cNvSpPr txBox="1">
            <a:spLocks noChangeArrowheads="1"/>
          </p:cNvSpPr>
          <p:nvPr/>
        </p:nvSpPr>
        <p:spPr>
          <a:xfrm>
            <a:off x="388098" y="214296"/>
            <a:ext cx="11010004" cy="965918"/>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defRPr/>
            </a:pPr>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73883584"/>
              </p:ext>
            </p:extLst>
          </p:nvPr>
        </p:nvGraphicFramePr>
        <p:xfrm>
          <a:off x="531628" y="1339702"/>
          <a:ext cx="7590397" cy="2445488"/>
        </p:xfrm>
        <a:graphic>
          <a:graphicData uri="http://schemas.openxmlformats.org/presentationml/2006/ole">
            <mc:AlternateContent xmlns:mc="http://schemas.openxmlformats.org/markup-compatibility/2006">
              <mc:Choice xmlns:v="urn:schemas-microsoft-com:vml" Requires="v">
                <p:oleObj spid="_x0000_s490528" name="Equation" r:id="rId3" imgW="4368800" imgH="1409700" progId="Equation.3">
                  <p:embed/>
                </p:oleObj>
              </mc:Choice>
              <mc:Fallback>
                <p:oleObj name="Equation" r:id="rId3" imgW="4368800" imgH="1409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628" y="1339702"/>
                        <a:ext cx="7590397" cy="2445488"/>
                      </a:xfrm>
                      <a:prstGeom prst="rect">
                        <a:avLst/>
                      </a:prstGeom>
                      <a:noFill/>
                    </p:spPr>
                  </p:pic>
                </p:oleObj>
              </mc:Fallback>
            </mc:AlternateContent>
          </a:graphicData>
        </a:graphic>
      </p:graphicFrame>
      <p:sp>
        <p:nvSpPr>
          <p:cNvPr id="9"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2249497270"/>
              </p:ext>
            </p:extLst>
          </p:nvPr>
        </p:nvGraphicFramePr>
        <p:xfrm>
          <a:off x="616688" y="3880884"/>
          <a:ext cx="6283841" cy="2028227"/>
        </p:xfrm>
        <a:graphic>
          <a:graphicData uri="http://schemas.openxmlformats.org/presentationml/2006/ole">
            <mc:AlternateContent xmlns:mc="http://schemas.openxmlformats.org/markup-compatibility/2006">
              <mc:Choice xmlns:v="urn:schemas-microsoft-com:vml" Requires="v">
                <p:oleObj spid="_x0000_s490529" name="Equation" r:id="rId5" imgW="4356100" imgH="1409700" progId="Equation.3">
                  <p:embed/>
                </p:oleObj>
              </mc:Choice>
              <mc:Fallback>
                <p:oleObj name="Equation" r:id="rId5" imgW="4356100" imgH="14097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6688" y="3880884"/>
                        <a:ext cx="6283841" cy="2028227"/>
                      </a:xfrm>
                      <a:prstGeom prst="rect">
                        <a:avLst/>
                      </a:prstGeom>
                      <a:noFill/>
                    </p:spPr>
                  </p:pic>
                </p:oleObj>
              </mc:Fallback>
            </mc:AlternateContent>
          </a:graphicData>
        </a:graphic>
      </p:graphicFrame>
    </p:spTree>
    <p:extLst>
      <p:ext uri="{BB962C8B-B14F-4D97-AF65-F5344CB8AC3E}">
        <p14:creationId xmlns:p14="http://schemas.microsoft.com/office/powerpoint/2010/main" val="2714956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051"/>
          <p:cNvSpPr>
            <a:spLocks noGrp="1" noChangeArrowheads="1"/>
          </p:cNvSpPr>
          <p:nvPr>
            <p:ph type="body" idx="1"/>
          </p:nvPr>
        </p:nvSpPr>
        <p:spPr>
          <a:xfrm>
            <a:off x="0" y="733647"/>
            <a:ext cx="12089219" cy="5932967"/>
          </a:xfrm>
        </p:spPr>
        <p:txBody>
          <a:bodyPr>
            <a:normAutofit/>
          </a:bodyPr>
          <a:lstStyle/>
          <a:p>
            <a:pPr marL="0" indent="0" algn="just">
              <a:lnSpc>
                <a:spcPct val="170000"/>
              </a:lnSpc>
              <a:buNone/>
            </a:pPr>
            <a:r>
              <a:rPr lang="en-US" sz="2400" b="1" dirty="0">
                <a:latin typeface="Arial" pitchFamily="34" charset="0"/>
                <a:cs typeface="Arial" pitchFamily="34" charset="0"/>
              </a:rPr>
              <a:t>Sequence Networks </a:t>
            </a:r>
            <a:r>
              <a:rPr lang="en-US" sz="2400" b="1" dirty="0" smtClean="0">
                <a:latin typeface="Arial" pitchFamily="34" charset="0"/>
                <a:cs typeface="Arial" pitchFamily="34" charset="0"/>
              </a:rPr>
              <a:t>:</a:t>
            </a:r>
            <a:r>
              <a:rPr lang="en-US" sz="2200" b="1" dirty="0" smtClean="0">
                <a:latin typeface="Arial" pitchFamily="34" charset="0"/>
                <a:cs typeface="Arial" pitchFamily="34" charset="0"/>
              </a:rPr>
              <a:t>Example 2: </a:t>
            </a:r>
            <a:r>
              <a:rPr lang="en-US" altLang="en-US" sz="2200" dirty="0">
                <a:latin typeface="Arial" pitchFamily="34" charset="0"/>
                <a:cs typeface="Arial" pitchFamily="34" charset="0"/>
              </a:rPr>
              <a:t>A delta connected balance resistive load is connected </a:t>
            </a:r>
            <a:r>
              <a:rPr lang="en-US" altLang="en-US" sz="2200" dirty="0" smtClean="0">
                <a:latin typeface="Arial" pitchFamily="34" charset="0"/>
                <a:cs typeface="Arial" pitchFamily="34" charset="0"/>
              </a:rPr>
              <a:t>across an </a:t>
            </a:r>
            <a:r>
              <a:rPr lang="en-US" altLang="en-US" sz="2200" dirty="0">
                <a:latin typeface="Arial" pitchFamily="34" charset="0"/>
                <a:cs typeface="Arial" pitchFamily="34" charset="0"/>
              </a:rPr>
              <a:t>unbalanced three-phase supply shown in </a:t>
            </a:r>
            <a:r>
              <a:rPr lang="en-US" altLang="en-US" sz="2200" dirty="0" smtClean="0">
                <a:latin typeface="Arial" pitchFamily="34" charset="0"/>
                <a:cs typeface="Arial" pitchFamily="34" charset="0"/>
              </a:rPr>
              <a:t>Fig. below </a:t>
            </a:r>
            <a:r>
              <a:rPr lang="en-US" altLang="en-US" sz="2200" dirty="0">
                <a:latin typeface="Arial" pitchFamily="34" charset="0"/>
                <a:cs typeface="Arial" pitchFamily="34" charset="0"/>
              </a:rPr>
              <a:t>with currents in line </a:t>
            </a:r>
            <a:r>
              <a:rPr lang="en-US" altLang="en-US" sz="2200" dirty="0" smtClean="0">
                <a:latin typeface="Arial" pitchFamily="34" charset="0"/>
                <a:cs typeface="Arial" pitchFamily="34" charset="0"/>
              </a:rPr>
              <a:t>a and </a:t>
            </a:r>
            <a:r>
              <a:rPr lang="en-US" altLang="en-US" sz="2200" dirty="0">
                <a:latin typeface="Arial" pitchFamily="34" charset="0"/>
                <a:cs typeface="Arial" pitchFamily="34" charset="0"/>
              </a:rPr>
              <a:t>b </a:t>
            </a:r>
            <a:r>
              <a:rPr lang="en-US" altLang="en-US" sz="2200" dirty="0" smtClean="0">
                <a:latin typeface="Arial" pitchFamily="34" charset="0"/>
                <a:cs typeface="Arial" pitchFamily="34" charset="0"/>
              </a:rPr>
              <a:t>given. </a:t>
            </a:r>
            <a:r>
              <a:rPr lang="en-US" altLang="en-US" sz="2200" dirty="0">
                <a:latin typeface="Arial" pitchFamily="34" charset="0"/>
                <a:cs typeface="Arial" pitchFamily="34" charset="0"/>
              </a:rPr>
              <a:t>Determine the symmetrical components of the currents</a:t>
            </a:r>
            <a:r>
              <a:rPr lang="en-US" altLang="en-US" sz="2200" dirty="0" smtClean="0">
                <a:latin typeface="Arial" pitchFamily="34" charset="0"/>
                <a:cs typeface="Arial" pitchFamily="34" charset="0"/>
              </a:rPr>
              <a:t>.</a:t>
            </a:r>
          </a:p>
          <a:p>
            <a:pPr algn="just">
              <a:lnSpc>
                <a:spcPct val="170000"/>
              </a:lnSpc>
            </a:pPr>
            <a:endParaRPr lang="en-US" altLang="en-US" sz="2200" dirty="0">
              <a:latin typeface="Arial" pitchFamily="34" charset="0"/>
              <a:cs typeface="Arial" pitchFamily="34" charset="0"/>
            </a:endParaRPr>
          </a:p>
          <a:p>
            <a:pPr algn="just">
              <a:lnSpc>
                <a:spcPct val="170000"/>
              </a:lnSpc>
            </a:pPr>
            <a:r>
              <a:rPr lang="en-US" altLang="en-US" sz="2200" dirty="0" smtClean="0">
                <a:latin typeface="Arial" pitchFamily="34" charset="0"/>
                <a:cs typeface="Arial" pitchFamily="34" charset="0"/>
              </a:rPr>
              <a:t>Solution: </a:t>
            </a:r>
          </a:p>
          <a:p>
            <a:pPr marL="0" indent="0" algn="just">
              <a:lnSpc>
                <a:spcPct val="170000"/>
              </a:lnSpc>
              <a:buNone/>
            </a:pPr>
            <a:r>
              <a:rPr lang="en-US" altLang="en-US" sz="2200" dirty="0" smtClean="0">
                <a:latin typeface="Arial" pitchFamily="34" charset="0"/>
                <a:cs typeface="Arial" pitchFamily="34" charset="0"/>
              </a:rPr>
              <a:t>For delta connected load, the summation of three phase current is equal to zero as given by:</a:t>
            </a:r>
            <a:endParaRPr lang="en-US" altLang="en-US" dirty="0" smtClean="0"/>
          </a:p>
        </p:txBody>
      </p:sp>
      <p:pic>
        <p:nvPicPr>
          <p:cNvPr id="4915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9756" y="2122412"/>
            <a:ext cx="2752725" cy="212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1481860013"/>
              </p:ext>
            </p:extLst>
          </p:nvPr>
        </p:nvGraphicFramePr>
        <p:xfrm>
          <a:off x="467833" y="4848542"/>
          <a:ext cx="3657600" cy="1667149"/>
        </p:xfrm>
        <a:graphic>
          <a:graphicData uri="http://schemas.openxmlformats.org/presentationml/2006/ole">
            <mc:AlternateContent xmlns:mc="http://schemas.openxmlformats.org/markup-compatibility/2006">
              <mc:Choice xmlns:v="urn:schemas-microsoft-com:vml" Requires="v">
                <p:oleObj spid="_x0000_s491531" name="Equation" r:id="rId5" imgW="2984500" imgH="1358900" progId="Equation.3">
                  <p:embed/>
                </p:oleObj>
              </mc:Choice>
              <mc:Fallback>
                <p:oleObj name="Equation" r:id="rId5" imgW="2984500" imgH="1358900"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7833" y="4848542"/>
                        <a:ext cx="3657600" cy="1667149"/>
                      </a:xfrm>
                      <a:prstGeom prst="rect">
                        <a:avLst/>
                      </a:prstGeom>
                      <a:noFill/>
                    </p:spPr>
                  </p:pic>
                </p:oleObj>
              </mc:Fallback>
            </mc:AlternateContent>
          </a:graphicData>
        </a:graphic>
      </p:graphicFrame>
      <p:sp>
        <p:nvSpPr>
          <p:cNvPr id="7" name="Rectangle 2"/>
          <p:cNvSpPr txBox="1">
            <a:spLocks noChangeArrowheads="1"/>
          </p:cNvSpPr>
          <p:nvPr/>
        </p:nvSpPr>
        <p:spPr>
          <a:xfrm>
            <a:off x="141767" y="133729"/>
            <a:ext cx="11010004" cy="965918"/>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defRPr/>
            </a:pPr>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7</a:t>
            </a:fld>
            <a:endParaRPr lang="en-US"/>
          </a:p>
        </p:txBody>
      </p:sp>
    </p:spTree>
    <p:extLst>
      <p:ext uri="{BB962C8B-B14F-4D97-AF65-F5344CB8AC3E}">
        <p14:creationId xmlns:p14="http://schemas.microsoft.com/office/powerpoint/2010/main" val="3880825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059" y="1180214"/>
            <a:ext cx="12014791" cy="5592726"/>
          </a:xfrm>
        </p:spPr>
        <p:txBody>
          <a:bodyPr>
            <a:normAutofit/>
          </a:bodyPr>
          <a:lstStyle/>
          <a:p>
            <a:pPr algn="just">
              <a:lnSpc>
                <a:spcPct val="150000"/>
              </a:lnSpc>
            </a:pPr>
            <a:r>
              <a:rPr lang="en-US" sz="2000" dirty="0" smtClean="0">
                <a:latin typeface="Arial" pitchFamily="34" charset="0"/>
                <a:cs typeface="Arial" pitchFamily="34" charset="0"/>
              </a:rPr>
              <a:t>Then, the symmetrical component current is determined from the relation </a:t>
            </a: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r>
              <a:rPr lang="en-US" sz="2000" dirty="0" smtClean="0">
                <a:latin typeface="Arial" pitchFamily="34" charset="0"/>
                <a:cs typeface="Arial" pitchFamily="34" charset="0"/>
              </a:rPr>
              <a:t>Which means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8</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3967277674"/>
              </p:ext>
            </p:extLst>
          </p:nvPr>
        </p:nvGraphicFramePr>
        <p:xfrm>
          <a:off x="518004" y="1794650"/>
          <a:ext cx="2597335" cy="2176793"/>
        </p:xfrm>
        <a:graphic>
          <a:graphicData uri="http://schemas.openxmlformats.org/presentationml/2006/ole">
            <mc:AlternateContent xmlns:mc="http://schemas.openxmlformats.org/markup-compatibility/2006">
              <mc:Choice xmlns:v="urn:schemas-microsoft-com:vml" Requires="v">
                <p:oleObj spid="_x0000_s492565" name="Equation" r:id="rId3" imgW="1180800" imgH="990360" progId="Equation.3">
                  <p:embed/>
                </p:oleObj>
              </mc:Choice>
              <mc:Fallback>
                <p:oleObj name="Equation" r:id="rId3" imgW="1180800" imgH="990360"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004" y="1794650"/>
                        <a:ext cx="2597335" cy="2176793"/>
                      </a:xfrm>
                      <a:prstGeom prst="rect">
                        <a:avLst/>
                      </a:prstGeom>
                      <a:noFill/>
                      <a:ln>
                        <a:noFill/>
                      </a:ln>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568332127"/>
              </p:ext>
            </p:extLst>
          </p:nvPr>
        </p:nvGraphicFramePr>
        <p:xfrm>
          <a:off x="587373" y="4605818"/>
          <a:ext cx="5941017" cy="1753864"/>
        </p:xfrm>
        <a:graphic>
          <a:graphicData uri="http://schemas.openxmlformats.org/presentationml/2006/ole">
            <mc:AlternateContent xmlns:mc="http://schemas.openxmlformats.org/markup-compatibility/2006">
              <mc:Choice xmlns:v="urn:schemas-microsoft-com:vml" Requires="v">
                <p:oleObj spid="_x0000_s492566" name="Equation" r:id="rId5" imgW="4800600" imgH="1409400" progId="Equation.3">
                  <p:embed/>
                </p:oleObj>
              </mc:Choice>
              <mc:Fallback>
                <p:oleObj name="Equation" r:id="rId5" imgW="4800600" imgH="14094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7373" y="4605818"/>
                        <a:ext cx="5941017" cy="1753864"/>
                      </a:xfrm>
                      <a:prstGeom prst="rect">
                        <a:avLst/>
                      </a:prstGeom>
                      <a:noFill/>
                      <a:ln>
                        <a:noFill/>
                      </a:ln>
                    </p:spPr>
                  </p:pic>
                </p:oleObj>
              </mc:Fallback>
            </mc:AlternateContent>
          </a:graphicData>
        </a:graphic>
      </p:graphicFrame>
      <p:sp>
        <p:nvSpPr>
          <p:cNvPr id="8" name="Rectangle 2"/>
          <p:cNvSpPr txBox="1">
            <a:spLocks noChangeArrowheads="1"/>
          </p:cNvSpPr>
          <p:nvPr/>
        </p:nvSpPr>
        <p:spPr>
          <a:xfrm>
            <a:off x="388098" y="214296"/>
            <a:ext cx="11010004" cy="965918"/>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defRPr/>
            </a:pPr>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p>
        </p:txBody>
      </p:sp>
    </p:spTree>
    <p:extLst>
      <p:ext uri="{BB962C8B-B14F-4D97-AF65-F5344CB8AC3E}">
        <p14:creationId xmlns:p14="http://schemas.microsoft.com/office/powerpoint/2010/main" val="1166015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856" y="988828"/>
            <a:ext cx="12043144" cy="5869172"/>
          </a:xfrm>
        </p:spPr>
        <p:txBody>
          <a:bodyPr>
            <a:normAutofit/>
          </a:bodyPr>
          <a:lstStyle/>
          <a:p>
            <a:pPr>
              <a:lnSpc>
                <a:spcPct val="150000"/>
              </a:lnSpc>
            </a:pPr>
            <a:r>
              <a:rPr lang="en-US" sz="2000" dirty="0" smtClean="0">
                <a:latin typeface="Arial" pitchFamily="34" charset="0"/>
                <a:cs typeface="Arial" pitchFamily="34" charset="0"/>
              </a:rPr>
              <a:t>The positive and negative sequence currents are:</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2221279638"/>
              </p:ext>
            </p:extLst>
          </p:nvPr>
        </p:nvGraphicFramePr>
        <p:xfrm>
          <a:off x="321560" y="1586170"/>
          <a:ext cx="7141753" cy="2113959"/>
        </p:xfrm>
        <a:graphic>
          <a:graphicData uri="http://schemas.openxmlformats.org/presentationml/2006/ole">
            <mc:AlternateContent xmlns:mc="http://schemas.openxmlformats.org/markup-compatibility/2006">
              <mc:Choice xmlns:v="urn:schemas-microsoft-com:vml" Requires="v">
                <p:oleObj spid="_x0000_s493587" name="Equation" r:id="rId3" imgW="4787640" imgH="1409400" progId="Equation.3">
                  <p:embed/>
                </p:oleObj>
              </mc:Choice>
              <mc:Fallback>
                <p:oleObj name="Equation" r:id="rId3" imgW="4787640" imgH="1409400"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560" y="1586170"/>
                        <a:ext cx="7141753" cy="2113959"/>
                      </a:xfrm>
                      <a:prstGeom prst="rect">
                        <a:avLst/>
                      </a:prstGeom>
                      <a:noFill/>
                      <a:ln>
                        <a:noFill/>
                      </a:ln>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1182616859"/>
              </p:ext>
            </p:extLst>
          </p:nvPr>
        </p:nvGraphicFramePr>
        <p:xfrm>
          <a:off x="587375" y="3968735"/>
          <a:ext cx="6923513" cy="1996130"/>
        </p:xfrm>
        <a:graphic>
          <a:graphicData uri="http://schemas.openxmlformats.org/presentationml/2006/ole">
            <mc:AlternateContent xmlns:mc="http://schemas.openxmlformats.org/markup-compatibility/2006">
              <mc:Choice xmlns:v="urn:schemas-microsoft-com:vml" Requires="v">
                <p:oleObj spid="_x0000_s493588" name="Equation" r:id="rId5" imgW="4914720" imgH="1409400" progId="Equation.3">
                  <p:embed/>
                </p:oleObj>
              </mc:Choice>
              <mc:Fallback>
                <p:oleObj name="Equation" r:id="rId5" imgW="4914720" imgH="14094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7375" y="3968735"/>
                        <a:ext cx="6923513" cy="1996130"/>
                      </a:xfrm>
                      <a:prstGeom prst="rect">
                        <a:avLst/>
                      </a:prstGeom>
                      <a:noFill/>
                      <a:ln>
                        <a:noFill/>
                      </a:ln>
                    </p:spPr>
                  </p:pic>
                </p:oleObj>
              </mc:Fallback>
            </mc:AlternateContent>
          </a:graphicData>
        </a:graphic>
      </p:graphicFrame>
      <p:sp>
        <p:nvSpPr>
          <p:cNvPr id="9" name="Rectangle 2"/>
          <p:cNvSpPr txBox="1">
            <a:spLocks noChangeArrowheads="1"/>
          </p:cNvSpPr>
          <p:nvPr/>
        </p:nvSpPr>
        <p:spPr>
          <a:xfrm>
            <a:off x="388098" y="214296"/>
            <a:ext cx="11010004" cy="965918"/>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defRPr/>
            </a:pPr>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p>
        </p:txBody>
      </p:sp>
    </p:spTree>
    <p:extLst>
      <p:ext uri="{BB962C8B-B14F-4D97-AF65-F5344CB8AC3E}">
        <p14:creationId xmlns:p14="http://schemas.microsoft.com/office/powerpoint/2010/main" val="2418573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405" y="191387"/>
            <a:ext cx="10960397" cy="1031358"/>
          </a:xfrm>
        </p:spPr>
        <p:txBody>
          <a:bodyPr>
            <a:normAutofit/>
          </a:bodyPr>
          <a:lstStyle/>
          <a:p>
            <a:pPr algn="ctr"/>
            <a:r>
              <a:rPr lang="en-US" sz="3600" b="1" dirty="0" smtClean="0">
                <a:latin typeface="Arial" pitchFamily="34" charset="0"/>
                <a:cs typeface="Arial" pitchFamily="34" charset="0"/>
              </a:rPr>
              <a:t>3. Sequence Diagram Formulation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 y="999460"/>
            <a:ext cx="11929730" cy="5752213"/>
          </a:xfrm>
        </p:spPr>
        <p:txBody>
          <a:bodyPr>
            <a:normAutofit/>
          </a:bodyPr>
          <a:lstStyle/>
          <a:p>
            <a:pPr marL="0" indent="0" algn="just">
              <a:lnSpc>
                <a:spcPct val="150000"/>
              </a:lnSpc>
              <a:buNone/>
            </a:pPr>
            <a:r>
              <a:rPr lang="en-US" sz="2000" dirty="0" smtClean="0">
                <a:latin typeface="Arial" pitchFamily="34" charset="0"/>
                <a:cs typeface="Arial" pitchFamily="34" charset="0"/>
              </a:rPr>
              <a:t>Example 3: Develop the three (positive , negative and zero) sequence diagrams </a:t>
            </a:r>
            <a:r>
              <a:rPr lang="en-US" sz="2000" dirty="0">
                <a:latin typeface="Arial" pitchFamily="34" charset="0"/>
                <a:cs typeface="Arial" pitchFamily="34" charset="0"/>
              </a:rPr>
              <a:t>f</a:t>
            </a:r>
            <a:r>
              <a:rPr lang="en-US" sz="2000" dirty="0" smtClean="0">
                <a:latin typeface="Arial" pitchFamily="34" charset="0"/>
                <a:cs typeface="Arial" pitchFamily="34" charset="0"/>
              </a:rPr>
              <a:t>or the single line diagram presented below. Assume the positive and negative sequence reactance of generator and motor is equal to their respective sub-transient reactance.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10</a:t>
            </a:fld>
            <a:endParaRPr lang="en-US"/>
          </a:p>
        </p:txBody>
      </p:sp>
      <p:pic>
        <p:nvPicPr>
          <p:cNvPr id="4945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118" y="2966152"/>
            <a:ext cx="9584475" cy="2360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84711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052623"/>
            <a:ext cx="12192000" cy="5699052"/>
          </a:xfrm>
        </p:spPr>
        <p:txBody>
          <a:bodyPr/>
          <a:lstStyle/>
          <a:p>
            <a:pPr marL="0" indent="0">
              <a:buNone/>
            </a:pPr>
            <a:r>
              <a:rPr lang="en-US" sz="2000" b="1" dirty="0" smtClean="0">
                <a:latin typeface="Arial" pitchFamily="34" charset="0"/>
                <a:cs typeface="Arial" pitchFamily="34" charset="0"/>
              </a:rPr>
              <a:t>Solution: </a:t>
            </a:r>
          </a:p>
          <a:p>
            <a:pPr algn="just">
              <a:lnSpc>
                <a:spcPct val="150000"/>
              </a:lnSpc>
            </a:pPr>
            <a:r>
              <a:rPr lang="en-US" sz="2000" dirty="0" smtClean="0">
                <a:latin typeface="Arial" pitchFamily="34" charset="0"/>
                <a:cs typeface="Arial" pitchFamily="34" charset="0"/>
              </a:rPr>
              <a:t>From the sequence diagram formulation, only the positive sequence network has a source voltage and the other two sequence network will not have source voltage </a:t>
            </a:r>
          </a:p>
          <a:p>
            <a:pPr algn="just">
              <a:lnSpc>
                <a:spcPct val="150000"/>
              </a:lnSpc>
            </a:pPr>
            <a:r>
              <a:rPr lang="en-US" sz="2000" dirty="0" smtClean="0">
                <a:latin typeface="Arial" pitchFamily="34" charset="0"/>
                <a:cs typeface="Arial" pitchFamily="34" charset="0"/>
              </a:rPr>
              <a:t>Accordingly , the positive sequence diagram while only consider the positive sequence reactance of all the connected parameters are given by:</a:t>
            </a: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ctr">
              <a:lnSpc>
                <a:spcPct val="150000"/>
              </a:lnSpc>
              <a:buNone/>
            </a:pPr>
            <a:r>
              <a:rPr lang="en-US" sz="2000" dirty="0" smtClean="0">
                <a:latin typeface="Arial" pitchFamily="34" charset="0"/>
                <a:cs typeface="Arial" pitchFamily="34" charset="0"/>
              </a:rPr>
              <a:t>Figure 1. Positive sequence reactance diagram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11</a:t>
            </a:fld>
            <a:endParaRPr lang="en-US"/>
          </a:p>
        </p:txBody>
      </p:sp>
      <p:pic>
        <p:nvPicPr>
          <p:cNvPr id="4956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5011" y="3545957"/>
            <a:ext cx="4807872" cy="244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itle 1"/>
          <p:cNvSpPr>
            <a:spLocks noGrp="1"/>
          </p:cNvSpPr>
          <p:nvPr>
            <p:ph type="title"/>
          </p:nvPr>
        </p:nvSpPr>
        <p:spPr>
          <a:xfrm>
            <a:off x="393405" y="191387"/>
            <a:ext cx="10960397" cy="1031358"/>
          </a:xfrm>
        </p:spPr>
        <p:txBody>
          <a:bodyPr>
            <a:normAutofit/>
          </a:bodyPr>
          <a:lstStyle/>
          <a:p>
            <a:pPr algn="ctr"/>
            <a:r>
              <a:rPr lang="en-US" sz="3600" b="1" dirty="0" smtClean="0">
                <a:latin typeface="Arial" pitchFamily="34" charset="0"/>
                <a:cs typeface="Arial" pitchFamily="34" charset="0"/>
              </a:rPr>
              <a:t>Sequence Diagram Formulation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4081758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020726"/>
            <a:ext cx="12192000" cy="5730948"/>
          </a:xfrm>
        </p:spPr>
        <p:txBody>
          <a:bodyPr>
            <a:normAutofit/>
          </a:bodyPr>
          <a:lstStyle/>
          <a:p>
            <a:pPr algn="just">
              <a:lnSpc>
                <a:spcPct val="150000"/>
              </a:lnSpc>
            </a:pPr>
            <a:r>
              <a:rPr lang="en-US" sz="2000" dirty="0" smtClean="0">
                <a:latin typeface="Arial" pitchFamily="34" charset="0"/>
                <a:cs typeface="Arial" pitchFamily="34" charset="0"/>
              </a:rPr>
              <a:t>Then, the negative sequence diagram is developed and presented below.</a:t>
            </a:r>
          </a:p>
          <a:p>
            <a:pPr algn="just">
              <a:lnSpc>
                <a:spcPct val="150000"/>
              </a:lnSpc>
            </a:pPr>
            <a:r>
              <a:rPr lang="en-US" sz="2000" dirty="0" smtClean="0">
                <a:latin typeface="Arial" pitchFamily="34" charset="0"/>
                <a:cs typeface="Arial" pitchFamily="34" charset="0"/>
              </a:rPr>
              <a:t>For negative sequence there is no source voltage, means both generator and motor voltages are shorted</a:t>
            </a:r>
          </a:p>
          <a:p>
            <a:pPr algn="just">
              <a:lnSpc>
                <a:spcPct val="150000"/>
              </a:lnSpc>
            </a:pPr>
            <a:r>
              <a:rPr lang="en-US" sz="2000" dirty="0" smtClean="0">
                <a:latin typeface="Arial" pitchFamily="34" charset="0"/>
                <a:cs typeface="Arial" pitchFamily="34" charset="0"/>
              </a:rPr>
              <a:t>Finally, since the positive and negative sequence value for all components are same, the circuit is given as :   </a:t>
            </a: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ctr">
              <a:lnSpc>
                <a:spcPct val="150000"/>
              </a:lnSpc>
              <a:buNone/>
            </a:pPr>
            <a:r>
              <a:rPr lang="en-US" sz="2000" dirty="0" smtClean="0">
                <a:latin typeface="Arial" pitchFamily="34" charset="0"/>
                <a:cs typeface="Arial" pitchFamily="34" charset="0"/>
              </a:rPr>
              <a:t>Figure 2.  Negative sequence Diagram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12</a:t>
            </a:fld>
            <a:endParaRPr lang="en-US"/>
          </a:p>
        </p:txBody>
      </p:sp>
      <p:pic>
        <p:nvPicPr>
          <p:cNvPr id="4966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4625" y="2655149"/>
            <a:ext cx="5609524" cy="2862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itle 1"/>
          <p:cNvSpPr>
            <a:spLocks noGrp="1"/>
          </p:cNvSpPr>
          <p:nvPr>
            <p:ph type="title"/>
          </p:nvPr>
        </p:nvSpPr>
        <p:spPr>
          <a:xfrm>
            <a:off x="393405" y="191387"/>
            <a:ext cx="10960397" cy="1031358"/>
          </a:xfrm>
        </p:spPr>
        <p:txBody>
          <a:bodyPr>
            <a:normAutofit/>
          </a:bodyPr>
          <a:lstStyle/>
          <a:p>
            <a:pPr algn="ctr"/>
            <a:r>
              <a:rPr lang="en-US" sz="3600" b="1" dirty="0" smtClean="0">
                <a:latin typeface="Arial" pitchFamily="34" charset="0"/>
                <a:cs typeface="Arial" pitchFamily="34" charset="0"/>
              </a:rPr>
              <a:t>Sequence Diagram Formulation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832633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28" y="1158949"/>
            <a:ext cx="12025423" cy="5528930"/>
          </a:xfrm>
        </p:spPr>
        <p:txBody>
          <a:bodyPr>
            <a:normAutofit/>
          </a:bodyPr>
          <a:lstStyle/>
          <a:p>
            <a:pPr algn="just">
              <a:lnSpc>
                <a:spcPct val="150000"/>
              </a:lnSpc>
            </a:pPr>
            <a:r>
              <a:rPr lang="en-US" sz="2000" dirty="0" smtClean="0">
                <a:latin typeface="Arial" pitchFamily="34" charset="0"/>
                <a:cs typeface="Arial" pitchFamily="34" charset="0"/>
              </a:rPr>
              <a:t>Lastly, the zero sequence diagram is formulated </a:t>
            </a:r>
          </a:p>
          <a:p>
            <a:pPr algn="just">
              <a:lnSpc>
                <a:spcPct val="150000"/>
              </a:lnSpc>
            </a:pPr>
            <a:r>
              <a:rPr lang="en-US" sz="2000" dirty="0" smtClean="0">
                <a:latin typeface="Arial" pitchFamily="34" charset="0"/>
                <a:cs typeface="Arial" pitchFamily="34" charset="0"/>
              </a:rPr>
              <a:t>It’s known that zero sequence reactance's depends on the types of transformer connection and how the transformer is grounded or not</a:t>
            </a:r>
          </a:p>
          <a:p>
            <a:pPr algn="just">
              <a:lnSpc>
                <a:spcPct val="150000"/>
              </a:lnSpc>
            </a:pPr>
            <a:r>
              <a:rPr lang="en-US" sz="2000" dirty="0" smtClean="0">
                <a:latin typeface="Arial" pitchFamily="34" charset="0"/>
                <a:cs typeface="Arial" pitchFamily="34" charset="0"/>
              </a:rPr>
              <a:t>Accordingly, the generator side transformer is connected as Y-Y grounded both side means its reactance diagram is similar with line reactance </a:t>
            </a:r>
          </a:p>
          <a:p>
            <a:pPr algn="just">
              <a:lnSpc>
                <a:spcPct val="150000"/>
              </a:lnSpc>
            </a:pPr>
            <a:r>
              <a:rPr lang="en-US" sz="2000" dirty="0" smtClean="0">
                <a:latin typeface="Arial" pitchFamily="34" charset="0"/>
                <a:cs typeface="Arial" pitchFamily="34" charset="0"/>
              </a:rPr>
              <a:t>Whereas, the load side transformer is  connected as Delta-Y grounded , its connection is open from delta side and connected the other network from star-side , and then grounded.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13</a:t>
            </a:fld>
            <a:endParaRPr lang="en-US"/>
          </a:p>
        </p:txBody>
      </p:sp>
      <p:sp>
        <p:nvSpPr>
          <p:cNvPr id="6" name="Title 1"/>
          <p:cNvSpPr>
            <a:spLocks noGrp="1"/>
          </p:cNvSpPr>
          <p:nvPr>
            <p:ph type="title"/>
          </p:nvPr>
        </p:nvSpPr>
        <p:spPr>
          <a:xfrm>
            <a:off x="393405" y="191387"/>
            <a:ext cx="10960397" cy="1031358"/>
          </a:xfrm>
        </p:spPr>
        <p:txBody>
          <a:bodyPr>
            <a:normAutofit/>
          </a:bodyPr>
          <a:lstStyle/>
          <a:p>
            <a:pPr algn="ctr"/>
            <a:r>
              <a:rPr lang="en-US" sz="3600" b="1" dirty="0" smtClean="0">
                <a:latin typeface="Arial" pitchFamily="34" charset="0"/>
                <a:cs typeface="Arial" pitchFamily="34" charset="0"/>
              </a:rPr>
              <a:t>Sequence Diagram Formulation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3910253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46298"/>
            <a:ext cx="12192000" cy="5805376"/>
          </a:xfrm>
        </p:spPr>
        <p:txBody>
          <a:bodyPr/>
          <a:lstStyle/>
          <a:p>
            <a:pPr algn="just">
              <a:lnSpc>
                <a:spcPct val="150000"/>
              </a:lnSpc>
            </a:pPr>
            <a:r>
              <a:rPr lang="en-US" sz="2000" dirty="0">
                <a:latin typeface="Arial" pitchFamily="34" charset="0"/>
                <a:cs typeface="Arial" pitchFamily="34" charset="0"/>
              </a:rPr>
              <a:t>Then, the  circuit diagram of zero sequence network while considering the zero sequence reactance of each components, the ground impedance of motor and the transformer connection types, and its grounding is presented as: </a:t>
            </a:r>
          </a:p>
          <a:p>
            <a:pPr algn="just">
              <a:lnSpc>
                <a:spcPct val="150000"/>
              </a:lnSpc>
            </a:pP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ctr">
              <a:lnSpc>
                <a:spcPct val="150000"/>
              </a:lnSpc>
              <a:buNone/>
            </a:pPr>
            <a:r>
              <a:rPr lang="en-US" sz="2000" dirty="0" smtClean="0">
                <a:latin typeface="Arial" pitchFamily="34" charset="0"/>
                <a:cs typeface="Arial" pitchFamily="34" charset="0"/>
              </a:rPr>
              <a:t>Figure 3. Zero sequence reactance diagram </a:t>
            </a:r>
            <a:endParaRPr lang="en-US" sz="200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14</a:t>
            </a:fld>
            <a:endParaRPr lang="en-US"/>
          </a:p>
        </p:txBody>
      </p:sp>
      <p:pic>
        <p:nvPicPr>
          <p:cNvPr id="4976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2715" y="2471738"/>
            <a:ext cx="7233582" cy="3004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itle 1"/>
          <p:cNvSpPr>
            <a:spLocks noGrp="1"/>
          </p:cNvSpPr>
          <p:nvPr>
            <p:ph type="title"/>
          </p:nvPr>
        </p:nvSpPr>
        <p:spPr>
          <a:xfrm>
            <a:off x="393405" y="191387"/>
            <a:ext cx="10960397" cy="1031358"/>
          </a:xfrm>
        </p:spPr>
        <p:txBody>
          <a:bodyPr>
            <a:normAutofit/>
          </a:bodyPr>
          <a:lstStyle/>
          <a:p>
            <a:pPr algn="ctr"/>
            <a:r>
              <a:rPr lang="en-US" sz="3600" b="1" dirty="0" smtClean="0">
                <a:latin typeface="Arial" pitchFamily="34" charset="0"/>
                <a:cs typeface="Arial" pitchFamily="34" charset="0"/>
              </a:rPr>
              <a:t>Sequence Diagram Formulation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509151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6177" y="365125"/>
            <a:ext cx="10577625" cy="740661"/>
          </a:xfrm>
        </p:spPr>
        <p:txBody>
          <a:bodyPr>
            <a:normAutofit/>
          </a:bodyPr>
          <a:lstStyle/>
          <a:p>
            <a:pPr algn="ctr"/>
            <a:r>
              <a:rPr lang="en-US" sz="3600" b="1" dirty="0" smtClean="0">
                <a:latin typeface="Arial" pitchFamily="34" charset="0"/>
                <a:cs typeface="Arial" pitchFamily="34" charset="0"/>
              </a:rPr>
              <a:t>4.Examples on Unsymmetrical Fault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97712" y="1010094"/>
            <a:ext cx="11894287" cy="5688418"/>
          </a:xfrm>
        </p:spPr>
        <p:txBody>
          <a:bodyPr>
            <a:normAutofit/>
          </a:bodyPr>
          <a:lstStyle/>
          <a:p>
            <a:pPr algn="just">
              <a:lnSpc>
                <a:spcPct val="150000"/>
              </a:lnSpc>
            </a:pPr>
            <a:r>
              <a:rPr lang="en-US" sz="2000" b="1" dirty="0" smtClean="0">
                <a:latin typeface="Arial" pitchFamily="34" charset="0"/>
                <a:cs typeface="Arial" pitchFamily="34" charset="0"/>
              </a:rPr>
              <a:t>Example Four</a:t>
            </a:r>
            <a:r>
              <a:rPr lang="en-US" sz="2000" dirty="0" smtClean="0">
                <a:latin typeface="Arial" pitchFamily="34" charset="0"/>
                <a:cs typeface="Arial" pitchFamily="34" charset="0"/>
              </a:rPr>
              <a:t>: Consider the single line given at example three and assume the SL-G fault is takes place at the terminal of the motor. Assume the generator and motor are at 100 MVA and 15 </a:t>
            </a:r>
            <a:r>
              <a:rPr lang="en-US" sz="2000" dirty="0" err="1" smtClean="0">
                <a:latin typeface="Arial" pitchFamily="34" charset="0"/>
                <a:cs typeface="Arial" pitchFamily="34" charset="0"/>
              </a:rPr>
              <a:t>Kv</a:t>
            </a:r>
            <a:r>
              <a:rPr lang="en-US" sz="2000" dirty="0" smtClean="0">
                <a:latin typeface="Arial" pitchFamily="34" charset="0"/>
                <a:cs typeface="Arial" pitchFamily="34" charset="0"/>
              </a:rPr>
              <a:t> each and all the reactance's are at common bases. Determine the fault current at the terminal of motor.</a:t>
            </a:r>
          </a:p>
          <a:p>
            <a:pPr marL="0" indent="0" algn="just">
              <a:lnSpc>
                <a:spcPct val="150000"/>
              </a:lnSpc>
              <a:buNone/>
            </a:pPr>
            <a:r>
              <a:rPr lang="en-US" sz="2000" dirty="0" smtClean="0">
                <a:latin typeface="Arial" pitchFamily="34" charset="0"/>
                <a:cs typeface="Arial" pitchFamily="34" charset="0"/>
              </a:rPr>
              <a:t>Solution:</a:t>
            </a:r>
          </a:p>
          <a:p>
            <a:pPr marL="514350" indent="-514350" algn="just">
              <a:lnSpc>
                <a:spcPct val="150000"/>
              </a:lnSpc>
              <a:buAutoNum type="arabicPeriod"/>
            </a:pPr>
            <a:r>
              <a:rPr lang="en-US" sz="2000" dirty="0" smtClean="0">
                <a:latin typeface="Arial" pitchFamily="34" charset="0"/>
                <a:cs typeface="Arial" pitchFamily="34" charset="0"/>
              </a:rPr>
              <a:t>Develop the three sequence diagram </a:t>
            </a:r>
          </a:p>
          <a:p>
            <a:pPr marL="514350" indent="-514350" algn="just">
              <a:lnSpc>
                <a:spcPct val="150000"/>
              </a:lnSpc>
              <a:buAutoNum type="arabicPeriod"/>
            </a:pPr>
            <a:r>
              <a:rPr lang="en-US" sz="2000" dirty="0" smtClean="0">
                <a:latin typeface="Arial" pitchFamily="34" charset="0"/>
                <a:cs typeface="Arial" pitchFamily="34" charset="0"/>
              </a:rPr>
              <a:t>Find out the </a:t>
            </a:r>
            <a:r>
              <a:rPr lang="en-US" sz="2000" dirty="0" err="1" smtClean="0">
                <a:latin typeface="Arial" pitchFamily="34" charset="0"/>
                <a:cs typeface="Arial" pitchFamily="34" charset="0"/>
              </a:rPr>
              <a:t>thevinen</a:t>
            </a:r>
            <a:r>
              <a:rPr lang="en-US" sz="2000" dirty="0" smtClean="0">
                <a:latin typeface="Arial" pitchFamily="34" charset="0"/>
                <a:cs typeface="Arial" pitchFamily="34" charset="0"/>
              </a:rPr>
              <a:t> equivalent of each sequence </a:t>
            </a:r>
          </a:p>
          <a:p>
            <a:pPr marL="514350" indent="-514350" algn="just">
              <a:lnSpc>
                <a:spcPct val="150000"/>
              </a:lnSpc>
              <a:buAutoNum type="arabicPeriod"/>
            </a:pPr>
            <a:r>
              <a:rPr lang="en-US" sz="2000" dirty="0" smtClean="0">
                <a:latin typeface="Arial" pitchFamily="34" charset="0"/>
                <a:cs typeface="Arial" pitchFamily="34" charset="0"/>
              </a:rPr>
              <a:t>Develop the SL-G fault sequence diagram </a:t>
            </a:r>
          </a:p>
          <a:p>
            <a:pPr marL="514350" indent="-514350" algn="just">
              <a:lnSpc>
                <a:spcPct val="150000"/>
              </a:lnSpc>
              <a:buAutoNum type="arabicPeriod"/>
            </a:pPr>
            <a:r>
              <a:rPr lang="en-US" sz="2000" dirty="0" smtClean="0">
                <a:latin typeface="Arial" pitchFamily="34" charset="0"/>
                <a:cs typeface="Arial" pitchFamily="34" charset="0"/>
              </a:rPr>
              <a:t>Find the sequence currents</a:t>
            </a:r>
          </a:p>
          <a:p>
            <a:pPr marL="514350" indent="-514350" algn="just">
              <a:lnSpc>
                <a:spcPct val="150000"/>
              </a:lnSpc>
              <a:buAutoNum type="arabicPeriod"/>
            </a:pPr>
            <a:r>
              <a:rPr lang="en-US" sz="2000" dirty="0" smtClean="0">
                <a:latin typeface="Arial" pitchFamily="34" charset="0"/>
                <a:cs typeface="Arial" pitchFamily="34" charset="0"/>
              </a:rPr>
              <a:t>Determine the fault current in </a:t>
            </a:r>
            <a:r>
              <a:rPr lang="en-US" sz="2000" dirty="0" err="1" smtClean="0">
                <a:latin typeface="Arial" pitchFamily="34" charset="0"/>
                <a:cs typeface="Arial" pitchFamily="34" charset="0"/>
              </a:rPr>
              <a:t>p.u</a:t>
            </a:r>
            <a:r>
              <a:rPr lang="en-US" sz="2000" dirty="0" smtClean="0">
                <a:latin typeface="Arial" pitchFamily="34" charset="0"/>
                <a:cs typeface="Arial" pitchFamily="34" charset="0"/>
              </a:rPr>
              <a:t> and amp</a:t>
            </a:r>
          </a:p>
          <a:p>
            <a:pPr marL="514350" indent="-514350" algn="just">
              <a:lnSpc>
                <a:spcPct val="150000"/>
              </a:lnSpc>
              <a:buAutoNum type="arabicPeriod"/>
            </a:pPr>
            <a:r>
              <a:rPr lang="en-US" sz="2000" dirty="0" smtClean="0">
                <a:latin typeface="Arial" pitchFamily="34" charset="0"/>
                <a:cs typeface="Arial" pitchFamily="34" charset="0"/>
              </a:rPr>
              <a:t>Determine the momentary current of CB</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a:p>
        </p:txBody>
      </p:sp>
    </p:spTree>
    <p:extLst>
      <p:ext uri="{BB962C8B-B14F-4D97-AF65-F5344CB8AC3E}">
        <p14:creationId xmlns:p14="http://schemas.microsoft.com/office/powerpoint/2010/main" val="8107022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591" y="1127051"/>
            <a:ext cx="11940362" cy="5571461"/>
          </a:xfrm>
        </p:spPr>
        <p:txBody>
          <a:bodyPr/>
          <a:lstStyle/>
          <a:p>
            <a:pPr algn="just">
              <a:lnSpc>
                <a:spcPct val="150000"/>
              </a:lnSpc>
            </a:pPr>
            <a:r>
              <a:rPr lang="en-US" sz="2000" dirty="0" smtClean="0">
                <a:latin typeface="Arial" pitchFamily="34" charset="0"/>
                <a:cs typeface="Arial" pitchFamily="34" charset="0"/>
              </a:rPr>
              <a:t>The three sequence diagram is already developed earlier as:</a:t>
            </a:r>
          </a:p>
          <a:p>
            <a:endParaRPr lang="en-US" dirty="0"/>
          </a:p>
          <a:p>
            <a:endParaRPr lang="en-US" dirty="0" smtClean="0"/>
          </a:p>
          <a:p>
            <a:endParaRPr lang="en-US" dirty="0"/>
          </a:p>
          <a:p>
            <a:endParaRPr lang="en-US" dirty="0" smtClean="0"/>
          </a:p>
          <a:p>
            <a:pPr marL="0" indent="0">
              <a:buNone/>
            </a:pPr>
            <a:r>
              <a:rPr lang="en-US" sz="2000" dirty="0" smtClean="0">
                <a:latin typeface="Arial" pitchFamily="34" charset="0"/>
                <a:cs typeface="Arial" pitchFamily="34" charset="0"/>
              </a:rPr>
              <a:t>          Positive </a:t>
            </a:r>
            <a:r>
              <a:rPr lang="en-US" sz="2000" dirty="0" smtClean="0">
                <a:latin typeface="Arial" pitchFamily="34" charset="0"/>
                <a:cs typeface="Arial" pitchFamily="34" charset="0"/>
              </a:rPr>
              <a:t>sequence             </a:t>
            </a:r>
            <a:r>
              <a:rPr lang="en-US" sz="2000" dirty="0" smtClean="0">
                <a:latin typeface="Arial" pitchFamily="34" charset="0"/>
                <a:cs typeface="Arial" pitchFamily="34" charset="0"/>
              </a:rPr>
              <a:t>                      </a:t>
            </a:r>
            <a:r>
              <a:rPr lang="en-US" sz="2000" dirty="0" smtClean="0">
                <a:latin typeface="Arial" pitchFamily="34" charset="0"/>
                <a:cs typeface="Arial" pitchFamily="34" charset="0"/>
              </a:rPr>
              <a:t>Negative sequence       </a:t>
            </a:r>
            <a:r>
              <a:rPr lang="en-US" sz="2000" dirty="0" smtClean="0">
                <a:latin typeface="Arial" pitchFamily="34" charset="0"/>
                <a:cs typeface="Arial" pitchFamily="34" charset="0"/>
              </a:rPr>
              <a:t>               </a:t>
            </a:r>
            <a:r>
              <a:rPr lang="en-US" sz="2000" dirty="0" smtClean="0">
                <a:latin typeface="Arial" pitchFamily="34" charset="0"/>
                <a:cs typeface="Arial" pitchFamily="34" charset="0"/>
              </a:rPr>
              <a:t>zero sequence</a:t>
            </a:r>
          </a:p>
          <a:p>
            <a:pPr algn="just">
              <a:lnSpc>
                <a:spcPct val="200000"/>
              </a:lnSpc>
            </a:pPr>
            <a:r>
              <a:rPr lang="en-US" sz="2000" dirty="0" smtClean="0">
                <a:latin typeface="Arial" pitchFamily="34" charset="0"/>
                <a:cs typeface="Arial" pitchFamily="34" charset="0"/>
              </a:rPr>
              <a:t>If the fault is at the terminal of motor , their </a:t>
            </a:r>
            <a:r>
              <a:rPr lang="en-US" sz="2000" dirty="0" err="1" smtClean="0">
                <a:latin typeface="Arial" pitchFamily="34" charset="0"/>
                <a:cs typeface="Arial" pitchFamily="34" charset="0"/>
              </a:rPr>
              <a:t>Thenenin</a:t>
            </a:r>
            <a:r>
              <a:rPr lang="en-US" sz="2000" dirty="0" smtClean="0">
                <a:latin typeface="Arial" pitchFamily="34" charset="0"/>
                <a:cs typeface="Arial" pitchFamily="34" charset="0"/>
              </a:rPr>
              <a:t> equivalent  reactance's are developed as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16</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798" y="1645836"/>
            <a:ext cx="4159286" cy="21167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4569" y="1645836"/>
            <a:ext cx="3950845" cy="2015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5414" y="1645837"/>
            <a:ext cx="3413798" cy="2015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itle 1"/>
          <p:cNvSpPr>
            <a:spLocks noGrp="1"/>
          </p:cNvSpPr>
          <p:nvPr>
            <p:ph type="title"/>
          </p:nvPr>
        </p:nvSpPr>
        <p:spPr>
          <a:xfrm>
            <a:off x="776177" y="365125"/>
            <a:ext cx="10577625" cy="740661"/>
          </a:xfrm>
        </p:spPr>
        <p:txBody>
          <a:bodyPr>
            <a:normAutofit/>
          </a:bodyPr>
          <a:lstStyle/>
          <a:p>
            <a:pPr algn="ctr"/>
            <a:r>
              <a:rPr lang="en-US" sz="3600" b="1" dirty="0" smtClean="0">
                <a:latin typeface="Arial" pitchFamily="34" charset="0"/>
                <a:cs typeface="Arial" pitchFamily="34" charset="0"/>
              </a:rPr>
              <a:t>Examples on Unsymmetrical Fault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174821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326" y="1084521"/>
            <a:ext cx="11961627" cy="5677786"/>
          </a:xfrm>
        </p:spPr>
        <p:txBody>
          <a:bodyPr/>
          <a:lstStyle/>
          <a:p>
            <a:pPr algn="just">
              <a:lnSpc>
                <a:spcPct val="150000"/>
              </a:lnSpc>
            </a:pPr>
            <a:r>
              <a:rPr lang="en-US" sz="2000" dirty="0" smtClean="0">
                <a:latin typeface="Arial" pitchFamily="34" charset="0"/>
                <a:cs typeface="Arial" pitchFamily="34" charset="0"/>
              </a:rPr>
              <a:t>Which are:</a:t>
            </a:r>
          </a:p>
          <a:p>
            <a:pPr algn="just">
              <a:lnSpc>
                <a:spcPct val="150000"/>
              </a:lnSpc>
            </a:pPr>
            <a:endParaRPr lang="en-US" sz="2000" dirty="0">
              <a:latin typeface="Arial" pitchFamily="34" charset="0"/>
              <a:cs typeface="Arial" pitchFamily="34" charset="0"/>
            </a:endParaRPr>
          </a:p>
          <a:p>
            <a:pPr algn="just">
              <a:lnSpc>
                <a:spcPct val="150000"/>
              </a:lnSpc>
            </a:pPr>
            <a:endParaRPr lang="en-US" sz="2000" dirty="0" smtClean="0">
              <a:latin typeface="Arial" pitchFamily="34" charset="0"/>
              <a:cs typeface="Arial" pitchFamily="34" charset="0"/>
            </a:endParaRPr>
          </a:p>
          <a:p>
            <a:pPr algn="just">
              <a:lnSpc>
                <a:spcPct val="150000"/>
              </a:lnSpc>
            </a:pPr>
            <a:endParaRPr lang="en-US" sz="2000" dirty="0">
              <a:latin typeface="Arial" pitchFamily="34" charset="0"/>
              <a:cs typeface="Arial" pitchFamily="34" charset="0"/>
            </a:endParaRPr>
          </a:p>
          <a:p>
            <a:pPr algn="just">
              <a:lnSpc>
                <a:spcPct val="150000"/>
              </a:lnSpc>
            </a:pPr>
            <a:endParaRPr lang="en-US" sz="2000" dirty="0" smtClean="0">
              <a:latin typeface="Arial" pitchFamily="34" charset="0"/>
              <a:cs typeface="Arial" pitchFamily="34" charset="0"/>
            </a:endParaRPr>
          </a:p>
          <a:p>
            <a:pPr algn="just">
              <a:lnSpc>
                <a:spcPct val="150000"/>
              </a:lnSpc>
            </a:pPr>
            <a:endParaRPr lang="en-US" sz="2000" dirty="0">
              <a:latin typeface="Arial" pitchFamily="34" charset="0"/>
              <a:cs typeface="Arial" pitchFamily="34" charset="0"/>
            </a:endParaRPr>
          </a:p>
          <a:p>
            <a:pPr algn="just">
              <a:lnSpc>
                <a:spcPct val="150000"/>
              </a:lnSpc>
            </a:pP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Then, the three sequence impedance are connected in series and the </a:t>
            </a: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sequence currents and fault current is determined as:</a:t>
            </a:r>
          </a:p>
          <a:p>
            <a:pPr marL="0" indent="0">
              <a:buNone/>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17</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4145660928"/>
              </p:ext>
            </p:extLst>
          </p:nvPr>
        </p:nvGraphicFramePr>
        <p:xfrm>
          <a:off x="639364" y="1828801"/>
          <a:ext cx="4534650" cy="1796902"/>
        </p:xfrm>
        <a:graphic>
          <a:graphicData uri="http://schemas.openxmlformats.org/presentationml/2006/ole">
            <mc:AlternateContent xmlns:mc="http://schemas.openxmlformats.org/markup-compatibility/2006">
              <mc:Choice xmlns:v="urn:schemas-microsoft-com:vml" Requires="v">
                <p:oleObj spid="_x0000_s498710" name="Equation" r:id="rId3" imgW="2057400" imgH="812520" progId="Equation.3">
                  <p:embed/>
                </p:oleObj>
              </mc:Choice>
              <mc:Fallback>
                <p:oleObj name="Equation" r:id="rId3" imgW="2057400" imgH="812520" progId="Equation.3">
                  <p:embed/>
                  <p:pic>
                    <p:nvPicPr>
                      <p:cNvPr id="0" name="Object 1"/>
                      <p:cNvPicPr>
                        <a:picLocks noChangeAspect="1" noChangeArrowheads="1"/>
                      </p:cNvPicPr>
                      <p:nvPr/>
                    </p:nvPicPr>
                    <p:blipFill>
                      <a:blip r:embed="rId4"/>
                      <a:srcRect/>
                      <a:stretch>
                        <a:fillRect/>
                      </a:stretch>
                    </p:blipFill>
                    <p:spPr bwMode="auto">
                      <a:xfrm>
                        <a:off x="639364" y="1828801"/>
                        <a:ext cx="4534650" cy="1796902"/>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128416872"/>
              </p:ext>
            </p:extLst>
          </p:nvPr>
        </p:nvGraphicFramePr>
        <p:xfrm>
          <a:off x="723015" y="4348717"/>
          <a:ext cx="3774557" cy="639033"/>
        </p:xfrm>
        <a:graphic>
          <a:graphicData uri="http://schemas.openxmlformats.org/presentationml/2006/ole">
            <mc:AlternateContent xmlns:mc="http://schemas.openxmlformats.org/markup-compatibility/2006">
              <mc:Choice xmlns:v="urn:schemas-microsoft-com:vml" Requires="v">
                <p:oleObj spid="_x0000_s498711" name="Equation" r:id="rId5" imgW="1409088" imgH="241195" progId="Equation.3">
                  <p:embed/>
                </p:oleObj>
              </mc:Choice>
              <mc:Fallback>
                <p:oleObj name="Equation" r:id="rId5" imgW="1409088" imgH="241195"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3015" y="4348717"/>
                        <a:ext cx="3774557" cy="639033"/>
                      </a:xfrm>
                      <a:prstGeom prst="rect">
                        <a:avLst/>
                      </a:prstGeom>
                      <a:noFill/>
                    </p:spPr>
                  </p:pic>
                </p:oleObj>
              </mc:Fallback>
            </mc:AlternateContent>
          </a:graphicData>
        </a:graphic>
      </p:graphicFrame>
      <p:sp>
        <p:nvSpPr>
          <p:cNvPr id="10"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2147299189"/>
              </p:ext>
            </p:extLst>
          </p:nvPr>
        </p:nvGraphicFramePr>
        <p:xfrm>
          <a:off x="6868632" y="1839432"/>
          <a:ext cx="3539116" cy="2115879"/>
        </p:xfrm>
        <a:graphic>
          <a:graphicData uri="http://schemas.openxmlformats.org/presentationml/2006/ole">
            <mc:AlternateContent xmlns:mc="http://schemas.openxmlformats.org/markup-compatibility/2006">
              <mc:Choice xmlns:v="urn:schemas-microsoft-com:vml" Requires="v">
                <p:oleObj spid="_x0000_s498712" name="Equation" r:id="rId7" imgW="1180588" imgH="710891" progId="Equation.3">
                  <p:embed/>
                </p:oleObj>
              </mc:Choice>
              <mc:Fallback>
                <p:oleObj name="Equation" r:id="rId7" imgW="1180588" imgH="710891"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68632" y="1839432"/>
                        <a:ext cx="3539116" cy="2115879"/>
                      </a:xfrm>
                      <a:prstGeom prst="rect">
                        <a:avLst/>
                      </a:prstGeom>
                      <a:noFill/>
                    </p:spPr>
                  </p:pic>
                </p:oleObj>
              </mc:Fallback>
            </mc:AlternateContent>
          </a:graphicData>
        </a:graphic>
      </p:graphicFrame>
      <p:sp>
        <p:nvSpPr>
          <p:cNvPr id="12" name="Title 1"/>
          <p:cNvSpPr>
            <a:spLocks noGrp="1"/>
          </p:cNvSpPr>
          <p:nvPr>
            <p:ph type="title"/>
          </p:nvPr>
        </p:nvSpPr>
        <p:spPr>
          <a:xfrm>
            <a:off x="776177" y="365125"/>
            <a:ext cx="10577625" cy="740661"/>
          </a:xfrm>
        </p:spPr>
        <p:txBody>
          <a:bodyPr>
            <a:normAutofit/>
          </a:bodyPr>
          <a:lstStyle/>
          <a:p>
            <a:pPr algn="ctr"/>
            <a:r>
              <a:rPr lang="en-US" sz="3600" b="1" dirty="0" smtClean="0">
                <a:latin typeface="Arial" pitchFamily="34" charset="0"/>
                <a:cs typeface="Arial" pitchFamily="34" charset="0"/>
              </a:rPr>
              <a:t>Examples on Unsymmetrical Fault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210342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591" y="1339702"/>
            <a:ext cx="11897832" cy="5518297"/>
          </a:xfrm>
        </p:spPr>
        <p:txBody>
          <a:bodyPr/>
          <a:lstStyle/>
          <a:p>
            <a:pPr algn="just">
              <a:lnSpc>
                <a:spcPct val="150000"/>
              </a:lnSpc>
            </a:pPr>
            <a:r>
              <a:rPr lang="en-US" sz="2000" dirty="0" smtClean="0">
                <a:latin typeface="Arial" pitchFamily="34" charset="0"/>
                <a:cs typeface="Arial" pitchFamily="34" charset="0"/>
              </a:rPr>
              <a:t>For single line-ground fault all the sequence currents are equal as:</a:t>
            </a:r>
          </a:p>
          <a:p>
            <a:endParaRPr lang="en-US" dirty="0"/>
          </a:p>
          <a:p>
            <a:endParaRPr lang="en-US" dirty="0" smtClean="0"/>
          </a:p>
          <a:p>
            <a:endParaRPr lang="en-US" dirty="0"/>
          </a:p>
          <a:p>
            <a:endParaRPr lang="en-US" dirty="0" smtClean="0"/>
          </a:p>
          <a:p>
            <a:pPr algn="just">
              <a:lnSpc>
                <a:spcPct val="150000"/>
              </a:lnSpc>
            </a:pPr>
            <a:r>
              <a:rPr lang="en-US" sz="2000" dirty="0" smtClean="0">
                <a:latin typeface="Arial" pitchFamily="34" charset="0"/>
                <a:cs typeface="Arial" pitchFamily="34" charset="0"/>
              </a:rPr>
              <a:t>Then, the fault current at  a phase in </a:t>
            </a:r>
            <a:r>
              <a:rPr lang="en-US" sz="2000" dirty="0" err="1" smtClean="0">
                <a:latin typeface="Arial" pitchFamily="34" charset="0"/>
                <a:cs typeface="Arial" pitchFamily="34" charset="0"/>
              </a:rPr>
              <a:t>p.u</a:t>
            </a:r>
            <a:r>
              <a:rPr lang="en-US" sz="2000" dirty="0" smtClean="0">
                <a:latin typeface="Arial" pitchFamily="34" charset="0"/>
                <a:cs typeface="Arial" pitchFamily="34" charset="0"/>
              </a:rPr>
              <a:t> and amp is:</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18</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065498868"/>
              </p:ext>
            </p:extLst>
          </p:nvPr>
        </p:nvGraphicFramePr>
        <p:xfrm>
          <a:off x="680484" y="2020186"/>
          <a:ext cx="4539830" cy="1711842"/>
        </p:xfrm>
        <a:graphic>
          <a:graphicData uri="http://schemas.openxmlformats.org/presentationml/2006/ole">
            <mc:AlternateContent xmlns:mc="http://schemas.openxmlformats.org/markup-compatibility/2006">
              <mc:Choice xmlns:v="urn:schemas-microsoft-com:vml" Requires="v">
                <p:oleObj spid="_x0000_s500759" name="Equation" r:id="rId3" imgW="2298700" imgH="863600" progId="Equation.3">
                  <p:embed/>
                </p:oleObj>
              </mc:Choice>
              <mc:Fallback>
                <p:oleObj name="Equation" r:id="rId3" imgW="2298700" imgH="863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84" y="2020186"/>
                        <a:ext cx="4539830" cy="1711842"/>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352326155"/>
              </p:ext>
            </p:extLst>
          </p:nvPr>
        </p:nvGraphicFramePr>
        <p:xfrm>
          <a:off x="1648047" y="4497572"/>
          <a:ext cx="2190307" cy="2043415"/>
        </p:xfrm>
        <a:graphic>
          <a:graphicData uri="http://schemas.openxmlformats.org/presentationml/2006/ole">
            <mc:AlternateContent xmlns:mc="http://schemas.openxmlformats.org/markup-compatibility/2006">
              <mc:Choice xmlns:v="urn:schemas-microsoft-com:vml" Requires="v">
                <p:oleObj spid="_x0000_s500760" name="Equation" r:id="rId5" imgW="1066800" imgH="990600" progId="Equation.3">
                  <p:embed/>
                </p:oleObj>
              </mc:Choice>
              <mc:Fallback>
                <p:oleObj name="Equation" r:id="rId5" imgW="1066800" imgH="990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48047" y="4497572"/>
                        <a:ext cx="2190307" cy="2043415"/>
                      </a:xfrm>
                      <a:prstGeom prst="rect">
                        <a:avLst/>
                      </a:prstGeom>
                      <a:noFill/>
                    </p:spPr>
                  </p:pic>
                </p:oleObj>
              </mc:Fallback>
            </mc:AlternateContent>
          </a:graphicData>
        </a:graphic>
      </p:graphicFrame>
      <p:sp>
        <p:nvSpPr>
          <p:cNvPr id="10"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1387359436"/>
              </p:ext>
            </p:extLst>
          </p:nvPr>
        </p:nvGraphicFramePr>
        <p:xfrm>
          <a:off x="4234124" y="4657060"/>
          <a:ext cx="4045980" cy="1414129"/>
        </p:xfrm>
        <a:graphic>
          <a:graphicData uri="http://schemas.openxmlformats.org/presentationml/2006/ole">
            <mc:AlternateContent xmlns:mc="http://schemas.openxmlformats.org/markup-compatibility/2006">
              <mc:Choice xmlns:v="urn:schemas-microsoft-com:vml" Requires="v">
                <p:oleObj spid="_x0000_s500761" name="Equation" r:id="rId7" imgW="2616200" imgH="914400" progId="Equation.3">
                  <p:embed/>
                </p:oleObj>
              </mc:Choice>
              <mc:Fallback>
                <p:oleObj name="Equation" r:id="rId7" imgW="2616200" imgH="914400" progId="Equation.3">
                  <p:embed/>
                  <p:pic>
                    <p:nvPicPr>
                      <p:cNvPr id="0" name="Object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34124" y="4657060"/>
                        <a:ext cx="4045980" cy="1414129"/>
                      </a:xfrm>
                      <a:prstGeom prst="rect">
                        <a:avLst/>
                      </a:prstGeom>
                      <a:noFill/>
                    </p:spPr>
                  </p:pic>
                </p:oleObj>
              </mc:Fallback>
            </mc:AlternateContent>
          </a:graphicData>
        </a:graphic>
      </p:graphicFrame>
      <p:sp>
        <p:nvSpPr>
          <p:cNvPr id="14" name="Title 1"/>
          <p:cNvSpPr>
            <a:spLocks noGrp="1"/>
          </p:cNvSpPr>
          <p:nvPr>
            <p:ph type="title"/>
          </p:nvPr>
        </p:nvSpPr>
        <p:spPr>
          <a:xfrm>
            <a:off x="776177" y="365125"/>
            <a:ext cx="10577625" cy="740661"/>
          </a:xfrm>
        </p:spPr>
        <p:txBody>
          <a:bodyPr>
            <a:normAutofit/>
          </a:bodyPr>
          <a:lstStyle/>
          <a:p>
            <a:pPr algn="ctr"/>
            <a:r>
              <a:rPr lang="en-US" sz="3600" b="1" dirty="0" smtClean="0">
                <a:latin typeface="Arial" pitchFamily="34" charset="0"/>
                <a:cs typeface="Arial" pitchFamily="34" charset="0"/>
              </a:rPr>
              <a:t>Examples on Unsymmetrical Fault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6131661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8977" y="1212112"/>
            <a:ext cx="11034825" cy="4964851"/>
          </a:xfrm>
        </p:spPr>
        <p:txBody>
          <a:bodyPr/>
          <a:lstStyle/>
          <a:p>
            <a:pPr algn="just">
              <a:lnSpc>
                <a:spcPct val="150000"/>
              </a:lnSpc>
            </a:pPr>
            <a:r>
              <a:rPr lang="en-US" sz="2000" dirty="0" smtClean="0">
                <a:latin typeface="Arial" pitchFamily="34" charset="0"/>
                <a:cs typeface="Arial" pitchFamily="34" charset="0"/>
              </a:rPr>
              <a:t>Then, the voltage across faulted line and ground is:</a:t>
            </a:r>
          </a:p>
          <a:p>
            <a:pPr marL="0" indent="0">
              <a:buNone/>
            </a:pPr>
            <a:endParaRPr lang="en-US" sz="24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389890053"/>
              </p:ext>
            </p:extLst>
          </p:nvPr>
        </p:nvGraphicFramePr>
        <p:xfrm>
          <a:off x="1137684" y="2147776"/>
          <a:ext cx="5358809" cy="4040131"/>
        </p:xfrm>
        <a:graphic>
          <a:graphicData uri="http://schemas.openxmlformats.org/presentationml/2006/ole">
            <mc:AlternateContent xmlns:mc="http://schemas.openxmlformats.org/markup-compatibility/2006">
              <mc:Choice xmlns:v="urn:schemas-microsoft-com:vml" Requires="v">
                <p:oleObj spid="_x0000_s501767" name="Equation" r:id="rId3" imgW="2222500" imgH="1676400" progId="Equation.3">
                  <p:embed/>
                </p:oleObj>
              </mc:Choice>
              <mc:Fallback>
                <p:oleObj name="Equation" r:id="rId3" imgW="2222500" imgH="16764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7684" y="2147776"/>
                        <a:ext cx="5358809" cy="4040131"/>
                      </a:xfrm>
                      <a:prstGeom prst="rect">
                        <a:avLst/>
                      </a:prstGeom>
                      <a:noFill/>
                    </p:spPr>
                  </p:pic>
                </p:oleObj>
              </mc:Fallback>
            </mc:AlternateContent>
          </a:graphicData>
        </a:graphic>
      </p:graphicFrame>
      <p:sp>
        <p:nvSpPr>
          <p:cNvPr id="8" name="Title 1"/>
          <p:cNvSpPr>
            <a:spLocks noGrp="1"/>
          </p:cNvSpPr>
          <p:nvPr>
            <p:ph type="title"/>
          </p:nvPr>
        </p:nvSpPr>
        <p:spPr>
          <a:xfrm>
            <a:off x="776177" y="365125"/>
            <a:ext cx="10577625" cy="740661"/>
          </a:xfrm>
        </p:spPr>
        <p:txBody>
          <a:bodyPr>
            <a:normAutofit/>
          </a:bodyPr>
          <a:lstStyle/>
          <a:p>
            <a:pPr algn="ctr"/>
            <a:r>
              <a:rPr lang="en-US" sz="3600" b="1" dirty="0" smtClean="0">
                <a:latin typeface="Arial" pitchFamily="34" charset="0"/>
                <a:cs typeface="Arial" pitchFamily="34" charset="0"/>
              </a:rPr>
              <a:t>Examples on Unsymmetrical Fault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1625549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44010"/>
            <a:ext cx="12089219" cy="5443870"/>
          </a:xfrm>
        </p:spPr>
        <p:txBody>
          <a:bodyPr>
            <a:normAutofit fontScale="92500" lnSpcReduction="20000"/>
          </a:bodyPr>
          <a:lstStyle/>
          <a:p>
            <a:pPr algn="just">
              <a:lnSpc>
                <a:spcPct val="150000"/>
              </a:lnSpc>
            </a:pPr>
            <a:r>
              <a:rPr lang="en-US" sz="2200" dirty="0">
                <a:latin typeface="Arial" pitchFamily="34" charset="0"/>
                <a:cs typeface="Arial" pitchFamily="34" charset="0"/>
              </a:rPr>
              <a:t>Example </a:t>
            </a:r>
            <a:r>
              <a:rPr lang="en-US" sz="2200" dirty="0" smtClean="0">
                <a:latin typeface="Arial" pitchFamily="34" charset="0"/>
                <a:cs typeface="Arial" pitchFamily="34" charset="0"/>
              </a:rPr>
              <a:t>Five : </a:t>
            </a:r>
            <a:r>
              <a:rPr lang="en-US" sz="2200" dirty="0">
                <a:latin typeface="Arial" pitchFamily="34" charset="0"/>
                <a:cs typeface="Arial" pitchFamily="34" charset="0"/>
              </a:rPr>
              <a:t>Consider the single line given at example three and assume the </a:t>
            </a:r>
            <a:r>
              <a:rPr lang="en-US" sz="2200" dirty="0" smtClean="0">
                <a:latin typeface="Arial" pitchFamily="34" charset="0"/>
                <a:cs typeface="Arial" pitchFamily="34" charset="0"/>
              </a:rPr>
              <a:t>L-</a:t>
            </a:r>
            <a:r>
              <a:rPr lang="en-US" sz="2200" dirty="0" smtClean="0">
                <a:latin typeface="Arial" pitchFamily="34" charset="0"/>
                <a:cs typeface="Arial" pitchFamily="34" charset="0"/>
              </a:rPr>
              <a:t>L </a:t>
            </a:r>
            <a:r>
              <a:rPr lang="en-US" sz="2200" dirty="0" smtClean="0">
                <a:latin typeface="Arial" pitchFamily="34" charset="0"/>
                <a:cs typeface="Arial" pitchFamily="34" charset="0"/>
              </a:rPr>
              <a:t>fault </a:t>
            </a:r>
            <a:r>
              <a:rPr lang="en-US" sz="2200" dirty="0">
                <a:latin typeface="Arial" pitchFamily="34" charset="0"/>
                <a:cs typeface="Arial" pitchFamily="34" charset="0"/>
              </a:rPr>
              <a:t>is takes place at the terminal of the motor. Assume the generator and motor are at 100 MVA and 15 </a:t>
            </a:r>
            <a:r>
              <a:rPr lang="en-US" sz="2200" dirty="0" err="1">
                <a:latin typeface="Arial" pitchFamily="34" charset="0"/>
                <a:cs typeface="Arial" pitchFamily="34" charset="0"/>
              </a:rPr>
              <a:t>Kv</a:t>
            </a:r>
            <a:r>
              <a:rPr lang="en-US" sz="2200" dirty="0">
                <a:latin typeface="Arial" pitchFamily="34" charset="0"/>
                <a:cs typeface="Arial" pitchFamily="34" charset="0"/>
              </a:rPr>
              <a:t> each and all the reactance's are at common bases. Determine the fault current at the terminal of </a:t>
            </a:r>
            <a:r>
              <a:rPr lang="en-US" sz="2200" dirty="0" smtClean="0">
                <a:latin typeface="Arial" pitchFamily="34" charset="0"/>
                <a:cs typeface="Arial" pitchFamily="34" charset="0"/>
              </a:rPr>
              <a:t>motor if the fault is between line b and c.</a:t>
            </a:r>
          </a:p>
          <a:p>
            <a:pPr marL="0" indent="0" algn="just">
              <a:lnSpc>
                <a:spcPct val="150000"/>
              </a:lnSpc>
              <a:buNone/>
            </a:pPr>
            <a:r>
              <a:rPr lang="en-US" sz="2000" dirty="0" smtClean="0">
                <a:latin typeface="Arial" pitchFamily="34" charset="0"/>
                <a:cs typeface="Arial" pitchFamily="34" charset="0"/>
              </a:rPr>
              <a:t>Solution </a:t>
            </a:r>
          </a:p>
          <a:p>
            <a:pPr marL="514350" indent="-514350" algn="just">
              <a:lnSpc>
                <a:spcPct val="150000"/>
              </a:lnSpc>
              <a:buAutoNum type="arabicPeriod"/>
            </a:pPr>
            <a:r>
              <a:rPr lang="en-US" sz="2000" dirty="0">
                <a:latin typeface="Arial" pitchFamily="34" charset="0"/>
                <a:cs typeface="Arial" pitchFamily="34" charset="0"/>
              </a:rPr>
              <a:t>Develop the three sequence diagram </a:t>
            </a:r>
          </a:p>
          <a:p>
            <a:pPr marL="514350" indent="-514350" algn="just">
              <a:lnSpc>
                <a:spcPct val="150000"/>
              </a:lnSpc>
              <a:buAutoNum type="arabicPeriod"/>
            </a:pPr>
            <a:r>
              <a:rPr lang="en-US" sz="2000" dirty="0">
                <a:latin typeface="Arial" pitchFamily="34" charset="0"/>
                <a:cs typeface="Arial" pitchFamily="34" charset="0"/>
              </a:rPr>
              <a:t>Find out the </a:t>
            </a:r>
            <a:r>
              <a:rPr lang="en-US" sz="2000" dirty="0" err="1">
                <a:latin typeface="Arial" pitchFamily="34" charset="0"/>
                <a:cs typeface="Arial" pitchFamily="34" charset="0"/>
              </a:rPr>
              <a:t>thevinen</a:t>
            </a:r>
            <a:r>
              <a:rPr lang="en-US" sz="2000" dirty="0">
                <a:latin typeface="Arial" pitchFamily="34" charset="0"/>
                <a:cs typeface="Arial" pitchFamily="34" charset="0"/>
              </a:rPr>
              <a:t> equivalent of each sequence </a:t>
            </a:r>
          </a:p>
          <a:p>
            <a:pPr marL="514350" indent="-514350" algn="just">
              <a:lnSpc>
                <a:spcPct val="150000"/>
              </a:lnSpc>
              <a:buAutoNum type="arabicPeriod"/>
            </a:pPr>
            <a:r>
              <a:rPr lang="en-US" sz="2000" dirty="0">
                <a:latin typeface="Arial" pitchFamily="34" charset="0"/>
                <a:cs typeface="Arial" pitchFamily="34" charset="0"/>
              </a:rPr>
              <a:t>Develop the </a:t>
            </a:r>
            <a:r>
              <a:rPr lang="en-US" sz="2000" dirty="0" smtClean="0">
                <a:latin typeface="Arial" pitchFamily="34" charset="0"/>
                <a:cs typeface="Arial" pitchFamily="34" charset="0"/>
              </a:rPr>
              <a:t>L-L </a:t>
            </a:r>
            <a:r>
              <a:rPr lang="en-US" sz="2000" dirty="0">
                <a:latin typeface="Arial" pitchFamily="34" charset="0"/>
                <a:cs typeface="Arial" pitchFamily="34" charset="0"/>
              </a:rPr>
              <a:t>fault sequence diagram </a:t>
            </a:r>
          </a:p>
          <a:p>
            <a:pPr marL="514350" indent="-514350" algn="just">
              <a:lnSpc>
                <a:spcPct val="150000"/>
              </a:lnSpc>
              <a:buAutoNum type="arabicPeriod"/>
            </a:pPr>
            <a:r>
              <a:rPr lang="en-US" sz="2000" dirty="0">
                <a:latin typeface="Arial" pitchFamily="34" charset="0"/>
                <a:cs typeface="Arial" pitchFamily="34" charset="0"/>
              </a:rPr>
              <a:t>Find the sequence currents</a:t>
            </a:r>
          </a:p>
          <a:p>
            <a:pPr marL="514350" indent="-514350" algn="just">
              <a:lnSpc>
                <a:spcPct val="150000"/>
              </a:lnSpc>
              <a:buAutoNum type="arabicPeriod"/>
            </a:pPr>
            <a:r>
              <a:rPr lang="en-US" sz="2000" dirty="0">
                <a:latin typeface="Arial" pitchFamily="34" charset="0"/>
                <a:cs typeface="Arial" pitchFamily="34" charset="0"/>
              </a:rPr>
              <a:t>Determine the fault current in </a:t>
            </a:r>
            <a:r>
              <a:rPr lang="en-US" sz="2000" dirty="0" err="1">
                <a:latin typeface="Arial" pitchFamily="34" charset="0"/>
                <a:cs typeface="Arial" pitchFamily="34" charset="0"/>
              </a:rPr>
              <a:t>p.u</a:t>
            </a:r>
            <a:r>
              <a:rPr lang="en-US" sz="2000" dirty="0">
                <a:latin typeface="Arial" pitchFamily="34" charset="0"/>
                <a:cs typeface="Arial" pitchFamily="34" charset="0"/>
              </a:rPr>
              <a:t> and amp</a:t>
            </a:r>
          </a:p>
          <a:p>
            <a:pPr marL="514350" indent="-514350" algn="just">
              <a:lnSpc>
                <a:spcPct val="150000"/>
              </a:lnSpc>
              <a:buAutoNum type="arabicPeriod"/>
            </a:pPr>
            <a:r>
              <a:rPr lang="en-US" sz="2000" dirty="0">
                <a:latin typeface="Arial" pitchFamily="34" charset="0"/>
                <a:cs typeface="Arial" pitchFamily="34" charset="0"/>
              </a:rPr>
              <a:t>Determine the momentary current of CB</a:t>
            </a:r>
          </a:p>
          <a:p>
            <a:pPr marL="0" indent="0" algn="just">
              <a:lnSpc>
                <a:spcPct val="150000"/>
              </a:lnSpc>
              <a:buNone/>
            </a:pPr>
            <a:endParaRPr lang="en-US" sz="200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20</a:t>
            </a:fld>
            <a:endParaRPr lang="en-US"/>
          </a:p>
        </p:txBody>
      </p:sp>
      <p:sp>
        <p:nvSpPr>
          <p:cNvPr id="6" name="Title 1"/>
          <p:cNvSpPr>
            <a:spLocks noGrp="1"/>
          </p:cNvSpPr>
          <p:nvPr>
            <p:ph type="title"/>
          </p:nvPr>
        </p:nvSpPr>
        <p:spPr>
          <a:xfrm>
            <a:off x="776177" y="365125"/>
            <a:ext cx="10577625" cy="740661"/>
          </a:xfrm>
        </p:spPr>
        <p:txBody>
          <a:bodyPr>
            <a:normAutofit/>
          </a:bodyPr>
          <a:lstStyle/>
          <a:p>
            <a:pPr algn="ctr"/>
            <a:r>
              <a:rPr lang="en-US" sz="3600" b="1" dirty="0" smtClean="0">
                <a:latin typeface="Arial" pitchFamily="34" charset="0"/>
                <a:cs typeface="Arial" pitchFamily="34" charset="0"/>
              </a:rPr>
              <a:t>Examples on Unsymmetrical Fault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3130549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326" y="1286540"/>
            <a:ext cx="12085673" cy="5454502"/>
          </a:xfrm>
        </p:spPr>
        <p:txBody>
          <a:bodyPr>
            <a:normAutofit/>
          </a:bodyPr>
          <a:lstStyle/>
          <a:p>
            <a:pPr algn="just">
              <a:lnSpc>
                <a:spcPct val="150000"/>
              </a:lnSpc>
            </a:pPr>
            <a:r>
              <a:rPr lang="en-US" sz="2000" dirty="0" smtClean="0">
                <a:latin typeface="Arial" pitchFamily="34" charset="0"/>
                <a:cs typeface="Arial" pitchFamily="34" charset="0"/>
              </a:rPr>
              <a:t>The sequence diagram is similar with that of S-L ground fault if the fault is at the same place</a:t>
            </a:r>
          </a:p>
          <a:p>
            <a:pPr algn="just">
              <a:lnSpc>
                <a:spcPct val="150000"/>
              </a:lnSpc>
            </a:pPr>
            <a:r>
              <a:rPr lang="en-US" sz="2000" dirty="0" smtClean="0">
                <a:latin typeface="Arial" pitchFamily="34" charset="0"/>
                <a:cs typeface="Arial" pitchFamily="34" charset="0"/>
              </a:rPr>
              <a:t>The </a:t>
            </a:r>
            <a:r>
              <a:rPr lang="en-US" sz="2000" dirty="0" err="1" smtClean="0">
                <a:latin typeface="Arial" pitchFamily="34" charset="0"/>
                <a:cs typeface="Arial" pitchFamily="34" charset="0"/>
              </a:rPr>
              <a:t>thevenin</a:t>
            </a:r>
            <a:r>
              <a:rPr lang="en-US" sz="2000" dirty="0" smtClean="0">
                <a:latin typeface="Arial" pitchFamily="34" charset="0"/>
                <a:cs typeface="Arial" pitchFamily="34" charset="0"/>
              </a:rPr>
              <a:t> equivalent impedance of each sequence is the same with the SL-G fault</a:t>
            </a:r>
          </a:p>
          <a:p>
            <a:pPr algn="just">
              <a:lnSpc>
                <a:spcPct val="150000"/>
              </a:lnSpc>
            </a:pPr>
            <a:r>
              <a:rPr lang="en-US" sz="2000" dirty="0" smtClean="0">
                <a:latin typeface="Arial" pitchFamily="34" charset="0"/>
                <a:cs typeface="Arial" pitchFamily="34" charset="0"/>
              </a:rPr>
              <a:t>The only difference is the sequence network of L-L, which connecting the negative and positive sequence parallel </a:t>
            </a:r>
          </a:p>
          <a:p>
            <a:pPr algn="just">
              <a:lnSpc>
                <a:spcPct val="150000"/>
              </a:lnSpc>
            </a:pPr>
            <a:r>
              <a:rPr lang="en-US" sz="2000" dirty="0" smtClean="0">
                <a:latin typeface="Arial" pitchFamily="34" charset="0"/>
                <a:cs typeface="Arial" pitchFamily="34" charset="0"/>
              </a:rPr>
              <a:t>The fault current in phase b is equal with phase b but opposite in sign, whereas the fault current at phase a is zero. </a:t>
            </a:r>
          </a:p>
          <a:p>
            <a:pPr algn="just">
              <a:lnSpc>
                <a:spcPct val="150000"/>
              </a:lnSpc>
            </a:pPr>
            <a:r>
              <a:rPr lang="en-US" sz="2000" dirty="0" smtClean="0">
                <a:latin typeface="Arial" pitchFamily="34" charset="0"/>
                <a:cs typeface="Arial" pitchFamily="34" charset="0"/>
              </a:rPr>
              <a:t>The voltage at b and c are equal</a:t>
            </a:r>
          </a:p>
          <a:p>
            <a:pPr algn="just">
              <a:lnSpc>
                <a:spcPct val="150000"/>
              </a:lnSpc>
            </a:pPr>
            <a:r>
              <a:rPr lang="en-US" sz="2000" dirty="0" smtClean="0">
                <a:latin typeface="Arial" pitchFamily="34" charset="0"/>
                <a:cs typeface="Arial" pitchFamily="34" charset="0"/>
              </a:rPr>
              <a:t>The zero sequence current is zero.</a:t>
            </a:r>
          </a:p>
          <a:p>
            <a:pPr algn="just">
              <a:lnSpc>
                <a:spcPct val="150000"/>
              </a:lnSpc>
            </a:pPr>
            <a:r>
              <a:rPr lang="en-US" sz="2000" dirty="0" smtClean="0">
                <a:latin typeface="Arial" pitchFamily="34" charset="0"/>
                <a:cs typeface="Arial" pitchFamily="34" charset="0"/>
              </a:rPr>
              <a:t>If they are connected in parallel, the sequence currents are determined as: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21</a:t>
            </a:fld>
            <a:endParaRPr lang="en-US"/>
          </a:p>
        </p:txBody>
      </p:sp>
      <p:sp>
        <p:nvSpPr>
          <p:cNvPr id="6" name="Title 1"/>
          <p:cNvSpPr>
            <a:spLocks noGrp="1"/>
          </p:cNvSpPr>
          <p:nvPr>
            <p:ph type="title"/>
          </p:nvPr>
        </p:nvSpPr>
        <p:spPr>
          <a:xfrm>
            <a:off x="776177" y="365125"/>
            <a:ext cx="10577625" cy="740661"/>
          </a:xfrm>
        </p:spPr>
        <p:txBody>
          <a:bodyPr>
            <a:normAutofit/>
          </a:bodyPr>
          <a:lstStyle/>
          <a:p>
            <a:pPr algn="ctr"/>
            <a:r>
              <a:rPr lang="en-US" sz="3600" b="1" dirty="0" smtClean="0">
                <a:latin typeface="Arial" pitchFamily="34" charset="0"/>
                <a:cs typeface="Arial" pitchFamily="34" charset="0"/>
              </a:rPr>
              <a:t>Examples on Unsymmetrical Fault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5384036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9488" y="1286540"/>
            <a:ext cx="11770242" cy="5433237"/>
          </a:xfrm>
        </p:spPr>
        <p:txBody>
          <a:bodyPr/>
          <a:lstStyle/>
          <a:p>
            <a:pPr marL="0" indent="0">
              <a:buNone/>
            </a:pPr>
            <a:r>
              <a:rPr lang="en-US" dirty="0" smtClean="0"/>
              <a:t>,</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algn="just">
              <a:lnSpc>
                <a:spcPct val="150000"/>
              </a:lnSpc>
            </a:pPr>
            <a:r>
              <a:rPr lang="en-US" sz="2000" dirty="0" smtClean="0">
                <a:latin typeface="Arial" pitchFamily="34" charset="0"/>
                <a:cs typeface="Arial" pitchFamily="34" charset="0"/>
              </a:rPr>
              <a:t>Then, from symmetrical network the fault current are: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4044486027"/>
              </p:ext>
            </p:extLst>
          </p:nvPr>
        </p:nvGraphicFramePr>
        <p:xfrm>
          <a:off x="776176" y="1392865"/>
          <a:ext cx="2956762" cy="956929"/>
        </p:xfrm>
        <a:graphic>
          <a:graphicData uri="http://schemas.openxmlformats.org/presentationml/2006/ole">
            <mc:AlternateContent xmlns:mc="http://schemas.openxmlformats.org/markup-compatibility/2006">
              <mc:Choice xmlns:v="urn:schemas-microsoft-com:vml" Requires="v">
                <p:oleObj spid="_x0000_s502806" name="Equation" r:id="rId3" imgW="1256755" imgH="406224" progId="Equation.3">
                  <p:embed/>
                </p:oleObj>
              </mc:Choice>
              <mc:Fallback>
                <p:oleObj name="Equation" r:id="rId3" imgW="1256755" imgH="406224"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6176" y="1392865"/>
                        <a:ext cx="2956762" cy="956929"/>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933106364"/>
              </p:ext>
            </p:extLst>
          </p:nvPr>
        </p:nvGraphicFramePr>
        <p:xfrm>
          <a:off x="862013" y="2422525"/>
          <a:ext cx="2765425" cy="1087438"/>
        </p:xfrm>
        <a:graphic>
          <a:graphicData uri="http://schemas.openxmlformats.org/presentationml/2006/ole">
            <mc:AlternateContent xmlns:mc="http://schemas.openxmlformats.org/markup-compatibility/2006">
              <mc:Choice xmlns:v="urn:schemas-microsoft-com:vml" Requires="v">
                <p:oleObj spid="_x0000_s502807" name="Equation" r:id="rId5" imgW="1574640" imgH="622080" progId="Equation.3">
                  <p:embed/>
                </p:oleObj>
              </mc:Choice>
              <mc:Fallback>
                <p:oleObj name="Equation" r:id="rId5" imgW="1574640" imgH="622080" progId="Equation.3">
                  <p:embed/>
                  <p:pic>
                    <p:nvPicPr>
                      <p:cNvPr id="0" name="Object 3"/>
                      <p:cNvPicPr>
                        <a:picLocks noChangeAspect="1" noChangeArrowheads="1"/>
                      </p:cNvPicPr>
                      <p:nvPr/>
                    </p:nvPicPr>
                    <p:blipFill>
                      <a:blip r:embed="rId6"/>
                      <a:srcRect/>
                      <a:stretch>
                        <a:fillRect/>
                      </a:stretch>
                    </p:blipFill>
                    <p:spPr bwMode="auto">
                      <a:xfrm>
                        <a:off x="862013" y="2422525"/>
                        <a:ext cx="2765425" cy="1087438"/>
                      </a:xfrm>
                      <a:prstGeom prst="rect">
                        <a:avLst/>
                      </a:prstGeom>
                      <a:noFill/>
                    </p:spPr>
                  </p:pic>
                </p:oleObj>
              </mc:Fallback>
            </mc:AlternateContent>
          </a:graphicData>
        </a:graphic>
      </p:graphicFrame>
      <p:sp>
        <p:nvSpPr>
          <p:cNvPr id="10"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928347864"/>
              </p:ext>
            </p:extLst>
          </p:nvPr>
        </p:nvGraphicFramePr>
        <p:xfrm>
          <a:off x="1552352" y="4550735"/>
          <a:ext cx="2211573" cy="1904693"/>
        </p:xfrm>
        <a:graphic>
          <a:graphicData uri="http://schemas.openxmlformats.org/presentationml/2006/ole">
            <mc:AlternateContent xmlns:mc="http://schemas.openxmlformats.org/markup-compatibility/2006">
              <mc:Choice xmlns:v="urn:schemas-microsoft-com:vml" Requires="v">
                <p:oleObj spid="_x0000_s502808" name="Equation" r:id="rId7" imgW="1384300" imgH="1193800" progId="Equation.3">
                  <p:embed/>
                </p:oleObj>
              </mc:Choice>
              <mc:Fallback>
                <p:oleObj name="Equation" r:id="rId7" imgW="1384300" imgH="11938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52352" y="4550735"/>
                        <a:ext cx="2211573" cy="1904693"/>
                      </a:xfrm>
                      <a:prstGeom prst="rect">
                        <a:avLst/>
                      </a:prstGeom>
                      <a:noFill/>
                    </p:spPr>
                  </p:pic>
                </p:oleObj>
              </mc:Fallback>
            </mc:AlternateContent>
          </a:graphicData>
        </a:graphic>
      </p:graphicFrame>
      <p:sp>
        <p:nvSpPr>
          <p:cNvPr id="12" name="Title 1"/>
          <p:cNvSpPr>
            <a:spLocks noGrp="1"/>
          </p:cNvSpPr>
          <p:nvPr>
            <p:ph type="title"/>
          </p:nvPr>
        </p:nvSpPr>
        <p:spPr>
          <a:xfrm>
            <a:off x="776177" y="365125"/>
            <a:ext cx="10577625" cy="740661"/>
          </a:xfrm>
        </p:spPr>
        <p:txBody>
          <a:bodyPr>
            <a:normAutofit/>
          </a:bodyPr>
          <a:lstStyle/>
          <a:p>
            <a:pPr algn="ctr"/>
            <a:r>
              <a:rPr lang="en-US" sz="3600" b="1" dirty="0" smtClean="0">
                <a:latin typeface="Arial" pitchFamily="34" charset="0"/>
                <a:cs typeface="Arial" pitchFamily="34" charset="0"/>
              </a:rPr>
              <a:t>Examples on Unsymmetrical Fault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42821092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28" y="1041991"/>
            <a:ext cx="12004158" cy="5645888"/>
          </a:xfrm>
        </p:spPr>
        <p:txBody>
          <a:bodyPr>
            <a:normAutofit fontScale="92500" lnSpcReduction="10000"/>
          </a:bodyPr>
          <a:lstStyle/>
          <a:p>
            <a:pPr algn="just">
              <a:lnSpc>
                <a:spcPct val="150000"/>
              </a:lnSpc>
            </a:pPr>
            <a:r>
              <a:rPr lang="en-US" sz="2200" dirty="0">
                <a:latin typeface="Arial" pitchFamily="34" charset="0"/>
                <a:cs typeface="Arial" pitchFamily="34" charset="0"/>
              </a:rPr>
              <a:t>Example </a:t>
            </a:r>
            <a:r>
              <a:rPr lang="en-US" sz="2200" dirty="0" smtClean="0">
                <a:latin typeface="Arial" pitchFamily="34" charset="0"/>
                <a:cs typeface="Arial" pitchFamily="34" charset="0"/>
              </a:rPr>
              <a:t>Six: </a:t>
            </a:r>
            <a:r>
              <a:rPr lang="en-US" sz="2200" dirty="0">
                <a:latin typeface="Arial" pitchFamily="34" charset="0"/>
                <a:cs typeface="Arial" pitchFamily="34" charset="0"/>
              </a:rPr>
              <a:t>Consider the single line given at example three and assume the </a:t>
            </a:r>
            <a:r>
              <a:rPr lang="en-US" sz="2200" dirty="0" smtClean="0">
                <a:latin typeface="Arial" pitchFamily="34" charset="0"/>
                <a:cs typeface="Arial" pitchFamily="34" charset="0"/>
              </a:rPr>
              <a:t>LL-G </a:t>
            </a:r>
            <a:r>
              <a:rPr lang="en-US" sz="2200" dirty="0">
                <a:latin typeface="Arial" pitchFamily="34" charset="0"/>
                <a:cs typeface="Arial" pitchFamily="34" charset="0"/>
              </a:rPr>
              <a:t>fault is takes place at the terminal of the motor. Assume the generator and motor are at 100 MVA and 15 </a:t>
            </a:r>
            <a:r>
              <a:rPr lang="en-US" sz="2200" dirty="0" err="1">
                <a:latin typeface="Arial" pitchFamily="34" charset="0"/>
                <a:cs typeface="Arial" pitchFamily="34" charset="0"/>
              </a:rPr>
              <a:t>Kv</a:t>
            </a:r>
            <a:r>
              <a:rPr lang="en-US" sz="2200" dirty="0">
                <a:latin typeface="Arial" pitchFamily="34" charset="0"/>
                <a:cs typeface="Arial" pitchFamily="34" charset="0"/>
              </a:rPr>
              <a:t> each and all the reactance's are at common bases. Determine the fault current at the terminal of motor if the fault is between line b and </a:t>
            </a:r>
            <a:r>
              <a:rPr lang="en-US" sz="2200" dirty="0" smtClean="0">
                <a:latin typeface="Arial" pitchFamily="34" charset="0"/>
                <a:cs typeface="Arial" pitchFamily="34" charset="0"/>
              </a:rPr>
              <a:t>c with ground .</a:t>
            </a:r>
          </a:p>
          <a:p>
            <a:pPr marL="0" indent="0" algn="just">
              <a:lnSpc>
                <a:spcPct val="150000"/>
              </a:lnSpc>
              <a:buNone/>
            </a:pPr>
            <a:r>
              <a:rPr lang="en-US" sz="2000" dirty="0">
                <a:latin typeface="Arial" pitchFamily="34" charset="0"/>
                <a:cs typeface="Arial" pitchFamily="34" charset="0"/>
              </a:rPr>
              <a:t>Solution </a:t>
            </a:r>
          </a:p>
          <a:p>
            <a:pPr marL="514350" indent="-514350" algn="just">
              <a:lnSpc>
                <a:spcPct val="150000"/>
              </a:lnSpc>
              <a:buAutoNum type="arabicPeriod"/>
            </a:pPr>
            <a:r>
              <a:rPr lang="en-US" sz="2000" dirty="0">
                <a:latin typeface="Arial" pitchFamily="34" charset="0"/>
                <a:cs typeface="Arial" pitchFamily="34" charset="0"/>
              </a:rPr>
              <a:t>Develop the three sequence diagram </a:t>
            </a:r>
          </a:p>
          <a:p>
            <a:pPr marL="514350" indent="-514350" algn="just">
              <a:lnSpc>
                <a:spcPct val="150000"/>
              </a:lnSpc>
              <a:buAutoNum type="arabicPeriod"/>
            </a:pPr>
            <a:r>
              <a:rPr lang="en-US" sz="2000" dirty="0">
                <a:latin typeface="Arial" pitchFamily="34" charset="0"/>
                <a:cs typeface="Arial" pitchFamily="34" charset="0"/>
              </a:rPr>
              <a:t>Find out the </a:t>
            </a:r>
            <a:r>
              <a:rPr lang="en-US" sz="2000" dirty="0" err="1" smtClean="0">
                <a:latin typeface="Arial" pitchFamily="34" charset="0"/>
                <a:cs typeface="Arial" pitchFamily="34" charset="0"/>
              </a:rPr>
              <a:t>thevinin</a:t>
            </a:r>
            <a:r>
              <a:rPr lang="en-US" sz="2000" dirty="0" smtClean="0">
                <a:latin typeface="Arial" pitchFamily="34" charset="0"/>
                <a:cs typeface="Arial" pitchFamily="34" charset="0"/>
              </a:rPr>
              <a:t> </a:t>
            </a:r>
            <a:r>
              <a:rPr lang="en-US" sz="2000" dirty="0">
                <a:latin typeface="Arial" pitchFamily="34" charset="0"/>
                <a:cs typeface="Arial" pitchFamily="34" charset="0"/>
              </a:rPr>
              <a:t>equivalent of each sequence </a:t>
            </a:r>
          </a:p>
          <a:p>
            <a:pPr marL="514350" indent="-514350" algn="just">
              <a:lnSpc>
                <a:spcPct val="150000"/>
              </a:lnSpc>
              <a:buAutoNum type="arabicPeriod"/>
            </a:pPr>
            <a:r>
              <a:rPr lang="en-US" sz="2000" dirty="0">
                <a:latin typeface="Arial" pitchFamily="34" charset="0"/>
                <a:cs typeface="Arial" pitchFamily="34" charset="0"/>
              </a:rPr>
              <a:t>Develop the </a:t>
            </a:r>
            <a:r>
              <a:rPr lang="en-US" sz="2000" dirty="0" smtClean="0">
                <a:latin typeface="Arial" pitchFamily="34" charset="0"/>
                <a:cs typeface="Arial" pitchFamily="34" charset="0"/>
              </a:rPr>
              <a:t>LL-G </a:t>
            </a:r>
            <a:r>
              <a:rPr lang="en-US" sz="2000" dirty="0">
                <a:latin typeface="Arial" pitchFamily="34" charset="0"/>
                <a:cs typeface="Arial" pitchFamily="34" charset="0"/>
              </a:rPr>
              <a:t>fault sequence diagram </a:t>
            </a:r>
          </a:p>
          <a:p>
            <a:pPr marL="514350" indent="-514350" algn="just">
              <a:lnSpc>
                <a:spcPct val="150000"/>
              </a:lnSpc>
              <a:buAutoNum type="arabicPeriod"/>
            </a:pPr>
            <a:r>
              <a:rPr lang="en-US" sz="2000" dirty="0">
                <a:latin typeface="Arial" pitchFamily="34" charset="0"/>
                <a:cs typeface="Arial" pitchFamily="34" charset="0"/>
              </a:rPr>
              <a:t>Find the sequence currents</a:t>
            </a:r>
          </a:p>
          <a:p>
            <a:pPr marL="514350" indent="-514350" algn="just">
              <a:lnSpc>
                <a:spcPct val="150000"/>
              </a:lnSpc>
              <a:buAutoNum type="arabicPeriod"/>
            </a:pPr>
            <a:r>
              <a:rPr lang="en-US" sz="2000" dirty="0">
                <a:latin typeface="Arial" pitchFamily="34" charset="0"/>
                <a:cs typeface="Arial" pitchFamily="34" charset="0"/>
              </a:rPr>
              <a:t>Determine the fault current in </a:t>
            </a:r>
            <a:r>
              <a:rPr lang="en-US" sz="2000" dirty="0" err="1">
                <a:latin typeface="Arial" pitchFamily="34" charset="0"/>
                <a:cs typeface="Arial" pitchFamily="34" charset="0"/>
              </a:rPr>
              <a:t>p.u</a:t>
            </a:r>
            <a:r>
              <a:rPr lang="en-US" sz="2000" dirty="0">
                <a:latin typeface="Arial" pitchFamily="34" charset="0"/>
                <a:cs typeface="Arial" pitchFamily="34" charset="0"/>
              </a:rPr>
              <a:t> and amp</a:t>
            </a:r>
          </a:p>
          <a:p>
            <a:pPr marL="514350" indent="-514350" algn="just">
              <a:lnSpc>
                <a:spcPct val="150000"/>
              </a:lnSpc>
              <a:buAutoNum type="arabicPeriod"/>
            </a:pPr>
            <a:r>
              <a:rPr lang="en-US" sz="2000" dirty="0">
                <a:latin typeface="Arial" pitchFamily="34" charset="0"/>
                <a:cs typeface="Arial" pitchFamily="34" charset="0"/>
              </a:rPr>
              <a:t>Determine the momentary current of CB</a:t>
            </a:r>
          </a:p>
          <a:p>
            <a:pPr marL="0" indent="0" algn="just">
              <a:lnSpc>
                <a:spcPct val="150000"/>
              </a:lnSpc>
              <a:buNone/>
            </a:pPr>
            <a:endParaRPr lang="en-US" sz="200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23</a:t>
            </a:fld>
            <a:endParaRPr lang="en-US"/>
          </a:p>
        </p:txBody>
      </p:sp>
      <p:sp>
        <p:nvSpPr>
          <p:cNvPr id="6" name="Title 1"/>
          <p:cNvSpPr>
            <a:spLocks noGrp="1"/>
          </p:cNvSpPr>
          <p:nvPr>
            <p:ph type="title"/>
          </p:nvPr>
        </p:nvSpPr>
        <p:spPr>
          <a:xfrm>
            <a:off x="776177" y="365125"/>
            <a:ext cx="10577625" cy="740661"/>
          </a:xfrm>
        </p:spPr>
        <p:txBody>
          <a:bodyPr>
            <a:normAutofit/>
          </a:bodyPr>
          <a:lstStyle/>
          <a:p>
            <a:pPr algn="ctr"/>
            <a:r>
              <a:rPr lang="en-US" sz="3600" b="1" dirty="0" smtClean="0">
                <a:latin typeface="Arial" pitchFamily="34" charset="0"/>
                <a:cs typeface="Arial" pitchFamily="34" charset="0"/>
              </a:rPr>
              <a:t>Examples on Unsymmetrical Fault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34169255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212112"/>
            <a:ext cx="12046688" cy="5518297"/>
          </a:xfrm>
        </p:spPr>
        <p:txBody>
          <a:bodyPr>
            <a:normAutofit/>
          </a:bodyPr>
          <a:lstStyle/>
          <a:p>
            <a:pPr algn="just">
              <a:lnSpc>
                <a:spcPct val="150000"/>
              </a:lnSpc>
            </a:pPr>
            <a:r>
              <a:rPr lang="en-US" sz="2000" dirty="0" smtClean="0">
                <a:latin typeface="Arial" pitchFamily="34" charset="0"/>
                <a:cs typeface="Arial" pitchFamily="34" charset="0"/>
              </a:rPr>
              <a:t>All the steps are the same except how the L-L-G fault sequence network is connected. </a:t>
            </a:r>
          </a:p>
          <a:p>
            <a:pPr algn="just">
              <a:lnSpc>
                <a:spcPct val="150000"/>
              </a:lnSpc>
            </a:pPr>
            <a:r>
              <a:rPr lang="en-US" sz="2000" dirty="0" smtClean="0">
                <a:latin typeface="Arial" pitchFamily="34" charset="0"/>
                <a:cs typeface="Arial" pitchFamily="34" charset="0"/>
              </a:rPr>
              <a:t>It’s discussed that in this types of fault, the equivalent circuit is when the negative and zero sequence networks are connected parallel and then connected radial to positive sequence </a:t>
            </a:r>
          </a:p>
          <a:p>
            <a:pPr algn="just">
              <a:lnSpc>
                <a:spcPct val="150000"/>
              </a:lnSpc>
            </a:pPr>
            <a:r>
              <a:rPr lang="en-US" sz="2000" dirty="0" smtClean="0">
                <a:latin typeface="Arial" pitchFamily="34" charset="0"/>
                <a:cs typeface="Arial" pitchFamily="34" charset="0"/>
              </a:rPr>
              <a:t>In addition, the zero sequence current not zero line L-L fault</a:t>
            </a:r>
          </a:p>
          <a:p>
            <a:pPr algn="just">
              <a:lnSpc>
                <a:spcPct val="150000"/>
              </a:lnSpc>
            </a:pPr>
            <a:r>
              <a:rPr lang="en-US" sz="2000" dirty="0" smtClean="0">
                <a:latin typeface="Arial" pitchFamily="34" charset="0"/>
                <a:cs typeface="Arial" pitchFamily="34" charset="0"/>
              </a:rPr>
              <a:t>The fault voltage at b and c are equal</a:t>
            </a:r>
          </a:p>
          <a:p>
            <a:pPr algn="just">
              <a:lnSpc>
                <a:spcPct val="150000"/>
              </a:lnSpc>
            </a:pPr>
            <a:r>
              <a:rPr lang="en-US" sz="2000" dirty="0" smtClean="0">
                <a:latin typeface="Arial" pitchFamily="34" charset="0"/>
                <a:cs typeface="Arial" pitchFamily="34" charset="0"/>
              </a:rPr>
              <a:t>Generally, it’s determined as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24</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4220379335"/>
              </p:ext>
            </p:extLst>
          </p:nvPr>
        </p:nvGraphicFramePr>
        <p:xfrm>
          <a:off x="1031358" y="4710224"/>
          <a:ext cx="3030279" cy="1520848"/>
        </p:xfrm>
        <a:graphic>
          <a:graphicData uri="http://schemas.openxmlformats.org/presentationml/2006/ole">
            <mc:AlternateContent xmlns:mc="http://schemas.openxmlformats.org/markup-compatibility/2006">
              <mc:Choice xmlns:v="urn:schemas-microsoft-com:vml" Requires="v">
                <p:oleObj spid="_x0000_s503815" name="Equation" r:id="rId3" imgW="2108200" imgH="1054100" progId="Equation.3">
                  <p:embed/>
                </p:oleObj>
              </mc:Choice>
              <mc:Fallback>
                <p:oleObj name="Equation" r:id="rId3" imgW="2108200" imgH="1054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1358" y="4710224"/>
                        <a:ext cx="3030279" cy="1520848"/>
                      </a:xfrm>
                      <a:prstGeom prst="rect">
                        <a:avLst/>
                      </a:prstGeom>
                      <a:noFill/>
                    </p:spPr>
                  </p:pic>
                </p:oleObj>
              </mc:Fallback>
            </mc:AlternateContent>
          </a:graphicData>
        </a:graphic>
      </p:graphicFrame>
      <p:sp>
        <p:nvSpPr>
          <p:cNvPr id="8" name="Title 1"/>
          <p:cNvSpPr>
            <a:spLocks noGrp="1"/>
          </p:cNvSpPr>
          <p:nvPr>
            <p:ph type="title"/>
          </p:nvPr>
        </p:nvSpPr>
        <p:spPr>
          <a:xfrm>
            <a:off x="776177" y="365125"/>
            <a:ext cx="10577625" cy="740661"/>
          </a:xfrm>
        </p:spPr>
        <p:txBody>
          <a:bodyPr>
            <a:normAutofit/>
          </a:bodyPr>
          <a:lstStyle/>
          <a:p>
            <a:pPr algn="ctr"/>
            <a:r>
              <a:rPr lang="en-US" sz="3600" b="1" dirty="0" smtClean="0">
                <a:latin typeface="Arial" pitchFamily="34" charset="0"/>
                <a:cs typeface="Arial" pitchFamily="34" charset="0"/>
              </a:rPr>
              <a:t>Examples on Unsymmetrical Fault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38001685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9609" y="1116419"/>
            <a:ext cx="11862391" cy="5741581"/>
          </a:xfrm>
        </p:spPr>
        <p:txBody>
          <a:bodyPr>
            <a:normAutofit/>
          </a:bodyPr>
          <a:lstStyle/>
          <a:p>
            <a:pPr algn="just">
              <a:lnSpc>
                <a:spcPct val="150000"/>
              </a:lnSpc>
            </a:pPr>
            <a:r>
              <a:rPr lang="en-US" sz="2000" dirty="0" smtClean="0">
                <a:latin typeface="Arial" pitchFamily="34" charset="0"/>
                <a:cs typeface="Arial" pitchFamily="34" charset="0"/>
              </a:rPr>
              <a:t>Since positive and negative sequence voltages are equal, we can determine the negative sequence current using </a:t>
            </a:r>
          </a:p>
          <a:p>
            <a:pPr algn="just">
              <a:lnSpc>
                <a:spcPct val="150000"/>
              </a:lnSpc>
            </a:pPr>
            <a:endParaRPr lang="en-US" sz="2000" dirty="0">
              <a:latin typeface="Arial" pitchFamily="34" charset="0"/>
              <a:cs typeface="Arial" pitchFamily="34" charset="0"/>
            </a:endParaRPr>
          </a:p>
          <a:p>
            <a:pPr algn="just">
              <a:lnSpc>
                <a:spcPct val="150000"/>
              </a:lnSpc>
            </a:pPr>
            <a:endParaRPr lang="en-US" sz="2000" dirty="0" smtClean="0">
              <a:latin typeface="Arial" pitchFamily="34" charset="0"/>
              <a:cs typeface="Arial" pitchFamily="34" charset="0"/>
            </a:endParaRPr>
          </a:p>
          <a:p>
            <a:pPr algn="just">
              <a:lnSpc>
                <a:spcPct val="150000"/>
              </a:lnSpc>
            </a:pP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By the same steps the fault currents are</a:t>
            </a:r>
          </a:p>
          <a:p>
            <a:pPr marL="0" indent="0" algn="just">
              <a:lnSpc>
                <a:spcPct val="150000"/>
              </a:lnSpc>
              <a:buNone/>
            </a:pPr>
            <a:r>
              <a:rPr lang="en-US" sz="2000" dirty="0" smtClean="0">
                <a:latin typeface="Arial" pitchFamily="34" charset="0"/>
                <a:cs typeface="Arial" pitchFamily="34" charset="0"/>
              </a:rPr>
              <a:t> determined as:</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25</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884023702"/>
              </p:ext>
            </p:extLst>
          </p:nvPr>
        </p:nvGraphicFramePr>
        <p:xfrm>
          <a:off x="641265" y="2264736"/>
          <a:ext cx="3766260" cy="1509822"/>
        </p:xfrm>
        <a:graphic>
          <a:graphicData uri="http://schemas.openxmlformats.org/presentationml/2006/ole">
            <mc:AlternateContent xmlns:mc="http://schemas.openxmlformats.org/markup-compatibility/2006">
              <mc:Choice xmlns:v="urn:schemas-microsoft-com:vml" Requires="v">
                <p:oleObj spid="_x0000_s504844" name="Equation" r:id="rId3" imgW="2159000" imgH="863600" progId="Equation.3">
                  <p:embed/>
                </p:oleObj>
              </mc:Choice>
              <mc:Fallback>
                <p:oleObj name="Equation" r:id="rId3" imgW="2159000" imgH="863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265" y="2264736"/>
                        <a:ext cx="3766260" cy="1509822"/>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2164980022"/>
              </p:ext>
            </p:extLst>
          </p:nvPr>
        </p:nvGraphicFramePr>
        <p:xfrm>
          <a:off x="5645001" y="2254101"/>
          <a:ext cx="6196123" cy="3551275"/>
        </p:xfrm>
        <a:graphic>
          <a:graphicData uri="http://schemas.openxmlformats.org/presentationml/2006/ole">
            <mc:AlternateContent xmlns:mc="http://schemas.openxmlformats.org/markup-compatibility/2006">
              <mc:Choice xmlns:v="urn:schemas-microsoft-com:vml" Requires="v">
                <p:oleObj spid="_x0000_s504845" name="Equation" r:id="rId5" imgW="7785100" imgH="5130800" progId="Equation.DSMT4">
                  <p:embed/>
                </p:oleObj>
              </mc:Choice>
              <mc:Fallback>
                <p:oleObj name="Equation" r:id="rId5" imgW="7785100" imgH="5130800" progId="Equation.DSMT4">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45001" y="2254101"/>
                        <a:ext cx="6196123" cy="3551275"/>
                      </a:xfrm>
                      <a:prstGeom prst="rect">
                        <a:avLst/>
                      </a:prstGeom>
                      <a:noFill/>
                      <a:ln>
                        <a:noFill/>
                      </a:ln>
                    </p:spPr>
                  </p:pic>
                </p:oleObj>
              </mc:Fallback>
            </mc:AlternateContent>
          </a:graphicData>
        </a:graphic>
      </p:graphicFrame>
      <p:sp>
        <p:nvSpPr>
          <p:cNvPr id="9" name="Title 1"/>
          <p:cNvSpPr>
            <a:spLocks noGrp="1"/>
          </p:cNvSpPr>
          <p:nvPr>
            <p:ph type="title"/>
          </p:nvPr>
        </p:nvSpPr>
        <p:spPr>
          <a:xfrm>
            <a:off x="776177" y="365125"/>
            <a:ext cx="10577625" cy="740661"/>
          </a:xfrm>
        </p:spPr>
        <p:txBody>
          <a:bodyPr>
            <a:normAutofit/>
          </a:bodyPr>
          <a:lstStyle/>
          <a:p>
            <a:pPr algn="ctr"/>
            <a:r>
              <a:rPr lang="en-US" sz="3600" b="1" dirty="0" smtClean="0">
                <a:latin typeface="Arial" pitchFamily="34" charset="0"/>
                <a:cs typeface="Arial" pitchFamily="34" charset="0"/>
              </a:rPr>
              <a:t>Examples on Unsymmetrical Fault         Cont.…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8121993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8074" y="365126"/>
            <a:ext cx="10545728" cy="676866"/>
          </a:xfrm>
        </p:spPr>
        <p:txBody>
          <a:bodyPr>
            <a:normAutofit/>
          </a:bodyPr>
          <a:lstStyle/>
          <a:p>
            <a:pPr algn="ctr"/>
            <a:r>
              <a:rPr lang="en-US" sz="3600" b="1" dirty="0" smtClean="0">
                <a:latin typeface="Arial" pitchFamily="34" charset="0"/>
                <a:cs typeface="Arial" pitchFamily="34" charset="0"/>
              </a:rPr>
              <a:t>5.  Fault Analysis in Large </a:t>
            </a:r>
            <a:r>
              <a:rPr lang="en-US" sz="3600" b="1" dirty="0">
                <a:latin typeface="Arial" pitchFamily="34" charset="0"/>
                <a:cs typeface="Arial" pitchFamily="34" charset="0"/>
              </a:rPr>
              <a:t>N</a:t>
            </a:r>
            <a:r>
              <a:rPr lang="en-US" sz="3600" b="1" dirty="0" smtClean="0">
                <a:latin typeface="Arial" pitchFamily="34" charset="0"/>
                <a:cs typeface="Arial" pitchFamily="34" charset="0"/>
              </a:rPr>
              <a:t>etwork</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38223" y="1084521"/>
            <a:ext cx="11961628" cy="5773479"/>
          </a:xfrm>
        </p:spPr>
        <p:txBody>
          <a:bodyPr>
            <a:normAutofit/>
          </a:bodyPr>
          <a:lstStyle/>
          <a:p>
            <a:pPr algn="just">
              <a:lnSpc>
                <a:spcPct val="150000"/>
              </a:lnSpc>
            </a:pPr>
            <a:r>
              <a:rPr lang="en-US" sz="2000" dirty="0" smtClean="0">
                <a:latin typeface="Arial" pitchFamily="34" charset="0"/>
                <a:cs typeface="Arial" pitchFamily="34" charset="0"/>
              </a:rPr>
              <a:t>Fault </a:t>
            </a:r>
            <a:r>
              <a:rPr lang="en-US" sz="2000" dirty="0">
                <a:latin typeface="Arial" pitchFamily="34" charset="0"/>
                <a:cs typeface="Arial" pitchFamily="34" charset="0"/>
              </a:rPr>
              <a:t>analysis in meshed and highly interconnected large power network needs to know how the network is integrated, loads are connected and hence their </a:t>
            </a:r>
            <a:r>
              <a:rPr lang="en-US" sz="2000" dirty="0" smtClean="0">
                <a:latin typeface="Arial" pitchFamily="34" charset="0"/>
                <a:cs typeface="Arial" pitchFamily="34" charset="0"/>
              </a:rPr>
              <a:t>types[3].</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It </a:t>
            </a:r>
            <a:r>
              <a:rPr lang="en-US" sz="2000" dirty="0">
                <a:latin typeface="Arial" pitchFamily="34" charset="0"/>
                <a:cs typeface="Arial" pitchFamily="34" charset="0"/>
              </a:rPr>
              <a:t>requires the development of admittance matrix, then converting into per unit value, determining the fault currents either using analytical method simulating faults and analyzing their impact to ensure system stability and integrity. </a:t>
            </a:r>
          </a:p>
          <a:p>
            <a:pPr algn="just">
              <a:lnSpc>
                <a:spcPct val="150000"/>
              </a:lnSpc>
            </a:pPr>
            <a:r>
              <a:rPr lang="en-US" sz="2000" dirty="0" smtClean="0">
                <a:latin typeface="Arial" pitchFamily="34" charset="0"/>
                <a:cs typeface="Arial" pitchFamily="34" charset="0"/>
              </a:rPr>
              <a:t>This </a:t>
            </a:r>
            <a:r>
              <a:rPr lang="en-US" sz="2000" dirty="0">
                <a:latin typeface="Arial" pitchFamily="34" charset="0"/>
                <a:cs typeface="Arial" pitchFamily="34" charset="0"/>
              </a:rPr>
              <a:t>is crucial for determining the appropriate circuit protective devices settings and switchgear capacities,</a:t>
            </a:r>
          </a:p>
          <a:p>
            <a:pPr algn="just">
              <a:lnSpc>
                <a:spcPct val="150000"/>
              </a:lnSpc>
            </a:pPr>
            <a:r>
              <a:rPr lang="en-US" sz="2000" dirty="0" smtClean="0">
                <a:latin typeface="Arial" pitchFamily="34" charset="0"/>
                <a:cs typeface="Arial" pitchFamily="34" charset="0"/>
              </a:rPr>
              <a:t>Its </a:t>
            </a:r>
            <a:r>
              <a:rPr lang="en-US" sz="2000" dirty="0">
                <a:latin typeface="Arial" pitchFamily="34" charset="0"/>
                <a:cs typeface="Arial" pitchFamily="34" charset="0"/>
              </a:rPr>
              <a:t>intention is to improve the overall reliability of the power grid.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26</a:t>
            </a:fld>
            <a:endParaRPr lang="en-US"/>
          </a:p>
        </p:txBody>
      </p:sp>
    </p:spTree>
    <p:extLst>
      <p:ext uri="{BB962C8B-B14F-4D97-AF65-F5344CB8AC3E}">
        <p14:creationId xmlns:p14="http://schemas.microsoft.com/office/powerpoint/2010/main" val="12049984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33378"/>
            <a:ext cx="12046688" cy="5465134"/>
          </a:xfrm>
        </p:spPr>
        <p:txBody>
          <a:bodyPr/>
          <a:lstStyle/>
          <a:p>
            <a:pPr algn="just">
              <a:lnSpc>
                <a:spcPct val="150000"/>
              </a:lnSpc>
            </a:pPr>
            <a:r>
              <a:rPr lang="en-US" sz="2000" dirty="0">
                <a:latin typeface="Arial" pitchFamily="34" charset="0"/>
                <a:cs typeface="Arial" pitchFamily="34" charset="0"/>
              </a:rPr>
              <a:t>Formulating bus admittance matrix /impedance matrix is the first step in large network fault analysis</a:t>
            </a:r>
          </a:p>
          <a:p>
            <a:pPr algn="just">
              <a:lnSpc>
                <a:spcPct val="150000"/>
              </a:lnSpc>
            </a:pPr>
            <a:r>
              <a:rPr lang="en-US" sz="2000" dirty="0">
                <a:latin typeface="Arial" pitchFamily="34" charset="0"/>
                <a:cs typeface="Arial" pitchFamily="34" charset="0"/>
              </a:rPr>
              <a:t>The best method in solving large network fault analysis is using supper-position method:</a:t>
            </a:r>
          </a:p>
          <a:p>
            <a:pPr algn="just">
              <a:lnSpc>
                <a:spcPct val="150000"/>
              </a:lnSpc>
            </a:pPr>
            <a:r>
              <a:rPr lang="en-US" sz="2000" dirty="0">
                <a:latin typeface="Arial" pitchFamily="34" charset="0"/>
                <a:cs typeface="Arial" pitchFamily="34" charset="0"/>
              </a:rPr>
              <a:t>This method starts in analyzing the network current and voltage prior to fault and during fault as</a:t>
            </a:r>
            <a:r>
              <a:rPr lang="en-US" sz="2000" dirty="0" smtClean="0">
                <a:latin typeface="Arial" pitchFamily="34" charset="0"/>
                <a:cs typeface="Arial" pitchFamily="34" charset="0"/>
              </a:rPr>
              <a:t>:</a:t>
            </a:r>
          </a:p>
          <a:p>
            <a:pPr marL="0" indent="0" algn="just">
              <a:lnSpc>
                <a:spcPct val="150000"/>
              </a:lnSpc>
              <a:buNone/>
            </a:pPr>
            <a:r>
              <a:rPr lang="en-US" sz="2000" dirty="0" smtClean="0">
                <a:latin typeface="Arial" pitchFamily="34" charset="0"/>
                <a:cs typeface="Arial" pitchFamily="34" charset="0"/>
              </a:rPr>
              <a:t>                                                                                                       eqn.(1)</a:t>
            </a:r>
            <a:endParaRPr lang="en-US" sz="2000" dirty="0">
              <a:latin typeface="Arial" pitchFamily="34" charset="0"/>
              <a:cs typeface="Arial" pitchFamily="34" charset="0"/>
            </a:endParaRPr>
          </a:p>
          <a:p>
            <a:pPr algn="just">
              <a:lnSpc>
                <a:spcPct val="150000"/>
              </a:lnSpc>
            </a:pPr>
            <a:endParaRPr lang="en-US" sz="2000" dirty="0" smtClean="0">
              <a:latin typeface="Arial" pitchFamily="34" charset="0"/>
              <a:cs typeface="Arial" pitchFamily="34" charset="0"/>
            </a:endParaRPr>
          </a:p>
          <a:p>
            <a:pPr algn="just">
              <a:lnSpc>
                <a:spcPct val="150000"/>
              </a:lnSpc>
            </a:pPr>
            <a:endParaRPr lang="en-US" sz="2000" dirty="0">
              <a:latin typeface="Arial" pitchFamily="34" charset="0"/>
              <a:cs typeface="Arial" pitchFamily="34" charset="0"/>
            </a:endParaRPr>
          </a:p>
          <a:p>
            <a:pPr algn="just">
              <a:lnSpc>
                <a:spcPct val="150000"/>
              </a:lnSpc>
            </a:pPr>
            <a:r>
              <a:rPr lang="en-US" sz="2000" dirty="0"/>
              <a:t>Where, the superscript 1 and 2 means pre-fault and faulted condition, respectively </a:t>
            </a:r>
          </a:p>
          <a:p>
            <a:pPr marL="0" indent="0" algn="just">
              <a:lnSpc>
                <a:spcPct val="150000"/>
              </a:lnSpc>
              <a:buNone/>
            </a:pPr>
            <a:endParaRPr lang="en-US" sz="200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27</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056417129"/>
              </p:ext>
            </p:extLst>
          </p:nvPr>
        </p:nvGraphicFramePr>
        <p:xfrm>
          <a:off x="1297173" y="3179135"/>
          <a:ext cx="1955627" cy="1137684"/>
        </p:xfrm>
        <a:graphic>
          <a:graphicData uri="http://schemas.openxmlformats.org/presentationml/2006/ole">
            <mc:AlternateContent xmlns:mc="http://schemas.openxmlformats.org/markup-compatibility/2006">
              <mc:Choice xmlns:v="urn:schemas-microsoft-com:vml" Requires="v">
                <p:oleObj spid="_x0000_s505863" name="Equation" r:id="rId3" imgW="837836" imgH="482391" progId="Equation.3">
                  <p:embed/>
                </p:oleObj>
              </mc:Choice>
              <mc:Fallback>
                <p:oleObj name="Equation" r:id="rId3" imgW="837836" imgH="48239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7173" y="3179135"/>
                        <a:ext cx="1955627" cy="1137684"/>
                      </a:xfrm>
                      <a:prstGeom prst="rect">
                        <a:avLst/>
                      </a:prstGeom>
                      <a:noFill/>
                    </p:spPr>
                  </p:pic>
                </p:oleObj>
              </mc:Fallback>
            </mc:AlternateContent>
          </a:graphicData>
        </a:graphic>
      </p:graphicFrame>
      <p:sp>
        <p:nvSpPr>
          <p:cNvPr id="8" name="Rectangle 7"/>
          <p:cNvSpPr/>
          <p:nvPr/>
        </p:nvSpPr>
        <p:spPr>
          <a:xfrm>
            <a:off x="141872" y="97096"/>
            <a:ext cx="11632223" cy="646331"/>
          </a:xfrm>
          <a:prstGeom prst="rect">
            <a:avLst/>
          </a:prstGeom>
        </p:spPr>
        <p:txBody>
          <a:bodyPr wrap="none">
            <a:spAutoFit/>
          </a:bodyPr>
          <a:lstStyle/>
          <a:p>
            <a:r>
              <a:rPr lang="en-US" sz="3600" b="1" dirty="0" smtClean="0">
                <a:latin typeface="Arial" pitchFamily="34" charset="0"/>
                <a:cs typeface="Arial" pitchFamily="34" charset="0"/>
              </a:rPr>
              <a:t>Fault </a:t>
            </a:r>
            <a:r>
              <a:rPr lang="en-US" sz="3600" b="1" dirty="0">
                <a:latin typeface="Arial" pitchFamily="34" charset="0"/>
                <a:cs typeface="Arial" pitchFamily="34" charset="0"/>
              </a:rPr>
              <a:t>Analysis in Large </a:t>
            </a:r>
            <a:r>
              <a:rPr lang="en-US" sz="3600" b="1" dirty="0" smtClean="0">
                <a:latin typeface="Arial" pitchFamily="34" charset="0"/>
                <a:cs typeface="Arial" pitchFamily="34" charset="0"/>
              </a:rPr>
              <a:t>Network                   Cont.….</a:t>
            </a:r>
            <a:endParaRPr lang="en-US" sz="3600" dirty="0"/>
          </a:p>
        </p:txBody>
      </p:sp>
    </p:spTree>
    <p:extLst>
      <p:ext uri="{BB962C8B-B14F-4D97-AF65-F5344CB8AC3E}">
        <p14:creationId xmlns:p14="http://schemas.microsoft.com/office/powerpoint/2010/main" val="29362505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33378"/>
            <a:ext cx="12192000" cy="5539562"/>
          </a:xfrm>
        </p:spPr>
        <p:txBody>
          <a:bodyPr>
            <a:normAutofit/>
          </a:bodyPr>
          <a:lstStyle/>
          <a:p>
            <a:pPr algn="just"/>
            <a:r>
              <a:rPr lang="en-US" sz="2000" dirty="0">
                <a:latin typeface="Arial" pitchFamily="34" charset="0"/>
                <a:cs typeface="Arial" pitchFamily="34" charset="0"/>
              </a:rPr>
              <a:t>The superposition approach can be easily used as</a:t>
            </a:r>
            <a:r>
              <a:rPr lang="en-US" sz="2000" dirty="0" smtClean="0">
                <a:latin typeface="Arial" pitchFamily="34" charset="0"/>
                <a:cs typeface="Arial" pitchFamily="34" charset="0"/>
              </a:rPr>
              <a:t>:</a:t>
            </a:r>
          </a:p>
          <a:p>
            <a:pPr algn="just"/>
            <a:r>
              <a:rPr lang="en-US" sz="2000" dirty="0" smtClean="0">
                <a:latin typeface="Arial" pitchFamily="34" charset="0"/>
                <a:cs typeface="Arial" pitchFamily="34" charset="0"/>
              </a:rPr>
              <a:t>The current is zero except for faulted point as given by:</a:t>
            </a:r>
          </a:p>
          <a:p>
            <a:pPr algn="just"/>
            <a:endParaRPr lang="en-US" sz="2000" dirty="0">
              <a:latin typeface="Arial" pitchFamily="34" charset="0"/>
              <a:cs typeface="Arial" pitchFamily="34" charset="0"/>
            </a:endParaRPr>
          </a:p>
          <a:p>
            <a:pPr algn="just"/>
            <a:endParaRPr lang="en-US" sz="2000" dirty="0" smtClean="0">
              <a:latin typeface="Arial" pitchFamily="34" charset="0"/>
              <a:cs typeface="Arial" pitchFamily="34" charset="0"/>
            </a:endParaRPr>
          </a:p>
          <a:p>
            <a:pPr algn="just"/>
            <a:endParaRPr lang="en-US" sz="2000" dirty="0">
              <a:latin typeface="Arial" pitchFamily="34" charset="0"/>
              <a:cs typeface="Arial" pitchFamily="34" charset="0"/>
            </a:endParaRPr>
          </a:p>
          <a:p>
            <a:pPr marL="0" indent="0" algn="just">
              <a:buNone/>
            </a:pPr>
            <a:endParaRPr lang="en-US" sz="2000" dirty="0" smtClean="0">
              <a:latin typeface="Arial" pitchFamily="34" charset="0"/>
              <a:cs typeface="Arial" pitchFamily="34" charset="0"/>
            </a:endParaRPr>
          </a:p>
          <a:p>
            <a:pPr marL="0" indent="0" algn="just">
              <a:buNone/>
            </a:pPr>
            <a:endParaRPr lang="en-US" sz="2000" dirty="0">
              <a:latin typeface="Arial" pitchFamily="34" charset="0"/>
              <a:cs typeface="Arial" pitchFamily="34" charset="0"/>
            </a:endParaRPr>
          </a:p>
          <a:p>
            <a:pPr marL="0" indent="0" algn="just">
              <a:buNone/>
            </a:pPr>
            <a:r>
              <a:rPr lang="en-US" sz="2000" dirty="0" smtClean="0">
                <a:latin typeface="Arial" pitchFamily="34" charset="0"/>
                <a:cs typeface="Arial" pitchFamily="34" charset="0"/>
              </a:rPr>
              <a:t>                                                                                                       eqn.(2)</a:t>
            </a:r>
          </a:p>
          <a:p>
            <a:pPr marL="0" indent="0" algn="just">
              <a:buNone/>
            </a:pPr>
            <a:endParaRPr lang="en-US" sz="2000" dirty="0">
              <a:latin typeface="Arial" pitchFamily="34" charset="0"/>
              <a:cs typeface="Arial" pitchFamily="34" charset="0"/>
            </a:endParaRPr>
          </a:p>
          <a:p>
            <a:pPr marL="0" indent="0" algn="just">
              <a:buNone/>
            </a:pPr>
            <a:endParaRPr lang="en-US" sz="2000" dirty="0" smtClean="0">
              <a:latin typeface="Arial" pitchFamily="34" charset="0"/>
              <a:cs typeface="Arial" pitchFamily="34" charset="0"/>
            </a:endParaRPr>
          </a:p>
          <a:p>
            <a:pPr marL="0" indent="0" algn="just">
              <a:buNone/>
            </a:pPr>
            <a:endParaRPr lang="en-US" sz="2000" dirty="0">
              <a:latin typeface="Arial" pitchFamily="34" charset="0"/>
              <a:cs typeface="Arial" pitchFamily="34" charset="0"/>
            </a:endParaRPr>
          </a:p>
          <a:p>
            <a:pPr marL="0" indent="0" algn="just">
              <a:buNone/>
            </a:pPr>
            <a:endParaRPr lang="en-US" sz="2000" dirty="0" smtClean="0">
              <a:latin typeface="Arial" pitchFamily="34" charset="0"/>
              <a:cs typeface="Arial" pitchFamily="34" charset="0"/>
            </a:endParaRPr>
          </a:p>
          <a:p>
            <a:pPr algn="just"/>
            <a:r>
              <a:rPr lang="en-US" sz="2000" dirty="0" smtClean="0">
                <a:latin typeface="Arial" pitchFamily="34" charset="0"/>
                <a:cs typeface="Arial" pitchFamily="34" charset="0"/>
              </a:rPr>
              <a:t>To use this approach the fault currents should be firs determined .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28</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370566282"/>
              </p:ext>
            </p:extLst>
          </p:nvPr>
        </p:nvGraphicFramePr>
        <p:xfrm>
          <a:off x="1993756" y="2062717"/>
          <a:ext cx="915651" cy="3657600"/>
        </p:xfrm>
        <a:graphic>
          <a:graphicData uri="http://schemas.openxmlformats.org/presentationml/2006/ole">
            <mc:AlternateContent xmlns:mc="http://schemas.openxmlformats.org/markup-compatibility/2006">
              <mc:Choice xmlns:v="urn:schemas-microsoft-com:vml" Requires="v">
                <p:oleObj spid="_x0000_s506887" name="Equation" r:id="rId3" imgW="583920" imgH="2323800" progId="Equation.3">
                  <p:embed/>
                </p:oleObj>
              </mc:Choice>
              <mc:Fallback>
                <p:oleObj name="Equation" r:id="rId3" imgW="583920" imgH="2323800" progId="Equation.3">
                  <p:embed/>
                  <p:pic>
                    <p:nvPicPr>
                      <p:cNvPr id="0" name="Object 1"/>
                      <p:cNvPicPr>
                        <a:picLocks noChangeAspect="1" noChangeArrowheads="1"/>
                      </p:cNvPicPr>
                      <p:nvPr/>
                    </p:nvPicPr>
                    <p:blipFill>
                      <a:blip r:embed="rId4"/>
                      <a:srcRect/>
                      <a:stretch>
                        <a:fillRect/>
                      </a:stretch>
                    </p:blipFill>
                    <p:spPr bwMode="auto">
                      <a:xfrm>
                        <a:off x="1993756" y="2062717"/>
                        <a:ext cx="915651" cy="3657600"/>
                      </a:xfrm>
                      <a:prstGeom prst="rect">
                        <a:avLst/>
                      </a:prstGeom>
                      <a:noFill/>
                    </p:spPr>
                  </p:pic>
                </p:oleObj>
              </mc:Fallback>
            </mc:AlternateContent>
          </a:graphicData>
        </a:graphic>
      </p:graphicFrame>
      <p:sp>
        <p:nvSpPr>
          <p:cNvPr id="9" name="Rectangle 8"/>
          <p:cNvSpPr/>
          <p:nvPr/>
        </p:nvSpPr>
        <p:spPr>
          <a:xfrm>
            <a:off x="141872" y="97096"/>
            <a:ext cx="11632223" cy="646331"/>
          </a:xfrm>
          <a:prstGeom prst="rect">
            <a:avLst/>
          </a:prstGeom>
        </p:spPr>
        <p:txBody>
          <a:bodyPr wrap="none">
            <a:spAutoFit/>
          </a:bodyPr>
          <a:lstStyle/>
          <a:p>
            <a:r>
              <a:rPr lang="en-US" sz="3600" b="1" dirty="0" smtClean="0">
                <a:latin typeface="Arial" pitchFamily="34" charset="0"/>
                <a:cs typeface="Arial" pitchFamily="34" charset="0"/>
              </a:rPr>
              <a:t>Fault </a:t>
            </a:r>
            <a:r>
              <a:rPr lang="en-US" sz="3600" b="1" dirty="0">
                <a:latin typeface="Arial" pitchFamily="34" charset="0"/>
                <a:cs typeface="Arial" pitchFamily="34" charset="0"/>
              </a:rPr>
              <a:t>Analysis in Large </a:t>
            </a:r>
            <a:r>
              <a:rPr lang="en-US" sz="3600" b="1" dirty="0" smtClean="0">
                <a:latin typeface="Arial" pitchFamily="34" charset="0"/>
                <a:cs typeface="Arial" pitchFamily="34" charset="0"/>
              </a:rPr>
              <a:t>Network                   Cont.….</a:t>
            </a:r>
            <a:endParaRPr lang="en-US" sz="3600" dirty="0"/>
          </a:p>
        </p:txBody>
      </p:sp>
    </p:spTree>
    <p:extLst>
      <p:ext uri="{BB962C8B-B14F-4D97-AF65-F5344CB8AC3E}">
        <p14:creationId xmlns:p14="http://schemas.microsoft.com/office/powerpoint/2010/main" val="11121962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99460"/>
            <a:ext cx="12004158" cy="5656522"/>
          </a:xfrm>
        </p:spPr>
        <p:txBody>
          <a:bodyPr>
            <a:normAutofit/>
          </a:bodyPr>
          <a:lstStyle/>
          <a:p>
            <a:pPr algn="just">
              <a:lnSpc>
                <a:spcPct val="150000"/>
              </a:lnSpc>
            </a:pPr>
            <a:r>
              <a:rPr lang="en-US" sz="2000" dirty="0" smtClean="0">
                <a:latin typeface="Arial" pitchFamily="34" charset="0"/>
                <a:cs typeface="Arial" pitchFamily="34" charset="0"/>
              </a:rPr>
              <a:t>Steps are:</a:t>
            </a:r>
          </a:p>
          <a:p>
            <a:pPr marL="0" indent="0" algn="just">
              <a:lnSpc>
                <a:spcPct val="150000"/>
              </a:lnSpc>
              <a:buNone/>
            </a:pPr>
            <a:r>
              <a:rPr lang="en-US" sz="2000" dirty="0" smtClean="0">
                <a:latin typeface="Arial" pitchFamily="34" charset="0"/>
                <a:cs typeface="Arial" pitchFamily="34" charset="0"/>
              </a:rPr>
              <a:t>Determine Y bus matrix and Z-bus matrix, which is the inverse of Y-bus</a:t>
            </a: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r>
              <a:rPr lang="en-US" sz="2000" dirty="0" smtClean="0">
                <a:latin typeface="Arial" pitchFamily="34" charset="0"/>
                <a:cs typeface="Arial" pitchFamily="34" charset="0"/>
              </a:rPr>
              <a:t>                                                                                                                   eqn.(3)</a:t>
            </a: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r>
              <a:rPr lang="en-US" sz="2000" dirty="0" smtClean="0">
                <a:latin typeface="Arial" pitchFamily="34" charset="0"/>
                <a:cs typeface="Arial" pitchFamily="34" charset="0"/>
              </a:rPr>
              <a:t>For fault at bus i we get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29</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528885729"/>
              </p:ext>
            </p:extLst>
          </p:nvPr>
        </p:nvGraphicFramePr>
        <p:xfrm>
          <a:off x="850606" y="1924494"/>
          <a:ext cx="3125972" cy="3247030"/>
        </p:xfrm>
        <a:graphic>
          <a:graphicData uri="http://schemas.openxmlformats.org/presentationml/2006/ole">
            <mc:AlternateContent xmlns:mc="http://schemas.openxmlformats.org/markup-compatibility/2006">
              <mc:Choice xmlns:v="urn:schemas-microsoft-com:vml" Requires="v">
                <p:oleObj spid="_x0000_s507917" name="Equation" r:id="rId3" imgW="1841500" imgH="1917700" progId="Equation.3">
                  <p:embed/>
                </p:oleObj>
              </mc:Choice>
              <mc:Fallback>
                <p:oleObj name="Equation" r:id="rId3" imgW="1841500" imgH="1917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606" y="1924494"/>
                        <a:ext cx="3125972" cy="3247030"/>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02975309"/>
              </p:ext>
            </p:extLst>
          </p:nvPr>
        </p:nvGraphicFramePr>
        <p:xfrm>
          <a:off x="2913321" y="5188687"/>
          <a:ext cx="2875308" cy="616688"/>
        </p:xfrm>
        <a:graphic>
          <a:graphicData uri="http://schemas.openxmlformats.org/presentationml/2006/ole">
            <mc:AlternateContent xmlns:mc="http://schemas.openxmlformats.org/markup-compatibility/2006">
              <mc:Choice xmlns:v="urn:schemas-microsoft-com:vml" Requires="v">
                <p:oleObj spid="_x0000_s507918" name="Equation" r:id="rId5" imgW="1180588" imgH="253890" progId="Equation.3">
                  <p:embed/>
                </p:oleObj>
              </mc:Choice>
              <mc:Fallback>
                <p:oleObj name="Equation" r:id="rId5" imgW="1180588" imgH="25389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3321" y="5188687"/>
                        <a:ext cx="2875308" cy="616688"/>
                      </a:xfrm>
                      <a:prstGeom prst="rect">
                        <a:avLst/>
                      </a:prstGeom>
                      <a:noFill/>
                    </p:spPr>
                  </p:pic>
                </p:oleObj>
              </mc:Fallback>
            </mc:AlternateContent>
          </a:graphicData>
        </a:graphic>
      </p:graphicFrame>
      <p:sp>
        <p:nvSpPr>
          <p:cNvPr id="10" name="Rectangle 9"/>
          <p:cNvSpPr/>
          <p:nvPr/>
        </p:nvSpPr>
        <p:spPr>
          <a:xfrm>
            <a:off x="141872" y="97096"/>
            <a:ext cx="11632223" cy="646331"/>
          </a:xfrm>
          <a:prstGeom prst="rect">
            <a:avLst/>
          </a:prstGeom>
        </p:spPr>
        <p:txBody>
          <a:bodyPr wrap="none">
            <a:spAutoFit/>
          </a:bodyPr>
          <a:lstStyle/>
          <a:p>
            <a:r>
              <a:rPr lang="en-US" sz="3600" b="1" dirty="0" smtClean="0">
                <a:latin typeface="Arial" pitchFamily="34" charset="0"/>
                <a:cs typeface="Arial" pitchFamily="34" charset="0"/>
              </a:rPr>
              <a:t>Fault </a:t>
            </a:r>
            <a:r>
              <a:rPr lang="en-US" sz="3600" b="1" dirty="0">
                <a:latin typeface="Arial" pitchFamily="34" charset="0"/>
                <a:cs typeface="Arial" pitchFamily="34" charset="0"/>
              </a:rPr>
              <a:t>Analysis in Large </a:t>
            </a:r>
            <a:r>
              <a:rPr lang="en-US" sz="3600" b="1" dirty="0" smtClean="0">
                <a:latin typeface="Arial" pitchFamily="34" charset="0"/>
                <a:cs typeface="Arial" pitchFamily="34" charset="0"/>
              </a:rPr>
              <a:t>Network                   Cont.….</a:t>
            </a:r>
            <a:endParaRPr lang="en-US" sz="3600" dirty="0"/>
          </a:p>
        </p:txBody>
      </p:sp>
    </p:spTree>
    <p:extLst>
      <p:ext uri="{BB962C8B-B14F-4D97-AF65-F5344CB8AC3E}">
        <p14:creationId xmlns:p14="http://schemas.microsoft.com/office/powerpoint/2010/main" val="319494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061" y="1116419"/>
            <a:ext cx="11844670" cy="5401339"/>
          </a:xfrm>
        </p:spPr>
        <p:txBody>
          <a:bodyPr>
            <a:normAutofit/>
          </a:bodyPr>
          <a:lstStyle/>
          <a:p>
            <a:pPr algn="just">
              <a:lnSpc>
                <a:spcPct val="150000"/>
              </a:lnSpc>
            </a:pPr>
            <a:r>
              <a:rPr lang="en-US" sz="2000" dirty="0" smtClean="0">
                <a:latin typeface="Arial" pitchFamily="34" charset="0"/>
                <a:cs typeface="Arial" pitchFamily="34" charset="0"/>
              </a:rPr>
              <a:t>Then, voltage during fault is also determined using the superposition method as </a:t>
            </a:r>
          </a:p>
          <a:p>
            <a:pPr marL="0" indent="0" algn="just">
              <a:lnSpc>
                <a:spcPct val="150000"/>
              </a:lnSpc>
              <a:buNone/>
            </a:pPr>
            <a:r>
              <a:rPr lang="en-US" sz="2000" dirty="0" smtClean="0">
                <a:latin typeface="Arial" pitchFamily="34" charset="0"/>
                <a:cs typeface="Arial" pitchFamily="34" charset="0"/>
              </a:rPr>
              <a:t>                                                                                                                     eqn.(4)</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Then , </a:t>
            </a:r>
            <a:r>
              <a:rPr lang="en-US" sz="2000" dirty="0" smtClean="0">
                <a:solidFill>
                  <a:srgbClr val="FF0000"/>
                </a:solidFill>
                <a:latin typeface="Arial" pitchFamily="34" charset="0"/>
                <a:cs typeface="Arial" pitchFamily="34" charset="0"/>
              </a:rPr>
              <a:t>the generalized step is</a:t>
            </a:r>
            <a:r>
              <a:rPr lang="en-US" sz="2000" dirty="0" smtClean="0">
                <a:latin typeface="Arial" pitchFamily="34" charset="0"/>
                <a:cs typeface="Arial" pitchFamily="34" charset="0"/>
              </a:rPr>
              <a:t>: assume the </a:t>
            </a:r>
            <a:r>
              <a:rPr lang="en-US" sz="2000" dirty="0">
                <a:latin typeface="Arial" pitchFamily="34" charset="0"/>
                <a:cs typeface="Arial" pitchFamily="34" charset="0"/>
              </a:rPr>
              <a:t>pre-fault </a:t>
            </a:r>
            <a:r>
              <a:rPr lang="en-US" sz="2000" dirty="0" smtClean="0">
                <a:latin typeface="Arial" pitchFamily="34" charset="0"/>
                <a:cs typeface="Arial" pitchFamily="34" charset="0"/>
              </a:rPr>
              <a:t>voltages are known </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Calculate </a:t>
            </a:r>
            <a:r>
              <a:rPr lang="en-US" sz="2000" dirty="0" err="1">
                <a:latin typeface="Arial" pitchFamily="34" charset="0"/>
                <a:cs typeface="Arial" pitchFamily="34" charset="0"/>
              </a:rPr>
              <a:t>Zbus</a:t>
            </a:r>
            <a:r>
              <a:rPr lang="en-US" sz="2000" dirty="0">
                <a:latin typeface="Arial" pitchFamily="34" charset="0"/>
                <a:cs typeface="Arial" pitchFamily="34" charset="0"/>
              </a:rPr>
              <a:t> for each sequence</a:t>
            </a:r>
          </a:p>
          <a:p>
            <a:pPr algn="just">
              <a:lnSpc>
                <a:spcPct val="150000"/>
              </a:lnSpc>
            </a:pPr>
            <a:r>
              <a:rPr lang="en-US" sz="2000" dirty="0">
                <a:latin typeface="Arial" pitchFamily="34" charset="0"/>
                <a:cs typeface="Arial" pitchFamily="34" charset="0"/>
              </a:rPr>
              <a:t>For a fault at bus i, the </a:t>
            </a:r>
            <a:r>
              <a:rPr lang="en-US" sz="2000" dirty="0" err="1">
                <a:latin typeface="Arial" pitchFamily="34" charset="0"/>
                <a:cs typeface="Arial" pitchFamily="34" charset="0"/>
              </a:rPr>
              <a:t>Zii</a:t>
            </a:r>
            <a:r>
              <a:rPr lang="en-US" sz="2000" dirty="0">
                <a:latin typeface="Arial" pitchFamily="34" charset="0"/>
                <a:cs typeface="Arial" pitchFamily="34" charset="0"/>
              </a:rPr>
              <a:t> values are the </a:t>
            </a:r>
            <a:r>
              <a:rPr lang="en-US" sz="2000" dirty="0" err="1">
                <a:latin typeface="Arial" pitchFamily="34" charset="0"/>
                <a:cs typeface="Arial" pitchFamily="34" charset="0"/>
              </a:rPr>
              <a:t>thevenin</a:t>
            </a:r>
            <a:r>
              <a:rPr lang="en-US" sz="2000" dirty="0">
                <a:latin typeface="Arial" pitchFamily="34" charset="0"/>
                <a:cs typeface="Arial" pitchFamily="34" charset="0"/>
              </a:rPr>
              <a:t> equivalent impedances; the pre-fault voltage is the positive sequence </a:t>
            </a:r>
            <a:r>
              <a:rPr lang="en-US" sz="2000" dirty="0" err="1">
                <a:latin typeface="Arial" pitchFamily="34" charset="0"/>
                <a:cs typeface="Arial" pitchFamily="34" charset="0"/>
              </a:rPr>
              <a:t>thevenin</a:t>
            </a:r>
            <a:r>
              <a:rPr lang="en-US" sz="2000" dirty="0">
                <a:latin typeface="Arial" pitchFamily="34" charset="0"/>
                <a:cs typeface="Arial" pitchFamily="34" charset="0"/>
              </a:rPr>
              <a:t> voltage</a:t>
            </a:r>
          </a:p>
          <a:p>
            <a:pPr algn="just">
              <a:lnSpc>
                <a:spcPct val="150000"/>
              </a:lnSpc>
            </a:pPr>
            <a:r>
              <a:rPr lang="en-US" sz="2000" dirty="0">
                <a:latin typeface="Arial" pitchFamily="34" charset="0"/>
                <a:cs typeface="Arial" pitchFamily="34" charset="0"/>
              </a:rPr>
              <a:t>Connect and solve the </a:t>
            </a:r>
            <a:r>
              <a:rPr lang="en-US" sz="2000" dirty="0" err="1">
                <a:latin typeface="Arial" pitchFamily="34" charset="0"/>
                <a:cs typeface="Arial" pitchFamily="34" charset="0"/>
              </a:rPr>
              <a:t>thevenin</a:t>
            </a:r>
            <a:r>
              <a:rPr lang="en-US" sz="2000" dirty="0">
                <a:latin typeface="Arial" pitchFamily="34" charset="0"/>
                <a:cs typeface="Arial" pitchFamily="34" charset="0"/>
              </a:rPr>
              <a:t> equivalent sequence networks to determine the fault current</a:t>
            </a:r>
          </a:p>
          <a:p>
            <a:pPr algn="just">
              <a:lnSpc>
                <a:spcPct val="150000"/>
              </a:lnSpc>
            </a:pPr>
            <a:r>
              <a:rPr lang="en-US" sz="2000" dirty="0">
                <a:latin typeface="Arial" pitchFamily="34" charset="0"/>
                <a:cs typeface="Arial" pitchFamily="34" charset="0"/>
              </a:rPr>
              <a:t>Sequence voltages throughout the system are</a:t>
            </a:r>
          </a:p>
          <a:p>
            <a:pPr algn="just">
              <a:lnSpc>
                <a:spcPct val="150000"/>
              </a:lnSpc>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30</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985092590"/>
              </p:ext>
            </p:extLst>
          </p:nvPr>
        </p:nvGraphicFramePr>
        <p:xfrm>
          <a:off x="1275907" y="1743739"/>
          <a:ext cx="2116163" cy="627321"/>
        </p:xfrm>
        <a:graphic>
          <a:graphicData uri="http://schemas.openxmlformats.org/presentationml/2006/ole">
            <mc:AlternateContent xmlns:mc="http://schemas.openxmlformats.org/markup-compatibility/2006">
              <mc:Choice xmlns:v="urn:schemas-microsoft-com:vml" Requires="v">
                <p:oleObj spid="_x0000_s508935" name="Equation" r:id="rId3" imgW="799753" imgH="241195" progId="Equation.3">
                  <p:embed/>
                </p:oleObj>
              </mc:Choice>
              <mc:Fallback>
                <p:oleObj name="Equation" r:id="rId3" imgW="799753" imgH="241195"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5907" y="1743739"/>
                        <a:ext cx="2116163" cy="627321"/>
                      </a:xfrm>
                      <a:prstGeom prst="rect">
                        <a:avLst/>
                      </a:prstGeom>
                      <a:noFill/>
                    </p:spPr>
                  </p:pic>
                </p:oleObj>
              </mc:Fallback>
            </mc:AlternateContent>
          </a:graphicData>
        </a:graphic>
      </p:graphicFrame>
      <p:sp>
        <p:nvSpPr>
          <p:cNvPr id="8" name="Rectangle 7"/>
          <p:cNvSpPr/>
          <p:nvPr/>
        </p:nvSpPr>
        <p:spPr>
          <a:xfrm>
            <a:off x="141872" y="97096"/>
            <a:ext cx="11632223" cy="646331"/>
          </a:xfrm>
          <a:prstGeom prst="rect">
            <a:avLst/>
          </a:prstGeom>
        </p:spPr>
        <p:txBody>
          <a:bodyPr wrap="none">
            <a:spAutoFit/>
          </a:bodyPr>
          <a:lstStyle/>
          <a:p>
            <a:r>
              <a:rPr lang="en-US" sz="3600" b="1" dirty="0" smtClean="0">
                <a:latin typeface="Arial" pitchFamily="34" charset="0"/>
                <a:cs typeface="Arial" pitchFamily="34" charset="0"/>
              </a:rPr>
              <a:t>Fault </a:t>
            </a:r>
            <a:r>
              <a:rPr lang="en-US" sz="3600" b="1" dirty="0">
                <a:latin typeface="Arial" pitchFamily="34" charset="0"/>
                <a:cs typeface="Arial" pitchFamily="34" charset="0"/>
              </a:rPr>
              <a:t>Analysis in Large </a:t>
            </a:r>
            <a:r>
              <a:rPr lang="en-US" sz="3600" b="1" dirty="0" smtClean="0">
                <a:latin typeface="Arial" pitchFamily="34" charset="0"/>
                <a:cs typeface="Arial" pitchFamily="34" charset="0"/>
              </a:rPr>
              <a:t>Network                   Cont.….</a:t>
            </a:r>
            <a:endParaRPr lang="en-US" sz="3600" dirty="0"/>
          </a:p>
        </p:txBody>
      </p:sp>
    </p:spTree>
    <p:extLst>
      <p:ext uri="{BB962C8B-B14F-4D97-AF65-F5344CB8AC3E}">
        <p14:creationId xmlns:p14="http://schemas.microsoft.com/office/powerpoint/2010/main" val="1272147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5693" y="1105786"/>
            <a:ext cx="11919097" cy="5571461"/>
          </a:xfrm>
        </p:spPr>
        <p:txBody>
          <a:bodyPr/>
          <a:lstStyle/>
          <a:p>
            <a:pPr algn="just">
              <a:lnSpc>
                <a:spcPct val="150000"/>
              </a:lnSpc>
            </a:pPr>
            <a:r>
              <a:rPr lang="en-US" sz="2000" dirty="0">
                <a:latin typeface="Arial" pitchFamily="34" charset="0"/>
                <a:cs typeface="Arial" pitchFamily="34" charset="0"/>
              </a:rPr>
              <a:t>Sequence voltages throughout the system are given </a:t>
            </a:r>
            <a:r>
              <a:rPr lang="en-US" sz="2000" dirty="0" smtClean="0">
                <a:latin typeface="Arial" pitchFamily="34" charset="0"/>
                <a:cs typeface="Arial" pitchFamily="34" charset="0"/>
              </a:rPr>
              <a:t>by</a:t>
            </a:r>
          </a:p>
          <a:p>
            <a:pPr algn="just">
              <a:lnSpc>
                <a:spcPct val="150000"/>
              </a:lnSpc>
            </a:pPr>
            <a:endParaRPr lang="en-US" sz="2000" dirty="0">
              <a:latin typeface="Arial" pitchFamily="34" charset="0"/>
              <a:cs typeface="Arial" pitchFamily="34" charset="0"/>
            </a:endParaRPr>
          </a:p>
          <a:p>
            <a:pPr algn="just">
              <a:lnSpc>
                <a:spcPct val="150000"/>
              </a:lnSpc>
            </a:pPr>
            <a:endParaRPr lang="en-US" sz="2000" dirty="0" smtClean="0">
              <a:latin typeface="Arial" pitchFamily="34" charset="0"/>
              <a:cs typeface="Arial" pitchFamily="34" charset="0"/>
            </a:endParaRP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eqn.(5)</a:t>
            </a:r>
            <a:endParaRPr lang="en-US" sz="2000" dirty="0">
              <a:latin typeface="Arial" pitchFamily="34" charset="0"/>
              <a:cs typeface="Arial" pitchFamily="34" charset="0"/>
            </a:endParaRPr>
          </a:p>
          <a:p>
            <a:pPr algn="just">
              <a:lnSpc>
                <a:spcPct val="150000"/>
              </a:lnSpc>
            </a:pPr>
            <a:endParaRPr lang="en-US" sz="2000" dirty="0" smtClean="0">
              <a:latin typeface="Arial" pitchFamily="34" charset="0"/>
              <a:cs typeface="Arial" pitchFamily="34" charset="0"/>
            </a:endParaRPr>
          </a:p>
          <a:p>
            <a:pPr algn="just">
              <a:lnSpc>
                <a:spcPct val="150000"/>
              </a:lnSpc>
            </a:pPr>
            <a:endParaRPr lang="en-US" sz="2000" dirty="0">
              <a:latin typeface="Arial" pitchFamily="34" charset="0"/>
              <a:cs typeface="Arial" pitchFamily="34" charset="0"/>
            </a:endParaRPr>
          </a:p>
          <a:p>
            <a:pPr algn="just">
              <a:lnSpc>
                <a:spcPct val="150000"/>
              </a:lnSpc>
            </a:pPr>
            <a:endParaRPr lang="en-US" sz="2000" dirty="0" smtClean="0">
              <a:latin typeface="Arial" pitchFamily="34" charset="0"/>
              <a:cs typeface="Arial" pitchFamily="34" charset="0"/>
            </a:endParaRPr>
          </a:p>
          <a:p>
            <a:pPr algn="just">
              <a:lnSpc>
                <a:spcPct val="150000"/>
              </a:lnSpc>
            </a:pPr>
            <a:r>
              <a:rPr lang="en-US" altLang="en-US" sz="2000" dirty="0" smtClean="0">
                <a:latin typeface="Arial" pitchFamily="34" charset="0"/>
                <a:cs typeface="Arial" pitchFamily="34" charset="0"/>
              </a:rPr>
              <a:t> </a:t>
            </a:r>
            <a:r>
              <a:rPr lang="en-US" altLang="en-US" sz="2000" dirty="0">
                <a:latin typeface="Arial" pitchFamily="34" charset="0"/>
                <a:cs typeface="Arial" pitchFamily="34" charset="0"/>
              </a:rPr>
              <a:t>Phase values are determined from the sequence </a:t>
            </a:r>
            <a:r>
              <a:rPr lang="en-US" altLang="en-US" sz="2000" dirty="0" smtClean="0">
                <a:latin typeface="Arial" pitchFamily="34" charset="0"/>
                <a:cs typeface="Arial" pitchFamily="34" charset="0"/>
              </a:rPr>
              <a:t>values</a:t>
            </a:r>
            <a:endParaRPr lang="en-US" sz="200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31</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776679883"/>
              </p:ext>
            </p:extLst>
          </p:nvPr>
        </p:nvGraphicFramePr>
        <p:xfrm>
          <a:off x="1240466" y="1727791"/>
          <a:ext cx="2962715" cy="3014330"/>
        </p:xfrm>
        <a:graphic>
          <a:graphicData uri="http://schemas.openxmlformats.org/presentationml/2006/ole">
            <mc:AlternateContent xmlns:mc="http://schemas.openxmlformats.org/markup-compatibility/2006">
              <mc:Choice xmlns:v="urn:schemas-microsoft-com:vml" Requires="v">
                <p:oleObj spid="_x0000_s509959" name="Equation" r:id="rId3" imgW="3644900" imgH="3708400" progId="Equation.DSMT4">
                  <p:embed/>
                </p:oleObj>
              </mc:Choice>
              <mc:Fallback>
                <p:oleObj name="Equation" r:id="rId3" imgW="3644900" imgH="370840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0466" y="1727791"/>
                        <a:ext cx="2962715" cy="3014330"/>
                      </a:xfrm>
                      <a:prstGeom prst="rect">
                        <a:avLst/>
                      </a:prstGeom>
                      <a:noFill/>
                      <a:ln>
                        <a:noFill/>
                      </a:ln>
                      <a:effectLst/>
                    </p:spPr>
                  </p:pic>
                </p:oleObj>
              </mc:Fallback>
            </mc:AlternateContent>
          </a:graphicData>
        </a:graphic>
      </p:graphicFrame>
      <p:sp>
        <p:nvSpPr>
          <p:cNvPr id="7" name="Rectangle 6"/>
          <p:cNvSpPr/>
          <p:nvPr/>
        </p:nvSpPr>
        <p:spPr>
          <a:xfrm>
            <a:off x="141872" y="97096"/>
            <a:ext cx="11632223" cy="646331"/>
          </a:xfrm>
          <a:prstGeom prst="rect">
            <a:avLst/>
          </a:prstGeom>
        </p:spPr>
        <p:txBody>
          <a:bodyPr wrap="none">
            <a:spAutoFit/>
          </a:bodyPr>
          <a:lstStyle/>
          <a:p>
            <a:r>
              <a:rPr lang="en-US" sz="3600" b="1" dirty="0" smtClean="0">
                <a:latin typeface="Arial" pitchFamily="34" charset="0"/>
                <a:cs typeface="Arial" pitchFamily="34" charset="0"/>
              </a:rPr>
              <a:t>Fault </a:t>
            </a:r>
            <a:r>
              <a:rPr lang="en-US" sz="3600" b="1" dirty="0">
                <a:latin typeface="Arial" pitchFamily="34" charset="0"/>
                <a:cs typeface="Arial" pitchFamily="34" charset="0"/>
              </a:rPr>
              <a:t>Analysis in Large </a:t>
            </a:r>
            <a:r>
              <a:rPr lang="en-US" sz="3600" b="1" dirty="0" smtClean="0">
                <a:latin typeface="Arial" pitchFamily="34" charset="0"/>
                <a:cs typeface="Arial" pitchFamily="34" charset="0"/>
              </a:rPr>
              <a:t>Network                   Cont.….</a:t>
            </a:r>
            <a:endParaRPr lang="en-US" sz="3600" dirty="0"/>
          </a:p>
        </p:txBody>
      </p:sp>
    </p:spTree>
    <p:extLst>
      <p:ext uri="{BB962C8B-B14F-4D97-AF65-F5344CB8AC3E}">
        <p14:creationId xmlns:p14="http://schemas.microsoft.com/office/powerpoint/2010/main" val="8300133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254642"/>
            <a:ext cx="12057320" cy="5411972"/>
          </a:xfrm>
        </p:spPr>
        <p:txBody>
          <a:bodyPr>
            <a:normAutofit/>
          </a:bodyPr>
          <a:lstStyle/>
          <a:p>
            <a:pPr marL="0" indent="0" algn="just">
              <a:lnSpc>
                <a:spcPct val="150000"/>
              </a:lnSpc>
              <a:buNone/>
            </a:pPr>
            <a:r>
              <a:rPr lang="en-US" sz="2000" b="1" dirty="0" smtClean="0">
                <a:latin typeface="Arial" pitchFamily="34" charset="0"/>
                <a:cs typeface="Arial" pitchFamily="34" charset="0"/>
              </a:rPr>
              <a:t>Project assignment: </a:t>
            </a:r>
            <a:r>
              <a:rPr lang="en-US" sz="2000" dirty="0" smtClean="0">
                <a:latin typeface="Arial" pitchFamily="34" charset="0"/>
                <a:cs typeface="Arial" pitchFamily="34" charset="0"/>
              </a:rPr>
              <a:t>For the following figure determine the fault current considering the fault analysis for large power network. Assume the Single line to ground fault is takes place at bus 3</a:t>
            </a:r>
            <a:r>
              <a:rPr lang="en-US" sz="2000" dirty="0">
                <a:latin typeface="Arial" pitchFamily="34" charset="0"/>
                <a:cs typeface="Arial" pitchFamily="34" charset="0"/>
              </a:rPr>
              <a:t>. </a:t>
            </a: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ctr">
              <a:lnSpc>
                <a:spcPct val="150000"/>
              </a:lnSpc>
              <a:buNone/>
            </a:pPr>
            <a:r>
              <a:rPr lang="en-US" sz="2000" dirty="0" smtClean="0">
                <a:latin typeface="Arial" pitchFamily="34" charset="0"/>
                <a:cs typeface="Arial" pitchFamily="34" charset="0"/>
              </a:rPr>
              <a:t>Figure 4. The single diagram of three bus system.</a:t>
            </a:r>
          </a:p>
          <a:p>
            <a:pPr marL="0" indent="0">
              <a:lnSpc>
                <a:spcPct val="150000"/>
              </a:lnSpc>
              <a:buNone/>
            </a:pPr>
            <a:r>
              <a:rPr lang="en-US" sz="2000" dirty="0" smtClean="0">
                <a:latin typeface="Arial" pitchFamily="34" charset="0"/>
                <a:cs typeface="Arial" pitchFamily="34" charset="0"/>
              </a:rPr>
              <a:t>Url:</a:t>
            </a:r>
            <a:r>
              <a:rPr lang="en-US" sz="1600" dirty="0" smtClean="0">
                <a:latin typeface="Arial" pitchFamily="34" charset="0"/>
                <a:cs typeface="Arial" pitchFamily="34" charset="0"/>
                <a:hlinkClick r:id="rId2"/>
              </a:rPr>
              <a:t>https</a:t>
            </a:r>
            <a:r>
              <a:rPr lang="en-US" sz="1600" dirty="0">
                <a:latin typeface="Arial" pitchFamily="34" charset="0"/>
                <a:cs typeface="Arial" pitchFamily="34" charset="0"/>
                <a:hlinkClick r:id="rId2"/>
              </a:rPr>
              <a:t>://</a:t>
            </a:r>
            <a:r>
              <a:rPr lang="en-US" sz="1600" dirty="0" smtClean="0">
                <a:latin typeface="Arial" pitchFamily="34" charset="0"/>
                <a:cs typeface="Arial" pitchFamily="34" charset="0"/>
                <a:hlinkClick r:id="rId2"/>
              </a:rPr>
              <a:t>media.cheggcdn.com/media/e2f/e2f91d3f-2494-444d-9104-ad55ddcd66ee/phpLXDGEl.png</a:t>
            </a:r>
            <a:endParaRPr lang="en-US" sz="1600" dirty="0" smtClean="0">
              <a:latin typeface="Arial" pitchFamily="34" charset="0"/>
              <a:cs typeface="Arial" pitchFamily="34" charset="0"/>
            </a:endParaRPr>
          </a:p>
          <a:p>
            <a:pPr marL="0" indent="0" algn="just">
              <a:lnSpc>
                <a:spcPct val="150000"/>
              </a:lnSpc>
              <a:buNone/>
            </a:pPr>
            <a:endParaRPr lang="en-US" sz="1600" dirty="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32</a:t>
            </a:fld>
            <a:endParaRPr lang="en-US"/>
          </a:p>
        </p:txBody>
      </p:sp>
      <p:pic>
        <p:nvPicPr>
          <p:cNvPr id="513026" name="Picture 2" descr="https://media.cheggcdn.com/media/e2f/e2f91d3f-2494-444d-9104-ad55ddcd66ee/phpLXDGEl.png"/>
          <p:cNvPicPr>
            <a:picLocks noChangeAspect="1" noChangeArrowheads="1"/>
          </p:cNvPicPr>
          <p:nvPr/>
        </p:nvPicPr>
        <p:blipFill rotWithShape="1">
          <a:blip r:embed="rId3">
            <a:extLst>
              <a:ext uri="{28A0092B-C50C-407E-A947-70E740481C1C}">
                <a14:useLocalDpi xmlns:a14="http://schemas.microsoft.com/office/drawing/2010/main" val="0"/>
              </a:ext>
            </a:extLst>
          </a:blip>
          <a:srcRect t="28718"/>
          <a:stretch/>
        </p:blipFill>
        <p:spPr bwMode="auto">
          <a:xfrm>
            <a:off x="2385072" y="2148534"/>
            <a:ext cx="6131606" cy="319964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41872" y="97096"/>
            <a:ext cx="11632223" cy="646331"/>
          </a:xfrm>
          <a:prstGeom prst="rect">
            <a:avLst/>
          </a:prstGeom>
        </p:spPr>
        <p:txBody>
          <a:bodyPr wrap="none">
            <a:spAutoFit/>
          </a:bodyPr>
          <a:lstStyle/>
          <a:p>
            <a:r>
              <a:rPr lang="en-US" sz="3600" b="1" dirty="0" smtClean="0">
                <a:latin typeface="Arial" pitchFamily="34" charset="0"/>
                <a:cs typeface="Arial" pitchFamily="34" charset="0"/>
              </a:rPr>
              <a:t>Fault </a:t>
            </a:r>
            <a:r>
              <a:rPr lang="en-US" sz="3600" b="1" dirty="0">
                <a:latin typeface="Arial" pitchFamily="34" charset="0"/>
                <a:cs typeface="Arial" pitchFamily="34" charset="0"/>
              </a:rPr>
              <a:t>Analysis in Large </a:t>
            </a:r>
            <a:r>
              <a:rPr lang="en-US" sz="3600" b="1" dirty="0" smtClean="0">
                <a:latin typeface="Arial" pitchFamily="34" charset="0"/>
                <a:cs typeface="Arial" pitchFamily="34" charset="0"/>
              </a:rPr>
              <a:t>Network                   Cont.….</a:t>
            </a:r>
            <a:endParaRPr lang="en-US" sz="3600" dirty="0"/>
          </a:p>
        </p:txBody>
      </p:sp>
    </p:spTree>
    <p:extLst>
      <p:ext uri="{BB962C8B-B14F-4D97-AF65-F5344CB8AC3E}">
        <p14:creationId xmlns:p14="http://schemas.microsoft.com/office/powerpoint/2010/main" val="4293405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4" y="85558"/>
            <a:ext cx="10587184" cy="715530"/>
          </a:xfrm>
        </p:spPr>
        <p:txBody>
          <a:bodyPr>
            <a:normAutofit/>
          </a:bodyPr>
          <a:lstStyle/>
          <a:p>
            <a:pPr algn="ctr"/>
            <a:r>
              <a:rPr lang="en-US" sz="3600" b="1" dirty="0" smtClean="0">
                <a:latin typeface="Arial" pitchFamily="34" charset="0"/>
                <a:cs typeface="Arial" pitchFamily="34" charset="0"/>
              </a:rPr>
              <a:t>Summary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0" y="489098"/>
            <a:ext cx="12020161" cy="6072195"/>
          </a:xfrm>
        </p:spPr>
        <p:txBody>
          <a:bodyPr>
            <a:noAutofit/>
          </a:bodyPr>
          <a:lstStyle/>
          <a:p>
            <a:pPr algn="just">
              <a:lnSpc>
                <a:spcPct val="250000"/>
              </a:lnSpc>
              <a:spcBef>
                <a:spcPts val="0"/>
              </a:spcBef>
            </a:pPr>
            <a:r>
              <a:rPr lang="en-US" sz="2000" dirty="0" smtClean="0">
                <a:latin typeface="Arial" pitchFamily="34" charset="0"/>
                <a:cs typeface="Arial" pitchFamily="34" charset="0"/>
              </a:rPr>
              <a:t>In this lecture, solved problems for unbalanced fault is discussed. </a:t>
            </a:r>
          </a:p>
          <a:p>
            <a:pPr algn="just">
              <a:lnSpc>
                <a:spcPct val="250000"/>
              </a:lnSpc>
              <a:spcBef>
                <a:spcPts val="0"/>
              </a:spcBef>
            </a:pPr>
            <a:r>
              <a:rPr lang="en-US" sz="2000" dirty="0" smtClean="0">
                <a:latin typeface="Arial" pitchFamily="34" charset="0"/>
                <a:cs typeface="Arial" pitchFamily="34" charset="0"/>
              </a:rPr>
              <a:t>The formulation sequence networks for positive, negative and zero sequences are presented. </a:t>
            </a:r>
          </a:p>
          <a:p>
            <a:pPr algn="just">
              <a:lnSpc>
                <a:spcPct val="250000"/>
              </a:lnSpc>
              <a:spcBef>
                <a:spcPts val="0"/>
              </a:spcBef>
            </a:pPr>
            <a:r>
              <a:rPr lang="en-US" sz="2000" dirty="0" smtClean="0">
                <a:latin typeface="Arial" pitchFamily="34" charset="0"/>
                <a:cs typeface="Arial" pitchFamily="34" charset="0"/>
              </a:rPr>
              <a:t>Specifically, the importance of transformer connection types and grounding on zero sequence network formulation is discussed.</a:t>
            </a:r>
          </a:p>
          <a:p>
            <a:pPr algn="just">
              <a:lnSpc>
                <a:spcPct val="250000"/>
              </a:lnSpc>
              <a:spcBef>
                <a:spcPts val="0"/>
              </a:spcBef>
            </a:pPr>
            <a:r>
              <a:rPr lang="en-US" sz="2000" dirty="0" smtClean="0">
                <a:latin typeface="Arial" pitchFamily="34" charset="0"/>
                <a:cs typeface="Arial" pitchFamily="34" charset="0"/>
              </a:rPr>
              <a:t>The fault analysis example for symmetrical components,  L-G, L-L and LL-G is discussed </a:t>
            </a:r>
          </a:p>
          <a:p>
            <a:pPr algn="just">
              <a:lnSpc>
                <a:spcPct val="250000"/>
              </a:lnSpc>
              <a:spcBef>
                <a:spcPts val="0"/>
              </a:spcBef>
            </a:pPr>
            <a:r>
              <a:rPr lang="en-US" sz="2000" dirty="0" smtClean="0">
                <a:latin typeface="Arial" pitchFamily="34" charset="0"/>
                <a:cs typeface="Arial" pitchFamily="34" charset="0"/>
              </a:rPr>
              <a:t>In addition, the principle of superposition analysis  for faults in large power network is also discussed </a:t>
            </a:r>
          </a:p>
          <a:p>
            <a:pPr algn="just">
              <a:lnSpc>
                <a:spcPct val="250000"/>
              </a:lnSpc>
              <a:spcBef>
                <a:spcPts val="0"/>
              </a:spcBef>
            </a:pPr>
            <a:r>
              <a:rPr lang="en-US" sz="2000" dirty="0" smtClean="0">
                <a:latin typeface="Arial" pitchFamily="34" charset="0"/>
                <a:cs typeface="Arial" pitchFamily="34" charset="0"/>
              </a:rPr>
              <a:t>Finally, the project works based on the large network analysis given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33</a:t>
            </a:fld>
            <a:endParaRPr lang="en-US"/>
          </a:p>
        </p:txBody>
      </p:sp>
    </p:spTree>
    <p:extLst>
      <p:ext uri="{BB962C8B-B14F-4D97-AF65-F5344CB8AC3E}">
        <p14:creationId xmlns:p14="http://schemas.microsoft.com/office/powerpoint/2010/main" val="2902694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231" y="163108"/>
            <a:ext cx="10627938" cy="511568"/>
          </a:xfrm>
        </p:spPr>
        <p:txBody>
          <a:bodyPr>
            <a:noAutofit/>
          </a:bodyPr>
          <a:lstStyle/>
          <a:p>
            <a:pPr algn="ctr"/>
            <a:r>
              <a:rPr lang="en-US" sz="3600" b="1" dirty="0" smtClean="0">
                <a:latin typeface="Arial" pitchFamily="34" charset="0"/>
                <a:cs typeface="Arial" pitchFamily="34" charset="0"/>
              </a:rPr>
              <a:t>References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0" y="725864"/>
            <a:ext cx="12192000" cy="6047076"/>
          </a:xfrm>
        </p:spPr>
        <p:txBody>
          <a:bodyPr>
            <a:normAutofit/>
          </a:bodyPr>
          <a:lstStyle/>
          <a:p>
            <a:pPr marL="0" indent="0" algn="just">
              <a:lnSpc>
                <a:spcPct val="150000"/>
              </a:lnSpc>
              <a:buNone/>
            </a:pPr>
            <a:r>
              <a:rPr lang="en-US" sz="2600" dirty="0">
                <a:latin typeface="Arial" pitchFamily="34" charset="0"/>
                <a:cs typeface="Arial" pitchFamily="34" charset="0"/>
              </a:rPr>
              <a:t>[</a:t>
            </a:r>
            <a:r>
              <a:rPr lang="en-US" sz="2000" dirty="0">
                <a:latin typeface="Arial" pitchFamily="34" charset="0"/>
                <a:cs typeface="Arial" pitchFamily="34" charset="0"/>
              </a:rPr>
              <a:t>1]. </a:t>
            </a:r>
            <a:r>
              <a:rPr lang="en-US" sz="2000" dirty="0" smtClean="0">
                <a:latin typeface="Arial" pitchFamily="34" charset="0"/>
                <a:cs typeface="Arial" pitchFamily="34" charset="0"/>
              </a:rPr>
              <a:t>C., </a:t>
            </a:r>
            <a:r>
              <a:rPr lang="en-US" sz="2000" dirty="0" err="1" smtClean="0">
                <a:latin typeface="Arial" pitchFamily="34" charset="0"/>
                <a:cs typeface="Arial" pitchFamily="34" charset="0"/>
              </a:rPr>
              <a:t>Chivon</a:t>
            </a:r>
            <a:r>
              <a:rPr lang="en-US" sz="2000" dirty="0" smtClean="0">
                <a:latin typeface="Arial" pitchFamily="34" charset="0"/>
                <a:cs typeface="Arial" pitchFamily="34" charset="0"/>
              </a:rPr>
              <a:t>; D., </a:t>
            </a:r>
            <a:r>
              <a:rPr lang="en-US" sz="2000" dirty="0" err="1" smtClean="0">
                <a:latin typeface="Arial" pitchFamily="34" charset="0"/>
                <a:cs typeface="Arial" pitchFamily="34" charset="0"/>
              </a:rPr>
              <a:t>Yahya</a:t>
            </a:r>
            <a:r>
              <a:rPr lang="en-US" sz="2000" dirty="0" smtClean="0">
                <a:latin typeface="Arial" pitchFamily="34" charset="0"/>
                <a:cs typeface="Arial" pitchFamily="34" charset="0"/>
              </a:rPr>
              <a:t>; S., </a:t>
            </a:r>
            <a:r>
              <a:rPr lang="en-US" sz="2000" dirty="0" err="1" smtClean="0">
                <a:latin typeface="Arial" pitchFamily="34" charset="0"/>
                <a:cs typeface="Arial" pitchFamily="34" charset="0"/>
              </a:rPr>
              <a:t>Sarot</a:t>
            </a:r>
            <a:r>
              <a:rPr lang="en-US" sz="2000" dirty="0" smtClean="0">
                <a:latin typeface="Arial" pitchFamily="34" charset="0"/>
                <a:cs typeface="Arial" pitchFamily="34" charset="0"/>
              </a:rPr>
              <a:t> and </a:t>
            </a:r>
            <a:r>
              <a:rPr lang="en-US" sz="2000" dirty="0" err="1" smtClean="0">
                <a:latin typeface="Arial" pitchFamily="34" charset="0"/>
                <a:cs typeface="Arial" pitchFamily="34" charset="0"/>
              </a:rPr>
              <a:t>L.,Young</a:t>
            </a:r>
            <a:r>
              <a:rPr lang="en-US" sz="2000" dirty="0" smtClean="0">
                <a:latin typeface="Arial" pitchFamily="34" charset="0"/>
                <a:cs typeface="Arial" pitchFamily="34" charset="0"/>
              </a:rPr>
              <a:t>-II. </a:t>
            </a:r>
            <a:r>
              <a:rPr lang="en-US" sz="2000" dirty="0">
                <a:latin typeface="Arial" pitchFamily="34" charset="0"/>
                <a:cs typeface="Arial" pitchFamily="34" charset="0"/>
              </a:rPr>
              <a:t>‘Symmetrical components-based robust stabilizing control of a grid-connected inverter under unbalanced voltage </a:t>
            </a:r>
            <a:r>
              <a:rPr lang="en-US" sz="2000" dirty="0" smtClean="0">
                <a:latin typeface="Arial" pitchFamily="34" charset="0"/>
                <a:cs typeface="Arial" pitchFamily="34" charset="0"/>
              </a:rPr>
              <a:t>sag’’. Journal of engineering, 2024. </a:t>
            </a:r>
            <a:r>
              <a:rPr lang="en-US" sz="2000" dirty="0">
                <a:latin typeface="Arial" pitchFamily="34" charset="0"/>
                <a:cs typeface="Arial" pitchFamily="34" charset="0"/>
                <a:hlinkClick r:id="rId2"/>
              </a:rPr>
              <a:t>https://doi.org/10.1049/tje2.70000</a:t>
            </a:r>
            <a:r>
              <a:rPr lang="en-US" sz="2000" dirty="0" smtClean="0">
                <a:latin typeface="Arial" pitchFamily="34" charset="0"/>
                <a:cs typeface="Arial" pitchFamily="34" charset="0"/>
              </a:rPr>
              <a:t>.</a:t>
            </a:r>
          </a:p>
          <a:p>
            <a:pPr marL="0" indent="0" algn="just">
              <a:lnSpc>
                <a:spcPct val="150000"/>
              </a:lnSpc>
              <a:buNone/>
            </a:pPr>
            <a:r>
              <a:rPr lang="en-US" sz="2000" dirty="0" smtClean="0">
                <a:latin typeface="Arial" pitchFamily="34" charset="0"/>
                <a:cs typeface="Arial" pitchFamily="34" charset="0"/>
              </a:rPr>
              <a:t>[</a:t>
            </a:r>
            <a:r>
              <a:rPr lang="en-US" sz="2000" dirty="0">
                <a:latin typeface="Arial" pitchFamily="34" charset="0"/>
                <a:cs typeface="Arial" pitchFamily="34" charset="0"/>
              </a:rPr>
              <a:t>2]. </a:t>
            </a:r>
            <a:r>
              <a:rPr lang="en-US" sz="2000" dirty="0" smtClean="0">
                <a:latin typeface="Arial" pitchFamily="34" charset="0"/>
                <a:cs typeface="Arial" pitchFamily="34" charset="0"/>
              </a:rPr>
              <a:t>C.,</a:t>
            </a:r>
            <a:r>
              <a:rPr lang="en-US" sz="2000" dirty="0" err="1" smtClean="0">
                <a:latin typeface="Arial" pitchFamily="34" charset="0"/>
                <a:cs typeface="Arial" pitchFamily="34" charset="0"/>
              </a:rPr>
              <a:t>Hantao</a:t>
            </a:r>
            <a:r>
              <a:rPr lang="en-US" sz="2000" dirty="0" smtClean="0">
                <a:latin typeface="Arial" pitchFamily="34" charset="0"/>
                <a:cs typeface="Arial" pitchFamily="34" charset="0"/>
              </a:rPr>
              <a:t>. "Bus </a:t>
            </a:r>
            <a:r>
              <a:rPr lang="en-US" sz="2000" dirty="0">
                <a:latin typeface="Arial" pitchFamily="34" charset="0"/>
                <a:cs typeface="Arial" pitchFamily="34" charset="0"/>
              </a:rPr>
              <a:t>Admittance Matrix Revisited: Performance Challenges on Modern Computers “. IEEE Open Access Journal of Power and </a:t>
            </a:r>
            <a:r>
              <a:rPr lang="en-US" sz="2000" dirty="0" smtClean="0">
                <a:latin typeface="Arial" pitchFamily="34" charset="0"/>
                <a:cs typeface="Arial" pitchFamily="34" charset="0"/>
              </a:rPr>
              <a:t>Energy,. 2024. pp:.99. DOI:10.1109/OAJPE.2024.3366117</a:t>
            </a:r>
            <a:endParaRPr lang="en-US" sz="2000" dirty="0">
              <a:latin typeface="Arial" pitchFamily="34" charset="0"/>
              <a:cs typeface="Arial" pitchFamily="34" charset="0"/>
            </a:endParaRPr>
          </a:p>
          <a:p>
            <a:pPr marL="0" indent="0" algn="just">
              <a:lnSpc>
                <a:spcPct val="150000"/>
              </a:lnSpc>
              <a:buNone/>
            </a:pPr>
            <a:r>
              <a:rPr lang="en-US" sz="2000" dirty="0" smtClean="0">
                <a:latin typeface="Arial" pitchFamily="34" charset="0"/>
                <a:cs typeface="Arial" pitchFamily="34" charset="0"/>
              </a:rPr>
              <a:t>[</a:t>
            </a:r>
            <a:r>
              <a:rPr lang="en-US" sz="2000" dirty="0">
                <a:latin typeface="Arial" pitchFamily="34" charset="0"/>
                <a:cs typeface="Arial" pitchFamily="34" charset="0"/>
              </a:rPr>
              <a:t>3</a:t>
            </a:r>
            <a:r>
              <a:rPr lang="en-US" sz="2000" dirty="0" smtClean="0">
                <a:latin typeface="Arial" pitchFamily="34" charset="0"/>
                <a:cs typeface="Arial" pitchFamily="34" charset="0"/>
              </a:rPr>
              <a:t>]. M., </a:t>
            </a:r>
            <a:r>
              <a:rPr lang="it-IT" sz="2000" dirty="0" smtClean="0">
                <a:latin typeface="Arial" pitchFamily="34" charset="0"/>
                <a:cs typeface="Arial" pitchFamily="34" charset="0"/>
              </a:rPr>
              <a:t>Zhen-Lei and L., Xiao-Jian.  </a:t>
            </a:r>
            <a:r>
              <a:rPr lang="en-US" sz="2000" dirty="0" smtClean="0">
                <a:latin typeface="Arial" pitchFamily="34" charset="0"/>
                <a:cs typeface="Arial" pitchFamily="34" charset="0"/>
              </a:rPr>
              <a:t>"</a:t>
            </a:r>
            <a:r>
              <a:rPr lang="en-US" sz="2000" dirty="0">
                <a:latin typeface="Arial" pitchFamily="34" charset="0"/>
                <a:cs typeface="Arial" pitchFamily="34" charset="0"/>
              </a:rPr>
              <a:t>Data-driven fault detection for large-scale network systems: A mixed optimization approach’’. </a:t>
            </a:r>
            <a:r>
              <a:rPr lang="en-US" sz="2000" dirty="0" smtClean="0">
                <a:latin typeface="Arial" pitchFamily="34" charset="0"/>
                <a:cs typeface="Arial" pitchFamily="34" charset="0"/>
              </a:rPr>
              <a:t>Elsevier: </a:t>
            </a:r>
            <a:r>
              <a:rPr lang="en-US" sz="2000" dirty="0">
                <a:latin typeface="Arial" pitchFamily="34" charset="0"/>
                <a:cs typeface="Arial" pitchFamily="34" charset="0"/>
              </a:rPr>
              <a:t>Applied Mathematics and Computation. </a:t>
            </a:r>
            <a:r>
              <a:rPr lang="en-US" sz="2000" dirty="0" smtClean="0">
                <a:latin typeface="Arial" pitchFamily="34" charset="0"/>
                <a:cs typeface="Arial" pitchFamily="34" charset="0"/>
              </a:rPr>
              <a:t>V.426(1), 2022.  </a:t>
            </a:r>
            <a:r>
              <a:rPr lang="en-US" sz="2000" dirty="0">
                <a:latin typeface="Arial" pitchFamily="34" charset="0"/>
                <a:cs typeface="Arial" pitchFamily="34" charset="0"/>
                <a:hlinkClick r:id="rId3"/>
              </a:rPr>
              <a:t>https://doi.org/10.1016/j.amc.2022.127134</a:t>
            </a:r>
            <a:r>
              <a:rPr lang="en-US" sz="2000" dirty="0" smtClean="0">
                <a:latin typeface="Arial" pitchFamily="34" charset="0"/>
                <a:cs typeface="Arial" pitchFamily="34" charset="0"/>
              </a:rPr>
              <a:t>.</a:t>
            </a:r>
          </a:p>
          <a:p>
            <a:pPr marL="0" indent="0" algn="just">
              <a:lnSpc>
                <a:spcPct val="150000"/>
              </a:lnSpc>
              <a:buNone/>
            </a:pPr>
            <a:endParaRPr lang="en-US" sz="2000" dirty="0" smtClean="0">
              <a:latin typeface="Arial" pitchFamily="34" charset="0"/>
              <a:cs typeface="Arial" pitchFamily="34" charset="0"/>
            </a:endParaRPr>
          </a:p>
          <a:p>
            <a:pPr marL="0" indent="0" algn="just">
              <a:lnSpc>
                <a:spcPct val="160000"/>
              </a:lnSpc>
              <a:buNone/>
            </a:pPr>
            <a:endParaRPr lang="en-US" sz="2600" dirty="0" smtClean="0">
              <a:latin typeface="Arial" pitchFamily="34" charset="0"/>
              <a:cs typeface="Arial" pitchFamily="34" charset="0"/>
            </a:endParaRPr>
          </a:p>
          <a:p>
            <a:pPr marL="0" indent="0" algn="just">
              <a:lnSpc>
                <a:spcPct val="170000"/>
              </a:lnSpc>
              <a:buNone/>
            </a:pPr>
            <a:endParaRPr lang="en-US" sz="29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34</a:t>
            </a:fld>
            <a:endParaRPr lang="en-US" dirty="0"/>
          </a:p>
        </p:txBody>
      </p:sp>
    </p:spTree>
    <p:extLst>
      <p:ext uri="{BB962C8B-B14F-4D97-AF65-F5344CB8AC3E}">
        <p14:creationId xmlns:p14="http://schemas.microsoft.com/office/powerpoint/2010/main" val="358202036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35</a:t>
            </a:fld>
            <a:endParaRPr lang="en-US"/>
          </a:p>
        </p:txBody>
      </p:sp>
      <p:sp>
        <p:nvSpPr>
          <p:cNvPr id="4" name="TextBox 3"/>
          <p:cNvSpPr txBox="1"/>
          <p:nvPr/>
        </p:nvSpPr>
        <p:spPr>
          <a:xfrm>
            <a:off x="5080001" y="2743202"/>
            <a:ext cx="2775119" cy="646331"/>
          </a:xfrm>
          <a:prstGeom prst="rect">
            <a:avLst/>
          </a:prstGeom>
          <a:noFill/>
        </p:spPr>
        <p:txBody>
          <a:bodyPr wrap="none" rtlCol="0">
            <a:spAutoFit/>
          </a:bodyPr>
          <a:lstStyle/>
          <a:p>
            <a:r>
              <a:rPr lang="en-US" sz="3600" b="1" dirty="0" smtClean="0">
                <a:latin typeface="Arial" pitchFamily="34" charset="0"/>
                <a:cs typeface="Arial" pitchFamily="34" charset="0"/>
              </a:rPr>
              <a:t>Thank you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10225</TotalTime>
  <Words>2263</Words>
  <Application>Microsoft Office PowerPoint</Application>
  <PresentationFormat>Custom</PresentationFormat>
  <Paragraphs>319</Paragraphs>
  <Slides>35</Slides>
  <Notes>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37" baseType="lpstr">
      <vt:lpstr>Office 테마</vt:lpstr>
      <vt:lpstr>Equation</vt:lpstr>
      <vt:lpstr>Advanced Power System Analysis</vt:lpstr>
      <vt:lpstr>Outlines </vt:lpstr>
      <vt:lpstr>1. Introduction</vt:lpstr>
      <vt:lpstr>Introduction                                      Cont.….</vt:lpstr>
      <vt:lpstr>2. Solved Problems </vt:lpstr>
      <vt:lpstr>PowerPoint Presentation</vt:lpstr>
      <vt:lpstr>PowerPoint Presentation</vt:lpstr>
      <vt:lpstr>PowerPoint Presentation</vt:lpstr>
      <vt:lpstr>PowerPoint Presentation</vt:lpstr>
      <vt:lpstr>3. Sequence Diagram Formulation </vt:lpstr>
      <vt:lpstr>Sequence Diagram Formulation      Cont.… </vt:lpstr>
      <vt:lpstr>Sequence Diagram Formulation      Cont.… </vt:lpstr>
      <vt:lpstr>Sequence Diagram Formulation      Cont.… </vt:lpstr>
      <vt:lpstr>Sequence Diagram Formulation      Cont.… </vt:lpstr>
      <vt:lpstr>4.Examples on Unsymmetrical Fault </vt:lpstr>
      <vt:lpstr>Examples on Unsymmetrical Fault         Cont.… </vt:lpstr>
      <vt:lpstr>Examples on Unsymmetrical Fault         Cont.… </vt:lpstr>
      <vt:lpstr>Examples on Unsymmetrical Fault         Cont.… </vt:lpstr>
      <vt:lpstr>Examples on Unsymmetrical Fault         Cont.… </vt:lpstr>
      <vt:lpstr>Examples on Unsymmetrical Fault         Cont.… </vt:lpstr>
      <vt:lpstr>Examples on Unsymmetrical Fault         Cont.… </vt:lpstr>
      <vt:lpstr>Examples on Unsymmetrical Fault         Cont.… </vt:lpstr>
      <vt:lpstr>Examples on Unsymmetrical Fault         Cont.… </vt:lpstr>
      <vt:lpstr>Examples on Unsymmetrical Fault         Cont.… </vt:lpstr>
      <vt:lpstr>Examples on Unsymmetrical Fault         Cont.… </vt:lpstr>
      <vt:lpstr>5.  Fault Analysis in Large Network</vt:lpstr>
      <vt:lpstr>PowerPoint Presentation</vt:lpstr>
      <vt:lpstr>PowerPoint Presentation</vt:lpstr>
      <vt:lpstr>PowerPoint Presentation</vt:lpstr>
      <vt:lpstr>PowerPoint Presentation</vt:lpstr>
      <vt:lpstr>PowerPoint Presentation</vt:lpstr>
      <vt:lpstr>PowerPoint Presentation</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759</cp:revision>
  <dcterms:created xsi:type="dcterms:W3CDTF">2021-04-29T04:21:21Z</dcterms:created>
  <dcterms:modified xsi:type="dcterms:W3CDTF">2025-05-18T12:13:11Z</dcterms:modified>
</cp:coreProperties>
</file>