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handoutMasterIdLst>
    <p:handoutMasterId r:id="rId49"/>
  </p:handoutMasterIdLst>
  <p:sldIdLst>
    <p:sldId id="282" r:id="rId2"/>
    <p:sldId id="981" r:id="rId3"/>
    <p:sldId id="1095" r:id="rId4"/>
    <p:sldId id="1241" r:id="rId5"/>
    <p:sldId id="1096" r:id="rId6"/>
    <p:sldId id="1242" r:id="rId7"/>
    <p:sldId id="1243" r:id="rId8"/>
    <p:sldId id="1202" r:id="rId9"/>
    <p:sldId id="1203" r:id="rId10"/>
    <p:sldId id="1244" r:id="rId11"/>
    <p:sldId id="1246" r:id="rId12"/>
    <p:sldId id="1267" r:id="rId13"/>
    <p:sldId id="1245" r:id="rId14"/>
    <p:sldId id="1247" r:id="rId15"/>
    <p:sldId id="1248" r:id="rId16"/>
    <p:sldId id="1249" r:id="rId17"/>
    <p:sldId id="1250" r:id="rId18"/>
    <p:sldId id="1205" r:id="rId19"/>
    <p:sldId id="1268" r:id="rId20"/>
    <p:sldId id="1251" r:id="rId21"/>
    <p:sldId id="1252" r:id="rId22"/>
    <p:sldId id="1253" r:id="rId23"/>
    <p:sldId id="1269" r:id="rId24"/>
    <p:sldId id="1262" r:id="rId25"/>
    <p:sldId id="1270" r:id="rId26"/>
    <p:sldId id="1254" r:id="rId27"/>
    <p:sldId id="1255" r:id="rId28"/>
    <p:sldId id="1256" r:id="rId29"/>
    <p:sldId id="1257" r:id="rId30"/>
    <p:sldId id="1258" r:id="rId31"/>
    <p:sldId id="1259" r:id="rId32"/>
    <p:sldId id="1260" r:id="rId33"/>
    <p:sldId id="1261" r:id="rId34"/>
    <p:sldId id="1265" r:id="rId35"/>
    <p:sldId id="1266" r:id="rId36"/>
    <p:sldId id="1271" r:id="rId37"/>
    <p:sldId id="1272" r:id="rId38"/>
    <p:sldId id="1273" r:id="rId39"/>
    <p:sldId id="1274" r:id="rId40"/>
    <p:sldId id="1276" r:id="rId41"/>
    <p:sldId id="1277" r:id="rId42"/>
    <p:sldId id="1278" r:id="rId43"/>
    <p:sldId id="1279" r:id="rId44"/>
    <p:sldId id="443" r:id="rId45"/>
    <p:sldId id="442" r:id="rId46"/>
    <p:sldId id="317" r:id="rId47"/>
  </p:sldIdLst>
  <p:sldSz cx="12192000" cy="6858000"/>
  <p:notesSz cx="6858000" cy="9144000"/>
  <p:custDataLst>
    <p:tags r:id="rId50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78" autoAdjust="0"/>
  </p:normalViewPr>
  <p:slideViewPr>
    <p:cSldViewPr snapToGrid="0">
      <p:cViewPr>
        <p:scale>
          <a:sx n="100" d="100"/>
          <a:sy n="100" d="100"/>
        </p:scale>
        <p:origin x="-907" y="-17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9396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2025-06-07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6/7/2025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4AA91B2-F9C0-40EB-9865-6F1DF21DDE66}" type="slidenum">
              <a:rPr lang="en-US" altLang="en-US" sz="1200" smtClean="0"/>
              <a:pPr/>
              <a:t>3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788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6E6F1FD8-BE2A-4C0E-9466-3C6430014132}" type="slidenum">
              <a:rPr lang="en-US" altLang="en-US" sz="1200" smtClean="0"/>
              <a:pPr/>
              <a:t>5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B4F3BBC-33DA-48AA-82AE-4D0DD1A8EA34}" type="slidenum">
              <a:rPr lang="en-US" sz="1200" smtClean="0"/>
              <a:pPr eaLnBrk="1" hangingPunct="1"/>
              <a:t>24</a:t>
            </a:fld>
            <a:endParaRPr lang="en-US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80F17-5B3D-486A-8182-75361B0F0E04}" type="datetime1">
              <a:rPr lang="en-US" smtClean="0"/>
              <a:t>6/7/2025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9C935-9DA6-4C98-AF96-CEEC17BBD6E5}" type="datetime1">
              <a:rPr lang="en-US" smtClean="0"/>
              <a:t>6/7/2025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8EBC5-CC18-4378-9CB3-8F7B5F67D494}" type="datetime1">
              <a:rPr lang="en-US" smtClean="0"/>
              <a:t>6/7/2025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DBFAA3-A8A0-4DCC-B589-E865B46CBE32}" type="datetime1">
              <a:rPr lang="en-US" altLang="ko-KR" smtClean="0"/>
              <a:t>6/7/2025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Dr.Teshome Goa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electrical-engineering-portal.com/wp-content/uploads/2025/05/power-stability-classification.jpg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ublication/4129063/figure/fig8/AS:668667348021259@1536434127192/Active-and-reactive-power-transfer-between-two-sources.ppm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cdn.numerade.com/ask_images/a090e69c4908406e9ea7e36e5cb7bf5e.jpg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1.bin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3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6.w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7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20.w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circuitglobe.com/wp-content/uploads/2016/05/power-angle-curve-11-compressor.jpg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lectricaltechnology.org/wp-content/uploads/2023/01/Difference-Between-Salient-Pole-Cylindrical-Pole-Alternator.png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4.wmf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electricalworkbook.com/wp-content/uploads/2022/12/swing-equation.png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7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26.w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9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28.w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30.w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32.w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31.wmf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1016/j.epsr.2020.106853" TargetMode="External"/><Relationship Id="rId1" Type="http://schemas.openxmlformats.org/officeDocument/2006/relationships/slideLayout" Target="../slideLayouts/slideLayout10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0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Advanced Power System Analysis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669302"/>
            <a:ext cx="12192000" cy="6188698"/>
          </a:xfrm>
        </p:spPr>
        <p:txBody>
          <a:bodyPr>
            <a:normAutofit lnSpcReduction="10000"/>
          </a:bodyPr>
          <a:lstStyle/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11</a:t>
            </a:r>
          </a:p>
          <a:p>
            <a:r>
              <a:rPr lang="en-US" sz="39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Power System </a:t>
            </a:r>
            <a:r>
              <a:rPr lang="en-US" sz="39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Stability</a:t>
            </a:r>
          </a:p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Lecturer: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Teshome Goa (Assist. Prof.)</a:t>
            </a:r>
          </a:p>
          <a:p>
            <a:endParaRPr lang="en-US" sz="32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>
              <a:lnSpc>
                <a:spcPct val="170000"/>
              </a:lnSpc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Knows the basics of power system stability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Identify the types of power system stability and their behaviors.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Knows how to model power system network for transient stability analysis .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Formulate  the swing equations based on different machine systems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Presenter: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Dr.Teshome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Goa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284" y="192505"/>
            <a:ext cx="11245518" cy="149818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Outlines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402" y="1319754"/>
            <a:ext cx="11902208" cy="5405900"/>
          </a:xfrm>
        </p:spPr>
        <p:txBody>
          <a:bodyPr>
            <a:normAutofit/>
          </a:bodyPr>
          <a:lstStyle/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Introduction 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Classification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of Power System Stability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Transient Stability</a:t>
            </a:r>
          </a:p>
          <a:p>
            <a:pPr marL="514350" indent="-514350" algn="just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Power Angle Equation of a Two Machine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System</a:t>
            </a:r>
          </a:p>
          <a:p>
            <a:pPr marL="514350" indent="-514350" algn="just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Power Angle Equation of a Salient Pole Machine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Swing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Equation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smtClean="0">
                <a:latin typeface="Arial" pitchFamily="34" charset="0"/>
                <a:cs typeface="Arial" pitchFamily="34" charset="0"/>
              </a:rPr>
              <a:t>       Summary 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      References 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316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715467" y="126588"/>
            <a:ext cx="10542919" cy="825320"/>
          </a:xfrm>
        </p:spPr>
        <p:txBody>
          <a:bodyPr>
            <a:no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1. Introduction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11033"/>
            <a:ext cx="12070080" cy="604696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In order to operate as an interconnected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system, the  </a:t>
            </a:r>
            <a:r>
              <a:rPr lang="en-US" alt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synchronous </a:t>
            </a: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machines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must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remain in synchronism with one another</a:t>
            </a:r>
          </a:p>
          <a:p>
            <a:pPr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Synchronism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requires that  the rotors turn at exactly the same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speed, frequency and the same phase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sequence[1]. 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Loss of synchronism results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in a condition in which no net power can be transferred between the machines  </a:t>
            </a:r>
          </a:p>
          <a:p>
            <a:pPr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But, during different credible contingency cases, such as steady state, dynamic or transient stability problems, the system may or may-not synchronous each other . </a:t>
            </a:r>
          </a:p>
          <a:p>
            <a:pPr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Thus, the system is said to unstable if the system will not regain its normal operating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states followed by different contingencies.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303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09817"/>
            <a:ext cx="12192000" cy="584818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modern electric power system is 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complex and nonlinear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dynamic network that relies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on various control mechanisms to maintain equilibrium by balancing real 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reactive power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During normal operations, these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controllers help to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keep the system stable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When a disturbance occurs, the system is temporarily unbalanced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 shift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a new equilibrium, which may differ from the original.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system’s ability to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regain stability depends on its strength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the nature of the disturbance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Stability is defined as the system’s ability to stay in or return to a balanced operating state after 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disturbances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166976" y="127221"/>
            <a:ext cx="11839493" cy="1001864"/>
          </a:xfrm>
        </p:spPr>
        <p:txBody>
          <a:bodyPr>
            <a:no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Introduction                                                  Cont.…</a:t>
            </a:r>
          </a:p>
        </p:txBody>
      </p:sp>
    </p:spTree>
    <p:extLst>
      <p:ext uri="{BB962C8B-B14F-4D97-AF65-F5344CB8AC3E}">
        <p14:creationId xmlns:p14="http://schemas.microsoft.com/office/powerpoint/2010/main" val="6383029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757720" y="173739"/>
            <a:ext cx="10542919" cy="54927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Introduction                                      Cont.….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16688"/>
            <a:ext cx="12192000" cy="6241312"/>
          </a:xfrm>
        </p:spPr>
        <p:txBody>
          <a:bodyPr>
            <a:normAutofit/>
          </a:bodyPr>
          <a:lstStyle/>
          <a:p>
            <a:pPr algn="just">
              <a:lnSpc>
                <a:spcPct val="16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system is said to </a:t>
            </a:r>
            <a:r>
              <a:rPr lang="en-US" alt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be transiently unstable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 if following a disturbance one or more of the generators lose synchronism</a:t>
            </a:r>
          </a:p>
          <a:p>
            <a:pPr algn="just">
              <a:lnSpc>
                <a:spcPct val="16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Common reasons for transient stability are faults in the transmission system, sudden change of bulk load, loss of operating units, line switching are the examples of large disturbances. </a:t>
            </a:r>
          </a:p>
          <a:p>
            <a:pPr algn="just">
              <a:lnSpc>
                <a:spcPct val="16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In general, the post disturbance operating equilibrium is different from the pre disturbance equilibrium point. </a:t>
            </a:r>
          </a:p>
          <a:p>
            <a:pPr algn="just">
              <a:lnSpc>
                <a:spcPct val="16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Since the severe disturbances involve a large deviation in rotor angles, </a:t>
            </a:r>
            <a:r>
              <a:rPr lang="en-US" alt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nonlinear dynamical model of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system is considered for the transient stability studies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6227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8984" y="365126"/>
            <a:ext cx="10534818" cy="106611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2. Classification of Power System Stability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123" y="1296063"/>
            <a:ext cx="11914197" cy="5391817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Power system stability is classified based on the physical nature of the disturbance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and the time frame of system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response[2]. 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broadly divided into three main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categories as presented in Fig.1:</a:t>
            </a:r>
          </a:p>
          <a:p>
            <a:pPr marL="457200" indent="-457200" algn="just">
              <a:lnSpc>
                <a:spcPct val="200000"/>
              </a:lnSpc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Rotor angle stability </a:t>
            </a:r>
          </a:p>
          <a:p>
            <a:pPr marL="457200" indent="-457200" algn="just">
              <a:lnSpc>
                <a:spcPct val="200000"/>
              </a:lnSpc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Voltage stability </a:t>
            </a:r>
          </a:p>
          <a:p>
            <a:pPr marL="457200" indent="-457200" algn="just">
              <a:lnSpc>
                <a:spcPct val="200000"/>
              </a:lnSpc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Frequency stability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0283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4" name="AutoShape 2" descr="https://lens.usercontent.google.com/image?vsrid=CLmHtZqXxOPkARACGAEiJDhiZTcxMGM5LWE5NzctNGU0Ny05ZTliLWY1ZDYzOTRmMzY0MTiY2ZblvNCNAw&amp;gsessionid=cAOUqrCGbpC7Y3gYM-rJd9y6DtgWxwyptqhMGWRjLM140EnwNvsruw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21221" name="Picture 5" descr="https://electrical-engineering-portal.com/wp-content/uploads/2025/05/power-stability-classificat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468" y="1173158"/>
            <a:ext cx="7155955" cy="3978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87465" y="160339"/>
            <a:ext cx="12022372" cy="76996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Classification of Power System Stability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" y="5143197"/>
            <a:ext cx="115686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1. Types of power system stability. </a:t>
            </a: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Url: </a:t>
            </a:r>
            <a:r>
              <a:rPr lang="en-US" sz="1600" dirty="0">
                <a:latin typeface="Arial" pitchFamily="34" charset="0"/>
                <a:cs typeface="Arial" pitchFamily="34" charset="0"/>
                <a:hlinkClick r:id="rId3"/>
              </a:rPr>
              <a:t>https://electrical-engineering-portal.com/wp-content/uploads/2025/05/power-stability-classification.jpg</a:t>
            </a:r>
            <a:endParaRPr lang="en-US" sz="1600" dirty="0">
              <a:latin typeface="Arial" pitchFamily="34" charset="0"/>
              <a:cs typeface="Arial" pitchFamily="34" charset="0"/>
            </a:endParaRPr>
          </a:p>
          <a:p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34339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5270"/>
            <a:ext cx="12191999" cy="602273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1. Rotor Angle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Stability:</a:t>
            </a:r>
          </a:p>
          <a:p>
            <a:pPr algn="just">
              <a:lnSpc>
                <a:spcPct val="16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ability of the interconnected power system network to maintain 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synchronous operation of multiple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generating plants in the event of a disturbance is known as angle stability.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6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Maintaining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system's actual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power requirements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its primary focus.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6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investigation of electromechanical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oscillation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present in power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part of the stability problem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6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Systemic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disturbance can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be minor or major, slow or abrupt.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214685"/>
            <a:ext cx="12101885" cy="813221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Classification of Power System Stability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19458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1065475"/>
            <a:ext cx="12085983" cy="5792525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Angle stability can also be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classified as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small signal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stability or transient stability, depending on the type of disturbance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ngle stability means ability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synchronous machines in a power system to remain in synchronism after being subjected to a disturbance. It is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subcategorized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as </a:t>
            </a:r>
          </a:p>
          <a:p>
            <a:pPr algn="just">
              <a:lnSpc>
                <a:spcPct val="20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Small-Signal Stability: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Stability under small disturbances, such as minor load changes.</a:t>
            </a:r>
          </a:p>
          <a:p>
            <a:pPr algn="just">
              <a:lnSpc>
                <a:spcPct val="20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Transient Stability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Stability under large disturbances, such as faults or loss of generation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365126"/>
            <a:ext cx="12085983" cy="58108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Classification of Power System Stability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80389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22352"/>
            <a:ext cx="12070080" cy="593564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a. Small Signal stability.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ability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the system to maintain synchronism under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small and sudden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disturbances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known as small signal stability.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These instability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problem happen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all the time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the system because of small changes in loads and generation.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Small signal instability may be caused by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either an inadequate damping torque resulting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undammed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angle oscillations in the system or an inadequate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synchronizing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torque that causes repeated increases in the rotor angles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it’s normally happen due to the gradual change in loads or demands in power network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27221" y="365126"/>
            <a:ext cx="11871297" cy="55722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Classification of Power System Stability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75525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885" y="1027906"/>
            <a:ext cx="12060115" cy="564545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Initial operating point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transmission system strength, generators excitation, and other system controls are some of the variables that affect stability.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linearized dynamical model of the system can be utilized for analysis because the disturbances are minimal.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following types of small signal stability can be further classified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Local modes or machine-system modes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which result from a generating plant unit rotating with the system as 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whole,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oscillation frequency can be anything between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0.7 and 2 Hz.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Ii. 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group of coherent generating units swinging with another group or groups of 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coherent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units is known as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inter-area mode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71563" y="365126"/>
            <a:ext cx="12054176" cy="59698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Classification of Power System Stability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2675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028700"/>
            <a:ext cx="11887200" cy="5671037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Generally speaking, there are weak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tie-lines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connecting these groups.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The oscillation frequency can be anything between 0.1 and 0.7 Hz.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Iii.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control mode, which results from 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system's poorly adjusted controllers, including exciters,  </a:t>
            </a:r>
            <a:endParaRPr lang="en-US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speed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governors, HVDC converters, SVC, etc.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iv. Torsional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mode, which results from the interplay between the electrical circuit oscillations involving 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many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controllers and series compensated lines and the mechanical oscillation 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of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turbine generator shaft system.</a:t>
            </a:r>
          </a:p>
          <a:p>
            <a:pPr>
              <a:lnSpc>
                <a:spcPct val="200000"/>
              </a:lnSpc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5659" y="365125"/>
            <a:ext cx="12070080" cy="57312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Classification of Power System Stability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42722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60585"/>
            <a:ext cx="12192000" cy="5697415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b. Large –signal stability (Transient )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term "transient stability" reflects the system's major interruptions.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is the ability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the system and its generating units to maintain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synchronization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after a significant (severe)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sudden large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disturbances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include: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like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line switching, operating unit loss, sudden shifts in bulk load, and transmission system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faults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When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such disturbances occur, the operating equilibrium after 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disturbance is typically different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from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pre-disturbance equilibrium point.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" y="365126"/>
            <a:ext cx="12192000" cy="53337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Classification of Power System Stability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0527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508" y="940776"/>
            <a:ext cx="11939954" cy="5706209"/>
          </a:xfrm>
        </p:spPr>
        <p:txBody>
          <a:bodyPr>
            <a:normAutofit/>
          </a:bodyPr>
          <a:lstStyle/>
          <a:p>
            <a:pPr algn="just">
              <a:lnSpc>
                <a:spcPct val="17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For the transient stability studies, a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nonlinear dynamical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model of the system is taken into consideration because the severe shocks include a significant variation in rotor angles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Voltage Stability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The ability of a power system to maintain steady acceptable voltages at all buses 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under normal condition and after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being subjected to a disturbance.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power network is said be voltage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stable if voltages after a disturbance are close to pre-disturbance values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system is voltage unstable if a disturbance leads to uncontrollable voltage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drop/reduction </a:t>
            </a: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Voltage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stability  is very important for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secure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operation of power systems,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especially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under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large and heavy load condition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51075" y="254443"/>
            <a:ext cx="11911054" cy="77346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Classification of Power System Stability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16320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3769" y="984738"/>
            <a:ext cx="11808068" cy="5688624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Causes of Voltage Instability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Load behaviors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Inadequate reactive power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support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Long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transmission lines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High power transfer levels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Generator reactive power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limits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Voltage instability leads to Voltage Collapse, which is 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process where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voltage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drops uncontrollably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due to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instability and often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leads to blackout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" y="365125"/>
            <a:ext cx="12192000" cy="62878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Classification of Power System Stability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27388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7906"/>
            <a:ext cx="12107007" cy="5645454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Classification of Voltage stability as: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Large-Disturbance Voltage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Stability(Ranges from minutes to tens of minutes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this disturbance is due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system’s ability to maintain voltages after large disturbances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It is often associated with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issues related to reactive power transfer and the system's capacity to efficiently distribute power and lead to voltage collapse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where the system voltage drops to unacceptable levels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Slower-acting devices like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tap-changing transformers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thermostatically controlled loads,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generator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AVR are necessary for long-term voltage stability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" y="254443"/>
            <a:ext cx="12030322" cy="77346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Classification of Power System Stability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83737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874644"/>
            <a:ext cx="12125739" cy="598335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These devices show up as a gradual drop in voltage at certain network buses over extended periods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time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system's reaction to little variations in load is referred to as small-disturbance voltage stability (measured in milliseconds to a few seconds).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Its issue pertains to the dynamics of load characteristics, excitation systems, and synchronous machines.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Reactive power compensation (SVC, STATCOM), shunt capacitors/reactors, FACTS devices, tap-changing transformers, and demand response are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common ways to increase voltage stability.</a:t>
            </a:r>
            <a:endParaRPr lang="en-US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03367" y="254443"/>
            <a:ext cx="12088633" cy="77346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Classification of Power System Stability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49265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546" y="1063869"/>
            <a:ext cx="12130454" cy="579413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 Frequency Stability: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it refers to the ability of a system to maintain steady frequency following a severe system upset resulting in significant imbalance between generation and load..</a:t>
            </a:r>
          </a:p>
          <a:p>
            <a:pPr marL="0" indent="0" algn="just">
              <a:lnSpc>
                <a:spcPct val="150000"/>
              </a:lnSpc>
              <a:buNone/>
              <a:defRPr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Frequency stability analysis is needed because: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It is an indicator of the balance between generation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demand. Unstable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network frequency results in: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Generator tripping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Load shedding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Total system collapse 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blackout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14685" y="254443"/>
            <a:ext cx="11977315" cy="77346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Classification of Power System Stability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5674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513" y="779228"/>
            <a:ext cx="12045078" cy="593809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Generally, 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three stability problems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like angle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voltage and frequency are  classified as steady ,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dynamic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Transient stability as given as: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Steady state stability refers to the ability of the power system to regain synchronism after small and slow disturbances, such as gradual power change.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An extension of the steady-state stability is known as the dynamic stability.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dynamic stability is concerned with small disturbances lasting for a long time with the inclusion of automatic control devices.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Transient stability studies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that deals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with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sudden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disturbances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such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as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large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fault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the sudden outage of a line or the sudden application of loads. 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79513" y="198783"/>
            <a:ext cx="12054177" cy="9144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Classification of Power System Stability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29175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12372"/>
            <a:ext cx="10826263" cy="53169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. Transient Stability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39471"/>
            <a:ext cx="12093934" cy="603060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a steady state operation, the generators maintain equilibrium between the electrical power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output 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mechanical input power (Pm) from the turbine by operating at a constant synchronous speed with zero rotor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acceleration[3].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An imbalance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with the mechanical power input results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from 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disturbance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the electrical network that alters the generators' (real power) output.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Since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the turbine's mechanical power input cannot change instantly,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rotors' stored kinetic energy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used to initially meet the change in electrical power requirements, causing the rotors to accelerate or decelerate and altering their angle position..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801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29084"/>
            <a:ext cx="12192000" cy="5553069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Severe disturbances may cause a large excursion in the rotor angles.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Transient stability studies are required to ensure that the system can withstand the transient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condition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following a major disturbance. it requires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calculation of the electrical power output of generators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during pre-fault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fault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post-fault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involves solution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 network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flow equations, which are nonlinear algebraic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 nature.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Solving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rotor dynamic equations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study the variation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rotor angle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with time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generator mechanical dynamics is described by the nonlinear differential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equation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known as swing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equation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312372"/>
            <a:ext cx="10826263" cy="53169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Transient Stability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571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546" y="756138"/>
            <a:ext cx="12001500" cy="586447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system is said to be stable during the post-disturbance period, if the rotors of all the machines achieve constant synchronous speed.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To simplify the transient stability analysis, the classical approach has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been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utilized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 adopted in this lecture.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Assumptions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of Transient Stability Analysis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Mechanical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input to the generator remains constant (i.e. speed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governing system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action is neglected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Machine damping and AVR action are neglected. Synchronous machine is modeled as constant voltage source behind the transient reactance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312372"/>
            <a:ext cx="10826263" cy="53169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Transient Stability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7009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131" y="914400"/>
            <a:ext cx="12027877" cy="59436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Network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transients are neglected. Thus static model of network can be used.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Loads are represented as constant impedance/admittance type.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Mechanical angle of each machine rotor coincides with the electrical phase of voltage behind transient reactance.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addition, the transmission line resistances and saliency of the synchronous machine can also be neglected, which gives conservative results.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The static network equations and the machine dynamics can be formulated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as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given below.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312372"/>
            <a:ext cx="10826263" cy="53169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Transient Stability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9161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47347"/>
            <a:ext cx="12107008" cy="611065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Machine damping and AVR action are neglected. Synchronous machine is modeled as constant voltage source behind the transient reactance.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Network transients are neglected.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Thus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static model of network can be used.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Loads are represented as constant impedance/admittance type.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Mechanical angle of each machine rotor coincides with the electrical phase of voltage behind transient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reactance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addition, the transmission line resistances and saliency of the synchronous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machine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can also be neglected, which gives conservative results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312372"/>
            <a:ext cx="10826263" cy="53169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Transient Stability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20541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610" y="135172"/>
            <a:ext cx="11752027" cy="985961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4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Power Angle Equation of a Two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Machine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547" y="1160584"/>
            <a:ext cx="12027876" cy="557432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For transient stability analysis, the synchronous generator electrical and mechanical model should be carried out first.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Needs to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develop models for the generator valid during the transient time frame of several seconds following a system disturbance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simplest generator model, known as the classical model, treats the generator as a voltage source behind the direct-axis transient reactance; the voltage magnitude is fixed, but its angle changes according to the mechanical dynamics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power angle equation of two-machines and silent pole machine system are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mostly used to develop the electrical model of machines[4].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3426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7538" y="298939"/>
            <a:ext cx="11447585" cy="791307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Power Angle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Equation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3768" y="1204545"/>
            <a:ext cx="11928231" cy="565345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power systems, a two-machine system model is used to study the dynamics between a generator and a motor, or between two generators.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angle equation helps us understand the stability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transfer in such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systems as presented in Fig.2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521218" name="Picture 2" descr="https://www.researchgate.net/publication/4129063/figure/fig8/AS:668667348021259@1536434127192/Active-and-reactive-power-transfer-between-two-sources.pp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121" y="3025950"/>
            <a:ext cx="5343525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23093" y="5464350"/>
            <a:ext cx="95132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2. Two machine system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Url:</a:t>
            </a:r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12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3"/>
              </a:rPr>
              <a:t>www.researchgate.net/publication/4129063/figure/fig8/AS:668667348021259@1536434127192/Active-and-reactive-power-transfer-between-two-sources.ppm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7412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1186962"/>
            <a:ext cx="12192001" cy="555574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Since any synchronous machine is represented by a constant voltage source connected in series with a reactance X,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this information is used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build the reactance diagram.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reactance can be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sub-transient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Xd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), transient (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Xd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), or steady state synchronous (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Xd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), depending on the condition being studied.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As seen in Figure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3,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one-line diagram above can therefore be represented in terms of a reactance diagram.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27</a:t>
            </a:fld>
            <a:endParaRPr lang="en-US"/>
          </a:p>
        </p:txBody>
      </p:sp>
      <p:pic>
        <p:nvPicPr>
          <p:cNvPr id="522242" name="Picture 2" descr="https://cdn.numerade.com/ask_images/a090e69c4908406e9ea7e36e5cb7bf5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77" b="9950"/>
          <a:stretch/>
        </p:blipFill>
        <p:spPr bwMode="auto">
          <a:xfrm>
            <a:off x="2540978" y="3853207"/>
            <a:ext cx="3727938" cy="1934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269999" y="5787489"/>
            <a:ext cx="7399216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3. Reactance diagram of Two machine system.</a:t>
            </a:r>
          </a:p>
          <a:p>
            <a:r>
              <a:rPr lang="en-US" dirty="0" smtClean="0"/>
              <a:t>Url: </a:t>
            </a:r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</a:t>
            </a:r>
            <a:r>
              <a:rPr lang="en-US" dirty="0" smtClean="0">
                <a:hlinkClick r:id="rId3"/>
              </a:rPr>
              <a:t>cdn.numerade.com/ask_images/a090e69c4908406e9ea7e36e5cb7bf5e.jpg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27538" y="298939"/>
            <a:ext cx="11447585" cy="791307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Power Angle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Equation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172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" y="1019908"/>
                <a:ext cx="12054254" cy="5838092"/>
              </a:xfrm>
            </p:spPr>
            <p:txBody>
              <a:bodyPr>
                <a:norm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the motor is represented by E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M in series with XM 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and the 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transmission line with leakage reactance is given by XL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.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The total reactance between the machines is given 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by: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                                                                                                                  eqn.(1)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The internal voltages E</a:t>
                </a:r>
                <a:r>
                  <a:rPr lang="en-US" sz="2000" baseline="-25000" dirty="0">
                    <a:latin typeface="Arial" pitchFamily="34" charset="0"/>
                    <a:cs typeface="Arial" pitchFamily="34" charset="0"/>
                  </a:rPr>
                  <a:t>G 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and E</a:t>
                </a:r>
                <a:r>
                  <a:rPr lang="en-US" sz="2000" baseline="-25000" dirty="0">
                    <a:latin typeface="Arial" pitchFamily="34" charset="0"/>
                    <a:cs typeface="Arial" pitchFamily="34" charset="0"/>
                  </a:rPr>
                  <a:t>M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 have the same phase difference as the electrical angle between the machine rotors because they are produced by the flux created by the field windings of the 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machines.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000" b="1" i="1" dirty="0" smtClean="0">
                    <a:latin typeface="Arial" pitchFamily="34" charset="0"/>
                    <a:cs typeface="Arial" pitchFamily="34" charset="0"/>
                  </a:rPr>
                  <a:t>From Fig.3 , the concepts </a:t>
                </a:r>
                <a:r>
                  <a:rPr lang="en-US" sz="2000" b="1" i="1" dirty="0">
                    <a:latin typeface="Arial" pitchFamily="34" charset="0"/>
                    <a:cs typeface="Arial" pitchFamily="34" charset="0"/>
                  </a:rPr>
                  <a:t>of real, reactive and apparent </a:t>
                </a:r>
                <a:r>
                  <a:rPr lang="en-US" sz="2000" b="1" i="1" dirty="0" smtClean="0">
                    <a:latin typeface="Arial" pitchFamily="34" charset="0"/>
                    <a:cs typeface="Arial" pitchFamily="34" charset="0"/>
                  </a:rPr>
                  <a:t>power determined as </a:t>
                </a:r>
                <a:endParaRPr lang="en-US" sz="2000" b="1" i="1" dirty="0">
                  <a:latin typeface="Arial" pitchFamily="34" charset="0"/>
                  <a:cs typeface="Arial" pitchFamily="34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When a 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load, motor load( essentially 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an impedance 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Z=  r+ </a:t>
                </a:r>
                <a:r>
                  <a:rPr lang="en-US" sz="2000" dirty="0" err="1" smtClean="0">
                    <a:latin typeface="Arial" pitchFamily="34" charset="0"/>
                    <a:cs typeface="Arial" pitchFamily="34" charset="0"/>
                  </a:rPr>
                  <a:t>jx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 ),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/>
                      </a:rPr>
                      <m:t>𝑍</m:t>
                    </m:r>
                    <m:r>
                      <a:rPr lang="en-US" sz="2000" b="0" i="1" smtClean="0">
                        <a:latin typeface="Cambria Math"/>
                        <a:ea typeface="Cambria Math"/>
                      </a:rPr>
                      <m:t>&lt;</m:t>
                    </m:r>
                    <m:r>
                      <a:rPr lang="en-US" sz="2000" b="0" i="1" smtClean="0">
                        <a:latin typeface="Cambria Math"/>
                        <a:ea typeface="Cambria Math"/>
                      </a:rPr>
                      <m:t>𝜃</m:t>
                    </m:r>
                  </m:oMath>
                </a14:m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is connected across a 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sinusoidal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     voltage 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source  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of V= V∠</a:t>
                </a:r>
                <a:r>
                  <a:rPr lang="el-GR" sz="2000" dirty="0" smtClean="0">
                    <a:latin typeface="Arial" pitchFamily="34" charset="0"/>
                    <a:cs typeface="Arial" pitchFamily="34" charset="0"/>
                  </a:rPr>
                  <a:t>δ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), 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a current defined 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as: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</a:t>
                </a:r>
                <a:endParaRPr lang="en-US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" y="1019908"/>
                <a:ext cx="12054254" cy="5838092"/>
              </a:xfrm>
              <a:blipFill rotWithShape="1">
                <a:blip r:embed="rId3"/>
                <a:stretch>
                  <a:fillRect l="-506" r="-5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3674992"/>
              </p:ext>
            </p:extLst>
          </p:nvPr>
        </p:nvGraphicFramePr>
        <p:xfrm>
          <a:off x="2294791" y="2831122"/>
          <a:ext cx="2352698" cy="4396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301" name="Equation" r:id="rId4" imgW="1231366" imgH="228501" progId="Equation.3">
                  <p:embed/>
                </p:oleObj>
              </mc:Choice>
              <mc:Fallback>
                <p:oleObj name="Equation" r:id="rId4" imgW="1231366" imgH="228501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94791" y="2831122"/>
                        <a:ext cx="2352698" cy="43961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27538" y="298939"/>
            <a:ext cx="11447585" cy="791307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Power Angle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Equation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857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507" y="1019908"/>
            <a:ext cx="11878408" cy="5838092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eqn.(2)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dirty="0" smtClean="0"/>
          </a:p>
          <a:p>
            <a:pPr marL="0" indent="0" algn="just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power delivered from generator to the system is:</a:t>
            </a:r>
          </a:p>
          <a:p>
            <a:pPr marL="0" indent="0" algn="just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eqn.(3)</a:t>
            </a:r>
          </a:p>
          <a:p>
            <a:pPr marL="0" indent="0" algn="just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000" dirty="0" smtClean="0">
                <a:latin typeface="Arial" pitchFamily="34" charset="0"/>
                <a:cs typeface="Arial" pitchFamily="34" charset="0"/>
              </a:rPr>
              <a:t>The power received by load is :</a:t>
            </a:r>
          </a:p>
          <a:p>
            <a:pPr marL="0" indent="0" algn="just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eqn.(4)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899706"/>
              </p:ext>
            </p:extLst>
          </p:nvPr>
        </p:nvGraphicFramePr>
        <p:xfrm>
          <a:off x="931984" y="1137520"/>
          <a:ext cx="1635369" cy="12738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4392" name="Equation" r:id="rId3" imgW="1040948" imgH="812447" progId="Equation.3">
                  <p:embed/>
                </p:oleObj>
              </mc:Choice>
              <mc:Fallback>
                <p:oleObj name="Equation" r:id="rId3" imgW="1040948" imgH="812447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1984" y="1137520"/>
                        <a:ext cx="1635369" cy="127389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1220953"/>
              </p:ext>
            </p:extLst>
          </p:nvPr>
        </p:nvGraphicFramePr>
        <p:xfrm>
          <a:off x="703385" y="2795955"/>
          <a:ext cx="3661613" cy="13803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4393" name="Equation" r:id="rId5" imgW="2197100" imgH="825500" progId="Equation.3">
                  <p:embed/>
                </p:oleObj>
              </mc:Choice>
              <mc:Fallback>
                <p:oleObj name="Equation" r:id="rId5" imgW="2197100" imgH="8255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3385" y="2795955"/>
                        <a:ext cx="3661613" cy="138039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7482023"/>
              </p:ext>
            </p:extLst>
          </p:nvPr>
        </p:nvGraphicFramePr>
        <p:xfrm>
          <a:off x="1099039" y="4754335"/>
          <a:ext cx="3094892" cy="11371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4394" name="Equation" r:id="rId7" imgW="2247900" imgH="825500" progId="Equation.3">
                  <p:embed/>
                </p:oleObj>
              </mc:Choice>
              <mc:Fallback>
                <p:oleObj name="Equation" r:id="rId7" imgW="2247900" imgH="8255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9039" y="4754335"/>
                        <a:ext cx="3094892" cy="113712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27538" y="298939"/>
            <a:ext cx="11447585" cy="791307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Power Angle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Equation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73217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22131"/>
            <a:ext cx="12071838" cy="5539154"/>
          </a:xfrm>
        </p:spPr>
        <p:txBody>
          <a:bodyPr>
            <a:normAutofit lnSpcReduction="10000"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active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reactive power at the sending and receiving ends are given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as: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</a:t>
            </a:r>
          </a:p>
          <a:p>
            <a:pPr marL="0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eqn.(5)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6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Since reactance is typically much higher than resistance for a high voltage transmission line, resistance has little to no influence and can be taken for granted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6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As a result, the equations become:</a:t>
            </a:r>
            <a:r>
              <a:rPr lang="en-US" sz="2000" dirty="0"/>
              <a:t/>
            </a:r>
            <a:br>
              <a:rPr lang="en-US" sz="2000" dirty="0"/>
            </a:b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5784755"/>
              </p:ext>
            </p:extLst>
          </p:nvPr>
        </p:nvGraphicFramePr>
        <p:xfrm>
          <a:off x="1468315" y="1521070"/>
          <a:ext cx="4220308" cy="31012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346" name="Equation" r:id="rId3" imgW="2247900" imgH="1651000" progId="Equation.3">
                  <p:embed/>
                </p:oleObj>
              </mc:Choice>
              <mc:Fallback>
                <p:oleObj name="Equation" r:id="rId3" imgW="2247900" imgH="16510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8315" y="1521070"/>
                        <a:ext cx="4220308" cy="310124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27538" y="298939"/>
            <a:ext cx="11447585" cy="791307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Power Angle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Equation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03566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081454"/>
            <a:ext cx="12019084" cy="56710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eqn.(6)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above equation is rewritten as while considering the sending end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voltage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as reference is: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eqn.(7)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Where,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6074173"/>
              </p:ext>
            </p:extLst>
          </p:nvPr>
        </p:nvGraphicFramePr>
        <p:xfrm>
          <a:off x="1914525" y="1077913"/>
          <a:ext cx="2982913" cy="2976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437" name="Equation" r:id="rId3" imgW="2286000" imgH="2286000" progId="Equation.3">
                  <p:embed/>
                </p:oleObj>
              </mc:Choice>
              <mc:Fallback>
                <p:oleObj name="Equation" r:id="rId3" imgW="2286000" imgH="22860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4525" y="1077913"/>
                        <a:ext cx="2982913" cy="29765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6966992"/>
              </p:ext>
            </p:extLst>
          </p:nvPr>
        </p:nvGraphicFramePr>
        <p:xfrm>
          <a:off x="1484752" y="4229298"/>
          <a:ext cx="2284165" cy="18093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438" name="Equation" r:id="rId5" imgW="1536700" imgH="1219200" progId="Equation.3">
                  <p:embed/>
                </p:oleObj>
              </mc:Choice>
              <mc:Fallback>
                <p:oleObj name="Equation" r:id="rId5" imgW="1536700" imgH="12192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4752" y="4229298"/>
                        <a:ext cx="2284165" cy="180937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088620"/>
              </p:ext>
            </p:extLst>
          </p:nvPr>
        </p:nvGraphicFramePr>
        <p:xfrm>
          <a:off x="1101969" y="6229717"/>
          <a:ext cx="937846" cy="2952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439" name="Equation" r:id="rId7" imgW="685800" imgH="215640" progId="Equation.3">
                  <p:embed/>
                </p:oleObj>
              </mc:Choice>
              <mc:Fallback>
                <p:oleObj name="Equation" r:id="rId7" imgW="685800" imgH="21564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01969" y="6229717"/>
                        <a:ext cx="937846" cy="29524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27538" y="298939"/>
            <a:ext cx="11447585" cy="791307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Power Angle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Equation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95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509" y="782515"/>
            <a:ext cx="12086492" cy="5978770"/>
          </a:xfrm>
        </p:spPr>
        <p:txBody>
          <a:bodyPr>
            <a:normAutofit fontScale="55000" lnSpcReduction="20000"/>
          </a:bodyPr>
          <a:lstStyle/>
          <a:p>
            <a:pPr algn="just">
              <a:lnSpc>
                <a:spcPct val="200000"/>
              </a:lnSpc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From the equations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7,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the following can be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deduced :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1. Small changes in             will have significant effect on the real power flow, while small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changes in voltage magnitudes will not have appreciable effect on the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real power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flow.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2. If V1 leads V2, the real power flows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from bus 1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to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bus 2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while if V</a:t>
            </a:r>
            <a:r>
              <a:rPr lang="en-US" sz="3200" baseline="-25000" dirty="0">
                <a:latin typeface="Arial" pitchFamily="34" charset="0"/>
                <a:cs typeface="Arial" pitchFamily="34" charset="0"/>
              </a:rPr>
              <a:t>1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lags V</a:t>
            </a:r>
            <a:r>
              <a:rPr lang="en-US" sz="32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the power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flows from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bus 2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to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1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3. Assuming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r=0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the theoretical maximum power (static transmission capacity)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occurs when: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    eqn.(8)</a:t>
            </a:r>
          </a:p>
          <a:p>
            <a:pPr algn="just">
              <a:lnSpc>
                <a:spcPct val="200000"/>
              </a:lnSpc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Which is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the steady state stability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limit.</a:t>
            </a:r>
          </a:p>
          <a:p>
            <a:pPr algn="just">
              <a:lnSpc>
                <a:spcPct val="170000"/>
              </a:lnSpc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Hence this equation is called the power angle equation and if the curve </a:t>
            </a:r>
            <a:r>
              <a:rPr lang="el-GR" sz="3600" dirty="0">
                <a:latin typeface="Arial" pitchFamily="34" charset="0"/>
                <a:cs typeface="Arial" pitchFamily="34" charset="0"/>
              </a:rPr>
              <a:t>δ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against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P is plotted, it is called the power angle curve as shown in Fig.4</a:t>
            </a:r>
          </a:p>
          <a:p>
            <a:pPr algn="just">
              <a:lnSpc>
                <a:spcPct val="150000"/>
              </a:lnSpc>
            </a:pP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32</a:t>
            </a:fld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9406686"/>
              </p:ext>
            </p:extLst>
          </p:nvPr>
        </p:nvGraphicFramePr>
        <p:xfrm>
          <a:off x="2244862" y="1624689"/>
          <a:ext cx="878580" cy="2765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7424" name="Equation" r:id="rId3" imgW="685800" imgH="215640" progId="Equation.3">
                  <p:embed/>
                </p:oleObj>
              </mc:Choice>
              <mc:Fallback>
                <p:oleObj name="Equation" r:id="rId3" imgW="685800" imgH="21564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44862" y="1624689"/>
                        <a:ext cx="878580" cy="27659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5390359"/>
              </p:ext>
            </p:extLst>
          </p:nvPr>
        </p:nvGraphicFramePr>
        <p:xfrm>
          <a:off x="1267773" y="3582987"/>
          <a:ext cx="1222130" cy="7344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7425" name="Equation" r:id="rId5" imgW="660113" imgH="393529" progId="Equation.3">
                  <p:embed/>
                </p:oleObj>
              </mc:Choice>
              <mc:Fallback>
                <p:oleObj name="Equation" r:id="rId5" imgW="660113" imgH="393529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67773" y="3582987"/>
                        <a:ext cx="1222130" cy="734454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72207" y="219808"/>
            <a:ext cx="11447585" cy="791307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Power Angle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Equation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455556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299" y="1134208"/>
            <a:ext cx="11869616" cy="562707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From Fig. 4, the slope 𝜕𝑃/𝜕𝛿 is positive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(−90</a:t>
            </a:r>
            <a:r>
              <a:rPr lang="en-US" sz="2000" baseline="30000" dirty="0">
                <a:latin typeface="Arial" pitchFamily="34" charset="0"/>
                <a:cs typeface="Arial" pitchFamily="34" charset="0"/>
              </a:rPr>
              <a:t>0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≤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𝛿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≤90</a:t>
            </a:r>
            <a:r>
              <a:rPr lang="en-US" sz="2000" baseline="30000" dirty="0" smtClean="0">
                <a:latin typeface="Arial" pitchFamily="34" charset="0"/>
                <a:cs typeface="Arial" pitchFamily="34" charset="0"/>
              </a:rPr>
              <a:t>0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), it means that an increase in displacement angle results in an increase in transmitted power and hence the system will be stable, accelerating 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6" name="AutoShape 2" descr="What is Power-Angle Curve of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28391" name="Picture 7" descr="https://circuitglobe.com/wp-content/uploads/2016/05/power-angle-curve-11-compressor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8" b="12037"/>
          <a:stretch/>
        </p:blipFill>
        <p:spPr bwMode="auto">
          <a:xfrm>
            <a:off x="4334608" y="2105379"/>
            <a:ext cx="3508127" cy="3213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09246" y="5391835"/>
            <a:ext cx="1113399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4. The power angle curve.</a:t>
            </a: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Url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16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600" dirty="0" smtClean="0">
                <a:latin typeface="Arial" pitchFamily="34" charset="0"/>
                <a:cs typeface="Arial" pitchFamily="34" charset="0"/>
                <a:hlinkClick r:id="rId3"/>
              </a:rPr>
              <a:t>circuitglobe.com/wp-content/uploads/2016/05/power-angle-curve-11-compressor.jpg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27538" y="298939"/>
            <a:ext cx="11447585" cy="791307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Power Angle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Equation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34748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261" y="307731"/>
            <a:ext cx="11939953" cy="958361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Arial" pitchFamily="34" charset="0"/>
                <a:cs typeface="Arial" pitchFamily="34" charset="0"/>
              </a:rPr>
              <a:t>5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. Power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Angle Equation of a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Salient Pole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Machine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512" y="970059"/>
            <a:ext cx="12112487" cy="581240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 synchronous machine with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poles that physically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projecting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that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is, jutting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out from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rotor surface is known as a salient pole machine.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These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machines are usually alternators 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motors as presented in Fig.5.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non-salient pole or cylindrical rotor type, in which the rotor has a smooth cylindrical shape, is in contrast to this design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power angle equation of a salient pole synchronous machine differs from that of a cylindrical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rotor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due to the presence of non-uniform air gap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which leads to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different reactance's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along the direct-axis (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Xd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 and quadrature-axis (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Xq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785332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35</a:t>
            </a:fld>
            <a:endParaRPr lang="en-US"/>
          </a:p>
        </p:txBody>
      </p:sp>
      <p:pic>
        <p:nvPicPr>
          <p:cNvPr id="530434" name="Picture 2" descr="https://www.electricaltechnology.org/wp-content/uploads/2023/01/Difference-Between-Salient-Pole-Cylindrical-Pole-Alternator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57" b="4733"/>
          <a:stretch/>
        </p:blipFill>
        <p:spPr bwMode="auto">
          <a:xfrm>
            <a:off x="879292" y="1160586"/>
            <a:ext cx="9469495" cy="400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90145" y="5325998"/>
            <a:ext cx="1085849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5. The difference between Salient and cylindrical pole Machines. </a:t>
            </a:r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Url: 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12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3"/>
              </a:rPr>
              <a:t>www.electricaltechnology.org/wp-content/uploads/2023/01/Difference-Between-Salient-Pole-Cylindrical-Pole-Alternator.png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" y="307731"/>
            <a:ext cx="12098214" cy="72593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Power Angle Equation of a Salient Pole            Cont.….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298391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60585"/>
            <a:ext cx="12054254" cy="5556737"/>
          </a:xfrm>
        </p:spPr>
        <p:txBody>
          <a:bodyPr>
            <a:normAutofit/>
          </a:bodyPr>
          <a:lstStyle/>
          <a:p>
            <a:pPr algn="just"/>
            <a:r>
              <a:rPr lang="en-US" sz="2000" dirty="0">
                <a:latin typeface="Arial" pitchFamily="34" charset="0"/>
                <a:cs typeface="Arial" pitchFamily="34" charset="0"/>
              </a:rPr>
              <a:t>The electrical power output of a salient pole generator is given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by:</a:t>
            </a:r>
          </a:p>
          <a:p>
            <a:pPr algn="just"/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eqn.(9)</a:t>
            </a:r>
          </a:p>
          <a:p>
            <a:pPr algn="just"/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Where,  P is power developed (per phase), V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1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the Internal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EMF of the machine, V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2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is the terminal voltage,  δ is the  power angle,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X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d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is direct-axis synchronous reactance and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Xq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​ = is quadrature-axis synchronous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reactance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000" dirty="0">
                <a:latin typeface="Arial" pitchFamily="34" charset="0"/>
                <a:cs typeface="Arial" pitchFamily="34" charset="0"/>
              </a:rPr>
              <a:t>The power angle equation for a basic two-machine system is equivalent to the excitation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power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a silent pole machine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36</a:t>
            </a:fld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7823912"/>
              </p:ext>
            </p:extLst>
          </p:nvPr>
        </p:nvGraphicFramePr>
        <p:xfrm>
          <a:off x="897548" y="1953358"/>
          <a:ext cx="4718736" cy="89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8411" name="Equation" r:id="rId3" imgW="2450880" imgH="469800" progId="Equation.3">
                  <p:embed/>
                </p:oleObj>
              </mc:Choice>
              <mc:Fallback>
                <p:oleObj name="Equation" r:id="rId3" imgW="2450880" imgH="4698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7548" y="1953358"/>
                        <a:ext cx="4718736" cy="895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itle 1"/>
          <p:cNvSpPr txBox="1">
            <a:spLocks/>
          </p:cNvSpPr>
          <p:nvPr/>
        </p:nvSpPr>
        <p:spPr>
          <a:xfrm>
            <a:off x="1" y="307731"/>
            <a:ext cx="12098214" cy="72593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Power Angle Equation of a Salient Pole            Cont.….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155569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1248508"/>
            <a:ext cx="12080631" cy="5547946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reluctance power has a maximum value of </a:t>
            </a:r>
            <a:r>
              <a:rPr lang="el-GR" sz="2000" dirty="0">
                <a:latin typeface="Arial" pitchFamily="34" charset="0"/>
                <a:cs typeface="Arial" pitchFamily="34" charset="0"/>
              </a:rPr>
              <a:t>δ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= 45° and varies as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sin2</a:t>
            </a:r>
            <a:r>
              <a:rPr lang="el-GR" sz="2000" dirty="0" smtClean="0">
                <a:latin typeface="Arial" pitchFamily="34" charset="0"/>
                <a:cs typeface="Arial" pitchFamily="34" charset="0"/>
              </a:rPr>
              <a:t>δ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Even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if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field is not excited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this term would still exist because it is not dependent on field excitation.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Ten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 twenty percent of the excitation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component is made up of the reluctance component.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Studies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on steady state stability typically overlook the reluctance component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is taken as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original power angle equation of a basic two machine system for a non-salient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pole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machine,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Xd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=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Xq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" y="307731"/>
            <a:ext cx="12098214" cy="72593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Power Angle Equation of a Salient Pole            Cont.….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09902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254" y="365125"/>
            <a:ext cx="10729548" cy="725121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6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Swing Equation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509" y="993532"/>
            <a:ext cx="12086492" cy="5864468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swing equation describes how a synchronous machine behaves during the transient phase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describes the relationship between electrical and mechanical power during different operating conditions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Thus, the mechanical model of generator for steam turbine presented in Fig.6 is developed as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38</a:t>
            </a:fld>
            <a:endParaRPr lang="en-US"/>
          </a:p>
        </p:txBody>
      </p:sp>
      <p:pic>
        <p:nvPicPr>
          <p:cNvPr id="529410" name="Picture 2" descr="https://electricalworkbook.com/wp-content/uploads/2022/12/swing-equati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0635" y="3130060"/>
            <a:ext cx="4789033" cy="2578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656493" y="5704059"/>
            <a:ext cx="104481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6. The electromechanical system of steam power plant.</a:t>
            </a:r>
          </a:p>
          <a:p>
            <a:r>
              <a:rPr lang="en-US" sz="1600" dirty="0" smtClean="0">
                <a:latin typeface="Arial" pitchFamily="34" charset="0"/>
                <a:cs typeface="Arial" pitchFamily="34" charset="0"/>
                <a:hlinkClick r:id="rId3"/>
              </a:rPr>
              <a:t>Url:https</a:t>
            </a:r>
            <a:r>
              <a:rPr lang="en-US" sz="16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600" dirty="0" smtClean="0">
                <a:latin typeface="Arial" pitchFamily="34" charset="0"/>
                <a:cs typeface="Arial" pitchFamily="34" charset="0"/>
                <a:hlinkClick r:id="rId3"/>
              </a:rPr>
              <a:t>electricalworkbook.com/wp-content/uploads/2022/12/swing-equation.png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560577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25415"/>
            <a:ext cx="11922369" cy="56007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It’s know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that 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torque exerted on a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spinning body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is given by the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product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moment of inertia J (kg·m2) and angular acceleration a (rad/s</a:t>
            </a:r>
            <a:r>
              <a:rPr lang="en-US" sz="2000" baseline="300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), that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torque on turbine and rotor is: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eqn.(10)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Accordingly, from Fig.6 ,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relationship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between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electrical and mechanical power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given by:</a:t>
            </a: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eqn.(11)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where, T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is mechanical input torque(N-M), J moment of inertia of turbine &amp; rotor, α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is angular acceleration of turbine &amp; rotor, T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is the damping torque and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is equivalent electrical torque</a:t>
            </a: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39</a:t>
            </a:fld>
            <a:endParaRPr lang="en-US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5031516"/>
              </p:ext>
            </p:extLst>
          </p:nvPr>
        </p:nvGraphicFramePr>
        <p:xfrm>
          <a:off x="694592" y="3288323"/>
          <a:ext cx="3208885" cy="5275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0480" name="Equation" r:id="rId3" imgW="1397000" imgH="228600" progId="Equation.3">
                  <p:embed/>
                </p:oleObj>
              </mc:Choice>
              <mc:Fallback>
                <p:oleObj name="Equation" r:id="rId3" imgW="1397000" imgH="2286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4592" y="3288323"/>
                        <a:ext cx="3208885" cy="52753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6026290"/>
              </p:ext>
            </p:extLst>
          </p:nvPr>
        </p:nvGraphicFramePr>
        <p:xfrm>
          <a:off x="1397975" y="2171699"/>
          <a:ext cx="720970" cy="5650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0481" name="Equation" r:id="rId5" imgW="291973" imgH="228501" progId="Equation.3">
                  <p:embed/>
                </p:oleObj>
              </mc:Choice>
              <mc:Fallback>
                <p:oleObj name="Equation" r:id="rId5" imgW="291973" imgH="228501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97975" y="2171699"/>
                        <a:ext cx="720970" cy="56508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0" y="68738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624254" y="365125"/>
            <a:ext cx="10729548" cy="725121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Swing Equation                               Cont.….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906289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093" y="1292470"/>
            <a:ext cx="11957538" cy="546002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general, power is equivalent to the product of torque and angular speed.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Thus, when the synchronous generator is rotating at synchronous speed, eqn.(11) can be rewritten as: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eqn.(12)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If the damping torque is neglected at initial condition, eqn.(12) is rewritten as: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eqn.(13)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Where, P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is a mechanical input power that is constant through out the time and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is an electrical power varies with time, t.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40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7814671"/>
              </p:ext>
            </p:extLst>
          </p:nvPr>
        </p:nvGraphicFramePr>
        <p:xfrm>
          <a:off x="1028700" y="2286000"/>
          <a:ext cx="3177690" cy="8176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26" name="Equation" r:id="rId3" imgW="1790700" imgH="457200" progId="Equation.3">
                  <p:embed/>
                </p:oleObj>
              </mc:Choice>
              <mc:Fallback>
                <p:oleObj name="Equation" r:id="rId3" imgW="1790700" imgH="4572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8700" y="2286000"/>
                        <a:ext cx="3177690" cy="81768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6449109"/>
              </p:ext>
            </p:extLst>
          </p:nvPr>
        </p:nvGraphicFramePr>
        <p:xfrm>
          <a:off x="940777" y="3640016"/>
          <a:ext cx="2549770" cy="5767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27" name="Equation" r:id="rId5" imgW="1016000" imgH="228600" progId="Equation.3">
                  <p:embed/>
                </p:oleObj>
              </mc:Choice>
              <mc:Fallback>
                <p:oleObj name="Equation" r:id="rId5" imgW="1016000" imgH="2286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0777" y="3640016"/>
                        <a:ext cx="2549770" cy="57678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24254" y="365125"/>
            <a:ext cx="10729548" cy="725121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Swing Equation                               Cont.….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163597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89329"/>
            <a:ext cx="12054254" cy="5768671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Assume "ፀ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" for changing time "t" 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seconds,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which represents rotor's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actual angular position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radians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It is convenient to measure ፀ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using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 reference axis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that rotates at the synchronous speed.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Assuming that δ is the rotor's angular displacement in electrical degrees from the synchronously rotating reference axis and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ωs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is the synchronous speed in electrical radians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"ፀ"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can be calculated by adding the torque angle δ of the rotor with respect to the rotating reference axis and the time-varying angle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ω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s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on the rotating reference axis</a:t>
            </a:r>
            <a:r>
              <a:rPr lang="en-US" dirty="0" smtClean="0"/>
              <a:t>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Which is: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eqn.(14)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41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8845054"/>
              </p:ext>
            </p:extLst>
          </p:nvPr>
        </p:nvGraphicFramePr>
        <p:xfrm>
          <a:off x="1073349" y="4519322"/>
          <a:ext cx="3305908" cy="18708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526" name="Equation" r:id="rId3" imgW="1688367" imgH="952087" progId="Equation.3">
                  <p:embed/>
                </p:oleObj>
              </mc:Choice>
              <mc:Fallback>
                <p:oleObj name="Equation" r:id="rId3" imgW="1688367" imgH="952087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3349" y="4519322"/>
                        <a:ext cx="3305908" cy="187085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24254" y="365125"/>
            <a:ext cx="10729548" cy="725121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Swing Equation                               Cont.….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08119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4929" y="1017767"/>
            <a:ext cx="11887200" cy="5732889"/>
          </a:xfrm>
        </p:spPr>
        <p:txBody>
          <a:bodyPr>
            <a:normAutofit/>
          </a:bodyPr>
          <a:lstStyle/>
          <a:p>
            <a:pPr algn="just"/>
            <a:r>
              <a:rPr lang="en-US" sz="2000" dirty="0" smtClean="0">
                <a:latin typeface="Arial" pitchFamily="34" charset="0"/>
                <a:cs typeface="Arial" pitchFamily="34" charset="0"/>
              </a:rPr>
              <a:t>By substituting  </a:t>
            </a:r>
            <a:r>
              <a:rPr lang="el-GR" sz="2000" dirty="0" smtClean="0">
                <a:latin typeface="Arial" pitchFamily="34" charset="0"/>
                <a:cs typeface="Arial" pitchFamily="34" charset="0"/>
              </a:rPr>
              <a:t>α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of eqn.(13)  by eqn.(14) gives :</a:t>
            </a: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eqn.(15)</a:t>
            </a:r>
          </a:p>
          <a:p>
            <a:pPr marL="0" indent="0" algn="just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Where,  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Jω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is the inertia of a machine at synchronous speed  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angular momentum of rotating machine is  M=J</a:t>
            </a:r>
            <a:r>
              <a:rPr lang="el-GR" sz="2000" dirty="0" smtClean="0">
                <a:latin typeface="Arial" pitchFamily="34" charset="0"/>
                <a:cs typeface="Arial" pitchFamily="34" charset="0"/>
              </a:rPr>
              <a:t>ω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which means </a:t>
            </a:r>
            <a:endParaRPr lang="en-US" sz="2000" baseline="-25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eqn.(16)</a:t>
            </a:r>
          </a:p>
          <a:p>
            <a:pPr marL="0" indent="0" algn="just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Accordingly, eqn.(16) is known as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swing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equation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which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a nonlinear second order differential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equation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During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normal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operating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conditions, the relative position of the rotor axis and the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resultant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magnetic field axis is fixed. </a:t>
            </a:r>
          </a:p>
          <a:p>
            <a:pPr algn="just">
              <a:lnSpc>
                <a:spcPct val="150000"/>
              </a:lnSpc>
            </a:pPr>
            <a:endParaRPr lang="en-US" sz="2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42</a:t>
            </a:fld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4330537"/>
              </p:ext>
            </p:extLst>
          </p:nvPr>
        </p:nvGraphicFramePr>
        <p:xfrm>
          <a:off x="1609973" y="1367618"/>
          <a:ext cx="1546695" cy="12639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4578" name="Equation" r:id="rId3" imgW="1130040" imgH="965160" progId="Equation.3">
                  <p:embed/>
                </p:oleObj>
              </mc:Choice>
              <mc:Fallback>
                <p:oleObj name="Equation" r:id="rId3" imgW="1130040" imgH="96516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9973" y="1367618"/>
                        <a:ext cx="1546695" cy="12639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193949"/>
              </p:ext>
            </p:extLst>
          </p:nvPr>
        </p:nvGraphicFramePr>
        <p:xfrm>
          <a:off x="1282340" y="3690039"/>
          <a:ext cx="2210177" cy="8422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4579" name="Equation" r:id="rId5" imgW="1054080" imgH="419040" progId="Equation.3">
                  <p:embed/>
                </p:oleObj>
              </mc:Choice>
              <mc:Fallback>
                <p:oleObj name="Equation" r:id="rId5" imgW="1054080" imgH="41904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2340" y="3690039"/>
                        <a:ext cx="2210177" cy="84220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4498" y="253806"/>
            <a:ext cx="10729548" cy="725121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Swing Equation                               Cont.….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88055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98497"/>
            <a:ext cx="12192000" cy="5891917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angle between the two is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known as the power angle or  torque angle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is denoted by δ.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During any disturbance, the rotor will decelerate or accelerate with respect to the synchronous rotating air gap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mmf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and a relative motion begins.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equation describing this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relative motion is known as the swing equation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If after this oscillatory period, the rotor locks back into synchronous speed, the generator will maintain its stability, the rotor returns to its original position.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If the disturbance is created by a change in generation, load, or network conditions, 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rotor comes to a new operating power angle relative to the synchronous revolving field. 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43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584498" y="253806"/>
            <a:ext cx="10729548" cy="725121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Swing Equation                               Cont.….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87165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64" y="85558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92465"/>
            <a:ext cx="12192000" cy="6174095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this lecture, the power system stability, which is the synchronism of two more interconnected generators in a power plant is discussed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line with synchronism, the three  types of power stability problems: Angle stability, Voltage stability and frequency stability problems are discussed.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addition, the difference between, steady state, dynamic and transient stability problems is also discussed well. 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Specifically, the modeling of electrical and mechanical components for transient stability analysis is also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developed well.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Finally, the importance's of swing equation formulation for transient stability analysis is also incorporated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Swing equation helps to know whether the rotor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locks back into synchronous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speed after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oscillation or not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5231" y="163108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538" y="532737"/>
            <a:ext cx="11953461" cy="622587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6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[1]. 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., Silva;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Nadarajah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; M.,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Haque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and 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Shafiq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‘’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Modelling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Power System Restoration of a Synchronous Generator-Driven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Network“. 12th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International Electrical Engineering Congress (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iEECON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Pattaya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Thailand, 2024, pp.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1-6.  doi:10.1109/iEECON60677.2024.10537941.</a:t>
            </a:r>
          </a:p>
          <a:p>
            <a:pPr marL="0" indent="0" algn="just">
              <a:lnSpc>
                <a:spcPct val="16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2]. 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Hatziargyriou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M.,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Ovica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;  R., Claudia and et al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"Definition and Classification of Power System Stability – Revisited &amp;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Extended“.  IEEE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Transactions on Power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Systems.  V.36(4),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pp.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3271-3281, 2021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DOI: 10.1109/TPWRS.2020.3041774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6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]. S., 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Ali and  V.,Abolfazl.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"Transient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stability prediction of power system; a review on methods, classification and considerations’’.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Elsevier: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Electric Power Systems Research.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V.190, 2021. </a:t>
            </a:r>
            <a:r>
              <a:rPr lang="en-US" sz="2000" dirty="0"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2"/>
              </a:rPr>
              <a:t>doi.org/10.1016/j.epsr.2020.106853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6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[4]. A.,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Zaidi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and Q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., Cheng. "An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Approximation Solution of the Swing Equation Using Particle Swarm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Optimization“. IEEE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Conference on Technologies for Sustainability (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SusTech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),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6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Long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Beach, CA, USA, 2018, pp. 1-5,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Doi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10.1109/SusTech.2018.8671355.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60000"/>
              </a:lnSpc>
              <a:buNone/>
            </a:pPr>
            <a:endParaRPr lang="en-US" sz="26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9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46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7751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Thank you !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1B9A30FA-DA2C-4459-9B4C-CAA8718C2382}"/>
  <p:tag name="ISPRING_PROJECT_VERSION" val="9.3"/>
  <p:tag name="ISPRING_PROJECT_FOLDER_UPDATED" val="1"/>
  <p:tag name="ISPRING_SCREEN_RECS_UPDATED" val="D:\HANGO APPLICATION\LECTURE\[Advanced Power System Analysis] Week 11-Power System Stability\"/>
  <p:tag name="ISPRING_RESOURCE_FOLDER" val="D:\HANGO APPLICATION\LECTURE\[Advanced Power System Analysis] Week 11-Power System Stability\"/>
  <p:tag name="ISPRING_PRESENTATION_PATH" val="D:\HANGO APPLICATION\LECTURE\[Advanced Power System Analysis] Week 11-Power System Stability.pptx"/>
  <p:tag name="ISPRING_UNUSED_RESOURCES_LIST" val="&lt;?xml version=&quot;1.0&quot;?&gt;&#10;&lt;resources&gt;&#10;&lt;resource src=&quot;video-projects\files\Screen Recording (07.06.2025 12-33-05).sc.camera&quot;/&gt;&#10;&lt;/resources&gt;&#10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HAS_SCREEN_REC" val="1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11476</TotalTime>
  <Words>4324</Words>
  <Application>Microsoft Office PowerPoint</Application>
  <PresentationFormat>Custom</PresentationFormat>
  <Paragraphs>420</Paragraphs>
  <Slides>46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8" baseType="lpstr">
      <vt:lpstr>Office 테마</vt:lpstr>
      <vt:lpstr>Equation</vt:lpstr>
      <vt:lpstr>Advanced Power System Analysis</vt:lpstr>
      <vt:lpstr>Outlines </vt:lpstr>
      <vt:lpstr>1. Introduction</vt:lpstr>
      <vt:lpstr>Introduction                                                  Cont.…</vt:lpstr>
      <vt:lpstr>Introduction                                      Cont.….</vt:lpstr>
      <vt:lpstr>2. Classification of Power System Stability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3. Transient Stability </vt:lpstr>
      <vt:lpstr>Transient Stability                               Cont.…</vt:lpstr>
      <vt:lpstr>Transient Stability                               Cont.…</vt:lpstr>
      <vt:lpstr>Transient Stability                               Cont.…</vt:lpstr>
      <vt:lpstr>Transient Stability                               Cont.…</vt:lpstr>
      <vt:lpstr>4. Power Angle Equation of a Two Machine System</vt:lpstr>
      <vt:lpstr>Power Angle Equation                             Cont.…</vt:lpstr>
      <vt:lpstr>Power Angle Equation                             Cont.…</vt:lpstr>
      <vt:lpstr>Power Angle Equation                             Cont.…</vt:lpstr>
      <vt:lpstr>Power Angle Equation                             Cont.…</vt:lpstr>
      <vt:lpstr>Power Angle Equation                             Cont.…</vt:lpstr>
      <vt:lpstr>Power Angle Equation                             Cont.…</vt:lpstr>
      <vt:lpstr>Power Angle Equation                             Cont.…</vt:lpstr>
      <vt:lpstr>Power Angle Equation                             Cont.…</vt:lpstr>
      <vt:lpstr>5. Power Angle Equation of a Salient Pole Machine</vt:lpstr>
      <vt:lpstr>PowerPoint Presentation</vt:lpstr>
      <vt:lpstr>PowerPoint Presentation</vt:lpstr>
      <vt:lpstr>PowerPoint Presentation</vt:lpstr>
      <vt:lpstr>6. Swing Equation</vt:lpstr>
      <vt:lpstr>Swing Equation                               Cont.….</vt:lpstr>
      <vt:lpstr>Swing Equation                               Cont.….</vt:lpstr>
      <vt:lpstr>Swing Equation                               Cont.….</vt:lpstr>
      <vt:lpstr>Swing Equation                               Cont.….</vt:lpstr>
      <vt:lpstr>Swing Equation                               Cont.….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HP</cp:lastModifiedBy>
  <cp:revision>830</cp:revision>
  <dcterms:created xsi:type="dcterms:W3CDTF">2021-04-29T04:21:21Z</dcterms:created>
  <dcterms:modified xsi:type="dcterms:W3CDTF">2025-06-07T14:46:10Z</dcterms:modified>
</cp:coreProperties>
</file>