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82" r:id="rId2"/>
    <p:sldId id="981" r:id="rId3"/>
    <p:sldId id="1095" r:id="rId4"/>
    <p:sldId id="1096" r:id="rId5"/>
    <p:sldId id="1242" r:id="rId6"/>
    <p:sldId id="1280" r:id="rId7"/>
    <p:sldId id="1281" r:id="rId8"/>
    <p:sldId id="1282" r:id="rId9"/>
    <p:sldId id="1283" r:id="rId10"/>
    <p:sldId id="1284" r:id="rId11"/>
    <p:sldId id="1285" r:id="rId12"/>
    <p:sldId id="1287" r:id="rId13"/>
    <p:sldId id="1288" r:id="rId14"/>
    <p:sldId id="1289" r:id="rId15"/>
    <p:sldId id="1290" r:id="rId16"/>
    <p:sldId id="1291" r:id="rId17"/>
    <p:sldId id="1292" r:id="rId18"/>
    <p:sldId id="1293" r:id="rId19"/>
    <p:sldId id="1294" r:id="rId20"/>
    <p:sldId id="1295" r:id="rId21"/>
    <p:sldId id="1296" r:id="rId22"/>
    <p:sldId id="1297" r:id="rId23"/>
    <p:sldId id="1298" r:id="rId24"/>
    <p:sldId id="1299" r:id="rId25"/>
    <p:sldId id="1300" r:id="rId26"/>
    <p:sldId id="1301" r:id="rId27"/>
    <p:sldId id="1302" r:id="rId28"/>
    <p:sldId id="1303" r:id="rId29"/>
    <p:sldId id="1304" r:id="rId30"/>
    <p:sldId id="1305" r:id="rId31"/>
    <p:sldId id="1306" r:id="rId32"/>
    <p:sldId id="1307" r:id="rId33"/>
    <p:sldId id="1308" r:id="rId34"/>
    <p:sldId id="1309" r:id="rId35"/>
    <p:sldId id="1311" r:id="rId36"/>
    <p:sldId id="1312" r:id="rId37"/>
    <p:sldId id="1313" r:id="rId38"/>
    <p:sldId id="443" r:id="rId39"/>
    <p:sldId id="442" r:id="rId40"/>
    <p:sldId id="317" r:id="rId41"/>
  </p:sldIdLst>
  <p:sldSz cx="12192000" cy="6858000"/>
  <p:notesSz cx="6858000" cy="9144000"/>
  <p:custDataLst>
    <p:tags r:id="rId4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89" d="100"/>
          <a:sy n="89" d="100"/>
        </p:scale>
        <p:origin x="-1337" y="-42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4AA91B2-F9C0-40EB-9865-6F1DF21DDE66}" type="slidenum">
              <a:rPr lang="en-US" altLang="en-US" sz="1200" smtClean="0"/>
              <a:pPr/>
              <a:t>3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E6F1FD8-BE2A-4C0E-9466-3C6430014132}" type="slidenum">
              <a:rPr lang="en-US" altLang="en-US" sz="1200" smtClean="0"/>
              <a:pPr/>
              <a:t>4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80F17-5B3D-486A-8182-75361B0F0E04}" type="datetime1">
              <a:rPr lang="en-US" smtClean="0"/>
              <a:t>6/8/2025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9C935-9DA6-4C98-AF96-CEEC17BBD6E5}" type="datetime1">
              <a:rPr lang="en-US" smtClean="0"/>
              <a:t>6/8/2025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8EBC5-CC18-4378-9CB3-8F7B5F67D494}" type="datetime1">
              <a:rPr lang="en-US" smtClean="0"/>
              <a:t>6/8/2025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BFAA3-A8A0-4DCC-B589-E865B46CBE32}" type="datetime1">
              <a:rPr lang="en-US" altLang="ko-KR" smtClean="0"/>
              <a:t>6/8/2025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electricalworkbook.com/wp-content/uploads/2022/12/Swing-Curve.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8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20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image" Target="../media/image25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50.png"/><Relationship Id="rId9" Type="http://schemas.openxmlformats.org/officeDocument/2006/relationships/image" Target="../media/image24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26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8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236009431/figure/fig1/AS:363465500839938@1463668336782/Single-Machine-connected-to-infinite-bus-system.png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65064451/figure/fig1/AS:11431281094570778@1667510256364/Equal-area-criteria-for-sudden-change-in-load.ppm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s://encrypted-tbn0.gstatic.com/images?q=tbn:ANd9GcSGO3IYm2yk4KopQLW6qdaAjVT3fZ2PzkiiQORLdAjPcfxXSPGLiP4BqxsSdHjieyLyZrg&amp;usqp=CAU" TargetMode="Externa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19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43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45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hyperlink" Target="https://www.eeeguide.com/wp-content/uploads/2016/12/Equal-Area-Criterion-in-Power-System-042.jpg" TargetMode="Externa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47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48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49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51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53.w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52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56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32.bin"/><Relationship Id="rId5" Type="http://schemas.openxmlformats.org/officeDocument/2006/relationships/image" Target="../media/image55.wmf"/><Relationship Id="rId4" Type="http://schemas.openxmlformats.org/officeDocument/2006/relationships/oleObject" Target="../embeddings/oleObject31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59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58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62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61.w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doi.org/10.1098/rspa.2017.0733" TargetMode="External"/><Relationship Id="rId2" Type="http://schemas.openxmlformats.org/officeDocument/2006/relationships/hyperlink" Target="https://doi.org/10.1109/UPEC.2006.367531" TargetMode="External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0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Advanced Power System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69302"/>
            <a:ext cx="12192000" cy="6188698"/>
          </a:xfrm>
        </p:spPr>
        <p:txBody>
          <a:bodyPr>
            <a:normAutofit lnSpcReduction="1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12</a:t>
            </a:r>
          </a:p>
          <a:p>
            <a:r>
              <a:rPr lang="en-US" sz="39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 System </a:t>
            </a:r>
            <a:r>
              <a:rPr lang="en-US" sz="3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Stability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importance of graphical representation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 swing curve in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stability 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necessities of Inertia constant and kinetic energy for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stability.</a:t>
            </a: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equal area criteria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importance in stability analysis  </a:t>
            </a: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Knows the basics of computerized methods for stability analysis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284" y="192505"/>
            <a:ext cx="11245518" cy="149818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02" y="1319754"/>
            <a:ext cx="11902208" cy="5405900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Constants Used in Stability Analysis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Change in Rotor Angle for Loaded Machine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Equal Area Criterion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Sudden three Phase fault in the Transmission Line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stability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Computerized Method of Swing Equation solutions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    Summary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316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85483" y="230655"/>
            <a:ext cx="10968320" cy="692709"/>
          </a:xfrm>
        </p:spPr>
        <p:txBody>
          <a:bodyPr>
            <a:normAutofit fontScale="90000"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Introduction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9247"/>
            <a:ext cx="12102861" cy="601210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Plotting the swing curve in a system is required to ascertain whether the power system is stable following a disruption.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curve indicates instability in the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system if it indicates that the angle between any two machines tends to increase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indefinitely[1]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It is likely, but not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guaranteed that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system is stable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following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all disruptions, the angle between the two machines achieves its maximum value and then starts to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decrease, oscillating with a constant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amplitude.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machines can be made to come to rest in relation to one another using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straightforward graphical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method, which is called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equal area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criteria for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stability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0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757720" y="173739"/>
            <a:ext cx="10542919" cy="54927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Introduction                                      Cont.….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6958" y="616688"/>
            <a:ext cx="11968650" cy="6129169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It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 gives information on stability,  demonstrate </a:t>
            </a:r>
            <a:r>
              <a:rPr lang="en-US" altLang="en-US" sz="2000" dirty="0" err="1">
                <a:latin typeface="Arial" pitchFamily="34" charset="0"/>
                <a:cs typeface="Arial" pitchFamily="34" charset="0"/>
              </a:rPr>
              <a:t>δ's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 tendency to shift and/or rise above the point of return. 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 system is unstable if  δ  keeps rising over time.</a:t>
            </a:r>
          </a:p>
          <a:p>
            <a:pPr algn="just">
              <a:lnSpc>
                <a:spcPct val="160000"/>
              </a:lnSpc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 It is assumed that the system will stay stable if   δ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begins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 to decline after reaching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 a maximum 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value as presented in Fig.1.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535554" name="Picture 2" descr="https://electricalworkbook.com/wp-content/uploads/2022/12/Swing-Curv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999" y="2544412"/>
            <a:ext cx="4722954" cy="315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5624624"/>
            <a:ext cx="118872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1. Swing Curve. </a:t>
            </a:r>
          </a:p>
          <a:p>
            <a:r>
              <a:rPr lang="en-US" sz="1600" dirty="0" smtClean="0">
                <a:latin typeface="Arial" pitchFamily="34" charset="0"/>
                <a:cs typeface="Arial" pitchFamily="34" charset="0"/>
                <a:hlinkClick r:id="rId4"/>
              </a:rPr>
              <a:t>Url:https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4"/>
              </a:rPr>
              <a:t>://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4"/>
              </a:rPr>
              <a:t>electricalworkbook.com/wp-content/uploads/2022/12/Swing-Curve.png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2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776" y="123078"/>
            <a:ext cx="10780061" cy="62995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2. Constants Used in Stability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0635"/>
            <a:ext cx="12191999" cy="618293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constant terms, Inertia constant (M), Kinetic energy (N) and inertia constant (N), which are the three fundamental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components to address the swing equation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equal area criteria as given by[2]: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From swing equation: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eqn.(1)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means, if power is given by (W or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Pu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), 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 electrical angle and 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second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then, the constant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 may be defined as the power in MW required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produce an  angular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acceleration per electrical angle, 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kinetic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energy,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rotor at synchronous speed denoted by N is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eqn.(2)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ω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=2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π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(mechanical rad/s) or 2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π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f(360f) in electrical rad/s and  n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speed in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r.p.s</a:t>
            </a:r>
            <a:endParaRPr lang="en-US" sz="2000" baseline="-2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4190212"/>
              </p:ext>
            </p:extLst>
          </p:nvPr>
        </p:nvGraphicFramePr>
        <p:xfrm>
          <a:off x="1415294" y="2096938"/>
          <a:ext cx="2423144" cy="7269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6662" name="Equation" r:id="rId3" imgW="1396800" imgH="419040" progId="Equation.3">
                  <p:embed/>
                </p:oleObj>
              </mc:Choice>
              <mc:Fallback>
                <p:oleObj name="Equation" r:id="rId3" imgW="1396800" imgH="4190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5294" y="2096938"/>
                        <a:ext cx="2423144" cy="7269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7373912"/>
              </p:ext>
            </p:extLst>
          </p:nvPr>
        </p:nvGraphicFramePr>
        <p:xfrm>
          <a:off x="1320314" y="4432734"/>
          <a:ext cx="1349580" cy="7399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6663" name="Equation" r:id="rId5" imgW="723586" imgH="393529" progId="Equation.3">
                  <p:embed/>
                </p:oleObj>
              </mc:Choice>
              <mc:Fallback>
                <p:oleObj name="Equation" r:id="rId5" imgW="723586" imgH="39352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0314" y="4432734"/>
                        <a:ext cx="1349580" cy="7399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7702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69576"/>
            <a:ext cx="12192000" cy="598842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Practically, generators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same MVA ratings may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not have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same kinetic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energy and momentum.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express them in a common way,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constant H 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called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inertia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constant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used, which defined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ratio of stored kinetic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energy to volt ampere rating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machine as given by: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eqn.(3)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finding out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quivalent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constant is very important 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which ‘n’ number of generators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connected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parallel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same bus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bar in reality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Assume, (S1, S2,….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), (H1, H2,..Hn) and (N1, N2…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Nn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are the base MVA, inertia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Constant and Kinetic energy of individual machines, respectively 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5794700"/>
              </p:ext>
            </p:extLst>
          </p:nvPr>
        </p:nvGraphicFramePr>
        <p:xfrm>
          <a:off x="694684" y="2814918"/>
          <a:ext cx="2503062" cy="1494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7644" name="Equation" r:id="rId3" imgW="1714500" imgH="1028700" progId="Equation.3">
                  <p:embed/>
                </p:oleObj>
              </mc:Choice>
              <mc:Fallback>
                <p:oleObj name="Equation" r:id="rId3" imgW="1714500" imgH="10287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684" y="2814918"/>
                        <a:ext cx="2503062" cy="149443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0682" y="123078"/>
            <a:ext cx="11842377" cy="76442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Constants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Used in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Stability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14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5766"/>
            <a:ext cx="12192000" cy="578223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And (Se, He , Ne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are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equivalent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inertia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constant, Kinetic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energy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machines and common base MVA,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respectively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energy stored in equivalent machine is given by: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eqn.(4)                                                   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If Se=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is the summation of each generator base and, then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eqn.(5)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identical machines, S1=S2=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=S, and H1=H2=H3=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means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Sb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= n*S.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by substitution:                                                                                 eqn.(6)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0426168"/>
              </p:ext>
            </p:extLst>
          </p:nvPr>
        </p:nvGraphicFramePr>
        <p:xfrm>
          <a:off x="598969" y="2786147"/>
          <a:ext cx="4518693" cy="871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8739" name="Equation" r:id="rId3" imgW="2387600" imgH="457200" progId="Equation.3">
                  <p:embed/>
                </p:oleObj>
              </mc:Choice>
              <mc:Fallback>
                <p:oleObj name="Equation" r:id="rId3" imgW="23876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8969" y="2786147"/>
                        <a:ext cx="4518693" cy="8718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1909393"/>
              </p:ext>
            </p:extLst>
          </p:nvPr>
        </p:nvGraphicFramePr>
        <p:xfrm>
          <a:off x="703417" y="4317026"/>
          <a:ext cx="3989339" cy="7123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8740" name="Equation" r:id="rId5" imgW="2489200" imgH="444500" progId="Equation.3">
                  <p:embed/>
                </p:oleObj>
              </mc:Choice>
              <mc:Fallback>
                <p:oleObj name="Equation" r:id="rId5" imgW="2489200" imgH="4445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3417" y="4317026"/>
                        <a:ext cx="3989339" cy="7123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7024956"/>
              </p:ext>
            </p:extLst>
          </p:nvPr>
        </p:nvGraphicFramePr>
        <p:xfrm>
          <a:off x="2977117" y="5629835"/>
          <a:ext cx="3478754" cy="7589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8741" name="Equation" r:id="rId7" imgW="2921000" imgH="635000" progId="Equation.3">
                  <p:embed/>
                </p:oleObj>
              </mc:Choice>
              <mc:Fallback>
                <p:oleObj name="Equation" r:id="rId7" imgW="2921000" imgH="6350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7117" y="5629835"/>
                        <a:ext cx="3478754" cy="75896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0682" y="123078"/>
            <a:ext cx="11842377" cy="76442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Constants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Used in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Stability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704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37684"/>
            <a:ext cx="12192000" cy="564588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As a result, the equivalent H constant of multiple identical machines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running in parallel is equal to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constant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any single machine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Equivalent M constant of two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machines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similar machine connected via a reactance to an infinite 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bus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can be used in place of two synchronous machines connected by a reactance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Two machines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swing equation is provided 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eqn.(7)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And                                                                                                               eqn.(8)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640600"/>
              </p:ext>
            </p:extLst>
          </p:nvPr>
        </p:nvGraphicFramePr>
        <p:xfrm>
          <a:off x="866360" y="3973271"/>
          <a:ext cx="1790111" cy="13052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9725" name="Equation" r:id="rId3" imgW="1218960" imgH="888840" progId="Equation.3">
                  <p:embed/>
                </p:oleObj>
              </mc:Choice>
              <mc:Fallback>
                <p:oleObj name="Equation" r:id="rId3" imgW="1218960" imgH="8888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360" y="3973271"/>
                        <a:ext cx="1790111" cy="130528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4193014"/>
              </p:ext>
            </p:extLst>
          </p:nvPr>
        </p:nvGraphicFramePr>
        <p:xfrm>
          <a:off x="988828" y="5146158"/>
          <a:ext cx="1743739" cy="12223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9726" name="Equation" r:id="rId5" imgW="1244600" imgH="876300" progId="Equation.3">
                  <p:embed/>
                </p:oleObj>
              </mc:Choice>
              <mc:Fallback>
                <p:oleObj name="Equation" r:id="rId5" imgW="1244600" imgH="8763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8828" y="5146158"/>
                        <a:ext cx="1743739" cy="12223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0682" y="123078"/>
            <a:ext cx="11842377" cy="76442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Constants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Used in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Stability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7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22743"/>
            <a:ext cx="12192000" cy="5572503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By subtracting, eqn.(8) from eqn.(7)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eqn.(9)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 smtClean="0"/>
          </a:p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If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δ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the relative angle between the rotors of the two machines, then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δ=</a:t>
            </a:r>
            <a:r>
              <a:rPr lang="el-GR" sz="2000" i="1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n-US" sz="2000" i="1" baseline="-25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– </a:t>
            </a:r>
            <a:r>
              <a:rPr lang="el-GR" sz="2000" i="1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gives:</a:t>
            </a:r>
          </a:p>
          <a:p>
            <a:pPr marL="0" indent="0" algn="just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eqn.(10)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8370443"/>
              </p:ext>
            </p:extLst>
          </p:nvPr>
        </p:nvGraphicFramePr>
        <p:xfrm>
          <a:off x="394166" y="1676400"/>
          <a:ext cx="3890015" cy="13097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746" name="Equation" r:id="rId3" imgW="2717640" imgH="914400" progId="Equation.3">
                  <p:embed/>
                </p:oleObj>
              </mc:Choice>
              <mc:Fallback>
                <p:oleObj name="Equation" r:id="rId3" imgW="2717640" imgH="9144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166" y="1676400"/>
                        <a:ext cx="3890015" cy="13097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6050314"/>
              </p:ext>
            </p:extLst>
          </p:nvPr>
        </p:nvGraphicFramePr>
        <p:xfrm>
          <a:off x="417096" y="3785608"/>
          <a:ext cx="5825855" cy="18980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747" name="Equation" r:id="rId5" imgW="2806560" imgH="914400" progId="Equation.3">
                  <p:embed/>
                </p:oleObj>
              </mc:Choice>
              <mc:Fallback>
                <p:oleObj name="Equation" r:id="rId5" imgW="2806560" imgH="914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096" y="3785608"/>
                        <a:ext cx="5825855" cy="189801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0682" y="123078"/>
            <a:ext cx="11842377" cy="76442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Constants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Used in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Stability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329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56930"/>
            <a:ext cx="12192000" cy="5901069"/>
          </a:xfrm>
        </p:spPr>
        <p:txBody>
          <a:bodyPr/>
          <a:lstStyle/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Multiplying both sides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eqn.(10) by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M1M2 /(M1 + M2),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gives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eqn.(11)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The swing equation of an equivalent machine is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by:</a:t>
            </a: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eqn.(12)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Finally, the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relationship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between inertia constant M and inertia constant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 is: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eqn.(13)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1697054"/>
              </p:ext>
            </p:extLst>
          </p:nvPr>
        </p:nvGraphicFramePr>
        <p:xfrm>
          <a:off x="389566" y="1291781"/>
          <a:ext cx="6256226" cy="18873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1799" name="Equation" r:id="rId3" imgW="4546440" imgH="1371600" progId="Equation.3">
                  <p:embed/>
                </p:oleObj>
              </mc:Choice>
              <mc:Fallback>
                <p:oleObj name="Equation" r:id="rId3" imgW="4546440" imgH="1371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566" y="1291781"/>
                        <a:ext cx="6256226" cy="18873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7288524"/>
              </p:ext>
            </p:extLst>
          </p:nvPr>
        </p:nvGraphicFramePr>
        <p:xfrm>
          <a:off x="531628" y="3721396"/>
          <a:ext cx="2179674" cy="6955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1800" name="Equation" r:id="rId5" imgW="1320227" imgH="418918" progId="Equation.3">
                  <p:embed/>
                </p:oleObj>
              </mc:Choice>
              <mc:Fallback>
                <p:oleObj name="Equation" r:id="rId5" imgW="1320227" imgH="418918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628" y="3721396"/>
                        <a:ext cx="2179674" cy="69554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3973648"/>
              </p:ext>
            </p:extLst>
          </p:nvPr>
        </p:nvGraphicFramePr>
        <p:xfrm>
          <a:off x="633693" y="4980833"/>
          <a:ext cx="5534025" cy="159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1801" name="Equation" r:id="rId7" imgW="3022600" imgH="863600" progId="Equation.3">
                  <p:embed/>
                </p:oleObj>
              </mc:Choice>
              <mc:Fallback>
                <p:oleObj name="Equation" r:id="rId7" imgW="3022600" imgH="863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3693" y="4980833"/>
                        <a:ext cx="5534025" cy="159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80682" y="123078"/>
            <a:ext cx="11842377" cy="76442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Constants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Used in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Stability                     Cont.….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557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59" y="195138"/>
            <a:ext cx="12106941" cy="111641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3. Change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in Rotor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Angle for Loaded Machine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8856" y="1212112"/>
                <a:ext cx="11962461" cy="5574170"/>
              </a:xfrm>
            </p:spPr>
            <p:txBody>
              <a:bodyPr>
                <a:norm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As the machine is loaded, its </a:t>
                </a:r>
                <a:r>
                  <a:rPr lang="en-US" sz="2000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angle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is changing and determined as: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From swing equation:</a:t>
                </a:r>
              </a:p>
              <a:p>
                <a:pPr algn="just">
                  <a:lnSpc>
                    <a:spcPct val="150000"/>
                  </a:lnSpc>
                </a:pPr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                             eqn.(14)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where,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Pa /M is a constant and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M=</a:t>
                </a:r>
              </a:p>
              <a:p>
                <a:pPr marL="0" marR="0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</a:pPr>
                <a:r>
                  <a:rPr lang="en-US" sz="2000" dirty="0">
                    <a:latin typeface="Arial" pitchFamily="34" charset="0"/>
                    <a:ea typeface="Times New Roman"/>
                    <a:cs typeface="Arial" pitchFamily="34" charset="0"/>
                  </a:rPr>
                  <a:t>Multiplying both sides by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2</m:t>
                    </m:r>
                    <m:f>
                      <m:fPr>
                        <m:ctrlP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𝑑</m:t>
                        </m:r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𝛿</m:t>
                        </m:r>
                      </m:num>
                      <m:den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, we </a:t>
                </a:r>
                <a:r>
                  <a:rPr lang="en-US" sz="2000" dirty="0" smtClean="0"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get</a:t>
                </a:r>
              </a:p>
              <a:p>
                <a:pPr marL="0" marR="0" indent="0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None/>
                </a:pPr>
                <a:r>
                  <a:rPr lang="en-US" sz="2000" dirty="0">
                    <a:latin typeface="Arial" pitchFamily="34" charset="0"/>
                    <a:ea typeface="Calibri"/>
                    <a:cs typeface="Arial" pitchFamily="34" charset="0"/>
                  </a:rPr>
                  <a:t> </a:t>
                </a:r>
                <a:r>
                  <a:rPr lang="en-US" sz="2000" dirty="0" smtClean="0">
                    <a:latin typeface="Arial" pitchFamily="34" charset="0"/>
                    <a:ea typeface="Calibri"/>
                    <a:cs typeface="Arial" pitchFamily="34" charset="0"/>
                  </a:rPr>
                  <a:t>                                                    or                                                     eqn.(15)</a:t>
                </a:r>
                <a:endParaRPr lang="en-US" sz="2000" dirty="0">
                  <a:latin typeface="Arial" pitchFamily="34" charset="0"/>
                  <a:ea typeface="Calibri"/>
                  <a:cs typeface="Arial" pitchFamily="34" charset="0"/>
                </a:endParaRPr>
              </a:p>
              <a:p>
                <a:pPr marL="0" marR="0" indent="0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None/>
                </a:pPr>
                <a:endParaRPr lang="en-US" sz="2000" dirty="0" smtClean="0">
                  <a:effectLst/>
                  <a:latin typeface="Arial" pitchFamily="34" charset="0"/>
                  <a:ea typeface="Calibri"/>
                  <a:cs typeface="Arial" pitchFamily="34" charset="0"/>
                </a:endParaRPr>
              </a:p>
              <a:p>
                <a:pPr marL="0" marR="0" indent="0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None/>
                </a:pPr>
                <a:endParaRPr lang="en-US" sz="1600" dirty="0">
                  <a:effectLst/>
                  <a:latin typeface="Arial" pitchFamily="34" charset="0"/>
                  <a:ea typeface="Calibri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8856" y="1212112"/>
                <a:ext cx="11962461" cy="5574170"/>
              </a:xfrm>
              <a:blipFill rotWithShape="1">
                <a:blip r:embed="rId3"/>
                <a:stretch>
                  <a:fillRect l="-5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431348" y="3536777"/>
                <a:ext cx="628634" cy="6988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  <m:r>
                            <a:rPr lang="en-US" i="1">
                              <a:latin typeface="Cambria Math"/>
                            </a:rPr>
                            <m:t>𝐻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1348" y="3536777"/>
                <a:ext cx="628634" cy="698846"/>
              </a:xfrm>
              <a:prstGeom prst="rect">
                <a:avLst/>
              </a:prstGeom>
              <a:blipFill rotWithShape="1">
                <a:blip r:embed="rId4"/>
                <a:stretch>
                  <a:fillRect r="-135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4324869"/>
              </p:ext>
            </p:extLst>
          </p:nvPr>
        </p:nvGraphicFramePr>
        <p:xfrm>
          <a:off x="878219" y="2371060"/>
          <a:ext cx="3232215" cy="11657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90" name="Equation" r:id="rId5" imgW="2323800" imgH="838080" progId="Equation.3">
                  <p:embed/>
                </p:oleObj>
              </mc:Choice>
              <mc:Fallback>
                <p:oleObj name="Equation" r:id="rId5" imgW="2323800" imgH="8380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8219" y="2371060"/>
                        <a:ext cx="3232215" cy="116571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616688" y="4717332"/>
                <a:ext cx="3209276" cy="7194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2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𝑑</m:t>
                          </m:r>
                          <m:r>
                            <a:rPr lang="en-US" i="1">
                              <a:latin typeface="Cambria Math"/>
                            </a:rPr>
                            <m:t>𝛿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𝑑𝑡</m:t>
                          </m:r>
                        </m:den>
                      </m:f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1">
                              <a:latin typeface="Cambria Math"/>
                            </a:rPr>
                            <m:t>𝛿</m:t>
                          </m:r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𝑑𝑡</m:t>
                              </m:r>
                            </m:e>
                            <m:sup>
                              <m:r>
                                <a:rPr lang="en-US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  <m:r>
                            <a:rPr lang="en-US" i="1">
                              <a:latin typeface="Cambria Math"/>
                            </a:rPr>
                            <m:t>𝐻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𝑚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𝑒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𝑑</m:t>
                          </m:r>
                          <m:r>
                            <a:rPr lang="en-US" i="1">
                              <a:latin typeface="Cambria Math"/>
                            </a:rPr>
                            <m:t>𝛿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𝑑𝑡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688" y="4717332"/>
                <a:ext cx="3209276" cy="719428"/>
              </a:xfrm>
              <a:prstGeom prst="rect">
                <a:avLst/>
              </a:prstGeom>
              <a:blipFill rotWithShape="1">
                <a:blip r:embed="rId7"/>
                <a:stretch>
                  <a:fillRect r="-17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9443791"/>
              </p:ext>
            </p:extLst>
          </p:nvPr>
        </p:nvGraphicFramePr>
        <p:xfrm>
          <a:off x="4431348" y="4670646"/>
          <a:ext cx="2517858" cy="8582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91" name="Equation" r:id="rId8" imgW="1193282" imgH="406224" progId="Equation.3">
                  <p:embed/>
                </p:oleObj>
              </mc:Choice>
              <mc:Fallback>
                <p:oleObj name="Equation" r:id="rId8" imgW="1193282" imgH="406224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1348" y="4670646"/>
                        <a:ext cx="2517858" cy="85828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35844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60" y="914400"/>
            <a:ext cx="12025424" cy="59436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Upon integration of the above eqn. 15 gives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eqn.(16)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Integrating again gives :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eqn.(17)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8475887"/>
              </p:ext>
            </p:extLst>
          </p:nvPr>
        </p:nvGraphicFramePr>
        <p:xfrm>
          <a:off x="1297171" y="1314266"/>
          <a:ext cx="2109417" cy="2771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825" name="Equation" r:id="rId3" imgW="1295400" imgH="1701800" progId="Equation.3">
                  <p:embed/>
                </p:oleObj>
              </mc:Choice>
              <mc:Fallback>
                <p:oleObj name="Equation" r:id="rId3" imgW="1295400" imgH="1701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7171" y="1314266"/>
                        <a:ext cx="2109417" cy="27711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8651163"/>
              </p:ext>
            </p:extLst>
          </p:nvPr>
        </p:nvGraphicFramePr>
        <p:xfrm>
          <a:off x="762208" y="4571181"/>
          <a:ext cx="2438192" cy="22868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826" name="Equation" r:id="rId5" imgW="1435100" imgH="1346200" progId="Equation.3">
                  <p:embed/>
                </p:oleObj>
              </mc:Choice>
              <mc:Fallback>
                <p:oleObj name="Equation" r:id="rId5" imgW="1435100" imgH="1346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208" y="4571181"/>
                        <a:ext cx="2438192" cy="22868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126000" y="80682"/>
            <a:ext cx="119400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Change in Rotor Angle for Loaded Machine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200949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41" y="1120588"/>
            <a:ext cx="11797059" cy="558501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 by substitution, we get: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eqn.(18)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Which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change in rotor angle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 anytime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1380171"/>
              </p:ext>
            </p:extLst>
          </p:nvPr>
        </p:nvGraphicFramePr>
        <p:xfrm>
          <a:off x="1009960" y="1564771"/>
          <a:ext cx="3355852" cy="28361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800" name="Equation" r:id="rId3" imgW="1549080" imgH="1295280" progId="Equation.3">
                  <p:embed/>
                </p:oleObj>
              </mc:Choice>
              <mc:Fallback>
                <p:oleObj name="Equation" r:id="rId3" imgW="1549080" imgH="12952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9960" y="1564771"/>
                        <a:ext cx="3355852" cy="28361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26000" y="80682"/>
            <a:ext cx="119400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Change in Rotor Angle for Loaded Machine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929805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7177" y="179294"/>
            <a:ext cx="10625994" cy="6925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Equal area criteria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54424"/>
            <a:ext cx="12192000" cy="620357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 system to determine whether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power system is stable after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disturbance, 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necessary to plot the swing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curve[3].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this curve shows that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angle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between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any two machines tends to increase without limit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unstable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If after all disturbances, the angle between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two machines reaches the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maximum value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and thereafter decreasing, thus oscillating with constant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amplitude,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probability or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certain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 is stable.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simple graphical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method of determining whether the machines come to rest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with respect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each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other, method used to determine 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known as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equal area criterion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for stability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1581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59" y="1169580"/>
            <a:ext cx="11897833" cy="560335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Consider a machine connected to an infinite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bus presented in Fig.2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545794" name="Picture 2" descr="Visually search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537" y="2268285"/>
            <a:ext cx="5895975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4944990"/>
            <a:ext cx="106222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2. Single Machine to Infinite bus(SMIB). 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Url:https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www.researchgate.net/publication/236009431/figure/fig1/AS:363465500839938@1463668336782/Single-Machine-connected-to-infinite-bus-system.png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717177" y="179294"/>
            <a:ext cx="10625994" cy="6925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Equal area criteria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6465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75260" y="944880"/>
                <a:ext cx="11917680" cy="5798820"/>
              </a:xfrm>
            </p:spPr>
            <p:txBody>
              <a:bodyPr>
                <a:normAutofit/>
              </a:bodyPr>
              <a:lstStyle/>
              <a:p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The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swing equation with damping neglected is represented as below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:</a:t>
                </a:r>
              </a:p>
              <a:p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                   eqn.(19)</a:t>
                </a:r>
              </a:p>
              <a:p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where P</a:t>
                </a:r>
                <a:r>
                  <a:rPr lang="en-US" sz="2000" i="1" baseline="-25000" dirty="0">
                    <a:latin typeface="Arial" pitchFamily="34" charset="0"/>
                    <a:cs typeface="Arial" pitchFamily="34" charset="0"/>
                  </a:rPr>
                  <a:t>a</a:t>
                </a:r>
                <a:r>
                  <a:rPr lang="en-US" sz="2000" baseline="-25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is the acceleration power. From the above equation, we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have</a:t>
                </a:r>
              </a:p>
              <a:p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                   eqn.(20)</a:t>
                </a:r>
              </a:p>
              <a:p>
                <a:pPr algn="just"/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Multiplying both sides by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2</m:t>
                    </m:r>
                    <m:f>
                      <m:fPr>
                        <m:ctrlPr>
                          <a:rPr 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𝑑</m:t>
                        </m:r>
                        <m:r>
                          <a:rPr lang="en-US" sz="2000" i="1">
                            <a:latin typeface="Cambria Math"/>
                          </a:rPr>
                          <m:t>𝛿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, we get</a:t>
                </a:r>
                <a:endParaRPr lang="en-US" sz="20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en-US" sz="2000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2</m:t>
                    </m:r>
                    <m:f>
                      <m:fPr>
                        <m:ctrlPr>
                          <a:rPr 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𝑑</m:t>
                        </m:r>
                        <m:r>
                          <a:rPr lang="en-US" sz="2000" i="1">
                            <a:latin typeface="Cambria Math"/>
                          </a:rPr>
                          <m:t>𝛿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f>
                      <m:fPr>
                        <m:ctrlPr>
                          <a:rPr lang="en-US" sz="2000" i="1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lang="en-US" sz="20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sz="2000" i="1">
                            <a:latin typeface="Cambria Math"/>
                          </a:rPr>
                          <m:t>𝛿</m:t>
                        </m:r>
                      </m:num>
                      <m:den>
                        <m:sSup>
                          <m:sSup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𝑑𝑡</m:t>
                            </m:r>
                          </m:e>
                          <m:sup>
                            <m:r>
                              <a:rPr lang="en-US" sz="20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2</m:t>
                        </m:r>
                        <m:r>
                          <a:rPr lang="en-US" sz="2000" i="1">
                            <a:latin typeface="Cambria Math"/>
                          </a:rPr>
                          <m:t>𝜋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𝑓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𝑜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2</m:t>
                        </m:r>
                        <m:r>
                          <a:rPr lang="en-US" sz="2000" i="1">
                            <a:latin typeface="Cambria Math"/>
                          </a:rPr>
                          <m:t>𝐻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𝑚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𝑒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)</m:t>
                    </m:r>
                    <m:f>
                      <m:fPr>
                        <m:ctrlPr>
                          <a:rPr 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𝑑</m:t>
                        </m:r>
                        <m:r>
                          <a:rPr lang="en-US" sz="2000" i="1">
                            <a:latin typeface="Cambria Math"/>
                          </a:rPr>
                          <m:t>𝛿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eqn.(21)</a:t>
                </a:r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5260" y="944880"/>
                <a:ext cx="11917680" cy="5798820"/>
              </a:xfrm>
              <a:blipFill rotWithShape="1">
                <a:blip r:embed="rId2"/>
                <a:stretch>
                  <a:fillRect l="-563" t="-9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900169" y="1613387"/>
                <a:ext cx="2680221" cy="766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  <m:r>
                            <a:rPr lang="en-US" i="1">
                              <a:latin typeface="Cambria Math"/>
                            </a:rPr>
                            <m:t>𝐻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1">
                              <a:latin typeface="Cambria Math"/>
                            </a:rPr>
                            <m:t>𝛿</m:t>
                          </m:r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𝑑𝑡</m:t>
                              </m:r>
                            </m:e>
                            <m:sup>
                              <m:r>
                                <a:rPr lang="en-US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𝑚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𝑒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169" y="1613387"/>
                <a:ext cx="2680221" cy="766107"/>
              </a:xfrm>
              <a:prstGeom prst="rect">
                <a:avLst/>
              </a:prstGeom>
              <a:blipFill rotWithShape="1">
                <a:blip r:embed="rId3"/>
                <a:stretch>
                  <a:fillRect r="-2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078069" y="3153106"/>
                <a:ext cx="2324419" cy="7194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i="1">
                              <a:latin typeface="Cambria Math"/>
                            </a:rPr>
                            <m:t>𝛿</m:t>
                          </m:r>
                        </m:num>
                        <m:den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𝑑𝑡</m:t>
                              </m:r>
                            </m:e>
                            <m:sup>
                              <m:r>
                                <a:rPr lang="en-US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  <m:r>
                            <a:rPr lang="en-US" i="1">
                              <a:latin typeface="Cambria Math"/>
                            </a:rPr>
                            <m:t>𝐻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𝑚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𝑒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8069" y="3153106"/>
                <a:ext cx="2324419" cy="719428"/>
              </a:xfrm>
              <a:prstGeom prst="rect">
                <a:avLst/>
              </a:prstGeom>
              <a:blipFill rotWithShape="1">
                <a:blip r:embed="rId4"/>
                <a:stretch>
                  <a:fillRect r="-31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717177" y="179294"/>
            <a:ext cx="10625994" cy="6925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Equal area criteria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3601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2753" y="1120588"/>
                <a:ext cx="12037807" cy="5737412"/>
              </a:xfrm>
            </p:spPr>
            <p:txBody>
              <a:bodyPr>
                <a:normAutofit lnSpcReduction="10000"/>
              </a:bodyPr>
              <a:lstStyle/>
              <a:p>
                <a:pPr marL="0" marR="0" indent="0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None/>
                </a:pPr>
                <a:r>
                  <a:rPr lang="en-US" sz="2200" dirty="0" smtClean="0">
                    <a:latin typeface="Arial" pitchFamily="34" charset="0"/>
                    <a:ea typeface="Times New Roman"/>
                    <a:cs typeface="Arial" pitchFamily="34" charset="0"/>
                  </a:rPr>
                  <a:t>Or</a:t>
                </a:r>
                <a:endParaRPr lang="en-US" sz="2200" dirty="0">
                  <a:latin typeface="Arial" pitchFamily="34" charset="0"/>
                  <a:ea typeface="Calibri"/>
                  <a:cs typeface="Arial" pitchFamily="34" charset="0"/>
                </a:endParaRPr>
              </a:p>
              <a:p>
                <a:pPr marL="0" marR="0" indent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None/>
                </a:pP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i="1" smtClean="0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𝑑</m:t>
                                    </m:r>
                                    <m:r>
                                      <a:rPr lang="en-US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𝛿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𝑑𝑡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i="1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𝜋</m:t>
                        </m:r>
                        <m:sSub>
                          <m:sSub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𝑓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den>
                    </m:f>
                    <m:d>
                      <m:d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𝑚</m:t>
                            </m:r>
                          </m:sub>
                        </m:sSub>
                        <m:r>
                          <a:rPr lang="en-US" i="1">
                            <a:latin typeface="Cambria Math"/>
                            <a:ea typeface="Calibri"/>
                            <a:cs typeface="Times New Roman"/>
                          </a:rPr>
                          <m:t>−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  <a:ea typeface="Calibri"/>
                                <a:cs typeface="Times New Roman"/>
                              </a:rPr>
                              <m:t>𝑒</m:t>
                            </m:r>
                          </m:sub>
                        </m:sSub>
                      </m:e>
                    </m:d>
                    <m:r>
                      <a:rPr lang="en-US" i="1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𝑑</m:t>
                    </m:r>
                    <m:r>
                      <a:rPr lang="en-US" i="1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𝛿</m:t>
                    </m:r>
                  </m:oMath>
                </a14:m>
                <a:r>
                  <a:rPr lang="en-US" sz="2000" dirty="0" smtClean="0">
                    <a:effectLst/>
                    <a:latin typeface="Arial" pitchFamily="34" charset="0"/>
                    <a:ea typeface="Calibri"/>
                    <a:cs typeface="Arial" pitchFamily="34" charset="0"/>
                  </a:rPr>
                  <a:t>                                                    eqn.(22)</a:t>
                </a:r>
                <a:endParaRPr lang="en-US" sz="2000" dirty="0">
                  <a:effectLst/>
                  <a:latin typeface="Arial" pitchFamily="34" charset="0"/>
                  <a:ea typeface="Calibri"/>
                  <a:cs typeface="Arial" pitchFamily="34" charset="0"/>
                </a:endParaRPr>
              </a:p>
              <a:p>
                <a:pPr marL="0" marR="0" algn="just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</a:pPr>
                <a:r>
                  <a:rPr lang="en-US" sz="2200" dirty="0"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Integrating both sides</a:t>
                </a:r>
                <a:r>
                  <a:rPr lang="en-US" sz="2200" dirty="0" smtClean="0"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”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2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2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fPr>
                              <m:num>
                                <m:r>
                                  <a:rPr lang="en-US" sz="22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𝑑</m:t>
                                </m:r>
                                <m:r>
                                  <a:rPr lang="en-US" sz="22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𝛿</m:t>
                                </m:r>
                              </m:num>
                              <m:den>
                                <m:r>
                                  <a:rPr lang="en-US" sz="22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𝑑𝑡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en-US" sz="22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𝜋</m:t>
                        </m:r>
                        <m:sSub>
                          <m:sSubPr>
                            <m:ctrlPr>
                              <a:rPr lang="en-US" sz="22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𝑓</m:t>
                            </m:r>
                          </m:e>
                          <m:sub>
                            <m:r>
                              <a:rPr lang="en-US" sz="22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den>
                    </m:f>
                    <m:nary>
                      <m:naryPr>
                        <m:limLoc m:val="subSup"/>
                        <m:ctrlP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2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2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2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0</m:t>
                            </m:r>
                          </m:sub>
                        </m:sSub>
                      </m:sub>
                      <m:sup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𝛿</m:t>
                        </m:r>
                      </m:sup>
                      <m:e>
                        <m:d>
                          <m:dPr>
                            <m:ctrlPr>
                              <a:rPr lang="en-US" sz="22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2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2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en-US" sz="22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2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2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2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𝑒</m:t>
                                </m:r>
                              </m:sub>
                            </m:sSub>
                          </m:e>
                        </m:d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𝑑</m:t>
                        </m:r>
                        <m:r>
                          <a:rPr lang="en-US" sz="22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𝛿</m:t>
                        </m:r>
                      </m:e>
                    </m:nary>
                  </m:oMath>
                </a14:m>
                <a:endParaRPr lang="en-US" sz="2200" dirty="0">
                  <a:effectLst/>
                  <a:latin typeface="Arial" pitchFamily="34" charset="0"/>
                  <a:ea typeface="Calibri"/>
                  <a:cs typeface="Arial" pitchFamily="34" charset="0"/>
                </a:endParaRPr>
              </a:p>
              <a:p>
                <a:pPr marL="0" marR="0" indent="0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None/>
                </a:pPr>
                <a:r>
                  <a:rPr lang="en-US" sz="2400" dirty="0" smtClean="0"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Or</a:t>
                </a:r>
                <a:r>
                  <a:rPr lang="en-US" sz="2000" dirty="0" smtClean="0">
                    <a:latin typeface="Arial" pitchFamily="34" charset="0"/>
                    <a:ea typeface="Calibri"/>
                    <a:cs typeface="Arial" pitchFamily="34" charset="0"/>
                  </a:rPr>
                  <a:t>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𝑑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𝛿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𝑑𝑡</m:t>
                        </m:r>
                      </m:den>
                    </m:f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𝐻</m:t>
                            </m:r>
                          </m:den>
                        </m:f>
                        <m:nary>
                          <m:naryPr>
                            <m:limLoc m:val="subSup"/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𝛿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0</m:t>
                                </m:r>
                              </m:sub>
                            </m:sSub>
                          </m:sub>
                          <m:sup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𝛿</m:t>
                            </m:r>
                          </m:sup>
                          <m:e>
                            <m:d>
                              <m:d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𝑚</m:t>
                                    </m:r>
                                  </m:sub>
                                </m:s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𝑒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𝑑</m:t>
                            </m:r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𝛿</m:t>
                            </m:r>
                          </m:e>
                        </m:nary>
                      </m:e>
                    </m:rad>
                  </m:oMath>
                </a14:m>
                <a:r>
                  <a:rPr lang="en-US" sz="2000" dirty="0" smtClean="0">
                    <a:effectLst/>
                    <a:latin typeface="Arial" pitchFamily="34" charset="0"/>
                    <a:ea typeface="Calibri"/>
                    <a:cs typeface="Arial" pitchFamily="34" charset="0"/>
                  </a:rPr>
                  <a:t>                                eqn.(23)</a:t>
                </a:r>
                <a:endParaRPr lang="en-US" sz="2000" dirty="0">
                  <a:effectLst/>
                  <a:latin typeface="Arial" pitchFamily="34" charset="0"/>
                  <a:ea typeface="Calibri"/>
                  <a:cs typeface="Arial" pitchFamily="34" charset="0"/>
                </a:endParaRPr>
              </a:p>
              <a:p>
                <a:pPr algn="just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𝑑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𝛿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 - is relative </a:t>
                </a:r>
                <a:r>
                  <a:rPr lang="en-US" sz="2200" dirty="0"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speed of the machine with respect to </a:t>
                </a:r>
                <a:r>
                  <a:rPr lang="en-US" sz="2200" dirty="0">
                    <a:solidFill>
                      <a:srgbClr val="FF0000"/>
                    </a:solidFill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the synchronously revolving </a:t>
                </a:r>
                <a:r>
                  <a:rPr lang="en-US" sz="2200" dirty="0" smtClean="0">
                    <a:solidFill>
                      <a:srgbClr val="FF0000"/>
                    </a:solidFill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reference </a:t>
                </a:r>
                <a:r>
                  <a:rPr lang="en-US" sz="2200" dirty="0">
                    <a:solidFill>
                      <a:srgbClr val="FF0000"/>
                    </a:solidFill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frame.</a:t>
                </a:r>
                <a:r>
                  <a:rPr lang="en-US" sz="2200" dirty="0"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 </a:t>
                </a:r>
                <a:endParaRPr lang="en-US" sz="2200" dirty="0" smtClean="0">
                  <a:effectLst/>
                  <a:latin typeface="Arial" pitchFamily="34" charset="0"/>
                  <a:ea typeface="Times New Roman"/>
                  <a:cs typeface="Arial" pitchFamily="34" charset="0"/>
                </a:endParaRPr>
              </a:p>
              <a:p>
                <a:pPr algn="just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</a:pPr>
                <a:r>
                  <a:rPr lang="en-US" sz="2200" dirty="0" smtClean="0"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For </a:t>
                </a:r>
                <a:r>
                  <a:rPr lang="en-US" sz="2200" dirty="0">
                    <a:effectLst/>
                    <a:latin typeface="Arial" pitchFamily="34" charset="0"/>
                    <a:ea typeface="Times New Roman"/>
                    <a:cs typeface="Arial" pitchFamily="34" charset="0"/>
                  </a:rPr>
                  <a:t>stability, this speed must become zero after disturbance, therefore</a:t>
                </a:r>
                <a:r>
                  <a:rPr lang="en-US" sz="1900" dirty="0" smtClean="0">
                    <a:latin typeface="Arial" pitchFamily="34" charset="0"/>
                    <a:ea typeface="Calibri"/>
                    <a:cs typeface="Arial" pitchFamily="34" charset="0"/>
                  </a:rPr>
                  <a:t>:</a:t>
                </a:r>
              </a:p>
              <a:p>
                <a:pPr marL="0" marR="0" indent="0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effectLst/>
                        <a:latin typeface="Cambria Math"/>
                        <a:ea typeface="Calibri"/>
                        <a:cs typeface="Times New Roman"/>
                      </a:rPr>
                      <m:t>            </m:t>
                    </m:r>
                    <m:nary>
                      <m:naryPr>
                        <m:limLoc m:val="subSup"/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𝛿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0</m:t>
                            </m:r>
                          </m:sub>
                        </m:sSub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𝛿</m:t>
                        </m:r>
                      </m:sup>
                      <m:e>
                        <m:d>
                          <m:d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𝑒</m:t>
                                </m:r>
                              </m:sub>
                            </m:sSub>
                          </m:e>
                        </m:d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𝑑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𝛿</m:t>
                        </m:r>
                      </m:e>
                    </m:nary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=0</m:t>
                    </m:r>
                  </m:oMath>
                </a14:m>
                <a:r>
                  <a:rPr lang="en-US" sz="2000" dirty="0" smtClean="0">
                    <a:effectLst/>
                    <a:latin typeface="Calibri"/>
                    <a:ea typeface="Calibri"/>
                    <a:cs typeface="Times New Roman"/>
                  </a:rPr>
                  <a:t>                                                              eqn.(24)</a:t>
                </a:r>
                <a:endParaRPr lang="en-US" sz="20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2753" y="1120588"/>
                <a:ext cx="12037807" cy="5737412"/>
              </a:xfrm>
              <a:blipFill rotWithShape="1">
                <a:blip r:embed="rId2"/>
                <a:stretch>
                  <a:fillRect l="-759" t="-744" r="-709" b="-81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7177" y="179294"/>
            <a:ext cx="10625994" cy="6925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Equal area criteria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7827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61060"/>
            <a:ext cx="12100560" cy="592074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Let us consider a machine operating at the equilibrium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point δ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corresponding to the mechanical power input 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m0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= 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e0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as shown in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Fig.3..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Consider a sudden step increase in the input power represented by the horizontal line 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m1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546818" name="Picture 2" descr="Equal area criteria for sudden change in 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" y="2478662"/>
            <a:ext cx="3850469" cy="249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" y="5049016"/>
            <a:ext cx="95205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Figure 3. Equal area criteria for sudden change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load. </a:t>
            </a:r>
          </a:p>
          <a:p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Url:https</a:t>
            </a:r>
            <a:r>
              <a:rPr lang="en-US" sz="11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www.researchgate.net/publication/365064451/figure/fig1/AS:11431281094570778@1667510256364/Equal-area-criteria-for-sudden-change-in-load.ppm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13960" y="2400300"/>
            <a:ext cx="70942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Since 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m1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&gt; 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e0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accelerating power on the rotor is positive and the power angle δ increases.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excessive energy stored in the rotor during the initial acceleration is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818335" y="4288680"/>
                <a:ext cx="5889571" cy="7936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nary>
                      <m:naryPr>
                        <m:limLoc m:val="subSup"/>
                        <m:ctrlPr>
                          <a:rPr lang="en-US" i="1">
                            <a:latin typeface="Cambria Math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p>
                      <m:e>
                        <m:d>
                          <m:dPr>
                            <m:ctrlPr>
                              <a:rPr lang="en-US" i="1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en-US" i="1">
                                <a:latin typeface="Cambria Math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/>
                                  </a:rPr>
                                  <m:t>𝑒</m:t>
                                </m:r>
                              </m:sub>
                            </m:sSub>
                          </m:e>
                        </m:d>
                        <m:r>
                          <a:rPr lang="en-US" i="1">
                            <a:latin typeface="Cambria Math"/>
                          </a:rPr>
                          <m:t>𝑑</m:t>
                        </m:r>
                        <m:r>
                          <a:rPr lang="en-US" i="1">
                            <a:latin typeface="Cambria Math"/>
                          </a:rPr>
                          <m:t>𝛿</m:t>
                        </m:r>
                      </m:e>
                    </m:nary>
                    <m:r>
                      <a:rPr lang="en-US" i="1">
                        <a:latin typeface="Cambria Math"/>
                      </a:rPr>
                      <m:t>=</m:t>
                    </m:r>
                    <m:r>
                      <a:rPr lang="en-US" i="1">
                        <a:latin typeface="Cambria Math"/>
                      </a:rPr>
                      <m:t>𝑎𝑟𝑒𝑎</m:t>
                    </m:r>
                    <m:r>
                      <a:rPr lang="en-US" i="1">
                        <a:latin typeface="Cambria Math"/>
                      </a:rPr>
                      <m:t> </m:t>
                    </m:r>
                    <m:r>
                      <a:rPr lang="en-US" i="1">
                        <a:latin typeface="Cambria Math"/>
                      </a:rPr>
                      <m:t>𝑎𝑏𝑐</m:t>
                    </m:r>
                    <m:r>
                      <a:rPr lang="en-US" i="1">
                        <a:latin typeface="Cambria Math"/>
                      </a:rPr>
                      <m:t>=</m:t>
                    </m:r>
                    <m:r>
                      <a:rPr lang="en-US" i="1">
                        <a:latin typeface="Cambria Math"/>
                      </a:rPr>
                      <m:t>𝑎𝑟𝑒𝑎</m:t>
                    </m:r>
                    <m:r>
                      <a:rPr lang="en-US" i="1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 smtClean="0"/>
                  <a:t>                        eqn.(25)</a:t>
                </a:r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8335" y="4288680"/>
                <a:ext cx="5889571" cy="793679"/>
              </a:xfrm>
              <a:prstGeom prst="rect">
                <a:avLst/>
              </a:prstGeom>
              <a:blipFill rotWithShape="1">
                <a:blip r:embed="rId4"/>
                <a:stretch>
                  <a:fillRect l="-6929" t="-60000" r="-1138" b="-6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717177" y="179294"/>
            <a:ext cx="10625994" cy="6925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Equal area criteria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099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340"/>
            <a:ext cx="12138660" cy="566166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With increase in δ, the electrical power increases, and when δ = δ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electrical power matches the new input power 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m1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Though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accelerating power is zero at this point, the rotor is running above synchronous speed, hence, δ and electrical power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will continue to increase.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Now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˂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causing the rotor to decelerate towards synchronous speed until δ =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δ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max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rotor must swing past point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‘b’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until an equal amount of energy is given up by the rotating masses.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energy given up by the rotor as it decelerates back to synchronous speed is 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eqn.(26)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44479" y="5472505"/>
                <a:ext cx="4446922" cy="7593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subSup"/>
                          <m:ctrlPr>
                            <a:rPr lang="en-US" i="1">
                              <a:latin typeface="Cambria Math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𝑚𝑎𝑥</m:t>
                              </m:r>
                            </m:sub>
                          </m:sSub>
                        </m:sup>
                        <m:e>
                          <m:d>
                            <m:d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𝑚</m:t>
                                  </m:r>
                                  <m:r>
                                    <a:rPr lang="en-US" i="1"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𝑒</m:t>
                                  </m:r>
                                </m:sub>
                              </m:sSub>
                            </m:e>
                          </m:d>
                          <m:r>
                            <a:rPr lang="en-US" i="1">
                              <a:latin typeface="Cambria Math"/>
                            </a:rPr>
                            <m:t>𝑑</m:t>
                          </m:r>
                          <m:r>
                            <a:rPr lang="en-US" i="1">
                              <a:latin typeface="Cambria Math"/>
                            </a:rPr>
                            <m:t>𝛿</m:t>
                          </m:r>
                        </m:e>
                      </m:nary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𝑎𝑟𝑒𝑎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𝑏𝑑𝑒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𝑎𝑟𝑒𝑎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479" y="5472505"/>
                <a:ext cx="4446922" cy="759310"/>
              </a:xfrm>
              <a:prstGeom prst="rect">
                <a:avLst/>
              </a:prstGeom>
              <a:blipFill rotWithShape="1">
                <a:blip r:embed="rId2"/>
                <a:stretch>
                  <a:fillRect r="-16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7177" y="179294"/>
            <a:ext cx="10625994" cy="6925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Equal area criteria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9507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300"/>
            <a:ext cx="12192000" cy="59817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resultant is that the rotor swings to point b and the angle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δmax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, at which point: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|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area A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| = |area A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|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known as the equal-area criterion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rotor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angle would oscillate back and forth between δ</a:t>
            </a:r>
            <a:r>
              <a:rPr lang="en-US" sz="2000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δ</a:t>
            </a:r>
            <a:r>
              <a:rPr lang="en-US" sz="2000" baseline="-25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max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its natural frequency.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there is damping in the machine, it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would make these oscillations to subside and a new steady-state </a:t>
            </a: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operation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established at point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equal area criterion can be used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 determine the maximum additional power P</a:t>
            </a:r>
            <a:r>
              <a:rPr lang="en-US" sz="2000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which can be applied to system but stability still maintained.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17177" y="179294"/>
            <a:ext cx="10625994" cy="6925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Equal area criteria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99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75360"/>
            <a:ext cx="12131040" cy="588264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Stability can only be maintained if area A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at least equal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area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can still be located above 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limit of stability occurs when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δ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max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at the intersection of line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power angle curve for 90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0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˂ δ ˂ 180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0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as shown in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Fig.4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4. The transient stability limit.</a:t>
            </a:r>
          </a:p>
          <a:p>
            <a:pPr marL="0" indent="0">
              <a:buNone/>
            </a:pPr>
            <a:r>
              <a:rPr lang="en-US" sz="105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105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105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050" dirty="0" smtClean="0">
                <a:latin typeface="Arial" pitchFamily="34" charset="0"/>
                <a:cs typeface="Arial" pitchFamily="34" charset="0"/>
                <a:hlinkClick r:id="rId2"/>
              </a:rPr>
              <a:t>encrypted-tbn0.gstatic.com/images?q=tbn:ANd9GcSGO3IYm2yk4KopQLW6qdaAjVT3fZ2PzkiiQORLdAjPcfxXSPGLiP4BqxsSdHjieyLyZrg&amp;usqp=CAU</a:t>
            </a:r>
            <a:endParaRPr lang="en-US" sz="105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5478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368" y="2339789"/>
            <a:ext cx="4748351" cy="2791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7177" y="179294"/>
            <a:ext cx="10625994" cy="6925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Equal area criteria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1913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013460"/>
                <a:ext cx="12047220" cy="5753100"/>
              </a:xfrm>
            </p:spPr>
            <p:txBody>
              <a:bodyPr>
                <a:normAutofit/>
              </a:bodyPr>
              <a:lstStyle/>
              <a:p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Applying the equal criterion to the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Fig.4, it gives: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nary>
                      <m:naryPr>
                        <m:limLoc m:val="subSup"/>
                        <m:ctrlPr>
                          <a:rPr lang="en-US" sz="2000" i="1">
                            <a:latin typeface="Cambria Math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p>
                      <m:e>
                        <m:r>
                          <a:rPr lang="en-US" sz="2000" i="1">
                            <a:latin typeface="Cambria Math"/>
                          </a:rPr>
                          <m:t>(</m:t>
                        </m:r>
                        <m:r>
                          <a:rPr lang="en-US" sz="2000" i="1">
                            <a:latin typeface="Cambria Math"/>
                          </a:rPr>
                          <m:t>𝑃</m:t>
                        </m:r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m</m:t>
                        </m:r>
                        <m:r>
                          <a:rPr lang="en-US" sz="2000" i="1">
                            <a:latin typeface="Cambria Math"/>
                          </a:rPr>
                          <m:t> −</m:t>
                        </m:r>
                        <m:r>
                          <a:rPr lang="en-US" sz="2000" i="1">
                            <a:latin typeface="Cambria Math"/>
                          </a:rPr>
                          <m:t>𝑃𝑒</m:t>
                        </m:r>
                        <m:r>
                          <a:rPr lang="en-US" sz="2000" i="1">
                            <a:latin typeface="Cambria Math"/>
                          </a:rPr>
                          <m:t>)</m:t>
                        </m:r>
                        <m:r>
                          <a:rPr lang="en-US" sz="2000" i="1">
                            <a:latin typeface="Cambria Math"/>
                          </a:rPr>
                          <m:t>𝑑</m:t>
                        </m:r>
                        <m:r>
                          <a:rPr lang="en-US" sz="2000" i="1">
                            <a:latin typeface="Cambria Math"/>
                          </a:rPr>
                          <m:t>𝛿</m:t>
                        </m:r>
                        <m:r>
                          <a:rPr lang="en-US" sz="2000" i="1">
                            <a:latin typeface="Cambria Math"/>
                          </a:rPr>
                          <m:t>=</m:t>
                        </m:r>
                      </m:e>
                    </m:nary>
                    <m:nary>
                      <m:naryPr>
                        <m:limLoc m:val="subSup"/>
                        <m:ctrlPr>
                          <a:rPr lang="en-US" sz="2000" i="1">
                            <a:latin typeface="Cambria Math"/>
                          </a:rPr>
                        </m:ctrlPr>
                      </m:naryPr>
                      <m:sub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𝑚𝑎𝑥</m:t>
                            </m:r>
                          </m:sub>
                        </m:sSub>
                      </m:sup>
                      <m:e>
                        <m:r>
                          <a:rPr lang="en-US" sz="2000" i="1">
                            <a:latin typeface="Cambria Math"/>
                          </a:rPr>
                          <m:t>(</m:t>
                        </m:r>
                        <m:r>
                          <a:rPr lang="en-US" sz="2000" i="1">
                            <a:latin typeface="Cambria Math"/>
                          </a:rPr>
                          <m:t>𝑃</m:t>
                        </m:r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e</m:t>
                        </m:r>
                        <m:r>
                          <a:rPr lang="en-US" sz="2000" i="1">
                            <a:latin typeface="Cambria Math"/>
                          </a:rPr>
                          <m:t> −</m:t>
                        </m:r>
                        <m:r>
                          <a:rPr lang="en-US" sz="2000" i="1">
                            <a:latin typeface="Cambria Math"/>
                          </a:rPr>
                          <m:t>𝑃𝑚</m:t>
                        </m:r>
                        <m:r>
                          <a:rPr lang="en-US" sz="2000" i="1">
                            <a:latin typeface="Cambria Math"/>
                          </a:rPr>
                          <m:t>)</m:t>
                        </m:r>
                        <m:r>
                          <a:rPr lang="en-US" sz="2000" i="1">
                            <a:latin typeface="Cambria Math"/>
                          </a:rPr>
                          <m:t>𝑑</m:t>
                        </m:r>
                        <m:r>
                          <a:rPr lang="en-US" sz="2000" i="1">
                            <a:latin typeface="Cambria Math"/>
                          </a:rPr>
                          <m:t>𝛿</m:t>
                        </m:r>
                      </m:e>
                    </m:nary>
                  </m:oMath>
                </a14:m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eqn.(27)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Where,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𝑃𝑒</m:t>
                        </m:r>
                        <m:r>
                          <a:rPr lang="en-US" sz="2000" i="1">
                            <a:latin typeface="Cambria Math"/>
                          </a:rPr>
                          <m:t>=</m:t>
                        </m:r>
                        <m:r>
                          <a:rPr lang="en-US" sz="20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𝑚𝑎𝑥</m:t>
                        </m:r>
                      </m:sub>
                    </m:sSub>
                    <m:func>
                      <m:funcPr>
                        <m:ctrlPr>
                          <a:rPr lang="en-US" sz="2000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sin</m:t>
                        </m:r>
                      </m:fName>
                      <m:e>
                        <m:r>
                          <a:rPr lang="en-US" sz="2000" i="1">
                            <a:latin typeface="Cambria Math"/>
                          </a:rPr>
                          <m:t>𝛿</m:t>
                        </m:r>
                      </m:e>
                    </m:func>
                  </m:oMath>
                </a14:m>
                <a:r>
                  <a:rPr lang="en-US" sz="2000" dirty="0" smtClean="0"/>
                  <a:t> and by substitution:</a:t>
                </a:r>
              </a:p>
              <a:p>
                <a:pPr marL="0" indent="0">
                  <a:buNone/>
                </a:pPr>
                <a:endParaRPr lang="en-US" sz="2000" dirty="0" smtClean="0"/>
              </a:p>
              <a:p>
                <a:pPr marL="0" indent="0">
                  <a:buNone/>
                </a:pPr>
                <a:r>
                  <a:rPr lang="en-US" sz="2000" dirty="0" smtClean="0"/>
                  <a:t>                                                                                         eqn.,(28)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Integrating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the above equation, we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get</a:t>
                </a:r>
              </a:p>
              <a:p>
                <a:pPr marL="0" indent="0">
                  <a:buNone/>
                </a:pPr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𝑚𝑎𝑥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𝑚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𝑚𝑎𝑥</m:t>
                        </m:r>
                      </m:sub>
                    </m:sSub>
                    <m:d>
                      <m:dPr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func>
                          <m:func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cos</m:t>
                            </m:r>
                          </m:fName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𝛿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000" i="1">
                                <a:latin typeface="Cambria Math"/>
                              </a:rPr>
                              <m:t>−</m:t>
                            </m:r>
                          </m:e>
                        </m:func>
                        <m:func>
                          <m:func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cos</m:t>
                            </m:r>
                          </m:fName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𝛿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𝑚𝑎𝑥</m:t>
                                </m:r>
                              </m:sub>
                            </m:sSub>
                          </m:e>
                        </m:func>
                      </m:e>
                    </m:d>
                  </m:oMath>
                </a14:m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eqn.(29)</a:t>
                </a:r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en-US" sz="2000" dirty="0"/>
              </a:p>
              <a:p>
                <a:pPr marL="0" indent="0">
                  <a:buNone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Subst.,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𝑃𝑒</m:t>
                        </m:r>
                        <m:r>
                          <a:rPr lang="en-US" sz="2000" i="1">
                            <a:latin typeface="Cambria Math"/>
                          </a:rPr>
                          <m:t>=</m:t>
                        </m:r>
                        <m:r>
                          <a:rPr lang="en-US" sz="20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𝑚𝑎𝑥</m:t>
                        </m:r>
                      </m:sub>
                    </m:sSub>
                    <m:func>
                      <m:funcPr>
                        <m:ctrlPr>
                          <a:rPr lang="en-US" sz="2000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sin</m:t>
                        </m:r>
                      </m:fName>
                      <m:e>
                        <m:r>
                          <a:rPr lang="en-US" sz="2000" i="1">
                            <a:latin typeface="Cambria Math"/>
                          </a:rPr>
                          <m:t>𝛿</m:t>
                        </m:r>
                      </m:e>
                    </m:func>
                  </m:oMath>
                </a14:m>
                <a:endParaRPr lang="en-US" sz="20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en-US" sz="2000" i="1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𝑚𝑎𝑥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d>
                    <m:func>
                      <m:funcPr>
                        <m:ctrlPr>
                          <a:rPr lang="en-US" sz="2000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sin</m:t>
                        </m:r>
                      </m:fName>
                      <m:e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𝑚𝑎𝑥</m:t>
                            </m:r>
                          </m:sub>
                        </m:sSub>
                      </m:e>
                    </m:func>
                    <m:r>
                      <a:rPr lang="en-US" sz="2000" i="1">
                        <a:latin typeface="Cambria Math"/>
                      </a:rPr>
                      <m:t>+</m:t>
                    </m:r>
                    <m:func>
                      <m:funcPr>
                        <m:ctrlPr>
                          <a:rPr lang="en-US" sz="2000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cos</m:t>
                        </m:r>
                      </m:fName>
                      <m:e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𝑚𝑎𝑥</m:t>
                            </m:r>
                          </m:sub>
                        </m:sSub>
                      </m:e>
                    </m:func>
                    <m:r>
                      <a:rPr lang="en-US" sz="2000" i="1"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en-US" sz="2000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cos</m:t>
                        </m:r>
                      </m:fName>
                      <m:e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func>
                  </m:oMath>
                </a14:m>
                <a:r>
                  <a:rPr lang="en-US" sz="2000" dirty="0" smtClean="0"/>
                  <a:t>                                       eqn.(30)</a:t>
                </a:r>
                <a:endParaRPr lang="en-US" sz="2000" dirty="0"/>
              </a:p>
              <a:p>
                <a:pPr marL="0" indent="0">
                  <a:buNone/>
                </a:pPr>
                <a:endParaRPr lang="en-US" sz="20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013460"/>
                <a:ext cx="12047220" cy="5753100"/>
              </a:xfrm>
              <a:blipFill rotWithShape="1">
                <a:blip r:embed="rId2"/>
                <a:stretch>
                  <a:fillRect l="-506" t="-9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75260" y="2503690"/>
                <a:ext cx="7955280" cy="7603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𝑚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latin typeface="Cambria Math"/>
                        </a:rPr>
                        <m:t>−</m:t>
                      </m:r>
                      <m:nary>
                        <m:naryPr>
                          <m:limLoc m:val="subSup"/>
                          <m:ctrlPr>
                            <a:rPr lang="en-US" i="1">
                              <a:latin typeface="Cambria Math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𝑚𝑎𝑥</m:t>
                              </m:r>
                            </m:sub>
                          </m:sSub>
                          <m:func>
                            <m:func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𝛿</m:t>
                              </m:r>
                            </m:e>
                          </m:func>
                          <m:r>
                            <a:rPr lang="en-US" i="1">
                              <a:latin typeface="Cambria Math"/>
                            </a:rPr>
                            <m:t>𝑑</m:t>
                          </m:r>
                          <m:r>
                            <a:rPr lang="en-US" i="1">
                              <a:latin typeface="Cambria Math"/>
                            </a:rPr>
                            <m:t>𝛿</m:t>
                          </m:r>
                          <m:r>
                            <a:rPr lang="en-US" i="1">
                              <a:latin typeface="Cambria Math"/>
                            </a:rPr>
                            <m:t>=</m:t>
                          </m:r>
                        </m:e>
                      </m:nary>
                      <m:nary>
                        <m:naryPr>
                          <m:limLoc m:val="subSup"/>
                          <m:ctrlPr>
                            <a:rPr lang="en-US" i="1">
                              <a:latin typeface="Cambria Math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𝑚𝑎𝑥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𝑚𝑎𝑥</m:t>
                              </m:r>
                            </m:sub>
                          </m:sSub>
                          <m:func>
                            <m:func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𝛿</m:t>
                              </m:r>
                            </m:e>
                          </m:func>
                          <m:r>
                            <a:rPr lang="en-US" i="1">
                              <a:latin typeface="Cambria Math"/>
                            </a:rPr>
                            <m:t>𝑑</m:t>
                          </m:r>
                          <m:r>
                            <a:rPr lang="en-US" i="1">
                              <a:latin typeface="Cambria Math"/>
                            </a:rPr>
                            <m:t>𝛿</m:t>
                          </m:r>
                          <m:r>
                            <a:rPr lang="en-US" i="1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𝑚</m:t>
                              </m:r>
                            </m:sub>
                          </m:sSub>
                          <m:d>
                            <m:d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𝛿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𝑚𝑎𝑥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𝛿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60" y="2503690"/>
                <a:ext cx="7955280" cy="76033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7177" y="179294"/>
            <a:ext cx="10625994" cy="6925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Equal area criteria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6509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2753" y="1004047"/>
                <a:ext cx="12129247" cy="5853953"/>
              </a:xfrm>
            </p:spPr>
            <p:txBody>
              <a:bodyPr>
                <a:normAutofit/>
              </a:bodyPr>
              <a:lstStyle/>
              <a:p>
                <a:pPr algn="just"/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The above non-linear algebraic equation can be solved by an iterative technique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for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δ_max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. </a:t>
                </a:r>
                <a:endParaRPr lang="en-US" sz="2000" dirty="0" smtClean="0">
                  <a:latin typeface="Arial" pitchFamily="34" charset="0"/>
                  <a:cs typeface="Arial" pitchFamily="34" charset="0"/>
                </a:endParaRPr>
              </a:p>
              <a:p>
                <a:pPr algn="just"/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Once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δ_max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is obtained, the maximum permissible power  or the transient stability limit is found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from:</a:t>
                </a:r>
              </a:p>
              <a:p>
                <a:pPr algn="just"/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marL="0" indent="0" algn="just">
                  <a:buNone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   eqn.(31)</a:t>
                </a:r>
              </a:p>
              <a:p>
                <a:pPr algn="just"/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Where, </a:t>
                </a:r>
              </a:p>
              <a:p>
                <a:pPr marL="0" indent="0" algn="just">
                  <a:buNone/>
                </a:pPr>
                <a:endParaRPr lang="en-US" sz="20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𝛿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=</m:t>
                    </m:r>
                    <m:r>
                      <a:rPr lang="en-US" sz="2000" i="1">
                        <a:latin typeface="Cambria Math"/>
                      </a:rPr>
                      <m:t>𝜋</m:t>
                    </m:r>
                    <m:r>
                      <a:rPr lang="en-US" sz="20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𝛿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eqn.(32)</a:t>
                </a:r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marL="0" indent="0" algn="just">
                  <a:buNone/>
                </a:pPr>
                <a:endParaRPr lang="en-US" sz="20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2753" y="1004047"/>
                <a:ext cx="12129247" cy="5853953"/>
              </a:xfrm>
              <a:blipFill rotWithShape="1">
                <a:blip r:embed="rId2"/>
                <a:stretch>
                  <a:fillRect l="-503" t="-9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35405" y="2183368"/>
                <a:ext cx="242433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𝑚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𝑚𝑎𝑥</m:t>
                          </m:r>
                        </m:sub>
                      </m:sSub>
                      <m:func>
                        <m:funcPr>
                          <m:ctrlPr>
                            <a:rPr lang="en-US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>
                              <a:latin typeface="Cambria Math"/>
                            </a:rPr>
                            <m:t>sin</m:t>
                          </m:r>
                        </m:fName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func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405" y="2183368"/>
                <a:ext cx="2424336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7177" y="179294"/>
            <a:ext cx="10625994" cy="6925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Equal area criteria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362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Sudden three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Phase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fault in the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Transmission Line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60613"/>
            <a:ext cx="12111318" cy="599738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determine the rotor angle, fault clearing time of circuit breaker and its speed in transient fault analysis, first network classified into pre-fault, during fault and post fault conditions[4].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three-phase short-circuit fault which occurs at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sending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transmission line 2 of single machine connected to an infinite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 with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double circuit transmission line 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presented in Fig.5 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Pre-fault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condition: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prior to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fault, both transmission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lines are connected as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shown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Fig.5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angle curve is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</a:t>
            </a: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eqn.(33)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5488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693" y="2845499"/>
            <a:ext cx="4241941" cy="10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931396"/>
              </p:ext>
            </p:extLst>
          </p:nvPr>
        </p:nvGraphicFramePr>
        <p:xfrm>
          <a:off x="990599" y="5378825"/>
          <a:ext cx="3073497" cy="7925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8895" name="Equation" r:id="rId4" imgW="1663700" imgH="431800" progId="Equation.3">
                  <p:embed/>
                </p:oleObj>
              </mc:Choice>
              <mc:Fallback>
                <p:oleObj name="Equation" r:id="rId4" imgW="1663700" imgH="431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599" y="5378825"/>
                        <a:ext cx="3073497" cy="79259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311639" y="3953336"/>
            <a:ext cx="4528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5. Double Transmission line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0982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41294"/>
            <a:ext cx="12192000" cy="5916706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</a:t>
            </a:r>
          </a:p>
          <a:p>
            <a:pPr mar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eqn.(34)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During fault condition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upon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occurrence of three phase fault at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sending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transmission line 2, the generator gets isolated from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system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the purpose of power flow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looks the shortest path, and 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fault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lasts. Which means,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e2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=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0.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rotor therefore accelerates and 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angle increases, synchronism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will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 lost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unless the fault is cleared in time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Post-fault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condition: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circuit breakers at the two ends of the faulted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line open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time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c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corresponding to angle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δ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), the clearing time,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disconnecting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faulted line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angle curve is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by:                                                     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eqn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.(35)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5354437"/>
              </p:ext>
            </p:extLst>
          </p:nvPr>
        </p:nvGraphicFramePr>
        <p:xfrm>
          <a:off x="476475" y="1360842"/>
          <a:ext cx="2066799" cy="601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9939" name="Equation" r:id="rId3" imgW="1473200" imgH="431800" progId="Equation.3">
                  <p:embed/>
                </p:oleObj>
              </mc:Choice>
              <mc:Fallback>
                <p:oleObj name="Equation" r:id="rId3" imgW="1473200" imgH="431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475" y="1360842"/>
                        <a:ext cx="2066799" cy="6019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6517746"/>
              </p:ext>
            </p:extLst>
          </p:nvPr>
        </p:nvGraphicFramePr>
        <p:xfrm>
          <a:off x="4508818" y="5847079"/>
          <a:ext cx="2284554" cy="571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9940" name="Equation" r:id="rId5" imgW="1777680" imgH="444240" progId="Equation.3">
                  <p:embed/>
                </p:oleObj>
              </mc:Choice>
              <mc:Fallback>
                <p:oleObj name="Equation" r:id="rId5" imgW="1777680" imgH="4442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8818" y="5847079"/>
                        <a:ext cx="2284554" cy="5716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Sudden three Phase                                          Cont..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7008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" y="815340"/>
            <a:ext cx="12077700" cy="593598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eqn.(36)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Obviously,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max2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and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max3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&lt;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max1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means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rotor now starts to decelerate as shown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Fig.6.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 will be stable if a decelerating area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2 can be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found equal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accelerating area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1 before </a:t>
            </a:r>
            <a:r>
              <a:rPr lang="el-GR" sz="2000" i="1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reaches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maximum allowable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value </a:t>
            </a:r>
            <a:r>
              <a:rPr lang="en-US" sz="2000" i="1" dirty="0" err="1">
                <a:latin typeface="Arial" pitchFamily="34" charset="0"/>
                <a:cs typeface="Arial" pitchFamily="34" charset="0"/>
              </a:rPr>
              <a:t>δ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max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area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1 depends upon the clearing time </a:t>
            </a:r>
            <a:r>
              <a:rPr lang="en-US" sz="2000" i="1" dirty="0" err="1">
                <a:latin typeface="Arial" pitchFamily="34" charset="0"/>
                <a:cs typeface="Arial" pitchFamily="34" charset="0"/>
              </a:rPr>
              <a:t>t</a:t>
            </a:r>
            <a:r>
              <a:rPr lang="en-US" sz="2000" i="1" baseline="-25000" dirty="0" err="1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clearing time must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 less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certain value (critical clearing time) for the system to be stable.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is to be observed that the equal area criterion helps to determine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critical clearing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angle and not the critical clearing time.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Critical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clearing time can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 obtained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numerical solution of the swing equation.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6175061"/>
              </p:ext>
            </p:extLst>
          </p:nvPr>
        </p:nvGraphicFramePr>
        <p:xfrm>
          <a:off x="316548" y="1380173"/>
          <a:ext cx="2057400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1962" name="Equation" r:id="rId3" imgW="990360" imgH="241200" progId="Equation.3">
                  <p:embed/>
                </p:oleObj>
              </mc:Choice>
              <mc:Fallback>
                <p:oleObj name="Equation" r:id="rId3" imgW="990360" imgH="241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548" y="1380173"/>
                        <a:ext cx="2057400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Sudden three Phase                                          Cont..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1478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39270"/>
            <a:ext cx="12192000" cy="641872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6. Power curve of 3-phase fault at the beginning of line 2.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2"/>
              </a:rPr>
              <a:t>www.eeeguide.com/wp-content/uploads/2016/12/Equal-Area-Criterion-in-Power-System-042.jpg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" name="AutoShape 2" descr="https://www.eeeguide.com/wp-content/uploads/2016/12/Equal-Area-Criterion-in-Power-System-04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6217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16"/>
          <a:stretch/>
        </p:blipFill>
        <p:spPr bwMode="auto">
          <a:xfrm>
            <a:off x="2832846" y="1078732"/>
            <a:ext cx="4993342" cy="4045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Sudden three Phase                                          Cont..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8330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1158240"/>
            <a:ext cx="11742420" cy="56997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Example 1: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moment of inertia of a 4 pole, 100 MVA,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15 kV, 3-</a:t>
            </a:r>
            <a:r>
              <a:rPr lang="az-Cyrl-AZ" sz="2000" dirty="0" smtClean="0">
                <a:latin typeface="Arial" pitchFamily="34" charset="0"/>
                <a:cs typeface="Arial" pitchFamily="34" charset="0"/>
              </a:rPr>
              <a:t>Ф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0.85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factor, 50 Hz turbo alternator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20,000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kg·m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Calculate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Solution: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2257449"/>
              </p:ext>
            </p:extLst>
          </p:nvPr>
        </p:nvGraphicFramePr>
        <p:xfrm>
          <a:off x="2179320" y="2354580"/>
          <a:ext cx="4747025" cy="3703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008" name="Equation" r:id="rId3" imgW="3289300" imgH="2565400" progId="Equation.3">
                  <p:embed/>
                </p:oleObj>
              </mc:Choice>
              <mc:Fallback>
                <p:oleObj name="Equation" r:id="rId3" imgW="3289300" imgH="2565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9320" y="2354580"/>
                        <a:ext cx="4747025" cy="37033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Sudden three Phase                                          Cont..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1174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60120"/>
            <a:ext cx="12108180" cy="589788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Example 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50 Hz, 4 pole, turbo alternator rated 100 MVA,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15 kV has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 inertia constant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10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MJ/MVA.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Determine:</a:t>
            </a:r>
          </a:p>
          <a:p>
            <a:pPr marL="514350" indent="-51435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energy stored in the rotor at synchronous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rotor acceleration if the mechanical input is suddenly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raised to 100MW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an electric load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45MW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(Neglect mechanical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electrical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losses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Solution: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1392824"/>
              </p:ext>
            </p:extLst>
          </p:nvPr>
        </p:nvGraphicFramePr>
        <p:xfrm>
          <a:off x="1920875" y="3581400"/>
          <a:ext cx="4343400" cy="286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032" name="Equation" r:id="rId3" imgW="3974760" imgH="2616120" progId="Equation.3">
                  <p:embed/>
                </p:oleObj>
              </mc:Choice>
              <mc:Fallback>
                <p:oleObj name="Equation" r:id="rId3" imgW="3974760" imgH="261612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0875" y="3581400"/>
                        <a:ext cx="4343400" cy="2860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Sudden three Phase                                          Cont..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0205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42682"/>
            <a:ext cx="12131040" cy="601531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Example 3: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generator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rated at 50 Hz,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80 MW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90 MVA, 3000 rpm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has an inertia constant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=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6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MJ/MVA.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corresponding data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another generator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B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50 Hz,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110 MW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150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MVA,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1500 rpm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5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MJ/MVA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If two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generators operate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parallel, calculate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the equivalent generator on a base of 100 MVA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power station is connected to another power station which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has two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each type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 or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calculate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the equivalent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 connected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an infinite bus bar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 : a. we know that 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For another power station of the same generators 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0491972"/>
              </p:ext>
            </p:extLst>
          </p:nvPr>
        </p:nvGraphicFramePr>
        <p:xfrm>
          <a:off x="3451413" y="3845859"/>
          <a:ext cx="3818276" cy="1013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078" name="Equation" r:id="rId3" imgW="2489200" imgH="660400" progId="Equation.3">
                  <p:embed/>
                </p:oleObj>
              </mc:Choice>
              <mc:Fallback>
                <p:oleObj name="Equation" r:id="rId3" imgW="2489200" imgH="660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1413" y="3845859"/>
                        <a:ext cx="3818276" cy="10130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8470587"/>
              </p:ext>
            </p:extLst>
          </p:nvPr>
        </p:nvGraphicFramePr>
        <p:xfrm>
          <a:off x="566515" y="5145742"/>
          <a:ext cx="4380322" cy="14873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079" name="Equation" r:id="rId5" imgW="3327400" imgH="1130300" progId="Equation.3">
                  <p:embed/>
                </p:oleObj>
              </mc:Choice>
              <mc:Fallback>
                <p:oleObj name="Equation" r:id="rId5" imgW="3327400" imgH="1130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515" y="5145742"/>
                        <a:ext cx="4380322" cy="148730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Sudden three Phase                                          Cont..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702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3365"/>
            <a:ext cx="12192000" cy="582705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Example 4. A 150 MVA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15 kV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50 Hz, 4 pole turbo alternator has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 inertia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constant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8MJ/MVA.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 Determine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stored energy in the rotor at synchronous speed.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machine is operating at a load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130 MW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when the load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suddenly increases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180 MW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Determine the rotor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delay.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Neglect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losses.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The retardation/delay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calculated above is maintained for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4 cycles. Determine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change in power angle and the rotor speed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rpm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 the end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period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Solution 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5207447"/>
              </p:ext>
            </p:extLst>
          </p:nvPr>
        </p:nvGraphicFramePr>
        <p:xfrm>
          <a:off x="806450" y="4025900"/>
          <a:ext cx="5114925" cy="233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7079" name="Equation" r:id="rId3" imgW="3365280" imgH="1536480" progId="Equation.3">
                  <p:embed/>
                </p:oleObj>
              </mc:Choice>
              <mc:Fallback>
                <p:oleObj name="Equation" r:id="rId3" imgW="3365280" imgH="1536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6450" y="4025900"/>
                        <a:ext cx="5114925" cy="2330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Sudden three Phase                                          Cont..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7937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1977"/>
            <a:ext cx="12192000" cy="5746376"/>
          </a:xfrm>
        </p:spPr>
        <p:txBody>
          <a:bodyPr>
            <a:normAutofit/>
          </a:bodyPr>
          <a:lstStyle/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know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change in rotor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angle.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where t is the time period for acceleration or retardation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3215132"/>
              </p:ext>
            </p:extLst>
          </p:nvPr>
        </p:nvGraphicFramePr>
        <p:xfrm>
          <a:off x="1120588" y="1389528"/>
          <a:ext cx="1210236" cy="6648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8145" name="Equation" r:id="rId3" imgW="736280" imgH="406224" progId="Equation.3">
                  <p:embed/>
                </p:oleObj>
              </mc:Choice>
              <mc:Fallback>
                <p:oleObj name="Equation" r:id="rId3" imgW="736280" imgH="4062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0588" y="1389528"/>
                        <a:ext cx="1210236" cy="6648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85094"/>
              </p:ext>
            </p:extLst>
          </p:nvPr>
        </p:nvGraphicFramePr>
        <p:xfrm>
          <a:off x="620713" y="1998663"/>
          <a:ext cx="4005262" cy="317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8146" name="Equation" r:id="rId5" imgW="2882880" imgH="2286000" progId="Equation.3">
                  <p:embed/>
                </p:oleObj>
              </mc:Choice>
              <mc:Fallback>
                <p:oleObj name="Equation" r:id="rId5" imgW="2882880" imgH="2286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713" y="1998663"/>
                        <a:ext cx="4005262" cy="3178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8986365"/>
              </p:ext>
            </p:extLst>
          </p:nvPr>
        </p:nvGraphicFramePr>
        <p:xfrm>
          <a:off x="645459" y="5316069"/>
          <a:ext cx="3630706" cy="1033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8147" name="Equation" r:id="rId7" imgW="2324100" imgH="660400" progId="Equation.3">
                  <p:embed/>
                </p:oleObj>
              </mc:Choice>
              <mc:Fallback>
                <p:oleObj name="Equation" r:id="rId7" imgW="2324100" imgH="660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459" y="5316069"/>
                        <a:ext cx="3630706" cy="10330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Sudden three Phase                                          Cont..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9714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97859"/>
            <a:ext cx="12192000" cy="592567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Example 5. Given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circuit as shown in the figure below where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three-phase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fault is applied on one end of a line near circuit breaker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CB4. Find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critical fault clearing angle for clearing the fault with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simultaneous opening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breaker CB2 and CB4. The generator is delivering 1.0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p.u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MW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at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instant preceding the fault. All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p.u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quantities are on the common MVA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Solution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During , pre-fault condition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thevining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equivalent reactance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Then, the electrical power transferred to infinite bus is given by: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pic>
        <p:nvPicPr>
          <p:cNvPr id="5591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882" y="2633664"/>
            <a:ext cx="6347013" cy="1447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7324795"/>
              </p:ext>
            </p:extLst>
          </p:nvPr>
        </p:nvGraphicFramePr>
        <p:xfrm>
          <a:off x="520501" y="4598895"/>
          <a:ext cx="3630158" cy="609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147" name="Equation" r:id="rId4" imgW="2514600" imgH="419100" progId="Equation.3">
                  <p:embed/>
                </p:oleObj>
              </mc:Choice>
              <mc:Fallback>
                <p:oleObj name="Equation" r:id="rId4" imgW="2514600" imgH="4191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501" y="4598895"/>
                        <a:ext cx="3630158" cy="6099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6230417"/>
              </p:ext>
            </p:extLst>
          </p:nvPr>
        </p:nvGraphicFramePr>
        <p:xfrm>
          <a:off x="475129" y="5576047"/>
          <a:ext cx="6365142" cy="7978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148" name="Equation" r:id="rId6" imgW="3416300" imgH="431800" progId="Equation.3">
                  <p:embed/>
                </p:oleObj>
              </mc:Choice>
              <mc:Fallback>
                <p:oleObj name="Equation" r:id="rId6" imgW="3416300" imgH="431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129" y="5576047"/>
                        <a:ext cx="6365142" cy="79785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Sudden three Phase                                          Cont..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7579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20588"/>
            <a:ext cx="12192000" cy="573741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During fault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condition: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fault occurs at the end of the line 2 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near bus 2,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no power is transferred from the circuit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Pe2=0</a:t>
            </a: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Post-fault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condition: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 the opening of the faulted line, say by simultaneous opening of the circuit breakers CB2 and CB4, the post-fault transfer reactance while removing line 2 is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by: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transferred to infinite bus is: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initial angle: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8077932"/>
              </p:ext>
            </p:extLst>
          </p:nvPr>
        </p:nvGraphicFramePr>
        <p:xfrm>
          <a:off x="699247" y="3236258"/>
          <a:ext cx="3603812" cy="3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190" name="Equation" r:id="rId3" imgW="2095500" imgH="228600" progId="Equation.3">
                  <p:embed/>
                </p:oleObj>
              </mc:Choice>
              <mc:Fallback>
                <p:oleObj name="Equation" r:id="rId3" imgW="20955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9247" y="3236258"/>
                        <a:ext cx="3603812" cy="3952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6070964"/>
              </p:ext>
            </p:extLst>
          </p:nvPr>
        </p:nvGraphicFramePr>
        <p:xfrm>
          <a:off x="304799" y="4383741"/>
          <a:ext cx="5620872" cy="6554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191" name="Equation" r:id="rId5" imgW="3403600" imgH="393700" progId="Equation.3">
                  <p:embed/>
                </p:oleObj>
              </mc:Choice>
              <mc:Fallback>
                <p:oleObj name="Equation" r:id="rId5" imgW="3403600" imgH="3937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799" y="4383741"/>
                        <a:ext cx="5620872" cy="6554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6589289"/>
              </p:ext>
            </p:extLst>
          </p:nvPr>
        </p:nvGraphicFramePr>
        <p:xfrm>
          <a:off x="2698375" y="5513293"/>
          <a:ext cx="2209479" cy="8695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192" name="Equation" r:id="rId7" imgW="1676400" imgH="660400" progId="Equation.3">
                  <p:embed/>
                </p:oleObj>
              </mc:Choice>
              <mc:Fallback>
                <p:oleObj name="Equation" r:id="rId7" imgW="1676400" imgH="6604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8375" y="5513293"/>
                        <a:ext cx="2209479" cy="8695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Sudden three Phase                                          Cont..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1114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120588"/>
            <a:ext cx="12003740" cy="5585012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</a:t>
            </a:r>
            <a:r>
              <a:rPr lang="en-US" dirty="0" smtClean="0"/>
              <a:t>,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5019542"/>
              </p:ext>
            </p:extLst>
          </p:nvPr>
        </p:nvGraphicFramePr>
        <p:xfrm>
          <a:off x="905435" y="1882587"/>
          <a:ext cx="4349164" cy="10399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1184" name="Equation" r:id="rId3" imgW="2692400" imgH="647700" progId="Equation.3">
                  <p:embed/>
                </p:oleObj>
              </mc:Choice>
              <mc:Fallback>
                <p:oleObj name="Equation" r:id="rId3" imgW="2692400" imgH="6477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5435" y="1882587"/>
                        <a:ext cx="4349164" cy="10399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0767029"/>
              </p:ext>
            </p:extLst>
          </p:nvPr>
        </p:nvGraphicFramePr>
        <p:xfrm>
          <a:off x="1093694" y="3370730"/>
          <a:ext cx="5638679" cy="27521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1185" name="Equation" r:id="rId5" imgW="4394200" imgH="2146300" progId="Equation.3">
                  <p:embed/>
                </p:oleObj>
              </mc:Choice>
              <mc:Fallback>
                <p:oleObj name="Equation" r:id="rId5" imgW="4394200" imgH="2146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3694" y="3370730"/>
                        <a:ext cx="5638679" cy="27521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6765" y="143436"/>
            <a:ext cx="11958469" cy="103676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Sudden three Phase                                          Cont..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3288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40" y="170329"/>
            <a:ext cx="12003741" cy="950259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Computerized Method of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Swing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Equation solutions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153" y="1075765"/>
            <a:ext cx="11878235" cy="572844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dynamic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behavior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a synchronous generator's rotor angle during disturbances is described by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swing equation, a second-order differential equation.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there 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 analytical solution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this non-linear differential equation, approximate solutions are obtained by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computerized techniques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Some of them are: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 Numerical Integration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Step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step method.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Euler’s method.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d. Modified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Euler’s method.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e.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Runge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Kutta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method.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674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968188"/>
            <a:ext cx="12192000" cy="588981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Numerical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Integration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Most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computerized methods employ numerical integration techniques to approximate the solution over time.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Point-by-Point Method: A simple but less accurate method where the solution is advanced one time step at a time using a basic approximation of the derivative.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Modified Euler Method: A more accurate method that involves predicting values at each time step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then correcting them using average derivatives.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Runge-Kutta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Methods: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more accurate class of methods that use intermediate variable values at each time step to calculate weighted average changes, resulting in higher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accuracy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order to apply these methods you can either use simulation software's or codes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7576" y="170330"/>
            <a:ext cx="12012705" cy="77993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Computerized Method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7682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85558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92465"/>
            <a:ext cx="12192000" cy="617409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this lecture, the importance of p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lotting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swing curve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ascertain whether the power system is stable following a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disruption is discussed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If this curve shows that the angle between any two machines tends to increase without limit, the system is unstable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line with this, the importance of  constants like kinetic energy, inertia constant (H) and M in transient stability analysis is presented.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addition, the effect of sudden load change in power angle stability is also presented. 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simple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graphical method of determining whether the machines come to rest with respect to each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other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called equal area criteria is discussed.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Finally, the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compterized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method to solve stability analysis is also included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231" y="163108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58588"/>
            <a:ext cx="12192000" cy="641435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[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1].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Y., Su;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., Cheng; J.,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Wen and J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., Zhang.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"Power System Dynamic Stability Analysis and Stability Type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Discrimination“. 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Proceedings of the 41st International Universities Power Engineering Conference, Newcastle upon Tyne, UK, 2006, pp.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516-520. 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DOI: 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2"/>
              </a:rPr>
              <a:t>10.1109/UPEC.2006.367531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[2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 Z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., Liu; C.,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Hong and C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Guo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 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"Equivalent Inertia Estimation of Power System Based on Kinetic Energy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Theorem." IEEE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International Conference on Power Science and Technology (ICPST), Kunming, China, 2023, pp.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905-910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 DOI: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10.1109/ICPST56889.2023.10165186.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]. S., Yong; M.,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Jinpeng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; K.,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Jürgen and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Z.,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Meng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 ‘’’Equal-area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criterion in power systems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revisited’’. Proc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 R. Soc.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http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3"/>
              </a:rPr>
              <a:t>://doi.org/10.1098/rspa.2017.0733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[4]. X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Chierthaichingpangxao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;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Phommixay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and K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Somsai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"Improvement of Power Oscillation Damping by Using a Unified Power Flow Controller: Case Study of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NamTheun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2 Transmission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Line“. International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Electrical Engineering Congress (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iEECON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),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Krabi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Thailand, 2023, pp.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295-299. 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: 10.1109/iEECON56657.2023.10126868.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9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775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Thank you !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1B9A30FA-DA2C-4459-9B4C-CAA8718C2382}"/>
  <p:tag name="ISPRING_PROJECT_VERSION" val="9.3"/>
  <p:tag name="ISPRING_PROJECT_FOLDER_UPDATED" val="1"/>
  <p:tag name="ISPRING_SCREEN_RECS_UPDATED" val="D:\HANGO APPLICATION\LECTURE\[Advanced Power System Analysis] Week 12-Power System Stability\"/>
  <p:tag name="ISPRING_RESOURCE_FOLDER" val="D:\HANGO APPLICATION\LECTURE\[Advanced Power System Analysis] Week 12-Power System Stability\"/>
  <p:tag name="ISPRING_PRESENTATION_PATH" val="D:\HANGO APPLICATION\LECTURE\[Advanced Power System Analysis] Week 12-Power System Stability.pptx"/>
  <p:tag name="ISPRING_UNUSED_RESOURCES_LIST" val="&lt;?xml version=&quot;1.0&quot;?&gt;&#10;&lt;resources&gt;&#10;&lt;resource src=&quot;video-projects\files\Screen Recording (08.06.2025 09-17-24).sc.camera&quot;/&gt;&#10;&lt;/resources&gt;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HAS_SCREEN_REC" val="1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11890</TotalTime>
  <Words>3752</Words>
  <Application>Microsoft Office PowerPoint</Application>
  <PresentationFormat>Custom</PresentationFormat>
  <Paragraphs>420</Paragraphs>
  <Slides>40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Office 테마</vt:lpstr>
      <vt:lpstr>Equation</vt:lpstr>
      <vt:lpstr>Advanced Power System Analysis</vt:lpstr>
      <vt:lpstr>Outlines </vt:lpstr>
      <vt:lpstr>1. Introduction</vt:lpstr>
      <vt:lpstr>Introduction                                      Cont.….</vt:lpstr>
      <vt:lpstr>2. Constants Used in Stability Analysis</vt:lpstr>
      <vt:lpstr>Constants Used in Stability                     Cont.….</vt:lpstr>
      <vt:lpstr>Constants Used in Stability                     Cont.….</vt:lpstr>
      <vt:lpstr>Constants Used in Stability                     Cont.….</vt:lpstr>
      <vt:lpstr>Constants Used in Stability                     Cont.….</vt:lpstr>
      <vt:lpstr>Constants Used in Stability                     Cont.….</vt:lpstr>
      <vt:lpstr>3. Change in Rotor Angle for Loaded Machine </vt:lpstr>
      <vt:lpstr>PowerPoint Presentation</vt:lpstr>
      <vt:lpstr>PowerPoint Presentation</vt:lpstr>
      <vt:lpstr>4. Equal area criteria </vt:lpstr>
      <vt:lpstr>Equal area criteria                                 Cont.…</vt:lpstr>
      <vt:lpstr>Equal area criteria                                 Cont.…</vt:lpstr>
      <vt:lpstr>Equal area criteria                                 Cont.…</vt:lpstr>
      <vt:lpstr>Equal area criteria                                 Cont.…</vt:lpstr>
      <vt:lpstr>Equal area criteria                                 Cont.…</vt:lpstr>
      <vt:lpstr>Equal area criteria                                 Cont.…</vt:lpstr>
      <vt:lpstr>Equal area criteria                                 Cont.…</vt:lpstr>
      <vt:lpstr>Equal area criteria                                 Cont.…</vt:lpstr>
      <vt:lpstr>Equal area criteria                                 Cont.…</vt:lpstr>
      <vt:lpstr>5. Sudden three Phase fault in the Transmission Line</vt:lpstr>
      <vt:lpstr>Sudden three Phase                                          Cont..</vt:lpstr>
      <vt:lpstr>Sudden three Phase                                          Cont..</vt:lpstr>
      <vt:lpstr>Sudden three Phase                                          Cont..</vt:lpstr>
      <vt:lpstr>Sudden three Phase                                          Cont..</vt:lpstr>
      <vt:lpstr>Sudden three Phase                                          Cont..</vt:lpstr>
      <vt:lpstr>Sudden three Phase                                          Cont..</vt:lpstr>
      <vt:lpstr>Sudden three Phase                                          Cont..</vt:lpstr>
      <vt:lpstr>Sudden three Phase                                          Cont..</vt:lpstr>
      <vt:lpstr>Sudden three Phase                                          Cont..</vt:lpstr>
      <vt:lpstr>Sudden three Phase                                          Cont..</vt:lpstr>
      <vt:lpstr>Sudden three Phase                                          Cont..</vt:lpstr>
      <vt:lpstr>5. Computerized Method of Swing Equation solutions </vt:lpstr>
      <vt:lpstr> Computerized Method                                Cont.…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883</cp:revision>
  <dcterms:created xsi:type="dcterms:W3CDTF">2021-04-29T04:21:21Z</dcterms:created>
  <dcterms:modified xsi:type="dcterms:W3CDTF">2025-06-08T07:49:13Z</dcterms:modified>
</cp:coreProperties>
</file>