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82" r:id="rId2"/>
    <p:sldId id="981" r:id="rId3"/>
    <p:sldId id="1095" r:id="rId4"/>
    <p:sldId id="1096" r:id="rId5"/>
    <p:sldId id="1314" r:id="rId6"/>
    <p:sldId id="1315" r:id="rId7"/>
    <p:sldId id="1316" r:id="rId8"/>
    <p:sldId id="1317" r:id="rId9"/>
    <p:sldId id="1318" r:id="rId10"/>
    <p:sldId id="1319" r:id="rId11"/>
    <p:sldId id="1320" r:id="rId12"/>
    <p:sldId id="1321" r:id="rId13"/>
    <p:sldId id="1242" r:id="rId14"/>
    <p:sldId id="1322" r:id="rId15"/>
    <p:sldId id="1323" r:id="rId16"/>
    <p:sldId id="1324" r:id="rId17"/>
    <p:sldId id="1326" r:id="rId18"/>
    <p:sldId id="1345" r:id="rId19"/>
    <p:sldId id="1327" r:id="rId20"/>
    <p:sldId id="1328" r:id="rId21"/>
    <p:sldId id="1329" r:id="rId22"/>
    <p:sldId id="1330" r:id="rId23"/>
    <p:sldId id="1331" r:id="rId24"/>
    <p:sldId id="1332" r:id="rId25"/>
    <p:sldId id="1346" r:id="rId26"/>
    <p:sldId id="1333" r:id="rId27"/>
    <p:sldId id="1334" r:id="rId28"/>
    <p:sldId id="1335" r:id="rId29"/>
    <p:sldId id="1336" r:id="rId30"/>
    <p:sldId id="1337" r:id="rId31"/>
    <p:sldId id="1338" r:id="rId32"/>
    <p:sldId id="1339" r:id="rId33"/>
    <p:sldId id="1340" r:id="rId34"/>
    <p:sldId id="443" r:id="rId35"/>
    <p:sldId id="442" r:id="rId36"/>
    <p:sldId id="317" r:id="rId37"/>
  </p:sldIdLst>
  <p:sldSz cx="12192000" cy="6858000"/>
  <p:notesSz cx="6858000" cy="9144000"/>
  <p:custDataLst>
    <p:tags r:id="rId40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84" d="100"/>
          <a:sy n="84" d="100"/>
        </p:scale>
        <p:origin x="-1494" y="-2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309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2025-06-14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4AA91B2-F9C0-40EB-9865-6F1DF21DDE66}" type="slidenum">
              <a:rPr lang="en-US" altLang="en-US" sz="1200" smtClean="0"/>
              <a:pPr/>
              <a:t>3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E6F1FD8-BE2A-4C0E-9466-3C6430014132}" type="slidenum">
              <a:rPr lang="en-US" altLang="en-US" sz="1200" smtClean="0"/>
              <a:pPr/>
              <a:t>4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55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5564BEB-76DC-4BDB-AF51-4C3001F1257F}" type="slidenum">
              <a:rPr lang="en-GB" altLang="en-US">
                <a:latin typeface="Calibri" pitchFamily="34" charset="0"/>
              </a:rPr>
              <a:pPr/>
              <a:t>23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55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5564BEB-76DC-4BDB-AF51-4C3001F1257F}" type="slidenum">
              <a:rPr lang="en-GB" altLang="en-US">
                <a:latin typeface="Calibri" pitchFamily="34" charset="0"/>
              </a:rPr>
              <a:pPr/>
              <a:t>24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6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56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47EE9AA-04A6-45CC-9EAF-9C6439A7210A}" type="slidenum">
              <a:rPr lang="en-GB" altLang="en-US">
                <a:latin typeface="Calibri" pitchFamily="34" charset="0"/>
              </a:rPr>
              <a:pPr/>
              <a:t>26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6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56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47EE9AA-04A6-45CC-9EAF-9C6439A7210A}" type="slidenum">
              <a:rPr lang="en-GB" altLang="en-US">
                <a:latin typeface="Calibri" pitchFamily="34" charset="0"/>
              </a:rPr>
              <a:pPr/>
              <a:t>27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7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157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D08CE0B-6CCD-41B1-8F4E-2BD96C9DF8B2}" type="slidenum">
              <a:rPr lang="en-GB" altLang="en-US">
                <a:latin typeface="Calibri" pitchFamily="34" charset="0"/>
              </a:rPr>
              <a:pPr/>
              <a:t>28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8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58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571106E-D853-4125-8A42-B8A8BB9F8FAA}" type="slidenum">
              <a:rPr lang="en-GB" altLang="en-US">
                <a:latin typeface="Calibri" pitchFamily="34" charset="0"/>
              </a:rPr>
              <a:pPr/>
              <a:t>30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9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59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EB5AFB8-3C15-473D-A38D-B3AE9DEA94AD}" type="slidenum">
              <a:rPr lang="en-GB" altLang="en-US">
                <a:latin typeface="Calibri" pitchFamily="34" charset="0"/>
              </a:rPr>
              <a:pPr/>
              <a:t>31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80F17-5B3D-486A-8182-75361B0F0E04}" type="datetime1">
              <a:rPr lang="en-US" smtClean="0"/>
              <a:t>6/14/2025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9C935-9DA6-4C98-AF96-CEEC17BBD6E5}" type="datetime1">
              <a:rPr lang="en-US" smtClean="0"/>
              <a:t>6/14/2025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EBC5-CC18-4378-9CB3-8F7B5F67D494}" type="datetime1">
              <a:rPr lang="en-US" smtClean="0"/>
              <a:t>6/14/2025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BFAA3-A8A0-4DCC-B589-E865B46CBE32}" type="datetime1">
              <a:rPr lang="en-US" altLang="ko-KR" smtClean="0"/>
              <a:t>6/14/2025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44725564/figure/fig1/AS:963961080012812@1606837639914/Comparison-of-the-organizations-of-traditional-power-grid-and-smart-grid.pn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ub.mdpi-res.com/energies/energies-15-06799/article_deploy/html/images/energies-15-06799-g001.png?1663662089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rofile/Yanling-Lin-2/publication/316025063/figure/fig1/AS:641858111823874@1530042307474/Power-outage-causes-for-140-worldwide-outage-data-from-1965-to-2012.pn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QUexeVzLz1UZfvPDQfqC0TStz7G7pwBmmpg5iCT8-KOLtfAvRnlRHSSMX7Qywe6yxBRwk&amp;usqp=CAU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a.springernature.com/lw685/springer-static/image/chp%3A10.1007%2F978-981-19-2764-5_7/MediaObjects/520115_1_En_7_Fig2_HTML.pn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1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3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5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6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media.springernature.com/lw685/springer-static/image/chp%3A10.1007%2F978-981-97-5227-0_9/MediaObjects/611018_1_En_9_Fig3_HTML.png" TargetMode="Externa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researchgate.net/publication/317420441/figure/fig1/AS:672891641270274@1537441277307/Operating-states-of-power-system.png" TargetMode="Externa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16/j.aej.2024.06.092" TargetMode="Externa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0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Advanced Power System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69302"/>
            <a:ext cx="12192000" cy="618869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13</a:t>
            </a: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System Security 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Teshome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Goa (Assist. Prof.)</a:t>
            </a:r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power system security analysis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factors that affects power system security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the importance of contingency analysis in power security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nderstand the two common types of linear sensitivity analysis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284" y="192505"/>
            <a:ext cx="11245518" cy="149818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02" y="1319754"/>
            <a:ext cx="11902208" cy="5405900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Factors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Affecting Power System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Security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Contingency Analysis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Security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analysis using Linear sensitivity  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AC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Power Flow Security Analysis  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 Summary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      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316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85483" y="365126"/>
            <a:ext cx="10968320" cy="692709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Introduction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70961"/>
            <a:ext cx="12102861" cy="574039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Power system security is the capacity of a power system to function consistently in the face of emergencies and disruptions [1]. 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It entails ensuring that frequency and voltage remain within preset ranges despite unforeseen circumstances like as changes in demand or equipment malfunctions.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A safe power system is designed to withstand one plausible situation. 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Despite their similarities, the objectives of power system security and stability are distinct [2].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The main focus of security is on the system's overall resilience to disturbances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and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reliable power delivery.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0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757720" y="173739"/>
            <a:ext cx="10542919" cy="54927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Introduction                                    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Cont.….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6958" y="688157"/>
            <a:ext cx="11864510" cy="6057700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While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stability is a specific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aspect of the system's response to changes, security is essentially a more generic phrase that incorporates stability as a critical component. . 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Power System Security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 is very important in </a:t>
            </a: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Modern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Grid for[3]: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Assures Reliable Power Supply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Prevents service disruptions, blackouts, and blackouts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Protects against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hysical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cyber-threats(in modern grid)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6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E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nhances the use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of Renewable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Energy integration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2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54" y="1093693"/>
            <a:ext cx="12129246" cy="569258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Specially, renewable energy like wind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solar PV are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variable, systems must be safe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flexible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while connecting to the grid.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Prevents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economic losses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Industries might lose millions of dollars every hour due to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outages , which needs security analysis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Facilitates 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mart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rid functions for system automation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Automation requires secure communication and control to maintain grid stability in emergency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situations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Security helps in effectively managing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errors, disruptions, and changes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load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compression of  modern  secure grid and traditional is presented in Fig.1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757720" y="173739"/>
            <a:ext cx="10542919" cy="54927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Introduction                                    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Cont.….</a:t>
            </a:r>
          </a:p>
        </p:txBody>
      </p:sp>
    </p:spTree>
    <p:extLst>
      <p:ext uri="{BB962C8B-B14F-4D97-AF65-F5344CB8AC3E}">
        <p14:creationId xmlns:p14="http://schemas.microsoft.com/office/powerpoint/2010/main" val="396311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AutoShape 2" descr="https://www.researchgate.net/publication/344725564/figure/fig1/AS:963961080012812@1606837639914/Comparison-of-the-organizations-of-traditional-power-grid-and-smart-grid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621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38" y="1126395"/>
            <a:ext cx="8868824" cy="4444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5575" y="5836024"/>
            <a:ext cx="96249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1. Traditional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modern Smart Grid.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www.researchgate.net/publication/344725564/figure/fig1/AS:963961080012812@1606837639914/Comparison-of-the-organizations-of-traditional-power-grid-and-smart-grid.png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757720" y="173739"/>
            <a:ext cx="10542919" cy="54927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3600" b="1" smtClean="0">
                <a:latin typeface="Arial" pitchFamily="34" charset="0"/>
                <a:cs typeface="Arial" pitchFamily="34" charset="0"/>
              </a:rPr>
              <a:t> Introduction                                     Cont.….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358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56320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01" y="1193449"/>
            <a:ext cx="9154309" cy="4435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7818" y="5742341"/>
            <a:ext cx="89571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2. Modern Smart Grid cyber security treats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Url:https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pub.mdpi-res.com/energies/energies-15-06799/article_deploy/html/images/energies-15-06799-g001.png?1663662089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818" y="755164"/>
            <a:ext cx="9332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2. shows why cyber threats are affecting modern power network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757720" y="173739"/>
            <a:ext cx="10542919" cy="54927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3600" b="1" smtClean="0">
                <a:latin typeface="Arial" pitchFamily="34" charset="0"/>
                <a:cs typeface="Arial" pitchFamily="34" charset="0"/>
              </a:rPr>
              <a:t> Introduction                                     Cont.….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198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564226" name="Picture 2" descr="https://www.researchgate.net/publication/316025063/figure/fig1/AS:641858111823874@1530042307474/Power-outage-causes-for-140-worldwide-outage-data-from-1965-to-20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701" y="1384318"/>
            <a:ext cx="6494282" cy="4003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510793"/>
            <a:ext cx="947829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The power outage causes 140 worldwide data.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://www.researchgate.net/profile/Yanling-Lin-2/publication/316025063/figure/fig1/AS:641858111823874@1530042307474/Power-outage-causes-for-140-worldwide-outage-data-from-1965-to-2012.png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57720" y="173739"/>
            <a:ext cx="10542919" cy="54927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3600" b="1" smtClean="0">
                <a:latin typeface="Arial" pitchFamily="34" charset="0"/>
                <a:cs typeface="Arial" pitchFamily="34" charset="0"/>
              </a:rPr>
              <a:t> Introduction                                     Cont.….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3831" y="838985"/>
            <a:ext cx="78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 shows the security related problems data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673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54144"/>
            <a:ext cx="12191999" cy="601430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Therefore, procedures intended to maintain system functionality in the event of component failure are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part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power system security.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For example, in order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maintain the auxiliary equipment failure, the generating unit may be turned off.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other units 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system may therefore handle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loss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without experiencing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excessive frequency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decrease or having to shed load, as long as the appropriate amount of spinning reserve is maintained.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Automatic relaying may remove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transmission line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has been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damaged.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cascading failure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occurs when one system failure triggers another, ultimately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leading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a system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blackout, which need security analysis.	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757720" y="173739"/>
            <a:ext cx="10542919" cy="54927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Introduction                                    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Cont.….</a:t>
            </a:r>
          </a:p>
        </p:txBody>
      </p:sp>
    </p:spTree>
    <p:extLst>
      <p:ext uri="{BB962C8B-B14F-4D97-AF65-F5344CB8AC3E}">
        <p14:creationId xmlns:p14="http://schemas.microsoft.com/office/powerpoint/2010/main" val="592150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3" y="855406"/>
            <a:ext cx="12044517" cy="600259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three main functions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system security are performed in an operation control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center are: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 Monitoring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system (SCADA, state estimation).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Contingencies analysis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Security constraint Optimal power flow (SCOPF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most crucial of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three is system monitoring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which provides operators with pertinent, current information on the state of the electrical system.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Contingency analysis, which enables systems to be operated defensively,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second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key security function..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757720" y="173739"/>
            <a:ext cx="10542919" cy="54927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Introduction                                    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Cont.….</a:t>
            </a:r>
          </a:p>
        </p:txBody>
      </p:sp>
    </p:spTree>
    <p:extLst>
      <p:ext uri="{BB962C8B-B14F-4D97-AF65-F5344CB8AC3E}">
        <p14:creationId xmlns:p14="http://schemas.microsoft.com/office/powerpoint/2010/main" val="754365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102936"/>
            <a:ext cx="12192000" cy="575506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third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security function is security-constrained optimum power flow, which combines an optimal power flow with a contingency analysis.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This aims to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alter the generation's optimal dispatch along with other modifications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so that no unplanned events lead to a security analysis violation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understand the above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functions,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divide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operating states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system into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four as: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Optimal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dispatch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Post-contingency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Secure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dispatch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roman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Secure post-contingency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757720" y="173739"/>
            <a:ext cx="10542919" cy="54927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Introduction                                    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Cont.….</a:t>
            </a:r>
          </a:p>
        </p:txBody>
      </p:sp>
    </p:spTree>
    <p:extLst>
      <p:ext uri="{BB962C8B-B14F-4D97-AF65-F5344CB8AC3E}">
        <p14:creationId xmlns:p14="http://schemas.microsoft.com/office/powerpoint/2010/main" val="4607644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91853"/>
            <a:ext cx="12122870" cy="5976592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Optimal Dispatch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Pre-contingency state focused on economic efficiency, but may lack security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Post-Contingency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State after a contingency occurs, possibly violating security limits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like line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overloads, voltage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issues, frequency problem etc.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Secure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Dispatch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Pre-contingency state with adjustments made to ensure system security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Secure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Post-Contingency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System state after contingency analysis and corrective actions have been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applied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maintain security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757720" y="173739"/>
            <a:ext cx="10542919" cy="54927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Introduction                                    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Cont.….</a:t>
            </a:r>
          </a:p>
        </p:txBody>
      </p:sp>
    </p:spTree>
    <p:extLst>
      <p:ext uri="{BB962C8B-B14F-4D97-AF65-F5344CB8AC3E}">
        <p14:creationId xmlns:p14="http://schemas.microsoft.com/office/powerpoint/2010/main" val="12652596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776" y="123078"/>
            <a:ext cx="10780061" cy="62995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2. Factors Affecting Power System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Security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72998"/>
            <a:ext cx="12191999" cy="601057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Several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factors can affect the security of a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system. These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can be broadly categorized into technical, operational, environmental, and economic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factors[4]. Key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factors are: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System Loading Conditions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Overloading increases the risk of voltage issues, overheating, and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instability</a:t>
            </a: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Network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Topology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Weak or poorly connected networks reduce flexibility and increase the chance of cascading failures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Generation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Mix and Availability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A diverse and reliable generation mix enhances security, while generator outages pose stability risks.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02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1884"/>
            <a:ext cx="12192000" cy="5712542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Contingency Planning and Analysis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Preparing for "N-1" or "N-2" events ensures system reliability; poor planning increases outage risks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Reactive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Power Management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Sufficient reactive power is vital for voltage stability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its shortages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can lead to voltage collapse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Protection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System Performance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Well-coordinated protection systems limit fault impact; failures can escalate disturbances.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64776" y="123078"/>
            <a:ext cx="11077327" cy="6782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Factors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Affecting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Security 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0343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1111044"/>
            <a:ext cx="12074013" cy="5604387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System Monitoring and Control: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Real-time tools like SCADA and PMUs enhance awareness; poor data quality delays responses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Communication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Systems: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Reliable communication ensures effective control and protection; failures disrupt timely actions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Weather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and Environmental Conditions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Severe weather and natural disasters can damage infrastructure and cause widespread outages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64776" y="123078"/>
            <a:ext cx="11077327" cy="6782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Factors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Affecting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Security 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1988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32386"/>
            <a:ext cx="12192000" cy="582561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Human and Operator Actions: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Skilled operator response is vital; errors or delays can worsen disturbances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Cyber security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Threats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Digital systems are vulnerable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cyber attacks,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which can disrupt monitoring and protection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Demand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Variability and Forecasting Errors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Sudden load changes or inaccurate forecasts can cause imbalances, especially with renewable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integration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Reserve Margin and Spinning Reserves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Sufficient reserves ensure backup during generator failures;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low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reserves limit system recovery during disturbances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64776" y="123078"/>
            <a:ext cx="11077327" cy="6782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Factors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Affecting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Security 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2379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764" y="223724"/>
            <a:ext cx="11206318" cy="87374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3. Contingency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1216"/>
            <a:ext cx="12191999" cy="572678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Let's assume that there are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‘n’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system components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If one of these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component like,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generator or a transmission system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line fails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 goes out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single failure,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this is known 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N-1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contingency analysis.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On the other hand, an event is referred to 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N-2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contingency analysis if two components, such 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two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lines in a transmission system or a generator and a transmission line in the system,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fail  (outage of   two failures.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Based on the contingency analysis, you can observe the steady operation of power system as presented in Fig.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4[5].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flow chart for the contingency analysis process is provided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Fig.5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3939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" name="AutoShape 4" descr="https://lens.usercontent.google.com/image?vsrid=CLqJlfnBn7Gt1wEQAhgBIiRhY2I2ZGFlZC05ZmUyLTQwZWQtYWY1Ny1jN2U1YmUxMDc0OWY&amp;gsessionid=kbtGDBQxGVzzbFjmCFVB4pKbVIflo7D2MF0u6Q3Bxrjfl-bx_LiRC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9" descr="https://lens.usercontent.google.com/image?vsrid=CJiSpcO6ssbXPBACGAEiJGFlM2Y3Yjk4LTVlYzMtNDdmMy04ZDkxLTM3N2VlMWVmM2MxZQ&amp;gsessionid=pLRSjgBclgM7h3CPzSHTFY07pEGDHo4JDBN3MmqUDwPBGH3x7baOn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66282" name="Picture 1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19"/>
          <a:stretch/>
        </p:blipFill>
        <p:spPr bwMode="auto">
          <a:xfrm>
            <a:off x="876693" y="1009454"/>
            <a:ext cx="9165078" cy="456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92818" y="5516193"/>
            <a:ext cx="95813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Figure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4. Power flow based on Contingency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case[5].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Url: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encrypted-tbn0.gstatic.com/images?q=tbn:ANd9GcQUexeVzLz1UZfvPDQfqC0TStz7G7pwBmmpg5iCT8-KOLtfAvRnlRHSSMX7Qywe6yxBRwk&amp;usqp=CAU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2068" y="233151"/>
            <a:ext cx="11749143" cy="67182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Contingency Analysis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2937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4" name="Picture 2" descr="https://media.springernature.com/lw685/springer-static/image/chp%3A10.1007%2F978-981-19-2764-5_7/MediaObjects/520115_1_En_7_Fig2_HTM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39" y="801276"/>
            <a:ext cx="4337892" cy="5745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348140" y="1947133"/>
            <a:ext cx="6096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5. Contingency analysis flowchart.</a:t>
            </a:r>
          </a:p>
          <a:p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media.springernature.com/lw685/springer-static/image/chp%3A10.1007%2F978-981-19-2764-5_7/MediaObjects/520115_1_En_7_Fig2_HTML.png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2068" y="233151"/>
            <a:ext cx="11749143" cy="67182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Contingency Analysis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5165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767" y="365126"/>
            <a:ext cx="10873035" cy="72838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4.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Security Analysis Using Linear Sensitivity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1472"/>
            <a:ext cx="12122870" cy="54864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Investigating numerous potential outages is time-consuming, but linear sensitivity factors offer a fast and simple way to estimate possible overloads.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Derived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from DC load flow, they show how small changes in generation or system parameters affect line flows, voltages, and angles.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Linear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sensitivity analysis involves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calculating how small changes in system parameters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(e.g., generation, load, network topology) affect system variables such as power flows,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bus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voltages, and angles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9302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46755"/>
            <a:ext cx="12191999" cy="6311245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Common sensitivity factors are: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 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Transfer Distribution Factor (PTDF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Line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Outage Distribution Factor (LODF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Generation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Shift Factor (GSF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Transfer Distribution Factor (PTDF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): PTDFs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quantify how much power flow on a transmission line changes due to a unit power transaction between two buses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PTDFs are derived from the DC power flow model and are used for transfer analysis.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51114" y="158298"/>
            <a:ext cx="10580916" cy="83230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Security Analysis                             Cont.…..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7679734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41" y="725864"/>
            <a:ext cx="12107159" cy="5995447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Sensitivity analysis helps identify the most critical contingencies affecting system performance, aiding in prioritization and reliability improvement.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linear sensitivity method, based on DC load flow, effectively estimates line flow changes due to generation shifts.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However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it only calculates active power flows (MW) and does not provide bus voltages or reactive power (MVAR)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data.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is its drawback / limitation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751114" y="158298"/>
            <a:ext cx="10580916" cy="83230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Security Analysis                             Cont.…..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40506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Content Placeholder 2"/>
          <p:cNvSpPr>
            <a:spLocks noGrp="1"/>
          </p:cNvSpPr>
          <p:nvPr>
            <p:ph sz="quarter" idx="1"/>
          </p:nvPr>
        </p:nvSpPr>
        <p:spPr>
          <a:xfrm>
            <a:off x="174171" y="762000"/>
            <a:ext cx="12017829" cy="591217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There, are two linear sensitivity factors :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Generation shift factors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– change in line flow (</a:t>
            </a:r>
            <a:r>
              <a:rPr lang="en-US" altLang="en-US" sz="2000" i="1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</a:t>
            </a:r>
            <a:r>
              <a:rPr lang="en-US" altLang="en-US" sz="2000" i="1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fl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) due to generation outage (</a:t>
            </a:r>
            <a:r>
              <a:rPr lang="en-US" altLang="en-US" sz="2000" i="1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Pi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)      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Generation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Shift Factors (GSFs) quantify how a change in power output from a generator affects power flow on a specific transmission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line as given by:                        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eqn.(1)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Line outage distribution factors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- change in line flow (</a:t>
            </a:r>
            <a:r>
              <a:rPr lang="en-US" altLang="en-US" sz="2000" i="1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</a:t>
            </a:r>
            <a:r>
              <a:rPr lang="en-US" altLang="en-US" sz="2000" i="1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f</a:t>
            </a:r>
            <a:r>
              <a:rPr lang="en-US" altLang="en-US" sz="2000" i="1" baseline="-25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l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) due to line outage (</a:t>
            </a:r>
            <a:r>
              <a:rPr lang="en-US" altLang="en-US" sz="2000" i="1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f</a:t>
            </a:r>
            <a:r>
              <a:rPr lang="en-US" altLang="en-US" sz="2000" i="1" baseline="-25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k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eqn.(2)</a:t>
            </a:r>
            <a:endParaRPr lang="en-US" altLang="en-US" sz="22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6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Accordingly, the loading of line is checked for the generation and line outage cases 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through sensitivity analysis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en-US" sz="2000" dirty="0" smtClean="0"/>
          </a:p>
          <a:p>
            <a:pPr algn="just">
              <a:lnSpc>
                <a:spcPct val="150000"/>
              </a:lnSpc>
            </a:pPr>
            <a:endParaRPr lang="en-US" altLang="en-US" i="1" dirty="0" smtClean="0"/>
          </a:p>
          <a:p>
            <a:endParaRPr lang="en-GB" altLang="en-US" dirty="0" smtClean="0"/>
          </a:p>
        </p:txBody>
      </p:sp>
      <p:sp>
        <p:nvSpPr>
          <p:cNvPr id="2" name="Rectangle 4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0060765"/>
              </p:ext>
            </p:extLst>
          </p:nvPr>
        </p:nvGraphicFramePr>
        <p:xfrm>
          <a:off x="2476795" y="3252247"/>
          <a:ext cx="1557878" cy="10897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2210" name="Equation" r:id="rId4" imgW="609336" imgH="431613" progId="Equation.3">
                  <p:embed/>
                </p:oleObj>
              </mc:Choice>
              <mc:Fallback>
                <p:oleObj name="Equation" r:id="rId4" imgW="609336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6795" y="3252247"/>
                        <a:ext cx="1557878" cy="108970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5320188"/>
              </p:ext>
            </p:extLst>
          </p:nvPr>
        </p:nvGraphicFramePr>
        <p:xfrm>
          <a:off x="3030830" y="4699038"/>
          <a:ext cx="1262743" cy="871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2211" name="Equation" r:id="rId6" imgW="622030" imgH="431613" progId="Equation.3">
                  <p:embed/>
                </p:oleObj>
              </mc:Choice>
              <mc:Fallback>
                <p:oleObj name="Equation" r:id="rId6" imgW="622030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0830" y="4699038"/>
                        <a:ext cx="1262743" cy="8719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51114" y="158298"/>
            <a:ext cx="10580916" cy="83230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Security Analysis                             Cont.…..</a:t>
            </a:r>
            <a:endParaRPr lang="en-US" sz="3600" b="1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6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Content Placeholder 2"/>
          <p:cNvSpPr>
            <a:spLocks noGrp="1"/>
          </p:cNvSpPr>
          <p:nvPr>
            <p:ph sz="quarter" idx="1"/>
          </p:nvPr>
        </p:nvSpPr>
        <p:spPr>
          <a:xfrm>
            <a:off x="0" y="685800"/>
            <a:ext cx="12192000" cy="583474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flow on line ‘l’</a:t>
            </a:r>
            <a:r>
              <a:rPr lang="en-US" altLang="en-US" sz="20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under the assumption that all the generators in the interconnection participate in making up the loss, use eqn.3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eqn.(3)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Where, </a:t>
            </a:r>
            <a:r>
              <a:rPr lang="en-US" altLang="en-US" sz="2000" dirty="0" err="1" smtClean="0">
                <a:latin typeface="Arial" pitchFamily="34" charset="0"/>
                <a:cs typeface="Arial" pitchFamily="34" charset="0"/>
              </a:rPr>
              <a:t>Y</a:t>
            </a:r>
            <a:r>
              <a:rPr lang="en-US" altLang="en-US" sz="2000" baseline="-25000" dirty="0" err="1" smtClean="0">
                <a:latin typeface="Arial" pitchFamily="34" charset="0"/>
                <a:cs typeface="Arial" pitchFamily="34" charset="0"/>
              </a:rPr>
              <a:t>ji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is proportionality factor for pick-up on generating unit ‘j’ when unit ‘i’ fails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power flow on line ‘l’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with line k out can be determined using the ‘d factors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eqn.(4)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Where, f</a:t>
            </a:r>
            <a:r>
              <a:rPr lang="en-US" altLang="en-US" sz="2000" baseline="30000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is the pre-outage flow on each line;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Accordingly, the severity of outage can ranked on the descending order,. </a:t>
            </a: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6560526"/>
              </p:ext>
            </p:extLst>
          </p:nvPr>
        </p:nvGraphicFramePr>
        <p:xfrm>
          <a:off x="1360715" y="1611087"/>
          <a:ext cx="3443339" cy="827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36" name="Equation" r:id="rId4" imgW="1917700" imgH="457200" progId="Equation.3">
                  <p:embed/>
                </p:oleObj>
              </mc:Choice>
              <mc:Fallback>
                <p:oleObj name="Equation" r:id="rId4" imgW="19177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715" y="1611087"/>
                        <a:ext cx="3443339" cy="82731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5963781"/>
              </p:ext>
            </p:extLst>
          </p:nvPr>
        </p:nvGraphicFramePr>
        <p:xfrm>
          <a:off x="1251857" y="3418115"/>
          <a:ext cx="2981533" cy="6749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37" name="Equation" r:id="rId6" imgW="1193282" imgH="266584" progId="Equation.3">
                  <p:embed/>
                </p:oleObj>
              </mc:Choice>
              <mc:Fallback>
                <p:oleObj name="Equation" r:id="rId6" imgW="1193282" imgH="26658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1857" y="3418115"/>
                        <a:ext cx="2981533" cy="67491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51114" y="158298"/>
            <a:ext cx="10580916" cy="83230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Security Analysis                             Cont.…..</a:t>
            </a:r>
            <a:endParaRPr lang="en-US" sz="3600" b="1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83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975" y="989814"/>
            <a:ext cx="11906054" cy="5778631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AC Power Flow Security Analysis studies the power system’s behavior considering both active (MW) and reactive (MVAR) power flows, voltage magnitudes, and angles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provides a detailed and accurate assessment of system security by checking voltage limits, thermal limits, and stability under normal and contingency conditions, helping ensure reliable and secure operation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also gives the response to different stability problems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 the compensators  design and their operation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35291" y="280284"/>
            <a:ext cx="10627938" cy="87921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5.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AC Power Flow Security Analysis</a:t>
            </a:r>
          </a:p>
        </p:txBody>
      </p:sp>
    </p:spTree>
    <p:extLst>
      <p:ext uri="{BB962C8B-B14F-4D97-AF65-F5344CB8AC3E}">
        <p14:creationId xmlns:p14="http://schemas.microsoft.com/office/powerpoint/2010/main" val="26769115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Content Placeholder 2"/>
          <p:cNvSpPr>
            <a:spLocks noGrp="1"/>
          </p:cNvSpPr>
          <p:nvPr>
            <p:ph sz="quarter" idx="1"/>
          </p:nvPr>
        </p:nvSpPr>
        <p:spPr>
          <a:xfrm>
            <a:off x="113122" y="754144"/>
            <a:ext cx="11980906" cy="601677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altLang="en-US" sz="2000" b="1" dirty="0" smtClean="0">
                <a:latin typeface="Arial" pitchFamily="34" charset="0"/>
                <a:cs typeface="Arial" pitchFamily="34" charset="0"/>
              </a:rPr>
              <a:t>Contingency Ranking Through Performance indices(PI) :</a:t>
            </a:r>
          </a:p>
          <a:p>
            <a:pPr algn="just">
              <a:lnSpc>
                <a:spcPct val="20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Based on PI, the contingencies are ranked in rough order of severity employing contingency selection algorithms to shorten the list. </a:t>
            </a:r>
          </a:p>
          <a:p>
            <a:pPr algn="just">
              <a:lnSpc>
                <a:spcPct val="20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 performance indices shows, which line is overloaded or not.</a:t>
            </a:r>
          </a:p>
          <a:p>
            <a:pPr algn="just">
              <a:lnSpc>
                <a:spcPct val="20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Thus, the overload performance of N interconnected line outage one by one is curried out using eqn.5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GB" altLang="en-US" sz="2000" dirty="0" smtClean="0"/>
              <a:t>                                                                   </a:t>
            </a: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endParaRPr lang="en-GB" altLang="en-US" sz="20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eqn.(5)</a:t>
            </a:r>
          </a:p>
          <a:p>
            <a:pPr lvl="1" algn="just">
              <a:lnSpc>
                <a:spcPct val="150000"/>
              </a:lnSpc>
            </a:pPr>
            <a:endParaRPr lang="en-GB" altLang="en-US" sz="1700" dirty="0" smtClean="0"/>
          </a:p>
        </p:txBody>
      </p:sp>
      <p:sp>
        <p:nvSpPr>
          <p:cNvPr id="2" name="Rectangle 2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2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9372429"/>
              </p:ext>
            </p:extLst>
          </p:nvPr>
        </p:nvGraphicFramePr>
        <p:xfrm>
          <a:off x="936853" y="4629604"/>
          <a:ext cx="4179433" cy="1161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242" name="Equation" r:id="rId4" imgW="2501640" imgH="698400" progId="Equation.3">
                  <p:embed/>
                </p:oleObj>
              </mc:Choice>
              <mc:Fallback>
                <p:oleObj name="Equation" r:id="rId4" imgW="2501640" imgH="698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6853" y="4629604"/>
                        <a:ext cx="4179433" cy="11612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3695" y="150829"/>
            <a:ext cx="11282763" cy="7962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AC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Flow Security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Analysis            Cont.…</a:t>
            </a:r>
            <a:endParaRPr lang="en-US" sz="3200" b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65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Content Placeholder 2"/>
          <p:cNvSpPr>
            <a:spLocks noGrp="1"/>
          </p:cNvSpPr>
          <p:nvPr>
            <p:ph sz="quarter" idx="1"/>
          </p:nvPr>
        </p:nvSpPr>
        <p:spPr>
          <a:xfrm>
            <a:off x="94268" y="820132"/>
            <a:ext cx="11977989" cy="603786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 line results in  higher </a:t>
            </a:r>
            <a:r>
              <a:rPr lang="en-GB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PI valued ranked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at the top definition for the overload performance index (PI) is as follows:                                                                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 selection steps, then involves a mater of developing the PI table from the largest to least values . 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Another way, to perform an outage case selection 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is called 1P1Q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method, which is used to perform the ranking considering both real and reactive power effect on the network stability. </a:t>
            </a:r>
          </a:p>
          <a:p>
            <a:pPr algn="just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It is considered as a decoupled power flow, which is used to determine power flow through the lines and the voltage limit violation at each node. Thus, a different PI can is rewritten as: </a:t>
            </a:r>
          </a:p>
          <a:p>
            <a:pPr marL="457200" lvl="1" indent="0" algn="just">
              <a:lnSpc>
                <a:spcPct val="150000"/>
              </a:lnSpc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eqn.(6)</a:t>
            </a: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154574"/>
              </p:ext>
            </p:extLst>
          </p:nvPr>
        </p:nvGraphicFramePr>
        <p:xfrm>
          <a:off x="913500" y="4529694"/>
          <a:ext cx="6502400" cy="1185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266" name="Equation" r:id="rId4" imgW="3835080" imgH="698400" progId="Equation.3">
                  <p:embed/>
                </p:oleObj>
              </mc:Choice>
              <mc:Fallback>
                <p:oleObj name="Equation" r:id="rId4" imgW="3835080" imgH="698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500" y="4529694"/>
                        <a:ext cx="6502400" cy="1185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03695" y="150829"/>
            <a:ext cx="11282763" cy="7962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AC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Flow Security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Analysis            Cont.…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70392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Content Placeholder 2"/>
          <p:cNvSpPr txBox="1">
            <a:spLocks/>
          </p:cNvSpPr>
          <p:nvPr/>
        </p:nvSpPr>
        <p:spPr bwMode="auto">
          <a:xfrm>
            <a:off x="179109" y="829558"/>
            <a:ext cx="11904034" cy="6028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39763" indent="-2730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just">
              <a:lnSpc>
                <a:spcPct val="200000"/>
              </a:lnSpc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Contingency evaluation: </a:t>
            </a:r>
          </a:p>
          <a:p>
            <a:pPr marL="342900" indent="-342900" algn="just">
              <a:lnSpc>
                <a:spcPct val="20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Arial" pitchFamily="34" charset="0"/>
              <a:buChar char="•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Contingency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evaluation is typically done by analyzing individual cases in order of severity, focusing primarily on voltage magnitude as the key factor.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Arial" pitchFamily="34" charset="0"/>
              <a:buChar char="•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Detailed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AC power flow analysis checks for network overloads and voltage limit violations.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Arial" pitchFamily="34" charset="0"/>
              <a:buChar char="•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Since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many cases need studying, the solution speed is also crucial.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Arial" pitchFamily="34" charset="0"/>
              <a:buChar char="•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flow chart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, Fig 6 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illustrates this AC power flow contingency checking process.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03695" y="150829"/>
            <a:ext cx="11282763" cy="7962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AC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Flow Security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Analysis            Cont.…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26688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52401" y="5700002"/>
            <a:ext cx="98305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6. Security based contingency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valuation .</a:t>
            </a: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2"/>
              </a:rPr>
              <a:t>media.springernature.com/lw685/springer-static/image/chp%3A10.1007%2F978-981-97-5227-0_9/MediaObjects/611018_1_En_9_Fig3_HTML.png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utoShape 2" descr="https://media.springernature.com/lw685/springer-static/image/chp%3A10.1007%2F978-981-97-5227-0_9/MediaObjects/611018_1_En_9_Fig3_HTM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672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729" y="810705"/>
            <a:ext cx="3612576" cy="4822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103695" y="150829"/>
            <a:ext cx="11282763" cy="79623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smtClean="0">
                <a:latin typeface="Arial" pitchFamily="34" charset="0"/>
                <a:cs typeface="Arial" pitchFamily="34" charset="0"/>
              </a:rPr>
              <a:t>AC Power Flow Security Analysis            Cont.…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34161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>
          <a:xfrm>
            <a:off x="169682" y="895546"/>
            <a:ext cx="11826375" cy="5962454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GB" sz="2000" b="1" dirty="0" smtClean="0">
                <a:latin typeface="Arial" pitchFamily="34" charset="0"/>
                <a:cs typeface="Arial" pitchFamily="34" charset="0"/>
              </a:rPr>
              <a:t>operating state: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system security is classified into four states for better operational understanding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Normal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State: No overloads, all variables within limits; system can securely handle contingencies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Alert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State: All constraints met, but system is vulnerable and close to possible equipment overload if conditions worsen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Emergency state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system still intact 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Extremis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refers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a severe emergency condition when disruption is critical, though the full description wasn’t provided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GB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03695" y="150829"/>
            <a:ext cx="11282763" cy="7962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AC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Flow Security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Analysis            Cont.…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390097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Content Placeholder 2"/>
          <p:cNvSpPr>
            <a:spLocks noGrp="1"/>
          </p:cNvSpPr>
          <p:nvPr>
            <p:ph sz="quarter" idx="1"/>
          </p:nvPr>
        </p:nvSpPr>
        <p:spPr>
          <a:xfrm>
            <a:off x="315685" y="674913"/>
            <a:ext cx="11767457" cy="6074229"/>
          </a:xfrm>
        </p:spPr>
        <p:txBody>
          <a:bodyPr/>
          <a:lstStyle/>
          <a:p>
            <a:pPr marL="342900" lvl="2" indent="-342900" algn="just">
              <a:lnSpc>
                <a:spcPct val="200000"/>
              </a:lnSpc>
              <a:spcBef>
                <a:spcPts val="600"/>
              </a:spcBef>
              <a:buSzPct val="70000"/>
            </a:pPr>
            <a:r>
              <a:rPr lang="en-US" altLang="en-US" dirty="0">
                <a:latin typeface="Arial" pitchFamily="34" charset="0"/>
                <a:cs typeface="Arial" pitchFamily="34" charset="0"/>
              </a:rPr>
              <a:t>Emergency State: Occurs after a severe disruption from the alert state; many buses may have low voltages or overloads beyond short-term limits. The system remains operational and can return to alert state via emergency controls</a:t>
            </a: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lvl="2" indent="-342900" algn="just">
              <a:lnSpc>
                <a:spcPct val="200000"/>
              </a:lnSpc>
              <a:spcBef>
                <a:spcPts val="600"/>
              </a:spcBef>
              <a:buSzPct val="70000"/>
            </a:pP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Extremis </a:t>
            </a:r>
            <a:r>
              <a:rPr lang="en-US" altLang="en-US" dirty="0">
                <a:latin typeface="Arial" pitchFamily="34" charset="0"/>
                <a:cs typeface="Arial" pitchFamily="34" charset="0"/>
              </a:rPr>
              <a:t>State: Involves cascading outages or major system shutdowns if controls fail. Actions like load shedding and system separation aim to prevent widespread blackouts</a:t>
            </a: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lvl="2" indent="-342900" algn="just">
              <a:lnSpc>
                <a:spcPct val="200000"/>
              </a:lnSpc>
              <a:spcBef>
                <a:spcPts val="600"/>
              </a:spcBef>
              <a:buSzPct val="70000"/>
            </a:pP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Restorative </a:t>
            </a:r>
            <a:r>
              <a:rPr lang="en-US" altLang="en-US" dirty="0">
                <a:latin typeface="Arial" pitchFamily="34" charset="0"/>
                <a:cs typeface="Arial" pitchFamily="34" charset="0"/>
              </a:rPr>
              <a:t>State: Focuses on reconnecting facilities and gradually restoring system load through control measures to recover from </a:t>
            </a: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disruptions</a:t>
            </a:r>
          </a:p>
          <a:p>
            <a:pPr marL="342900" lvl="2" indent="-342900" algn="just">
              <a:lnSpc>
                <a:spcPct val="200000"/>
              </a:lnSpc>
              <a:spcBef>
                <a:spcPts val="600"/>
              </a:spcBef>
              <a:buSzPct val="70000"/>
            </a:pP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The four states is presented in Fig.7</a:t>
            </a:r>
            <a:endParaRPr lang="en-GB" alt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Century Schoolbook" pitchFamily="18" charset="0"/>
              <a:buAutoNum type="romanLcPeriod" startAt="4"/>
            </a:pP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03695" y="150829"/>
            <a:ext cx="11282763" cy="7962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AC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Flow Security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Analysis            Cont.…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61413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-232934" y="4964667"/>
            <a:ext cx="10329042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Figure. 7 Power network Operating states. </a:t>
            </a:r>
          </a:p>
          <a:p>
            <a:pPr algn="ctr"/>
            <a:r>
              <a:rPr lang="en-US" sz="1200" dirty="0">
                <a:latin typeface="Arial" pitchFamily="34" charset="0"/>
                <a:cs typeface="Arial" pitchFamily="34" charset="0"/>
              </a:rPr>
              <a:t>Url: 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2"/>
              </a:rPr>
              <a:t>www.researchgate.net/publication/317420441/figure/fig1/AS:672891641270274@1537441277307/Operating-states-of-power-system.png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05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724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422" y="1040368"/>
            <a:ext cx="6210300" cy="392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03695" y="150829"/>
            <a:ext cx="11282763" cy="79623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AC Power Flow Security Analysis            Cont.…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77593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970" y="980388"/>
            <a:ext cx="12024899" cy="5692555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Finally, the mitigation or corrective action is recommended based on the above state for better contingency evaluations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when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contingency causes instability or overloads, corrective actions are needed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These include upgrading infrastructure, adding generation or flexible loads, deploying advanced control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schemes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Like dynamic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 ratings, voltage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regulation,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adopting new operational procedures to improve grid resilience..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3695" y="150829"/>
            <a:ext cx="11282763" cy="79623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AC Power Flow Security Analysis            Cont.…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3758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85558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77072"/>
            <a:ext cx="12192000" cy="6389487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this lecture, the importance of security analysis in power system network is presented.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Power security analysis is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capacity of a power system to function consistently in the face of emergencies and disruptions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crucial aspect of security analysis in terms of power economics, renewable energy integration, capacity expansion and overall system reliability is also briefly discussed.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line with this, factors that affect system security like contingency prediction, system monitoring, circuit protective devices, cyber security and others are discussed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Finally, two sensitivity analysis(generator shift and line shift sensitivity factors) while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monitoring the credible contingency effect on entire network security are discussed.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231" y="163108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65608"/>
            <a:ext cx="12192000" cy="620733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[1].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Yasit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A.,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Ramasamy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V.,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Renuga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"Power system resilience and strategies for a sustainable infrastructure: A review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‘’.  Elsevier: Alexandria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Engineering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Journal. V. 105,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261-279, 2024.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doi.org/10.1016/j.aej.2024.06.092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[2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 C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., Fu;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J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., Zhang; S., and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:.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"A new security and stability control strategy for power systems considering the output characteristics of new energy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sources“. 4th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International Conference on Intelligent Power and Systems (ICIPS),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Yichang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China, 2024, pp.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667-672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 DOI: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10.1109/ICIPS64173.2024.10900098.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Stefanov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and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C., Liu. "Cyber-power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system security in a smart grid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environment’’. IEEE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PES Innovative Smart Grid Technologies (ISGT), Washington, DC, USA, 2012, pp. 1-3,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: 10.1109/ISGT.2012.6175560.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[4].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B., Zhang; Li., Wang; Z., Zhang Wen-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hao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:.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"Implementation of Power System Security and Reliability Considering Risk Under Environment of Electricity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Market.’’ IEEE/PES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Transmission &amp; Distribution Conference &amp; Exposition: Asia and Pacific, Dalian, China, 2005, pp. 1-6,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: 10.1109/TDC.2005.1547049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5].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A., Ibrahim  and R.,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Muhyaddin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 ‘’</a:t>
            </a:r>
            <a:r>
              <a:rPr lang="en-GB" sz="1600" dirty="0" smtClean="0">
                <a:latin typeface="Arial" pitchFamily="34" charset="0"/>
                <a:cs typeface="Arial" pitchFamily="34" charset="0"/>
              </a:rPr>
              <a:t>Contingency </a:t>
            </a:r>
            <a:r>
              <a:rPr lang="en-GB" sz="1600" dirty="0">
                <a:latin typeface="Arial" pitchFamily="34" charset="0"/>
                <a:cs typeface="Arial" pitchFamily="34" charset="0"/>
              </a:rPr>
              <a:t>Analysis to </a:t>
            </a:r>
            <a:r>
              <a:rPr lang="en-GB" sz="1600" dirty="0" smtClean="0">
                <a:latin typeface="Arial" pitchFamily="34" charset="0"/>
                <a:cs typeface="Arial" pitchFamily="34" charset="0"/>
              </a:rPr>
              <a:t>Evaluate Power </a:t>
            </a:r>
            <a:r>
              <a:rPr lang="en-GB" sz="1600" dirty="0">
                <a:latin typeface="Arial" pitchFamily="34" charset="0"/>
                <a:cs typeface="Arial" pitchFamily="34" charset="0"/>
              </a:rPr>
              <a:t>System Security and Voltage </a:t>
            </a:r>
            <a:r>
              <a:rPr lang="en-GB" sz="1600" dirty="0" smtClean="0">
                <a:latin typeface="Arial" pitchFamily="34" charset="0"/>
                <a:cs typeface="Arial" pitchFamily="34" charset="0"/>
              </a:rPr>
              <a:t>Stability for </a:t>
            </a:r>
            <a:r>
              <a:rPr lang="en-GB" sz="1600" dirty="0">
                <a:latin typeface="Arial" pitchFamily="34" charset="0"/>
                <a:cs typeface="Arial" pitchFamily="34" charset="0"/>
              </a:rPr>
              <a:t>The Critical Buses’’. International Journal of Engineering Research &amp; Technology (</a:t>
            </a:r>
            <a:r>
              <a:rPr lang="en-GB" sz="1600" dirty="0" smtClean="0">
                <a:latin typeface="Arial" pitchFamily="34" charset="0"/>
                <a:cs typeface="Arial" pitchFamily="34" charset="0"/>
              </a:rPr>
              <a:t>IJERT). Vol</a:t>
            </a:r>
            <a:r>
              <a:rPr lang="en-GB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GB" sz="1600" dirty="0" smtClean="0">
                <a:latin typeface="Arial" pitchFamily="34" charset="0"/>
                <a:cs typeface="Arial" pitchFamily="34" charset="0"/>
              </a:rPr>
              <a:t>11(2), 2022.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9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775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Thank you !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1B9A30FA-DA2C-4459-9B4C-CAA8718C2382}"/>
  <p:tag name="ISPRING_PROJECT_VERSION" val="9.3"/>
  <p:tag name="ISPRING_PROJECT_FOLDER_UPDATED" val="1"/>
  <p:tag name="ISPRING_UNUSED_RESOURCES_LIST" val="&lt;?xml version=&quot;1.0&quot;?&gt;&#10;&lt;resources&gt;&#10;&lt;resource src=&quot;video-projects\files\Screen Recording (25.05.2025 15-55-16).sc.camera&quot;/&gt;&#10;&lt;/resources&gt;&#10;"/>
  <p:tag name="ISPRING_SCREEN_RECS_UPDATED" val="D:\HANGO APPLICATION\LECTURE\[Advanced Power System Analysis] Week 13-Power System Security\"/>
  <p:tag name="ISPRING_RESOURCE_FOLDER" val="D:\HANGO APPLICATION\LECTURE\[Advanced Power System Analysis] Week 13-Power System Security\"/>
  <p:tag name="ISPRING_PRESENTATION_PATH" val="D:\HANGO APPLICATION\LECTURE\[Advanced Power System Analysis] Week 13-Power System Security.ppt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HAS_SCREEN_REC" val="1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12490</TotalTime>
  <Words>2957</Words>
  <Application>Microsoft Office PowerPoint</Application>
  <PresentationFormat>Custom</PresentationFormat>
  <Paragraphs>302</Paragraphs>
  <Slides>36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Office 테마</vt:lpstr>
      <vt:lpstr>Equation</vt:lpstr>
      <vt:lpstr>Advanced Power System Analysis</vt:lpstr>
      <vt:lpstr>Outlines </vt:lpstr>
      <vt:lpstr>1. Introduction</vt:lpstr>
      <vt:lpstr> Introduction                                     Cont.….</vt:lpstr>
      <vt:lpstr> Introduction                                     Cont.….</vt:lpstr>
      <vt:lpstr>PowerPoint Presentation</vt:lpstr>
      <vt:lpstr>PowerPoint Presentation</vt:lpstr>
      <vt:lpstr>PowerPoint Presentation</vt:lpstr>
      <vt:lpstr> Introduction                                     Cont.….</vt:lpstr>
      <vt:lpstr> Introduction                                     Cont.….</vt:lpstr>
      <vt:lpstr> Introduction                                     Cont.….</vt:lpstr>
      <vt:lpstr> Introduction                                     Cont.….</vt:lpstr>
      <vt:lpstr>2. Factors Affecting Power System Security</vt:lpstr>
      <vt:lpstr>Factors Affecting Security                      Cont.….</vt:lpstr>
      <vt:lpstr>Factors Affecting Security                      Cont.….</vt:lpstr>
      <vt:lpstr>Factors Affecting Security                      Cont.….</vt:lpstr>
      <vt:lpstr>3. Contingency Analysis</vt:lpstr>
      <vt:lpstr>PowerPoint Presentation</vt:lpstr>
      <vt:lpstr>PowerPoint Presentation</vt:lpstr>
      <vt:lpstr>4. Security Analysis Using Linear Sensitivity</vt:lpstr>
      <vt:lpstr>Security Analysis                             Cont.…..</vt:lpstr>
      <vt:lpstr>Security Analysis                             Cont.…..</vt:lpstr>
      <vt:lpstr>Security Analysis                             Cont.…..</vt:lpstr>
      <vt:lpstr>Security Analysis                             Cont.…..</vt:lpstr>
      <vt:lpstr>5. AC Power Flow Security Analysis</vt:lpstr>
      <vt:lpstr>AC Power Flow Security Analysis            Cont.…</vt:lpstr>
      <vt:lpstr>AC Power Flow Security Analysis            Cont.…</vt:lpstr>
      <vt:lpstr>AC Power Flow Security Analysis            Cont.…</vt:lpstr>
      <vt:lpstr>PowerPoint Presentation</vt:lpstr>
      <vt:lpstr>AC Power Flow Security Analysis            Cont.…</vt:lpstr>
      <vt:lpstr>AC Power Flow Security Analysis            Cont.…</vt:lpstr>
      <vt:lpstr>PowerPoint Presentation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User</cp:lastModifiedBy>
  <cp:revision>917</cp:revision>
  <dcterms:created xsi:type="dcterms:W3CDTF">2021-04-29T04:21:21Z</dcterms:created>
  <dcterms:modified xsi:type="dcterms:W3CDTF">2025-06-14T14:26:08Z</dcterms:modified>
</cp:coreProperties>
</file>