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82" r:id="rId2"/>
    <p:sldId id="637" r:id="rId3"/>
    <p:sldId id="638" r:id="rId4"/>
    <p:sldId id="639" r:id="rId5"/>
    <p:sldId id="640" r:id="rId6"/>
    <p:sldId id="641" r:id="rId7"/>
    <p:sldId id="642" r:id="rId8"/>
    <p:sldId id="643" r:id="rId9"/>
    <p:sldId id="644" r:id="rId10"/>
    <p:sldId id="645" r:id="rId11"/>
    <p:sldId id="646" r:id="rId12"/>
    <p:sldId id="647" r:id="rId13"/>
    <p:sldId id="648" r:id="rId14"/>
    <p:sldId id="649" r:id="rId15"/>
    <p:sldId id="650" r:id="rId16"/>
    <p:sldId id="686" r:id="rId17"/>
    <p:sldId id="687" r:id="rId18"/>
    <p:sldId id="688" r:id="rId19"/>
    <p:sldId id="689" r:id="rId20"/>
    <p:sldId id="659" r:id="rId21"/>
    <p:sldId id="674" r:id="rId22"/>
    <p:sldId id="675" r:id="rId23"/>
    <p:sldId id="676" r:id="rId24"/>
    <p:sldId id="677" r:id="rId25"/>
    <p:sldId id="678" r:id="rId26"/>
    <p:sldId id="679" r:id="rId27"/>
    <p:sldId id="680" r:id="rId28"/>
    <p:sldId id="681" r:id="rId29"/>
    <p:sldId id="682" r:id="rId30"/>
    <p:sldId id="683" r:id="rId31"/>
    <p:sldId id="684" r:id="rId32"/>
    <p:sldId id="685" r:id="rId3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14" autoAdjust="0"/>
  </p:normalViewPr>
  <p:slideViewPr>
    <p:cSldViewPr snapToGrid="0">
      <p:cViewPr>
        <p:scale>
          <a:sx n="75" d="100"/>
          <a:sy n="75" d="100"/>
        </p:scale>
        <p:origin x="-766" y="-5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2025-06-08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DC8AF-409A-40A1-BE26-391E4B628946}" type="datetime1">
              <a:rPr lang="en-US" smtClean="0"/>
              <a:t>6/8/2025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D5283-40C6-403F-8998-6ECC224C6FC4}" type="datetime1">
              <a:rPr lang="en-US" smtClean="0"/>
              <a:t>6/8/2025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28721-B806-4CB8-9293-3A7FADFC6457}" type="datetime1">
              <a:rPr lang="en-US" smtClean="0"/>
              <a:t>6/8/2025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E97C0-8A3E-4685-B819-C7E7B86C16A6}" type="datetime1">
              <a:rPr lang="en-US" altLang="ko-KR" smtClean="0"/>
              <a:t>6/8/2025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Advanced Power System Analysis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600" y="838200"/>
            <a:ext cx="12090400" cy="578671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14</a:t>
            </a:r>
          </a:p>
          <a:p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Assessment/Evaluation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modalities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r>
              <a:rPr lang="en-US" sz="6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Final exam on </a:t>
            </a:r>
            <a:r>
              <a:rPr lang="en-US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Advanced Power System Analysis</a:t>
            </a:r>
            <a:endPara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The exam contains Three parts: </a:t>
            </a:r>
          </a:p>
          <a:p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Part I:Multiple choice, Part II: True-False  and Part III: Subjective questions</a:t>
            </a:r>
            <a:r>
              <a:rPr lang="en-US" sz="2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total Mark is : 100%                              Time allowed: 1:30 </a:t>
            </a:r>
            <a:r>
              <a:rPr lang="en-US" sz="2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hrs</a:t>
            </a: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Name:_____________________                                ID no:_____________</a:t>
            </a:r>
          </a:p>
          <a:p>
            <a:pPr algn="just">
              <a:lnSpc>
                <a:spcPct val="150000"/>
              </a:lnSpc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By 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" y="304801"/>
            <a:ext cx="10160000" cy="7620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Instruction I: Multiple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choice questions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1" y="988828"/>
            <a:ext cx="11715897" cy="5574531"/>
          </a:xfrm>
        </p:spPr>
        <p:txBody>
          <a:bodyPr>
            <a:normAutofit/>
          </a:bodyPr>
          <a:lstStyle/>
          <a:p>
            <a:pPr marL="342900" indent="-342900"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the questions, Question number one up to question number 25 choose the correct answer from the given multiple choices and circle the right answer. </a:t>
            </a:r>
          </a:p>
          <a:p>
            <a:pPr algn="l">
              <a:lnSpc>
                <a:spcPct val="20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Each question weights : </a:t>
            </a:r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 marks . </a:t>
            </a:r>
          </a:p>
          <a:p>
            <a:pPr algn="just">
              <a:lnSpc>
                <a:spcPct val="150000"/>
              </a:lnSpc>
            </a:pPr>
            <a:endParaRPr lang="en-U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76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" y="162878"/>
            <a:ext cx="10972800" cy="487362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Question number one and two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560" y="843280"/>
            <a:ext cx="11775440" cy="5821680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Which one of the following power system component is the pace where energy conversion takes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palce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Generation</a:t>
            </a: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Load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Transmission Line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Distribution system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2. Power flow needs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basic understanding of network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parameters</a:t>
            </a: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linearization of complex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equations</a:t>
            </a: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network analysis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techniques and types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of network buses 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All 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7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80" y="715962"/>
            <a:ext cx="12110720" cy="6142037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3.	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-------------is transmission line parameter produced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by the presence of magnetic fields around the conductors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Shunt capacitance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Series resistance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Series inductance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 shunt conductance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4.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One of the following model is more appropriate for long-transmission line while using load flow analysis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Series resistance and reactance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T-method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Nominal </a:t>
            </a:r>
            <a:r>
              <a:rPr lang="el-GR" sz="1800" dirty="0" smtClean="0">
                <a:latin typeface="Arial" pitchFamily="34" charset="0"/>
                <a:cs typeface="Arial" pitchFamily="34" charset="0"/>
              </a:rPr>
              <a:t>π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-Method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A and B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08000" y="228600"/>
            <a:ext cx="10972800" cy="487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T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hree and Four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67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" y="599440"/>
            <a:ext cx="11887200" cy="6258560"/>
          </a:xfrm>
        </p:spPr>
        <p:txBody>
          <a:bodyPr>
            <a:normAutofit/>
          </a:bodyPr>
          <a:lstStyle/>
          <a:p>
            <a:pPr marL="457200" indent="-457200" algn="just">
              <a:lnSpc>
                <a:spcPct val="170000"/>
              </a:lnSpc>
              <a:spcBef>
                <a:spcPts val="600"/>
              </a:spcBef>
              <a:buAutoNum type="arabicPeriod" startAt="5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one of the following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not  true about per phase analysis</a:t>
            </a: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loads and sources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 Y connected</a:t>
            </a: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Mutual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Inductance between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phases</a:t>
            </a: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neutrals are at the same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potential</a:t>
            </a: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phases are completely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decoupled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6. Which one is true for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successful operation of static power flow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analysis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A. Generation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must supplies demand (load) and loss.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B. 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Node voltage magnitudes must be remain close to rated values.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C. Generator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must operates within specified real and reactive power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limits.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D. All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10972800" cy="563562"/>
          </a:xfrm>
        </p:spPr>
        <p:txBody>
          <a:bodyPr>
            <a:norm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Five and Six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86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09600" y="76200"/>
            <a:ext cx="10972800" cy="56356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seven and eight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33680" y="1127760"/>
            <a:ext cx="119583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Arial" pitchFamily="34" charset="0"/>
                <a:cs typeface="Arial" pitchFamily="34" charset="0"/>
              </a:rPr>
              <a:t>7.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One of the following load flow analysis does not consider the rotor angle effect in reactive load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AutoNum type="alphaU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Fast decoupled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AutoNum type="alphaU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Newton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Raphson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AutoNum type="alphaU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Gauss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Seidal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AutoNum type="alphaU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none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8. Which one of the following bus in power system is the place where power mismatch takes place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A. Swing bus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B. PV bus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C. Generator bus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D. Load bus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61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274638"/>
            <a:ext cx="10871200" cy="563562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nine and ten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1066800"/>
            <a:ext cx="11785600" cy="525780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9. which, one of the following is  not used as  reactive power compensator to increase voltage magnitude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Shunt capacitor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Tap-changing transformers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Shunt reactor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SVC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rabicPeriod" startAt="10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one of the following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flow simulation software </a:t>
            </a: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PSAT.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ETAP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Powerworld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simulator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24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274638"/>
            <a:ext cx="11176000" cy="944562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eleven and twelve </a:t>
            </a: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223" y="956931"/>
            <a:ext cx="11942017" cy="576899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11.Faults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usually occurs due to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 algn="just">
              <a:lnSpc>
                <a:spcPct val="200000"/>
              </a:lnSpc>
              <a:buAutoNum type="alphaUcPeriod"/>
            </a:pPr>
            <a:r>
              <a:rPr lang="en-US" sz="2300" dirty="0" smtClean="0">
                <a:latin typeface="Arial" pitchFamily="34" charset="0"/>
                <a:cs typeface="Arial" pitchFamily="34" charset="0"/>
              </a:rPr>
              <a:t>Insulation </a:t>
            </a:r>
            <a:r>
              <a:rPr lang="en-US" sz="2300" dirty="0">
                <a:latin typeface="Arial" pitchFamily="34" charset="0"/>
                <a:cs typeface="Arial" pitchFamily="34" charset="0"/>
              </a:rPr>
              <a:t>failure of </a:t>
            </a:r>
            <a:r>
              <a:rPr lang="en-US" sz="2300" dirty="0" smtClean="0">
                <a:latin typeface="Arial" pitchFamily="34" charset="0"/>
                <a:cs typeface="Arial" pitchFamily="34" charset="0"/>
              </a:rPr>
              <a:t>equipment.</a:t>
            </a:r>
          </a:p>
          <a:p>
            <a:pPr marL="457200" indent="-457200" algn="just">
              <a:lnSpc>
                <a:spcPct val="200000"/>
              </a:lnSpc>
              <a:buAutoNum type="alphaUcPeriod"/>
            </a:pPr>
            <a:r>
              <a:rPr lang="en-US" sz="2300" dirty="0" smtClean="0">
                <a:latin typeface="Arial" pitchFamily="34" charset="0"/>
                <a:cs typeface="Arial" pitchFamily="34" charset="0"/>
              </a:rPr>
              <a:t>Flashover </a:t>
            </a:r>
            <a:r>
              <a:rPr lang="en-US" sz="2300" dirty="0">
                <a:latin typeface="Arial" pitchFamily="34" charset="0"/>
                <a:cs typeface="Arial" pitchFamily="34" charset="0"/>
              </a:rPr>
              <a:t>of lines initiated by a lighting </a:t>
            </a:r>
            <a:r>
              <a:rPr lang="en-US" sz="2300" dirty="0" smtClean="0">
                <a:latin typeface="Arial" pitchFamily="34" charset="0"/>
                <a:cs typeface="Arial" pitchFamily="34" charset="0"/>
              </a:rPr>
              <a:t>stroke.</a:t>
            </a:r>
          </a:p>
          <a:p>
            <a:pPr marL="457200" indent="-457200" algn="just">
              <a:lnSpc>
                <a:spcPct val="200000"/>
              </a:lnSpc>
              <a:buAutoNum type="alphaUcPeriod"/>
            </a:pPr>
            <a:r>
              <a:rPr lang="en-US" sz="2300" dirty="0" smtClean="0">
                <a:latin typeface="Arial" pitchFamily="34" charset="0"/>
                <a:cs typeface="Arial" pitchFamily="34" charset="0"/>
              </a:rPr>
              <a:t>Permanent </a:t>
            </a:r>
            <a:r>
              <a:rPr lang="en-US" sz="2300" dirty="0">
                <a:latin typeface="Arial" pitchFamily="34" charset="0"/>
                <a:cs typeface="Arial" pitchFamily="34" charset="0"/>
              </a:rPr>
              <a:t>damage to conductors and towers or accidental faulty </a:t>
            </a:r>
            <a:r>
              <a:rPr lang="en-US" sz="2300" dirty="0" smtClean="0">
                <a:latin typeface="Arial" pitchFamily="34" charset="0"/>
                <a:cs typeface="Arial" pitchFamily="34" charset="0"/>
              </a:rPr>
              <a:t>operations.</a:t>
            </a:r>
          </a:p>
          <a:p>
            <a:pPr marL="457200" indent="-457200" algn="just">
              <a:lnSpc>
                <a:spcPct val="200000"/>
              </a:lnSpc>
              <a:buAutoNum type="alphaUcPeriod"/>
            </a:pPr>
            <a:r>
              <a:rPr lang="en-US" sz="2300" dirty="0" smtClean="0">
                <a:latin typeface="Arial" pitchFamily="34" charset="0"/>
                <a:cs typeface="Arial" pitchFamily="34" charset="0"/>
              </a:rPr>
              <a:t>All</a:t>
            </a:r>
            <a:endParaRPr lang="en-US" sz="23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12. One of the following currant during fault is much-much greater than the others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7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rated current </a:t>
            </a:r>
          </a:p>
          <a:p>
            <a:pPr marL="457200" indent="-457200" algn="just">
              <a:lnSpc>
                <a:spcPct val="17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Sub-transient current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7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Steady current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7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Transient current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47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522" y="13144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13 and 14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" y="985520"/>
            <a:ext cx="11639816" cy="557476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13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One of the following not true about balanced three phase fault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The most frequent fault in power system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The most severe types of fault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Fault current symmetrical in all phases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A &amp; C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14. The three symmetrical currents are equal in one of the following  fault condition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Line to line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Three phase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Line to ground 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lphaU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Double line to ground 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83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52400"/>
            <a:ext cx="10972800" cy="411162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15 and 16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609600"/>
            <a:ext cx="11836400" cy="6024880"/>
          </a:xfrm>
        </p:spPr>
        <p:txBody>
          <a:bodyPr>
            <a:normAutofit lnSpcReduction="10000"/>
          </a:bodyPr>
          <a:lstStyle/>
          <a:p>
            <a:pPr marL="457200" indent="-457200" algn="just">
              <a:lnSpc>
                <a:spcPct val="150000"/>
              </a:lnSpc>
              <a:buAutoNum type="arabicPeriod" startAt="15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zero sequence current is not existing in;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Line to ground fault 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Double line fault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C. Double line to ground fault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D. None.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16. One of the following not true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Negative sequence current flow in opposite to positive sequence current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Both negative sequence and positive sequence reactance diagram  have source voltage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line to line fault the positive and negative sequence currents are equal in magnitude and opposite in sign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02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15962"/>
          </a:xfrm>
        </p:spPr>
        <p:txBody>
          <a:bodyPr>
            <a:norm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17 and 18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560" y="955041"/>
            <a:ext cx="12029440" cy="5730240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17. One of the following types of transformer connection is act as a transmission line reactance model while developing zero sequence diagram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70000"/>
              </a:lnSpc>
              <a:spcBef>
                <a:spcPts val="0"/>
              </a:spcBef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Star (Y)-star( Y) grounded from both side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70000"/>
              </a:lnSpc>
              <a:spcBef>
                <a:spcPts val="0"/>
              </a:spcBef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Star grounded in primary and delta in secondary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170000"/>
              </a:lnSpc>
              <a:spcBef>
                <a:spcPts val="0"/>
              </a:spcBef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primarily delta whereas secondary star-grounded </a:t>
            </a:r>
          </a:p>
          <a:p>
            <a:pPr marL="457200" indent="-457200" algn="just">
              <a:lnSpc>
                <a:spcPct val="170000"/>
              </a:lnSpc>
              <a:spcBef>
                <a:spcPts val="0"/>
              </a:spcBef>
              <a:buAutoNum type="alphaU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Both side are delta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18.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One of the following not true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A. All phases have fault current for single line to ground fault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B. The unbalanced fault makes system unbalance at point of fault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C. Double line to ground fault have zero sequence current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D. All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7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70000"/>
              </a:lnSpc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18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87362"/>
          </a:xfrm>
        </p:spPr>
        <p:txBody>
          <a:bodyPr>
            <a:noAutofit/>
          </a:bodyPr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19 and 20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1"/>
            <a:ext cx="11582400" cy="521176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19. Which one of the following is not true about the need of frequency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stability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analysis: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A. 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an indicator of the balance between generation and demand. Unstable network frequency results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B. Generator tripping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C. Load shedding doesn’t lead to frequency instability 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D. None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20.Which one of the following true while doing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Transient Stability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Analysis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A. Mechanical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input to the generator remains constant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B. machine damping and AVR neglected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C. Loads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 represented as constant impedance/admittance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D. All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14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152400"/>
            <a:ext cx="10871200" cy="411162"/>
          </a:xfrm>
        </p:spPr>
        <p:txBody>
          <a:bodyPr>
            <a:noAutofit/>
          </a:bodyPr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21 and 22 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620234"/>
            <a:ext cx="11480800" cy="5516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,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3916" y="925034"/>
            <a:ext cx="10789684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21. One of the following is true for power angle curve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A. Power is maximum when rotor angle is 90 degree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B. Power is minimum when rotor angle is 45 degree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C. For loaded machine, the acceleration power is zero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D. None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22. For two machines operating </a:t>
            </a:r>
            <a:r>
              <a:rPr lang="en-US" dirty="0">
                <a:latin typeface="Arial" pitchFamily="34" charset="0"/>
                <a:cs typeface="Arial" pitchFamily="34" charset="0"/>
              </a:rPr>
              <a:t>at the equilibrium point δ0,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the corresponding </a:t>
            </a:r>
            <a:r>
              <a:rPr lang="en-US" dirty="0">
                <a:latin typeface="Arial" pitchFamily="34" charset="0"/>
                <a:cs typeface="Arial" pitchFamily="34" charset="0"/>
              </a:rPr>
              <a:t>to the mechanical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and electrical power are related as:  </a:t>
            </a:r>
            <a:r>
              <a:rPr lang="en-US" dirty="0">
                <a:latin typeface="Arial" pitchFamily="34" charset="0"/>
                <a:cs typeface="Arial" pitchFamily="34" charset="0"/>
              </a:rPr>
              <a:t>Pm0 = Pe0 as shown in the Fig.3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..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A. Pm0 &gt; </a:t>
            </a:r>
            <a:r>
              <a:rPr lang="en-US" dirty="0">
                <a:latin typeface="Arial" pitchFamily="34" charset="0"/>
                <a:cs typeface="Arial" pitchFamily="34" charset="0"/>
              </a:rPr>
              <a:t>Pe0 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B.  </a:t>
            </a:r>
            <a:r>
              <a:rPr lang="en-US" dirty="0">
                <a:latin typeface="Arial" pitchFamily="34" charset="0"/>
                <a:cs typeface="Arial" pitchFamily="34" charset="0"/>
              </a:rPr>
              <a:t>Pm0 = Pe0 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C. </a:t>
            </a:r>
            <a:r>
              <a:rPr lang="en-US" dirty="0">
                <a:latin typeface="Arial" pitchFamily="34" charset="0"/>
                <a:cs typeface="Arial" pitchFamily="34" charset="0"/>
              </a:rPr>
              <a:t>Pm0 &lt;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>
                <a:latin typeface="Arial" pitchFamily="34" charset="0"/>
                <a:cs typeface="Arial" pitchFamily="34" charset="0"/>
              </a:rPr>
              <a:t>Pe0 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D.  A &amp; B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91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12090400" cy="533400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23 and 24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958" y="467833"/>
            <a:ext cx="12075042" cy="6390167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23. The sudden three phase fault at the beginning of one of two parallel connected transmission line that connects generator to infinite bus results in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A. The power transfer to grid  during fault is greater than pre-fault current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B. No net power transfer to the grid during fault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C. The power transfer to grid during fault greater than post-fault current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D. A and c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24. Power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System Security  is very important in Modern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Grid to: </a:t>
            </a:r>
          </a:p>
          <a:p>
            <a:pPr marL="457200" indent="-457200" algn="just">
              <a:lnSpc>
                <a:spcPct val="160000"/>
              </a:lnSpc>
              <a:buAutoNum type="alphaUcPeriod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Assures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Reliable Power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Supply</a:t>
            </a:r>
          </a:p>
          <a:p>
            <a:pPr marL="457200" indent="-457200" algn="just">
              <a:lnSpc>
                <a:spcPct val="160000"/>
              </a:lnSpc>
              <a:buAutoNum type="alphaUcPeriod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Prevents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service disruptions, blackouts, and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blackouts</a:t>
            </a:r>
          </a:p>
          <a:p>
            <a:pPr marL="457200" indent="-457200" algn="just">
              <a:lnSpc>
                <a:spcPct val="160000"/>
              </a:lnSpc>
              <a:buAutoNum type="alphaUcPeriod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Protects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against physical and cyber-threats(in modern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grid)</a:t>
            </a:r>
          </a:p>
          <a:p>
            <a:pPr marL="457200" indent="-457200" algn="just">
              <a:lnSpc>
                <a:spcPct val="160000"/>
              </a:lnSpc>
              <a:buAutoNum type="alphaUcPeriod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All 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7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74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630198"/>
            <a:ext cx="11775440" cy="611604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25. System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state after contingency analysis and corrective actions have been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applied to maintain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security is: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Optimal dispatch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Secure dispatch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c.	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ecure-post contingency dispatch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post-contingency dispatch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25</a:t>
            </a:r>
            <a:endParaRPr lang="en-US" sz="3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02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>
                <a:latin typeface="Arial" pitchFamily="34" charset="0"/>
                <a:cs typeface="Arial" pitchFamily="34" charset="0"/>
              </a:rPr>
              <a:t>Instruction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II.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Say true if the statement is correct and say false if the presented statement wrong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/>
            </a:r>
            <a:br>
              <a:rPr lang="en-US" sz="3200" dirty="0">
                <a:latin typeface="Arial" pitchFamily="34" charset="0"/>
                <a:cs typeface="Arial" pitchFamily="34" charset="0"/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18437"/>
            <a:ext cx="11353802" cy="4858526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Each questions worth: 2 points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5334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Arial" pitchFamily="34" charset="0"/>
                <a:cs typeface="Arial" pitchFamily="34" charset="0"/>
              </a:rPr>
              <a:t>Question 1-5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6447" y="1414131"/>
            <a:ext cx="11915553" cy="4762832"/>
          </a:xfrm>
        </p:spPr>
        <p:txBody>
          <a:bodyPr/>
          <a:lstStyle/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Three phase fault is the most frequent types of fault in power system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Inductance exist in power transmission line due to the magnetic field between conductors  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Per unit analysis reduce the errors occur in power system analysis related the presence of large number of Transformers 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Load bus is a voltage controlled bus 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Swing bus is the place where power mismatch is calculated  </a:t>
            </a:r>
          </a:p>
          <a:p>
            <a:pPr marL="514350" indent="-514350">
              <a:buAutoNum type="arabicPeriod"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6618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647" y="365126"/>
            <a:ext cx="10620155" cy="942680"/>
          </a:xfrm>
        </p:spPr>
        <p:txBody>
          <a:bodyPr/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Question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6-10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1158948"/>
            <a:ext cx="11982893" cy="569905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dirty="0" smtClean="0"/>
              <a:t>6.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The circuit breaker momentary current is equal to transient current 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7. Guess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seidal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load flow has better convergence than Newton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raphson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power flow 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8. Three phase fault in power transmission line is one of the source for steady state stability problem 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9. Synchronism means when two or more parallel connected generators are spinning at the same speed, frequency and the same phase shift 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10. Power system security similar with power stability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704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Question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11-15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711" y="1392864"/>
            <a:ext cx="11894289" cy="5337545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11. The zero sequence current for double line fault is equivalent to zero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12. N bus power system will have N*N admittance matrix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13. Transient current in power system is greater than sub-transient current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14. The fault analysis is helpful in sizing switch gears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15. Unsymmetrical fault analysis uses the symmetrical matrix while calculating fault currents and voltage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2467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8000" y="76200"/>
            <a:ext cx="111760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Instruction III.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Answer the following four questions as per the Request in space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provided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3200" dirty="0"/>
          </a:p>
          <a:p>
            <a:endParaRPr lang="en-US" sz="3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78230" y="1922859"/>
            <a:ext cx="81376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Total mark= 20%                                       Each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question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weights five marks</a:t>
            </a:r>
          </a:p>
          <a:p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576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762000"/>
            <a:ext cx="11785600" cy="6172200"/>
          </a:xfrm>
        </p:spPr>
        <p:txBody>
          <a:bodyPr>
            <a:normAutofit/>
          </a:bodyPr>
          <a:lstStyle/>
          <a:p>
            <a:pPr marL="457200" lvl="2">
              <a:lnSpc>
                <a:spcPct val="170000"/>
              </a:lnSpc>
              <a:spcBef>
                <a:spcPts val="0"/>
              </a:spcBef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31. Synchronism </a:t>
            </a:r>
            <a:r>
              <a:rPr lang="en-US" dirty="0">
                <a:latin typeface="Arial" pitchFamily="34" charset="0"/>
                <a:cs typeface="Arial" pitchFamily="34" charset="0"/>
              </a:rPr>
              <a:t>requires that  the rotors turn at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exactly the:</a:t>
            </a:r>
          </a:p>
          <a:p>
            <a:pPr marL="457200" lvl="2">
              <a:lnSpc>
                <a:spcPct val="170000"/>
              </a:lnSpc>
              <a:spcBef>
                <a:spcPts val="0"/>
              </a:spcBef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000" y="76200"/>
            <a:ext cx="1117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3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53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609600"/>
            <a:ext cx="11887200" cy="609600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2. Present the balanced and unbalanced types of faults in descending order based on their frequency of  occurrence  </a:t>
            </a:r>
          </a:p>
          <a:p>
            <a:pPr marL="0" lv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</a:t>
            </a:r>
          </a:p>
          <a:p>
            <a:pPr marL="0" lv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lv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</a:t>
            </a:r>
          </a:p>
          <a:p>
            <a:pPr marL="0" lv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lv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</a:t>
            </a:r>
          </a:p>
          <a:p>
            <a:pPr marL="0" lv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1EBCB-F4E2-469A-8325-ABED9A809D2F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23084"/>
            <a:ext cx="113792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3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85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957" y="1084521"/>
            <a:ext cx="12075043" cy="559272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000" dirty="0"/>
              <a:t>3</a:t>
            </a:r>
            <a:r>
              <a:rPr lang="en-US" sz="2000" dirty="0" smtClean="0"/>
              <a:t>3.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common sources of voltage stability problem are:</a:t>
            </a:r>
          </a:p>
          <a:p>
            <a:pPr marL="0" lv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4"/>
          <p:cNvSpPr>
            <a:spLocks noGrp="1"/>
          </p:cNvSpPr>
          <p:nvPr>
            <p:ph type="title"/>
          </p:nvPr>
        </p:nvSpPr>
        <p:spPr>
          <a:xfrm>
            <a:off x="0" y="317585"/>
            <a:ext cx="109728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3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68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03960"/>
            <a:ext cx="11176000" cy="46783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4. The types of power stability are: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US" dirty="0"/>
          </a:p>
        </p:txBody>
      </p:sp>
      <p:sp>
        <p:nvSpPr>
          <p:cNvPr id="4" name="Title 4"/>
          <p:cNvSpPr>
            <a:spLocks noGrp="1"/>
          </p:cNvSpPr>
          <p:nvPr>
            <p:ph type="title"/>
          </p:nvPr>
        </p:nvSpPr>
        <p:spPr>
          <a:xfrm>
            <a:off x="706123" y="276152"/>
            <a:ext cx="105156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Question number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34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77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1229836"/>
            <a:ext cx="11379200" cy="49069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Instruction I: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4"/>
          <p:cNvSpPr>
            <a:spLocks noGrp="1"/>
          </p:cNvSpPr>
          <p:nvPr>
            <p:ph type="title"/>
          </p:nvPr>
        </p:nvSpPr>
        <p:spPr>
          <a:xfrm>
            <a:off x="838203" y="773992"/>
            <a:ext cx="105156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Answer Q.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1-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Q.25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376410"/>
              </p:ext>
            </p:extLst>
          </p:nvPr>
        </p:nvGraphicFramePr>
        <p:xfrm>
          <a:off x="2138326" y="2229489"/>
          <a:ext cx="8128002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4667"/>
                <a:gridCol w="1354667"/>
                <a:gridCol w="1354667"/>
                <a:gridCol w="1354667"/>
                <a:gridCol w="1354667"/>
                <a:gridCol w="135466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1876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9221" y="1584251"/>
            <a:ext cx="10694583" cy="4592712"/>
          </a:xfrm>
        </p:spPr>
        <p:txBody>
          <a:bodyPr>
            <a:normAutofit fontScale="55000" lnSpcReduction="20000"/>
          </a:bodyPr>
          <a:lstStyle/>
          <a:p>
            <a:pPr marL="514350" lvl="0" indent="-514350">
              <a:buAutoNum type="arabicPeriod"/>
            </a:pPr>
            <a:r>
              <a:rPr lang="en-US" dirty="0" smtClean="0"/>
              <a:t>False </a:t>
            </a:r>
            <a:endParaRPr lang="en-US" dirty="0"/>
          </a:p>
          <a:p>
            <a:pPr marL="514350" lvl="0" indent="-514350">
              <a:buAutoNum type="arabicPeriod"/>
            </a:pPr>
            <a:r>
              <a:rPr lang="en-US" dirty="0" smtClean="0"/>
              <a:t>True </a:t>
            </a:r>
            <a:endParaRPr lang="en-US" dirty="0"/>
          </a:p>
          <a:p>
            <a:pPr marL="514350" lvl="0" indent="-514350">
              <a:buAutoNum type="arabicPeriod"/>
            </a:pPr>
            <a:r>
              <a:rPr lang="en-US" dirty="0" smtClean="0"/>
              <a:t>True</a:t>
            </a:r>
            <a:endParaRPr lang="en-US" dirty="0"/>
          </a:p>
          <a:p>
            <a:pPr marL="514350" lvl="0" indent="-514350">
              <a:buAutoNum type="arabicPeriod"/>
            </a:pPr>
            <a:r>
              <a:rPr lang="en-US" dirty="0" smtClean="0"/>
              <a:t>False</a:t>
            </a:r>
            <a:endParaRPr lang="en-US" dirty="0"/>
          </a:p>
          <a:p>
            <a:pPr marL="514350" lvl="0" indent="-514350">
              <a:buAutoNum type="arabicPeriod"/>
            </a:pPr>
            <a:r>
              <a:rPr lang="en-US" dirty="0" smtClean="0"/>
              <a:t>True</a:t>
            </a:r>
            <a:endParaRPr lang="en-US" dirty="0"/>
          </a:p>
          <a:p>
            <a:pPr marL="514350" lvl="0" indent="-514350">
              <a:buAutoNum type="arabicPeriod"/>
            </a:pPr>
            <a:r>
              <a:rPr lang="en-US" dirty="0" smtClean="0"/>
              <a:t>False </a:t>
            </a:r>
            <a:endParaRPr lang="en-US" dirty="0"/>
          </a:p>
          <a:p>
            <a:pPr marL="514350" lvl="0" indent="-514350">
              <a:buAutoNum type="arabicPeriod"/>
            </a:pPr>
            <a:r>
              <a:rPr lang="en-US" dirty="0" smtClean="0"/>
              <a:t>False</a:t>
            </a:r>
            <a:endParaRPr lang="en-US" dirty="0"/>
          </a:p>
          <a:p>
            <a:pPr marL="514350" lvl="0" indent="-514350">
              <a:buAutoNum type="arabicPeriod"/>
            </a:pPr>
            <a:r>
              <a:rPr lang="en-US" dirty="0" smtClean="0"/>
              <a:t>False </a:t>
            </a:r>
            <a:endParaRPr lang="en-US" dirty="0"/>
          </a:p>
          <a:p>
            <a:pPr marL="514350" lvl="0" indent="-514350">
              <a:buAutoNum type="arabicPeriod"/>
            </a:pPr>
            <a:r>
              <a:rPr lang="en-US" dirty="0" smtClean="0"/>
              <a:t>True </a:t>
            </a:r>
            <a:endParaRPr lang="en-US" dirty="0" smtClean="0"/>
          </a:p>
          <a:p>
            <a:pPr marL="514350" lvl="0" indent="-514350">
              <a:buAutoNum type="arabicPeriod"/>
            </a:pPr>
            <a:r>
              <a:rPr lang="en-US" dirty="0" smtClean="0"/>
              <a:t>False </a:t>
            </a:r>
            <a:endParaRPr lang="en-US" dirty="0" smtClean="0"/>
          </a:p>
          <a:p>
            <a:pPr marL="514350" lvl="0" indent="-514350">
              <a:buAutoNum type="arabicPeriod"/>
            </a:pPr>
            <a:r>
              <a:rPr lang="en-US" dirty="0" smtClean="0"/>
              <a:t>True </a:t>
            </a:r>
          </a:p>
          <a:p>
            <a:pPr marL="514350" lvl="0" indent="-514350">
              <a:buAutoNum type="arabicPeriod"/>
            </a:pPr>
            <a:r>
              <a:rPr lang="en-US" dirty="0" smtClean="0"/>
              <a:t>True </a:t>
            </a:r>
          </a:p>
          <a:p>
            <a:pPr marL="514350" lvl="0" indent="-514350">
              <a:buAutoNum type="arabicPeriod"/>
            </a:pPr>
            <a:r>
              <a:rPr lang="en-US" dirty="0" smtClean="0"/>
              <a:t>False </a:t>
            </a:r>
          </a:p>
          <a:p>
            <a:pPr marL="514350" lvl="0" indent="-514350">
              <a:buAutoNum type="arabicPeriod"/>
            </a:pPr>
            <a:r>
              <a:rPr lang="en-US" dirty="0" smtClean="0"/>
              <a:t>True  </a:t>
            </a:r>
          </a:p>
          <a:p>
            <a:pPr marL="514350" lvl="0" indent="-514350">
              <a:buAutoNum type="arabicPeriod"/>
            </a:pPr>
            <a:r>
              <a:rPr lang="en-US" dirty="0" smtClean="0"/>
              <a:t>True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6" name="Title 4"/>
          <p:cNvSpPr>
            <a:spLocks noGrp="1"/>
          </p:cNvSpPr>
          <p:nvPr>
            <p:ph type="title"/>
          </p:nvPr>
        </p:nvSpPr>
        <p:spPr>
          <a:xfrm>
            <a:off x="838203" y="773993"/>
            <a:ext cx="105156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Answer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For True-False Questions Q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1-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Q.15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42650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10668000" cy="715962"/>
          </a:xfrm>
        </p:spPr>
        <p:txBody>
          <a:bodyPr>
            <a:no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Answer Q. 3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914403"/>
            <a:ext cx="11480800" cy="517143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Speed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Frequency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same phase shifts 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90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12800" y="411760"/>
            <a:ext cx="113792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Answer Q. 3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</a:t>
            </a:r>
            <a:endParaRPr lang="en-US" sz="3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955040" y="1513842"/>
            <a:ext cx="98856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dirty="0"/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2. </a:t>
            </a:r>
          </a:p>
          <a:p>
            <a:pPr marL="342900" lvl="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Line to Ground (85%)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lvl="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Double line.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lvl="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Double line to ground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lvl="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Balanced three Phase fault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45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Answer Q. 33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143003"/>
            <a:ext cx="11176000" cy="49831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33.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Load behaviors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Inadequate reactive power support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Long transmission lines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High power transfer levels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Generator reactive power limits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21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274638"/>
            <a:ext cx="11176000" cy="715962"/>
          </a:xfrm>
        </p:spPr>
        <p:txBody>
          <a:bodyPr>
            <a:norm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Answer Q. 3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4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11887200" cy="58724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4. 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Angle stability 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Voltage stability 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100" dirty="0" smtClean="0">
                <a:latin typeface="Arial" pitchFamily="34" charset="0"/>
                <a:cs typeface="Arial" pitchFamily="34" charset="0"/>
              </a:rPr>
              <a:t>Frequency stability 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99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134" y="365125"/>
            <a:ext cx="10829668" cy="623703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Project Assignment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50605"/>
            <a:ext cx="11982893" cy="5720316"/>
          </a:xfrm>
        </p:spPr>
        <p:txBody>
          <a:bodyPr>
            <a:normAutofit/>
          </a:bodyPr>
          <a:lstStyle/>
          <a:p>
            <a:pPr marL="457200" indent="-457200" algn="just">
              <a:lnSpc>
                <a:spcPct val="20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 data for a load flow solution are given in the following Tables.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Determine: a.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voltages at the end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nd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iteration using Gauss–Seidel  and NR methods then compare results.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Take a = 1.2.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Table 1. Line parameter                                             Table 2. Bus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data</a:t>
            </a:r>
          </a:p>
          <a:p>
            <a:pPr marL="0" indent="0" algn="just">
              <a:lnSpc>
                <a:spcPct val="20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b. Use the power simulator software's(PSAT) and determine the results and compare it with answer in a.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75" y="2784032"/>
            <a:ext cx="2914650" cy="255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493" y="2784032"/>
            <a:ext cx="7235825" cy="218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541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2" y="2743204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9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4375</TotalTime>
  <Words>1645</Words>
  <Application>Microsoft Office PowerPoint</Application>
  <PresentationFormat>Custom</PresentationFormat>
  <Paragraphs>361</Paragraphs>
  <Slides>32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테마</vt:lpstr>
      <vt:lpstr>Advanced Power System Analysis</vt:lpstr>
      <vt:lpstr>Instruction I: Multiple choice questions </vt:lpstr>
      <vt:lpstr>Question number one and two </vt:lpstr>
      <vt:lpstr>PowerPoint Presentation</vt:lpstr>
      <vt:lpstr>Question number Five and Six</vt:lpstr>
      <vt:lpstr>PowerPoint Presentation</vt:lpstr>
      <vt:lpstr>Question number nine and ten </vt:lpstr>
      <vt:lpstr>Question number eleven and twelve </vt:lpstr>
      <vt:lpstr>Question number 13 and 14</vt:lpstr>
      <vt:lpstr>Question number 15 and 16</vt:lpstr>
      <vt:lpstr>Question number 17 and 18</vt:lpstr>
      <vt:lpstr>Question number 19 and 20</vt:lpstr>
      <vt:lpstr>Question number 21 and 22 </vt:lpstr>
      <vt:lpstr>Question number 23 and 24</vt:lpstr>
      <vt:lpstr>PowerPoint Presentation</vt:lpstr>
      <vt:lpstr>Instruction II. Say true if the statement is correct and say false if the presented statement wrong  </vt:lpstr>
      <vt:lpstr>Question 1-5 </vt:lpstr>
      <vt:lpstr>Question 6-10 </vt:lpstr>
      <vt:lpstr>Question 11-15 </vt:lpstr>
      <vt:lpstr>PowerPoint Presentation</vt:lpstr>
      <vt:lpstr>PowerPoint Presentation</vt:lpstr>
      <vt:lpstr>Question number 32</vt:lpstr>
      <vt:lpstr>Question number 33</vt:lpstr>
      <vt:lpstr>Question number 34</vt:lpstr>
      <vt:lpstr>Answer Q. 1- Q.25</vt:lpstr>
      <vt:lpstr>Answer For True-False Questions Q. 1- Q.15</vt:lpstr>
      <vt:lpstr>Answer Q. 31</vt:lpstr>
      <vt:lpstr>PowerPoint Presentation</vt:lpstr>
      <vt:lpstr>Answer Q. 33</vt:lpstr>
      <vt:lpstr>Answer Q. 34</vt:lpstr>
      <vt:lpstr>Project Assignment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350</cp:revision>
  <dcterms:created xsi:type="dcterms:W3CDTF">2021-04-29T04:21:21Z</dcterms:created>
  <dcterms:modified xsi:type="dcterms:W3CDTF">2025-06-08T17:25:30Z</dcterms:modified>
</cp:coreProperties>
</file>