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handoutMasterIdLst>
    <p:handoutMasterId r:id="rId63"/>
  </p:handoutMasterIdLst>
  <p:sldIdLst>
    <p:sldId id="256" r:id="rId2"/>
    <p:sldId id="257" r:id="rId3"/>
    <p:sldId id="401" r:id="rId4"/>
    <p:sldId id="402" r:id="rId5"/>
    <p:sldId id="403" r:id="rId6"/>
    <p:sldId id="410" r:id="rId7"/>
    <p:sldId id="415" r:id="rId8"/>
    <p:sldId id="411" r:id="rId9"/>
    <p:sldId id="412" r:id="rId10"/>
    <p:sldId id="413" r:id="rId11"/>
    <p:sldId id="414" r:id="rId12"/>
    <p:sldId id="404" r:id="rId13"/>
    <p:sldId id="405" r:id="rId14"/>
    <p:sldId id="406" r:id="rId15"/>
    <p:sldId id="407" r:id="rId16"/>
    <p:sldId id="408" r:id="rId17"/>
    <p:sldId id="409" r:id="rId18"/>
    <p:sldId id="258" r:id="rId19"/>
    <p:sldId id="367" r:id="rId20"/>
    <p:sldId id="369" r:id="rId21"/>
    <p:sldId id="370" r:id="rId22"/>
    <p:sldId id="277" r:id="rId23"/>
    <p:sldId id="283" r:id="rId24"/>
    <p:sldId id="388" r:id="rId25"/>
    <p:sldId id="391" r:id="rId26"/>
    <p:sldId id="389" r:id="rId27"/>
    <p:sldId id="390" r:id="rId28"/>
    <p:sldId id="365" r:id="rId29"/>
    <p:sldId id="371" r:id="rId30"/>
    <p:sldId id="383" r:id="rId31"/>
    <p:sldId id="384" r:id="rId32"/>
    <p:sldId id="385" r:id="rId33"/>
    <p:sldId id="393" r:id="rId34"/>
    <p:sldId id="400" r:id="rId35"/>
    <p:sldId id="394" r:id="rId36"/>
    <p:sldId id="399" r:id="rId37"/>
    <p:sldId id="395" r:id="rId38"/>
    <p:sldId id="396" r:id="rId39"/>
    <p:sldId id="397" r:id="rId40"/>
    <p:sldId id="366" r:id="rId41"/>
    <p:sldId id="278" r:id="rId42"/>
    <p:sldId id="284" r:id="rId43"/>
    <p:sldId id="386" r:id="rId44"/>
    <p:sldId id="387" r:id="rId45"/>
    <p:sldId id="392" r:id="rId46"/>
    <p:sldId id="398" r:id="rId47"/>
    <p:sldId id="268" r:id="rId48"/>
    <p:sldId id="287" r:id="rId49"/>
    <p:sldId id="362" r:id="rId50"/>
    <p:sldId id="364" r:id="rId51"/>
    <p:sldId id="373" r:id="rId52"/>
    <p:sldId id="374" r:id="rId53"/>
    <p:sldId id="375" r:id="rId54"/>
    <p:sldId id="377" r:id="rId55"/>
    <p:sldId id="376" r:id="rId56"/>
    <p:sldId id="378" r:id="rId57"/>
    <p:sldId id="380" r:id="rId58"/>
    <p:sldId id="381" r:id="rId59"/>
    <p:sldId id="382" r:id="rId60"/>
    <p:sldId id="379" r:id="rId61"/>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471" autoAdjust="0"/>
    <p:restoredTop sz="94660"/>
  </p:normalViewPr>
  <p:slideViewPr>
    <p:cSldViewPr snapToGrid="0">
      <p:cViewPr varScale="1">
        <p:scale>
          <a:sx n="68" d="100"/>
          <a:sy n="68" d="100"/>
        </p:scale>
        <p:origin x="882" y="54"/>
      </p:cViewPr>
      <p:guideLst/>
    </p:cSldViewPr>
  </p:slideViewPr>
  <p:notesTextViewPr>
    <p:cViewPr>
      <p:scale>
        <a:sx n="1" d="1"/>
        <a:sy n="1" d="1"/>
      </p:scale>
      <p:origin x="0" y="0"/>
    </p:cViewPr>
  </p:notesText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2025-06-14</a:t>
            </a:fld>
            <a:endParaRPr lang="ko-KR" altLang="en-US"/>
          </a:p>
        </p:txBody>
      </p:sp>
      <p:sp>
        <p:nvSpPr>
          <p:cNvPr id="4" name="바닥글 개체 틀 3">
            <a:extLst>
              <a:ext uri="{FF2B5EF4-FFF2-40B4-BE49-F238E27FC236}">
                <a16:creationId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9B703C-E809-4D98-836D-355E347139EC}" type="datetimeFigureOut">
              <a:rPr lang="en-ID" smtClean="0"/>
              <a:t>14/06/2025</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2B6B4B-771D-45BE-8823-AB0DC7C16192}" type="slidenum">
              <a:rPr lang="en-ID" smtClean="0"/>
              <a:t>‹#›</a:t>
            </a:fld>
            <a:endParaRPr lang="en-ID"/>
          </a:p>
        </p:txBody>
      </p:sp>
    </p:spTree>
    <p:extLst>
      <p:ext uri="{BB962C8B-B14F-4D97-AF65-F5344CB8AC3E}">
        <p14:creationId xmlns:p14="http://schemas.microsoft.com/office/powerpoint/2010/main" val="20305053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70c1df8b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4" name="Google Shape;484;g70c1df8b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70c1df8b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4" name="Google Shape;484;g70c1df8b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79482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70c1df8b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4" name="Google Shape;484;g70c1df8b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91133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70c1df8b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4" name="Google Shape;484;g70c1df8b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33117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70c1df8b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4" name="Google Shape;484;g70c1df8b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6431362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1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a16="http://schemas.microsoft.com/office/drawing/2014/main" id="{7A334113-2019-4F08-BFDD-FAA6F78B7BD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21105531">
            <a:off x="6020906" y="1345035"/>
            <a:ext cx="7004124" cy="5805700"/>
          </a:xfrm>
          <a:prstGeom prst="rect">
            <a:avLst/>
          </a:prstGeom>
        </p:spPr>
      </p:pic>
      <p:sp>
        <p:nvSpPr>
          <p:cNvPr id="21" name="자유형: 도형 20">
            <a:extLst>
              <a:ext uri="{FF2B5EF4-FFF2-40B4-BE49-F238E27FC236}">
                <a16:creationId xmlns:a16="http://schemas.microsoft.com/office/drawing/2014/main" id="{9338A8CF-C5A9-4FCB-B078-3773C5473AE2}"/>
              </a:ext>
            </a:extLst>
          </p:cNvPr>
          <p:cNvSpPr/>
          <p:nvPr userDrawn="1"/>
        </p:nvSpPr>
        <p:spPr>
          <a:xfrm>
            <a:off x="5628319" y="1815966"/>
            <a:ext cx="4602079"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a16="http://schemas.microsoft.com/office/drawing/2014/main" id="{15C35F22-CF5F-4968-A7D2-CA117F0B363E}"/>
              </a:ext>
            </a:extLst>
          </p:cNvPr>
          <p:cNvSpPr/>
          <p:nvPr userDrawn="1"/>
        </p:nvSpPr>
        <p:spPr>
          <a:xfrm>
            <a:off x="0" y="1371826"/>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a16="http://schemas.microsoft.com/office/drawing/2014/main" id="{C4F55F57-C455-4D44-BF5B-7B61AB79BBD1}"/>
              </a:ext>
            </a:extLst>
          </p:cNvPr>
          <p:cNvSpPr/>
          <p:nvPr userDrawn="1"/>
        </p:nvSpPr>
        <p:spPr>
          <a:xfrm>
            <a:off x="0" y="592754"/>
            <a:ext cx="8815537"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a16="http://schemas.microsoft.com/office/drawing/2014/main" id="{9E13D364-9946-48F8-A1D3-D34015297BFD}"/>
              </a:ext>
            </a:extLst>
          </p:cNvPr>
          <p:cNvSpPr/>
          <p:nvPr userDrawn="1"/>
        </p:nvSpPr>
        <p:spPr bwMode="auto">
          <a:xfrm rot="10800000">
            <a:off x="404660" y="1024399"/>
            <a:ext cx="2415448" cy="277000"/>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27344" b="12244"/>
          <a:stretch/>
        </p:blipFill>
        <p:spPr>
          <a:xfrm>
            <a:off x="-1914980" y="829517"/>
            <a:ext cx="7561807" cy="6028483"/>
          </a:xfrm>
          <a:prstGeom prst="rect">
            <a:avLst/>
          </a:prstGeom>
        </p:spPr>
      </p:pic>
      <p:sp>
        <p:nvSpPr>
          <p:cNvPr id="26" name="상단바">
            <a:extLst>
              <a:ext uri="{FF2B5EF4-FFF2-40B4-BE49-F238E27FC236}">
                <a16:creationId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id="{331E1F0E-DC95-4538-AF87-5CCEC619B153}"/>
              </a:ext>
            </a:extLst>
          </p:cNvPr>
          <p:cNvSpPr/>
          <p:nvPr userDrawn="1"/>
        </p:nvSpPr>
        <p:spPr>
          <a:xfrm>
            <a:off x="-4265411" y="-386447"/>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id="{FED57959-16C0-466D-A78C-A8F7339A3B7B}"/>
              </a:ext>
            </a:extLst>
          </p:cNvPr>
          <p:cNvSpPr>
            <a:spLocks noGrp="1"/>
          </p:cNvSpPr>
          <p:nvPr userDrawn="1">
            <p:ph type="ctrTitle"/>
          </p:nvPr>
        </p:nvSpPr>
        <p:spPr>
          <a:xfrm>
            <a:off x="459692" y="2735225"/>
            <a:ext cx="6197962"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a16="http://schemas.microsoft.com/office/drawing/2014/main" id="{8E912B2B-1BEA-42A8-94BA-27DE2589530D}"/>
              </a:ext>
            </a:extLst>
          </p:cNvPr>
          <p:cNvSpPr>
            <a:spLocks noGrp="1"/>
          </p:cNvSpPr>
          <p:nvPr userDrawn="1">
            <p:ph type="subTitle" idx="1"/>
          </p:nvPr>
        </p:nvSpPr>
        <p:spPr>
          <a:xfrm>
            <a:off x="9128490" y="195861"/>
            <a:ext cx="3963517"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16" name="직사각형 15">
            <a:extLst>
              <a:ext uri="{FF2B5EF4-FFF2-40B4-BE49-F238E27FC236}">
                <a16:creationId xmlns:a16="http://schemas.microsoft.com/office/drawing/2014/main" id="{CD0F39D9-E803-48E2-8A5B-312C027A2595}"/>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18" name="직사각형 15">
            <a:extLst>
              <a:ext uri="{FF2B5EF4-FFF2-40B4-BE49-F238E27FC236}">
                <a16:creationId xmlns:a16="http://schemas.microsoft.com/office/drawing/2014/main" id="{2337AB86-FB4C-4A0F-9E99-D3858A5D9CF6}"/>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a16="http://schemas.microsoft.com/office/drawing/2014/main" id="{76BF5C99-1997-42D7-9B55-D543611FB4ED}"/>
              </a:ext>
            </a:extLst>
          </p:cNvPr>
          <p:cNvSpPr>
            <a:spLocks noGrp="1"/>
          </p:cNvSpPr>
          <p:nvPr>
            <p:ph idx="10"/>
          </p:nvPr>
        </p:nvSpPr>
        <p:spPr>
          <a:xfrm>
            <a:off x="446482" y="1233348"/>
            <a:ext cx="9026291"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a16="http://schemas.microsoft.com/office/drawing/2014/main" id="{E4FB8308-C79E-4DBF-934B-DFE971567015}"/>
              </a:ext>
            </a:extLst>
          </p:cNvPr>
          <p:cNvSpPr/>
          <p:nvPr userDrawn="1"/>
        </p:nvSpPr>
        <p:spPr>
          <a:xfrm>
            <a:off x="0" y="-58141"/>
            <a:ext cx="10053114"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a16="http://schemas.microsoft.com/office/drawing/2014/main" id="{DD1AAACB-28E9-4D52-A6EE-22B06FA2EE4A}"/>
              </a:ext>
            </a:extLst>
          </p:cNvPr>
          <p:cNvSpPr/>
          <p:nvPr userDrawn="1"/>
        </p:nvSpPr>
        <p:spPr>
          <a:xfrm>
            <a:off x="768815" y="124361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a16="http://schemas.microsoft.com/office/drawing/2014/main" id="{3A9E8056-E227-48D0-A362-012CD6F927DB}"/>
              </a:ext>
            </a:extLst>
          </p:cNvPr>
          <p:cNvSpPr/>
          <p:nvPr userDrawn="1"/>
        </p:nvSpPr>
        <p:spPr>
          <a:xfrm>
            <a:off x="11495" y="84502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41688" y="805103"/>
            <a:ext cx="7561807"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a16="http://schemas.microsoft.com/office/drawing/2014/main" id="{F530099C-CA70-497E-9E2C-570DD13C57C5}"/>
              </a:ext>
            </a:extLst>
          </p:cNvPr>
          <p:cNvSpPr/>
          <p:nvPr userDrawn="1"/>
        </p:nvSpPr>
        <p:spPr>
          <a:xfrm rot="10800000">
            <a:off x="7666723"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a16="http://schemas.microsoft.com/office/drawing/2014/main" id="{39C9C839-8C4C-401D-891A-9EB09EA999DB}"/>
              </a:ext>
            </a:extLst>
          </p:cNvPr>
          <p:cNvSpPr/>
          <p:nvPr userDrawn="1"/>
        </p:nvSpPr>
        <p:spPr>
          <a:xfrm>
            <a:off x="556097" y="1613463"/>
            <a:ext cx="11079805"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3575174" y="-645"/>
            <a:ext cx="8616826" cy="6858002"/>
          </a:xfrm>
          <a:prstGeom prst="rect">
            <a:avLst/>
          </a:prstGeom>
        </p:spPr>
      </p:pic>
      <p:pic>
        <p:nvPicPr>
          <p:cNvPr id="14" name="그래픽 13">
            <a:extLst>
              <a:ext uri="{FF2B5EF4-FFF2-40B4-BE49-F238E27FC236}">
                <a16:creationId xmlns:a16="http://schemas.microsoft.com/office/drawing/2014/main" id="{2F4B05E3-97F5-4C0C-BABF-9754BC16681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a16="http://schemas.microsoft.com/office/drawing/2014/main" id="{C4266977-02BA-456A-825A-A4467609EC61}"/>
              </a:ext>
            </a:extLst>
          </p:cNvPr>
          <p:cNvSpPr>
            <a:spLocks noGrp="1"/>
          </p:cNvSpPr>
          <p:nvPr>
            <p:ph type="title"/>
          </p:nvPr>
        </p:nvSpPr>
        <p:spPr>
          <a:xfrm>
            <a:off x="1120302"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a16="http://schemas.microsoft.com/office/drawing/2014/main" id="{1F988D3E-7A9E-4D99-A05F-EC0F8D429EC0}"/>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8995"/>
          <a:stretch/>
        </p:blipFill>
        <p:spPr>
          <a:xfrm>
            <a:off x="4991100" y="776752"/>
            <a:ext cx="7191376" cy="6074667"/>
          </a:xfrm>
          <a:prstGeom prst="rect">
            <a:avLst/>
          </a:prstGeom>
        </p:spPr>
      </p:pic>
      <p:sp>
        <p:nvSpPr>
          <p:cNvPr id="5" name="직사각형 4">
            <a:extLst>
              <a:ext uri="{FF2B5EF4-FFF2-40B4-BE49-F238E27FC236}">
                <a16:creationId xmlns:a16="http://schemas.microsoft.com/office/drawing/2014/main" id="{7669C717-D7EA-4559-971D-9D96519396A4}"/>
              </a:ext>
            </a:extLst>
          </p:cNvPr>
          <p:cNvSpPr/>
          <p:nvPr userDrawn="1"/>
        </p:nvSpPr>
        <p:spPr>
          <a:xfrm>
            <a:off x="-1" y="-2945"/>
            <a:ext cx="8942227"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b="37766"/>
          <a:stretch/>
        </p:blipFill>
        <p:spPr>
          <a:xfrm>
            <a:off x="9524" y="-1849374"/>
            <a:ext cx="7004124" cy="3613135"/>
          </a:xfrm>
          <a:prstGeom prst="rect">
            <a:avLst/>
          </a:prstGeom>
        </p:spPr>
      </p:pic>
      <p:sp>
        <p:nvSpPr>
          <p:cNvPr id="13" name="직사각형 12">
            <a:extLst>
              <a:ext uri="{FF2B5EF4-FFF2-40B4-BE49-F238E27FC236}">
                <a16:creationId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a16="http://schemas.microsoft.com/office/drawing/2014/main" id="{70F86DED-00F3-458B-8659-DC3628B429DE}"/>
              </a:ext>
            </a:extLst>
          </p:cNvPr>
          <p:cNvGrpSpPr/>
          <p:nvPr userDrawn="1"/>
        </p:nvGrpSpPr>
        <p:grpSpPr>
          <a:xfrm>
            <a:off x="857294" y="2370244"/>
            <a:ext cx="4756327" cy="2536467"/>
            <a:chOff x="857294" y="2370244"/>
            <a:chExt cx="4756327" cy="2536467"/>
          </a:xfrm>
        </p:grpSpPr>
        <p:cxnSp>
          <p:nvCxnSpPr>
            <p:cNvPr id="25" name="직선 연결선 24">
              <a:extLst>
                <a:ext uri="{FF2B5EF4-FFF2-40B4-BE49-F238E27FC236}">
                  <a16:creationId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a16="http://schemas.microsoft.com/office/drawing/2014/main" id="{C4266977-02BA-456A-825A-A4467609EC61}"/>
              </a:ext>
            </a:extLst>
          </p:cNvPr>
          <p:cNvSpPr>
            <a:spLocks noGrp="1"/>
          </p:cNvSpPr>
          <p:nvPr>
            <p:ph type="title" hasCustomPrompt="1"/>
          </p:nvPr>
        </p:nvSpPr>
        <p:spPr>
          <a:xfrm>
            <a:off x="857294" y="2439211"/>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7" name="직사각형 6">
            <a:extLst>
              <a:ext uri="{FF2B5EF4-FFF2-40B4-BE49-F238E27FC236}">
                <a16:creationId xmlns:a16="http://schemas.microsoft.com/office/drawing/2014/main" id="{8259956A-65B4-4EEA-9C7C-0AF5194488F5}"/>
              </a:ext>
            </a:extLst>
          </p:cNvPr>
          <p:cNvSpPr/>
          <p:nvPr userDrawn="1"/>
        </p:nvSpPr>
        <p:spPr>
          <a:xfrm>
            <a:off x="13750" y="823551"/>
            <a:ext cx="12185048"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a16="http://schemas.microsoft.com/office/drawing/2014/main" id="{0B197D7A-6573-4F38-9142-7D335934E7E5}"/>
              </a:ext>
            </a:extLst>
          </p:cNvPr>
          <p:cNvSpPr/>
          <p:nvPr userDrawn="1"/>
        </p:nvSpPr>
        <p:spPr>
          <a:xfrm>
            <a:off x="9247671" y="833398"/>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a16="http://schemas.microsoft.com/office/drawing/2014/main" id="{E19E2B2F-F19A-4B13-BA5B-51D91EA0AEFA}"/>
              </a:ext>
            </a:extLst>
          </p:cNvPr>
          <p:cNvSpPr/>
          <p:nvPr userDrawn="1"/>
        </p:nvSpPr>
        <p:spPr bwMode="auto">
          <a:xfrm>
            <a:off x="296353"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a16="http://schemas.microsoft.com/office/drawing/2014/main" id="{953AE7E3-D204-4367-80C4-AF39C650F4B5}"/>
              </a:ext>
            </a:extLst>
          </p:cNvPr>
          <p:cNvSpPr/>
          <p:nvPr userDrawn="1"/>
        </p:nvSpPr>
        <p:spPr bwMode="auto">
          <a:xfrm>
            <a:off x="68241"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a16="http://schemas.microsoft.com/office/drawing/2014/main" id="{9576B87C-9060-46BF-9AEE-FB7EBE001AA2}"/>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460700" y="434443"/>
            <a:ext cx="238271" cy="198287"/>
          </a:xfrm>
          <a:prstGeom prst="rect">
            <a:avLst/>
          </a:prstGeom>
        </p:spPr>
      </p:pic>
      <p:pic>
        <p:nvPicPr>
          <p:cNvPr id="16" name="그래픽 15">
            <a:extLst>
              <a:ext uri="{FF2B5EF4-FFF2-40B4-BE49-F238E27FC236}">
                <a16:creationId xmlns:a16="http://schemas.microsoft.com/office/drawing/2014/main" id="{8FA20798-5018-4E15-AC02-980DAE92A4FA}"/>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rot="817888">
            <a:off x="9061189" y="2125299"/>
            <a:ext cx="7004124" cy="5805700"/>
          </a:xfrm>
          <a:prstGeom prst="rect">
            <a:avLst/>
          </a:prstGeom>
        </p:spPr>
      </p:pic>
      <p:sp>
        <p:nvSpPr>
          <p:cNvPr id="17" name="내용 개체 틀 2">
            <a:extLst>
              <a:ext uri="{FF2B5EF4-FFF2-40B4-BE49-F238E27FC236}">
                <a16:creationId xmlns:a16="http://schemas.microsoft.com/office/drawing/2014/main" id="{8882EFD0-2702-4CF9-A9A1-7AC20E3EDEFE}"/>
              </a:ext>
            </a:extLst>
          </p:cNvPr>
          <p:cNvSpPr>
            <a:spLocks noGrp="1"/>
          </p:cNvSpPr>
          <p:nvPr>
            <p:ph idx="10"/>
          </p:nvPr>
        </p:nvSpPr>
        <p:spPr>
          <a:xfrm>
            <a:off x="446482" y="1513530"/>
            <a:ext cx="9026291"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43"/>
        <p:cNvGrpSpPr/>
        <p:nvPr/>
      </p:nvGrpSpPr>
      <p:grpSpPr>
        <a:xfrm>
          <a:off x="0" y="0"/>
          <a:ext cx="0" cy="0"/>
          <a:chOff x="0" y="0"/>
          <a:chExt cx="0" cy="0"/>
        </a:xfrm>
      </p:grpSpPr>
      <p:sp>
        <p:nvSpPr>
          <p:cNvPr id="44" name="Google Shape;44;p12"/>
          <p:cNvSpPr txBox="1">
            <a:spLocks noGrp="1"/>
          </p:cNvSpPr>
          <p:nvPr>
            <p:ph type="ctrTitle"/>
          </p:nvPr>
        </p:nvSpPr>
        <p:spPr>
          <a:xfrm>
            <a:off x="2721039" y="3561117"/>
            <a:ext cx="3288000" cy="7704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b="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45" name="Google Shape;45;p12"/>
          <p:cNvSpPr txBox="1">
            <a:spLocks noGrp="1"/>
          </p:cNvSpPr>
          <p:nvPr>
            <p:ph type="title" idx="2" hasCustomPrompt="1"/>
          </p:nvPr>
        </p:nvSpPr>
        <p:spPr>
          <a:xfrm>
            <a:off x="1111159" y="3244117"/>
            <a:ext cx="1497600" cy="12012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chemeClr val="dk1"/>
              </a:buClr>
              <a:buSzPts val="3600"/>
              <a:buNone/>
              <a:defRPr sz="8000" b="0">
                <a:solidFill>
                  <a:schemeClr val="dk1"/>
                </a:solidFill>
              </a:defRPr>
            </a:lvl1pPr>
            <a:lvl2pPr lvl="1"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9pPr>
          </a:lstStyle>
          <a:p>
            <a:r>
              <a:t>xx%</a:t>
            </a:r>
          </a:p>
        </p:txBody>
      </p:sp>
      <p:sp>
        <p:nvSpPr>
          <p:cNvPr id="46" name="Google Shape;46;p12"/>
          <p:cNvSpPr txBox="1">
            <a:spLocks noGrp="1"/>
          </p:cNvSpPr>
          <p:nvPr>
            <p:ph type="ctrTitle" idx="3"/>
          </p:nvPr>
        </p:nvSpPr>
        <p:spPr>
          <a:xfrm>
            <a:off x="2718533" y="4633676"/>
            <a:ext cx="3629600" cy="12012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b="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47" name="Google Shape;47;p12"/>
          <p:cNvSpPr txBox="1">
            <a:spLocks noGrp="1"/>
          </p:cNvSpPr>
          <p:nvPr>
            <p:ph type="title" idx="4" hasCustomPrompt="1"/>
          </p:nvPr>
        </p:nvSpPr>
        <p:spPr>
          <a:xfrm>
            <a:off x="1147192" y="4633676"/>
            <a:ext cx="1497600" cy="12012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chemeClr val="dk1"/>
              </a:buClr>
              <a:buSzPts val="3600"/>
              <a:buNone/>
              <a:defRPr sz="8000" b="0">
                <a:solidFill>
                  <a:schemeClr val="dk1"/>
                </a:solidFill>
              </a:defRPr>
            </a:lvl1pPr>
            <a:lvl2pPr lvl="1"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9pPr>
          </a:lstStyle>
          <a:p>
            <a:r>
              <a:t>xx%</a:t>
            </a:r>
          </a:p>
        </p:txBody>
      </p:sp>
      <p:sp>
        <p:nvSpPr>
          <p:cNvPr id="48" name="Google Shape;48;p12"/>
          <p:cNvSpPr txBox="1">
            <a:spLocks noGrp="1"/>
          </p:cNvSpPr>
          <p:nvPr>
            <p:ph type="ctrTitle" idx="5"/>
          </p:nvPr>
        </p:nvSpPr>
        <p:spPr>
          <a:xfrm>
            <a:off x="7938352" y="3569439"/>
            <a:ext cx="3818800" cy="7704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b="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49" name="Google Shape;49;p12"/>
          <p:cNvSpPr txBox="1">
            <a:spLocks noGrp="1"/>
          </p:cNvSpPr>
          <p:nvPr>
            <p:ph type="title" idx="6" hasCustomPrompt="1"/>
          </p:nvPr>
        </p:nvSpPr>
        <p:spPr>
          <a:xfrm>
            <a:off x="6312192" y="3252439"/>
            <a:ext cx="1497600" cy="12012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chemeClr val="dk1"/>
              </a:buClr>
              <a:buSzPts val="3600"/>
              <a:buNone/>
              <a:defRPr sz="8000" b="0">
                <a:solidFill>
                  <a:schemeClr val="dk1"/>
                </a:solidFill>
              </a:defRPr>
            </a:lvl1pPr>
            <a:lvl2pPr lvl="1"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9pPr>
          </a:lstStyle>
          <a:p>
            <a:r>
              <a:t>xx%</a:t>
            </a:r>
          </a:p>
        </p:txBody>
      </p:sp>
      <p:sp>
        <p:nvSpPr>
          <p:cNvPr id="50" name="Google Shape;50;p12"/>
          <p:cNvSpPr txBox="1">
            <a:spLocks noGrp="1"/>
          </p:cNvSpPr>
          <p:nvPr>
            <p:ph type="ctrTitle" idx="7"/>
          </p:nvPr>
        </p:nvSpPr>
        <p:spPr>
          <a:xfrm>
            <a:off x="7937645" y="4647880"/>
            <a:ext cx="3288000" cy="12012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b="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51" name="Google Shape;51;p12"/>
          <p:cNvSpPr txBox="1">
            <a:spLocks noGrp="1"/>
          </p:cNvSpPr>
          <p:nvPr>
            <p:ph type="title" idx="8" hasCustomPrompt="1"/>
          </p:nvPr>
        </p:nvSpPr>
        <p:spPr>
          <a:xfrm>
            <a:off x="6336337" y="4592075"/>
            <a:ext cx="1497600" cy="12012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chemeClr val="dk1"/>
              </a:buClr>
              <a:buSzPts val="3600"/>
              <a:buNone/>
              <a:defRPr sz="8000" b="0">
                <a:solidFill>
                  <a:schemeClr val="dk1"/>
                </a:solidFill>
              </a:defRPr>
            </a:lvl1pPr>
            <a:lvl2pPr lvl="1"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chemeClr val="dk1"/>
              </a:buClr>
              <a:buSzPts val="4800"/>
              <a:buFont typeface="Fira Sans Extra Condensed Medium"/>
              <a:buNone/>
              <a:defRPr sz="6400">
                <a:solidFill>
                  <a:schemeClr val="dk1"/>
                </a:solidFill>
                <a:latin typeface="Fira Sans Extra Condensed Medium"/>
                <a:ea typeface="Fira Sans Extra Condensed Medium"/>
                <a:cs typeface="Fira Sans Extra Condensed Medium"/>
                <a:sym typeface="Fira Sans Extra Condensed Medium"/>
              </a:defRPr>
            </a:lvl9pPr>
          </a:lstStyle>
          <a:p>
            <a:r>
              <a:t>xx%</a:t>
            </a:r>
          </a:p>
        </p:txBody>
      </p:sp>
    </p:spTree>
    <p:extLst>
      <p:ext uri="{BB962C8B-B14F-4D97-AF65-F5344CB8AC3E}">
        <p14:creationId xmlns:p14="http://schemas.microsoft.com/office/powerpoint/2010/main" val="733230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5A864DAE-ECE1-4533-8A71-4E4D39FE0B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2D443D05-94D4-4342-AEFA-0197AA7802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a16="http://schemas.microsoft.com/office/drawing/2014/main" id="{DA825FC3-8F69-4D96-AC04-9C5FA0606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107A6C-9AC3-41C6-83A6-E0E0BDE9E5CC}" type="datetimeFigureOut">
              <a:rPr lang="ko-KR" altLang="en-US" smtClean="0"/>
              <a:t>2025-06-14</a:t>
            </a:fld>
            <a:endParaRPr lang="ko-KR" altLang="en-US"/>
          </a:p>
        </p:txBody>
      </p:sp>
      <p:sp>
        <p:nvSpPr>
          <p:cNvPr id="5" name="바닥글 개체 틀 4">
            <a:extLst>
              <a:ext uri="{FF2B5EF4-FFF2-40B4-BE49-F238E27FC236}">
                <a16:creationId xmlns:a16="http://schemas.microsoft.com/office/drawing/2014/main" id="{32F7D89B-8384-4B4C-B483-77929B2986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573BD4B8-82EB-4089-9218-49718EAEE9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slide" Target="slide48.xml"/><Relationship Id="rId5" Type="http://schemas.openxmlformats.org/officeDocument/2006/relationships/slide" Target="slide30.xml"/><Relationship Id="rId4" Type="http://schemas.openxmlformats.org/officeDocument/2006/relationships/slide" Target="slide23.xml"/></Relationships>
</file>

<file path=ppt/slides/_rels/slide24.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notesSlide" Target="../notesSlides/notesSlide2.xml"/><Relationship Id="rId1" Type="http://schemas.openxmlformats.org/officeDocument/2006/relationships/slideLayout" Target="../slideLayouts/slideLayout8.xml"/><Relationship Id="rId6" Type="http://schemas.openxmlformats.org/officeDocument/2006/relationships/image" Target="../media/image17.png"/><Relationship Id="rId5" Type="http://schemas.openxmlformats.org/officeDocument/2006/relationships/image" Target="../media/image15.png"/><Relationship Id="rId4" Type="http://schemas.openxmlformats.org/officeDocument/2006/relationships/slide" Target="slide30.xml"/></Relationships>
</file>

<file path=ppt/slides/_rels/slide25.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5.png"/><Relationship Id="rId1" Type="http://schemas.openxmlformats.org/officeDocument/2006/relationships/slideLayout" Target="../slideLayouts/slideLayout3.xml"/><Relationship Id="rId5" Type="http://schemas.openxmlformats.org/officeDocument/2006/relationships/image" Target="../media/image21.jpg"/><Relationship Id="rId4" Type="http://schemas.openxmlformats.org/officeDocument/2006/relationships/image" Target="../media/image20.jpg"/></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hyperlink" Target="https://slideplayer.info/slide/14193541/" TargetMode="Externa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82F4B22-32F4-494A-8B47-7A93B7758C13}"/>
              </a:ext>
            </a:extLst>
          </p:cNvPr>
          <p:cNvSpPr>
            <a:spLocks noGrp="1"/>
          </p:cNvSpPr>
          <p:nvPr>
            <p:ph type="ctrTitle"/>
          </p:nvPr>
        </p:nvSpPr>
        <p:spPr>
          <a:xfrm>
            <a:off x="380559" y="2538073"/>
            <a:ext cx="11186208" cy="3914918"/>
          </a:xfrm>
        </p:spPr>
        <p:txBody>
          <a:bodyPr/>
          <a:lstStyle/>
          <a:p>
            <a:r>
              <a:rPr lang="en-US" sz="4000" dirty="0">
                <a:solidFill>
                  <a:schemeClr val="tx1"/>
                </a:solidFill>
                <a:latin typeface="Redressed" panose="020B0604020202020204" charset="0"/>
              </a:rPr>
              <a:t>Scope of Development Extension</a:t>
            </a:r>
            <a:br>
              <a:rPr lang="en-US" sz="4000" dirty="0">
                <a:solidFill>
                  <a:schemeClr val="tx1"/>
                </a:solidFill>
                <a:latin typeface="Redressed" panose="020B0604020202020204" charset="0"/>
              </a:rPr>
            </a:br>
            <a:r>
              <a:rPr lang="en-US" sz="4000" dirty="0">
                <a:solidFill>
                  <a:schemeClr val="tx1"/>
                </a:solidFill>
                <a:latin typeface="Redressed" panose="020B0604020202020204" charset="0"/>
              </a:rPr>
              <a:t>(Ruang </a:t>
            </a:r>
            <a:r>
              <a:rPr lang="en-US" sz="4000" dirty="0" err="1">
                <a:solidFill>
                  <a:schemeClr val="tx1"/>
                </a:solidFill>
                <a:latin typeface="Redressed" panose="020B0604020202020204" charset="0"/>
              </a:rPr>
              <a:t>Lingkup</a:t>
            </a:r>
            <a:r>
              <a:rPr lang="en" sz="3600" dirty="0">
                <a:solidFill>
                  <a:schemeClr val="tx1"/>
                </a:solidFill>
              </a:rPr>
              <a:t> Penyuluhan Pembangunan</a:t>
            </a:r>
            <a:r>
              <a:rPr lang="en-ID" sz="3600" dirty="0">
                <a:solidFill>
                  <a:schemeClr val="tx1"/>
                </a:solidFill>
              </a:rPr>
              <a:t>) </a:t>
            </a:r>
            <a:br>
              <a:rPr lang="ko-KR" altLang="en-US" sz="9600" b="1" spc="-100" dirty="0">
                <a:latin typeface="Arial" panose="020B0604020202020204" pitchFamily="34" charset="0"/>
                <a:ea typeface="나눔스퀘어_ac Light" panose="020B0600000101010101" pitchFamily="50" charset="-127"/>
                <a:cs typeface="Arial" panose="020B0604020202020204" pitchFamily="34" charset="0"/>
                <a:sym typeface="Monotype Sorts"/>
              </a:rPr>
            </a:br>
            <a:br>
              <a:rPr lang="en-US" sz="9600" dirty="0">
                <a:latin typeface="Redressed" panose="020B0604020202020204" charset="0"/>
              </a:rPr>
            </a:br>
            <a:endParaRPr lang="ko-KR" altLang="en-US" dirty="0">
              <a:latin typeface="Arial" panose="020B0604020202020204" pitchFamily="34" charset="0"/>
              <a:cs typeface="Arial" panose="020B0604020202020204" pitchFamily="34" charset="0"/>
            </a:endParaRPr>
          </a:p>
        </p:txBody>
      </p:sp>
      <p:sp>
        <p:nvSpPr>
          <p:cNvPr id="3" name="부제목 2">
            <a:extLst>
              <a:ext uri="{FF2B5EF4-FFF2-40B4-BE49-F238E27FC236}">
                <a16:creationId xmlns:a16="http://schemas.microsoft.com/office/drawing/2014/main" id="{0D533A04-6BA1-4B4D-AE51-5AA0E3040AA0}"/>
              </a:ext>
            </a:extLst>
          </p:cNvPr>
          <p:cNvSpPr>
            <a:spLocks noGrp="1"/>
          </p:cNvSpPr>
          <p:nvPr>
            <p:ph type="subTitle" idx="1"/>
          </p:nvPr>
        </p:nvSpPr>
        <p:spPr>
          <a:xfrm>
            <a:off x="3568701" y="126060"/>
            <a:ext cx="8371840" cy="535531"/>
          </a:xfrm>
        </p:spPr>
        <p:txBody>
          <a:bodyPr/>
          <a:lstStyle/>
          <a:p>
            <a:pPr algn="r"/>
            <a:r>
              <a:rPr lang="en-US" altLang="en-US" sz="3200" dirty="0"/>
              <a:t>Material Development Extension</a:t>
            </a:r>
            <a:endParaRPr lang="ko-KR" altLang="en-US" b="0" dirty="0">
              <a:latin typeface="Arial" panose="020B0604020202020204" pitchFamily="34" charset="0"/>
              <a:cs typeface="Arial" panose="020B0604020202020204" pitchFamily="34" charset="0"/>
            </a:endParaRPr>
          </a:p>
        </p:txBody>
      </p:sp>
      <p:grpSp>
        <p:nvGrpSpPr>
          <p:cNvPr id="8" name="그룹 7">
            <a:extLst>
              <a:ext uri="{FF2B5EF4-FFF2-40B4-BE49-F238E27FC236}">
                <a16:creationId xmlns:a16="http://schemas.microsoft.com/office/drawing/2014/main" id="{7DB68B75-6191-4852-91F7-8260321E48FB}"/>
              </a:ext>
            </a:extLst>
          </p:cNvPr>
          <p:cNvGrpSpPr/>
          <p:nvPr/>
        </p:nvGrpSpPr>
        <p:grpSpPr>
          <a:xfrm>
            <a:off x="417201" y="381322"/>
            <a:ext cx="1883176" cy="1531239"/>
            <a:chOff x="417201" y="381322"/>
            <a:chExt cx="1883176" cy="1531239"/>
          </a:xfrm>
        </p:grpSpPr>
        <p:grpSp>
          <p:nvGrpSpPr>
            <p:cNvPr id="6" name="그룹 5">
              <a:extLst>
                <a:ext uri="{FF2B5EF4-FFF2-40B4-BE49-F238E27FC236}">
                  <a16:creationId xmlns:a16="http://schemas.microsoft.com/office/drawing/2014/main" id="{4DFC8B25-B355-4714-BB31-0CC5C8D46CD5}"/>
                </a:ext>
              </a:extLst>
            </p:cNvPr>
            <p:cNvGrpSpPr/>
            <p:nvPr/>
          </p:nvGrpSpPr>
          <p:grpSpPr>
            <a:xfrm>
              <a:off x="417201" y="381322"/>
              <a:ext cx="1883176" cy="1531239"/>
              <a:chOff x="417201" y="381322"/>
              <a:chExt cx="1883176" cy="1531239"/>
            </a:xfrm>
          </p:grpSpPr>
          <p:sp>
            <p:nvSpPr>
              <p:cNvPr id="22" name="대각선 방향의 모서리가 둥근 사각형 175">
                <a:extLst>
                  <a:ext uri="{FF2B5EF4-FFF2-40B4-BE49-F238E27FC236}">
                    <a16:creationId xmlns:a16="http://schemas.microsoft.com/office/drawing/2014/main" id="{AE88CCB0-5844-4412-8F99-3A2C120D334F}"/>
                  </a:ext>
                </a:extLst>
              </p:cNvPr>
              <p:cNvSpPr/>
              <p:nvPr/>
            </p:nvSpPr>
            <p:spPr bwMode="auto">
              <a:xfrm>
                <a:off x="607219" y="834966"/>
                <a:ext cx="1693158" cy="1077595"/>
              </a:xfrm>
              <a:prstGeom prst="round2DiagRect">
                <a:avLst>
                  <a:gd name="adj1" fmla="val 34495"/>
                  <a:gd name="adj2" fmla="val 0"/>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atin typeface="Arial" panose="020B0604020202020204" pitchFamily="34" charset="0"/>
                  <a:cs typeface="Arial" panose="020B0604020202020204" pitchFamily="34" charset="0"/>
                </a:endParaRPr>
              </a:p>
            </p:txBody>
          </p:sp>
          <p:sp>
            <p:nvSpPr>
              <p:cNvPr id="23" name="자유형: 도형 22">
                <a:extLst>
                  <a:ext uri="{FF2B5EF4-FFF2-40B4-BE49-F238E27FC236}">
                    <a16:creationId xmlns:a16="http://schemas.microsoft.com/office/drawing/2014/main" id="{4BDA0BF6-493F-4E23-AD60-FF5D00A26885}"/>
                  </a:ext>
                </a:extLst>
              </p:cNvPr>
              <p:cNvSpPr/>
              <p:nvPr/>
            </p:nvSpPr>
            <p:spPr bwMode="auto">
              <a:xfrm>
                <a:off x="417201" y="381322"/>
                <a:ext cx="1633103" cy="1290448"/>
              </a:xfrm>
              <a:custGeom>
                <a:avLst/>
                <a:gdLst>
                  <a:gd name="connsiteX0" fmla="*/ 342414 w 1578927"/>
                  <a:gd name="connsiteY0" fmla="*/ 196076 h 1188723"/>
                  <a:gd name="connsiteX1" fmla="*/ 473972 w 1578927"/>
                  <a:gd name="connsiteY1" fmla="*/ 196076 h 1188723"/>
                  <a:gd name="connsiteX2" fmla="*/ 473972 w 1578927"/>
                  <a:gd name="connsiteY2" fmla="*/ 310690 h 1188723"/>
                  <a:gd name="connsiteX3" fmla="*/ 528969 w 1578927"/>
                  <a:gd name="connsiteY3" fmla="*/ 365687 h 1188723"/>
                  <a:gd name="connsiteX4" fmla="*/ 583966 w 1578927"/>
                  <a:gd name="connsiteY4" fmla="*/ 310690 h 1188723"/>
                  <a:gd name="connsiteX5" fmla="*/ 583966 w 1578927"/>
                  <a:gd name="connsiteY5" fmla="*/ 196076 h 1188723"/>
                  <a:gd name="connsiteX6" fmla="*/ 1578927 w 1578927"/>
                  <a:gd name="connsiteY6" fmla="*/ 196076 h 1188723"/>
                  <a:gd name="connsiteX7" fmla="*/ 1578927 w 1578927"/>
                  <a:gd name="connsiteY7" fmla="*/ 846309 h 1188723"/>
                  <a:gd name="connsiteX8" fmla="*/ 1236513 w 1578927"/>
                  <a:gd name="connsiteY8" fmla="*/ 1188723 h 1188723"/>
                  <a:gd name="connsiteX9" fmla="*/ 0 w 1578927"/>
                  <a:gd name="connsiteY9" fmla="*/ 1188723 h 1188723"/>
                  <a:gd name="connsiteX10" fmla="*/ 0 w 1578927"/>
                  <a:gd name="connsiteY10" fmla="*/ 538490 h 1188723"/>
                  <a:gd name="connsiteX11" fmla="*/ 342414 w 1578927"/>
                  <a:gd name="connsiteY11" fmla="*/ 196076 h 1188723"/>
                  <a:gd name="connsiteX12" fmla="*/ 528969 w 1578927"/>
                  <a:gd name="connsiteY12" fmla="*/ 0 h 1188723"/>
                  <a:gd name="connsiteX13" fmla="*/ 583966 w 1578927"/>
                  <a:gd name="connsiteY13" fmla="*/ 54997 h 1188723"/>
                  <a:gd name="connsiteX14" fmla="*/ 583966 w 1578927"/>
                  <a:gd name="connsiteY14" fmla="*/ 196076 h 1188723"/>
                  <a:gd name="connsiteX15" fmla="*/ 473972 w 1578927"/>
                  <a:gd name="connsiteY15" fmla="*/ 196076 h 1188723"/>
                  <a:gd name="connsiteX16" fmla="*/ 473972 w 1578927"/>
                  <a:gd name="connsiteY16" fmla="*/ 54997 h 1188723"/>
                  <a:gd name="connsiteX17" fmla="*/ 528969 w 1578927"/>
                  <a:gd name="connsiteY17" fmla="*/ 0 h 1188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78927" h="1188723">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D9E1E8"/>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latin typeface="Arial" panose="020B0604020202020204" pitchFamily="34" charset="0"/>
                  <a:cs typeface="Arial" panose="020B0604020202020204" pitchFamily="34" charset="0"/>
                </a:endParaRPr>
              </a:p>
            </p:txBody>
          </p:sp>
        </p:grpSp>
        <p:sp>
          <p:nvSpPr>
            <p:cNvPr id="19" name="차시">
              <a:extLst>
                <a:ext uri="{FF2B5EF4-FFF2-40B4-BE49-F238E27FC236}">
                  <a16:creationId xmlns:a16="http://schemas.microsoft.com/office/drawing/2014/main" id="{6B27B33C-AB5B-4512-A278-FF08C7EA7D8F}"/>
                </a:ext>
              </a:extLst>
            </p:cNvPr>
            <p:cNvSpPr txBox="1"/>
            <p:nvPr/>
          </p:nvSpPr>
          <p:spPr>
            <a:xfrm>
              <a:off x="459692" y="902019"/>
              <a:ext cx="1567032" cy="584775"/>
            </a:xfrm>
            <a:prstGeom prst="rect">
              <a:avLst/>
            </a:prstGeom>
            <a:noFill/>
          </p:spPr>
          <p:txBody>
            <a:bodyPr wrap="none" rtlCol="0">
              <a:spAutoFit/>
            </a:bodyPr>
            <a:lstStyle/>
            <a:p>
              <a:r>
                <a:rPr lang="en-US" altLang="ko-KR" sz="3200" dirty="0">
                  <a:solidFill>
                    <a:srgbClr val="282C37"/>
                  </a:solidFill>
                  <a:latin typeface="Arial" panose="020B0604020202020204" pitchFamily="34" charset="0"/>
                  <a:ea typeface="나눔바른고딕" panose="020B0603020101020101" pitchFamily="50" charset="-127"/>
                  <a:cs typeface="Arial" panose="020B0604020202020204" pitchFamily="34" charset="0"/>
                </a:rPr>
                <a:t>Week 1</a:t>
              </a:r>
              <a:endParaRPr lang="ko-KR" altLang="en-US" sz="3200" dirty="0">
                <a:solidFill>
                  <a:srgbClr val="282C37"/>
                </a:solidFill>
                <a:latin typeface="Arial" panose="020B0604020202020204" pitchFamily="34" charset="0"/>
                <a:ea typeface="나눔바른고딕" panose="020B0603020101020101" pitchFamily="50" charset="-127"/>
                <a:cs typeface="Arial" panose="020B0604020202020204" pitchFamily="34" charset="0"/>
              </a:endParaRPr>
            </a:p>
          </p:txBody>
        </p:sp>
      </p:grpSp>
      <p:sp>
        <p:nvSpPr>
          <p:cNvPr id="21" name="TextBox 20">
            <a:extLst>
              <a:ext uri="{FF2B5EF4-FFF2-40B4-BE49-F238E27FC236}">
                <a16:creationId xmlns:a16="http://schemas.microsoft.com/office/drawing/2014/main" id="{6DDBFD3E-CA52-4F82-A577-65F56826E73B}"/>
              </a:ext>
            </a:extLst>
          </p:cNvPr>
          <p:cNvSpPr txBox="1"/>
          <p:nvPr/>
        </p:nvSpPr>
        <p:spPr>
          <a:xfrm>
            <a:off x="380558" y="5788192"/>
            <a:ext cx="5588441" cy="861774"/>
          </a:xfrm>
          <a:prstGeom prst="rect">
            <a:avLst/>
          </a:prstGeom>
          <a:noFill/>
        </p:spPr>
        <p:txBody>
          <a:bodyPr wrap="square" rtlCol="0">
            <a:spAutoFit/>
          </a:bodyPr>
          <a:lstStyle/>
          <a:p>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Iven </a:t>
            </a:r>
            <a:r>
              <a:rPr lang="en-US" altLang="ko-KR" sz="2500" spc="-200" dirty="0" err="1">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Patu</a:t>
            </a:r>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 </a:t>
            </a:r>
            <a:r>
              <a:rPr lang="en-US" altLang="ko-KR" sz="2500" spc="-200" dirty="0" err="1">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Sirappa</a:t>
            </a:r>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 </a:t>
            </a:r>
            <a:r>
              <a:rPr lang="en-US" altLang="ko-KR" sz="2500" spc="-200" dirty="0" err="1">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S.Pt</a:t>
            </a:r>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 </a:t>
            </a:r>
            <a:r>
              <a:rPr lang="en-US" altLang="ko-KR" sz="2500" spc="-200" dirty="0" err="1">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M.Si</a:t>
            </a:r>
            <a:endPar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endParaRPr>
          </a:p>
          <a:p>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 NIDN : 0831088903</a:t>
            </a:r>
            <a:endParaRPr lang="ko-KR" altLang="en-US" sz="2500" dirty="0">
              <a:solidFill>
                <a:schemeClr val="accent1">
                  <a:lumMod val="50000"/>
                </a:schemeClr>
              </a:solidFill>
              <a:latin typeface="Arial" panose="020B0604020202020204" pitchFamily="34" charset="0"/>
              <a:cs typeface="Arial" panose="020B0604020202020204" pitchFamily="34" charset="0"/>
            </a:endParaRPr>
          </a:p>
        </p:txBody>
      </p:sp>
      <p:cxnSp>
        <p:nvCxnSpPr>
          <p:cNvPr id="24" name="직선 연결선 23">
            <a:extLst>
              <a:ext uri="{FF2B5EF4-FFF2-40B4-BE49-F238E27FC236}">
                <a16:creationId xmlns:a16="http://schemas.microsoft.com/office/drawing/2014/main" id="{DEEDD6FE-98DA-411A-8D45-D4E835DFAC8B}"/>
              </a:ext>
            </a:extLst>
          </p:cNvPr>
          <p:cNvCxnSpPr>
            <a:cxnSpLocks/>
          </p:cNvCxnSpPr>
          <p:nvPr/>
        </p:nvCxnSpPr>
        <p:spPr>
          <a:xfrm flipV="1">
            <a:off x="417201" y="4327542"/>
            <a:ext cx="5961917" cy="33420"/>
          </a:xfrm>
          <a:prstGeom prst="line">
            <a:avLst/>
          </a:prstGeom>
          <a:ln>
            <a:solidFill>
              <a:schemeClr val="bg1"/>
            </a:solidFill>
            <a:prstDash val="dashDot"/>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107592D1-720F-466A-B605-95A58713D405}"/>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spTree>
    <p:extLst>
      <p:ext uri="{BB962C8B-B14F-4D97-AF65-F5344CB8AC3E}">
        <p14:creationId xmlns:p14="http://schemas.microsoft.com/office/powerpoint/2010/main" val="3687339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inVertical)">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455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C5C3697-A855-4609-A3B2-139889B4B4A0}"/>
              </a:ext>
            </a:extLst>
          </p:cNvPr>
          <p:cNvSpPr txBox="1"/>
          <p:nvPr/>
        </p:nvSpPr>
        <p:spPr>
          <a:xfrm>
            <a:off x="4436076" y="104597"/>
            <a:ext cx="7649048" cy="584775"/>
          </a:xfrm>
          <a:prstGeom prst="rect">
            <a:avLst/>
          </a:prstGeom>
          <a:noFill/>
        </p:spPr>
        <p:txBody>
          <a:bodyPr wrap="square" rtlCol="0">
            <a:spAutoFit/>
          </a:bodyPr>
          <a:lstStyle/>
          <a:p>
            <a:pPr algn="r"/>
            <a:r>
              <a:rPr lang="en-US" altLang="en-US" sz="2800" dirty="0">
                <a:solidFill>
                  <a:schemeClr val="bg1"/>
                </a:solidFill>
              </a:rPr>
              <a:t>Material Development</a:t>
            </a:r>
            <a:r>
              <a:rPr lang="ko-KR" altLang="en-US" sz="3200" dirty="0">
                <a:solidFill>
                  <a:schemeClr val="bg1"/>
                </a:solidFill>
                <a:latin typeface="Arial" panose="020B0604020202020204" pitchFamily="34" charset="0"/>
                <a:cs typeface="Arial" panose="020B0604020202020204" pitchFamily="34" charset="0"/>
              </a:rPr>
              <a:t> </a:t>
            </a:r>
            <a:r>
              <a:rPr lang="en-US" altLang="ko-KR" sz="3000" dirty="0">
                <a:solidFill>
                  <a:schemeClr val="bg1"/>
                </a:solidFill>
                <a:latin typeface="Arial" panose="020B0604020202020204" pitchFamily="34" charset="0"/>
                <a:cs typeface="Arial" panose="020B0604020202020204" pitchFamily="34" charset="0"/>
              </a:rPr>
              <a:t>Extension</a:t>
            </a:r>
            <a:endParaRPr lang="ko-KR" altLang="en-US" sz="3000" dirty="0">
              <a:solidFill>
                <a:schemeClr val="bg1"/>
              </a:solidFill>
              <a:latin typeface="Arial" panose="020B0604020202020204" pitchFamily="34" charset="0"/>
              <a:cs typeface="Arial" panose="020B0604020202020204" pitchFamily="34" charset="0"/>
            </a:endParaRPr>
          </a:p>
        </p:txBody>
      </p:sp>
      <p:grpSp>
        <p:nvGrpSpPr>
          <p:cNvPr id="9" name="그룹 8">
            <a:extLst>
              <a:ext uri="{FF2B5EF4-FFF2-40B4-BE49-F238E27FC236}">
                <a16:creationId xmlns:a16="http://schemas.microsoft.com/office/drawing/2014/main" id="{0A93FAF5-E1CC-4474-A656-9B46299B343C}"/>
              </a:ext>
            </a:extLst>
          </p:cNvPr>
          <p:cNvGrpSpPr/>
          <p:nvPr/>
        </p:nvGrpSpPr>
        <p:grpSpPr>
          <a:xfrm>
            <a:off x="434203" y="2091128"/>
            <a:ext cx="8119078" cy="670564"/>
            <a:chOff x="434203" y="2091128"/>
            <a:chExt cx="8119078" cy="670564"/>
          </a:xfrm>
        </p:grpSpPr>
        <p:sp>
          <p:nvSpPr>
            <p:cNvPr id="10" name="타원 9">
              <a:extLst>
                <a:ext uri="{FF2B5EF4-FFF2-40B4-BE49-F238E27FC236}">
                  <a16:creationId xmlns:a16="http://schemas.microsoft.com/office/drawing/2014/main" id="{62DFFF72-DCAB-46D5-AC5F-D6958C33AC97}"/>
                </a:ext>
              </a:extLst>
            </p:cNvPr>
            <p:cNvSpPr/>
            <p:nvPr/>
          </p:nvSpPr>
          <p:spPr>
            <a:xfrm>
              <a:off x="532676" y="2131172"/>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grpSp>
          <p:nvGrpSpPr>
            <p:cNvPr id="11" name="그룹 10">
              <a:extLst>
                <a:ext uri="{FF2B5EF4-FFF2-40B4-BE49-F238E27FC236}">
                  <a16:creationId xmlns:a16="http://schemas.microsoft.com/office/drawing/2014/main" id="{2B49D84C-9C48-487A-B2F7-4A3CC5C54459}"/>
                </a:ext>
              </a:extLst>
            </p:cNvPr>
            <p:cNvGrpSpPr/>
            <p:nvPr/>
          </p:nvGrpSpPr>
          <p:grpSpPr>
            <a:xfrm>
              <a:off x="434203" y="2091128"/>
              <a:ext cx="8119078" cy="670564"/>
              <a:chOff x="434203" y="2091128"/>
              <a:chExt cx="8119078" cy="670564"/>
            </a:xfrm>
          </p:grpSpPr>
          <p:sp>
            <p:nvSpPr>
              <p:cNvPr id="12" name="TextBox 11">
                <a:extLst>
                  <a:ext uri="{FF2B5EF4-FFF2-40B4-BE49-F238E27FC236}">
                    <a16:creationId xmlns:a16="http://schemas.microsoft.com/office/drawing/2014/main" id="{88420990-FA2A-49F3-8E30-77DBC0F6C4B9}"/>
                  </a:ext>
                </a:extLst>
              </p:cNvPr>
              <p:cNvSpPr txBox="1"/>
              <p:nvPr/>
            </p:nvSpPr>
            <p:spPr>
              <a:xfrm>
                <a:off x="1118717" y="2091128"/>
                <a:ext cx="184731" cy="661720"/>
              </a:xfrm>
              <a:prstGeom prst="rect">
                <a:avLst/>
              </a:prstGeom>
              <a:noFill/>
            </p:spPr>
            <p:txBody>
              <a:bodyPr wrap="non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endParaRPr lang="en-US" altLang="ko-KR" sz="37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2FBE6B1B-537B-4DD2-BCBA-D46F5F571EB2}"/>
                  </a:ext>
                </a:extLst>
              </p:cNvPr>
              <p:cNvSpPr txBox="1"/>
              <p:nvPr/>
            </p:nvSpPr>
            <p:spPr>
              <a:xfrm>
                <a:off x="608024" y="2166451"/>
                <a:ext cx="378901" cy="523220"/>
              </a:xfrm>
              <a:prstGeom prst="rect">
                <a:avLst/>
              </a:prstGeom>
              <a:noFill/>
            </p:spPr>
            <p:txBody>
              <a:bodyPr wrap="square" rtlCol="0">
                <a:spAutoFit/>
              </a:bodyPr>
              <a:lstStyle/>
              <a:p>
                <a:r>
                  <a:rPr lang="en-US" altLang="ko-KR" sz="2800" dirty="0">
                    <a:solidFill>
                      <a:schemeClr val="bg1"/>
                    </a:solidFill>
                    <a:latin typeface="Arial" panose="020B0604020202020204" pitchFamily="34" charset="0"/>
                    <a:ea typeface="나눔스퀘어" panose="020B0600000101010101" pitchFamily="50" charset="-127"/>
                    <a:cs typeface="Arial" panose="020B0604020202020204" pitchFamily="34" charset="0"/>
                  </a:rPr>
                  <a:t>1</a:t>
                </a:r>
                <a:endParaRPr lang="ko-KR" altLang="en-US" sz="2800" dirty="0">
                  <a:solidFill>
                    <a:schemeClr val="bg1"/>
                  </a:solidFill>
                  <a:latin typeface="Arial" panose="020B0604020202020204" pitchFamily="34" charset="0"/>
                  <a:ea typeface="나눔스퀘어" panose="020B0600000101010101" pitchFamily="50" charset="-127"/>
                  <a:cs typeface="Arial" panose="020B0604020202020204" pitchFamily="34" charset="0"/>
                </a:endParaRPr>
              </a:p>
            </p:txBody>
          </p:sp>
          <p:cxnSp>
            <p:nvCxnSpPr>
              <p:cNvPr id="14" name="직선 연결선 13">
                <a:extLst>
                  <a:ext uri="{FF2B5EF4-FFF2-40B4-BE49-F238E27FC236}">
                    <a16:creationId xmlns:a16="http://schemas.microsoft.com/office/drawing/2014/main" id="{07A3D34F-CCBC-442D-8415-399F262C2D4B}"/>
                  </a:ext>
                </a:extLst>
              </p:cNvPr>
              <p:cNvCxnSpPr>
                <a:cxnSpLocks/>
              </p:cNvCxnSpPr>
              <p:nvPr/>
            </p:nvCxnSpPr>
            <p:spPr>
              <a:xfrm>
                <a:off x="434203" y="2761692"/>
                <a:ext cx="8119078"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grpSp>
        <p:nvGrpSpPr>
          <p:cNvPr id="15" name="그룹 14">
            <a:extLst>
              <a:ext uri="{FF2B5EF4-FFF2-40B4-BE49-F238E27FC236}">
                <a16:creationId xmlns:a16="http://schemas.microsoft.com/office/drawing/2014/main" id="{D86BBDA8-E751-4348-B16C-CB6D55106CE0}"/>
              </a:ext>
            </a:extLst>
          </p:cNvPr>
          <p:cNvGrpSpPr/>
          <p:nvPr/>
        </p:nvGrpSpPr>
        <p:grpSpPr>
          <a:xfrm>
            <a:off x="434203" y="2874980"/>
            <a:ext cx="7795397" cy="670874"/>
            <a:chOff x="434203" y="2874980"/>
            <a:chExt cx="7795397" cy="670874"/>
          </a:xfrm>
        </p:grpSpPr>
        <p:sp>
          <p:nvSpPr>
            <p:cNvPr id="16" name="TextBox 15">
              <a:extLst>
                <a:ext uri="{FF2B5EF4-FFF2-40B4-BE49-F238E27FC236}">
                  <a16:creationId xmlns:a16="http://schemas.microsoft.com/office/drawing/2014/main" id="{5760DAF7-9ACE-4005-8F9F-65669F329DC8}"/>
                </a:ext>
              </a:extLst>
            </p:cNvPr>
            <p:cNvSpPr txBox="1"/>
            <p:nvPr/>
          </p:nvSpPr>
          <p:spPr>
            <a:xfrm>
              <a:off x="1140487" y="2874980"/>
              <a:ext cx="184731" cy="661720"/>
            </a:xfrm>
            <a:prstGeom prst="rect">
              <a:avLst/>
            </a:prstGeom>
            <a:noFill/>
          </p:spPr>
          <p:txBody>
            <a:bodyPr wrap="non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endParaRPr lang="ko-KR" altLang="en-US" sz="3700" dirty="0">
                <a:latin typeface="Arial" panose="020B0604020202020204" pitchFamily="34" charset="0"/>
                <a:cs typeface="Arial" panose="020B0604020202020204" pitchFamily="34" charset="0"/>
              </a:endParaRPr>
            </a:p>
          </p:txBody>
        </p:sp>
        <p:sp>
          <p:nvSpPr>
            <p:cNvPr id="17" name="타원 16">
              <a:extLst>
                <a:ext uri="{FF2B5EF4-FFF2-40B4-BE49-F238E27FC236}">
                  <a16:creationId xmlns:a16="http://schemas.microsoft.com/office/drawing/2014/main" id="{7BF54FD6-50A8-491C-8070-ED2079AB8100}"/>
                </a:ext>
              </a:extLst>
            </p:cNvPr>
            <p:cNvSpPr/>
            <p:nvPr/>
          </p:nvSpPr>
          <p:spPr>
            <a:xfrm>
              <a:off x="541328" y="2892944"/>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48D27356-5A1A-4E0D-B6FD-C3127346CC1B}"/>
                </a:ext>
              </a:extLst>
            </p:cNvPr>
            <p:cNvSpPr txBox="1"/>
            <p:nvPr/>
          </p:nvSpPr>
          <p:spPr>
            <a:xfrm>
              <a:off x="616676" y="2909173"/>
              <a:ext cx="378901" cy="523220"/>
            </a:xfrm>
            <a:prstGeom prst="rect">
              <a:avLst/>
            </a:prstGeom>
            <a:noFill/>
          </p:spPr>
          <p:txBody>
            <a:bodyPr wrap="square" rtlCol="0">
              <a:spAutoFit/>
            </a:bodyPr>
            <a:lstStyle>
              <a:defPPr>
                <a:defRPr lang="ko-KR"/>
              </a:defPPr>
              <a:lvl1pPr>
                <a:defRPr sz="2800">
                  <a:solidFill>
                    <a:srgbClr val="002060"/>
                  </a:solidFill>
                  <a:latin typeface="나눔스퀘어 Light" panose="020B0600000101010101" pitchFamily="50" charset="-127"/>
                  <a:ea typeface="나눔스퀘어 Light" panose="020B0600000101010101" pitchFamily="50" charset="-127"/>
                </a:defRPr>
              </a:lvl1pPr>
            </a:lstStyle>
            <a:p>
              <a:r>
                <a:rPr lang="en-US" altLang="ko-KR" dirty="0">
                  <a:solidFill>
                    <a:schemeClr val="bg1"/>
                  </a:solidFill>
                  <a:latin typeface="Arial" panose="020B0604020202020204" pitchFamily="34" charset="0"/>
                  <a:ea typeface="나눔스퀘어" panose="020B0600000101010101" pitchFamily="50" charset="-127"/>
                  <a:cs typeface="Arial" panose="020B0604020202020204" pitchFamily="34" charset="0"/>
                </a:rPr>
                <a:t>2 </a:t>
              </a:r>
              <a:endParaRPr lang="ko-KR" altLang="en-US" dirty="0">
                <a:solidFill>
                  <a:schemeClr val="bg1"/>
                </a:solidFill>
                <a:latin typeface="Arial" panose="020B0604020202020204" pitchFamily="34" charset="0"/>
                <a:ea typeface="나눔스퀘어" panose="020B0600000101010101" pitchFamily="50" charset="-127"/>
                <a:cs typeface="Arial" panose="020B0604020202020204" pitchFamily="34" charset="0"/>
              </a:endParaRPr>
            </a:p>
          </p:txBody>
        </p:sp>
        <p:cxnSp>
          <p:nvCxnSpPr>
            <p:cNvPr id="19" name="직선 연결선 18">
              <a:extLst>
                <a:ext uri="{FF2B5EF4-FFF2-40B4-BE49-F238E27FC236}">
                  <a16:creationId xmlns:a16="http://schemas.microsoft.com/office/drawing/2014/main" id="{BFD982F2-B040-4954-8059-39A9BAA84D7C}"/>
                </a:ext>
              </a:extLst>
            </p:cNvPr>
            <p:cNvCxnSpPr>
              <a:cxnSpLocks/>
            </p:cNvCxnSpPr>
            <p:nvPr/>
          </p:nvCxnSpPr>
          <p:spPr>
            <a:xfrm>
              <a:off x="434203" y="3545854"/>
              <a:ext cx="7795397"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nvGrpSpPr>
          <p:cNvPr id="20" name="그룹 19">
            <a:extLst>
              <a:ext uri="{FF2B5EF4-FFF2-40B4-BE49-F238E27FC236}">
                <a16:creationId xmlns:a16="http://schemas.microsoft.com/office/drawing/2014/main" id="{BD4BD20A-BD27-4D5D-BEE1-96D83624D269}"/>
              </a:ext>
            </a:extLst>
          </p:cNvPr>
          <p:cNvGrpSpPr/>
          <p:nvPr/>
        </p:nvGrpSpPr>
        <p:grpSpPr>
          <a:xfrm>
            <a:off x="434203" y="3661225"/>
            <a:ext cx="7415071" cy="661829"/>
            <a:chOff x="434203" y="3661225"/>
            <a:chExt cx="7415071" cy="661829"/>
          </a:xfrm>
        </p:grpSpPr>
        <p:sp>
          <p:nvSpPr>
            <p:cNvPr id="21" name="TextBox 20">
              <a:extLst>
                <a:ext uri="{FF2B5EF4-FFF2-40B4-BE49-F238E27FC236}">
                  <a16:creationId xmlns:a16="http://schemas.microsoft.com/office/drawing/2014/main" id="{79A075E5-3F9F-432D-970D-375849C6E373}"/>
                </a:ext>
              </a:extLst>
            </p:cNvPr>
            <p:cNvSpPr txBox="1"/>
            <p:nvPr/>
          </p:nvSpPr>
          <p:spPr>
            <a:xfrm>
              <a:off x="1162257" y="3661225"/>
              <a:ext cx="184731" cy="661720"/>
            </a:xfrm>
            <a:prstGeom prst="rect">
              <a:avLst/>
            </a:prstGeom>
            <a:noFill/>
          </p:spPr>
          <p:txBody>
            <a:bodyPr wrap="none" rtlCol="0">
              <a:spAutoFit/>
            </a:bodyPr>
            <a:lstStyle>
              <a:defPPr>
                <a:defRPr lang="ko-KR"/>
              </a:defPPr>
              <a:lvl1pPr>
                <a:defRPr sz="3400" b="1" spc="-150">
                  <a:latin typeface="나눔스퀘어" panose="020B0600000101010101" pitchFamily="50" charset="-127"/>
                  <a:ea typeface="나눔스퀘어" panose="020B0600000101010101" pitchFamily="50" charset="-127"/>
                </a:defRPr>
              </a:lvl1pPr>
            </a:lstStyle>
            <a:p>
              <a:endParaRPr lang="en-US" altLang="ko-KR" sz="3700" dirty="0">
                <a:latin typeface="Arial" panose="020B0604020202020204" pitchFamily="34" charset="0"/>
                <a:cs typeface="Arial" panose="020B0604020202020204" pitchFamily="34" charset="0"/>
              </a:endParaRPr>
            </a:p>
          </p:txBody>
        </p:sp>
        <p:sp>
          <p:nvSpPr>
            <p:cNvPr id="22" name="타원 21">
              <a:extLst>
                <a:ext uri="{FF2B5EF4-FFF2-40B4-BE49-F238E27FC236}">
                  <a16:creationId xmlns:a16="http://schemas.microsoft.com/office/drawing/2014/main" id="{511D622B-76E8-49D2-A7E5-DE6B5A82B2BD}"/>
                </a:ext>
              </a:extLst>
            </p:cNvPr>
            <p:cNvSpPr/>
            <p:nvPr/>
          </p:nvSpPr>
          <p:spPr>
            <a:xfrm>
              <a:off x="541328" y="3663381"/>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16B79E0C-8C7A-4D0C-90CD-3932D25E53D7}"/>
                </a:ext>
              </a:extLst>
            </p:cNvPr>
            <p:cNvSpPr txBox="1"/>
            <p:nvPr/>
          </p:nvSpPr>
          <p:spPr>
            <a:xfrm>
              <a:off x="616676" y="3689135"/>
              <a:ext cx="378901" cy="523220"/>
            </a:xfrm>
            <a:prstGeom prst="rect">
              <a:avLst/>
            </a:prstGeom>
            <a:noFill/>
          </p:spPr>
          <p:txBody>
            <a:bodyPr wrap="square" rtlCol="0">
              <a:spAutoFit/>
            </a:bodyPr>
            <a:lstStyle>
              <a:defPPr>
                <a:defRPr lang="ko-KR"/>
              </a:defPPr>
              <a:lvl1pPr>
                <a:defRPr sz="2800">
                  <a:solidFill>
                    <a:srgbClr val="002060"/>
                  </a:solidFill>
                  <a:latin typeface="나눔스퀘어" panose="020B0600000101010101" pitchFamily="50" charset="-127"/>
                  <a:ea typeface="나눔스퀘어" panose="020B0600000101010101" pitchFamily="50" charset="-127"/>
                </a:defRPr>
              </a:lvl1pPr>
            </a:lstStyle>
            <a:p>
              <a:r>
                <a:rPr lang="en-US" altLang="ko-KR" dirty="0">
                  <a:solidFill>
                    <a:schemeClr val="bg1"/>
                  </a:solidFill>
                  <a:latin typeface="Arial" panose="020B0604020202020204" pitchFamily="34" charset="0"/>
                  <a:cs typeface="Arial" panose="020B0604020202020204" pitchFamily="34" charset="0"/>
                </a:rPr>
                <a:t>3</a:t>
              </a:r>
              <a:endParaRPr lang="ko-KR" altLang="en-US" dirty="0">
                <a:solidFill>
                  <a:schemeClr val="bg1"/>
                </a:solidFill>
                <a:latin typeface="Arial" panose="020B0604020202020204" pitchFamily="34" charset="0"/>
                <a:cs typeface="Arial" panose="020B0604020202020204" pitchFamily="34" charset="0"/>
              </a:endParaRPr>
            </a:p>
          </p:txBody>
        </p:sp>
        <p:cxnSp>
          <p:nvCxnSpPr>
            <p:cNvPr id="24" name="직선 연결선 23">
              <a:extLst>
                <a:ext uri="{FF2B5EF4-FFF2-40B4-BE49-F238E27FC236}">
                  <a16:creationId xmlns:a16="http://schemas.microsoft.com/office/drawing/2014/main" id="{8DFAA13A-FCFC-4CC0-9C46-3AEAD370032E}"/>
                </a:ext>
              </a:extLst>
            </p:cNvPr>
            <p:cNvCxnSpPr>
              <a:cxnSpLocks/>
            </p:cNvCxnSpPr>
            <p:nvPr/>
          </p:nvCxnSpPr>
          <p:spPr>
            <a:xfrm>
              <a:off x="434203" y="4323054"/>
              <a:ext cx="7415071"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nvGrpSpPr>
          <p:cNvPr id="2" name="그룹 1">
            <a:extLst>
              <a:ext uri="{FF2B5EF4-FFF2-40B4-BE49-F238E27FC236}">
                <a16:creationId xmlns:a16="http://schemas.microsoft.com/office/drawing/2014/main" id="{CAD0093D-F3CA-4C19-A872-2A40853E8475}"/>
              </a:ext>
            </a:extLst>
          </p:cNvPr>
          <p:cNvGrpSpPr/>
          <p:nvPr/>
        </p:nvGrpSpPr>
        <p:grpSpPr>
          <a:xfrm>
            <a:off x="-718625" y="697642"/>
            <a:ext cx="10738237" cy="1370910"/>
            <a:chOff x="88394" y="448938"/>
            <a:chExt cx="3269948" cy="1370910"/>
          </a:xfrm>
        </p:grpSpPr>
        <p:sp>
          <p:nvSpPr>
            <p:cNvPr id="25" name="대각선 방향의 모서리가 둥근 사각형 175">
              <a:extLst>
                <a:ext uri="{FF2B5EF4-FFF2-40B4-BE49-F238E27FC236}">
                  <a16:creationId xmlns:a16="http://schemas.microsoft.com/office/drawing/2014/main" id="{55D63185-2F26-4374-9534-FEDA48B48A92}"/>
                </a:ext>
              </a:extLst>
            </p:cNvPr>
            <p:cNvSpPr/>
            <p:nvPr/>
          </p:nvSpPr>
          <p:spPr bwMode="auto">
            <a:xfrm>
              <a:off x="554410" y="827201"/>
              <a:ext cx="2803932" cy="992647"/>
            </a:xfrm>
            <a:prstGeom prst="round2DiagRect">
              <a:avLst>
                <a:gd name="adj1" fmla="val 34495"/>
                <a:gd name="adj2" fmla="val 0"/>
              </a:avLst>
            </a:prstGeom>
            <a:solidFill>
              <a:srgbClr val="59595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atin typeface="Arial" panose="020B0604020202020204" pitchFamily="34" charset="0"/>
                <a:cs typeface="Arial" panose="020B0604020202020204" pitchFamily="34" charset="0"/>
              </a:endParaRPr>
            </a:p>
          </p:txBody>
        </p:sp>
        <p:sp>
          <p:nvSpPr>
            <p:cNvPr id="26" name="자유형: 도형 25">
              <a:extLst>
                <a:ext uri="{FF2B5EF4-FFF2-40B4-BE49-F238E27FC236}">
                  <a16:creationId xmlns:a16="http://schemas.microsoft.com/office/drawing/2014/main" id="{D9623F4A-BB36-4F85-9713-6B39FF2F119A}"/>
                </a:ext>
              </a:extLst>
            </p:cNvPr>
            <p:cNvSpPr/>
            <p:nvPr/>
          </p:nvSpPr>
          <p:spPr bwMode="auto">
            <a:xfrm>
              <a:off x="343459" y="448938"/>
              <a:ext cx="2649123" cy="1188723"/>
            </a:xfrm>
            <a:custGeom>
              <a:avLst/>
              <a:gdLst>
                <a:gd name="connsiteX0" fmla="*/ 342414 w 1578927"/>
                <a:gd name="connsiteY0" fmla="*/ 196076 h 1188723"/>
                <a:gd name="connsiteX1" fmla="*/ 473972 w 1578927"/>
                <a:gd name="connsiteY1" fmla="*/ 196076 h 1188723"/>
                <a:gd name="connsiteX2" fmla="*/ 473972 w 1578927"/>
                <a:gd name="connsiteY2" fmla="*/ 310690 h 1188723"/>
                <a:gd name="connsiteX3" fmla="*/ 528969 w 1578927"/>
                <a:gd name="connsiteY3" fmla="*/ 365687 h 1188723"/>
                <a:gd name="connsiteX4" fmla="*/ 583966 w 1578927"/>
                <a:gd name="connsiteY4" fmla="*/ 310690 h 1188723"/>
                <a:gd name="connsiteX5" fmla="*/ 583966 w 1578927"/>
                <a:gd name="connsiteY5" fmla="*/ 196076 h 1188723"/>
                <a:gd name="connsiteX6" fmla="*/ 1578927 w 1578927"/>
                <a:gd name="connsiteY6" fmla="*/ 196076 h 1188723"/>
                <a:gd name="connsiteX7" fmla="*/ 1578927 w 1578927"/>
                <a:gd name="connsiteY7" fmla="*/ 846309 h 1188723"/>
                <a:gd name="connsiteX8" fmla="*/ 1236513 w 1578927"/>
                <a:gd name="connsiteY8" fmla="*/ 1188723 h 1188723"/>
                <a:gd name="connsiteX9" fmla="*/ 0 w 1578927"/>
                <a:gd name="connsiteY9" fmla="*/ 1188723 h 1188723"/>
                <a:gd name="connsiteX10" fmla="*/ 0 w 1578927"/>
                <a:gd name="connsiteY10" fmla="*/ 538490 h 1188723"/>
                <a:gd name="connsiteX11" fmla="*/ 342414 w 1578927"/>
                <a:gd name="connsiteY11" fmla="*/ 196076 h 1188723"/>
                <a:gd name="connsiteX12" fmla="*/ 528969 w 1578927"/>
                <a:gd name="connsiteY12" fmla="*/ 0 h 1188723"/>
                <a:gd name="connsiteX13" fmla="*/ 583966 w 1578927"/>
                <a:gd name="connsiteY13" fmla="*/ 54997 h 1188723"/>
                <a:gd name="connsiteX14" fmla="*/ 583966 w 1578927"/>
                <a:gd name="connsiteY14" fmla="*/ 196076 h 1188723"/>
                <a:gd name="connsiteX15" fmla="*/ 473972 w 1578927"/>
                <a:gd name="connsiteY15" fmla="*/ 196076 h 1188723"/>
                <a:gd name="connsiteX16" fmla="*/ 473972 w 1578927"/>
                <a:gd name="connsiteY16" fmla="*/ 54997 h 1188723"/>
                <a:gd name="connsiteX17" fmla="*/ 528969 w 1578927"/>
                <a:gd name="connsiteY17" fmla="*/ 0 h 1188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78927" h="1188723">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27" name="직사각형 35">
              <a:extLst>
                <a:ext uri="{FF2B5EF4-FFF2-40B4-BE49-F238E27FC236}">
                  <a16:creationId xmlns:a16="http://schemas.microsoft.com/office/drawing/2014/main" id="{3313CE64-3B69-47F9-95DE-8C1D4AC2FC57}"/>
                </a:ext>
              </a:extLst>
            </p:cNvPr>
            <p:cNvSpPr/>
            <p:nvPr/>
          </p:nvSpPr>
          <p:spPr bwMode="auto">
            <a:xfrm>
              <a:off x="88394" y="795847"/>
              <a:ext cx="2768138"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endParaRPr lang="ko-KR" altLang="en-US" sz="2400" b="1" spc="-100" dirty="0">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grpSp>
      <p:sp>
        <p:nvSpPr>
          <p:cNvPr id="3" name="Rectangle 2">
            <a:extLst>
              <a:ext uri="{FF2B5EF4-FFF2-40B4-BE49-F238E27FC236}">
                <a16:creationId xmlns:a16="http://schemas.microsoft.com/office/drawing/2014/main" id="{5A6DCA52-86B1-4A1D-9719-CA3B22AB00F3}"/>
              </a:ext>
            </a:extLst>
          </p:cNvPr>
          <p:cNvSpPr/>
          <p:nvPr/>
        </p:nvSpPr>
        <p:spPr>
          <a:xfrm>
            <a:off x="1083967" y="1106634"/>
            <a:ext cx="3664593" cy="658835"/>
          </a:xfrm>
          <a:prstGeom prst="rect">
            <a:avLst/>
          </a:prstGeom>
        </p:spPr>
        <p:txBody>
          <a:bodyPr wrap="none">
            <a:spAutoFit/>
          </a:bodyPr>
          <a:lstStyle/>
          <a:p>
            <a:pPr>
              <a:lnSpc>
                <a:spcPct val="107000"/>
              </a:lnSpc>
              <a:spcAft>
                <a:spcPts val="800"/>
              </a:spcAft>
            </a:pPr>
            <a:r>
              <a:rPr lang="en-ID" sz="3600" b="1" dirty="0" err="1">
                <a:latin typeface="Calibri" panose="020F0502020204030204" pitchFamily="34" charset="0"/>
                <a:ea typeface="Calibri" panose="020F0502020204030204" pitchFamily="34" charset="0"/>
                <a:cs typeface="Times New Roman" panose="02020603050405020304" pitchFamily="18" charset="0"/>
              </a:rPr>
              <a:t>Kompetensi</a:t>
            </a:r>
            <a:r>
              <a:rPr lang="en-ID" sz="3600" b="1" dirty="0">
                <a:latin typeface="Calibri" panose="020F0502020204030204" pitchFamily="34" charset="0"/>
                <a:ea typeface="Calibri" panose="020F0502020204030204" pitchFamily="34" charset="0"/>
                <a:cs typeface="Times New Roman" panose="02020603050405020304" pitchFamily="18" charset="0"/>
              </a:rPr>
              <a:t> Dasar</a:t>
            </a:r>
          </a:p>
        </p:txBody>
      </p:sp>
      <p:sp>
        <p:nvSpPr>
          <p:cNvPr id="29" name="Rectangle 28">
            <a:extLst>
              <a:ext uri="{FF2B5EF4-FFF2-40B4-BE49-F238E27FC236}">
                <a16:creationId xmlns:a16="http://schemas.microsoft.com/office/drawing/2014/main" id="{28DE9163-946C-450E-BCB6-0B11963F1457}"/>
              </a:ext>
            </a:extLst>
          </p:cNvPr>
          <p:cNvSpPr/>
          <p:nvPr/>
        </p:nvSpPr>
        <p:spPr>
          <a:xfrm>
            <a:off x="1232851" y="2222151"/>
            <a:ext cx="10524945" cy="461665"/>
          </a:xfrm>
          <a:prstGeom prst="rect">
            <a:avLst/>
          </a:prstGeom>
        </p:spPr>
        <p:txBody>
          <a:bodyPr wrap="square">
            <a:spAutoFit/>
          </a:bodyPr>
          <a:lstStyle/>
          <a:p>
            <a:pPr algn="just"/>
            <a:r>
              <a:rPr lang="en-ID" sz="2400" dirty="0" err="1">
                <a:cs typeface="Arial" panose="020B0604020202020204" pitchFamily="34" charset="0"/>
              </a:rPr>
              <a:t>Mengetahui</a:t>
            </a:r>
            <a:r>
              <a:rPr lang="en-ID" sz="2400" dirty="0">
                <a:cs typeface="Arial" panose="020B0604020202020204" pitchFamily="34" charset="0"/>
              </a:rPr>
              <a:t> dan </a:t>
            </a:r>
            <a:r>
              <a:rPr lang="en-ID" sz="2400" dirty="0" err="1">
                <a:cs typeface="Arial" panose="020B0604020202020204" pitchFamily="34" charset="0"/>
              </a:rPr>
              <a:t>memahami</a:t>
            </a:r>
            <a:r>
              <a:rPr lang="en-ID" sz="2400" dirty="0">
                <a:cs typeface="Arial" panose="020B0604020202020204" pitchFamily="34" charset="0"/>
              </a:rPr>
              <a:t> Ruang </a:t>
            </a:r>
            <a:r>
              <a:rPr lang="en-ID" sz="2400" dirty="0" err="1">
                <a:cs typeface="Arial" panose="020B0604020202020204" pitchFamily="34" charset="0"/>
              </a:rPr>
              <a:t>Lingkup</a:t>
            </a:r>
            <a:r>
              <a:rPr lang="en-ID" sz="2400" dirty="0">
                <a:cs typeface="Arial" panose="020B0604020202020204" pitchFamily="34" charset="0"/>
              </a:rPr>
              <a:t> </a:t>
            </a:r>
            <a:r>
              <a:rPr lang="en-ID" sz="2400" dirty="0" err="1">
                <a:cs typeface="Arial" panose="020B0604020202020204" pitchFamily="34" charset="0"/>
              </a:rPr>
              <a:t>Penyuluhan</a:t>
            </a:r>
            <a:r>
              <a:rPr lang="en-ID" sz="2400" dirty="0">
                <a:cs typeface="Arial" panose="020B0604020202020204" pitchFamily="34" charset="0"/>
              </a:rPr>
              <a:t> Pembangunan</a:t>
            </a:r>
          </a:p>
        </p:txBody>
      </p:sp>
      <p:sp>
        <p:nvSpPr>
          <p:cNvPr id="30" name="Rectangle 29">
            <a:extLst>
              <a:ext uri="{FF2B5EF4-FFF2-40B4-BE49-F238E27FC236}">
                <a16:creationId xmlns:a16="http://schemas.microsoft.com/office/drawing/2014/main" id="{5BE95BEE-B617-40C8-AF29-CD93943C8E32}"/>
              </a:ext>
            </a:extLst>
          </p:cNvPr>
          <p:cNvSpPr/>
          <p:nvPr/>
        </p:nvSpPr>
        <p:spPr>
          <a:xfrm>
            <a:off x="1152942" y="2905700"/>
            <a:ext cx="9524048" cy="461665"/>
          </a:xfrm>
          <a:prstGeom prst="rect">
            <a:avLst/>
          </a:prstGeom>
        </p:spPr>
        <p:txBody>
          <a:bodyPr wrap="square">
            <a:spAutoFit/>
          </a:bodyPr>
          <a:lstStyle/>
          <a:p>
            <a:pPr algn="just"/>
            <a:r>
              <a:rPr lang="en-ID" sz="2400" dirty="0" err="1">
                <a:cs typeface="Arial" panose="020B0604020202020204" pitchFamily="34" charset="0"/>
              </a:rPr>
              <a:t>Mengetahui</a:t>
            </a:r>
            <a:r>
              <a:rPr lang="en-ID" sz="2400" dirty="0">
                <a:cs typeface="Arial" panose="020B0604020202020204" pitchFamily="34" charset="0"/>
              </a:rPr>
              <a:t> dan </a:t>
            </a:r>
            <a:r>
              <a:rPr lang="en-ID" sz="2400" dirty="0" err="1">
                <a:cs typeface="Arial" panose="020B0604020202020204" pitchFamily="34" charset="0"/>
              </a:rPr>
              <a:t>memahami</a:t>
            </a:r>
            <a:r>
              <a:rPr lang="en-ID" sz="2400" dirty="0">
                <a:cs typeface="Arial" panose="020B0604020202020204" pitchFamily="34" charset="0"/>
              </a:rPr>
              <a:t> </a:t>
            </a:r>
            <a:r>
              <a:rPr lang="en-ID" sz="2400" dirty="0" err="1">
                <a:cs typeface="Arial" panose="020B0604020202020204" pitchFamily="34" charset="0"/>
              </a:rPr>
              <a:t>sejarah</a:t>
            </a:r>
            <a:r>
              <a:rPr lang="en-ID" sz="2400" dirty="0">
                <a:cs typeface="Arial" panose="020B0604020202020204" pitchFamily="34" charset="0"/>
              </a:rPr>
              <a:t> </a:t>
            </a:r>
            <a:r>
              <a:rPr lang="en-ID" sz="2400" dirty="0" err="1">
                <a:cs typeface="Arial" panose="020B0604020202020204" pitchFamily="34" charset="0"/>
              </a:rPr>
              <a:t>penyuluhan</a:t>
            </a:r>
            <a:endParaRPr lang="en-ID" sz="2400" dirty="0">
              <a:cs typeface="Arial" panose="020B0604020202020204" pitchFamily="34" charset="0"/>
            </a:endParaRPr>
          </a:p>
        </p:txBody>
      </p:sp>
      <p:sp>
        <p:nvSpPr>
          <p:cNvPr id="31" name="Rectangle 30">
            <a:extLst>
              <a:ext uri="{FF2B5EF4-FFF2-40B4-BE49-F238E27FC236}">
                <a16:creationId xmlns:a16="http://schemas.microsoft.com/office/drawing/2014/main" id="{535B65C1-7734-431A-B98C-EAA3182742E5}"/>
              </a:ext>
            </a:extLst>
          </p:cNvPr>
          <p:cNvSpPr/>
          <p:nvPr/>
        </p:nvSpPr>
        <p:spPr>
          <a:xfrm>
            <a:off x="1118717" y="3644490"/>
            <a:ext cx="10362083" cy="461665"/>
          </a:xfrm>
          <a:prstGeom prst="rect">
            <a:avLst/>
          </a:prstGeom>
        </p:spPr>
        <p:txBody>
          <a:bodyPr wrap="square">
            <a:spAutoFit/>
          </a:bodyPr>
          <a:lstStyle/>
          <a:p>
            <a:pPr algn="just"/>
            <a:r>
              <a:rPr lang="es-ES" sz="2400" dirty="0" err="1">
                <a:cs typeface="Arial" panose="020B0604020202020204" pitchFamily="34" charset="0"/>
              </a:rPr>
              <a:t>Mengetahui</a:t>
            </a:r>
            <a:r>
              <a:rPr lang="es-ES" sz="2400" dirty="0">
                <a:cs typeface="Arial" panose="020B0604020202020204" pitchFamily="34" charset="0"/>
              </a:rPr>
              <a:t> dan </a:t>
            </a:r>
            <a:r>
              <a:rPr lang="es-ES" sz="2400" dirty="0" err="1">
                <a:cs typeface="Arial" panose="020B0604020202020204" pitchFamily="34" charset="0"/>
              </a:rPr>
              <a:t>memahami</a:t>
            </a:r>
            <a:r>
              <a:rPr lang="es-ES" sz="2400" dirty="0">
                <a:cs typeface="Arial" panose="020B0604020202020204" pitchFamily="34" charset="0"/>
              </a:rPr>
              <a:t> </a:t>
            </a:r>
            <a:r>
              <a:rPr lang="en-ID" sz="2400" dirty="0" err="1">
                <a:cs typeface="Arial" panose="020B0604020202020204" pitchFamily="34" charset="0"/>
              </a:rPr>
              <a:t>tujuan</a:t>
            </a:r>
            <a:r>
              <a:rPr lang="en-ID" sz="2400" dirty="0">
                <a:cs typeface="Arial" panose="020B0604020202020204" pitchFamily="34" charset="0"/>
              </a:rPr>
              <a:t> </a:t>
            </a:r>
            <a:r>
              <a:rPr lang="en-ID" sz="2400" dirty="0" err="1">
                <a:cs typeface="Arial" panose="020B0604020202020204" pitchFamily="34" charset="0"/>
              </a:rPr>
              <a:t>penyuluhan</a:t>
            </a:r>
            <a:r>
              <a:rPr lang="es-ES" sz="2400" dirty="0">
                <a:cs typeface="Arial" panose="020B0604020202020204" pitchFamily="34" charset="0"/>
              </a:rPr>
              <a:t>.</a:t>
            </a:r>
            <a:endParaRPr lang="es-ES" sz="2400" dirty="0">
              <a:solidFill>
                <a:schemeClr val="dk1"/>
              </a:solidFill>
              <a:ea typeface="Livvic"/>
              <a:cs typeface="Livvic"/>
              <a:sym typeface="Livvic"/>
            </a:endParaRPr>
          </a:p>
        </p:txBody>
      </p:sp>
      <p:pic>
        <p:nvPicPr>
          <p:cNvPr id="32" name="Picture 31">
            <a:extLst>
              <a:ext uri="{FF2B5EF4-FFF2-40B4-BE49-F238E27FC236}">
                <a16:creationId xmlns:a16="http://schemas.microsoft.com/office/drawing/2014/main" id="{26AF9A3B-04AC-44E1-82DA-550A5202F7C0}"/>
              </a:ext>
            </a:extLst>
          </p:cNvPr>
          <p:cNvPicPr>
            <a:picLocks noChangeAspect="1"/>
          </p:cNvPicPr>
          <p:nvPr/>
        </p:nvPicPr>
        <p:blipFill>
          <a:blip r:embed="rId2"/>
          <a:stretch>
            <a:fillRect/>
          </a:stretch>
        </p:blipFill>
        <p:spPr>
          <a:xfrm>
            <a:off x="-44862" y="-13447"/>
            <a:ext cx="1009107" cy="1009107"/>
          </a:xfrm>
          <a:prstGeom prst="ellipse">
            <a:avLst/>
          </a:prstGeom>
          <a:ln>
            <a:noFill/>
          </a:ln>
          <a:effectLst>
            <a:softEdge rad="112500"/>
          </a:effectLst>
        </p:spPr>
      </p:pic>
      <p:grpSp>
        <p:nvGrpSpPr>
          <p:cNvPr id="28" name="그룹 19">
            <a:extLst>
              <a:ext uri="{FF2B5EF4-FFF2-40B4-BE49-F238E27FC236}">
                <a16:creationId xmlns:a16="http://schemas.microsoft.com/office/drawing/2014/main" id="{E40F7E60-2C6D-4EC7-9893-21EF069F9FD1}"/>
              </a:ext>
            </a:extLst>
          </p:cNvPr>
          <p:cNvGrpSpPr/>
          <p:nvPr/>
        </p:nvGrpSpPr>
        <p:grpSpPr>
          <a:xfrm>
            <a:off x="532676" y="4552439"/>
            <a:ext cx="7415071" cy="661829"/>
            <a:chOff x="434203" y="3661225"/>
            <a:chExt cx="7415071" cy="661829"/>
          </a:xfrm>
        </p:grpSpPr>
        <p:sp>
          <p:nvSpPr>
            <p:cNvPr id="33" name="TextBox 32">
              <a:extLst>
                <a:ext uri="{FF2B5EF4-FFF2-40B4-BE49-F238E27FC236}">
                  <a16:creationId xmlns:a16="http://schemas.microsoft.com/office/drawing/2014/main" id="{69327529-F4E8-4FFB-9C54-77ECC692B3D5}"/>
                </a:ext>
              </a:extLst>
            </p:cNvPr>
            <p:cNvSpPr txBox="1"/>
            <p:nvPr/>
          </p:nvSpPr>
          <p:spPr>
            <a:xfrm>
              <a:off x="1162257" y="3661225"/>
              <a:ext cx="184731" cy="661720"/>
            </a:xfrm>
            <a:prstGeom prst="rect">
              <a:avLst/>
            </a:prstGeom>
            <a:noFill/>
          </p:spPr>
          <p:txBody>
            <a:bodyPr wrap="none" rtlCol="0">
              <a:spAutoFit/>
            </a:bodyPr>
            <a:lstStyle>
              <a:defPPr>
                <a:defRPr lang="ko-KR"/>
              </a:defPPr>
              <a:lvl1pPr>
                <a:defRPr sz="3400" b="1" spc="-150">
                  <a:latin typeface="나눔스퀘어" panose="020B0600000101010101" pitchFamily="50" charset="-127"/>
                  <a:ea typeface="나눔스퀘어" panose="020B0600000101010101" pitchFamily="50" charset="-127"/>
                </a:defRPr>
              </a:lvl1pPr>
            </a:lstStyle>
            <a:p>
              <a:endParaRPr lang="en-US" altLang="ko-KR" sz="3700" dirty="0">
                <a:latin typeface="Arial" panose="020B0604020202020204" pitchFamily="34" charset="0"/>
                <a:cs typeface="Arial" panose="020B0604020202020204" pitchFamily="34" charset="0"/>
              </a:endParaRPr>
            </a:p>
          </p:txBody>
        </p:sp>
        <p:sp>
          <p:nvSpPr>
            <p:cNvPr id="34" name="타원 21">
              <a:extLst>
                <a:ext uri="{FF2B5EF4-FFF2-40B4-BE49-F238E27FC236}">
                  <a16:creationId xmlns:a16="http://schemas.microsoft.com/office/drawing/2014/main" id="{ACD53E43-39CB-44CB-A873-1F5781C45D96}"/>
                </a:ext>
              </a:extLst>
            </p:cNvPr>
            <p:cNvSpPr/>
            <p:nvPr/>
          </p:nvSpPr>
          <p:spPr>
            <a:xfrm>
              <a:off x="541328" y="3663381"/>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37BAEB1C-C65C-4713-9B1F-91F8764FD4DC}"/>
                </a:ext>
              </a:extLst>
            </p:cNvPr>
            <p:cNvSpPr txBox="1"/>
            <p:nvPr/>
          </p:nvSpPr>
          <p:spPr>
            <a:xfrm>
              <a:off x="616676" y="3689135"/>
              <a:ext cx="378901" cy="523220"/>
            </a:xfrm>
            <a:prstGeom prst="rect">
              <a:avLst/>
            </a:prstGeom>
            <a:noFill/>
          </p:spPr>
          <p:txBody>
            <a:bodyPr wrap="square" rtlCol="0">
              <a:spAutoFit/>
            </a:bodyPr>
            <a:lstStyle>
              <a:defPPr>
                <a:defRPr lang="ko-KR"/>
              </a:defPPr>
              <a:lvl1pPr>
                <a:defRPr sz="2800">
                  <a:solidFill>
                    <a:srgbClr val="002060"/>
                  </a:solidFill>
                  <a:latin typeface="나눔스퀘어" panose="020B0600000101010101" pitchFamily="50" charset="-127"/>
                  <a:ea typeface="나눔스퀘어" panose="020B0600000101010101" pitchFamily="50" charset="-127"/>
                </a:defRPr>
              </a:lvl1pPr>
            </a:lstStyle>
            <a:p>
              <a:r>
                <a:rPr lang="en-US" altLang="ko-KR" dirty="0">
                  <a:solidFill>
                    <a:schemeClr val="bg1"/>
                  </a:solidFill>
                  <a:latin typeface="Arial" panose="020B0604020202020204" pitchFamily="34" charset="0"/>
                  <a:cs typeface="Arial" panose="020B0604020202020204" pitchFamily="34" charset="0"/>
                </a:rPr>
                <a:t>4</a:t>
              </a:r>
              <a:endParaRPr lang="ko-KR" altLang="en-US" dirty="0">
                <a:solidFill>
                  <a:schemeClr val="bg1"/>
                </a:solidFill>
                <a:latin typeface="Arial" panose="020B0604020202020204" pitchFamily="34" charset="0"/>
                <a:cs typeface="Arial" panose="020B0604020202020204" pitchFamily="34" charset="0"/>
              </a:endParaRPr>
            </a:p>
          </p:txBody>
        </p:sp>
        <p:cxnSp>
          <p:nvCxnSpPr>
            <p:cNvPr id="36" name="직선 연결선 23">
              <a:extLst>
                <a:ext uri="{FF2B5EF4-FFF2-40B4-BE49-F238E27FC236}">
                  <a16:creationId xmlns:a16="http://schemas.microsoft.com/office/drawing/2014/main" id="{A70B3CD1-C7E3-48F3-8368-D090151FF2DD}"/>
                </a:ext>
              </a:extLst>
            </p:cNvPr>
            <p:cNvCxnSpPr>
              <a:cxnSpLocks/>
            </p:cNvCxnSpPr>
            <p:nvPr/>
          </p:nvCxnSpPr>
          <p:spPr>
            <a:xfrm>
              <a:off x="434203" y="4323054"/>
              <a:ext cx="7415071"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sp>
        <p:nvSpPr>
          <p:cNvPr id="37" name="Rectangle 36">
            <a:extLst>
              <a:ext uri="{FF2B5EF4-FFF2-40B4-BE49-F238E27FC236}">
                <a16:creationId xmlns:a16="http://schemas.microsoft.com/office/drawing/2014/main" id="{96517089-61D5-4CB8-A610-5A517C0CE310}"/>
              </a:ext>
            </a:extLst>
          </p:cNvPr>
          <p:cNvSpPr/>
          <p:nvPr/>
        </p:nvSpPr>
        <p:spPr>
          <a:xfrm>
            <a:off x="1232851" y="4540689"/>
            <a:ext cx="10362083" cy="461665"/>
          </a:xfrm>
          <a:prstGeom prst="rect">
            <a:avLst/>
          </a:prstGeom>
        </p:spPr>
        <p:txBody>
          <a:bodyPr wrap="square">
            <a:spAutoFit/>
          </a:bodyPr>
          <a:lstStyle/>
          <a:p>
            <a:pPr algn="just"/>
            <a:r>
              <a:rPr lang="es-ES" sz="2400" dirty="0" err="1">
                <a:cs typeface="Arial" panose="020B0604020202020204" pitchFamily="34" charset="0"/>
              </a:rPr>
              <a:t>Mengetahui</a:t>
            </a:r>
            <a:r>
              <a:rPr lang="es-ES" sz="2400" dirty="0">
                <a:cs typeface="Arial" panose="020B0604020202020204" pitchFamily="34" charset="0"/>
              </a:rPr>
              <a:t> dan </a:t>
            </a:r>
            <a:r>
              <a:rPr lang="es-ES" sz="2400" dirty="0" err="1">
                <a:cs typeface="Arial" panose="020B0604020202020204" pitchFamily="34" charset="0"/>
              </a:rPr>
              <a:t>memahami</a:t>
            </a:r>
            <a:r>
              <a:rPr lang="es-ES" sz="2400" dirty="0">
                <a:cs typeface="Arial" panose="020B0604020202020204" pitchFamily="34" charset="0"/>
              </a:rPr>
              <a:t> </a:t>
            </a:r>
            <a:r>
              <a:rPr lang="en-ID" sz="2400" dirty="0" err="1">
                <a:cs typeface="Arial" panose="020B0604020202020204" pitchFamily="34" charset="0"/>
              </a:rPr>
              <a:t>pengertian</a:t>
            </a:r>
            <a:r>
              <a:rPr lang="en-ID" sz="2400" dirty="0">
                <a:cs typeface="Arial" panose="020B0604020202020204" pitchFamily="34" charset="0"/>
              </a:rPr>
              <a:t> </a:t>
            </a:r>
            <a:r>
              <a:rPr lang="en-ID" sz="2400" dirty="0" err="1">
                <a:cs typeface="Arial" panose="020B0604020202020204" pitchFamily="34" charset="0"/>
              </a:rPr>
              <a:t>penyuluhan</a:t>
            </a:r>
            <a:r>
              <a:rPr lang="es-ES" sz="2400" dirty="0">
                <a:cs typeface="Arial" panose="020B0604020202020204" pitchFamily="34" charset="0"/>
              </a:rPr>
              <a:t>.</a:t>
            </a:r>
            <a:endParaRPr lang="es-ES" sz="2400" dirty="0">
              <a:solidFill>
                <a:schemeClr val="dk1"/>
              </a:solidFill>
              <a:ea typeface="Livvic"/>
              <a:cs typeface="Livvic"/>
              <a:sym typeface="Livvic"/>
            </a:endParaRPr>
          </a:p>
        </p:txBody>
      </p:sp>
    </p:spTree>
    <p:extLst>
      <p:ext uri="{BB962C8B-B14F-4D97-AF65-F5344CB8AC3E}">
        <p14:creationId xmlns:p14="http://schemas.microsoft.com/office/powerpoint/2010/main" val="2778310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anim calcmode="lin" valueType="num">
                                      <p:cBhvr>
                                        <p:cTn id="12" dur="500" fill="hold"/>
                                        <p:tgtEl>
                                          <p:spTgt spid="9"/>
                                        </p:tgtEl>
                                        <p:attrNameLst>
                                          <p:attrName>ppt_x</p:attrName>
                                        </p:attrNameLst>
                                      </p:cBhvr>
                                      <p:tavLst>
                                        <p:tav tm="0">
                                          <p:val>
                                            <p:strVal val="#ppt_x"/>
                                          </p:val>
                                        </p:tav>
                                        <p:tav tm="100000">
                                          <p:val>
                                            <p:strVal val="#ppt_x"/>
                                          </p:val>
                                        </p:tav>
                                      </p:tavLst>
                                    </p:anim>
                                    <p:anim calcmode="lin" valueType="num">
                                      <p:cBhvr>
                                        <p:cTn id="13" dur="500" fill="hold"/>
                                        <p:tgtEl>
                                          <p:spTgt spid="9"/>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anim calcmode="lin" valueType="num">
                                      <p:cBhvr>
                                        <p:cTn id="18" dur="500" fill="hold"/>
                                        <p:tgtEl>
                                          <p:spTgt spid="15"/>
                                        </p:tgtEl>
                                        <p:attrNameLst>
                                          <p:attrName>ppt_x</p:attrName>
                                        </p:attrNameLst>
                                      </p:cBhvr>
                                      <p:tavLst>
                                        <p:tav tm="0">
                                          <p:val>
                                            <p:strVal val="#ppt_x"/>
                                          </p:val>
                                        </p:tav>
                                        <p:tav tm="100000">
                                          <p:val>
                                            <p:strVal val="#ppt_x"/>
                                          </p:val>
                                        </p:tav>
                                      </p:tavLst>
                                    </p:anim>
                                    <p:anim calcmode="lin" valueType="num">
                                      <p:cBhvr>
                                        <p:cTn id="19" dur="5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anim calcmode="lin" valueType="num">
                                      <p:cBhvr>
                                        <p:cTn id="24" dur="500" fill="hold"/>
                                        <p:tgtEl>
                                          <p:spTgt spid="20"/>
                                        </p:tgtEl>
                                        <p:attrNameLst>
                                          <p:attrName>ppt_x</p:attrName>
                                        </p:attrNameLst>
                                      </p:cBhvr>
                                      <p:tavLst>
                                        <p:tav tm="0">
                                          <p:val>
                                            <p:strVal val="#ppt_x"/>
                                          </p:val>
                                        </p:tav>
                                        <p:tav tm="100000">
                                          <p:val>
                                            <p:strVal val="#ppt_x"/>
                                          </p:val>
                                        </p:tav>
                                      </p:tavLst>
                                    </p:anim>
                                    <p:anim calcmode="lin" valueType="num">
                                      <p:cBhvr>
                                        <p:cTn id="25" dur="500" fill="hold"/>
                                        <p:tgtEl>
                                          <p:spTgt spid="2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anim calcmode="lin" valueType="num">
                                      <p:cBhvr>
                                        <p:cTn id="30" dur="500" fill="hold"/>
                                        <p:tgtEl>
                                          <p:spTgt spid="28"/>
                                        </p:tgtEl>
                                        <p:attrNameLst>
                                          <p:attrName>ppt_x</p:attrName>
                                        </p:attrNameLst>
                                      </p:cBhvr>
                                      <p:tavLst>
                                        <p:tav tm="0">
                                          <p:val>
                                            <p:strVal val="#ppt_x"/>
                                          </p:val>
                                        </p:tav>
                                        <p:tav tm="100000">
                                          <p:val>
                                            <p:strVal val="#ppt_x"/>
                                          </p:val>
                                        </p:tav>
                                      </p:tavLst>
                                    </p:anim>
                                    <p:anim calcmode="lin" valueType="num">
                                      <p:cBhvr>
                                        <p:cTn id="31" dur="5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539792"/>
            <a:ext cx="10515600" cy="701731"/>
          </a:xfrm>
        </p:spPr>
        <p:txBody>
          <a:bodyPr/>
          <a:lstStyle/>
          <a:p>
            <a:r>
              <a:rPr lang="en-US" altLang="ko-KR" sz="4400" dirty="0">
                <a:latin typeface="Redressed" panose="020B0604020202020204" charset="0"/>
                <a:cs typeface="Arial" panose="020B0604020202020204" pitchFamily="34" charset="0"/>
              </a:rPr>
              <a:t>Ruang </a:t>
            </a:r>
            <a:r>
              <a:rPr lang="en-US" altLang="ko-KR" sz="4400" dirty="0" err="1">
                <a:latin typeface="Redressed" panose="020B0604020202020204" charset="0"/>
                <a:cs typeface="Arial" panose="020B0604020202020204" pitchFamily="34" charset="0"/>
              </a:rPr>
              <a:t>Lingkup</a:t>
            </a:r>
            <a:r>
              <a:rPr lang="en-US" altLang="ko-KR" sz="4400" dirty="0">
                <a:latin typeface="Redressed" panose="020B0604020202020204" charset="0"/>
                <a:cs typeface="Arial" panose="020B0604020202020204" pitchFamily="34" charset="0"/>
              </a:rPr>
              <a:t> </a:t>
            </a:r>
            <a:r>
              <a:rPr lang="en-US" altLang="ko-KR" sz="4400" dirty="0" err="1">
                <a:latin typeface="Redressed" panose="020B0604020202020204" charset="0"/>
                <a:cs typeface="Arial" panose="020B0604020202020204" pitchFamily="34" charset="0"/>
              </a:rPr>
              <a:t>Penyuluhan</a:t>
            </a:r>
            <a:r>
              <a:rPr lang="en-US" altLang="ko-KR" sz="4400" dirty="0">
                <a:latin typeface="Redressed" panose="020B0604020202020204" charset="0"/>
                <a:cs typeface="Arial" panose="020B0604020202020204" pitchFamily="34" charset="0"/>
              </a:rPr>
              <a:t> Pembangunan</a:t>
            </a:r>
            <a:endParaRPr lang="ko-KR" altLang="en-US" sz="4400" dirty="0">
              <a:latin typeface="Redressed" panose="020B060402020202020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en-US"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01</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pic>
        <p:nvPicPr>
          <p:cNvPr id="6" name="Picture 5">
            <a:extLst>
              <a:ext uri="{FF2B5EF4-FFF2-40B4-BE49-F238E27FC236}">
                <a16:creationId xmlns:a16="http://schemas.microsoft.com/office/drawing/2014/main" id="{1E28E13D-94F4-4655-8752-B18C8D48DFED}"/>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spTree>
    <p:extLst>
      <p:ext uri="{BB962C8B-B14F-4D97-AF65-F5344CB8AC3E}">
        <p14:creationId xmlns:p14="http://schemas.microsoft.com/office/powerpoint/2010/main" val="138983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8616654" cy="604781"/>
          </a:xfrm>
        </p:spPr>
        <p:txBody>
          <a:bodyPr/>
          <a:lstStyle/>
          <a:p>
            <a:r>
              <a:rPr lang="en-US" dirty="0"/>
              <a:t>Ruang </a:t>
            </a:r>
            <a:r>
              <a:rPr lang="en-US" dirty="0" err="1"/>
              <a:t>Lingkup</a:t>
            </a:r>
            <a:r>
              <a:rPr lang="en-US" dirty="0"/>
              <a:t> </a:t>
            </a:r>
            <a:r>
              <a:rPr lang="en-US" dirty="0" err="1"/>
              <a:t>Penyuluhan</a:t>
            </a:r>
            <a:r>
              <a:rPr lang="en-US" dirty="0"/>
              <a:t> Pembangunan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457200" indent="-457200" algn="just">
              <a:buAutoNum type="arabicPeriod"/>
            </a:pPr>
            <a:r>
              <a:rPr lang="en-ID" sz="2000" b="0" dirty="0">
                <a:latin typeface="Arial" panose="020B0604020202020204" pitchFamily="34" charset="0"/>
                <a:cs typeface="Arial" panose="020B0604020202020204" pitchFamily="34" charset="0"/>
              </a:rPr>
              <a:t>Ruang </a:t>
            </a:r>
            <a:r>
              <a:rPr lang="en-ID" sz="2000" b="0" dirty="0" err="1">
                <a:latin typeface="Arial" panose="020B0604020202020204" pitchFamily="34" charset="0"/>
                <a:cs typeface="Arial" panose="020B0604020202020204" pitchFamily="34" charset="0"/>
              </a:rPr>
              <a:t>Lingkup</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endParaRPr lang="en-ID" sz="2000" b="0" dirty="0">
              <a:latin typeface="Arial" panose="020B0604020202020204" pitchFamily="34" charset="0"/>
              <a:cs typeface="Arial" panose="020B0604020202020204" pitchFamily="34" charset="0"/>
            </a:endParaRPr>
          </a:p>
          <a:p>
            <a:pPr marL="457200" indent="-457200" algn="just">
              <a:buAutoNum type="arabicPeriod"/>
            </a:pPr>
            <a:r>
              <a:rPr lang="en-ID" sz="2000" b="0" dirty="0">
                <a:latin typeface="Arial" panose="020B0604020202020204" pitchFamily="34" charset="0"/>
                <a:cs typeface="Arial" panose="020B0604020202020204" pitchFamily="34" charset="0"/>
              </a:rPr>
              <a:t>Ruang </a:t>
            </a:r>
            <a:r>
              <a:rPr lang="en-ID" sz="2000" b="0" dirty="0" err="1">
                <a:latin typeface="Arial" panose="020B0604020202020204" pitchFamily="34" charset="0"/>
                <a:cs typeface="Arial" panose="020B0604020202020204" pitchFamily="34" charset="0"/>
              </a:rPr>
              <a:t>Lingkup</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Peranan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t>
            </a:r>
            <a:endParaRPr lang="en-ID" sz="2000" b="0" dirty="0">
              <a:latin typeface="Arial" panose="020B0604020202020204" pitchFamily="34" charset="0"/>
              <a:cs typeface="Arial" panose="020B0604020202020204" pitchFamily="34" charset="0"/>
            </a:endParaRPr>
          </a:p>
          <a:p>
            <a:pPr marL="457200" indent="-457200" algn="just">
              <a:buAutoNum type="arabicPeriod"/>
            </a:pPr>
            <a:r>
              <a:rPr lang="en-ID" sz="2000" b="0" dirty="0">
                <a:latin typeface="Arial" panose="020B0604020202020204" pitchFamily="34" charset="0"/>
                <a:cs typeface="Arial" panose="020B0604020202020204" pitchFamily="34" charset="0"/>
              </a:rPr>
              <a:t>Ruang </a:t>
            </a:r>
            <a:r>
              <a:rPr lang="en-ID" sz="2000" b="0" dirty="0" err="1">
                <a:latin typeface="Arial" panose="020B0604020202020204" pitchFamily="34" charset="0"/>
                <a:cs typeface="Arial" panose="020B0604020202020204" pitchFamily="34" charset="0"/>
              </a:rPr>
              <a:t>Lingkup</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Manajemen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Administrasi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endParaRPr lang="en-ID" sz="2000" b="0" dirty="0">
              <a:latin typeface="Arial" panose="020B0604020202020204" pitchFamily="34" charset="0"/>
              <a:cs typeface="Arial" panose="020B0604020202020204" pitchFamily="34" charset="0"/>
            </a:endParaRPr>
          </a:p>
          <a:p>
            <a:pPr marL="457200" indent="-457200" algn="just">
              <a:buAutoNum type="arabicPeriod"/>
            </a:pPr>
            <a:r>
              <a:rPr lang="en-ID" sz="2000" b="0" dirty="0">
                <a:latin typeface="Arial" panose="020B0604020202020204" pitchFamily="34" charset="0"/>
                <a:cs typeface="Arial" panose="020B0604020202020204" pitchFamily="34" charset="0"/>
              </a:rPr>
              <a:t>Ruang </a:t>
            </a:r>
            <a:r>
              <a:rPr lang="en-ID" sz="2000" b="0" dirty="0" err="1">
                <a:latin typeface="Arial" panose="020B0604020202020204" pitchFamily="34" charset="0"/>
                <a:cs typeface="Arial" panose="020B0604020202020204" pitchFamily="34" charset="0"/>
              </a:rPr>
              <a:t>Lingkup</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endParaRPr lang="en-ID" sz="2000" b="0" dirty="0">
              <a:latin typeface="Arial" panose="020B0604020202020204" pitchFamily="34" charset="0"/>
              <a:cs typeface="Arial" panose="020B0604020202020204" pitchFamily="34" charset="0"/>
            </a:endParaRPr>
          </a:p>
          <a:p>
            <a:pPr marL="457200" indent="-457200" algn="just">
              <a:buAutoNum type="arabicPeriod"/>
            </a:pPr>
            <a:r>
              <a:rPr lang="en-ID" sz="2000" b="0" dirty="0">
                <a:latin typeface="Arial" panose="020B0604020202020204" pitchFamily="34" charset="0"/>
                <a:cs typeface="Arial" panose="020B0604020202020204" pitchFamily="34" charset="0"/>
              </a:rPr>
              <a:t>Ruang </a:t>
            </a:r>
            <a:r>
              <a:rPr lang="en-ID" sz="2000" b="0" dirty="0" err="1">
                <a:latin typeface="Arial" panose="020B0604020202020204" pitchFamily="34" charset="0"/>
                <a:cs typeface="Arial" panose="020B0604020202020204" pitchFamily="34" charset="0"/>
              </a:rPr>
              <a:t>Lingkup</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Materi</a:t>
            </a:r>
            <a:r>
              <a:rPr lang="en-ID" sz="2000" b="0" dirty="0">
                <a:latin typeface="Arial" panose="020B0604020202020204" pitchFamily="34" charset="0"/>
                <a:cs typeface="Arial" panose="020B0604020202020204" pitchFamily="34" charset="0"/>
              </a:rPr>
              <a:t> Program </a:t>
            </a:r>
            <a:r>
              <a:rPr lang="en-ID" sz="2000" b="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1105755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8402172" cy="604781"/>
          </a:xfrm>
        </p:spPr>
        <p:txBody>
          <a:bodyPr/>
          <a:lstStyle/>
          <a:p>
            <a:r>
              <a:rPr lang="en-US" dirty="0"/>
              <a:t>1. Ruang </a:t>
            </a:r>
            <a:r>
              <a:rPr lang="en-US" dirty="0" err="1"/>
              <a:t>Lingkup</a:t>
            </a:r>
            <a:r>
              <a:rPr lang="en-US" dirty="0"/>
              <a:t> </a:t>
            </a:r>
            <a:r>
              <a:rPr lang="en-US" dirty="0" err="1"/>
              <a:t>Penyuluhan</a:t>
            </a:r>
            <a:r>
              <a:rPr lang="en-US" dirty="0"/>
              <a:t> </a:t>
            </a:r>
            <a:r>
              <a:rPr lang="en-US" dirty="0" err="1"/>
              <a:t>Peternakan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ID" sz="2000" b="0" dirty="0">
                <a:latin typeface="Arial" panose="020B0604020202020204" pitchFamily="34" charset="0"/>
                <a:cs typeface="Arial" panose="020B0604020202020204" pitchFamily="34" charset="0"/>
              </a:rPr>
              <a:t>Ruang </a:t>
            </a:r>
            <a:r>
              <a:rPr lang="en-ID" sz="2000" b="0" dirty="0" err="1">
                <a:latin typeface="Arial" panose="020B0604020202020204" pitchFamily="34" charset="0"/>
                <a:cs typeface="Arial" panose="020B0604020202020204" pitchFamily="34" charset="0"/>
              </a:rPr>
              <a:t>lingkup</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mencakup</a:t>
            </a:r>
            <a:r>
              <a:rPr lang="en-ID" sz="2000" b="0" dirty="0">
                <a:latin typeface="Arial" panose="020B0604020202020204" pitchFamily="34" charset="0"/>
                <a:cs typeface="Arial" panose="020B0604020202020204" pitchFamily="34" charset="0"/>
              </a:rPr>
              <a:t> :</a:t>
            </a:r>
          </a:p>
          <a:p>
            <a:pPr marL="457200" indent="-457200" algn="just">
              <a:buAutoNum type="arabicPeriod"/>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Agribisnis</a:t>
            </a:r>
            <a:endParaRPr lang="en-ID" sz="2000" b="0" dirty="0">
              <a:latin typeface="Arial" panose="020B0604020202020204" pitchFamily="34" charset="0"/>
              <a:cs typeface="Arial" panose="020B0604020202020204" pitchFamily="34" charset="0"/>
            </a:endParaRPr>
          </a:p>
          <a:p>
            <a:pPr marL="457200" indent="-457200" algn="just">
              <a:buAutoNum type="arabicPeriod"/>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Keluarga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t>
            </a:r>
            <a:endParaRPr lang="en-ID" sz="2000" b="0" dirty="0">
              <a:latin typeface="Arial" panose="020B0604020202020204" pitchFamily="34" charset="0"/>
              <a:cs typeface="Arial" panose="020B0604020202020204" pitchFamily="34" charset="0"/>
            </a:endParaRPr>
          </a:p>
          <a:p>
            <a:pPr marL="457200" indent="-457200" algn="just">
              <a:buAutoNum type="arabicPeriod"/>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Bagian </a:t>
            </a:r>
            <a:r>
              <a:rPr lang="en-ID" sz="2000" b="0" dirty="0" err="1">
                <a:latin typeface="Arial" panose="020B0604020202020204" pitchFamily="34" charset="0"/>
                <a:cs typeface="Arial" panose="020B0604020202020204" pitchFamily="34" charset="0"/>
              </a:rPr>
              <a:t>dari</a:t>
            </a:r>
            <a:r>
              <a:rPr lang="en-ID" sz="2000" b="0" dirty="0">
                <a:latin typeface="Arial" panose="020B0604020202020204" pitchFamily="34" charset="0"/>
                <a:cs typeface="Arial" panose="020B0604020202020204" pitchFamily="34" charset="0"/>
              </a:rPr>
              <a:t> Pembangunan Masyarakat</a:t>
            </a:r>
          </a:p>
          <a:p>
            <a:pPr marL="457200" indent="-457200" algn="just">
              <a:buAutoNum type="arabicPeriod"/>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Upaya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Berkelanjutan</a:t>
            </a:r>
            <a:endParaRPr lang="en-ID" sz="2000" b="0" dirty="0">
              <a:latin typeface="Arial" panose="020B0604020202020204" pitchFamily="34" charset="0"/>
              <a:cs typeface="Arial" panose="020B0604020202020204" pitchFamily="34" charset="0"/>
            </a:endParaRPr>
          </a:p>
          <a:p>
            <a:pPr marL="457200" indent="-457200" algn="just">
              <a:buAutoNum type="arabicPeriod"/>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Upaya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Pengembangan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Sumberdaya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Manusia</a:t>
            </a:r>
            <a:endParaRPr lang="en-ID" sz="2000" b="0" dirty="0">
              <a:latin typeface="Arial" panose="020B0604020202020204" pitchFamily="34" charset="0"/>
              <a:cs typeface="Arial" panose="020B0604020202020204" pitchFamily="34" charset="0"/>
            </a:endParaRPr>
          </a:p>
          <a:p>
            <a:pPr marL="0" indent="0" algn="just">
              <a:buNone/>
            </a:pP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149013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8402172" cy="604781"/>
          </a:xfrm>
        </p:spPr>
        <p:txBody>
          <a:bodyPr/>
          <a:lstStyle/>
          <a:p>
            <a:r>
              <a:rPr lang="en-US" dirty="0"/>
              <a:t>1. Ruang </a:t>
            </a:r>
            <a:r>
              <a:rPr lang="en-US" dirty="0" err="1"/>
              <a:t>Lingkup</a:t>
            </a:r>
            <a:r>
              <a:rPr lang="en-US" dirty="0"/>
              <a:t> </a:t>
            </a:r>
            <a:r>
              <a:rPr lang="en-US" dirty="0" err="1"/>
              <a:t>Penyuluhan</a:t>
            </a:r>
            <a:r>
              <a:rPr lang="en-US" dirty="0"/>
              <a:t> </a:t>
            </a:r>
            <a:r>
              <a:rPr lang="en-US" dirty="0" err="1"/>
              <a:t>Peternakan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457200" indent="-457200" algn="just">
              <a:buAutoNum type="arabicPeriod"/>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Agribisnis</a:t>
            </a:r>
            <a:endParaRPr lang="en-ID" sz="2000" b="0" dirty="0">
              <a:latin typeface="Arial" panose="020B0604020202020204" pitchFamily="34" charset="0"/>
              <a:cs typeface="Arial" panose="020B0604020202020204" pitchFamily="34" charset="0"/>
            </a:endParaRPr>
          </a:p>
          <a:p>
            <a:pPr marL="0" indent="0" algn="just">
              <a:buNone/>
            </a:pPr>
            <a:r>
              <a:rPr lang="en-ID" sz="2000" b="0" dirty="0" err="1">
                <a:latin typeface="Arial" panose="020B0604020202020204" pitchFamily="34" charset="0"/>
                <a:cs typeface="Arial" panose="020B0604020202020204" pitchFamily="34" charset="0"/>
              </a:rPr>
              <a:t>Penyuluh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harus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mempersiapkan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diri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program- program</a:t>
            </a:r>
          </a:p>
          <a:p>
            <a:pPr marL="0" indent="0" algn="just">
              <a:buNone/>
            </a:pPr>
            <a:r>
              <a:rPr lang="en-ID" sz="2000" b="0" dirty="0" err="1">
                <a:latin typeface="Arial" panose="020B0604020202020204" pitchFamily="34" charset="0"/>
                <a:cs typeface="Arial" panose="020B0604020202020204" pitchFamily="34" charset="0"/>
              </a:rPr>
              <a:t>pembelajaran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bertujuan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untuk</a:t>
            </a:r>
            <a:r>
              <a:rPr lang="en-ID" sz="2000" b="0" dirty="0">
                <a:latin typeface="Arial" panose="020B0604020202020204" pitchFamily="34" charset="0"/>
                <a:cs typeface="Arial" panose="020B0604020202020204" pitchFamily="34" charset="0"/>
              </a:rPr>
              <a:t> :</a:t>
            </a:r>
          </a:p>
          <a:p>
            <a:pPr marL="0" indent="0" algn="just">
              <a:buNone/>
            </a:pPr>
            <a:r>
              <a:rPr lang="en-ID" sz="2000" b="0" dirty="0">
                <a:latin typeface="Arial" panose="020B0604020202020204" pitchFamily="34" charset="0"/>
                <a:cs typeface="Arial" panose="020B0604020202020204" pitchFamily="34" charset="0"/>
              </a:rPr>
              <a:t>a.   </a:t>
            </a:r>
            <a:r>
              <a:rPr lang="en-ID" sz="2000" b="0" dirty="0" err="1">
                <a:latin typeface="Arial" panose="020B0604020202020204" pitchFamily="34" charset="0"/>
                <a:cs typeface="Arial" panose="020B0604020202020204" pitchFamily="34" charset="0"/>
              </a:rPr>
              <a:t>mengurangi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biaya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pemasaran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a:t>
            </a:r>
          </a:p>
          <a:p>
            <a:pPr marL="0" indent="0" algn="just">
              <a:buNone/>
            </a:pPr>
            <a:r>
              <a:rPr lang="en-ID" sz="2000" b="0" dirty="0">
                <a:latin typeface="Arial" panose="020B0604020202020204" pitchFamily="34" charset="0"/>
                <a:cs typeface="Arial" panose="020B0604020202020204" pitchFamily="34" charset="0"/>
              </a:rPr>
              <a:t>b.   </a:t>
            </a:r>
            <a:r>
              <a:rPr lang="en-ID" sz="2000" b="0" dirty="0" err="1">
                <a:latin typeface="Arial" panose="020B0604020202020204" pitchFamily="34" charset="0"/>
                <a:cs typeface="Arial" panose="020B0604020202020204" pitchFamily="34" charset="0"/>
              </a:rPr>
              <a:t>memperluas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jangkauan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pemasaran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p>
          <a:p>
            <a:pPr marL="0" indent="0" algn="just">
              <a:buNone/>
            </a:pPr>
            <a:r>
              <a:rPr lang="en-ID" sz="2000" b="0" dirty="0">
                <a:latin typeface="Arial" panose="020B0604020202020204" pitchFamily="34" charset="0"/>
                <a:cs typeface="Arial" panose="020B0604020202020204" pitchFamily="34" charset="0"/>
              </a:rPr>
              <a:t>c.    </a:t>
            </a:r>
            <a:r>
              <a:rPr lang="en-ID" sz="2000" b="0" dirty="0" err="1">
                <a:latin typeface="Arial" panose="020B0604020202020204" pitchFamily="34" charset="0"/>
                <a:cs typeface="Arial" panose="020B0604020202020204" pitchFamily="34" charset="0"/>
              </a:rPr>
              <a:t>membantu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masyarakat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memahami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sistem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pemasaran</a:t>
            </a:r>
            <a:r>
              <a:rPr lang="en-ID" sz="2000" b="0" dirty="0">
                <a:latin typeface="Arial" panose="020B0604020202020204" pitchFamily="34" charset="0"/>
                <a:cs typeface="Arial" panose="020B0604020202020204" pitchFamily="34" charset="0"/>
              </a:rPr>
              <a:t>.</a:t>
            </a: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986585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8402172" cy="604781"/>
          </a:xfrm>
        </p:spPr>
        <p:txBody>
          <a:bodyPr/>
          <a:lstStyle/>
          <a:p>
            <a:r>
              <a:rPr lang="en-US" dirty="0"/>
              <a:t>1. Ruang </a:t>
            </a:r>
            <a:r>
              <a:rPr lang="en-US" dirty="0" err="1"/>
              <a:t>Lingkup</a:t>
            </a:r>
            <a:r>
              <a:rPr lang="en-US" dirty="0"/>
              <a:t> </a:t>
            </a:r>
            <a:r>
              <a:rPr lang="en-US" dirty="0" err="1"/>
              <a:t>Penyuluhan</a:t>
            </a:r>
            <a:r>
              <a:rPr lang="en-US" dirty="0"/>
              <a:t> </a:t>
            </a:r>
            <a:r>
              <a:rPr lang="en-US" dirty="0" err="1"/>
              <a:t>Peternakan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Autofit/>
          </a:bodyPr>
          <a:lstStyle/>
          <a:p>
            <a:pPr marL="457200" indent="-457200" algn="just">
              <a:buAutoNum type="arabicPeriod"/>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Agribisnis</a:t>
            </a:r>
            <a:endParaRPr lang="en-ID" sz="2000" b="0" dirty="0">
              <a:latin typeface="Arial" panose="020B0604020202020204" pitchFamily="34" charset="0"/>
              <a:cs typeface="Arial" panose="020B0604020202020204" pitchFamily="34" charset="0"/>
            </a:endParaRPr>
          </a:p>
          <a:p>
            <a:pPr marL="0" indent="0" algn="just">
              <a:buNone/>
            </a:pPr>
            <a:r>
              <a:rPr lang="en-ID" sz="2000" b="0" dirty="0" err="1">
                <a:latin typeface="Arial" panose="020B0604020202020204" pitchFamily="34" charset="0"/>
                <a:cs typeface="Arial" panose="020B0604020202020204" pitchFamily="34" charset="0"/>
              </a:rPr>
              <a:t>Menurut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Mustajab</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konsep</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pembangunan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ekonomi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agribisnis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meliputi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empat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subsektor</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antara</a:t>
            </a:r>
            <a:r>
              <a:rPr lang="en-ID" sz="2000" b="0" dirty="0">
                <a:latin typeface="Arial" panose="020B0604020202020204" pitchFamily="34" charset="0"/>
                <a:cs typeface="Arial" panose="020B0604020202020204" pitchFamily="34" charset="0"/>
              </a:rPr>
              <a:t> lain (1) sub-sector </a:t>
            </a:r>
            <a:r>
              <a:rPr lang="en-ID" sz="2000" b="0" dirty="0" err="1">
                <a:latin typeface="Arial" panose="020B0604020202020204" pitchFamily="34" charset="0"/>
                <a:cs typeface="Arial" panose="020B0604020202020204" pitchFamily="34" charset="0"/>
              </a:rPr>
              <a:t>agribisnis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hulu</a:t>
            </a:r>
            <a:r>
              <a:rPr lang="en-ID" sz="2000" b="0" dirty="0">
                <a:latin typeface="Arial" panose="020B0604020202020204" pitchFamily="34" charset="0"/>
                <a:cs typeface="Arial" panose="020B0604020202020204" pitchFamily="34" charset="0"/>
              </a:rPr>
              <a:t> (up stream agribusiness) </a:t>
            </a:r>
            <a:r>
              <a:rPr lang="en-ID" sz="2000" b="0" dirty="0" err="1">
                <a:latin typeface="Arial" panose="020B0604020202020204" pitchFamily="34" charset="0"/>
                <a:cs typeface="Arial" panose="020B0604020202020204" pitchFamily="34" charset="0"/>
              </a:rPr>
              <a:t>yaitu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industry dan </a:t>
            </a:r>
            <a:r>
              <a:rPr lang="en-ID" sz="2000" b="0" dirty="0" err="1">
                <a:latin typeface="Arial" panose="020B0604020202020204" pitchFamily="34" charset="0"/>
                <a:cs typeface="Arial" panose="020B0604020202020204" pitchFamily="34" charset="0"/>
              </a:rPr>
              <a:t>perdagangan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menghasilkan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sarana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primer </a:t>
            </a:r>
            <a:r>
              <a:rPr lang="en-ID" sz="2000" b="0" dirty="0" err="1">
                <a:latin typeface="Arial" panose="020B0604020202020204" pitchFamily="34" charset="0"/>
                <a:cs typeface="Arial" panose="020B0604020202020204" pitchFamily="34" charset="0"/>
              </a:rPr>
              <a:t>seperti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ternak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obat-obatan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alat-alat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(2) sub-</a:t>
            </a:r>
            <a:r>
              <a:rPr lang="en-ID" sz="2000" b="0" dirty="0" err="1">
                <a:latin typeface="Arial" panose="020B0604020202020204" pitchFamily="34" charset="0"/>
                <a:cs typeface="Arial" panose="020B0604020202020204" pitchFamily="34" charset="0"/>
              </a:rPr>
              <a:t>sektor</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usahaternak</a:t>
            </a:r>
            <a:r>
              <a:rPr lang="en-ID" sz="2000" b="0" dirty="0">
                <a:latin typeface="Arial" panose="020B0604020202020204" pitchFamily="34" charset="0"/>
                <a:cs typeface="Arial" panose="020B0604020202020204" pitchFamily="34" charset="0"/>
              </a:rPr>
              <a:t> (on-farm agribusiness) </a:t>
            </a:r>
            <a:r>
              <a:rPr lang="en-ID" sz="2000" b="0" dirty="0" err="1">
                <a:latin typeface="Arial" panose="020B0604020202020204" pitchFamily="34" charset="0"/>
                <a:cs typeface="Arial" panose="020B0604020202020204" pitchFamily="34" charset="0"/>
              </a:rPr>
              <a:t>yaitu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ekonomi</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menggunakan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sarana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primer </a:t>
            </a:r>
            <a:r>
              <a:rPr lang="en-ID" sz="2000" b="0" dirty="0" err="1">
                <a:latin typeface="Arial" panose="020B0604020202020204" pitchFamily="34" charset="0"/>
                <a:cs typeface="Arial" panose="020B0604020202020204" pitchFamily="34" charset="0"/>
              </a:rPr>
              <a:t>untuk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menghasilkan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komoditas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primer, (3) sub-</a:t>
            </a:r>
            <a:r>
              <a:rPr lang="en-ID" sz="2000" b="0" dirty="0" err="1">
                <a:latin typeface="Arial" panose="020B0604020202020204" pitchFamily="34" charset="0"/>
                <a:cs typeface="Arial" panose="020B0604020202020204" pitchFamily="34" charset="0"/>
              </a:rPr>
              <a:t>sektor</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agribisnis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hilir</a:t>
            </a:r>
            <a:r>
              <a:rPr lang="en-ID" sz="2000" b="0" dirty="0">
                <a:latin typeface="Arial" panose="020B0604020202020204" pitchFamily="34" charset="0"/>
                <a:cs typeface="Arial" panose="020B0604020202020204" pitchFamily="34" charset="0"/>
              </a:rPr>
              <a:t> (down stream agribusiness) </a:t>
            </a:r>
            <a:r>
              <a:rPr lang="en-ID" sz="2000" b="0" dirty="0" err="1">
                <a:latin typeface="Arial" panose="020B0604020202020204" pitchFamily="34" charset="0"/>
                <a:cs typeface="Arial" panose="020B0604020202020204" pitchFamily="34" charset="0"/>
              </a:rPr>
              <a:t>yaitu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ekonomi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mengolah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komoditas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primer </a:t>
            </a:r>
            <a:r>
              <a:rPr lang="en-ID" sz="2000" b="0" dirty="0" err="1">
                <a:latin typeface="Arial" panose="020B0604020202020204" pitchFamily="34" charset="0"/>
                <a:cs typeface="Arial" panose="020B0604020202020204" pitchFamily="34" charset="0"/>
              </a:rPr>
              <a:t>menjadi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olahan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beserta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perdagangan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distribusinya</a:t>
            </a:r>
            <a:r>
              <a:rPr lang="en-ID" sz="2000" b="0" dirty="0">
                <a:latin typeface="Arial" panose="020B0604020202020204" pitchFamily="34" charset="0"/>
                <a:cs typeface="Arial" panose="020B0604020202020204" pitchFamily="34" charset="0"/>
              </a:rPr>
              <a:t>, (4) sub- </a:t>
            </a:r>
            <a:r>
              <a:rPr lang="en-ID" sz="2000" b="0" dirty="0" err="1">
                <a:latin typeface="Arial" panose="020B0604020202020204" pitchFamily="34" charset="0"/>
                <a:cs typeface="Arial" panose="020B0604020202020204" pitchFamily="34" charset="0"/>
              </a:rPr>
              <a:t>sektor</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jasa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penunjang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agro</a:t>
            </a:r>
            <a:r>
              <a:rPr lang="en-ID" sz="2000" b="0" dirty="0">
                <a:latin typeface="Arial" panose="020B0604020202020204" pitchFamily="34" charset="0"/>
                <a:cs typeface="Arial" panose="020B0604020202020204" pitchFamily="34" charset="0"/>
              </a:rPr>
              <a:t> supporting institutions) </a:t>
            </a:r>
            <a:r>
              <a:rPr lang="en-ID" sz="2000" b="0" dirty="0" err="1">
                <a:latin typeface="Arial" panose="020B0604020202020204" pitchFamily="34" charset="0"/>
                <a:cs typeface="Arial" panose="020B0604020202020204" pitchFamily="34" charset="0"/>
              </a:rPr>
              <a:t>yaitu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menyediakan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jasa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bagi</a:t>
            </a:r>
            <a:r>
              <a:rPr lang="en-ID" sz="2000" b="0" dirty="0">
                <a:latin typeface="Arial" panose="020B0604020202020204" pitchFamily="34" charset="0"/>
                <a:cs typeface="Arial" panose="020B0604020202020204" pitchFamily="34" charset="0"/>
              </a:rPr>
              <a:t> agribusiness </a:t>
            </a:r>
            <a:r>
              <a:rPr lang="en-ID" sz="2000" b="0" dirty="0" err="1">
                <a:latin typeface="Arial" panose="020B0604020202020204" pitchFamily="34" charset="0"/>
                <a:cs typeface="Arial" panose="020B0604020202020204" pitchFamily="34" charset="0"/>
              </a:rPr>
              <a:t>seperti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perbankan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penelitian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pengembangan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transportasi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sebagainya</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39211341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8402172" cy="604781"/>
          </a:xfrm>
        </p:spPr>
        <p:txBody>
          <a:bodyPr/>
          <a:lstStyle/>
          <a:p>
            <a:r>
              <a:rPr lang="en-US" dirty="0"/>
              <a:t>1. Ruang </a:t>
            </a:r>
            <a:r>
              <a:rPr lang="en-US" dirty="0" err="1"/>
              <a:t>Lingkup</a:t>
            </a:r>
            <a:r>
              <a:rPr lang="en-US" dirty="0"/>
              <a:t> </a:t>
            </a:r>
            <a:r>
              <a:rPr lang="en-US" dirty="0" err="1"/>
              <a:t>Penyuluhan</a:t>
            </a:r>
            <a:r>
              <a:rPr lang="en-US" dirty="0"/>
              <a:t> </a:t>
            </a:r>
            <a:r>
              <a:rPr lang="en-US" dirty="0" err="1"/>
              <a:t>Peternakan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ID" sz="2000" b="0" dirty="0">
                <a:latin typeface="Arial" panose="020B0604020202020204" pitchFamily="34" charset="0"/>
                <a:cs typeface="Arial" panose="020B0604020202020204" pitchFamily="34" charset="0"/>
              </a:rPr>
              <a:t>2.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Keluarga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t>
            </a:r>
            <a:endParaRPr lang="en-ID" sz="2000" b="0" dirty="0">
              <a:latin typeface="Arial" panose="020B0604020202020204" pitchFamily="34" charset="0"/>
              <a:cs typeface="Arial" panose="020B0604020202020204" pitchFamily="34" charset="0"/>
            </a:endParaRPr>
          </a:p>
          <a:p>
            <a:pPr marL="0" indent="0" algn="just">
              <a:buNone/>
            </a:pPr>
            <a:r>
              <a:rPr lang="en-ID" sz="2000" b="0" dirty="0" err="1">
                <a:latin typeface="Arial" panose="020B0604020202020204" pitchFamily="34" charset="0"/>
                <a:cs typeface="Arial" panose="020B0604020202020204" pitchFamily="34" charset="0"/>
              </a:rPr>
              <a:t>Keluarga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selalu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menghadapi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perubahan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menyangkut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harga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barang</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jasa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perubahan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pekerjaan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kependudukan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Keadaan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ini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mempengaruhi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usahanya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kehidupannya</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jenis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pekerjaannya</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terbuka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baginya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Tuntutan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akan</a:t>
            </a:r>
            <a:r>
              <a:rPr lang="en-ID" sz="2000" b="0" dirty="0">
                <a:latin typeface="Arial" panose="020B0604020202020204" pitchFamily="34" charset="0"/>
                <a:cs typeface="Arial" panose="020B0604020202020204" pitchFamily="34" charset="0"/>
              </a:rPr>
              <a:t> program </a:t>
            </a:r>
            <a:r>
              <a:rPr lang="en-ID" sz="2000" b="0" dirty="0" err="1">
                <a:latin typeface="Arial" panose="020B0604020202020204" pitchFamily="34" charset="0"/>
                <a:cs typeface="Arial" panose="020B0604020202020204" pitchFamily="34" charset="0"/>
              </a:rPr>
              <a:t>kesejahteraan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keluargapun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perlu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mendapat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perhatian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pertanian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perlu</a:t>
            </a:r>
            <a:r>
              <a:rPr lang="en-ID" sz="2000" b="0" dirty="0">
                <a:latin typeface="Arial" panose="020B0604020202020204" pitchFamily="34" charset="0"/>
                <a:cs typeface="Arial" panose="020B0604020202020204" pitchFamily="34" charset="0"/>
              </a:rPr>
              <a:t> juga </a:t>
            </a:r>
            <a:r>
              <a:rPr lang="en-ID" sz="2000" b="0" dirty="0" err="1">
                <a:latin typeface="Arial" panose="020B0604020202020204" pitchFamily="34" charset="0"/>
                <a:cs typeface="Arial" panose="020B0604020202020204" pitchFamily="34" charset="0"/>
              </a:rPr>
              <a:t>memperbaiki</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memperkuat</a:t>
            </a:r>
            <a:r>
              <a:rPr lang="en-ID" sz="2000" b="0" dirty="0">
                <a:latin typeface="Arial" panose="020B0604020202020204" pitchFamily="34" charset="0"/>
                <a:cs typeface="Arial" panose="020B0604020202020204" pitchFamily="34" charset="0"/>
              </a:rPr>
              <a:t> program </a:t>
            </a:r>
            <a:r>
              <a:rPr lang="en-ID" sz="2000" b="0" dirty="0" err="1">
                <a:latin typeface="Arial" panose="020B0604020202020204" pitchFamily="34" charset="0"/>
                <a:cs typeface="Arial" panose="020B0604020202020204" pitchFamily="34" charset="0"/>
              </a:rPr>
              <a:t>pengembangan</a:t>
            </a:r>
            <a:r>
              <a:rPr lang="en-ID" sz="2000" b="0" dirty="0">
                <a:latin typeface="Arial" panose="020B0604020202020204" pitchFamily="34" charset="0"/>
                <a:cs typeface="Arial" panose="020B0604020202020204" pitchFamily="34" charset="0"/>
              </a:rPr>
              <a:t> pemuda </a:t>
            </a:r>
            <a:r>
              <a:rPr lang="en-ID" sz="2000" b="0" dirty="0" err="1">
                <a:latin typeface="Arial" panose="020B0604020202020204" pitchFamily="34" charset="0"/>
                <a:cs typeface="Arial" panose="020B0604020202020204" pitchFamily="34" charset="0"/>
              </a:rPr>
              <a:t>peternak</a:t>
            </a:r>
            <a:r>
              <a:rPr lang="en-ID" sz="2000" b="0" dirty="0">
                <a:latin typeface="Arial" panose="020B0604020202020204" pitchFamily="34" charset="0"/>
                <a:cs typeface="Arial" panose="020B0604020202020204" pitchFamily="34" charset="0"/>
              </a:rPr>
              <a:t>.</a:t>
            </a: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26940673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8402172" cy="604781"/>
          </a:xfrm>
        </p:spPr>
        <p:txBody>
          <a:bodyPr/>
          <a:lstStyle/>
          <a:p>
            <a:r>
              <a:rPr lang="en-US" dirty="0"/>
              <a:t>1. Ruang </a:t>
            </a:r>
            <a:r>
              <a:rPr lang="en-US" dirty="0" err="1"/>
              <a:t>Lingkup</a:t>
            </a:r>
            <a:r>
              <a:rPr lang="en-US" dirty="0"/>
              <a:t> </a:t>
            </a:r>
            <a:r>
              <a:rPr lang="en-US" dirty="0" err="1"/>
              <a:t>Penyuluhan</a:t>
            </a:r>
            <a:r>
              <a:rPr lang="en-US" dirty="0"/>
              <a:t> </a:t>
            </a:r>
            <a:r>
              <a:rPr lang="en-US" dirty="0" err="1"/>
              <a:t>Peternakan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ID" sz="2000" b="0" dirty="0">
                <a:latin typeface="Arial" panose="020B0604020202020204" pitchFamily="34" charset="0"/>
                <a:cs typeface="Arial" panose="020B0604020202020204" pitchFamily="34" charset="0"/>
              </a:rPr>
              <a:t>3.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Bagian </a:t>
            </a:r>
            <a:r>
              <a:rPr lang="en-ID" sz="2000" b="0" dirty="0" err="1">
                <a:latin typeface="Arial" panose="020B0604020202020204" pitchFamily="34" charset="0"/>
                <a:cs typeface="Arial" panose="020B0604020202020204" pitchFamily="34" charset="0"/>
              </a:rPr>
              <a:t>dari</a:t>
            </a:r>
            <a:r>
              <a:rPr lang="en-ID" sz="2000" b="0" dirty="0">
                <a:latin typeface="Arial" panose="020B0604020202020204" pitchFamily="34" charset="0"/>
                <a:cs typeface="Arial" panose="020B0604020202020204" pitchFamily="34" charset="0"/>
              </a:rPr>
              <a:t> Pembangunan Masyarakat</a:t>
            </a:r>
          </a:p>
          <a:p>
            <a:pPr marL="0" indent="0" algn="just">
              <a:buNone/>
            </a:pPr>
            <a:r>
              <a:rPr lang="en-ID" sz="2000" b="0" dirty="0">
                <a:latin typeface="Arial" panose="020B0604020202020204" pitchFamily="34" charset="0"/>
                <a:cs typeface="Arial" panose="020B0604020202020204" pitchFamily="34" charset="0"/>
              </a:rPr>
              <a:t>Pembangunan </a:t>
            </a:r>
            <a:r>
              <a:rPr lang="en-ID" sz="2000" b="0" dirty="0" err="1">
                <a:latin typeface="Arial" panose="020B0604020202020204" pitchFamily="34" charset="0"/>
                <a:cs typeface="Arial" panose="020B0604020202020204" pitchFamily="34" charset="0"/>
              </a:rPr>
              <a:t>masyarakat</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demokratis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hanya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berkaitan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rencana</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statistik</a:t>
            </a:r>
            <a:r>
              <a:rPr lang="en-ID" sz="2000" b="0" dirty="0">
                <a:latin typeface="Arial" panose="020B0604020202020204" pitchFamily="34" charset="0"/>
                <a:cs typeface="Arial" panose="020B0604020202020204" pitchFamily="34" charset="0"/>
              </a:rPr>
              <a:t>, target dan </a:t>
            </a:r>
            <a:r>
              <a:rPr lang="en-ID" sz="2000" b="0" dirty="0" err="1">
                <a:latin typeface="Arial" panose="020B0604020202020204" pitchFamily="34" charset="0"/>
                <a:cs typeface="Arial" panose="020B0604020202020204" pitchFamily="34" charset="0"/>
              </a:rPr>
              <a:t>anggaran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teknologi</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metode</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perlengkapan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staf</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profesional</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atau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instansi</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organisasi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untuk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mengelola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kesemuanya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tetapi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berkaitan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penggunaan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efektif</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dari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hal</a:t>
            </a:r>
            <a:r>
              <a:rPr lang="en-ID" sz="2000" b="0" dirty="0">
                <a:latin typeface="Arial" panose="020B0604020202020204" pitchFamily="34" charset="0"/>
                <a:cs typeface="Arial" panose="020B0604020202020204" pitchFamily="34" charset="0"/>
              </a:rPr>
              <a:t> - </a:t>
            </a:r>
            <a:r>
              <a:rPr lang="en-ID" sz="2000" b="0" dirty="0" err="1">
                <a:latin typeface="Arial" panose="020B0604020202020204" pitchFamily="34" charset="0"/>
                <a:cs typeface="Arial" panose="020B0604020202020204" pitchFamily="34" charset="0"/>
              </a:rPr>
              <a:t>hal</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tersebut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usaha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pendidikan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untuk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mengubah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pikiran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tindakan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sehingga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mereka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mampu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membantu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diri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mereka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sendiri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meraih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perbaikan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ekonomi</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sosial</a:t>
            </a:r>
            <a:r>
              <a:rPr lang="en-ID" sz="2000" b="0" dirty="0">
                <a:latin typeface="Arial" panose="020B0604020202020204" pitchFamily="34" charset="0"/>
                <a:cs typeface="Arial" panose="020B0604020202020204" pitchFamily="34" charset="0"/>
              </a:rPr>
              <a:t>.</a:t>
            </a: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3630373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8402172" cy="604781"/>
          </a:xfrm>
        </p:spPr>
        <p:txBody>
          <a:bodyPr/>
          <a:lstStyle/>
          <a:p>
            <a:r>
              <a:rPr lang="en-US" dirty="0"/>
              <a:t>1. Ruang </a:t>
            </a:r>
            <a:r>
              <a:rPr lang="en-US" dirty="0" err="1"/>
              <a:t>Lingkup</a:t>
            </a:r>
            <a:r>
              <a:rPr lang="en-US" dirty="0"/>
              <a:t> </a:t>
            </a:r>
            <a:r>
              <a:rPr lang="en-US" dirty="0" err="1"/>
              <a:t>Penyuluhan</a:t>
            </a:r>
            <a:r>
              <a:rPr lang="en-US" dirty="0"/>
              <a:t> </a:t>
            </a:r>
            <a:r>
              <a:rPr lang="en-US" dirty="0" err="1"/>
              <a:t>Peternakan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fontScale="92500" lnSpcReduction="10000"/>
          </a:bodyPr>
          <a:lstStyle/>
          <a:p>
            <a:pPr marL="0" indent="0" algn="just">
              <a:buNone/>
            </a:pPr>
            <a:r>
              <a:rPr lang="en-ID" sz="2000" b="0" dirty="0">
                <a:latin typeface="Arial" panose="020B0604020202020204" pitchFamily="34" charset="0"/>
                <a:cs typeface="Arial" panose="020B0604020202020204" pitchFamily="34" charset="0"/>
              </a:rPr>
              <a:t>4.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Upaya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Berkelanjutan</a:t>
            </a:r>
            <a:endParaRPr lang="en-ID" sz="2000" b="0" dirty="0">
              <a:latin typeface="Arial" panose="020B0604020202020204" pitchFamily="34" charset="0"/>
              <a:cs typeface="Arial" panose="020B0604020202020204" pitchFamily="34" charset="0"/>
            </a:endParaRPr>
          </a:p>
          <a:p>
            <a:pPr marL="0" indent="0" algn="just">
              <a:buNone/>
            </a:pPr>
            <a:r>
              <a:rPr lang="en-ID" sz="2000" b="0" dirty="0" err="1">
                <a:latin typeface="Arial" panose="020B0604020202020204" pitchFamily="34" charset="0"/>
                <a:cs typeface="Arial" panose="020B0604020202020204" pitchFamily="34" charset="0"/>
              </a:rPr>
              <a:t>Terdapat</a:t>
            </a:r>
            <a:r>
              <a:rPr lang="en-ID" sz="2000" b="0" dirty="0">
                <a:latin typeface="Arial" panose="020B0604020202020204" pitchFamily="34" charset="0"/>
                <a:cs typeface="Arial" panose="020B0604020202020204" pitchFamily="34" charset="0"/>
              </a:rPr>
              <a:t> lima </a:t>
            </a:r>
            <a:r>
              <a:rPr lang="en-ID" sz="2000" b="0" dirty="0" err="1">
                <a:latin typeface="Arial" panose="020B0604020202020204" pitchFamily="34" charset="0"/>
                <a:cs typeface="Arial" panose="020B0604020202020204" pitchFamily="34" charset="0"/>
              </a:rPr>
              <a:t>aspek</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saling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mempengaruhi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pembangunan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berkelanjutan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yakni</a:t>
            </a:r>
            <a:r>
              <a:rPr lang="en-ID" sz="2000" b="0" dirty="0">
                <a:latin typeface="Arial" panose="020B0604020202020204" pitchFamily="34" charset="0"/>
                <a:cs typeface="Arial" panose="020B0604020202020204" pitchFamily="34" charset="0"/>
              </a:rPr>
              <a:t> :</a:t>
            </a:r>
          </a:p>
          <a:p>
            <a:pPr marL="0" indent="0" algn="just">
              <a:buNone/>
            </a:pPr>
            <a:r>
              <a:rPr lang="en-ID" sz="2000" b="0" dirty="0">
                <a:latin typeface="Arial" panose="020B0604020202020204" pitchFamily="34" charset="0"/>
                <a:cs typeface="Arial" panose="020B0604020202020204" pitchFamily="34" charset="0"/>
              </a:rPr>
              <a:t>a.  </a:t>
            </a:r>
            <a:r>
              <a:rPr lang="en-ID" sz="2000" b="0" dirty="0" err="1">
                <a:latin typeface="Arial" panose="020B0604020202020204" pitchFamily="34" charset="0"/>
                <a:cs typeface="Arial" panose="020B0604020202020204" pitchFamily="34" charset="0"/>
              </a:rPr>
              <a:t>Praktek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usaha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ternak</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berkelanjutan</a:t>
            </a:r>
            <a:endParaRPr lang="en-ID" sz="2000" b="0" dirty="0">
              <a:latin typeface="Arial" panose="020B0604020202020204" pitchFamily="34" charset="0"/>
              <a:cs typeface="Arial" panose="020B0604020202020204" pitchFamily="34" charset="0"/>
            </a:endParaRPr>
          </a:p>
          <a:p>
            <a:pPr marL="0" indent="0" algn="just">
              <a:buNone/>
            </a:pPr>
            <a:r>
              <a:rPr lang="en-ID" sz="2000" b="0" dirty="0">
                <a:latin typeface="Arial" panose="020B0604020202020204" pitchFamily="34" charset="0"/>
                <a:cs typeface="Arial" panose="020B0604020202020204" pitchFamily="34" charset="0"/>
              </a:rPr>
              <a:t>b.  Proses </a:t>
            </a:r>
            <a:r>
              <a:rPr lang="en-ID" sz="2000" b="0" dirty="0" err="1">
                <a:latin typeface="Arial" panose="020B0604020202020204" pitchFamily="34" charset="0"/>
                <a:cs typeface="Arial" panose="020B0604020202020204" pitchFamily="34" charset="0"/>
              </a:rPr>
              <a:t>belajar</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praktek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usaha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ternak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tersebut</a:t>
            </a:r>
            <a:endParaRPr lang="en-ID" sz="2000" b="0" dirty="0">
              <a:latin typeface="Arial" panose="020B0604020202020204" pitchFamily="34" charset="0"/>
              <a:cs typeface="Arial" panose="020B0604020202020204" pitchFamily="34" charset="0"/>
            </a:endParaRPr>
          </a:p>
          <a:p>
            <a:pPr marL="0" indent="0" algn="just">
              <a:buNone/>
            </a:pPr>
            <a:r>
              <a:rPr lang="en-ID" sz="2000" b="0" dirty="0">
                <a:latin typeface="Arial" panose="020B0604020202020204" pitchFamily="34" charset="0"/>
                <a:cs typeface="Arial" panose="020B0604020202020204" pitchFamily="34" charset="0"/>
              </a:rPr>
              <a:t>c.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fasilitas</a:t>
            </a:r>
            <a:r>
              <a:rPr lang="en-ID" sz="2000" b="0" dirty="0">
                <a:latin typeface="Arial" panose="020B0604020202020204" pitchFamily="34" charset="0"/>
                <a:cs typeface="Arial" panose="020B0604020202020204" pitchFamily="34" charset="0"/>
              </a:rPr>
              <a:t> proses </a:t>
            </a:r>
            <a:r>
              <a:rPr lang="en-ID" sz="2000" b="0" dirty="0" err="1">
                <a:latin typeface="Arial" panose="020B0604020202020204" pitchFamily="34" charset="0"/>
                <a:cs typeface="Arial" panose="020B0604020202020204" pitchFamily="34" charset="0"/>
              </a:rPr>
              <a:t>belajar</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tersebut</a:t>
            </a:r>
            <a:endParaRPr lang="en-ID" sz="2000" b="0" dirty="0">
              <a:latin typeface="Arial" panose="020B0604020202020204" pitchFamily="34" charset="0"/>
              <a:cs typeface="Arial" panose="020B0604020202020204" pitchFamily="34" charset="0"/>
            </a:endParaRPr>
          </a:p>
          <a:p>
            <a:pPr marL="0" indent="0" algn="just">
              <a:buNone/>
            </a:pPr>
            <a:r>
              <a:rPr lang="en-ID" sz="2000" b="0" dirty="0">
                <a:latin typeface="Arial" panose="020B0604020202020204" pitchFamily="34" charset="0"/>
                <a:cs typeface="Arial" panose="020B0604020202020204" pitchFamily="34" charset="0"/>
              </a:rPr>
              <a:t>d.  </a:t>
            </a:r>
            <a:r>
              <a:rPr lang="en-ID" sz="2000" b="0" dirty="0" err="1">
                <a:latin typeface="Arial" panose="020B0604020202020204" pitchFamily="34" charset="0"/>
                <a:cs typeface="Arial" panose="020B0604020202020204" pitchFamily="34" charset="0"/>
              </a:rPr>
              <a:t>Kelembagaan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mendukung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fasilitas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meliputi</a:t>
            </a:r>
            <a:r>
              <a:rPr lang="en-ID" sz="2000" b="0" dirty="0">
                <a:latin typeface="Arial" panose="020B0604020202020204" pitchFamily="34" charset="0"/>
                <a:cs typeface="Arial" panose="020B0604020202020204" pitchFamily="34" charset="0"/>
              </a:rPr>
              <a:t> pasar, </a:t>
            </a:r>
            <a:r>
              <a:rPr lang="en-ID" sz="2000" b="0" dirty="0" err="1">
                <a:latin typeface="Arial" panose="020B0604020202020204" pitchFamily="34" charset="0"/>
                <a:cs typeface="Arial" panose="020B0604020202020204" pitchFamily="34" charset="0"/>
              </a:rPr>
              <a:t>ilmu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pengetahuan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jaringan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inovasi</a:t>
            </a:r>
            <a:r>
              <a:rPr lang="en-ID" sz="2000" b="0" dirty="0">
                <a:latin typeface="Arial" panose="020B0604020202020204" pitchFamily="34" charset="0"/>
                <a:cs typeface="Arial" panose="020B0604020202020204" pitchFamily="34" charset="0"/>
              </a:rPr>
              <a:t> dan lain-lain</a:t>
            </a:r>
          </a:p>
          <a:p>
            <a:pPr marL="0" indent="0" algn="just">
              <a:buNone/>
            </a:pPr>
            <a:r>
              <a:rPr lang="en-ID" sz="2000" b="0" dirty="0">
                <a:latin typeface="Arial" panose="020B0604020202020204" pitchFamily="34" charset="0"/>
                <a:cs typeface="Arial" panose="020B0604020202020204" pitchFamily="34" charset="0"/>
              </a:rPr>
              <a:t>e.  </a:t>
            </a:r>
            <a:r>
              <a:rPr lang="en-ID" sz="2000" b="0" dirty="0" err="1">
                <a:latin typeface="Arial" panose="020B0604020202020204" pitchFamily="34" charset="0"/>
                <a:cs typeface="Arial" panose="020B0604020202020204" pitchFamily="34" charset="0"/>
              </a:rPr>
              <a:t>Kerangka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kebijaksanaan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menunjang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berupa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peraturan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subsidi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dll</a:t>
            </a:r>
            <a:r>
              <a:rPr lang="en-ID" sz="2000" b="0" dirty="0">
                <a:latin typeface="Arial" panose="020B0604020202020204" pitchFamily="34" charset="0"/>
                <a:cs typeface="Arial" panose="020B0604020202020204" pitchFamily="34" charset="0"/>
              </a:rPr>
              <a:t>.</a:t>
            </a:r>
          </a:p>
          <a:p>
            <a:pPr marL="0" indent="0" algn="just">
              <a:buNone/>
            </a:pPr>
            <a:r>
              <a:rPr lang="en-ID" sz="2000" b="0" dirty="0" err="1">
                <a:latin typeface="Arial" panose="020B0604020202020204" pitchFamily="34" charset="0"/>
                <a:cs typeface="Arial" panose="020B0604020202020204" pitchFamily="34" charset="0"/>
              </a:rPr>
              <a:t>Kelima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aspek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tersebut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membentuk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kesatuan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saling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berkaitan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selaras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Praktek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usaha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ternak</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berkelanjutan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memerlukan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adanya</a:t>
            </a:r>
            <a:r>
              <a:rPr lang="en-ID" sz="2000" b="0" dirty="0">
                <a:latin typeface="Arial" panose="020B0604020202020204" pitchFamily="34" charset="0"/>
                <a:cs typeface="Arial" panose="020B0604020202020204" pitchFamily="34" charset="0"/>
              </a:rPr>
              <a:t> proses </a:t>
            </a:r>
            <a:r>
              <a:rPr lang="en-ID" sz="2000" b="0" dirty="0" err="1">
                <a:latin typeface="Arial" panose="020B0604020202020204" pitchFamily="34" charset="0"/>
                <a:cs typeface="Arial" panose="020B0604020202020204" pitchFamily="34" charset="0"/>
              </a:rPr>
              <a:t>belajar</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selanjutnya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memerlukan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fasilitas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dukungan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kelembagaan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kerangka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kebijaksanaan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menunjang</a:t>
            </a:r>
            <a:r>
              <a:rPr lang="en-ID" sz="2000" b="0" dirty="0">
                <a:latin typeface="Arial" panose="020B0604020202020204" pitchFamily="34" charset="0"/>
                <a:cs typeface="Arial" panose="020B0604020202020204" pitchFamily="34" charset="0"/>
              </a:rPr>
              <a:t>.</a:t>
            </a: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9314878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8402172" cy="604781"/>
          </a:xfrm>
        </p:spPr>
        <p:txBody>
          <a:bodyPr/>
          <a:lstStyle/>
          <a:p>
            <a:r>
              <a:rPr lang="en-US" dirty="0"/>
              <a:t>1. Ruang </a:t>
            </a:r>
            <a:r>
              <a:rPr lang="en-US" dirty="0" err="1"/>
              <a:t>Lingkup</a:t>
            </a:r>
            <a:r>
              <a:rPr lang="en-US" dirty="0"/>
              <a:t> </a:t>
            </a:r>
            <a:r>
              <a:rPr lang="en-US" dirty="0" err="1"/>
              <a:t>Penyuluhan</a:t>
            </a:r>
            <a:r>
              <a:rPr lang="en-US" dirty="0"/>
              <a:t> </a:t>
            </a:r>
            <a:r>
              <a:rPr lang="en-US" dirty="0" err="1"/>
              <a:t>Peternakan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ID" sz="2000" b="0" dirty="0">
                <a:latin typeface="Arial" panose="020B0604020202020204" pitchFamily="34" charset="0"/>
                <a:cs typeface="Arial" panose="020B0604020202020204" pitchFamily="34" charset="0"/>
              </a:rPr>
              <a:t>5.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Upaya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Pengembangan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Sumberdaya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Manusia</a:t>
            </a:r>
            <a:endParaRPr lang="en-ID" sz="2000" b="0" dirty="0">
              <a:latin typeface="Arial" panose="020B0604020202020204" pitchFamily="34" charset="0"/>
              <a:cs typeface="Arial" panose="020B0604020202020204" pitchFamily="34" charset="0"/>
            </a:endParaRPr>
          </a:p>
          <a:p>
            <a:pPr marL="0" indent="0" algn="just">
              <a:buNone/>
            </a:pPr>
            <a:r>
              <a:rPr lang="en-ID" sz="2000" b="0" dirty="0" err="1">
                <a:latin typeface="Arial" panose="020B0604020202020204" pitchFamily="34" charset="0"/>
                <a:cs typeface="Arial" panose="020B0604020202020204" pitchFamily="34" charset="0"/>
              </a:rPr>
              <a:t>Apabila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keterampilan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t>
            </a:r>
            <a:r>
              <a:rPr lang="en-ID" sz="2000" b="0" dirty="0">
                <a:latin typeface="Arial" panose="020B0604020202020204" pitchFamily="34" charset="0"/>
                <a:cs typeface="Arial" panose="020B0604020202020204" pitchFamily="34" charset="0"/>
              </a:rPr>
              <a:t> pada </a:t>
            </a:r>
            <a:r>
              <a:rPr lang="en-ID" sz="2000" b="0" dirty="0" err="1">
                <a:latin typeface="Arial" panose="020B0604020202020204" pitchFamily="34" charset="0"/>
                <a:cs typeface="Arial" panose="020B0604020202020204" pitchFamily="34" charset="0"/>
              </a:rPr>
              <a:t>umumnya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adalah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keterampilan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tangan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otot</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mata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keterampilan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manajer</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mencakup</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otak</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didorong</a:t>
            </a:r>
            <a:r>
              <a:rPr lang="en-ID" sz="2000" b="0" dirty="0">
                <a:latin typeface="Arial" panose="020B0604020202020204" pitchFamily="34" charset="0"/>
                <a:cs typeface="Arial" panose="020B0604020202020204" pitchFamily="34" charset="0"/>
              </a:rPr>
              <a:t> oleh </a:t>
            </a:r>
            <a:r>
              <a:rPr lang="en-ID" sz="2000" b="0" dirty="0" err="1">
                <a:latin typeface="Arial" panose="020B0604020202020204" pitchFamily="34" charset="0"/>
                <a:cs typeface="Arial" panose="020B0604020202020204" pitchFamily="34" charset="0"/>
              </a:rPr>
              <a:t>kemauan,dan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kemampuan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pengambilan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keputusan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atau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penetapan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pilihan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dari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alternatif</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ada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Sejalan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majunya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para </a:t>
            </a:r>
            <a:r>
              <a:rPr lang="en-ID" sz="2000" b="0" dirty="0" err="1">
                <a:latin typeface="Arial" panose="020B0604020202020204" pitchFamily="34" charset="0"/>
                <a:cs typeface="Arial" panose="020B0604020202020204" pitchFamily="34" charset="0"/>
              </a:rPr>
              <a:t>peternak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harus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lebih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banyak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mengembangkan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keahliannya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memasarkan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produknya</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4063161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7807458" cy="604781"/>
          </a:xfrm>
        </p:spPr>
        <p:txBody>
          <a:bodyPr/>
          <a:lstStyle/>
          <a:p>
            <a:r>
              <a:rPr lang="en-US" dirty="0"/>
              <a:t>2. Ruang </a:t>
            </a:r>
            <a:r>
              <a:rPr lang="en-US" dirty="0" err="1"/>
              <a:t>Lingkup</a:t>
            </a:r>
            <a:r>
              <a:rPr lang="en-US" dirty="0"/>
              <a:t> </a:t>
            </a:r>
            <a:r>
              <a:rPr lang="en-US" dirty="0" err="1"/>
              <a:t>Peranan</a:t>
            </a:r>
            <a:r>
              <a:rPr lang="en-US" dirty="0"/>
              <a:t> </a:t>
            </a:r>
            <a:r>
              <a:rPr lang="en-US" dirty="0" err="1"/>
              <a:t>Penyuluhan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ID" sz="2000" b="0" dirty="0">
                <a:latin typeface="Arial" panose="020B0604020202020204" pitchFamily="34" charset="0"/>
                <a:cs typeface="Arial" panose="020B0604020202020204" pitchFamily="34" charset="0"/>
              </a:rPr>
              <a:t>Ruang </a:t>
            </a:r>
            <a:r>
              <a:rPr lang="en-ID" sz="2000" b="0" dirty="0" err="1">
                <a:latin typeface="Arial" panose="020B0604020202020204" pitchFamily="34" charset="0"/>
                <a:cs typeface="Arial" panose="020B0604020202020204" pitchFamily="34" charset="0"/>
              </a:rPr>
              <a:t>lingkup</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peranan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mencapai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dapat</a:t>
            </a:r>
            <a:endParaRPr lang="en-ID" sz="2000" b="0" dirty="0">
              <a:latin typeface="Arial" panose="020B0604020202020204" pitchFamily="34" charset="0"/>
              <a:cs typeface="Arial" panose="020B0604020202020204" pitchFamily="34" charset="0"/>
            </a:endParaRPr>
          </a:p>
          <a:p>
            <a:pPr marL="0" indent="0" algn="just">
              <a:buNone/>
            </a:pPr>
            <a:r>
              <a:rPr lang="en-ID" sz="2000" b="0" dirty="0" err="1">
                <a:latin typeface="Arial" panose="020B0604020202020204" pitchFamily="34" charset="0"/>
                <a:cs typeface="Arial" panose="020B0604020202020204" pitchFamily="34" charset="0"/>
              </a:rPr>
              <a:t>dilakukan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beberapa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dimensi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berikut</a:t>
            </a:r>
            <a:r>
              <a:rPr lang="en-ID" sz="2000" b="0" dirty="0">
                <a:latin typeface="Arial" panose="020B0604020202020204" pitchFamily="34" charset="0"/>
                <a:cs typeface="Arial" panose="020B0604020202020204" pitchFamily="34" charset="0"/>
              </a:rPr>
              <a:t>: </a:t>
            </a:r>
          </a:p>
          <a:p>
            <a:pPr marL="457200" indent="-457200" algn="just">
              <a:buAutoNum type="arabicPeriod"/>
            </a:pPr>
            <a:r>
              <a:rPr lang="en-ID" sz="2000" b="0" dirty="0" err="1">
                <a:latin typeface="Arial" panose="020B0604020202020204" pitchFamily="34" charset="0"/>
                <a:cs typeface="Arial" panose="020B0604020202020204" pitchFamily="34" charset="0"/>
              </a:rPr>
              <a:t>Penyebarluasan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informasi</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penerangan</a:t>
            </a:r>
            <a:r>
              <a:rPr lang="en-ID" sz="2000" b="0" dirty="0">
                <a:latin typeface="Arial" panose="020B0604020202020204" pitchFamily="34" charset="0"/>
                <a:cs typeface="Arial" panose="020B0604020202020204" pitchFamily="34" charset="0"/>
              </a:rPr>
              <a:t>. </a:t>
            </a:r>
          </a:p>
          <a:p>
            <a:pPr marL="457200" indent="-457200" algn="just">
              <a:buAutoNum type="arabicPeriod"/>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proses </a:t>
            </a:r>
            <a:r>
              <a:rPr lang="en-ID" sz="2000" b="0" dirty="0" err="1">
                <a:latin typeface="Arial" panose="020B0604020202020204" pitchFamily="34" charset="0"/>
                <a:cs typeface="Arial" panose="020B0604020202020204" pitchFamily="34" charset="0"/>
              </a:rPr>
              <a:t>pendidikan</a:t>
            </a:r>
            <a:r>
              <a:rPr lang="en-ID" sz="2000" b="0" dirty="0">
                <a:latin typeface="Arial" panose="020B0604020202020204" pitchFamily="34" charset="0"/>
                <a:cs typeface="Arial" panose="020B0604020202020204" pitchFamily="34" charset="0"/>
              </a:rPr>
              <a:t> (Pendidikan Non-Formal) </a:t>
            </a:r>
          </a:p>
          <a:p>
            <a:pPr marL="457200" indent="-457200" algn="just">
              <a:buAutoNum type="arabicPeriod"/>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proses </a:t>
            </a:r>
            <a:r>
              <a:rPr lang="en-ID" sz="2000" b="0" dirty="0" err="1">
                <a:latin typeface="Arial" panose="020B0604020202020204" pitchFamily="34" charset="0"/>
                <a:cs typeface="Arial" panose="020B0604020202020204" pitchFamily="34" charset="0"/>
              </a:rPr>
              <a:t>komunikasi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pembangunan</a:t>
            </a:r>
            <a:r>
              <a:rPr lang="en-ID" sz="2000" b="0" dirty="0">
                <a:latin typeface="Arial" panose="020B0604020202020204" pitchFamily="34" charset="0"/>
                <a:cs typeface="Arial" panose="020B0604020202020204" pitchFamily="34" charset="0"/>
              </a:rPr>
              <a:t> </a:t>
            </a:r>
          </a:p>
          <a:p>
            <a:pPr marL="457200" indent="-457200" algn="just">
              <a:buAutoNum type="arabicPeriod"/>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penguatan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kapasitas</a:t>
            </a:r>
            <a:r>
              <a:rPr lang="en-ID" sz="2000" b="0" dirty="0">
                <a:latin typeface="Arial" panose="020B0604020202020204" pitchFamily="34" charset="0"/>
                <a:cs typeface="Arial" panose="020B0604020202020204" pitchFamily="34" charset="0"/>
              </a:rPr>
              <a:t> </a:t>
            </a:r>
          </a:p>
          <a:p>
            <a:pPr marL="457200" indent="-457200" algn="just">
              <a:buAutoNum type="arabicPeriod"/>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Rekayasa</a:t>
            </a:r>
            <a:r>
              <a:rPr lang="en-ID" sz="2000" b="0" dirty="0">
                <a:latin typeface="Arial" panose="020B0604020202020204" pitchFamily="34" charset="0"/>
                <a:cs typeface="Arial" panose="020B0604020202020204" pitchFamily="34" charset="0"/>
              </a:rPr>
              <a:t> Sosial</a:t>
            </a:r>
          </a:p>
          <a:p>
            <a:pPr marL="457200" indent="-457200" algn="just">
              <a:buAutoNum type="arabicPeriod"/>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Proses </a:t>
            </a:r>
            <a:r>
              <a:rPr lang="en-ID" sz="2000" b="0" dirty="0" err="1">
                <a:latin typeface="Arial" panose="020B0604020202020204" pitchFamily="34" charset="0"/>
                <a:cs typeface="Arial" panose="020B0604020202020204" pitchFamily="34" charset="0"/>
              </a:rPr>
              <a:t>Pemasaran</a:t>
            </a:r>
            <a:r>
              <a:rPr lang="en-ID" sz="2000" b="0" dirty="0">
                <a:latin typeface="Arial" panose="020B0604020202020204" pitchFamily="34" charset="0"/>
                <a:cs typeface="Arial" panose="020B0604020202020204" pitchFamily="34" charset="0"/>
              </a:rPr>
              <a:t> Sosial </a:t>
            </a:r>
          </a:p>
          <a:p>
            <a:pPr marL="0" indent="0" algn="just">
              <a:buNone/>
            </a:pP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14863537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8570231" cy="604781"/>
          </a:xfrm>
        </p:spPr>
        <p:txBody>
          <a:bodyPr/>
          <a:lstStyle/>
          <a:p>
            <a:r>
              <a:rPr lang="en-US" dirty="0"/>
              <a:t>3. Ruang </a:t>
            </a:r>
            <a:r>
              <a:rPr lang="en-US" dirty="0" err="1"/>
              <a:t>Lingkup</a:t>
            </a:r>
            <a:r>
              <a:rPr lang="en-US" dirty="0"/>
              <a:t> </a:t>
            </a:r>
            <a:r>
              <a:rPr lang="en-US" dirty="0" err="1"/>
              <a:t>Manajemen</a:t>
            </a:r>
            <a:r>
              <a:rPr lang="en-US" dirty="0"/>
              <a:t> </a:t>
            </a:r>
            <a:r>
              <a:rPr lang="en-US" dirty="0" err="1"/>
              <a:t>Penyuluhan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457200" indent="-457200" algn="just">
              <a:buAutoNum type="arabicPeriod"/>
            </a:pPr>
            <a:r>
              <a:rPr lang="en-US" sz="2000" b="0" dirty="0" err="1">
                <a:latin typeface="Arial" panose="020B0604020202020204" pitchFamily="34" charset="0"/>
                <a:cs typeface="Arial" panose="020B0604020202020204" pitchFamily="34" charset="0"/>
              </a:rPr>
              <a:t>Susunan</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tugas</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staf</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penyuluhan</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Manejemn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personil</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Manajemen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keuangan</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Manajemen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fasilitas</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Peralatan</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perlengkapan</a:t>
            </a:r>
            <a:r>
              <a:rPr lang="en-US" sz="2000" b="0" dirty="0">
                <a:latin typeface="Arial" panose="020B0604020202020204" pitchFamily="34" charset="0"/>
                <a:cs typeface="Arial" panose="020B0604020202020204" pitchFamily="34" charset="0"/>
              </a:rPr>
              <a:t>)</a:t>
            </a:r>
          </a:p>
          <a:p>
            <a:pPr marL="457200" indent="-457200" algn="just">
              <a:buAutoNum type="arabicPeriod"/>
            </a:pPr>
            <a:r>
              <a:rPr lang="en-US" sz="2000" b="0" dirty="0" err="1">
                <a:latin typeface="Arial" panose="020B0604020202020204" pitchFamily="34" charset="0"/>
                <a:cs typeface="Arial" panose="020B0604020202020204" pitchFamily="34" charset="0"/>
              </a:rPr>
              <a:t>Perencanaan</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Pelaporan</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Pelatihan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Pra-Kerja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Staf</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Penyuluh</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Pelatihan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Kerja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Staf</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Penyuluhan</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Organisasi</a:t>
            </a:r>
            <a:r>
              <a:rPr lang="en-US" sz="2000" b="0" dirty="0">
                <a:latin typeface="Arial" panose="020B0604020202020204" pitchFamily="34" charset="0"/>
                <a:cs typeface="Arial" panose="020B0604020202020204" pitchFamily="34" charset="0"/>
              </a:rPr>
              <a:t> Lembaga </a:t>
            </a:r>
            <a:r>
              <a:rPr lang="en-US" sz="2000" b="0" dirty="0" err="1">
                <a:latin typeface="Arial" panose="020B0604020202020204" pitchFamily="34" charset="0"/>
                <a:cs typeface="Arial" panose="020B0604020202020204" pitchFamily="34" charset="0"/>
              </a:rPr>
              <a:t>penyuluhan</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koordinasi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dengan</a:t>
            </a:r>
            <a:r>
              <a:rPr lang="en-US" sz="2000" b="0" dirty="0">
                <a:latin typeface="Arial" panose="020B0604020202020204" pitchFamily="34" charset="0"/>
                <a:cs typeface="Arial" panose="020B0604020202020204" pitchFamily="34" charset="0"/>
              </a:rPr>
              <a:t> Lembaga </a:t>
            </a:r>
            <a:r>
              <a:rPr lang="en-US" sz="2000" b="0" dirty="0" err="1">
                <a:latin typeface="Arial" panose="020B0604020202020204" pitchFamily="34" charset="0"/>
                <a:cs typeface="Arial" panose="020B0604020202020204" pitchFamily="34" charset="0"/>
              </a:rPr>
              <a:t>terkait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lainya</a:t>
            </a:r>
            <a:r>
              <a:rPr lang="en-US" sz="2000" b="0" dirty="0">
                <a:latin typeface="Arial" panose="020B0604020202020204" pitchFamily="34" charset="0"/>
                <a:cs typeface="Arial" panose="020B0604020202020204" pitchFamily="34" charset="0"/>
              </a:rPr>
              <a:t>.</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1551668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7933518" cy="604781"/>
          </a:xfrm>
        </p:spPr>
        <p:txBody>
          <a:bodyPr/>
          <a:lstStyle/>
          <a:p>
            <a:r>
              <a:rPr lang="en-US" dirty="0"/>
              <a:t>4, Ruang </a:t>
            </a:r>
            <a:r>
              <a:rPr lang="en-US" dirty="0" err="1"/>
              <a:t>Lingkup</a:t>
            </a:r>
            <a:r>
              <a:rPr lang="en-US" dirty="0"/>
              <a:t> </a:t>
            </a:r>
            <a:r>
              <a:rPr lang="en-US" dirty="0" err="1"/>
              <a:t>Kegiatan</a:t>
            </a:r>
            <a:r>
              <a:rPr lang="en-US" dirty="0"/>
              <a:t> </a:t>
            </a:r>
            <a:r>
              <a:rPr lang="en-US" dirty="0" err="1"/>
              <a:t>Penyuluhan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Keududukan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Penyuluhan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Pertanian</a:t>
            </a:r>
            <a:endParaRPr lang="en-US" sz="2000" b="0" dirty="0">
              <a:latin typeface="Arial" panose="020B0604020202020204" pitchFamily="34" charset="0"/>
              <a:cs typeface="Arial" panose="020B0604020202020204" pitchFamily="34" charset="0"/>
            </a:endParaRPr>
          </a:p>
          <a:p>
            <a:pPr marL="0" indent="0" algn="just">
              <a:buNone/>
            </a:pPr>
            <a:r>
              <a:rPr lang="en-US" sz="2000" b="0" dirty="0" err="1">
                <a:latin typeface="Arial" panose="020B0604020202020204" pitchFamily="34" charset="0"/>
                <a:cs typeface="Arial" panose="020B0604020202020204" pitchFamily="34" charset="0"/>
              </a:rPr>
              <a:t>Berbicara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tentang</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kedudukan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penyuuhan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dengan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tepat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menyebutnya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sebagai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perantara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atau</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jembatan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penghubung</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antara</a:t>
            </a:r>
            <a:r>
              <a:rPr lang="en-US" sz="2000" b="0" dirty="0">
                <a:latin typeface="Arial" panose="020B0604020202020204" pitchFamily="34" charset="0"/>
                <a:cs typeface="Arial" panose="020B0604020202020204" pitchFamily="34" charset="0"/>
              </a:rPr>
              <a:t> lain:</a:t>
            </a:r>
          </a:p>
          <a:p>
            <a:pPr marL="457200" indent="-457200" algn="just">
              <a:buAutoNum type="arabicPeriod"/>
            </a:pPr>
            <a:r>
              <a:rPr lang="en-US" sz="2000" b="0" dirty="0" err="1">
                <a:latin typeface="Arial" panose="020B0604020202020204" pitchFamily="34" charset="0"/>
                <a:cs typeface="Arial" panose="020B0604020202020204" pitchFamily="34" charset="0"/>
              </a:rPr>
              <a:t>Teori</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Praktek</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Pengalaman</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Kebutuhan</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Penguasa</a:t>
            </a:r>
            <a:r>
              <a:rPr lang="en-US" sz="2000" b="0" dirty="0">
                <a:latin typeface="Arial" panose="020B0604020202020204" pitchFamily="34" charset="0"/>
                <a:cs typeface="Arial" panose="020B0604020202020204" pitchFamily="34" charset="0"/>
              </a:rPr>
              <a:t> dan Masyarakat</a:t>
            </a:r>
          </a:p>
          <a:p>
            <a:pPr marL="457200" indent="-457200" algn="just">
              <a:buAutoNum type="arabicPeriod"/>
            </a:pPr>
            <a:r>
              <a:rPr lang="en-US" sz="2000" b="0" dirty="0" err="1">
                <a:latin typeface="Arial" panose="020B0604020202020204" pitchFamily="34" charset="0"/>
                <a:cs typeface="Arial" panose="020B0604020202020204" pitchFamily="34" charset="0"/>
              </a:rPr>
              <a:t>Produsen</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Pelanggan</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Sumber</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Informasi</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Penggunannya</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Antar</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sesama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sebagai</a:t>
            </a:r>
            <a:r>
              <a:rPr lang="en-US" sz="2000" b="0" dirty="0">
                <a:latin typeface="Arial" panose="020B0604020202020204" pitchFamily="34" charset="0"/>
                <a:cs typeface="Arial" panose="020B0604020202020204" pitchFamily="34" charset="0"/>
              </a:rPr>
              <a:t> stakeholder </a:t>
            </a:r>
            <a:r>
              <a:rPr lang="en-US" sz="2000" b="0" dirty="0" err="1">
                <a:latin typeface="Arial" panose="020B0604020202020204" pitchFamily="34" charset="0"/>
                <a:cs typeface="Arial" panose="020B0604020202020204" pitchFamily="34" charset="0"/>
              </a:rPr>
              <a:t>agribisnis</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a:latin typeface="Arial" panose="020B0604020202020204" pitchFamily="34" charset="0"/>
                <a:cs typeface="Arial" panose="020B0604020202020204" pitchFamily="34" charset="0"/>
              </a:rPr>
              <a:t>Antara </a:t>
            </a:r>
            <a:r>
              <a:rPr lang="en-US" sz="2000" b="0" dirty="0" err="1">
                <a:latin typeface="Arial" panose="020B0604020202020204" pitchFamily="34" charset="0"/>
                <a:cs typeface="Arial" panose="020B0604020202020204" pitchFamily="34" charset="0"/>
              </a:rPr>
              <a:t>masyarakat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didalam</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Pihak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luar</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17245207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7933518" cy="604781"/>
          </a:xfrm>
        </p:spPr>
        <p:txBody>
          <a:bodyPr/>
          <a:lstStyle/>
          <a:p>
            <a:r>
              <a:rPr lang="en-US" dirty="0"/>
              <a:t>4, Ruang </a:t>
            </a:r>
            <a:r>
              <a:rPr lang="en-US" dirty="0" err="1"/>
              <a:t>Lingkup</a:t>
            </a:r>
            <a:r>
              <a:rPr lang="en-US" dirty="0"/>
              <a:t> </a:t>
            </a:r>
            <a:r>
              <a:rPr lang="en-US" dirty="0" err="1"/>
              <a:t>Kegiatan</a:t>
            </a:r>
            <a:r>
              <a:rPr lang="en-US" dirty="0"/>
              <a:t> </a:t>
            </a:r>
            <a:r>
              <a:rPr lang="en-US" dirty="0" err="1"/>
              <a:t>Penyuluhan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Kegiatan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penyuluhan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berperan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sebagai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jembatan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dalam</a:t>
            </a:r>
            <a:r>
              <a:rPr lang="en-US" sz="2000" b="0" dirty="0">
                <a:latin typeface="Arial" panose="020B0604020202020204" pitchFamily="34" charset="0"/>
                <a:cs typeface="Arial" panose="020B0604020202020204" pitchFamily="34" charset="0"/>
              </a:rPr>
              <a:t> proses :</a:t>
            </a:r>
          </a:p>
          <a:p>
            <a:pPr marL="457200" indent="-457200" algn="just">
              <a:buAutoNum type="arabicPeriod"/>
            </a:pPr>
            <a:r>
              <a:rPr lang="en-US" sz="2000" b="0" dirty="0" err="1">
                <a:latin typeface="Arial" panose="020B0604020202020204" pitchFamily="34" charset="0"/>
                <a:cs typeface="Arial" panose="020B0604020202020204" pitchFamily="34" charset="0"/>
              </a:rPr>
              <a:t>Distribusi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informasi</a:t>
            </a:r>
            <a:r>
              <a:rPr lang="en-US" sz="2000" b="0" dirty="0">
                <a:latin typeface="Arial" panose="020B0604020202020204" pitchFamily="34" charset="0"/>
                <a:cs typeface="Arial" panose="020B0604020202020204" pitchFamily="34" charset="0"/>
              </a:rPr>
              <a:t>/</a:t>
            </a:r>
            <a:r>
              <a:rPr lang="en-US" sz="2000" b="0" dirty="0" err="1">
                <a:latin typeface="Arial" panose="020B0604020202020204" pitchFamily="34" charset="0"/>
                <a:cs typeface="Arial" panose="020B0604020202020204" pitchFamily="34" charset="0"/>
              </a:rPr>
              <a:t>inovasi</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Pemecahan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masaah</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Pengambilan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keputusan</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42340669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7933518" cy="604781"/>
          </a:xfrm>
        </p:spPr>
        <p:txBody>
          <a:bodyPr/>
          <a:lstStyle/>
          <a:p>
            <a:r>
              <a:rPr lang="en-US" dirty="0"/>
              <a:t>4, Ruang </a:t>
            </a:r>
            <a:r>
              <a:rPr lang="en-US" dirty="0" err="1"/>
              <a:t>Lingkup</a:t>
            </a:r>
            <a:r>
              <a:rPr lang="en-US" dirty="0"/>
              <a:t> </a:t>
            </a:r>
            <a:r>
              <a:rPr lang="en-US" dirty="0" err="1"/>
              <a:t>Kegiatan</a:t>
            </a:r>
            <a:r>
              <a:rPr lang="en-US" dirty="0"/>
              <a:t> </a:t>
            </a:r>
            <a:r>
              <a:rPr lang="en-US" dirty="0" err="1"/>
              <a:t>Penyuluhan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Lingkup</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kegiatan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penyuluhan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sebagai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agen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pembaharuan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sebagaimana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dikemukankan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dalam</a:t>
            </a:r>
            <a:r>
              <a:rPr lang="en-US" sz="2000" b="0" dirty="0">
                <a:latin typeface="Arial" panose="020B0604020202020204" pitchFamily="34" charset="0"/>
                <a:cs typeface="Arial" panose="020B0604020202020204" pitchFamily="34" charset="0"/>
              </a:rPr>
              <a:t> 7 </a:t>
            </a:r>
            <a:r>
              <a:rPr lang="en-US" sz="2000" b="0" dirty="0" err="1">
                <a:latin typeface="Arial" panose="020B0604020202020204" pitchFamily="34" charset="0"/>
                <a:cs typeface="Arial" panose="020B0604020202020204" pitchFamily="34" charset="0"/>
              </a:rPr>
              <a:t>Kegiatan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pokok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yaitu</a:t>
            </a:r>
            <a:r>
              <a:rPr lang="en-US" sz="2000" b="0" dirty="0">
                <a:latin typeface="Arial" panose="020B0604020202020204" pitchFamily="34" charset="0"/>
                <a:cs typeface="Arial" panose="020B0604020202020204" pitchFamily="34" charset="0"/>
              </a:rPr>
              <a:t> :</a:t>
            </a:r>
          </a:p>
          <a:p>
            <a:pPr marL="457200" indent="-457200" algn="just">
              <a:buAutoNum type="arabicPeriod"/>
            </a:pPr>
            <a:r>
              <a:rPr lang="en-US" sz="2000" b="0" dirty="0" err="1">
                <a:latin typeface="Arial" panose="020B0604020202020204" pitchFamily="34" charset="0"/>
                <a:cs typeface="Arial" panose="020B0604020202020204" pitchFamily="34" charset="0"/>
              </a:rPr>
              <a:t>Penyadaran</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Menunjukkan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adanya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masalah</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Membantu</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pemecahan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masalah</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Menunjukkan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pentingnya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perubahan</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Melakukan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pengujian</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demonstrasi</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Memproduksi</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publikasi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informasi</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Melaksanakan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pemberdayaan</a:t>
            </a:r>
            <a:r>
              <a:rPr lang="en-US" sz="2000" b="0" dirty="0">
                <a:latin typeface="Arial" panose="020B0604020202020204" pitchFamily="34" charset="0"/>
                <a:cs typeface="Arial" panose="020B0604020202020204" pitchFamily="34" charset="0"/>
              </a:rPr>
              <a:t>/</a:t>
            </a:r>
            <a:r>
              <a:rPr lang="en-US" sz="2000" b="0" dirty="0" err="1">
                <a:latin typeface="Arial" panose="020B0604020202020204" pitchFamily="34" charset="0"/>
                <a:cs typeface="Arial" panose="020B0604020202020204" pitchFamily="34" charset="0"/>
              </a:rPr>
              <a:t>penguatan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kapasitas</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27149065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9337043" cy="604781"/>
          </a:xfrm>
        </p:spPr>
        <p:txBody>
          <a:bodyPr/>
          <a:lstStyle/>
          <a:p>
            <a:r>
              <a:rPr lang="en-US" dirty="0"/>
              <a:t>5. Ruang </a:t>
            </a:r>
            <a:r>
              <a:rPr lang="en-US" dirty="0" err="1"/>
              <a:t>Lingkup</a:t>
            </a:r>
            <a:r>
              <a:rPr lang="en-US" dirty="0"/>
              <a:t> </a:t>
            </a:r>
            <a:r>
              <a:rPr lang="en-US" dirty="0" err="1"/>
              <a:t>Materi</a:t>
            </a:r>
            <a:r>
              <a:rPr lang="en-US" dirty="0"/>
              <a:t> Program </a:t>
            </a:r>
            <a:r>
              <a:rPr lang="en-US" dirty="0" err="1"/>
              <a:t>Penyuluhan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Ligkup</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materi</a:t>
            </a:r>
            <a:r>
              <a:rPr lang="en-US" sz="2000" b="0" dirty="0">
                <a:latin typeface="Arial" panose="020B0604020202020204" pitchFamily="34" charset="0"/>
                <a:cs typeface="Arial" panose="020B0604020202020204" pitchFamily="34" charset="0"/>
              </a:rPr>
              <a:t> program </a:t>
            </a:r>
            <a:r>
              <a:rPr lang="en-US" sz="2000" b="0" dirty="0" err="1">
                <a:latin typeface="Arial" panose="020B0604020202020204" pitchFamily="34" charset="0"/>
                <a:cs typeface="Arial" panose="020B0604020202020204" pitchFamily="34" charset="0"/>
              </a:rPr>
              <a:t>penyuluhan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mencakup</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segala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aspek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kegiatan</a:t>
            </a:r>
            <a:r>
              <a:rPr lang="en-US" sz="2000" b="0" dirty="0">
                <a:latin typeface="Arial" panose="020B0604020202020204" pitchFamily="34" charset="0"/>
                <a:cs typeface="Arial" panose="020B0604020202020204" pitchFamily="34" charset="0"/>
              </a:rPr>
              <a:t> yang </a:t>
            </a:r>
            <a:r>
              <a:rPr lang="en-US" sz="2000" b="0" dirty="0" err="1">
                <a:latin typeface="Arial" panose="020B0604020202020204" pitchFamily="34" charset="0"/>
                <a:cs typeface="Arial" panose="020B0604020202020204" pitchFamily="34" charset="0"/>
              </a:rPr>
              <a:t>berkaitan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dengan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upaya</a:t>
            </a:r>
            <a:r>
              <a:rPr lang="en-US" sz="2000" b="0" dirty="0">
                <a:latin typeface="Arial" panose="020B0604020202020204" pitchFamily="34" charset="0"/>
                <a:cs typeface="Arial" panose="020B0604020202020204" pitchFamily="34" charset="0"/>
              </a:rPr>
              <a:t> – </a:t>
            </a:r>
            <a:r>
              <a:rPr lang="en-US" sz="2000" b="0" dirty="0" err="1">
                <a:latin typeface="Arial" panose="020B0604020202020204" pitchFamily="34" charset="0"/>
                <a:cs typeface="Arial" panose="020B0604020202020204" pitchFamily="34" charset="0"/>
              </a:rPr>
              <a:t>upaya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peningkatan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produksi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peningkatan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pendapatan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serta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perbaikan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kesejehateraan</a:t>
            </a:r>
            <a:r>
              <a:rPr lang="en-US" sz="2000" b="0" dirty="0">
                <a:latin typeface="Arial" panose="020B0604020202020204" pitchFamily="34" charset="0"/>
                <a:cs typeface="Arial" panose="020B0604020202020204" pitchFamily="34" charset="0"/>
              </a:rPr>
              <a:t>.</a:t>
            </a:r>
          </a:p>
          <a:p>
            <a:pPr marL="0" indent="0" algn="just">
              <a:buNone/>
            </a:pPr>
            <a:r>
              <a:rPr lang="en-US" sz="2000" b="0" dirty="0" err="1">
                <a:latin typeface="Arial" panose="020B0604020202020204" pitchFamily="34" charset="0"/>
                <a:cs typeface="Arial" panose="020B0604020202020204" pitchFamily="34" charset="0"/>
              </a:rPr>
              <a:t>Beberapa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hal</a:t>
            </a:r>
            <a:r>
              <a:rPr lang="en-US" sz="2000" b="0" dirty="0">
                <a:latin typeface="Arial" panose="020B0604020202020204" pitchFamily="34" charset="0"/>
                <a:cs typeface="Arial" panose="020B0604020202020204" pitchFamily="34" charset="0"/>
              </a:rPr>
              <a:t> yang </a:t>
            </a:r>
            <a:r>
              <a:rPr lang="en-US" sz="2000" b="0" dirty="0" err="1">
                <a:latin typeface="Arial" panose="020B0604020202020204" pitchFamily="34" charset="0"/>
                <a:cs typeface="Arial" panose="020B0604020202020204" pitchFamily="34" charset="0"/>
              </a:rPr>
              <a:t>perlu</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diperhatikan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adalah</a:t>
            </a:r>
            <a:r>
              <a:rPr lang="en-US" sz="2000" b="0" dirty="0">
                <a:latin typeface="Arial" panose="020B0604020202020204" pitchFamily="34" charset="0"/>
                <a:cs typeface="Arial" panose="020B0604020202020204" pitchFamily="34" charset="0"/>
              </a:rPr>
              <a:t> :</a:t>
            </a:r>
          </a:p>
          <a:p>
            <a:pPr marL="457200" indent="-457200" algn="just">
              <a:buAutoNum type="arabicPeriod"/>
            </a:pPr>
            <a:r>
              <a:rPr lang="en-US" sz="2000" b="0" dirty="0" err="1">
                <a:latin typeface="Arial" panose="020B0604020202020204" pitchFamily="34" charset="0"/>
                <a:cs typeface="Arial" panose="020B0604020202020204" pitchFamily="34" charset="0"/>
              </a:rPr>
              <a:t>Optimasi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pemanfaatan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sumberdaya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untuk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kegiatan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produksi</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Efisiensi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sistem</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produksi</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Efisiensi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sistem</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pemasaran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produksi</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Pengelolan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usaha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termasuk</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pengelolaan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ekonomi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rumah</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tangga</a:t>
            </a:r>
            <a:endParaRPr lang="en-US" sz="2000" b="0" dirty="0">
              <a:latin typeface="Arial" panose="020B0604020202020204" pitchFamily="34" charset="0"/>
              <a:cs typeface="Arial" panose="020B0604020202020204" pitchFamily="34" charset="0"/>
            </a:endParaRPr>
          </a:p>
          <a:p>
            <a:pPr marL="457200" indent="-457200" algn="just">
              <a:buAutoNum type="arabicPeriod"/>
            </a:pPr>
            <a:r>
              <a:rPr lang="en-US" sz="2000" b="0" dirty="0" err="1">
                <a:latin typeface="Arial" panose="020B0604020202020204" pitchFamily="34" charset="0"/>
                <a:cs typeface="Arial" panose="020B0604020202020204" pitchFamily="34" charset="0"/>
              </a:rPr>
              <a:t>Pengembangan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sumberdaya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keluarga</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terutama</a:t>
            </a:r>
            <a:r>
              <a:rPr lang="en-US" sz="2000" b="0" dirty="0">
                <a:latin typeface="Arial" panose="020B0604020202020204" pitchFamily="34" charset="0"/>
                <a:cs typeface="Arial" panose="020B0604020202020204" pitchFamily="34" charset="0"/>
              </a:rPr>
              <a:t> pemuda dan Wanita</a:t>
            </a:r>
          </a:p>
          <a:p>
            <a:pPr marL="457200" indent="-457200" algn="just">
              <a:buAutoNum type="arabicPeriod"/>
            </a:pPr>
            <a:r>
              <a:rPr lang="en-US" sz="2000" b="0" dirty="0" err="1">
                <a:latin typeface="Arial" panose="020B0604020202020204" pitchFamily="34" charset="0"/>
                <a:cs typeface="Arial" panose="020B0604020202020204" pitchFamily="34" charset="0"/>
              </a:rPr>
              <a:t>Pengembangan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kelembagaan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ekonomi</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kelembagaan</a:t>
            </a:r>
            <a:r>
              <a:rPr lang="en-US" sz="2000" b="0" dirty="0">
                <a:latin typeface="Arial" panose="020B0604020202020204" pitchFamily="34" charset="0"/>
                <a:cs typeface="Arial" panose="020B0604020202020204" pitchFamily="34" charset="0"/>
              </a:rPr>
              <a:t> social</a:t>
            </a:r>
          </a:p>
          <a:p>
            <a:pPr marL="457200" indent="-457200" algn="just">
              <a:buAutoNum type="arabicPeriod"/>
            </a:pPr>
            <a:r>
              <a:rPr lang="en-US" sz="2000" b="0" dirty="0" err="1">
                <a:latin typeface="Arial" panose="020B0604020202020204" pitchFamily="34" charset="0"/>
                <a:cs typeface="Arial" panose="020B0604020202020204" pitchFamily="34" charset="0"/>
              </a:rPr>
              <a:t>Pembinaan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kepemimpinan</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19236317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539792"/>
            <a:ext cx="10515600" cy="701731"/>
          </a:xfrm>
        </p:spPr>
        <p:txBody>
          <a:bodyPr/>
          <a:lstStyle/>
          <a:p>
            <a:r>
              <a:rPr lang="en-US" altLang="ko-KR" sz="4400" dirty="0">
                <a:latin typeface="Redressed" panose="020B0604020202020204" charset="0"/>
                <a:cs typeface="Arial" panose="020B0604020202020204" pitchFamily="34" charset="0"/>
              </a:rPr>
              <a:t>Sejarah </a:t>
            </a:r>
            <a:r>
              <a:rPr lang="en-US" altLang="ko-KR" sz="4400" dirty="0" err="1">
                <a:latin typeface="Redressed" panose="020B0604020202020204" charset="0"/>
                <a:cs typeface="Arial" panose="020B0604020202020204" pitchFamily="34" charset="0"/>
              </a:rPr>
              <a:t>Penyuluhan</a:t>
            </a:r>
            <a:r>
              <a:rPr lang="en-US" altLang="ko-KR" sz="4400" dirty="0">
                <a:latin typeface="Redressed" panose="020B0604020202020204" charset="0"/>
                <a:cs typeface="Arial" panose="020B0604020202020204" pitchFamily="34" charset="0"/>
              </a:rPr>
              <a:t> </a:t>
            </a:r>
            <a:r>
              <a:rPr lang="en-US" altLang="ko-KR" sz="4400" dirty="0" err="1">
                <a:latin typeface="Redressed" panose="020B0604020202020204" charset="0"/>
                <a:cs typeface="Arial" panose="020B0604020202020204" pitchFamily="34" charset="0"/>
              </a:rPr>
              <a:t>Peternakan</a:t>
            </a:r>
            <a:endParaRPr lang="ko-KR" altLang="en-US" sz="4400" dirty="0">
              <a:latin typeface="Redressed" panose="020B060402020202020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en-US"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02</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pic>
        <p:nvPicPr>
          <p:cNvPr id="6" name="Picture 5">
            <a:extLst>
              <a:ext uri="{FF2B5EF4-FFF2-40B4-BE49-F238E27FC236}">
                <a16:creationId xmlns:a16="http://schemas.microsoft.com/office/drawing/2014/main" id="{1E28E13D-94F4-4655-8752-B18C8D48DFED}"/>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spTree>
    <p:extLst>
      <p:ext uri="{BB962C8B-B14F-4D97-AF65-F5344CB8AC3E}">
        <p14:creationId xmlns:p14="http://schemas.microsoft.com/office/powerpoint/2010/main" val="295875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25E-F1E1-4649-9BD7-6628CA5AC14C}"/>
              </a:ext>
            </a:extLst>
          </p:cNvPr>
          <p:cNvSpPr>
            <a:spLocks noGrp="1"/>
          </p:cNvSpPr>
          <p:nvPr>
            <p:ph type="title"/>
          </p:nvPr>
        </p:nvSpPr>
        <p:spPr>
          <a:xfrm>
            <a:off x="213357" y="317369"/>
            <a:ext cx="2465996" cy="604781"/>
          </a:xfrm>
        </p:spPr>
        <p:txBody>
          <a:bodyPr/>
          <a:lstStyle/>
          <a:p>
            <a:r>
              <a:rPr lang="en-US" dirty="0" err="1"/>
              <a:t>Penyuluhan</a:t>
            </a:r>
            <a:endParaRPr lang="en-ID" dirty="0"/>
          </a:p>
        </p:txBody>
      </p:sp>
      <p:sp>
        <p:nvSpPr>
          <p:cNvPr id="3" name="Content Placeholder 2">
            <a:extLst>
              <a:ext uri="{FF2B5EF4-FFF2-40B4-BE49-F238E27FC236}">
                <a16:creationId xmlns:a16="http://schemas.microsoft.com/office/drawing/2014/main" id="{BB198E2A-7544-457E-BA44-12C4C50C5485}"/>
              </a:ext>
            </a:extLst>
          </p:cNvPr>
          <p:cNvSpPr>
            <a:spLocks noGrp="1"/>
          </p:cNvSpPr>
          <p:nvPr>
            <p:ph idx="10"/>
          </p:nvPr>
        </p:nvSpPr>
        <p:spPr/>
        <p:txBody>
          <a:bodyPr>
            <a:normAutofit/>
          </a:bodyPr>
          <a:lstStyle/>
          <a:p>
            <a:pPr marL="0" indent="0" algn="just">
              <a:buNone/>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merupakan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pendidikan</a:t>
            </a:r>
            <a:r>
              <a:rPr lang="en-ID" sz="2000" dirty="0">
                <a:latin typeface="Arial" panose="020B0604020202020204" pitchFamily="34" charset="0"/>
                <a:cs typeface="Arial" panose="020B0604020202020204" pitchFamily="34" charset="0"/>
              </a:rPr>
              <a:t> non formal </a:t>
            </a:r>
            <a:r>
              <a:rPr lang="en-ID" sz="2000" b="0" dirty="0" err="1">
                <a:latin typeface="Arial" panose="020B0604020202020204" pitchFamily="34" charset="0"/>
                <a:cs typeface="Arial" panose="020B0604020202020204" pitchFamily="34" charset="0"/>
              </a:rPr>
              <a:t>bagi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pelaku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utama</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pelaku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usaha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jaminan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atas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hak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mendapatkan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pendidikan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diharapkan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mampu</a:t>
            </a:r>
            <a:r>
              <a:rPr lang="en-ID" sz="2000" b="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memanfaatkan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sumber</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daya</a:t>
            </a:r>
            <a:r>
              <a:rPr lang="en-ID" sz="2000" dirty="0">
                <a:latin typeface="Arial" panose="020B0604020202020204" pitchFamily="34" charset="0"/>
                <a:cs typeface="Arial" panose="020B0604020202020204" pitchFamily="34" charset="0"/>
              </a:rPr>
              <a:t> </a:t>
            </a:r>
            <a:r>
              <a:rPr lang="en-ID" sz="2000" b="0" dirty="0">
                <a:latin typeface="Arial" panose="020B0604020202020204" pitchFamily="34" charset="0"/>
                <a:cs typeface="Arial" panose="020B0604020202020204" pitchFamily="34" charset="0"/>
              </a:rPr>
              <a:t>yang </a:t>
            </a:r>
            <a:r>
              <a:rPr lang="en-ID" sz="2000" b="0" dirty="0" err="1">
                <a:latin typeface="Arial" panose="020B0604020202020204" pitchFamily="34" charset="0"/>
                <a:cs typeface="Arial" panose="020B0604020202020204" pitchFamily="34" charset="0"/>
              </a:rPr>
              <a:t>ada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guna</a:t>
            </a:r>
            <a:r>
              <a:rPr lang="en-ID" sz="2000" b="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memperbaiki</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meningkatkan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pendapatan</a:t>
            </a:r>
            <a:r>
              <a:rPr lang="en-ID" sz="200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beserta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keluarganya</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lebih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luas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lagi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dapat</a:t>
            </a:r>
            <a:r>
              <a:rPr lang="en-ID" sz="2000" b="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meningkatkan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kesejahteraannya</a:t>
            </a:r>
            <a:endParaRPr lang="en-ID" sz="20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4875928-5C3F-49C8-B983-A2F5524F3499}"/>
              </a:ext>
            </a:extLst>
          </p:cNvPr>
          <p:cNvPicPr>
            <a:picLocks noChangeAspect="1"/>
          </p:cNvPicPr>
          <p:nvPr/>
        </p:nvPicPr>
        <p:blipFill>
          <a:blip r:embed="rId2"/>
          <a:stretch>
            <a:fillRect/>
          </a:stretch>
        </p:blipFill>
        <p:spPr>
          <a:xfrm>
            <a:off x="11212516" y="0"/>
            <a:ext cx="1009107" cy="1009107"/>
          </a:xfrm>
          <a:prstGeom prst="ellipse">
            <a:avLst/>
          </a:prstGeom>
          <a:ln>
            <a:noFill/>
          </a:ln>
          <a:effectLst>
            <a:softEdge rad="112500"/>
          </a:effectLst>
        </p:spPr>
      </p:pic>
    </p:spTree>
    <p:extLst>
      <p:ext uri="{BB962C8B-B14F-4D97-AF65-F5344CB8AC3E}">
        <p14:creationId xmlns:p14="http://schemas.microsoft.com/office/powerpoint/2010/main" val="30379642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2465996" cy="604781"/>
          </a:xfrm>
        </p:spPr>
        <p:txBody>
          <a:bodyPr/>
          <a:lstStyle/>
          <a:p>
            <a:r>
              <a:rPr lang="en-US" dirty="0" err="1"/>
              <a:t>Penyuluhan</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p:txBody>
          <a:bodyPr>
            <a:normAutofit/>
          </a:bodyPr>
          <a:lstStyle/>
          <a:p>
            <a:pPr marL="0" indent="0" algn="just">
              <a:buNone/>
            </a:pPr>
            <a:r>
              <a:rPr lang="en-ID" sz="2000" b="0" dirty="0">
                <a:latin typeface="Arial" panose="020B0604020202020204" pitchFamily="34" charset="0"/>
                <a:cs typeface="Arial" panose="020B0604020202020204" pitchFamily="34" charset="0"/>
              </a:rPr>
              <a:t>Pendidikan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adalah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usaha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untuk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menghasilkan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perubahan-perubahan</a:t>
            </a:r>
            <a:r>
              <a:rPr lang="en-ID" sz="2000" b="0" dirty="0">
                <a:latin typeface="Arial" panose="020B0604020202020204" pitchFamily="34" charset="0"/>
                <a:cs typeface="Arial" panose="020B0604020202020204" pitchFamily="34" charset="0"/>
              </a:rPr>
              <a:t> pada </a:t>
            </a:r>
            <a:r>
              <a:rPr lang="en-ID" sz="2000" b="0" dirty="0" err="1">
                <a:latin typeface="Arial" panose="020B0604020202020204" pitchFamily="34" charset="0"/>
                <a:cs typeface="Arial" panose="020B0604020202020204" pitchFamily="34" charset="0"/>
              </a:rPr>
              <a:t>perilaku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manusia</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mencakup</a:t>
            </a:r>
            <a:r>
              <a:rPr lang="en-ID" sz="2000" b="0" dirty="0">
                <a:latin typeface="Arial" panose="020B0604020202020204" pitchFamily="34" charset="0"/>
                <a:cs typeface="Arial" panose="020B0604020202020204" pitchFamily="34" charset="0"/>
              </a:rPr>
              <a:t>: </a:t>
            </a:r>
          </a:p>
          <a:p>
            <a:pPr marL="457200" indent="-457200" algn="just">
              <a:buAutoNum type="alphaLcPeriod"/>
            </a:pPr>
            <a:r>
              <a:rPr lang="en-ID" sz="2000" b="0" dirty="0" err="1">
                <a:latin typeface="Arial" panose="020B0604020202020204" pitchFamily="34" charset="0"/>
                <a:cs typeface="Arial" panose="020B0604020202020204" pitchFamily="34" charset="0"/>
              </a:rPr>
              <a:t>Perubahan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Pengetahuan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atau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hal</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diakui</a:t>
            </a:r>
            <a:r>
              <a:rPr lang="en-ID" sz="2000" b="0" dirty="0">
                <a:latin typeface="Arial" panose="020B0604020202020204" pitchFamily="34" charset="0"/>
                <a:cs typeface="Arial" panose="020B0604020202020204" pitchFamily="34" charset="0"/>
              </a:rPr>
              <a:t>.</a:t>
            </a:r>
          </a:p>
          <a:p>
            <a:pPr marL="457200" indent="-457200" algn="just">
              <a:buAutoNum type="alphaLcPeriod"/>
            </a:pPr>
            <a:r>
              <a:rPr lang="en-ID" sz="2000" b="0" dirty="0" err="1">
                <a:latin typeface="Arial" panose="020B0604020202020204" pitchFamily="34" charset="0"/>
                <a:cs typeface="Arial" panose="020B0604020202020204" pitchFamily="34" charset="0"/>
              </a:rPr>
              <a:t>Perubahan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Ketrampilan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atau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kebiasaan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melakukan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sesuatu</a:t>
            </a:r>
            <a:r>
              <a:rPr lang="en-ID" sz="2000" b="0" dirty="0">
                <a:latin typeface="Arial" panose="020B0604020202020204" pitchFamily="34" charset="0"/>
                <a:cs typeface="Arial" panose="020B0604020202020204" pitchFamily="34" charset="0"/>
              </a:rPr>
              <a:t> </a:t>
            </a:r>
          </a:p>
          <a:p>
            <a:pPr marL="457200" indent="-457200" algn="just">
              <a:buAutoNum type="alphaLcPeriod"/>
            </a:pPr>
            <a:r>
              <a:rPr lang="en-ID" sz="2000" b="0" dirty="0" err="1">
                <a:latin typeface="Arial" panose="020B0604020202020204" pitchFamily="34" charset="0"/>
                <a:cs typeface="Arial" panose="020B0604020202020204" pitchFamily="34" charset="0"/>
              </a:rPr>
              <a:t>Perubahan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sikap</a:t>
            </a:r>
            <a:r>
              <a:rPr lang="en-ID" sz="2000" b="0" dirty="0">
                <a:latin typeface="Arial" panose="020B0604020202020204" pitchFamily="34" charset="0"/>
                <a:cs typeface="Arial" panose="020B0604020202020204" pitchFamily="34" charset="0"/>
              </a:rPr>
              <a:t> dan Mental</a:t>
            </a:r>
          </a:p>
        </p:txBody>
      </p:sp>
      <p:pic>
        <p:nvPicPr>
          <p:cNvPr id="5" name="Picture 4">
            <a:extLst>
              <a:ext uri="{FF2B5EF4-FFF2-40B4-BE49-F238E27FC236}">
                <a16:creationId xmlns:a16="http://schemas.microsoft.com/office/drawing/2014/main" id="{73B5DE62-4578-4A66-AA05-85E5AE4EB430}"/>
              </a:ext>
            </a:extLst>
          </p:cNvPr>
          <p:cNvPicPr>
            <a:picLocks noChangeAspect="1"/>
          </p:cNvPicPr>
          <p:nvPr/>
        </p:nvPicPr>
        <p:blipFill>
          <a:blip r:embed="rId2"/>
          <a:stretch>
            <a:fillRect/>
          </a:stretch>
        </p:blipFill>
        <p:spPr>
          <a:xfrm>
            <a:off x="11225963" y="0"/>
            <a:ext cx="1009107" cy="1009107"/>
          </a:xfrm>
          <a:prstGeom prst="ellipse">
            <a:avLst/>
          </a:prstGeom>
          <a:ln>
            <a:noFill/>
          </a:ln>
          <a:effectLst>
            <a:softEdge rad="112500"/>
          </a:effectLst>
        </p:spPr>
      </p:pic>
    </p:spTree>
    <p:extLst>
      <p:ext uri="{BB962C8B-B14F-4D97-AF65-F5344CB8AC3E}">
        <p14:creationId xmlns:p14="http://schemas.microsoft.com/office/powerpoint/2010/main" val="16395702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D2A85-0318-4055-A47F-F0EF995EFEB0}"/>
              </a:ext>
            </a:extLst>
          </p:cNvPr>
          <p:cNvSpPr>
            <a:spLocks noGrp="1"/>
          </p:cNvSpPr>
          <p:nvPr>
            <p:ph type="title"/>
          </p:nvPr>
        </p:nvSpPr>
        <p:spPr>
          <a:xfrm>
            <a:off x="213357" y="317369"/>
            <a:ext cx="2465996" cy="604781"/>
          </a:xfrm>
        </p:spPr>
        <p:txBody>
          <a:bodyPr/>
          <a:lstStyle/>
          <a:p>
            <a:r>
              <a:rPr lang="en-US" dirty="0" err="1"/>
              <a:t>Penyuluhan</a:t>
            </a:r>
            <a:endParaRPr lang="en-ID" dirty="0"/>
          </a:p>
        </p:txBody>
      </p:sp>
      <p:sp>
        <p:nvSpPr>
          <p:cNvPr id="3" name="Content Placeholder 2">
            <a:extLst>
              <a:ext uri="{FF2B5EF4-FFF2-40B4-BE49-F238E27FC236}">
                <a16:creationId xmlns:a16="http://schemas.microsoft.com/office/drawing/2014/main" id="{BA3858A8-AAB4-4985-BC33-2822494F584C}"/>
              </a:ext>
            </a:extLst>
          </p:cNvPr>
          <p:cNvSpPr>
            <a:spLocks noGrp="1"/>
          </p:cNvSpPr>
          <p:nvPr>
            <p:ph idx="10"/>
          </p:nvPr>
        </p:nvSpPr>
        <p:spPr/>
        <p:txBody>
          <a:bodyPr>
            <a:normAutofit/>
          </a:bodyPr>
          <a:lstStyle/>
          <a:p>
            <a:pPr marL="0" indent="0" algn="just">
              <a:buNone/>
            </a:pP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harus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memiliki</a:t>
            </a:r>
            <a:r>
              <a:rPr lang="en-ID" sz="2000" b="0" dirty="0">
                <a:latin typeface="Arial" panose="020B0604020202020204" pitchFamily="34" charset="0"/>
                <a:cs typeface="Arial" panose="020B0604020202020204" pitchFamily="34" charset="0"/>
              </a:rPr>
              <a:t>: </a:t>
            </a:r>
          </a:p>
          <a:p>
            <a:pPr marL="457200" indent="-457200" algn="just">
              <a:buAutoNum type="alphaLcPeriod"/>
            </a:pPr>
            <a:r>
              <a:rPr lang="en-ID" sz="2000" b="0" dirty="0" err="1">
                <a:latin typeface="Arial" panose="020B0604020202020204" pitchFamily="34" charset="0"/>
                <a:cs typeface="Arial" panose="020B0604020202020204" pitchFamily="34" charset="0"/>
              </a:rPr>
              <a:t>Tentang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perubahan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perilaku</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harus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dihasilkan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atau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perilaku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baru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apa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pengetahuan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pengertian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keterampilan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kebiasaan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sikap</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perasaan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tentang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apa</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harus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dihasilkan</a:t>
            </a:r>
            <a:r>
              <a:rPr lang="en-ID" sz="2000" b="0" dirty="0">
                <a:latin typeface="Arial" panose="020B0604020202020204" pitchFamily="34" charset="0"/>
                <a:cs typeface="Arial" panose="020B0604020202020204" pitchFamily="34" charset="0"/>
              </a:rPr>
              <a:t>. </a:t>
            </a:r>
          </a:p>
          <a:p>
            <a:pPr marL="457200" indent="-457200" algn="just">
              <a:buAutoNum type="alphaLcPeriod"/>
            </a:pPr>
            <a:r>
              <a:rPr lang="en-ID" sz="2000" b="0" dirty="0" err="1">
                <a:latin typeface="Arial" panose="020B0604020202020204" pitchFamily="34" charset="0"/>
                <a:cs typeface="Arial" panose="020B0604020202020204" pitchFamily="34" charset="0"/>
              </a:rPr>
              <a:t>Tentang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bagaimana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caranya</a:t>
            </a:r>
            <a:r>
              <a:rPr lang="en-ID" sz="2000" b="0" dirty="0">
                <a:latin typeface="Arial" panose="020B0604020202020204" pitchFamily="34" charset="0"/>
                <a:cs typeface="Arial" panose="020B0604020202020204" pitchFamily="34" charset="0"/>
              </a:rPr>
              <a:t>  orang  </a:t>
            </a:r>
            <a:r>
              <a:rPr lang="en-ID" sz="2000" b="0" dirty="0" err="1">
                <a:latin typeface="Arial" panose="020B0604020202020204" pitchFamily="34" charset="0"/>
                <a:cs typeface="Arial" panose="020B0604020202020204" pitchFamily="34" charset="0"/>
              </a:rPr>
              <a:t>belajar</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yaitu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bagaimana</a:t>
            </a:r>
            <a:r>
              <a:rPr lang="en-ID" sz="2000" b="0" dirty="0">
                <a:latin typeface="Arial" panose="020B0604020202020204" pitchFamily="34" charset="0"/>
                <a:cs typeface="Arial" panose="020B0604020202020204" pitchFamily="34" charset="0"/>
              </a:rPr>
              <a:t> orang </a:t>
            </a:r>
            <a:r>
              <a:rPr lang="en-ID" sz="2000" b="0" dirty="0" err="1">
                <a:latin typeface="Arial" panose="020B0604020202020204" pitchFamily="34" charset="0"/>
                <a:cs typeface="Arial" panose="020B0604020202020204" pitchFamily="34" charset="0"/>
              </a:rPr>
              <a:t>dapat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dipengaruhi</a:t>
            </a:r>
            <a:r>
              <a:rPr lang="en-ID" sz="2000" b="0" dirty="0">
                <a:latin typeface="Arial" panose="020B0604020202020204" pitchFamily="34" charset="0"/>
                <a:cs typeface="Arial" panose="020B0604020202020204" pitchFamily="34" charset="0"/>
              </a:rPr>
              <a:t> agar </a:t>
            </a:r>
            <a:r>
              <a:rPr lang="en-ID" sz="2000" b="0" dirty="0" err="1">
                <a:latin typeface="Arial" panose="020B0604020202020204" pitchFamily="34" charset="0"/>
                <a:cs typeface="Arial" panose="020B0604020202020204" pitchFamily="34" charset="0"/>
              </a:rPr>
              <a:t>berubah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cara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berpikir</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bertindaknya</a:t>
            </a:r>
            <a:r>
              <a:rPr lang="en-ID" sz="2000" b="0" dirty="0">
                <a:latin typeface="Arial" panose="020B0604020202020204" pitchFamily="34" charset="0"/>
                <a:cs typeface="Arial" panose="020B0604020202020204" pitchFamily="34" charset="0"/>
              </a:rPr>
              <a:t>.</a:t>
            </a:r>
          </a:p>
          <a:p>
            <a:pPr marL="457200" indent="-457200" algn="just">
              <a:buAutoNum type="alphaLcPeriod"/>
            </a:pP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Tentang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bagaimana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caranya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mengajar</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yaitu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cara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mempengaruhi</a:t>
            </a:r>
            <a:r>
              <a:rPr lang="en-ID" sz="2000" b="0" dirty="0">
                <a:latin typeface="Arial" panose="020B0604020202020204" pitchFamily="34" charset="0"/>
                <a:cs typeface="Arial" panose="020B0604020202020204" pitchFamily="34" charset="0"/>
              </a:rPr>
              <a:t> orang  lain</a:t>
            </a:r>
          </a:p>
        </p:txBody>
      </p:sp>
      <p:pic>
        <p:nvPicPr>
          <p:cNvPr id="5" name="Picture 4">
            <a:extLst>
              <a:ext uri="{FF2B5EF4-FFF2-40B4-BE49-F238E27FC236}">
                <a16:creationId xmlns:a16="http://schemas.microsoft.com/office/drawing/2014/main" id="{9CB8F636-E2C6-4838-B92B-2A6C17814703}"/>
              </a:ext>
            </a:extLst>
          </p:cNvPr>
          <p:cNvPicPr>
            <a:picLocks noChangeAspect="1"/>
          </p:cNvPicPr>
          <p:nvPr/>
        </p:nvPicPr>
        <p:blipFill>
          <a:blip r:embed="rId2"/>
          <a:stretch>
            <a:fillRect/>
          </a:stretch>
        </p:blipFill>
        <p:spPr>
          <a:xfrm>
            <a:off x="11182893" y="0"/>
            <a:ext cx="1009107" cy="1009107"/>
          </a:xfrm>
          <a:prstGeom prst="ellipse">
            <a:avLst/>
          </a:prstGeom>
          <a:ln>
            <a:noFill/>
          </a:ln>
          <a:effectLst>
            <a:softEdge rad="112500"/>
          </a:effectLst>
        </p:spPr>
      </p:pic>
    </p:spTree>
    <p:extLst>
      <p:ext uri="{BB962C8B-B14F-4D97-AF65-F5344CB8AC3E}">
        <p14:creationId xmlns:p14="http://schemas.microsoft.com/office/powerpoint/2010/main" val="1138711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1688283" cy="604781"/>
          </a:xfrm>
        </p:spPr>
        <p:txBody>
          <a:bodyPr/>
          <a:lstStyle/>
          <a:p>
            <a:r>
              <a:rPr lang="en-US" altLang="ko-KR" dirty="0">
                <a:latin typeface="Arial" panose="020B0604020202020204" pitchFamily="34" charset="0"/>
                <a:cs typeface="Arial" panose="020B0604020202020204" pitchFamily="34" charset="0"/>
              </a:rPr>
              <a:t>Sejarah</a:t>
            </a:r>
            <a:endParaRPr lang="ko-KR" altLang="en-US" dirty="0">
              <a:latin typeface="Arial" panose="020B0604020202020204" pitchFamily="34" charset="0"/>
              <a:cs typeface="Arial" panose="020B0604020202020204" pitchFamily="34" charset="0"/>
            </a:endParaRPr>
          </a:p>
        </p:txBody>
      </p:sp>
      <p:sp>
        <p:nvSpPr>
          <p:cNvPr id="5" name="Google Shape;512;p59">
            <a:extLst>
              <a:ext uri="{FF2B5EF4-FFF2-40B4-BE49-F238E27FC236}">
                <a16:creationId xmlns:a16="http://schemas.microsoft.com/office/drawing/2014/main" id="{A6999F30-1926-4B15-8877-2F0C9C516D6F}"/>
              </a:ext>
            </a:extLst>
          </p:cNvPr>
          <p:cNvSpPr txBox="1">
            <a:spLocks noGrp="1"/>
          </p:cNvSpPr>
          <p:nvPr>
            <p:ph idx="10"/>
          </p:nvPr>
        </p:nvSpPr>
        <p:spPr>
          <a:xfrm>
            <a:off x="553664" y="1976076"/>
            <a:ext cx="10810917" cy="1500844"/>
          </a:xfrm>
          <a:prstGeom prst="rect">
            <a:avLst/>
          </a:prstGeom>
        </p:spPr>
        <p:txBody>
          <a:bodyPr spcFirstLastPara="1" wrap="square" lIns="91425" tIns="91425" rIns="91425" bIns="91425" anchor="b" anchorCtr="0">
            <a:noAutofit/>
          </a:bodyPr>
          <a:lstStyle/>
          <a:p>
            <a:pPr marL="0" lvl="0" indent="0" algn="just" rtl="0">
              <a:spcBef>
                <a:spcPts val="0"/>
              </a:spcBef>
              <a:spcAft>
                <a:spcPts val="0"/>
              </a:spcAft>
              <a:buNone/>
            </a:pPr>
            <a:r>
              <a:rPr lang="en-ID" sz="2000" dirty="0">
                <a:latin typeface="Arial" panose="020B0604020202020204" pitchFamily="34" charset="0"/>
                <a:cs typeface="Arial" panose="020B0604020202020204" pitchFamily="34" charset="0"/>
              </a:rPr>
              <a:t>Pada </a:t>
            </a:r>
            <a:r>
              <a:rPr lang="en-ID" sz="2000" dirty="0" err="1">
                <a:latin typeface="Arial" panose="020B0604020202020204" pitchFamily="34" charset="0"/>
                <a:cs typeface="Arial" panose="020B0604020202020204" pitchFamily="34" charset="0"/>
              </a:rPr>
              <a:t>tahun</a:t>
            </a:r>
            <a:r>
              <a:rPr lang="en-ID" sz="2000" dirty="0">
                <a:latin typeface="Arial" panose="020B0604020202020204" pitchFamily="34" charset="0"/>
                <a:cs typeface="Arial" panose="020B0604020202020204" pitchFamily="34" charset="0"/>
              </a:rPr>
              <a:t> 1900, </a:t>
            </a:r>
            <a:r>
              <a:rPr lang="en-ID" sz="2000" dirty="0" err="1">
                <a:latin typeface="Arial" panose="020B0604020202020204" pitchFamily="34" charset="0"/>
                <a:cs typeface="Arial" panose="020B0604020202020204" pitchFamily="34" charset="0"/>
              </a:rPr>
              <a:t>penyuluhan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mendapatkan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persetujuan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dari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departemen</a:t>
            </a:r>
            <a:r>
              <a:rPr lang="en-ID" sz="2000" dirty="0">
                <a:latin typeface="Arial" panose="020B0604020202020204" pitchFamily="34" charset="0"/>
                <a:cs typeface="Arial" panose="020B0604020202020204" pitchFamily="34" charset="0"/>
              </a:rPr>
              <a:t> Pendidikan, </a:t>
            </a:r>
            <a:r>
              <a:rPr lang="en-ID" sz="2000" dirty="0" err="1">
                <a:latin typeface="Arial" panose="020B0604020202020204" pitchFamily="34" charset="0"/>
                <a:cs typeface="Arial" panose="020B0604020202020204" pitchFamily="34" charset="0"/>
              </a:rPr>
              <a:t>agama,dan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kerjanian</a:t>
            </a:r>
            <a:r>
              <a:rPr lang="en-ID" sz="2000" dirty="0">
                <a:latin typeface="Arial" panose="020B0604020202020204" pitchFamily="34" charset="0"/>
                <a:cs typeface="Arial" panose="020B0604020202020204" pitchFamily="34" charset="0"/>
              </a:rPr>
              <a:t>. Pada </a:t>
            </a:r>
            <a:r>
              <a:rPr lang="en-ID" sz="2000" dirty="0" err="1">
                <a:latin typeface="Arial" panose="020B0604020202020204" pitchFamily="34" charset="0"/>
                <a:cs typeface="Arial" panose="020B0604020202020204" pitchFamily="34" charset="0"/>
              </a:rPr>
              <a:t>tahun</a:t>
            </a:r>
            <a:r>
              <a:rPr lang="en-ID" sz="2000" dirty="0">
                <a:latin typeface="Arial" panose="020B0604020202020204" pitchFamily="34" charset="0"/>
                <a:cs typeface="Arial" panose="020B0604020202020204" pitchFamily="34" charset="0"/>
              </a:rPr>
              <a:t> 1905 </a:t>
            </a:r>
            <a:r>
              <a:rPr lang="en-ID" sz="2000" dirty="0" err="1">
                <a:latin typeface="Arial" panose="020B0604020202020204" pitchFamily="34" charset="0"/>
                <a:cs typeface="Arial" panose="020B0604020202020204" pitchFamily="34" charset="0"/>
              </a:rPr>
              <a:t>berdiri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Departemen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Pertanian</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Peternakan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dilanjutkan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penyelenggaraan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pendidikan</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penyuluhan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pertanian</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peternakan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bagi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rakyat</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pribumi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menjadi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lebih</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baik</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profesional</a:t>
            </a:r>
            <a:r>
              <a:rPr lang="en-ID" sz="2000" dirty="0">
                <a:latin typeface="Arial" panose="020B0604020202020204" pitchFamily="34" charset="0"/>
                <a:cs typeface="Arial" panose="020B0604020202020204" pitchFamily="34" charset="0"/>
              </a:rPr>
              <a:t>.</a:t>
            </a:r>
            <a:endParaRPr sz="2000" dirty="0"/>
          </a:p>
        </p:txBody>
      </p:sp>
      <p:pic>
        <p:nvPicPr>
          <p:cNvPr id="7" name="Picture 6">
            <a:extLst>
              <a:ext uri="{FF2B5EF4-FFF2-40B4-BE49-F238E27FC236}">
                <a16:creationId xmlns:a16="http://schemas.microsoft.com/office/drawing/2014/main" id="{496CF048-4761-46F2-9E7F-267C00F4E7CC}"/>
              </a:ext>
            </a:extLst>
          </p:cNvPr>
          <p:cNvPicPr>
            <a:picLocks noChangeAspect="1"/>
          </p:cNvPicPr>
          <p:nvPr/>
        </p:nvPicPr>
        <p:blipFill>
          <a:blip r:embed="rId2"/>
          <a:stretch>
            <a:fillRect/>
          </a:stretch>
        </p:blipFill>
        <p:spPr>
          <a:xfrm>
            <a:off x="446086" y="5547288"/>
            <a:ext cx="8083997" cy="1390008"/>
          </a:xfrm>
          <a:prstGeom prst="rect">
            <a:avLst/>
          </a:prstGeom>
        </p:spPr>
      </p:pic>
      <p:pic>
        <p:nvPicPr>
          <p:cNvPr id="8" name="Picture 7">
            <a:extLst>
              <a:ext uri="{FF2B5EF4-FFF2-40B4-BE49-F238E27FC236}">
                <a16:creationId xmlns:a16="http://schemas.microsoft.com/office/drawing/2014/main" id="{5B5917C9-21D3-48D6-9D07-48680D33A3B2}"/>
              </a:ext>
            </a:extLst>
          </p:cNvPr>
          <p:cNvPicPr>
            <a:picLocks noChangeAspect="1"/>
          </p:cNvPicPr>
          <p:nvPr/>
        </p:nvPicPr>
        <p:blipFill>
          <a:blip r:embed="rId3"/>
          <a:stretch>
            <a:fillRect/>
          </a:stretch>
        </p:blipFill>
        <p:spPr>
          <a:xfrm>
            <a:off x="11257005" y="-82293"/>
            <a:ext cx="1009107" cy="1009107"/>
          </a:xfrm>
          <a:prstGeom prst="ellipse">
            <a:avLst/>
          </a:prstGeom>
          <a:ln>
            <a:noFill/>
          </a:ln>
          <a:effectLst>
            <a:softEdge rad="112500"/>
          </a:effectLst>
        </p:spPr>
      </p:pic>
    </p:spTree>
    <p:extLst>
      <p:ext uri="{BB962C8B-B14F-4D97-AF65-F5344CB8AC3E}">
        <p14:creationId xmlns:p14="http://schemas.microsoft.com/office/powerpoint/2010/main" val="3480751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pic>
        <p:nvPicPr>
          <p:cNvPr id="486" name="Google Shape;486;p57"/>
          <p:cNvPicPr preferRelativeResize="0"/>
          <p:nvPr/>
        </p:nvPicPr>
        <p:blipFill>
          <a:blip r:embed="rId3">
            <a:alphaModFix/>
          </a:blip>
          <a:stretch>
            <a:fillRect/>
          </a:stretch>
        </p:blipFill>
        <p:spPr>
          <a:xfrm>
            <a:off x="1278662" y="981467"/>
            <a:ext cx="10784599" cy="1856020"/>
          </a:xfrm>
          <a:prstGeom prst="rect">
            <a:avLst/>
          </a:prstGeom>
          <a:noFill/>
          <a:ln>
            <a:noFill/>
          </a:ln>
        </p:spPr>
      </p:pic>
      <p:sp>
        <p:nvSpPr>
          <p:cNvPr id="487" name="Google Shape;487;p57">
            <a:hlinkClick r:id="rId4" action="ppaction://hlinksldjump"/>
          </p:cNvPr>
          <p:cNvSpPr txBox="1">
            <a:spLocks noGrp="1"/>
          </p:cNvSpPr>
          <p:nvPr>
            <p:ph type="ctrTitle"/>
          </p:nvPr>
        </p:nvSpPr>
        <p:spPr>
          <a:xfrm>
            <a:off x="1522377" y="2465720"/>
            <a:ext cx="3555859" cy="473179"/>
          </a:xfrm>
          <a:prstGeom prst="rect">
            <a:avLst/>
          </a:prstGeom>
        </p:spPr>
        <p:txBody>
          <a:bodyPr spcFirstLastPara="1" vert="horz" wrap="square" lIns="121900" tIns="121900" rIns="121900" bIns="121900" rtlCol="0" anchor="ctr" anchorCtr="0">
            <a:noAutofit/>
          </a:bodyPr>
          <a:lstStyle/>
          <a:p>
            <a:pPr lvl="0" algn="just"/>
            <a:r>
              <a:rPr lang="en-ID" sz="2000" dirty="0" err="1">
                <a:latin typeface="Arial" panose="020B0604020202020204" pitchFamily="34" charset="0"/>
                <a:cs typeface="Arial" panose="020B0604020202020204" pitchFamily="34" charset="0"/>
              </a:rPr>
              <a:t>Sekolah</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Hortikultura</a:t>
            </a:r>
            <a:r>
              <a:rPr lang="en-ID" sz="2000" dirty="0">
                <a:latin typeface="Arial" panose="020B0604020202020204" pitchFamily="34" charset="0"/>
                <a:cs typeface="Arial" panose="020B0604020202020204" pitchFamily="34" charset="0"/>
              </a:rPr>
              <a:t> </a:t>
            </a:r>
            <a:br>
              <a:rPr lang="en-ID" sz="2000" dirty="0">
                <a:latin typeface="Arial" panose="020B0604020202020204" pitchFamily="34" charset="0"/>
                <a:cs typeface="Arial" panose="020B0604020202020204" pitchFamily="34" charset="0"/>
              </a:rPr>
            </a:br>
            <a:r>
              <a:rPr lang="en-ID" sz="2000" dirty="0">
                <a:latin typeface="Arial" panose="020B0604020202020204" pitchFamily="34" charset="0"/>
                <a:cs typeface="Arial" panose="020B0604020202020204" pitchFamily="34" charset="0"/>
              </a:rPr>
              <a:t>(1900)</a:t>
            </a:r>
            <a:endParaRPr sz="2000" dirty="0"/>
          </a:p>
        </p:txBody>
      </p:sp>
      <p:sp>
        <p:nvSpPr>
          <p:cNvPr id="488" name="Google Shape;488;p57">
            <a:hlinkClick r:id="rId4" action="ppaction://hlinksldjump"/>
          </p:cNvPr>
          <p:cNvSpPr txBox="1">
            <a:spLocks noGrp="1"/>
          </p:cNvSpPr>
          <p:nvPr>
            <p:ph type="title" idx="2"/>
          </p:nvPr>
        </p:nvSpPr>
        <p:spPr>
          <a:xfrm>
            <a:off x="395414" y="2446017"/>
            <a:ext cx="1126963" cy="585625"/>
          </a:xfrm>
          <a:prstGeom prst="rect">
            <a:avLst/>
          </a:prstGeom>
        </p:spPr>
        <p:txBody>
          <a:bodyPr spcFirstLastPara="1" vert="horz" wrap="square" lIns="121900" tIns="121900" rIns="121900" bIns="121900" rtlCol="0" anchor="ctr" anchorCtr="0">
            <a:noAutofit/>
          </a:bodyPr>
          <a:lstStyle/>
          <a:p>
            <a:pPr algn="ctr"/>
            <a:r>
              <a:rPr lang="en" sz="4800" dirty="0">
                <a:solidFill>
                  <a:schemeClr val="hlink"/>
                </a:solidFill>
                <a:uFill>
                  <a:noFill/>
                </a:uFill>
                <a:hlinkClick r:id="rId4" action="ppaction://hlinksldjump"/>
              </a:rPr>
              <a:t>01</a:t>
            </a:r>
            <a:endParaRPr sz="4800" dirty="0"/>
          </a:p>
        </p:txBody>
      </p:sp>
      <p:sp>
        <p:nvSpPr>
          <p:cNvPr id="489" name="Google Shape;489;p57"/>
          <p:cNvSpPr txBox="1">
            <a:spLocks noGrp="1"/>
          </p:cNvSpPr>
          <p:nvPr>
            <p:ph type="ctrTitle" idx="3"/>
          </p:nvPr>
        </p:nvSpPr>
        <p:spPr>
          <a:xfrm>
            <a:off x="1522377" y="3356780"/>
            <a:ext cx="3818799" cy="826325"/>
          </a:xfrm>
          <a:prstGeom prst="rect">
            <a:avLst/>
          </a:prstGeom>
        </p:spPr>
        <p:txBody>
          <a:bodyPr spcFirstLastPara="1" vert="horz" wrap="square" lIns="121900" tIns="121900" rIns="121900" bIns="121900" rtlCol="0" anchor="ctr" anchorCtr="0">
            <a:noAutofit/>
          </a:bodyPr>
          <a:lstStyle/>
          <a:p>
            <a:pPr lvl="0"/>
            <a:r>
              <a:rPr lang="en-ID" sz="2000" dirty="0" err="1">
                <a:latin typeface="Arial" panose="020B0604020202020204" pitchFamily="34" charset="0"/>
                <a:cs typeface="Arial" panose="020B0604020202020204" pitchFamily="34" charset="0"/>
              </a:rPr>
              <a:t>Sekolah</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Pertanian</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Peternakan</a:t>
            </a:r>
            <a:r>
              <a:rPr lang="en-ID" sz="2000" dirty="0">
                <a:latin typeface="Arial" panose="020B0604020202020204" pitchFamily="34" charset="0"/>
                <a:cs typeface="Arial" panose="020B0604020202020204" pitchFamily="34" charset="0"/>
              </a:rPr>
              <a:t> (1903)</a:t>
            </a:r>
            <a:endParaRPr sz="2000" dirty="0"/>
          </a:p>
        </p:txBody>
      </p:sp>
      <p:sp>
        <p:nvSpPr>
          <p:cNvPr id="490" name="Google Shape;490;p57"/>
          <p:cNvSpPr txBox="1">
            <a:spLocks noGrp="1"/>
          </p:cNvSpPr>
          <p:nvPr>
            <p:ph type="title" idx="4"/>
          </p:nvPr>
        </p:nvSpPr>
        <p:spPr>
          <a:xfrm>
            <a:off x="473426" y="3461740"/>
            <a:ext cx="970938" cy="666475"/>
          </a:xfrm>
          <a:prstGeom prst="rect">
            <a:avLst/>
          </a:prstGeom>
        </p:spPr>
        <p:txBody>
          <a:bodyPr spcFirstLastPara="1" vert="horz" wrap="square" lIns="121900" tIns="121900" rIns="121900" bIns="121900" rtlCol="0" anchor="ctr" anchorCtr="0">
            <a:noAutofit/>
          </a:bodyPr>
          <a:lstStyle/>
          <a:p>
            <a:pPr algn="ctr"/>
            <a:r>
              <a:rPr lang="en" sz="4800" dirty="0">
                <a:solidFill>
                  <a:schemeClr val="hlink"/>
                </a:solidFill>
                <a:uFill>
                  <a:noFill/>
                </a:uFill>
                <a:hlinkClick r:id="rId5" action="ppaction://hlinksldjump"/>
              </a:rPr>
              <a:t>02</a:t>
            </a:r>
            <a:endParaRPr sz="4800" dirty="0"/>
          </a:p>
        </p:txBody>
      </p:sp>
      <p:sp>
        <p:nvSpPr>
          <p:cNvPr id="491" name="Google Shape;491;p57"/>
          <p:cNvSpPr txBox="1">
            <a:spLocks noGrp="1"/>
          </p:cNvSpPr>
          <p:nvPr>
            <p:ph type="ctrTitle" idx="5"/>
          </p:nvPr>
        </p:nvSpPr>
        <p:spPr>
          <a:xfrm>
            <a:off x="1661420" y="4378066"/>
            <a:ext cx="3818800" cy="435090"/>
          </a:xfrm>
          <a:prstGeom prst="rect">
            <a:avLst/>
          </a:prstGeom>
        </p:spPr>
        <p:txBody>
          <a:bodyPr spcFirstLastPara="1" vert="horz" wrap="square" lIns="121900" tIns="121900" rIns="121900" bIns="121900" rtlCol="0" anchor="ctr" anchorCtr="0">
            <a:noAutofit/>
          </a:bodyPr>
          <a:lstStyle/>
          <a:p>
            <a:pPr lvl="0"/>
            <a:r>
              <a:rPr lang="en-ID" sz="2000" dirty="0" err="1">
                <a:latin typeface="Arial" panose="020B0604020202020204" pitchFamily="34" charset="0"/>
                <a:cs typeface="Arial" panose="020B0604020202020204" pitchFamily="34" charset="0"/>
              </a:rPr>
              <a:t>Sekolah</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Dokter</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Hewan</a:t>
            </a:r>
            <a:r>
              <a:rPr lang="en-ID" sz="2000" dirty="0">
                <a:latin typeface="Arial" panose="020B0604020202020204" pitchFamily="34" charset="0"/>
                <a:cs typeface="Arial" panose="020B0604020202020204" pitchFamily="34" charset="0"/>
              </a:rPr>
              <a:t> (1907)</a:t>
            </a:r>
            <a:endParaRPr sz="2000" dirty="0"/>
          </a:p>
        </p:txBody>
      </p:sp>
      <p:sp>
        <p:nvSpPr>
          <p:cNvPr id="492" name="Google Shape;492;p57"/>
          <p:cNvSpPr txBox="1">
            <a:spLocks noGrp="1"/>
          </p:cNvSpPr>
          <p:nvPr>
            <p:ph type="title" idx="6"/>
          </p:nvPr>
        </p:nvSpPr>
        <p:spPr>
          <a:xfrm>
            <a:off x="473426" y="4243590"/>
            <a:ext cx="1126963" cy="770400"/>
          </a:xfrm>
          <a:prstGeom prst="rect">
            <a:avLst/>
          </a:prstGeom>
        </p:spPr>
        <p:txBody>
          <a:bodyPr spcFirstLastPara="1" vert="horz" wrap="square" lIns="121900" tIns="121900" rIns="121900" bIns="121900" rtlCol="0" anchor="ctr" anchorCtr="0">
            <a:noAutofit/>
          </a:bodyPr>
          <a:lstStyle/>
          <a:p>
            <a:pPr algn="ctr"/>
            <a:r>
              <a:rPr lang="en" sz="4800" dirty="0">
                <a:solidFill>
                  <a:schemeClr val="hlink"/>
                </a:solidFill>
                <a:uFill>
                  <a:noFill/>
                </a:uFill>
                <a:hlinkClick r:id="rId6" action="ppaction://hlinksldjump"/>
              </a:rPr>
              <a:t>03</a:t>
            </a:r>
            <a:endParaRPr sz="4800" dirty="0"/>
          </a:p>
        </p:txBody>
      </p:sp>
      <p:sp>
        <p:nvSpPr>
          <p:cNvPr id="493" name="Google Shape;493;p57"/>
          <p:cNvSpPr txBox="1">
            <a:spLocks noGrp="1"/>
          </p:cNvSpPr>
          <p:nvPr>
            <p:ph type="ctrTitle" idx="7"/>
          </p:nvPr>
        </p:nvSpPr>
        <p:spPr>
          <a:xfrm>
            <a:off x="1600389" y="5290908"/>
            <a:ext cx="3615285" cy="585625"/>
          </a:xfrm>
          <a:prstGeom prst="rect">
            <a:avLst/>
          </a:prstGeom>
        </p:spPr>
        <p:txBody>
          <a:bodyPr spcFirstLastPara="1" vert="horz" wrap="square" lIns="121900" tIns="121900" rIns="121900" bIns="121900" rtlCol="0" anchor="ctr" anchorCtr="0">
            <a:noAutofit/>
          </a:bodyPr>
          <a:lstStyle/>
          <a:p>
            <a:pPr lvl="0"/>
            <a:r>
              <a:rPr lang="en-ID" sz="2000" dirty="0">
                <a:latin typeface="Arial" panose="020B0604020202020204" pitchFamily="34" charset="0"/>
                <a:cs typeface="Arial" panose="020B0604020202020204" pitchFamily="34" charset="0"/>
              </a:rPr>
              <a:t>Culture School (1913)</a:t>
            </a:r>
            <a:endParaRPr sz="2000" dirty="0"/>
          </a:p>
        </p:txBody>
      </p:sp>
      <p:sp>
        <p:nvSpPr>
          <p:cNvPr id="494" name="Google Shape;494;p57"/>
          <p:cNvSpPr txBox="1">
            <a:spLocks noGrp="1"/>
          </p:cNvSpPr>
          <p:nvPr>
            <p:ph type="title" idx="8"/>
          </p:nvPr>
        </p:nvSpPr>
        <p:spPr>
          <a:xfrm>
            <a:off x="567355" y="5340163"/>
            <a:ext cx="939103" cy="585625"/>
          </a:xfrm>
          <a:prstGeom prst="rect">
            <a:avLst/>
          </a:prstGeom>
        </p:spPr>
        <p:txBody>
          <a:bodyPr spcFirstLastPara="1" vert="horz" wrap="square" lIns="121900" tIns="121900" rIns="121900" bIns="121900" rtlCol="0" anchor="ctr" anchorCtr="0">
            <a:noAutofit/>
          </a:bodyPr>
          <a:lstStyle/>
          <a:p>
            <a:pPr algn="ctr"/>
            <a:r>
              <a:rPr lang="en" sz="4800" dirty="0">
                <a:solidFill>
                  <a:schemeClr val="hlink"/>
                </a:solidFill>
                <a:uFill>
                  <a:noFill/>
                </a:uFill>
                <a:hlinkClick r:id="" action="ppaction://noaction"/>
              </a:rPr>
              <a:t>04</a:t>
            </a:r>
            <a:endParaRPr sz="4800" dirty="0"/>
          </a:p>
        </p:txBody>
      </p:sp>
      <p:sp>
        <p:nvSpPr>
          <p:cNvPr id="11" name="Google Shape;494;p57">
            <a:extLst>
              <a:ext uri="{FF2B5EF4-FFF2-40B4-BE49-F238E27FC236}">
                <a16:creationId xmlns:a16="http://schemas.microsoft.com/office/drawing/2014/main" id="{CB3E0B15-743E-493D-9C92-BBC4D26746C1}"/>
              </a:ext>
            </a:extLst>
          </p:cNvPr>
          <p:cNvSpPr txBox="1">
            <a:spLocks/>
          </p:cNvSpPr>
          <p:nvPr/>
        </p:nvSpPr>
        <p:spPr>
          <a:xfrm>
            <a:off x="6797221" y="2494032"/>
            <a:ext cx="992892" cy="644661"/>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dk1"/>
              </a:buClr>
              <a:buSzPts val="3600"/>
              <a:buFont typeface="Redressed"/>
              <a:buNone/>
              <a:defRPr sz="6000" b="0" i="0" u="none" strike="noStrike" cap="none">
                <a:solidFill>
                  <a:schemeClr val="dk1"/>
                </a:solidFill>
                <a:latin typeface="Redressed"/>
                <a:ea typeface="Redressed"/>
                <a:cs typeface="Redressed"/>
                <a:sym typeface="Redressed"/>
              </a:defRPr>
            </a:lvl1pPr>
            <a:lvl2pPr marR="0" lvl="1"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2pPr>
            <a:lvl3pPr marR="0" lvl="2"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3pPr>
            <a:lvl4pPr marR="0" lvl="3"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4pPr>
            <a:lvl5pPr marR="0" lvl="4"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5pPr>
            <a:lvl6pPr marR="0" lvl="5"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6pPr>
            <a:lvl7pPr marR="0" lvl="6"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7pPr>
            <a:lvl8pPr marR="0" lvl="7"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8pPr>
            <a:lvl9pPr marR="0" lvl="8"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9pPr>
          </a:lstStyle>
          <a:p>
            <a:pPr algn="ctr"/>
            <a:r>
              <a:rPr lang="en" sz="4800" dirty="0">
                <a:solidFill>
                  <a:schemeClr val="hlink"/>
                </a:solidFill>
                <a:uFill>
                  <a:noFill/>
                </a:uFill>
                <a:latin typeface="+mj-lt"/>
                <a:hlinkClick r:id="" action="ppaction://noaction"/>
              </a:rPr>
              <a:t>0</a:t>
            </a:r>
            <a:r>
              <a:rPr lang="en" sz="4800" dirty="0">
                <a:solidFill>
                  <a:schemeClr val="hlink"/>
                </a:solidFill>
                <a:uFill>
                  <a:noFill/>
                </a:uFill>
                <a:latin typeface="+mj-lt"/>
              </a:rPr>
              <a:t>5</a:t>
            </a:r>
            <a:endParaRPr lang="en" sz="4800" dirty="0">
              <a:latin typeface="+mj-lt"/>
            </a:endParaRPr>
          </a:p>
        </p:txBody>
      </p:sp>
      <p:sp>
        <p:nvSpPr>
          <p:cNvPr id="12" name="Google Shape;494;p57">
            <a:extLst>
              <a:ext uri="{FF2B5EF4-FFF2-40B4-BE49-F238E27FC236}">
                <a16:creationId xmlns:a16="http://schemas.microsoft.com/office/drawing/2014/main" id="{4CA19127-03E3-4F98-873B-91559AF012D5}"/>
              </a:ext>
            </a:extLst>
          </p:cNvPr>
          <p:cNvSpPr txBox="1">
            <a:spLocks/>
          </p:cNvSpPr>
          <p:nvPr/>
        </p:nvSpPr>
        <p:spPr>
          <a:xfrm>
            <a:off x="6730186" y="4538368"/>
            <a:ext cx="1126963" cy="585625"/>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dk1"/>
              </a:buClr>
              <a:buSzPts val="3600"/>
              <a:buFont typeface="Redressed"/>
              <a:buNone/>
              <a:defRPr sz="6000" b="0" i="0" u="none" strike="noStrike" cap="none">
                <a:solidFill>
                  <a:schemeClr val="dk1"/>
                </a:solidFill>
                <a:latin typeface="Redressed"/>
                <a:ea typeface="Redressed"/>
                <a:cs typeface="Redressed"/>
                <a:sym typeface="Redressed"/>
              </a:defRPr>
            </a:lvl1pPr>
            <a:lvl2pPr marR="0" lvl="1"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2pPr>
            <a:lvl3pPr marR="0" lvl="2"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3pPr>
            <a:lvl4pPr marR="0" lvl="3"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4pPr>
            <a:lvl5pPr marR="0" lvl="4"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5pPr>
            <a:lvl6pPr marR="0" lvl="5"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6pPr>
            <a:lvl7pPr marR="0" lvl="6"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7pPr>
            <a:lvl8pPr marR="0" lvl="7"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8pPr>
            <a:lvl9pPr marR="0" lvl="8"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9pPr>
          </a:lstStyle>
          <a:p>
            <a:pPr algn="ctr"/>
            <a:r>
              <a:rPr lang="en" sz="4800" dirty="0">
                <a:solidFill>
                  <a:schemeClr val="hlink"/>
                </a:solidFill>
                <a:uFill>
                  <a:noFill/>
                </a:uFill>
                <a:latin typeface="+mj-lt"/>
              </a:rPr>
              <a:t>07</a:t>
            </a:r>
            <a:endParaRPr lang="en" sz="5333" dirty="0">
              <a:latin typeface="+mj-lt"/>
            </a:endParaRPr>
          </a:p>
        </p:txBody>
      </p:sp>
      <p:sp>
        <p:nvSpPr>
          <p:cNvPr id="13" name="Google Shape;493;p57">
            <a:extLst>
              <a:ext uri="{FF2B5EF4-FFF2-40B4-BE49-F238E27FC236}">
                <a16:creationId xmlns:a16="http://schemas.microsoft.com/office/drawing/2014/main" id="{B59549CA-E98E-4F0D-BE4F-EC6501210ED5}"/>
              </a:ext>
            </a:extLst>
          </p:cNvPr>
          <p:cNvSpPr txBox="1">
            <a:spLocks/>
          </p:cNvSpPr>
          <p:nvPr/>
        </p:nvSpPr>
        <p:spPr>
          <a:xfrm>
            <a:off x="7723078" y="3483554"/>
            <a:ext cx="3995496" cy="644661"/>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Redressed"/>
              <a:buNone/>
              <a:defRPr sz="2800" b="0" i="0" u="none" strike="noStrike" cap="none">
                <a:solidFill>
                  <a:schemeClr val="dk1"/>
                </a:solidFill>
                <a:latin typeface="Redressed"/>
                <a:ea typeface="Redressed"/>
                <a:cs typeface="Redressed"/>
                <a:sym typeface="Redressed"/>
              </a:defRPr>
            </a:lvl1pPr>
            <a:lvl2pPr marR="0" lvl="1"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2pPr>
            <a:lvl3pPr marR="0" lvl="2"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3pPr>
            <a:lvl4pPr marR="0" lvl="3"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4pPr>
            <a:lvl5pPr marR="0" lvl="4"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5pPr>
            <a:lvl6pPr marR="0" lvl="5"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6pPr>
            <a:lvl7pPr marR="0" lvl="6"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7pPr>
            <a:lvl8pPr marR="0" lvl="7"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8pPr>
            <a:lvl9pPr marR="0" lvl="8"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9pPr>
          </a:lstStyle>
          <a:p>
            <a:r>
              <a:rPr lang="en-ID" sz="2000" dirty="0" err="1">
                <a:latin typeface="Arial" panose="020B0604020202020204" pitchFamily="34" charset="0"/>
                <a:cs typeface="Arial" panose="020B0604020202020204" pitchFamily="34" charset="0"/>
              </a:rPr>
              <a:t>Lanbouw</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Bedriff</a:t>
            </a:r>
            <a:r>
              <a:rPr lang="en-ID" sz="2000" dirty="0">
                <a:latin typeface="Arial" panose="020B0604020202020204" pitchFamily="34" charset="0"/>
                <a:cs typeface="Arial" panose="020B0604020202020204" pitchFamily="34" charset="0"/>
              </a:rPr>
              <a:t> School (1922)</a:t>
            </a:r>
            <a:endParaRPr lang="en-ID" sz="2000" dirty="0"/>
          </a:p>
        </p:txBody>
      </p:sp>
      <p:sp>
        <p:nvSpPr>
          <p:cNvPr id="14" name="Google Shape;493;p57">
            <a:extLst>
              <a:ext uri="{FF2B5EF4-FFF2-40B4-BE49-F238E27FC236}">
                <a16:creationId xmlns:a16="http://schemas.microsoft.com/office/drawing/2014/main" id="{E92F69E8-BF33-4168-95C9-EE84081BF4BA}"/>
              </a:ext>
            </a:extLst>
          </p:cNvPr>
          <p:cNvSpPr txBox="1">
            <a:spLocks/>
          </p:cNvSpPr>
          <p:nvPr/>
        </p:nvSpPr>
        <p:spPr>
          <a:xfrm>
            <a:off x="7723078" y="4480511"/>
            <a:ext cx="3995496" cy="979739"/>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Redressed"/>
              <a:buNone/>
              <a:defRPr sz="2800" b="0" i="0" u="none" strike="noStrike" cap="none">
                <a:solidFill>
                  <a:schemeClr val="dk1"/>
                </a:solidFill>
                <a:latin typeface="Redressed"/>
                <a:ea typeface="Redressed"/>
                <a:cs typeface="Redressed"/>
                <a:sym typeface="Redressed"/>
              </a:defRPr>
            </a:lvl1pPr>
            <a:lvl2pPr marR="0" lvl="1"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2pPr>
            <a:lvl3pPr marR="0" lvl="2"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3pPr>
            <a:lvl4pPr marR="0" lvl="3"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4pPr>
            <a:lvl5pPr marR="0" lvl="4"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5pPr>
            <a:lvl6pPr marR="0" lvl="5"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6pPr>
            <a:lvl7pPr marR="0" lvl="6"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7pPr>
            <a:lvl8pPr marR="0" lvl="7"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8pPr>
            <a:lvl9pPr marR="0" lvl="8"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9pPr>
          </a:lstStyle>
          <a:p>
            <a:pPr algn="just"/>
            <a:r>
              <a:rPr lang="en-ID" sz="2000" dirty="0" err="1">
                <a:latin typeface="Arial" panose="020B0604020202020204" pitchFamily="34" charset="0"/>
                <a:cs typeface="Arial" panose="020B0604020202020204" pitchFamily="34" charset="0"/>
              </a:rPr>
              <a:t>Sekolah</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Kehutanan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Middlebare</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Boschbauw</a:t>
            </a:r>
            <a:r>
              <a:rPr lang="en-ID" sz="2000" dirty="0">
                <a:latin typeface="Arial" panose="020B0604020202020204" pitchFamily="34" charset="0"/>
                <a:cs typeface="Arial" panose="020B0604020202020204" pitchFamily="34" charset="0"/>
              </a:rPr>
              <a:t> School) pada </a:t>
            </a:r>
            <a:r>
              <a:rPr lang="en-ID" sz="2000" dirty="0" err="1">
                <a:latin typeface="Arial" panose="020B0604020202020204" pitchFamily="34" charset="0"/>
                <a:cs typeface="Arial" panose="020B0604020202020204" pitchFamily="34" charset="0"/>
              </a:rPr>
              <a:t>tahun</a:t>
            </a:r>
            <a:r>
              <a:rPr lang="en-ID" sz="2000" dirty="0">
                <a:latin typeface="Arial" panose="020B0604020202020204" pitchFamily="34" charset="0"/>
                <a:cs typeface="Arial" panose="020B0604020202020204" pitchFamily="34" charset="0"/>
              </a:rPr>
              <a:t> 1938</a:t>
            </a:r>
            <a:endParaRPr lang="en-ID" sz="2000" dirty="0"/>
          </a:p>
        </p:txBody>
      </p:sp>
      <p:sp>
        <p:nvSpPr>
          <p:cNvPr id="15" name="Google Shape;697;p60">
            <a:extLst>
              <a:ext uri="{FF2B5EF4-FFF2-40B4-BE49-F238E27FC236}">
                <a16:creationId xmlns:a16="http://schemas.microsoft.com/office/drawing/2014/main" id="{9562F034-A5C1-422E-88FC-BEB487C07E97}"/>
              </a:ext>
            </a:extLst>
          </p:cNvPr>
          <p:cNvSpPr txBox="1">
            <a:spLocks/>
          </p:cNvSpPr>
          <p:nvPr/>
        </p:nvSpPr>
        <p:spPr>
          <a:xfrm flipH="1">
            <a:off x="395414" y="313467"/>
            <a:ext cx="10169612" cy="701675"/>
          </a:xfrm>
          <a:prstGeom prst="rect">
            <a:avLst/>
          </a:prstGeom>
        </p:spPr>
        <p:txBody>
          <a:bodyPr spcFirstLastPara="1" vert="horz" wrap="square" lIns="91425" tIns="91425" rIns="91425" bIns="91425" rtlCol="0" anchor="t" anchorCtr="0">
            <a:noAutofit/>
          </a:bodyPr>
          <a:lstStyle>
            <a:lvl1pPr marL="228600" lvl="0" indent="-228600" algn="l" defTabSz="914400" rtl="0" eaLnBrk="1" latinLnBrk="1" hangingPunct="1">
              <a:lnSpc>
                <a:spcPct val="90000"/>
              </a:lnSpc>
              <a:spcBef>
                <a:spcPts val="1000"/>
              </a:spcBef>
              <a:spcAft>
                <a:spcPts val="0"/>
              </a:spcAft>
              <a:buSzPts val="2400"/>
              <a:buFont typeface="Arial" panose="020B0604020202020204" pitchFamily="34" charset="0"/>
              <a:buChar char="•"/>
              <a:defRPr sz="2800" b="0" kern="1200">
                <a:solidFill>
                  <a:schemeClr val="tx1"/>
                </a:solidFill>
                <a:latin typeface="+mn-lt"/>
                <a:ea typeface="+mn-ea"/>
                <a:cs typeface="+mn-cs"/>
              </a:defRPr>
            </a:lvl1pPr>
            <a:lvl2pPr marL="685800" lvl="1" indent="-228600" algn="l" defTabSz="914400" rtl="0" eaLnBrk="1" latinLnBrk="1" hangingPunct="1">
              <a:lnSpc>
                <a:spcPct val="90000"/>
              </a:lnSpc>
              <a:spcBef>
                <a:spcPts val="500"/>
              </a:spcBef>
              <a:spcAft>
                <a:spcPts val="0"/>
              </a:spcAft>
              <a:buSzPts val="2400"/>
              <a:buFont typeface="Arial" panose="020B0604020202020204" pitchFamily="34" charset="0"/>
              <a:buChar char="•"/>
              <a:defRPr sz="2400" kern="1200">
                <a:solidFill>
                  <a:schemeClr val="tx1"/>
                </a:solidFill>
                <a:latin typeface="+mn-lt"/>
                <a:ea typeface="+mn-ea"/>
                <a:cs typeface="+mn-cs"/>
              </a:defRPr>
            </a:lvl2pPr>
            <a:lvl3pPr marL="1143000" lvl="2" indent="-228600" algn="l" defTabSz="914400" rtl="0" eaLnBrk="1" latinLnBrk="1" hangingPunct="1">
              <a:lnSpc>
                <a:spcPct val="90000"/>
              </a:lnSpc>
              <a:spcBef>
                <a:spcPts val="500"/>
              </a:spcBef>
              <a:spcAft>
                <a:spcPts val="0"/>
              </a:spcAft>
              <a:buSzPts val="2400"/>
              <a:buFont typeface="Arial" panose="020B0604020202020204" pitchFamily="34" charset="0"/>
              <a:buChar char="•"/>
              <a:defRPr sz="2000" kern="1200">
                <a:solidFill>
                  <a:schemeClr val="tx1"/>
                </a:solidFill>
                <a:latin typeface="+mn-lt"/>
                <a:ea typeface="+mn-ea"/>
                <a:cs typeface="+mn-cs"/>
              </a:defRPr>
            </a:lvl3pPr>
            <a:lvl4pPr marL="1600200" lvl="3"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4pPr>
            <a:lvl5pPr marL="2057400" lvl="4"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5pPr>
            <a:lvl6pPr marL="2514600" lvl="5"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6pPr>
            <a:lvl7pPr marL="2971800" lvl="6"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7pPr>
            <a:lvl8pPr marL="3429000" lvl="7"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8pPr>
            <a:lvl9pPr marL="3886200" lvl="8"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Font typeface="Arial" panose="020B0604020202020204" pitchFamily="34" charset="0"/>
              <a:buNone/>
            </a:pPr>
            <a:r>
              <a:rPr lang="en-ID" sz="2000" b="1" dirty="0" err="1">
                <a:latin typeface="Arial" panose="020B0604020202020204" pitchFamily="34" charset="0"/>
                <a:cs typeface="Arial" panose="020B0604020202020204" pitchFamily="34" charset="0"/>
              </a:rPr>
              <a:t>Berkembang</a:t>
            </a:r>
            <a:r>
              <a:rPr lang="en-ID" sz="2000" b="1"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cabang</a:t>
            </a:r>
            <a:r>
              <a:rPr lang="en-ID" sz="2000" b="1"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pendidikan</a:t>
            </a:r>
            <a:r>
              <a:rPr lang="en-ID" sz="2000" b="1"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pertanian</a:t>
            </a:r>
            <a:r>
              <a:rPr lang="en-ID" sz="2000" b="1" dirty="0">
                <a:latin typeface="Arial" panose="020B0604020202020204" pitchFamily="34" charset="0"/>
                <a:cs typeface="Arial" panose="020B0604020202020204" pitchFamily="34" charset="0"/>
              </a:rPr>
              <a:t> dan </a:t>
            </a:r>
            <a:r>
              <a:rPr lang="en-ID" sz="2000" b="1" dirty="0" err="1">
                <a:latin typeface="Arial" panose="020B0604020202020204" pitchFamily="34" charset="0"/>
                <a:cs typeface="Arial" panose="020B0604020202020204" pitchFamily="34" charset="0"/>
              </a:rPr>
              <a:t>peternakan</a:t>
            </a:r>
            <a:r>
              <a:rPr lang="en-ID" sz="2000" b="1" dirty="0">
                <a:latin typeface="Arial" panose="020B0604020202020204" pitchFamily="34" charset="0"/>
                <a:cs typeface="Arial" panose="020B0604020202020204" pitchFamily="34" charset="0"/>
              </a:rPr>
              <a:t> di </a:t>
            </a:r>
            <a:r>
              <a:rPr lang="en-ID" sz="2000" b="1" dirty="0" err="1">
                <a:latin typeface="Arial" panose="020B0604020202020204" pitchFamily="34" charset="0"/>
                <a:cs typeface="Arial" panose="020B0604020202020204" pitchFamily="34" charset="0"/>
              </a:rPr>
              <a:t>dalam</a:t>
            </a:r>
            <a:r>
              <a:rPr lang="en-ID" sz="2000" b="1"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komunitas</a:t>
            </a:r>
            <a:r>
              <a:rPr lang="en-ID" sz="2000" b="1"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masyarakat</a:t>
            </a:r>
            <a:r>
              <a:rPr lang="en-ID" sz="2000" b="1"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sebagai</a:t>
            </a:r>
            <a:r>
              <a:rPr lang="en-ID" sz="2000" b="1"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berikut</a:t>
            </a:r>
            <a:r>
              <a:rPr lang="en-ID" sz="2000" b="1" dirty="0">
                <a:latin typeface="Arial" panose="020B0604020202020204" pitchFamily="34" charset="0"/>
                <a:cs typeface="Arial" panose="020B0604020202020204" pitchFamily="34" charset="0"/>
              </a:rPr>
              <a:t> :</a:t>
            </a:r>
            <a:endParaRPr lang="en-ID" sz="2000" b="1" dirty="0"/>
          </a:p>
        </p:txBody>
      </p:sp>
      <p:pic>
        <p:nvPicPr>
          <p:cNvPr id="16" name="Picture 15">
            <a:extLst>
              <a:ext uri="{FF2B5EF4-FFF2-40B4-BE49-F238E27FC236}">
                <a16:creationId xmlns:a16="http://schemas.microsoft.com/office/drawing/2014/main" id="{97D64549-2DC3-4720-8838-5E47159CF67A}"/>
              </a:ext>
            </a:extLst>
          </p:cNvPr>
          <p:cNvPicPr>
            <a:picLocks noChangeAspect="1"/>
          </p:cNvPicPr>
          <p:nvPr/>
        </p:nvPicPr>
        <p:blipFill>
          <a:blip r:embed="rId7"/>
          <a:stretch>
            <a:fillRect/>
          </a:stretch>
        </p:blipFill>
        <p:spPr>
          <a:xfrm>
            <a:off x="11188070" y="0"/>
            <a:ext cx="1009107" cy="1009107"/>
          </a:xfrm>
          <a:prstGeom prst="ellipse">
            <a:avLst/>
          </a:prstGeom>
          <a:ln>
            <a:noFill/>
          </a:ln>
          <a:effectLst>
            <a:softEdge rad="112500"/>
          </a:effectLst>
        </p:spPr>
      </p:pic>
      <p:sp>
        <p:nvSpPr>
          <p:cNvPr id="17" name="Google Shape;493;p57">
            <a:extLst>
              <a:ext uri="{FF2B5EF4-FFF2-40B4-BE49-F238E27FC236}">
                <a16:creationId xmlns:a16="http://schemas.microsoft.com/office/drawing/2014/main" id="{639B5D83-0984-4CF3-B212-A4F8EAF212F2}"/>
              </a:ext>
            </a:extLst>
          </p:cNvPr>
          <p:cNvSpPr txBox="1">
            <a:spLocks/>
          </p:cNvSpPr>
          <p:nvPr/>
        </p:nvSpPr>
        <p:spPr>
          <a:xfrm>
            <a:off x="7697127" y="2472696"/>
            <a:ext cx="3995496" cy="1015740"/>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Redressed"/>
              <a:buNone/>
              <a:defRPr sz="2800" b="0" i="0" u="none" strike="noStrike" cap="none">
                <a:solidFill>
                  <a:schemeClr val="dk1"/>
                </a:solidFill>
                <a:latin typeface="Redressed"/>
                <a:ea typeface="Redressed"/>
                <a:cs typeface="Redressed"/>
                <a:sym typeface="Redressed"/>
              </a:defRPr>
            </a:lvl1pPr>
            <a:lvl2pPr marR="0" lvl="1"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2pPr>
            <a:lvl3pPr marR="0" lvl="2"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3pPr>
            <a:lvl4pPr marR="0" lvl="3"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4pPr>
            <a:lvl5pPr marR="0" lvl="4"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5pPr>
            <a:lvl6pPr marR="0" lvl="5"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6pPr>
            <a:lvl7pPr marR="0" lvl="6"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7pPr>
            <a:lvl8pPr marR="0" lvl="7"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8pPr>
            <a:lvl9pPr marR="0" lvl="8"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9pPr>
          </a:lstStyle>
          <a:p>
            <a:r>
              <a:rPr lang="en-ID" sz="2000" dirty="0" err="1">
                <a:latin typeface="Arial" panose="020B0604020202020204" pitchFamily="34" charset="0"/>
                <a:cs typeface="Arial" panose="020B0604020202020204" pitchFamily="34" charset="0"/>
              </a:rPr>
              <a:t>Balai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Besar</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Penyelidikan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Pertanian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atau</a:t>
            </a:r>
            <a:r>
              <a:rPr lang="en-ID" sz="2000" dirty="0">
                <a:latin typeface="Arial" panose="020B0604020202020204" pitchFamily="34" charset="0"/>
                <a:cs typeface="Arial" panose="020B0604020202020204" pitchFamily="34" charset="0"/>
              </a:rPr>
              <a:t> </a:t>
            </a:r>
            <a:r>
              <a:rPr lang="en-ID" sz="2000" i="1" dirty="0" err="1">
                <a:latin typeface="Arial" panose="020B0604020202020204" pitchFamily="34" charset="0"/>
                <a:cs typeface="Arial" panose="020B0604020202020204" pitchFamily="34" charset="0"/>
              </a:rPr>
              <a:t>Algemeen</a:t>
            </a:r>
            <a:r>
              <a:rPr lang="en-ID" sz="2000" i="1" dirty="0">
                <a:latin typeface="Arial" panose="020B0604020202020204" pitchFamily="34" charset="0"/>
                <a:cs typeface="Arial" panose="020B0604020202020204" pitchFamily="34" charset="0"/>
              </a:rPr>
              <a:t> </a:t>
            </a:r>
            <a:r>
              <a:rPr lang="en-ID" sz="2000" i="1" dirty="0" err="1">
                <a:latin typeface="Arial" panose="020B0604020202020204" pitchFamily="34" charset="0"/>
                <a:cs typeface="Arial" panose="020B0604020202020204" pitchFamily="34" charset="0"/>
              </a:rPr>
              <a:t>Proefstation</a:t>
            </a:r>
            <a:r>
              <a:rPr lang="en-ID" sz="2000" i="1" dirty="0">
                <a:latin typeface="Arial" panose="020B0604020202020204" pitchFamily="34" charset="0"/>
                <a:cs typeface="Arial" panose="020B0604020202020204" pitchFamily="34" charset="0"/>
              </a:rPr>
              <a:t> </a:t>
            </a:r>
            <a:r>
              <a:rPr lang="en-ID" sz="2000" i="1" dirty="0" err="1">
                <a:latin typeface="Arial" panose="020B0604020202020204" pitchFamily="34" charset="0"/>
                <a:cs typeface="Arial" panose="020B0604020202020204" pitchFamily="34" charset="0"/>
              </a:rPr>
              <a:t>voor</a:t>
            </a:r>
            <a:r>
              <a:rPr lang="en-ID" sz="2000" i="1" dirty="0">
                <a:latin typeface="Arial" panose="020B0604020202020204" pitchFamily="34" charset="0"/>
                <a:cs typeface="Arial" panose="020B0604020202020204" pitchFamily="34" charset="0"/>
              </a:rPr>
              <a:t> den </a:t>
            </a:r>
            <a:r>
              <a:rPr lang="en-ID" sz="2000" i="1" dirty="0" err="1">
                <a:latin typeface="Arial" panose="020B0604020202020204" pitchFamily="34" charset="0"/>
                <a:cs typeface="Arial" panose="020B0604020202020204" pitchFamily="34" charset="0"/>
              </a:rPr>
              <a:t>Landbouw</a:t>
            </a:r>
            <a:r>
              <a:rPr lang="en-ID" sz="2000" dirty="0">
                <a:latin typeface="Arial" panose="020B0604020202020204" pitchFamily="34" charset="0"/>
                <a:cs typeface="Arial" panose="020B0604020202020204" pitchFamily="34" charset="0"/>
              </a:rPr>
              <a:t> (1918)</a:t>
            </a:r>
          </a:p>
        </p:txBody>
      </p:sp>
      <p:sp>
        <p:nvSpPr>
          <p:cNvPr id="18" name="Google Shape;494;p57">
            <a:extLst>
              <a:ext uri="{FF2B5EF4-FFF2-40B4-BE49-F238E27FC236}">
                <a16:creationId xmlns:a16="http://schemas.microsoft.com/office/drawing/2014/main" id="{D546BFDD-ADED-4935-A3E7-308798D6B08D}"/>
              </a:ext>
            </a:extLst>
          </p:cNvPr>
          <p:cNvSpPr txBox="1">
            <a:spLocks/>
          </p:cNvSpPr>
          <p:nvPr/>
        </p:nvSpPr>
        <p:spPr>
          <a:xfrm>
            <a:off x="6730186" y="3496623"/>
            <a:ext cx="992892" cy="644661"/>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dk1"/>
              </a:buClr>
              <a:buSzPts val="3600"/>
              <a:buFont typeface="Redressed"/>
              <a:buNone/>
              <a:defRPr sz="6000" b="0" i="0" u="none" strike="noStrike" cap="none">
                <a:solidFill>
                  <a:schemeClr val="dk1"/>
                </a:solidFill>
                <a:latin typeface="Redressed"/>
                <a:ea typeface="Redressed"/>
                <a:cs typeface="Redressed"/>
                <a:sym typeface="Redressed"/>
              </a:defRPr>
            </a:lvl1pPr>
            <a:lvl2pPr marR="0" lvl="1"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2pPr>
            <a:lvl3pPr marR="0" lvl="2"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3pPr>
            <a:lvl4pPr marR="0" lvl="3"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4pPr>
            <a:lvl5pPr marR="0" lvl="4"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5pPr>
            <a:lvl6pPr marR="0" lvl="5"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6pPr>
            <a:lvl7pPr marR="0" lvl="6"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7pPr>
            <a:lvl8pPr marR="0" lvl="7"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8pPr>
            <a:lvl9pPr marR="0" lvl="8"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9pPr>
          </a:lstStyle>
          <a:p>
            <a:pPr algn="ctr"/>
            <a:r>
              <a:rPr lang="en" sz="4800" dirty="0">
                <a:solidFill>
                  <a:schemeClr val="hlink"/>
                </a:solidFill>
                <a:uFill>
                  <a:noFill/>
                </a:uFill>
                <a:latin typeface="+mj-lt"/>
                <a:hlinkClick r:id="" action="ppaction://noaction"/>
              </a:rPr>
              <a:t>0</a:t>
            </a:r>
            <a:r>
              <a:rPr lang="en" sz="4800" dirty="0">
                <a:solidFill>
                  <a:schemeClr val="hlink"/>
                </a:solidFill>
                <a:uFill>
                  <a:noFill/>
                </a:uFill>
                <a:latin typeface="+mj-lt"/>
              </a:rPr>
              <a:t>6</a:t>
            </a:r>
            <a:endParaRPr lang="en" sz="4800" dirty="0">
              <a:latin typeface="+mj-lt"/>
            </a:endParaRPr>
          </a:p>
        </p:txBody>
      </p:sp>
      <p:sp>
        <p:nvSpPr>
          <p:cNvPr id="19" name="Google Shape;494;p57">
            <a:extLst>
              <a:ext uri="{FF2B5EF4-FFF2-40B4-BE49-F238E27FC236}">
                <a16:creationId xmlns:a16="http://schemas.microsoft.com/office/drawing/2014/main" id="{D4101DA1-74D9-47FA-AD77-3A93A973845B}"/>
              </a:ext>
            </a:extLst>
          </p:cNvPr>
          <p:cNvSpPr txBox="1">
            <a:spLocks/>
          </p:cNvSpPr>
          <p:nvPr/>
        </p:nvSpPr>
        <p:spPr>
          <a:xfrm>
            <a:off x="6730186" y="5519733"/>
            <a:ext cx="1126963" cy="585625"/>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dk1"/>
              </a:buClr>
              <a:buSzPts val="3600"/>
              <a:buFont typeface="Redressed"/>
              <a:buNone/>
              <a:defRPr sz="6000" b="0" i="0" u="none" strike="noStrike" cap="none">
                <a:solidFill>
                  <a:schemeClr val="dk1"/>
                </a:solidFill>
                <a:latin typeface="Redressed"/>
                <a:ea typeface="Redressed"/>
                <a:cs typeface="Redressed"/>
                <a:sym typeface="Redressed"/>
              </a:defRPr>
            </a:lvl1pPr>
            <a:lvl2pPr marR="0" lvl="1"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2pPr>
            <a:lvl3pPr marR="0" lvl="2"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3pPr>
            <a:lvl4pPr marR="0" lvl="3"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4pPr>
            <a:lvl5pPr marR="0" lvl="4"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5pPr>
            <a:lvl6pPr marR="0" lvl="5"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6pPr>
            <a:lvl7pPr marR="0" lvl="6"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7pPr>
            <a:lvl8pPr marR="0" lvl="7"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8pPr>
            <a:lvl9pPr marR="0" lvl="8"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9pPr>
          </a:lstStyle>
          <a:p>
            <a:pPr algn="ctr"/>
            <a:r>
              <a:rPr lang="en" sz="4800" dirty="0">
                <a:solidFill>
                  <a:schemeClr val="hlink"/>
                </a:solidFill>
                <a:uFill>
                  <a:noFill/>
                </a:uFill>
                <a:latin typeface="+mj-lt"/>
              </a:rPr>
              <a:t>08</a:t>
            </a:r>
            <a:endParaRPr lang="en" sz="5333" dirty="0">
              <a:latin typeface="+mj-lt"/>
            </a:endParaRPr>
          </a:p>
        </p:txBody>
      </p:sp>
      <p:sp>
        <p:nvSpPr>
          <p:cNvPr id="20" name="Google Shape;493;p57">
            <a:extLst>
              <a:ext uri="{FF2B5EF4-FFF2-40B4-BE49-F238E27FC236}">
                <a16:creationId xmlns:a16="http://schemas.microsoft.com/office/drawing/2014/main" id="{322F8538-7340-4E25-A67D-DB5BBA9B5583}"/>
              </a:ext>
            </a:extLst>
          </p:cNvPr>
          <p:cNvSpPr txBox="1">
            <a:spLocks/>
          </p:cNvSpPr>
          <p:nvPr/>
        </p:nvSpPr>
        <p:spPr>
          <a:xfrm>
            <a:off x="7713087" y="5564794"/>
            <a:ext cx="3995496" cy="1293206"/>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Redressed"/>
              <a:buNone/>
              <a:defRPr sz="2800" b="0" i="0" u="none" strike="noStrike" cap="none">
                <a:solidFill>
                  <a:schemeClr val="dk1"/>
                </a:solidFill>
                <a:latin typeface="Redressed"/>
                <a:ea typeface="Redressed"/>
                <a:cs typeface="Redressed"/>
                <a:sym typeface="Redressed"/>
              </a:defRPr>
            </a:lvl1pPr>
            <a:lvl2pPr marR="0" lvl="1"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2pPr>
            <a:lvl3pPr marR="0" lvl="2"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3pPr>
            <a:lvl4pPr marR="0" lvl="3"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4pPr>
            <a:lvl5pPr marR="0" lvl="4"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5pPr>
            <a:lvl6pPr marR="0" lvl="5"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6pPr>
            <a:lvl7pPr marR="0" lvl="6"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7pPr>
            <a:lvl8pPr marR="0" lvl="7"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8pPr>
            <a:lvl9pPr marR="0" lvl="8"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9pPr>
          </a:lstStyle>
          <a:p>
            <a:pPr algn="just"/>
            <a:r>
              <a:rPr lang="en-ID" sz="2000" dirty="0">
                <a:latin typeface="Arial" panose="020B0604020202020204" pitchFamily="34" charset="0"/>
                <a:cs typeface="Arial" panose="020B0604020202020204" pitchFamily="34" charset="0"/>
              </a:rPr>
              <a:t>1950 (</a:t>
            </a:r>
            <a:r>
              <a:rPr lang="en-ID" sz="2000" i="1" dirty="0" err="1">
                <a:latin typeface="Arial" panose="020B0604020202020204" pitchFamily="34" charset="0"/>
                <a:cs typeface="Arial" panose="020B0604020202020204" pitchFamily="34" charset="0"/>
              </a:rPr>
              <a:t>Faculteit</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Pertanian</a:t>
            </a:r>
            <a:r>
              <a:rPr lang="en-ID" sz="2000" dirty="0">
                <a:latin typeface="Arial" panose="020B0604020202020204" pitchFamily="34" charset="0"/>
                <a:cs typeface="Arial" panose="020B0604020202020204" pitchFamily="34" charset="0"/>
              </a:rPr>
              <a:t> Universitas Indonesia </a:t>
            </a:r>
            <a:r>
              <a:rPr lang="en-ID" sz="2000" dirty="0" err="1">
                <a:latin typeface="Arial" panose="020B0604020202020204" pitchFamily="34" charset="0"/>
                <a:cs typeface="Arial" panose="020B0604020202020204" pitchFamily="34" charset="0"/>
              </a:rPr>
              <a:t>kemudian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berevolusi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menjadi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Institut</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Pertanian</a:t>
            </a:r>
            <a:r>
              <a:rPr lang="en-ID" sz="2000" dirty="0">
                <a:latin typeface="Arial" panose="020B0604020202020204" pitchFamily="34" charset="0"/>
                <a:cs typeface="Arial" panose="020B0604020202020204" pitchFamily="34" charset="0"/>
              </a:rPr>
              <a:t> Bogor pada 1963 - </a:t>
            </a:r>
            <a:r>
              <a:rPr lang="en-ID" sz="2000" dirty="0" err="1">
                <a:latin typeface="Arial" panose="020B0604020202020204" pitchFamily="34" charset="0"/>
                <a:cs typeface="Arial" panose="020B0604020202020204" pitchFamily="34" charset="0"/>
              </a:rPr>
              <a:t>Sekarang</a:t>
            </a:r>
            <a:endParaRPr lang="en-ID" sz="20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8"/>
                                        </p:tgtEl>
                                        <p:attrNameLst>
                                          <p:attrName>style.visibility</p:attrName>
                                        </p:attrNameLst>
                                      </p:cBhvr>
                                      <p:to>
                                        <p:strVal val="visible"/>
                                      </p:to>
                                    </p:set>
                                    <p:animEffect transition="in" filter="fade">
                                      <p:cBhvr>
                                        <p:cTn id="7" dur="1000"/>
                                        <p:tgtEl>
                                          <p:spTgt spid="488"/>
                                        </p:tgtEl>
                                      </p:cBhvr>
                                    </p:animEffect>
                                  </p:childTnLst>
                                </p:cTn>
                              </p:par>
                              <p:par>
                                <p:cTn id="8" presetID="10" presetClass="entr" presetSubtype="0" fill="hold" nodeType="withEffect">
                                  <p:stCondLst>
                                    <p:cond delay="0"/>
                                  </p:stCondLst>
                                  <p:childTnLst>
                                    <p:set>
                                      <p:cBhvr>
                                        <p:cTn id="9" dur="1" fill="hold">
                                          <p:stCondLst>
                                            <p:cond delay="0"/>
                                          </p:stCondLst>
                                        </p:cTn>
                                        <p:tgtEl>
                                          <p:spTgt spid="490"/>
                                        </p:tgtEl>
                                        <p:attrNameLst>
                                          <p:attrName>style.visibility</p:attrName>
                                        </p:attrNameLst>
                                      </p:cBhvr>
                                      <p:to>
                                        <p:strVal val="visible"/>
                                      </p:to>
                                    </p:set>
                                    <p:animEffect transition="in" filter="fade">
                                      <p:cBhvr>
                                        <p:cTn id="10" dur="1000"/>
                                        <p:tgtEl>
                                          <p:spTgt spid="490"/>
                                        </p:tgtEl>
                                      </p:cBhvr>
                                    </p:animEffect>
                                  </p:childTnLst>
                                </p:cTn>
                              </p:par>
                              <p:par>
                                <p:cTn id="11" presetID="10" presetClass="entr" presetSubtype="0" fill="hold" nodeType="withEffect">
                                  <p:stCondLst>
                                    <p:cond delay="0"/>
                                  </p:stCondLst>
                                  <p:childTnLst>
                                    <p:set>
                                      <p:cBhvr>
                                        <p:cTn id="12" dur="1" fill="hold">
                                          <p:stCondLst>
                                            <p:cond delay="0"/>
                                          </p:stCondLst>
                                        </p:cTn>
                                        <p:tgtEl>
                                          <p:spTgt spid="492"/>
                                        </p:tgtEl>
                                        <p:attrNameLst>
                                          <p:attrName>style.visibility</p:attrName>
                                        </p:attrNameLst>
                                      </p:cBhvr>
                                      <p:to>
                                        <p:strVal val="visible"/>
                                      </p:to>
                                    </p:set>
                                    <p:animEffect transition="in" filter="fade">
                                      <p:cBhvr>
                                        <p:cTn id="13" dur="1000"/>
                                        <p:tgtEl>
                                          <p:spTgt spid="492"/>
                                        </p:tgtEl>
                                      </p:cBhvr>
                                    </p:animEffect>
                                  </p:childTnLst>
                                </p:cTn>
                              </p:par>
                              <p:par>
                                <p:cTn id="14" presetID="10" presetClass="entr" presetSubtype="0" fill="hold" nodeType="withEffect">
                                  <p:stCondLst>
                                    <p:cond delay="0"/>
                                  </p:stCondLst>
                                  <p:childTnLst>
                                    <p:set>
                                      <p:cBhvr>
                                        <p:cTn id="15" dur="1" fill="hold">
                                          <p:stCondLst>
                                            <p:cond delay="0"/>
                                          </p:stCondLst>
                                        </p:cTn>
                                        <p:tgtEl>
                                          <p:spTgt spid="494"/>
                                        </p:tgtEl>
                                        <p:attrNameLst>
                                          <p:attrName>style.visibility</p:attrName>
                                        </p:attrNameLst>
                                      </p:cBhvr>
                                      <p:to>
                                        <p:strVal val="visible"/>
                                      </p:to>
                                    </p:set>
                                    <p:animEffect transition="in" filter="fade">
                                      <p:cBhvr>
                                        <p:cTn id="16" dur="1000"/>
                                        <p:tgtEl>
                                          <p:spTgt spid="494"/>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487"/>
                                        </p:tgtEl>
                                        <p:attrNameLst>
                                          <p:attrName>style.visibility</p:attrName>
                                        </p:attrNameLst>
                                      </p:cBhvr>
                                      <p:to>
                                        <p:strVal val="visible"/>
                                      </p:to>
                                    </p:set>
                                    <p:animEffect transition="in" filter="fade">
                                      <p:cBhvr>
                                        <p:cTn id="20" dur="1000"/>
                                        <p:tgtEl>
                                          <p:spTgt spid="487"/>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489"/>
                                        </p:tgtEl>
                                        <p:attrNameLst>
                                          <p:attrName>style.visibility</p:attrName>
                                        </p:attrNameLst>
                                      </p:cBhvr>
                                      <p:to>
                                        <p:strVal val="visible"/>
                                      </p:to>
                                    </p:set>
                                    <p:animEffect transition="in" filter="fade">
                                      <p:cBhvr>
                                        <p:cTn id="24" dur="1000"/>
                                        <p:tgtEl>
                                          <p:spTgt spid="489"/>
                                        </p:tgtEl>
                                      </p:cBhvr>
                                    </p:animEffect>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491"/>
                                        </p:tgtEl>
                                        <p:attrNameLst>
                                          <p:attrName>style.visibility</p:attrName>
                                        </p:attrNameLst>
                                      </p:cBhvr>
                                      <p:to>
                                        <p:strVal val="visible"/>
                                      </p:to>
                                    </p:set>
                                    <p:animEffect transition="in" filter="fade">
                                      <p:cBhvr>
                                        <p:cTn id="28" dur="1000"/>
                                        <p:tgtEl>
                                          <p:spTgt spid="491"/>
                                        </p:tgtEl>
                                      </p:cBhvr>
                                    </p:animEffect>
                                  </p:childTnLst>
                                </p:cTn>
                              </p:par>
                            </p:childTnLst>
                          </p:cTn>
                        </p:par>
                        <p:par>
                          <p:cTn id="29" fill="hold">
                            <p:stCondLst>
                              <p:cond delay="4000"/>
                            </p:stCondLst>
                            <p:childTnLst>
                              <p:par>
                                <p:cTn id="30" presetID="10" presetClass="entr" presetSubtype="0" fill="hold" nodeType="afterEffect">
                                  <p:stCondLst>
                                    <p:cond delay="0"/>
                                  </p:stCondLst>
                                  <p:childTnLst>
                                    <p:set>
                                      <p:cBhvr>
                                        <p:cTn id="31" dur="1" fill="hold">
                                          <p:stCondLst>
                                            <p:cond delay="0"/>
                                          </p:stCondLst>
                                        </p:cTn>
                                        <p:tgtEl>
                                          <p:spTgt spid="493"/>
                                        </p:tgtEl>
                                        <p:attrNameLst>
                                          <p:attrName>style.visibility</p:attrName>
                                        </p:attrNameLst>
                                      </p:cBhvr>
                                      <p:to>
                                        <p:strVal val="visible"/>
                                      </p:to>
                                    </p:set>
                                    <p:animEffect transition="in" filter="fade">
                                      <p:cBhvr>
                                        <p:cTn id="32" dur="1000"/>
                                        <p:tgtEl>
                                          <p:spTgt spid="493"/>
                                        </p:tgtEl>
                                      </p:cBhvr>
                                    </p:animEffect>
                                  </p:childTnLst>
                                </p:cTn>
                              </p:par>
                            </p:childTnLst>
                          </p:cTn>
                        </p:par>
                        <p:par>
                          <p:cTn id="33" fill="hold">
                            <p:stCondLst>
                              <p:cond delay="5000"/>
                            </p:stCondLst>
                            <p:childTnLst>
                              <p:par>
                                <p:cTn id="34" presetID="10" presetClass="entr" presetSubtype="0" fill="hold" nodeType="afterEffect">
                                  <p:stCondLst>
                                    <p:cond delay="0"/>
                                  </p:stCondLst>
                                  <p:childTnLst>
                                    <p:set>
                                      <p:cBhvr>
                                        <p:cTn id="35" dur="1" fill="hold">
                                          <p:stCondLst>
                                            <p:cond delay="0"/>
                                          </p:stCondLst>
                                        </p:cTn>
                                        <p:tgtEl>
                                          <p:spTgt spid="486"/>
                                        </p:tgtEl>
                                        <p:attrNameLst>
                                          <p:attrName>style.visibility</p:attrName>
                                        </p:attrNameLst>
                                      </p:cBhvr>
                                      <p:to>
                                        <p:strVal val="visible"/>
                                      </p:to>
                                    </p:set>
                                    <p:animEffect transition="in" filter="fade">
                                      <p:cBhvr>
                                        <p:cTn id="36" dur="1100"/>
                                        <p:tgtEl>
                                          <p:spTgt spid="486"/>
                                        </p:tgtEl>
                                      </p:cBhvr>
                                    </p:animEffect>
                                  </p:childTnLst>
                                </p:cTn>
                              </p:par>
                              <p:par>
                                <p:cTn id="37" presetID="10" presetClass="entr" presetSubtype="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childTnLst>
                                </p:cTn>
                              </p:par>
                              <p:par>
                                <p:cTn id="40" presetID="10" presetClass="entr" presetSubtype="0"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childTnLst>
                                </p:cTn>
                              </p:par>
                            </p:childTnLst>
                          </p:cTn>
                        </p:par>
                        <p:par>
                          <p:cTn id="43" fill="hold">
                            <p:stCondLst>
                              <p:cond delay="6100"/>
                            </p:stCondLst>
                            <p:childTnLst>
                              <p:par>
                                <p:cTn id="44" presetID="10" presetClass="entr" presetSubtype="0"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childTnLst>
                                </p:cTn>
                              </p:par>
                            </p:childTnLst>
                          </p:cTn>
                        </p:par>
                        <p:par>
                          <p:cTn id="47" fill="hold">
                            <p:stCondLst>
                              <p:cond delay="7100"/>
                            </p:stCondLst>
                            <p:childTnLst>
                              <p:par>
                                <p:cTn id="48" presetID="10"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1000"/>
                                        <p:tgtEl>
                                          <p:spTgt spid="14"/>
                                        </p:tgtEl>
                                      </p:cBhvr>
                                    </p:animEffect>
                                  </p:childTnLst>
                                </p:cTn>
                              </p:par>
                            </p:childTnLst>
                          </p:cTn>
                        </p:par>
                        <p:par>
                          <p:cTn id="51" fill="hold">
                            <p:stCondLst>
                              <p:cond delay="8100"/>
                            </p:stCondLst>
                            <p:childTnLst>
                              <p:par>
                                <p:cTn id="52" presetID="10" presetClass="entr" presetSubtype="0"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childTnLst>
                                </p:cTn>
                              </p:par>
                              <p:par>
                                <p:cTn id="55" presetID="10" presetClass="entr" presetSubtype="0"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childTnLst>
                                </p:cTn>
                              </p:par>
                              <p:par>
                                <p:cTn id="58" presetID="10" presetClass="entr" presetSubtype="0" fill="hold"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childTnLst>
                                </p:cTn>
                              </p:par>
                            </p:childTnLst>
                          </p:cTn>
                        </p:par>
                        <p:par>
                          <p:cTn id="61" fill="hold">
                            <p:stCondLst>
                              <p:cond delay="9100"/>
                            </p:stCondLst>
                            <p:childTnLst>
                              <p:par>
                                <p:cTn id="62" presetID="10" presetClass="entr" presetSubtype="0" fill="hold"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7" name="Google Shape;487;p57">
            <a:hlinkClick r:id="rId3" action="ppaction://hlinksldjump"/>
          </p:cNvPr>
          <p:cNvSpPr txBox="1">
            <a:spLocks noGrp="1"/>
          </p:cNvSpPr>
          <p:nvPr>
            <p:ph type="ctrTitle"/>
          </p:nvPr>
        </p:nvSpPr>
        <p:spPr>
          <a:xfrm>
            <a:off x="2321147" y="2710859"/>
            <a:ext cx="9337453" cy="770400"/>
          </a:xfrm>
          <a:prstGeom prst="rect">
            <a:avLst/>
          </a:prstGeom>
        </p:spPr>
        <p:txBody>
          <a:bodyPr spcFirstLastPara="1" vert="horz" wrap="square" lIns="121900" tIns="121900" rIns="121900" bIns="121900" rtlCol="0" anchor="ctr" anchorCtr="0">
            <a:noAutofit/>
          </a:bodyPr>
          <a:lstStyle/>
          <a:p>
            <a:pPr lvl="0" algn="just"/>
            <a:r>
              <a:rPr lang="es-ES" sz="2000" dirty="0">
                <a:latin typeface="Arial" panose="020B0604020202020204" pitchFamily="34" charset="0"/>
                <a:cs typeface="Arial" panose="020B0604020202020204" pitchFamily="34" charset="0"/>
              </a:rPr>
              <a:t>Plan Kasimo1945-1950 (</a:t>
            </a:r>
            <a:r>
              <a:rPr lang="es-ES" sz="2000" b="1" dirty="0" err="1">
                <a:latin typeface="Arial" panose="020B0604020202020204" pitchFamily="34" charset="0"/>
                <a:cs typeface="Arial" panose="020B0604020202020204" pitchFamily="34" charset="0"/>
              </a:rPr>
              <a:t>Rencana</a:t>
            </a:r>
            <a:r>
              <a:rPr lang="es-ES" sz="2000" b="1" dirty="0">
                <a:latin typeface="Arial" panose="020B0604020202020204" pitchFamily="34" charset="0"/>
                <a:cs typeface="Arial" panose="020B0604020202020204" pitchFamily="34" charset="0"/>
              </a:rPr>
              <a:t> </a:t>
            </a:r>
            <a:r>
              <a:rPr lang="es-ES" sz="2000" b="1" dirty="0" err="1">
                <a:latin typeface="Arial" panose="020B0604020202020204" pitchFamily="34" charset="0"/>
                <a:cs typeface="Arial" panose="020B0604020202020204" pitchFamily="34" charset="0"/>
              </a:rPr>
              <a:t>Produksi</a:t>
            </a:r>
            <a:r>
              <a:rPr lang="es-ES" sz="2000" b="1" dirty="0">
                <a:latin typeface="Arial" panose="020B0604020202020204" pitchFamily="34" charset="0"/>
                <a:cs typeface="Arial" panose="020B0604020202020204" pitchFamily="34" charset="0"/>
              </a:rPr>
              <a:t> </a:t>
            </a:r>
            <a:r>
              <a:rPr lang="es-ES" sz="2000" dirty="0">
                <a:latin typeface="Arial" panose="020B0604020202020204" pitchFamily="34" charset="0"/>
                <a:cs typeface="Arial" panose="020B0604020202020204" pitchFamily="34" charset="0"/>
              </a:rPr>
              <a:t>3 </a:t>
            </a:r>
            <a:r>
              <a:rPr lang="es-ES" sz="2000" dirty="0" err="1">
                <a:latin typeface="Arial" panose="020B0604020202020204" pitchFamily="34" charset="0"/>
                <a:cs typeface="Arial" panose="020B0604020202020204" pitchFamily="34" charset="0"/>
              </a:rPr>
              <a:t>tahun</a:t>
            </a:r>
            <a:r>
              <a:rPr lang="es-ES" sz="2000" dirty="0">
                <a:latin typeface="Arial" panose="020B0604020202020204" pitchFamily="34" charset="0"/>
                <a:cs typeface="Arial" panose="020B0604020202020204" pitchFamily="34" charset="0"/>
              </a:rPr>
              <a:t>, 1948-1950)</a:t>
            </a:r>
            <a:endParaRPr sz="1050" dirty="0">
              <a:latin typeface="Arial" panose="020B0604020202020204" pitchFamily="34" charset="0"/>
              <a:cs typeface="Arial" panose="020B0604020202020204" pitchFamily="34" charset="0"/>
            </a:endParaRPr>
          </a:p>
        </p:txBody>
      </p:sp>
      <p:sp>
        <p:nvSpPr>
          <p:cNvPr id="488" name="Google Shape;488;p57">
            <a:hlinkClick r:id="rId3" action="ppaction://hlinksldjump"/>
          </p:cNvPr>
          <p:cNvSpPr txBox="1">
            <a:spLocks noGrp="1"/>
          </p:cNvSpPr>
          <p:nvPr>
            <p:ph type="title" idx="2"/>
          </p:nvPr>
        </p:nvSpPr>
        <p:spPr>
          <a:xfrm>
            <a:off x="823547" y="2605239"/>
            <a:ext cx="1497600" cy="981639"/>
          </a:xfrm>
          <a:prstGeom prst="rect">
            <a:avLst/>
          </a:prstGeom>
        </p:spPr>
        <p:txBody>
          <a:bodyPr spcFirstLastPara="1" vert="horz" wrap="square" lIns="121900" tIns="121900" rIns="121900" bIns="121900" rtlCol="0" anchor="ctr" anchorCtr="0">
            <a:noAutofit/>
          </a:bodyPr>
          <a:lstStyle/>
          <a:p>
            <a:pPr algn="ctr"/>
            <a:r>
              <a:rPr lang="en" sz="4800" dirty="0">
                <a:solidFill>
                  <a:schemeClr val="hlink"/>
                </a:solidFill>
                <a:uFill>
                  <a:noFill/>
                </a:uFill>
                <a:hlinkClick r:id="rId3" action="ppaction://hlinksldjump"/>
              </a:rPr>
              <a:t>01</a:t>
            </a:r>
            <a:endParaRPr sz="4800" dirty="0"/>
          </a:p>
        </p:txBody>
      </p:sp>
      <p:sp>
        <p:nvSpPr>
          <p:cNvPr id="489" name="Google Shape;489;p57"/>
          <p:cNvSpPr txBox="1">
            <a:spLocks noGrp="1"/>
          </p:cNvSpPr>
          <p:nvPr>
            <p:ph type="ctrTitle" idx="3"/>
          </p:nvPr>
        </p:nvSpPr>
        <p:spPr>
          <a:xfrm>
            <a:off x="2032367" y="3717264"/>
            <a:ext cx="9899229" cy="1201200"/>
          </a:xfrm>
          <a:prstGeom prst="rect">
            <a:avLst/>
          </a:prstGeom>
        </p:spPr>
        <p:txBody>
          <a:bodyPr spcFirstLastPara="1" vert="horz" wrap="square" lIns="121900" tIns="121900" rIns="121900" bIns="121900" rtlCol="0" anchor="ctr" anchorCtr="0">
            <a:noAutofit/>
          </a:bodyPr>
          <a:lstStyle/>
          <a:p>
            <a:pPr lvl="0"/>
            <a:r>
              <a:rPr lang="es-ES" sz="2000" dirty="0">
                <a:latin typeface="Arial" panose="020B0604020202020204" pitchFamily="34" charset="0"/>
                <a:cs typeface="Arial" panose="020B0604020202020204" pitchFamily="34" charset="0"/>
              </a:rPr>
              <a:t>Plan </a:t>
            </a:r>
            <a:r>
              <a:rPr lang="es-ES" sz="2000" dirty="0" err="1">
                <a:latin typeface="Arial" panose="020B0604020202020204" pitchFamily="34" charset="0"/>
                <a:cs typeface="Arial" panose="020B0604020202020204" pitchFamily="34" charset="0"/>
              </a:rPr>
              <a:t>Kasimo</a:t>
            </a:r>
            <a:r>
              <a:rPr lang="es-ES" sz="2000" dirty="0">
                <a:latin typeface="Arial" panose="020B0604020202020204" pitchFamily="34" charset="0"/>
                <a:cs typeface="Arial" panose="020B0604020202020204" pitchFamily="34" charset="0"/>
              </a:rPr>
              <a:t> </a:t>
            </a:r>
            <a:r>
              <a:rPr lang="es-ES" sz="2000" dirty="0" err="1">
                <a:latin typeface="Arial" panose="020B0604020202020204" pitchFamily="34" charset="0"/>
                <a:cs typeface="Arial" panose="020B0604020202020204" pitchFamily="34" charset="0"/>
              </a:rPr>
              <a:t>digabung</a:t>
            </a:r>
            <a:r>
              <a:rPr lang="es-ES" sz="2000" dirty="0">
                <a:latin typeface="Arial" panose="020B0604020202020204" pitchFamily="34" charset="0"/>
                <a:cs typeface="Arial" panose="020B0604020202020204" pitchFamily="34" charset="0"/>
              </a:rPr>
              <a:t> </a:t>
            </a:r>
            <a:r>
              <a:rPr lang="es-ES" sz="2000" dirty="0" err="1">
                <a:latin typeface="Arial" panose="020B0604020202020204" pitchFamily="34" charset="0"/>
                <a:cs typeface="Arial" panose="020B0604020202020204" pitchFamily="34" charset="0"/>
              </a:rPr>
              <a:t>dengan</a:t>
            </a:r>
            <a:r>
              <a:rPr lang="es-ES" sz="2000" dirty="0">
                <a:latin typeface="Arial" panose="020B0604020202020204" pitchFamily="34" charset="0"/>
                <a:cs typeface="Arial" panose="020B0604020202020204" pitchFamily="34" charset="0"/>
              </a:rPr>
              <a:t> </a:t>
            </a:r>
            <a:r>
              <a:rPr lang="es-ES" sz="2000" dirty="0" err="1">
                <a:latin typeface="Arial" panose="020B0604020202020204" pitchFamily="34" charset="0"/>
                <a:cs typeface="Arial" panose="020B0604020202020204" pitchFamily="34" charset="0"/>
              </a:rPr>
              <a:t>Rencana</a:t>
            </a:r>
            <a:r>
              <a:rPr lang="es-ES" sz="2000" dirty="0">
                <a:latin typeface="Arial" panose="020B0604020202020204" pitchFamily="34" charset="0"/>
                <a:cs typeface="Arial" panose="020B0604020202020204" pitchFamily="34" charset="0"/>
              </a:rPr>
              <a:t> </a:t>
            </a:r>
            <a:r>
              <a:rPr lang="es-ES" sz="2000" dirty="0" err="1">
                <a:latin typeface="Arial" panose="020B0604020202020204" pitchFamily="34" charset="0"/>
                <a:cs typeface="Arial" panose="020B0604020202020204" pitchFamily="34" charset="0"/>
              </a:rPr>
              <a:t>Wisaksono</a:t>
            </a:r>
            <a:r>
              <a:rPr lang="es-ES" sz="2000" dirty="0">
                <a:latin typeface="Arial" panose="020B0604020202020204" pitchFamily="34" charset="0"/>
                <a:cs typeface="Arial" panose="020B0604020202020204" pitchFamily="34" charset="0"/>
              </a:rPr>
              <a:t> </a:t>
            </a:r>
            <a:r>
              <a:rPr lang="es-ES" sz="2000" dirty="0" err="1">
                <a:latin typeface="Arial" panose="020B0604020202020204" pitchFamily="34" charset="0"/>
                <a:cs typeface="Arial" panose="020B0604020202020204" pitchFamily="34" charset="0"/>
              </a:rPr>
              <a:t>menjadi</a:t>
            </a:r>
            <a:r>
              <a:rPr lang="es-ES" sz="2000" dirty="0">
                <a:latin typeface="Arial" panose="020B0604020202020204" pitchFamily="34" charset="0"/>
                <a:cs typeface="Arial" panose="020B0604020202020204" pitchFamily="34" charset="0"/>
              </a:rPr>
              <a:t> </a:t>
            </a:r>
            <a:r>
              <a:rPr lang="es-ES" sz="2000" b="1" dirty="0" err="1">
                <a:latin typeface="Arial" panose="020B0604020202020204" pitchFamily="34" charset="0"/>
                <a:cs typeface="Arial" panose="020B0604020202020204" pitchFamily="34" charset="0"/>
              </a:rPr>
              <a:t>Rencana</a:t>
            </a:r>
            <a:r>
              <a:rPr lang="es-ES" sz="2000" b="1" dirty="0">
                <a:latin typeface="Arial" panose="020B0604020202020204" pitchFamily="34" charset="0"/>
                <a:cs typeface="Arial" panose="020B0604020202020204" pitchFamily="34" charset="0"/>
              </a:rPr>
              <a:t> </a:t>
            </a:r>
            <a:r>
              <a:rPr lang="es-ES" sz="2000" b="1" dirty="0" err="1">
                <a:latin typeface="Arial" panose="020B0604020202020204" pitchFamily="34" charset="0"/>
                <a:cs typeface="Arial" panose="020B0604020202020204" pitchFamily="34" charset="0"/>
              </a:rPr>
              <a:t>Kesejahteraan</a:t>
            </a:r>
            <a:r>
              <a:rPr lang="es-ES" sz="2000" b="1" dirty="0">
                <a:latin typeface="Arial" panose="020B0604020202020204" pitchFamily="34" charset="0"/>
                <a:cs typeface="Arial" panose="020B0604020202020204" pitchFamily="34" charset="0"/>
              </a:rPr>
              <a:t> </a:t>
            </a:r>
            <a:r>
              <a:rPr lang="es-ES" sz="2000" b="1" dirty="0" err="1">
                <a:latin typeface="Arial" panose="020B0604020202020204" pitchFamily="34" charset="0"/>
                <a:cs typeface="Arial" panose="020B0604020202020204" pitchFamily="34" charset="0"/>
              </a:rPr>
              <a:t>Istimewa</a:t>
            </a:r>
            <a:r>
              <a:rPr lang="es-ES" sz="2000" b="1" dirty="0">
                <a:latin typeface="Arial" panose="020B0604020202020204" pitchFamily="34" charset="0"/>
                <a:cs typeface="Arial" panose="020B0604020202020204" pitchFamily="34" charset="0"/>
              </a:rPr>
              <a:t> (RKI) </a:t>
            </a:r>
            <a:r>
              <a:rPr lang="es-ES" sz="2000" dirty="0">
                <a:latin typeface="Arial" panose="020B0604020202020204" pitchFamily="34" charset="0"/>
                <a:cs typeface="Arial" panose="020B0604020202020204" pitchFamily="34" charset="0"/>
              </a:rPr>
              <a:t>pada </a:t>
            </a:r>
            <a:r>
              <a:rPr lang="es-ES" sz="2000" dirty="0" err="1">
                <a:latin typeface="Arial" panose="020B0604020202020204" pitchFamily="34" charset="0"/>
                <a:cs typeface="Arial" panose="020B0604020202020204" pitchFamily="34" charset="0"/>
              </a:rPr>
              <a:t>tahun</a:t>
            </a:r>
            <a:r>
              <a:rPr lang="es-ES" sz="2000" dirty="0">
                <a:latin typeface="Arial" panose="020B0604020202020204" pitchFamily="34" charset="0"/>
                <a:cs typeface="Arial" panose="020B0604020202020204" pitchFamily="34" charset="0"/>
              </a:rPr>
              <a:t> 1950 - 1959</a:t>
            </a:r>
            <a:endParaRPr sz="1050" dirty="0">
              <a:latin typeface="Arial" panose="020B0604020202020204" pitchFamily="34" charset="0"/>
              <a:cs typeface="Arial" panose="020B0604020202020204" pitchFamily="34" charset="0"/>
            </a:endParaRPr>
          </a:p>
        </p:txBody>
      </p:sp>
      <p:sp>
        <p:nvSpPr>
          <p:cNvPr id="490" name="Google Shape;490;p57"/>
          <p:cNvSpPr txBox="1">
            <a:spLocks noGrp="1"/>
          </p:cNvSpPr>
          <p:nvPr>
            <p:ph type="title" idx="4"/>
          </p:nvPr>
        </p:nvSpPr>
        <p:spPr>
          <a:xfrm>
            <a:off x="823547" y="3701188"/>
            <a:ext cx="1497600" cy="1201200"/>
          </a:xfrm>
          <a:prstGeom prst="rect">
            <a:avLst/>
          </a:prstGeom>
        </p:spPr>
        <p:txBody>
          <a:bodyPr spcFirstLastPara="1" vert="horz" wrap="square" lIns="121900" tIns="121900" rIns="121900" bIns="121900" rtlCol="0" anchor="ctr" anchorCtr="0">
            <a:noAutofit/>
          </a:bodyPr>
          <a:lstStyle/>
          <a:p>
            <a:pPr algn="ctr"/>
            <a:r>
              <a:rPr lang="en" sz="4800" dirty="0">
                <a:solidFill>
                  <a:schemeClr val="hlink"/>
                </a:solidFill>
                <a:uFill>
                  <a:noFill/>
                </a:uFill>
                <a:hlinkClick r:id="rId4" action="ppaction://hlinksldjump"/>
              </a:rPr>
              <a:t>02</a:t>
            </a:r>
            <a:endParaRPr sz="4800" dirty="0"/>
          </a:p>
        </p:txBody>
      </p:sp>
      <p:sp>
        <p:nvSpPr>
          <p:cNvPr id="15" name="Google Shape;697;p60">
            <a:extLst>
              <a:ext uri="{FF2B5EF4-FFF2-40B4-BE49-F238E27FC236}">
                <a16:creationId xmlns:a16="http://schemas.microsoft.com/office/drawing/2014/main" id="{9562F034-A5C1-422E-88FC-BEB487C07E97}"/>
              </a:ext>
            </a:extLst>
          </p:cNvPr>
          <p:cNvSpPr txBox="1">
            <a:spLocks/>
          </p:cNvSpPr>
          <p:nvPr/>
        </p:nvSpPr>
        <p:spPr>
          <a:xfrm flipH="1">
            <a:off x="395414" y="313467"/>
            <a:ext cx="10169612" cy="701675"/>
          </a:xfrm>
          <a:prstGeom prst="rect">
            <a:avLst/>
          </a:prstGeom>
        </p:spPr>
        <p:txBody>
          <a:bodyPr spcFirstLastPara="1" vert="horz" wrap="square" lIns="91425" tIns="91425" rIns="91425" bIns="91425" rtlCol="0" anchor="t" anchorCtr="0">
            <a:noAutofit/>
          </a:bodyPr>
          <a:lstStyle>
            <a:lvl1pPr marL="228600" lvl="0" indent="-228600" algn="l" defTabSz="914400" rtl="0" eaLnBrk="1" latinLnBrk="1" hangingPunct="1">
              <a:lnSpc>
                <a:spcPct val="90000"/>
              </a:lnSpc>
              <a:spcBef>
                <a:spcPts val="1000"/>
              </a:spcBef>
              <a:spcAft>
                <a:spcPts val="0"/>
              </a:spcAft>
              <a:buSzPts val="2400"/>
              <a:buFont typeface="Arial" panose="020B0604020202020204" pitchFamily="34" charset="0"/>
              <a:buChar char="•"/>
              <a:defRPr sz="2800" b="0" kern="1200">
                <a:solidFill>
                  <a:schemeClr val="tx1"/>
                </a:solidFill>
                <a:latin typeface="+mn-lt"/>
                <a:ea typeface="+mn-ea"/>
                <a:cs typeface="+mn-cs"/>
              </a:defRPr>
            </a:lvl1pPr>
            <a:lvl2pPr marL="685800" lvl="1" indent="-228600" algn="l" defTabSz="914400" rtl="0" eaLnBrk="1" latinLnBrk="1" hangingPunct="1">
              <a:lnSpc>
                <a:spcPct val="90000"/>
              </a:lnSpc>
              <a:spcBef>
                <a:spcPts val="500"/>
              </a:spcBef>
              <a:spcAft>
                <a:spcPts val="0"/>
              </a:spcAft>
              <a:buSzPts val="2400"/>
              <a:buFont typeface="Arial" panose="020B0604020202020204" pitchFamily="34" charset="0"/>
              <a:buChar char="•"/>
              <a:defRPr sz="2400" kern="1200">
                <a:solidFill>
                  <a:schemeClr val="tx1"/>
                </a:solidFill>
                <a:latin typeface="+mn-lt"/>
                <a:ea typeface="+mn-ea"/>
                <a:cs typeface="+mn-cs"/>
              </a:defRPr>
            </a:lvl2pPr>
            <a:lvl3pPr marL="1143000" lvl="2" indent="-228600" algn="l" defTabSz="914400" rtl="0" eaLnBrk="1" latinLnBrk="1" hangingPunct="1">
              <a:lnSpc>
                <a:spcPct val="90000"/>
              </a:lnSpc>
              <a:spcBef>
                <a:spcPts val="500"/>
              </a:spcBef>
              <a:spcAft>
                <a:spcPts val="0"/>
              </a:spcAft>
              <a:buSzPts val="2400"/>
              <a:buFont typeface="Arial" panose="020B0604020202020204" pitchFamily="34" charset="0"/>
              <a:buChar char="•"/>
              <a:defRPr sz="2000" kern="1200">
                <a:solidFill>
                  <a:schemeClr val="tx1"/>
                </a:solidFill>
                <a:latin typeface="+mn-lt"/>
                <a:ea typeface="+mn-ea"/>
                <a:cs typeface="+mn-cs"/>
              </a:defRPr>
            </a:lvl3pPr>
            <a:lvl4pPr marL="1600200" lvl="3"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4pPr>
            <a:lvl5pPr marL="2057400" lvl="4"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5pPr>
            <a:lvl6pPr marL="2514600" lvl="5"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6pPr>
            <a:lvl7pPr marL="2971800" lvl="6"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7pPr>
            <a:lvl8pPr marL="3429000" lvl="7"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8pPr>
            <a:lvl9pPr marL="3886200" lvl="8"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Font typeface="Arial" panose="020B0604020202020204" pitchFamily="34" charset="0"/>
              <a:buNone/>
            </a:pPr>
            <a:r>
              <a:rPr lang="en-ID" sz="2000" b="1" dirty="0">
                <a:latin typeface="Arial" panose="020B0604020202020204" pitchFamily="34" charset="0"/>
                <a:cs typeface="Arial" panose="020B0604020202020204" pitchFamily="34" charset="0"/>
              </a:rPr>
              <a:t>Sejarah </a:t>
            </a:r>
            <a:r>
              <a:rPr lang="en-ID" sz="2000" b="1" dirty="0" err="1">
                <a:latin typeface="Arial" panose="020B0604020202020204" pitchFamily="34" charset="0"/>
                <a:cs typeface="Arial" panose="020B0604020202020204" pitchFamily="34" charset="0"/>
              </a:rPr>
              <a:t>perkembangan</a:t>
            </a:r>
            <a:r>
              <a:rPr lang="en-ID" sz="2000" b="1"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penyuluhan</a:t>
            </a:r>
            <a:r>
              <a:rPr lang="en-ID" sz="2000" b="1" dirty="0">
                <a:latin typeface="Arial" panose="020B0604020202020204" pitchFamily="34" charset="0"/>
                <a:cs typeface="Arial" panose="020B0604020202020204" pitchFamily="34" charset="0"/>
              </a:rPr>
              <a:t> di Indonesia</a:t>
            </a:r>
            <a:endParaRPr lang="en-ID" sz="2000" b="1" dirty="0"/>
          </a:p>
        </p:txBody>
      </p:sp>
      <p:pic>
        <p:nvPicPr>
          <p:cNvPr id="16" name="Picture 15">
            <a:extLst>
              <a:ext uri="{FF2B5EF4-FFF2-40B4-BE49-F238E27FC236}">
                <a16:creationId xmlns:a16="http://schemas.microsoft.com/office/drawing/2014/main" id="{97D64549-2DC3-4720-8838-5E47159CF67A}"/>
              </a:ext>
            </a:extLst>
          </p:cNvPr>
          <p:cNvPicPr>
            <a:picLocks noChangeAspect="1"/>
          </p:cNvPicPr>
          <p:nvPr/>
        </p:nvPicPr>
        <p:blipFill>
          <a:blip r:embed="rId5"/>
          <a:stretch>
            <a:fillRect/>
          </a:stretch>
        </p:blipFill>
        <p:spPr>
          <a:xfrm>
            <a:off x="11188070" y="0"/>
            <a:ext cx="1009107" cy="1009107"/>
          </a:xfrm>
          <a:prstGeom prst="ellipse">
            <a:avLst/>
          </a:prstGeom>
          <a:ln>
            <a:noFill/>
          </a:ln>
          <a:effectLst>
            <a:softEdge rad="112500"/>
          </a:effectLst>
        </p:spPr>
      </p:pic>
      <p:pic>
        <p:nvPicPr>
          <p:cNvPr id="21" name="Google Shape;486;p57">
            <a:extLst>
              <a:ext uri="{FF2B5EF4-FFF2-40B4-BE49-F238E27FC236}">
                <a16:creationId xmlns:a16="http://schemas.microsoft.com/office/drawing/2014/main" id="{AA376D33-2C53-41C4-A4CC-B5F8E8E3D2CD}"/>
              </a:ext>
            </a:extLst>
          </p:cNvPr>
          <p:cNvPicPr preferRelativeResize="0"/>
          <p:nvPr/>
        </p:nvPicPr>
        <p:blipFill>
          <a:blip r:embed="rId6">
            <a:alphaModFix/>
          </a:blip>
          <a:stretch>
            <a:fillRect/>
          </a:stretch>
        </p:blipFill>
        <p:spPr>
          <a:xfrm>
            <a:off x="1011987" y="740529"/>
            <a:ext cx="10784599" cy="1856020"/>
          </a:xfrm>
          <a:prstGeom prst="rect">
            <a:avLst/>
          </a:prstGeom>
          <a:noFill/>
          <a:ln>
            <a:noFill/>
          </a:ln>
        </p:spPr>
      </p:pic>
    </p:spTree>
    <p:extLst>
      <p:ext uri="{BB962C8B-B14F-4D97-AF65-F5344CB8AC3E}">
        <p14:creationId xmlns:p14="http://schemas.microsoft.com/office/powerpoint/2010/main" val="1719613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8"/>
                                        </p:tgtEl>
                                        <p:attrNameLst>
                                          <p:attrName>style.visibility</p:attrName>
                                        </p:attrNameLst>
                                      </p:cBhvr>
                                      <p:to>
                                        <p:strVal val="visible"/>
                                      </p:to>
                                    </p:set>
                                    <p:animEffect transition="in" filter="fade">
                                      <p:cBhvr>
                                        <p:cTn id="7" dur="1000"/>
                                        <p:tgtEl>
                                          <p:spTgt spid="488"/>
                                        </p:tgtEl>
                                      </p:cBhvr>
                                    </p:animEffect>
                                  </p:childTnLst>
                                </p:cTn>
                              </p:par>
                              <p:par>
                                <p:cTn id="8" presetID="10" presetClass="entr" presetSubtype="0" fill="hold" nodeType="withEffect">
                                  <p:stCondLst>
                                    <p:cond delay="0"/>
                                  </p:stCondLst>
                                  <p:childTnLst>
                                    <p:set>
                                      <p:cBhvr>
                                        <p:cTn id="9" dur="1" fill="hold">
                                          <p:stCondLst>
                                            <p:cond delay="0"/>
                                          </p:stCondLst>
                                        </p:cTn>
                                        <p:tgtEl>
                                          <p:spTgt spid="490"/>
                                        </p:tgtEl>
                                        <p:attrNameLst>
                                          <p:attrName>style.visibility</p:attrName>
                                        </p:attrNameLst>
                                      </p:cBhvr>
                                      <p:to>
                                        <p:strVal val="visible"/>
                                      </p:to>
                                    </p:set>
                                    <p:animEffect transition="in" filter="fade">
                                      <p:cBhvr>
                                        <p:cTn id="10" dur="1000"/>
                                        <p:tgtEl>
                                          <p:spTgt spid="490"/>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487"/>
                                        </p:tgtEl>
                                        <p:attrNameLst>
                                          <p:attrName>style.visibility</p:attrName>
                                        </p:attrNameLst>
                                      </p:cBhvr>
                                      <p:to>
                                        <p:strVal val="visible"/>
                                      </p:to>
                                    </p:set>
                                    <p:animEffect transition="in" filter="fade">
                                      <p:cBhvr>
                                        <p:cTn id="14" dur="1000"/>
                                        <p:tgtEl>
                                          <p:spTgt spid="487"/>
                                        </p:tgtEl>
                                      </p:cBhvr>
                                    </p:animEffect>
                                  </p:childTnLst>
                                </p:cTn>
                              </p:par>
                            </p:childTnLst>
                          </p:cTn>
                        </p:par>
                        <p:par>
                          <p:cTn id="15" fill="hold">
                            <p:stCondLst>
                              <p:cond delay="2000"/>
                            </p:stCondLst>
                            <p:childTnLst>
                              <p:par>
                                <p:cTn id="16" presetID="10" presetClass="entr" presetSubtype="0" fill="hold" nodeType="afterEffect">
                                  <p:stCondLst>
                                    <p:cond delay="0"/>
                                  </p:stCondLst>
                                  <p:childTnLst>
                                    <p:set>
                                      <p:cBhvr>
                                        <p:cTn id="17" dur="1" fill="hold">
                                          <p:stCondLst>
                                            <p:cond delay="0"/>
                                          </p:stCondLst>
                                        </p:cTn>
                                        <p:tgtEl>
                                          <p:spTgt spid="489"/>
                                        </p:tgtEl>
                                        <p:attrNameLst>
                                          <p:attrName>style.visibility</p:attrName>
                                        </p:attrNameLst>
                                      </p:cBhvr>
                                      <p:to>
                                        <p:strVal val="visible"/>
                                      </p:to>
                                    </p:set>
                                    <p:animEffect transition="in" filter="fade">
                                      <p:cBhvr>
                                        <p:cTn id="18" dur="1000"/>
                                        <p:tgtEl>
                                          <p:spTgt spid="489"/>
                                        </p:tgtEl>
                                      </p:cBhvr>
                                    </p:animEffect>
                                  </p:childTnLst>
                                </p:cTn>
                              </p:par>
                            </p:childTnLst>
                          </p:cTn>
                        </p:par>
                        <p:par>
                          <p:cTn id="19" fill="hold">
                            <p:stCondLst>
                              <p:cond delay="3000"/>
                            </p:stCondLst>
                            <p:childTnLst>
                              <p:par>
                                <p:cTn id="20" presetID="10"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1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7" name="Google Shape;487;p57">
            <a:hlinkClick r:id="rId3" action="ppaction://hlinksldjump"/>
          </p:cNvPr>
          <p:cNvSpPr txBox="1">
            <a:spLocks noGrp="1"/>
          </p:cNvSpPr>
          <p:nvPr>
            <p:ph type="ctrTitle"/>
          </p:nvPr>
        </p:nvSpPr>
        <p:spPr>
          <a:xfrm>
            <a:off x="2321147" y="2464116"/>
            <a:ext cx="9475439" cy="770400"/>
          </a:xfrm>
          <a:prstGeom prst="rect">
            <a:avLst/>
          </a:prstGeom>
        </p:spPr>
        <p:txBody>
          <a:bodyPr spcFirstLastPara="1" vert="horz" wrap="square" lIns="121900" tIns="121900" rIns="121900" bIns="121900" rtlCol="0" anchor="ctr" anchorCtr="0">
            <a:noAutofit/>
          </a:bodyPr>
          <a:lstStyle/>
          <a:p>
            <a:pPr lvl="0"/>
            <a:r>
              <a:rPr lang="en-ID" sz="2000" dirty="0" err="1">
                <a:latin typeface="Arial" panose="020B0604020202020204" pitchFamily="34" charset="0"/>
                <a:cs typeface="Arial" panose="020B0604020202020204" pitchFamily="34" charset="0"/>
              </a:rPr>
              <a:t>Penyuluhan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perorangan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melalui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teknik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tetesan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minyak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diganti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dengan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penyuluhan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masal</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dengan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teknik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tumpahan</a:t>
            </a:r>
            <a:r>
              <a:rPr lang="en-ID" sz="2000" dirty="0">
                <a:latin typeface="Arial" panose="020B0604020202020204" pitchFamily="34" charset="0"/>
                <a:cs typeface="Arial" panose="020B0604020202020204" pitchFamily="34" charset="0"/>
              </a:rPr>
              <a:t> air pada </a:t>
            </a:r>
            <a:r>
              <a:rPr lang="en-ID" sz="2000" dirty="0" err="1">
                <a:latin typeface="Arial" panose="020B0604020202020204" pitchFamily="34" charset="0"/>
                <a:cs typeface="Arial" panose="020B0604020202020204" pitchFamily="34" charset="0"/>
              </a:rPr>
              <a:t>tahun</a:t>
            </a:r>
            <a:r>
              <a:rPr lang="en-ID" sz="2000" dirty="0">
                <a:latin typeface="Arial" panose="020B0604020202020204" pitchFamily="34" charset="0"/>
                <a:cs typeface="Arial" panose="020B0604020202020204" pitchFamily="34" charset="0"/>
              </a:rPr>
              <a:t> 1959 - 1963</a:t>
            </a:r>
            <a:endParaRPr lang="en-ID" sz="1050" dirty="0">
              <a:latin typeface="Arial" panose="020B0604020202020204" pitchFamily="34" charset="0"/>
              <a:cs typeface="Arial" panose="020B0604020202020204" pitchFamily="34" charset="0"/>
            </a:endParaRPr>
          </a:p>
        </p:txBody>
      </p:sp>
      <p:sp>
        <p:nvSpPr>
          <p:cNvPr id="488" name="Google Shape;488;p57">
            <a:hlinkClick r:id="rId3" action="ppaction://hlinksldjump"/>
          </p:cNvPr>
          <p:cNvSpPr txBox="1">
            <a:spLocks noGrp="1"/>
          </p:cNvSpPr>
          <p:nvPr>
            <p:ph type="title" idx="2"/>
          </p:nvPr>
        </p:nvSpPr>
        <p:spPr>
          <a:xfrm>
            <a:off x="823547" y="2358496"/>
            <a:ext cx="1497600" cy="981639"/>
          </a:xfrm>
          <a:prstGeom prst="rect">
            <a:avLst/>
          </a:prstGeom>
        </p:spPr>
        <p:txBody>
          <a:bodyPr spcFirstLastPara="1" vert="horz" wrap="square" lIns="121900" tIns="121900" rIns="121900" bIns="121900" rtlCol="0" anchor="ctr" anchorCtr="0">
            <a:noAutofit/>
          </a:bodyPr>
          <a:lstStyle/>
          <a:p>
            <a:pPr algn="ctr"/>
            <a:r>
              <a:rPr lang="en" sz="4800" dirty="0">
                <a:solidFill>
                  <a:schemeClr val="hlink"/>
                </a:solidFill>
                <a:uFill>
                  <a:noFill/>
                </a:uFill>
              </a:rPr>
              <a:t>03</a:t>
            </a:r>
            <a:endParaRPr sz="4800" dirty="0"/>
          </a:p>
        </p:txBody>
      </p:sp>
      <p:sp>
        <p:nvSpPr>
          <p:cNvPr id="489" name="Google Shape;489;p57"/>
          <p:cNvSpPr txBox="1">
            <a:spLocks noGrp="1"/>
          </p:cNvSpPr>
          <p:nvPr>
            <p:ph type="ctrTitle" idx="3"/>
          </p:nvPr>
        </p:nvSpPr>
        <p:spPr>
          <a:xfrm>
            <a:off x="2032367" y="3445755"/>
            <a:ext cx="9606909" cy="1201200"/>
          </a:xfrm>
          <a:prstGeom prst="rect">
            <a:avLst/>
          </a:prstGeom>
        </p:spPr>
        <p:txBody>
          <a:bodyPr spcFirstLastPara="1" vert="horz" wrap="square" lIns="121900" tIns="121900" rIns="121900" bIns="121900" rtlCol="0" anchor="ctr" anchorCtr="0">
            <a:noAutofit/>
          </a:bodyPr>
          <a:lstStyle/>
          <a:p>
            <a:pPr lvl="0"/>
            <a:r>
              <a:rPr lang="en-ID" sz="2000" dirty="0">
                <a:latin typeface="Arial" panose="020B0604020202020204" pitchFamily="34" charset="0"/>
                <a:cs typeface="Arial" panose="020B0604020202020204" pitchFamily="34" charset="0"/>
              </a:rPr>
              <a:t>Pada </a:t>
            </a:r>
            <a:r>
              <a:rPr lang="en-ID" sz="2000" dirty="0" err="1">
                <a:latin typeface="Arial" panose="020B0604020202020204" pitchFamily="34" charset="0"/>
                <a:cs typeface="Arial" panose="020B0604020202020204" pitchFamily="34" charset="0"/>
              </a:rPr>
              <a:t>tahun</a:t>
            </a:r>
            <a:r>
              <a:rPr lang="en-ID" sz="2000" dirty="0">
                <a:latin typeface="Arial" panose="020B0604020202020204" pitchFamily="34" charset="0"/>
                <a:cs typeface="Arial" panose="020B0604020202020204" pitchFamily="34" charset="0"/>
              </a:rPr>
              <a:t> 1963 – 1974 </a:t>
            </a:r>
            <a:r>
              <a:rPr lang="en-ID" sz="2000" dirty="0" err="1">
                <a:latin typeface="Arial" panose="020B0604020202020204" pitchFamily="34" charset="0"/>
                <a:cs typeface="Arial" panose="020B0604020202020204" pitchFamily="34" charset="0"/>
              </a:rPr>
              <a:t>Diawali</a:t>
            </a:r>
            <a:r>
              <a:rPr lang="en-ID" sz="2000" dirty="0">
                <a:latin typeface="Arial" panose="020B0604020202020204" pitchFamily="34" charset="0"/>
                <a:cs typeface="Arial" panose="020B0604020202020204" pitchFamily="34" charset="0"/>
              </a:rPr>
              <a:t> oleh </a:t>
            </a:r>
            <a:r>
              <a:rPr lang="en-ID" sz="2000" dirty="0" err="1">
                <a:latin typeface="Arial" panose="020B0604020202020204" pitchFamily="34" charset="0"/>
                <a:cs typeface="Arial" panose="020B0604020202020204" pitchFamily="34" charset="0"/>
              </a:rPr>
              <a:t>pengalaman</a:t>
            </a:r>
            <a:r>
              <a:rPr lang="en-ID" sz="2000"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Demonstrasi</a:t>
            </a:r>
            <a:r>
              <a:rPr lang="en-ID" sz="2000" b="1" dirty="0">
                <a:latin typeface="Arial" panose="020B0604020202020204" pitchFamily="34" charset="0"/>
                <a:cs typeface="Arial" panose="020B0604020202020204" pitchFamily="34" charset="0"/>
              </a:rPr>
              <a:t> Usaha </a:t>
            </a:r>
            <a:r>
              <a:rPr lang="en-ID" sz="2000" b="1" dirty="0" err="1">
                <a:latin typeface="Arial" panose="020B0604020202020204" pitchFamily="34" charset="0"/>
                <a:cs typeface="Arial" panose="020B0604020202020204" pitchFamily="34" charset="0"/>
              </a:rPr>
              <a:t>Lengkap</a:t>
            </a:r>
            <a:r>
              <a:rPr lang="en-ID" sz="2000" b="1" dirty="0">
                <a:latin typeface="Arial" panose="020B0604020202020204" pitchFamily="34" charset="0"/>
                <a:cs typeface="Arial" panose="020B0604020202020204" pitchFamily="34" charset="0"/>
              </a:rPr>
              <a:t> </a:t>
            </a:r>
            <a:r>
              <a:rPr lang="en-ID" sz="2000" dirty="0">
                <a:latin typeface="Arial" panose="020B0604020202020204" pitchFamily="34" charset="0"/>
                <a:cs typeface="Arial" panose="020B0604020202020204" pitchFamily="34" charset="0"/>
              </a:rPr>
              <a:t>yang </a:t>
            </a:r>
            <a:r>
              <a:rPr lang="en-ID" sz="2000" dirty="0" err="1">
                <a:latin typeface="Arial" panose="020B0604020202020204" pitchFamily="34" charset="0"/>
                <a:cs typeface="Arial" panose="020B0604020202020204" pitchFamily="34" charset="0"/>
              </a:rPr>
              <a:t>dilakukan</a:t>
            </a:r>
            <a:r>
              <a:rPr lang="en-ID" sz="2000" dirty="0">
                <a:latin typeface="Arial" panose="020B0604020202020204" pitchFamily="34" charset="0"/>
                <a:cs typeface="Arial" panose="020B0604020202020204" pitchFamily="34" charset="0"/>
              </a:rPr>
              <a:t> IPB di </a:t>
            </a:r>
            <a:r>
              <a:rPr lang="en-ID" sz="2000" dirty="0" err="1">
                <a:latin typeface="Arial" panose="020B0604020202020204" pitchFamily="34" charset="0"/>
                <a:cs typeface="Arial" panose="020B0604020202020204" pitchFamily="34" charset="0"/>
              </a:rPr>
              <a:t>Karawang</a:t>
            </a:r>
            <a:r>
              <a:rPr lang="en-ID" sz="2000" dirty="0">
                <a:latin typeface="Arial" panose="020B0604020202020204" pitchFamily="34" charset="0"/>
                <a:cs typeface="Arial" panose="020B0604020202020204" pitchFamily="34" charset="0"/>
              </a:rPr>
              <a:t> pada 1963/64 </a:t>
            </a:r>
            <a:r>
              <a:rPr lang="en-ID" sz="2000" dirty="0" err="1">
                <a:latin typeface="Arial" panose="020B0604020202020204" pitchFamily="34" charset="0"/>
                <a:cs typeface="Arial" panose="020B0604020202020204" pitchFamily="34" charset="0"/>
              </a:rPr>
              <a:t>dikembangkan</a:t>
            </a:r>
            <a:r>
              <a:rPr lang="en-ID" sz="2000"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Demonstrasi</a:t>
            </a:r>
            <a:r>
              <a:rPr lang="en-ID" sz="2000" b="1"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Masal</a:t>
            </a:r>
            <a:r>
              <a:rPr lang="en-ID" sz="2000" b="1" dirty="0">
                <a:latin typeface="Arial" panose="020B0604020202020204" pitchFamily="34" charset="0"/>
                <a:cs typeface="Arial" panose="020B0604020202020204" pitchFamily="34" charset="0"/>
              </a:rPr>
              <a:t> </a:t>
            </a:r>
            <a:r>
              <a:rPr lang="en-ID" sz="2000" dirty="0">
                <a:latin typeface="Arial" panose="020B0604020202020204" pitchFamily="34" charset="0"/>
                <a:cs typeface="Arial" panose="020B0604020202020204" pitchFamily="34" charset="0"/>
              </a:rPr>
              <a:t>(Den Mas) </a:t>
            </a:r>
            <a:r>
              <a:rPr lang="en-ID" sz="2000" dirty="0" err="1">
                <a:latin typeface="Arial" panose="020B0604020202020204" pitchFamily="34" charset="0"/>
                <a:cs typeface="Arial" panose="020B0604020202020204" pitchFamily="34" charset="0"/>
              </a:rPr>
              <a:t>kemudian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dikembangkan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menjadi</a:t>
            </a:r>
            <a:r>
              <a:rPr lang="en-ID" sz="2000" dirty="0">
                <a:latin typeface="Arial" panose="020B0604020202020204" pitchFamily="34" charset="0"/>
                <a:cs typeface="Arial" panose="020B0604020202020204" pitchFamily="34" charset="0"/>
              </a:rPr>
              <a:t> </a:t>
            </a:r>
            <a:r>
              <a:rPr lang="en-ID" sz="2000" b="1" dirty="0">
                <a:latin typeface="Arial" panose="020B0604020202020204" pitchFamily="34" charset="0"/>
                <a:cs typeface="Arial" panose="020B0604020202020204" pitchFamily="34" charset="0"/>
              </a:rPr>
              <a:t>BIMAS-SSBM </a:t>
            </a:r>
            <a:r>
              <a:rPr lang="en-ID" sz="2000" dirty="0">
                <a:latin typeface="Arial" panose="020B0604020202020204" pitchFamily="34" charset="0"/>
                <a:cs typeface="Arial" panose="020B0604020202020204" pitchFamily="34" charset="0"/>
              </a:rPr>
              <a:t>(</a:t>
            </a:r>
            <a:r>
              <a:rPr lang="en-ID" sz="2000" dirty="0" err="1">
                <a:latin typeface="Arial" panose="020B0604020202020204" pitchFamily="34" charset="0"/>
                <a:cs typeface="Arial" panose="020B0604020202020204" pitchFamily="34" charset="0"/>
              </a:rPr>
              <a:t>Bimbingan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Masal</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SwaSembada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Bahan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Makanan</a:t>
            </a:r>
            <a:r>
              <a:rPr lang="en-ID" sz="2000" dirty="0">
                <a:latin typeface="Arial" panose="020B0604020202020204" pitchFamily="34" charset="0"/>
                <a:cs typeface="Arial" panose="020B0604020202020204" pitchFamily="34" charset="0"/>
              </a:rPr>
              <a:t>)</a:t>
            </a:r>
            <a:endParaRPr sz="1050" dirty="0">
              <a:latin typeface="Arial" panose="020B0604020202020204" pitchFamily="34" charset="0"/>
              <a:cs typeface="Arial" panose="020B0604020202020204" pitchFamily="34" charset="0"/>
            </a:endParaRPr>
          </a:p>
        </p:txBody>
      </p:sp>
      <p:sp>
        <p:nvSpPr>
          <p:cNvPr id="490" name="Google Shape;490;p57"/>
          <p:cNvSpPr txBox="1">
            <a:spLocks noGrp="1"/>
          </p:cNvSpPr>
          <p:nvPr>
            <p:ph type="title" idx="4"/>
          </p:nvPr>
        </p:nvSpPr>
        <p:spPr>
          <a:xfrm>
            <a:off x="823547" y="3429679"/>
            <a:ext cx="1497600" cy="1201200"/>
          </a:xfrm>
          <a:prstGeom prst="rect">
            <a:avLst/>
          </a:prstGeom>
        </p:spPr>
        <p:txBody>
          <a:bodyPr spcFirstLastPara="1" vert="horz" wrap="square" lIns="121900" tIns="121900" rIns="121900" bIns="121900" rtlCol="0" anchor="ctr" anchorCtr="0">
            <a:noAutofit/>
          </a:bodyPr>
          <a:lstStyle/>
          <a:p>
            <a:pPr algn="ctr"/>
            <a:r>
              <a:rPr lang="en" sz="4800" dirty="0">
                <a:solidFill>
                  <a:schemeClr val="hlink"/>
                </a:solidFill>
                <a:uFill>
                  <a:noFill/>
                </a:uFill>
              </a:rPr>
              <a:t>04</a:t>
            </a:r>
            <a:endParaRPr sz="4800" dirty="0"/>
          </a:p>
        </p:txBody>
      </p:sp>
      <p:sp>
        <p:nvSpPr>
          <p:cNvPr id="15" name="Google Shape;697;p60">
            <a:extLst>
              <a:ext uri="{FF2B5EF4-FFF2-40B4-BE49-F238E27FC236}">
                <a16:creationId xmlns:a16="http://schemas.microsoft.com/office/drawing/2014/main" id="{9562F034-A5C1-422E-88FC-BEB487C07E97}"/>
              </a:ext>
            </a:extLst>
          </p:cNvPr>
          <p:cNvSpPr txBox="1">
            <a:spLocks/>
          </p:cNvSpPr>
          <p:nvPr/>
        </p:nvSpPr>
        <p:spPr>
          <a:xfrm flipH="1">
            <a:off x="395414" y="313467"/>
            <a:ext cx="10169612" cy="701675"/>
          </a:xfrm>
          <a:prstGeom prst="rect">
            <a:avLst/>
          </a:prstGeom>
        </p:spPr>
        <p:txBody>
          <a:bodyPr spcFirstLastPara="1" vert="horz" wrap="square" lIns="91425" tIns="91425" rIns="91425" bIns="91425" rtlCol="0" anchor="t" anchorCtr="0">
            <a:noAutofit/>
          </a:bodyPr>
          <a:lstStyle>
            <a:lvl1pPr marL="228600" lvl="0" indent="-228600" algn="l" defTabSz="914400" rtl="0" eaLnBrk="1" latinLnBrk="1" hangingPunct="1">
              <a:lnSpc>
                <a:spcPct val="90000"/>
              </a:lnSpc>
              <a:spcBef>
                <a:spcPts val="1000"/>
              </a:spcBef>
              <a:spcAft>
                <a:spcPts val="0"/>
              </a:spcAft>
              <a:buSzPts val="2400"/>
              <a:buFont typeface="Arial" panose="020B0604020202020204" pitchFamily="34" charset="0"/>
              <a:buChar char="•"/>
              <a:defRPr sz="2800" b="0" kern="1200">
                <a:solidFill>
                  <a:schemeClr val="tx1"/>
                </a:solidFill>
                <a:latin typeface="+mn-lt"/>
                <a:ea typeface="+mn-ea"/>
                <a:cs typeface="+mn-cs"/>
              </a:defRPr>
            </a:lvl1pPr>
            <a:lvl2pPr marL="685800" lvl="1" indent="-228600" algn="l" defTabSz="914400" rtl="0" eaLnBrk="1" latinLnBrk="1" hangingPunct="1">
              <a:lnSpc>
                <a:spcPct val="90000"/>
              </a:lnSpc>
              <a:spcBef>
                <a:spcPts val="500"/>
              </a:spcBef>
              <a:spcAft>
                <a:spcPts val="0"/>
              </a:spcAft>
              <a:buSzPts val="2400"/>
              <a:buFont typeface="Arial" panose="020B0604020202020204" pitchFamily="34" charset="0"/>
              <a:buChar char="•"/>
              <a:defRPr sz="2400" kern="1200">
                <a:solidFill>
                  <a:schemeClr val="tx1"/>
                </a:solidFill>
                <a:latin typeface="+mn-lt"/>
                <a:ea typeface="+mn-ea"/>
                <a:cs typeface="+mn-cs"/>
              </a:defRPr>
            </a:lvl2pPr>
            <a:lvl3pPr marL="1143000" lvl="2" indent="-228600" algn="l" defTabSz="914400" rtl="0" eaLnBrk="1" latinLnBrk="1" hangingPunct="1">
              <a:lnSpc>
                <a:spcPct val="90000"/>
              </a:lnSpc>
              <a:spcBef>
                <a:spcPts val="500"/>
              </a:spcBef>
              <a:spcAft>
                <a:spcPts val="0"/>
              </a:spcAft>
              <a:buSzPts val="2400"/>
              <a:buFont typeface="Arial" panose="020B0604020202020204" pitchFamily="34" charset="0"/>
              <a:buChar char="•"/>
              <a:defRPr sz="2000" kern="1200">
                <a:solidFill>
                  <a:schemeClr val="tx1"/>
                </a:solidFill>
                <a:latin typeface="+mn-lt"/>
                <a:ea typeface="+mn-ea"/>
                <a:cs typeface="+mn-cs"/>
              </a:defRPr>
            </a:lvl3pPr>
            <a:lvl4pPr marL="1600200" lvl="3"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4pPr>
            <a:lvl5pPr marL="2057400" lvl="4"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5pPr>
            <a:lvl6pPr marL="2514600" lvl="5"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6pPr>
            <a:lvl7pPr marL="2971800" lvl="6"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7pPr>
            <a:lvl8pPr marL="3429000" lvl="7"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8pPr>
            <a:lvl9pPr marL="3886200" lvl="8"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Font typeface="Arial" panose="020B0604020202020204" pitchFamily="34" charset="0"/>
              <a:buNone/>
            </a:pPr>
            <a:r>
              <a:rPr lang="en-ID" sz="2000" b="1" dirty="0">
                <a:latin typeface="Arial" panose="020B0604020202020204" pitchFamily="34" charset="0"/>
                <a:cs typeface="Arial" panose="020B0604020202020204" pitchFamily="34" charset="0"/>
              </a:rPr>
              <a:t>Sejarah </a:t>
            </a:r>
            <a:r>
              <a:rPr lang="en-ID" sz="2000" b="1" dirty="0" err="1">
                <a:latin typeface="Arial" panose="020B0604020202020204" pitchFamily="34" charset="0"/>
                <a:cs typeface="Arial" panose="020B0604020202020204" pitchFamily="34" charset="0"/>
              </a:rPr>
              <a:t>perkembangan</a:t>
            </a:r>
            <a:r>
              <a:rPr lang="en-ID" sz="2000" b="1"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penyuluhan</a:t>
            </a:r>
            <a:r>
              <a:rPr lang="en-ID" sz="2000" b="1" dirty="0">
                <a:latin typeface="Arial" panose="020B0604020202020204" pitchFamily="34" charset="0"/>
                <a:cs typeface="Arial" panose="020B0604020202020204" pitchFamily="34" charset="0"/>
              </a:rPr>
              <a:t> di Indonesia</a:t>
            </a:r>
            <a:endParaRPr lang="en-ID" sz="2000" b="1" dirty="0"/>
          </a:p>
        </p:txBody>
      </p:sp>
      <p:pic>
        <p:nvPicPr>
          <p:cNvPr id="16" name="Picture 15">
            <a:extLst>
              <a:ext uri="{FF2B5EF4-FFF2-40B4-BE49-F238E27FC236}">
                <a16:creationId xmlns:a16="http://schemas.microsoft.com/office/drawing/2014/main" id="{97D64549-2DC3-4720-8838-5E47159CF67A}"/>
              </a:ext>
            </a:extLst>
          </p:cNvPr>
          <p:cNvPicPr>
            <a:picLocks noChangeAspect="1"/>
          </p:cNvPicPr>
          <p:nvPr/>
        </p:nvPicPr>
        <p:blipFill>
          <a:blip r:embed="rId4"/>
          <a:stretch>
            <a:fillRect/>
          </a:stretch>
        </p:blipFill>
        <p:spPr>
          <a:xfrm>
            <a:off x="11188070" y="0"/>
            <a:ext cx="1009107" cy="1009107"/>
          </a:xfrm>
          <a:prstGeom prst="ellipse">
            <a:avLst/>
          </a:prstGeom>
          <a:ln>
            <a:noFill/>
          </a:ln>
          <a:effectLst>
            <a:softEdge rad="112500"/>
          </a:effectLst>
        </p:spPr>
      </p:pic>
      <p:pic>
        <p:nvPicPr>
          <p:cNvPr id="21" name="Google Shape;486;p57">
            <a:extLst>
              <a:ext uri="{FF2B5EF4-FFF2-40B4-BE49-F238E27FC236}">
                <a16:creationId xmlns:a16="http://schemas.microsoft.com/office/drawing/2014/main" id="{AA376D33-2C53-41C4-A4CC-B5F8E8E3D2CD}"/>
              </a:ext>
            </a:extLst>
          </p:cNvPr>
          <p:cNvPicPr preferRelativeResize="0"/>
          <p:nvPr/>
        </p:nvPicPr>
        <p:blipFill>
          <a:blip r:embed="rId5">
            <a:alphaModFix/>
          </a:blip>
          <a:stretch>
            <a:fillRect/>
          </a:stretch>
        </p:blipFill>
        <p:spPr>
          <a:xfrm>
            <a:off x="1011987" y="749219"/>
            <a:ext cx="10784599" cy="1856020"/>
          </a:xfrm>
          <a:prstGeom prst="rect">
            <a:avLst/>
          </a:prstGeom>
          <a:noFill/>
          <a:ln>
            <a:noFill/>
          </a:ln>
        </p:spPr>
      </p:pic>
    </p:spTree>
    <p:extLst>
      <p:ext uri="{BB962C8B-B14F-4D97-AF65-F5344CB8AC3E}">
        <p14:creationId xmlns:p14="http://schemas.microsoft.com/office/powerpoint/2010/main" val="2274516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8"/>
                                        </p:tgtEl>
                                        <p:attrNameLst>
                                          <p:attrName>style.visibility</p:attrName>
                                        </p:attrNameLst>
                                      </p:cBhvr>
                                      <p:to>
                                        <p:strVal val="visible"/>
                                      </p:to>
                                    </p:set>
                                    <p:animEffect transition="in" filter="fade">
                                      <p:cBhvr>
                                        <p:cTn id="7" dur="1000"/>
                                        <p:tgtEl>
                                          <p:spTgt spid="488"/>
                                        </p:tgtEl>
                                      </p:cBhvr>
                                    </p:animEffect>
                                  </p:childTnLst>
                                </p:cTn>
                              </p:par>
                              <p:par>
                                <p:cTn id="8" presetID="10" presetClass="entr" presetSubtype="0" fill="hold" nodeType="withEffect">
                                  <p:stCondLst>
                                    <p:cond delay="0"/>
                                  </p:stCondLst>
                                  <p:childTnLst>
                                    <p:set>
                                      <p:cBhvr>
                                        <p:cTn id="9" dur="1" fill="hold">
                                          <p:stCondLst>
                                            <p:cond delay="0"/>
                                          </p:stCondLst>
                                        </p:cTn>
                                        <p:tgtEl>
                                          <p:spTgt spid="490"/>
                                        </p:tgtEl>
                                        <p:attrNameLst>
                                          <p:attrName>style.visibility</p:attrName>
                                        </p:attrNameLst>
                                      </p:cBhvr>
                                      <p:to>
                                        <p:strVal val="visible"/>
                                      </p:to>
                                    </p:set>
                                    <p:animEffect transition="in" filter="fade">
                                      <p:cBhvr>
                                        <p:cTn id="10" dur="1000"/>
                                        <p:tgtEl>
                                          <p:spTgt spid="490"/>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487"/>
                                        </p:tgtEl>
                                        <p:attrNameLst>
                                          <p:attrName>style.visibility</p:attrName>
                                        </p:attrNameLst>
                                      </p:cBhvr>
                                      <p:to>
                                        <p:strVal val="visible"/>
                                      </p:to>
                                    </p:set>
                                    <p:animEffect transition="in" filter="fade">
                                      <p:cBhvr>
                                        <p:cTn id="14" dur="1000"/>
                                        <p:tgtEl>
                                          <p:spTgt spid="487"/>
                                        </p:tgtEl>
                                      </p:cBhvr>
                                    </p:animEffect>
                                  </p:childTnLst>
                                </p:cTn>
                              </p:par>
                            </p:childTnLst>
                          </p:cTn>
                        </p:par>
                        <p:par>
                          <p:cTn id="15" fill="hold">
                            <p:stCondLst>
                              <p:cond delay="2000"/>
                            </p:stCondLst>
                            <p:childTnLst>
                              <p:par>
                                <p:cTn id="16" presetID="10" presetClass="entr" presetSubtype="0" fill="hold" nodeType="afterEffect">
                                  <p:stCondLst>
                                    <p:cond delay="0"/>
                                  </p:stCondLst>
                                  <p:childTnLst>
                                    <p:set>
                                      <p:cBhvr>
                                        <p:cTn id="17" dur="1" fill="hold">
                                          <p:stCondLst>
                                            <p:cond delay="0"/>
                                          </p:stCondLst>
                                        </p:cTn>
                                        <p:tgtEl>
                                          <p:spTgt spid="489"/>
                                        </p:tgtEl>
                                        <p:attrNameLst>
                                          <p:attrName>style.visibility</p:attrName>
                                        </p:attrNameLst>
                                      </p:cBhvr>
                                      <p:to>
                                        <p:strVal val="visible"/>
                                      </p:to>
                                    </p:set>
                                    <p:animEffect transition="in" filter="fade">
                                      <p:cBhvr>
                                        <p:cTn id="18" dur="1000"/>
                                        <p:tgtEl>
                                          <p:spTgt spid="489"/>
                                        </p:tgtEl>
                                      </p:cBhvr>
                                    </p:animEffect>
                                  </p:childTnLst>
                                </p:cTn>
                              </p:par>
                            </p:childTnLst>
                          </p:cTn>
                        </p:par>
                        <p:par>
                          <p:cTn id="19" fill="hold">
                            <p:stCondLst>
                              <p:cond delay="3000"/>
                            </p:stCondLst>
                            <p:childTnLst>
                              <p:par>
                                <p:cTn id="20" presetID="10"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1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93" name="Google Shape;493;p57"/>
          <p:cNvSpPr txBox="1">
            <a:spLocks noGrp="1"/>
          </p:cNvSpPr>
          <p:nvPr>
            <p:ph type="ctrTitle" idx="7"/>
          </p:nvPr>
        </p:nvSpPr>
        <p:spPr>
          <a:xfrm>
            <a:off x="1165820" y="1473329"/>
            <a:ext cx="10784599" cy="2307995"/>
          </a:xfrm>
          <a:prstGeom prst="rect">
            <a:avLst/>
          </a:prstGeom>
        </p:spPr>
        <p:txBody>
          <a:bodyPr spcFirstLastPara="1" vert="horz" wrap="square" lIns="121900" tIns="121900" rIns="121900" bIns="121900" rtlCol="0" anchor="ctr" anchorCtr="0">
            <a:noAutofit/>
          </a:bodyPr>
          <a:lstStyle/>
          <a:p>
            <a:r>
              <a:rPr lang="en-ID" sz="2000" dirty="0">
                <a:latin typeface="Arial" panose="020B0604020202020204" pitchFamily="34" charset="0"/>
                <a:cs typeface="Arial" panose="020B0604020202020204" pitchFamily="34" charset="0"/>
              </a:rPr>
              <a:t>1974-1983. </a:t>
            </a:r>
            <a:r>
              <a:rPr lang="en-ID" sz="2000" dirty="0" err="1">
                <a:latin typeface="Arial" panose="020B0604020202020204" pitchFamily="34" charset="0"/>
                <a:cs typeface="Arial" panose="020B0604020202020204" pitchFamily="34" charset="0"/>
              </a:rPr>
              <a:t>Bersamaan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dengan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proyek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penyuluhan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pertanian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tanaman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pangan</a:t>
            </a:r>
            <a:r>
              <a:rPr lang="en-ID" sz="2000" dirty="0">
                <a:latin typeface="Arial" panose="020B0604020202020204" pitchFamily="34" charset="0"/>
                <a:cs typeface="Arial" panose="020B0604020202020204" pitchFamily="34" charset="0"/>
              </a:rPr>
              <a:t> NFCEP (National Food Crops Extension Project), pada 1976 </a:t>
            </a:r>
            <a:r>
              <a:rPr lang="en-ID" sz="2000" dirty="0" err="1">
                <a:latin typeface="Arial" panose="020B0604020202020204" pitchFamily="34" charset="0"/>
                <a:cs typeface="Arial" panose="020B0604020202020204" pitchFamily="34" charset="0"/>
              </a:rPr>
              <a:t>mulai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dikenalkan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kegiatan</a:t>
            </a:r>
            <a:r>
              <a:rPr lang="en-ID" sz="2000"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Intensifikasi</a:t>
            </a:r>
            <a:r>
              <a:rPr lang="en-ID" sz="2000" b="1"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Khusus</a:t>
            </a:r>
            <a:r>
              <a:rPr lang="en-ID" sz="2000" b="1" dirty="0">
                <a:latin typeface="Arial" panose="020B0604020202020204" pitchFamily="34" charset="0"/>
                <a:cs typeface="Arial" panose="020B0604020202020204" pitchFamily="34" charset="0"/>
              </a:rPr>
              <a:t> </a:t>
            </a:r>
            <a:r>
              <a:rPr lang="en-ID" sz="2000" dirty="0">
                <a:latin typeface="Arial" panose="020B0604020202020204" pitchFamily="34" charset="0"/>
                <a:cs typeface="Arial" panose="020B0604020202020204" pitchFamily="34" charset="0"/>
              </a:rPr>
              <a:t>(INSUS) </a:t>
            </a:r>
            <a:r>
              <a:rPr lang="en-ID" sz="2000" dirty="0" err="1">
                <a:latin typeface="Arial" panose="020B0604020202020204" pitchFamily="34" charset="0"/>
                <a:cs typeface="Arial" panose="020B0604020202020204" pitchFamily="34" charset="0"/>
              </a:rPr>
              <a:t>dengan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efektifkan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penyuluhan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kepada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kelompok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tani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melalui</a:t>
            </a:r>
            <a:r>
              <a:rPr lang="en-ID" sz="2000" dirty="0">
                <a:latin typeface="Arial" panose="020B0604020202020204" pitchFamily="34" charset="0"/>
                <a:cs typeface="Arial" panose="020B0604020202020204" pitchFamily="34" charset="0"/>
              </a:rPr>
              <a:t> </a:t>
            </a:r>
            <a:r>
              <a:rPr lang="en-ID" sz="2000" b="1" dirty="0">
                <a:latin typeface="Arial" panose="020B0604020202020204" pitchFamily="34" charset="0"/>
                <a:cs typeface="Arial" panose="020B0604020202020204" pitchFamily="34" charset="0"/>
              </a:rPr>
              <a:t>system </a:t>
            </a:r>
            <a:r>
              <a:rPr lang="en-ID" sz="2000" b="1" dirty="0" err="1">
                <a:latin typeface="Arial" panose="020B0604020202020204" pitchFamily="34" charset="0"/>
                <a:cs typeface="Arial" panose="020B0604020202020204" pitchFamily="34" charset="0"/>
              </a:rPr>
              <a:t>kerja</a:t>
            </a:r>
            <a:r>
              <a:rPr lang="en-ID" sz="2000" b="1" dirty="0">
                <a:latin typeface="Arial" panose="020B0604020202020204" pitchFamily="34" charset="0"/>
                <a:cs typeface="Arial" panose="020B0604020202020204" pitchFamily="34" charset="0"/>
              </a:rPr>
              <a:t> Latihan dan </a:t>
            </a:r>
            <a:r>
              <a:rPr lang="en-ID" sz="2000" b="1" dirty="0" err="1">
                <a:latin typeface="Arial" panose="020B0604020202020204" pitchFamily="34" charset="0"/>
                <a:cs typeface="Arial" panose="020B0604020202020204" pitchFamily="34" charset="0"/>
              </a:rPr>
              <a:t>Kunjungan</a:t>
            </a:r>
            <a:r>
              <a:rPr lang="en-ID" sz="2000" b="1" dirty="0">
                <a:latin typeface="Arial" panose="020B0604020202020204" pitchFamily="34" charset="0"/>
                <a:cs typeface="Arial" panose="020B0604020202020204" pitchFamily="34" charset="0"/>
              </a:rPr>
              <a:t> (LAKU) </a:t>
            </a:r>
            <a:r>
              <a:rPr lang="en-ID" sz="2000" b="1" dirty="0" err="1">
                <a:latin typeface="Arial" panose="020B0604020202020204" pitchFamily="34" charset="0"/>
                <a:cs typeface="Arial" panose="020B0604020202020204" pitchFamily="34" charset="0"/>
              </a:rPr>
              <a:t>atau</a:t>
            </a:r>
            <a:r>
              <a:rPr lang="en-ID" sz="2000" b="1" dirty="0">
                <a:latin typeface="Arial" panose="020B0604020202020204" pitchFamily="34" charset="0"/>
                <a:cs typeface="Arial" panose="020B0604020202020204" pitchFamily="34" charset="0"/>
              </a:rPr>
              <a:t> Training &amp; Visit (TV). </a:t>
            </a:r>
            <a:r>
              <a:rPr lang="en-ID" sz="2000" dirty="0" err="1">
                <a:latin typeface="Arial" panose="020B0604020202020204" pitchFamily="34" charset="0"/>
                <a:cs typeface="Arial" panose="020B0604020202020204" pitchFamily="34" charset="0"/>
              </a:rPr>
              <a:t>Keberhasilan</a:t>
            </a:r>
            <a:r>
              <a:rPr lang="en-ID" sz="2000" dirty="0">
                <a:latin typeface="Arial" panose="020B0604020202020204" pitchFamily="34" charset="0"/>
                <a:cs typeface="Arial" panose="020B0604020202020204" pitchFamily="34" charset="0"/>
              </a:rPr>
              <a:t> INSUS </a:t>
            </a:r>
            <a:r>
              <a:rPr lang="en-ID" sz="2000" dirty="0" err="1">
                <a:latin typeface="Arial" panose="020B0604020202020204" pitchFamily="34" charset="0"/>
                <a:cs typeface="Arial" panose="020B0604020202020204" pitchFamily="34" charset="0"/>
              </a:rPr>
              <a:t>ini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sejak</a:t>
            </a:r>
            <a:r>
              <a:rPr lang="en-ID" sz="2000" dirty="0">
                <a:latin typeface="Arial" panose="020B0604020202020204" pitchFamily="34" charset="0"/>
                <a:cs typeface="Arial" panose="020B0604020202020204" pitchFamily="34" charset="0"/>
              </a:rPr>
              <a:t> 1979 </a:t>
            </a:r>
            <a:r>
              <a:rPr lang="en-ID" sz="2000" dirty="0" err="1">
                <a:latin typeface="Arial" panose="020B0604020202020204" pitchFamily="34" charset="0"/>
                <a:cs typeface="Arial" panose="020B0604020202020204" pitchFamily="34" charset="0"/>
              </a:rPr>
              <a:t>kemudian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dikembangkan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menjadi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beragam</a:t>
            </a:r>
            <a:r>
              <a:rPr lang="en-ID" sz="2000" dirty="0">
                <a:latin typeface="Arial" panose="020B0604020202020204" pitchFamily="34" charset="0"/>
                <a:cs typeface="Arial" panose="020B0604020202020204" pitchFamily="34" charset="0"/>
              </a:rPr>
              <a:t> </a:t>
            </a:r>
            <a:r>
              <a:rPr lang="en-ID" sz="2000" b="1" dirty="0">
                <a:latin typeface="Arial" panose="020B0604020202020204" pitchFamily="34" charset="0"/>
                <a:cs typeface="Arial" panose="020B0604020202020204" pitchFamily="34" charset="0"/>
              </a:rPr>
              <a:t>OPSUS</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Operasi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Khusus</a:t>
            </a:r>
            <a:r>
              <a:rPr lang="en-ID" sz="2000" dirty="0">
                <a:latin typeface="Arial" panose="020B0604020202020204" pitchFamily="34" charset="0"/>
                <a:cs typeface="Arial" panose="020B0604020202020204" pitchFamily="34" charset="0"/>
              </a:rPr>
              <a:t>) di </a:t>
            </a:r>
            <a:r>
              <a:rPr lang="en-ID" sz="2000" dirty="0" err="1">
                <a:latin typeface="Arial" panose="020B0604020202020204" pitchFamily="34" charset="0"/>
                <a:cs typeface="Arial" panose="020B0604020202020204" pitchFamily="34" charset="0"/>
              </a:rPr>
              <a:t>beberapa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daerah</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dinilai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terlambat</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seperti</a:t>
            </a:r>
            <a:r>
              <a:rPr lang="en-ID" sz="2000" dirty="0">
                <a:latin typeface="Arial" panose="020B0604020202020204" pitchFamily="34" charset="0"/>
                <a:cs typeface="Arial" panose="020B0604020202020204" pitchFamily="34" charset="0"/>
              </a:rPr>
              <a:t> OPSUS </a:t>
            </a:r>
            <a:r>
              <a:rPr lang="en-ID" sz="2000" dirty="0" err="1">
                <a:latin typeface="Arial" panose="020B0604020202020204" pitchFamily="34" charset="0"/>
                <a:cs typeface="Arial" panose="020B0604020202020204" pitchFamily="34" charset="0"/>
              </a:rPr>
              <a:t>Tekad</a:t>
            </a:r>
            <a:r>
              <a:rPr lang="en-ID" sz="2000" dirty="0">
                <a:latin typeface="Arial" panose="020B0604020202020204" pitchFamily="34" charset="0"/>
                <a:cs typeface="Arial" panose="020B0604020202020204" pitchFamily="34" charset="0"/>
              </a:rPr>
              <a:t> Makmur (NTB), OPSUS </a:t>
            </a:r>
            <a:r>
              <a:rPr lang="en-ID" sz="2000" dirty="0" err="1">
                <a:latin typeface="Arial" panose="020B0604020202020204" pitchFamily="34" charset="0"/>
                <a:cs typeface="Arial" panose="020B0604020202020204" pitchFamily="34" charset="0"/>
              </a:rPr>
              <a:t>Lapo</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Ase</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Sumsel</a:t>
            </a:r>
            <a:r>
              <a:rPr lang="en-ID" sz="2000" dirty="0">
                <a:latin typeface="Arial" panose="020B0604020202020204" pitchFamily="34" charset="0"/>
                <a:cs typeface="Arial" panose="020B0604020202020204" pitchFamily="34" charset="0"/>
              </a:rPr>
              <a:t>)</a:t>
            </a:r>
            <a:endParaRPr lang="en-ID" sz="1600" dirty="0">
              <a:latin typeface="Arial" panose="020B0604020202020204" pitchFamily="34" charset="0"/>
              <a:cs typeface="Arial" panose="020B0604020202020204" pitchFamily="34" charset="0"/>
            </a:endParaRPr>
          </a:p>
        </p:txBody>
      </p:sp>
      <p:sp>
        <p:nvSpPr>
          <p:cNvPr id="494" name="Google Shape;494;p57"/>
          <p:cNvSpPr txBox="1">
            <a:spLocks noGrp="1"/>
          </p:cNvSpPr>
          <p:nvPr>
            <p:ph type="title" idx="8"/>
          </p:nvPr>
        </p:nvSpPr>
        <p:spPr>
          <a:xfrm>
            <a:off x="5833" y="1541457"/>
            <a:ext cx="1056466" cy="1201200"/>
          </a:xfrm>
          <a:prstGeom prst="rect">
            <a:avLst/>
          </a:prstGeom>
        </p:spPr>
        <p:txBody>
          <a:bodyPr spcFirstLastPara="1" vert="horz" wrap="square" lIns="121900" tIns="121900" rIns="121900" bIns="121900" rtlCol="0" anchor="ctr" anchorCtr="0">
            <a:noAutofit/>
          </a:bodyPr>
          <a:lstStyle/>
          <a:p>
            <a:pPr algn="ctr"/>
            <a:r>
              <a:rPr lang="en" sz="4800" dirty="0">
                <a:solidFill>
                  <a:schemeClr val="hlink"/>
                </a:solidFill>
                <a:uFill>
                  <a:noFill/>
                </a:uFill>
              </a:rPr>
              <a:t>05</a:t>
            </a:r>
            <a:endParaRPr sz="4800" dirty="0"/>
          </a:p>
        </p:txBody>
      </p:sp>
      <p:sp>
        <p:nvSpPr>
          <p:cNvPr id="11" name="Google Shape;494;p57">
            <a:extLst>
              <a:ext uri="{FF2B5EF4-FFF2-40B4-BE49-F238E27FC236}">
                <a16:creationId xmlns:a16="http://schemas.microsoft.com/office/drawing/2014/main" id="{CB3E0B15-743E-493D-9C92-BBC4D26746C1}"/>
              </a:ext>
            </a:extLst>
          </p:cNvPr>
          <p:cNvSpPr txBox="1">
            <a:spLocks/>
          </p:cNvSpPr>
          <p:nvPr/>
        </p:nvSpPr>
        <p:spPr>
          <a:xfrm>
            <a:off x="-36595" y="3763416"/>
            <a:ext cx="1098894" cy="817283"/>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dk1"/>
              </a:buClr>
              <a:buSzPts val="3600"/>
              <a:buFont typeface="Redressed"/>
              <a:buNone/>
              <a:defRPr sz="6000" b="0" i="0" u="none" strike="noStrike" cap="none">
                <a:solidFill>
                  <a:schemeClr val="dk1"/>
                </a:solidFill>
                <a:latin typeface="Redressed"/>
                <a:ea typeface="Redressed"/>
                <a:cs typeface="Redressed"/>
                <a:sym typeface="Redressed"/>
              </a:defRPr>
            </a:lvl1pPr>
            <a:lvl2pPr marR="0" lvl="1"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2pPr>
            <a:lvl3pPr marR="0" lvl="2"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3pPr>
            <a:lvl4pPr marR="0" lvl="3"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4pPr>
            <a:lvl5pPr marR="0" lvl="4"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5pPr>
            <a:lvl6pPr marR="0" lvl="5"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6pPr>
            <a:lvl7pPr marR="0" lvl="6"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7pPr>
            <a:lvl8pPr marR="0" lvl="7"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8pPr>
            <a:lvl9pPr marR="0" lvl="8"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9pPr>
          </a:lstStyle>
          <a:p>
            <a:pPr algn="ctr"/>
            <a:r>
              <a:rPr lang="en" sz="4800" dirty="0">
                <a:solidFill>
                  <a:schemeClr val="hlink"/>
                </a:solidFill>
                <a:uFill>
                  <a:noFill/>
                </a:uFill>
                <a:latin typeface="+mj-lt"/>
                <a:hlinkClick r:id="" action="ppaction://noaction"/>
              </a:rPr>
              <a:t>0</a:t>
            </a:r>
            <a:r>
              <a:rPr lang="en" sz="4800" dirty="0">
                <a:solidFill>
                  <a:schemeClr val="hlink"/>
                </a:solidFill>
                <a:uFill>
                  <a:noFill/>
                </a:uFill>
                <a:latin typeface="+mj-lt"/>
              </a:rPr>
              <a:t>6</a:t>
            </a:r>
            <a:endParaRPr lang="en" sz="4800" dirty="0">
              <a:latin typeface="+mj-lt"/>
            </a:endParaRPr>
          </a:p>
        </p:txBody>
      </p:sp>
      <p:sp>
        <p:nvSpPr>
          <p:cNvPr id="13" name="Google Shape;493;p57">
            <a:extLst>
              <a:ext uri="{FF2B5EF4-FFF2-40B4-BE49-F238E27FC236}">
                <a16:creationId xmlns:a16="http://schemas.microsoft.com/office/drawing/2014/main" id="{B59549CA-E98E-4F0D-BE4F-EC6501210ED5}"/>
              </a:ext>
            </a:extLst>
          </p:cNvPr>
          <p:cNvSpPr txBox="1">
            <a:spLocks/>
          </p:cNvSpPr>
          <p:nvPr/>
        </p:nvSpPr>
        <p:spPr>
          <a:xfrm>
            <a:off x="1062299" y="3645412"/>
            <a:ext cx="11130754" cy="1009107"/>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Redressed"/>
              <a:buNone/>
              <a:defRPr sz="2800" b="0" i="0" u="none" strike="noStrike" cap="none">
                <a:solidFill>
                  <a:schemeClr val="dk1"/>
                </a:solidFill>
                <a:latin typeface="Redressed"/>
                <a:ea typeface="Redressed"/>
                <a:cs typeface="Redressed"/>
                <a:sym typeface="Redressed"/>
              </a:defRPr>
            </a:lvl1pPr>
            <a:lvl2pPr marR="0" lvl="1"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2pPr>
            <a:lvl3pPr marR="0" lvl="2"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3pPr>
            <a:lvl4pPr marR="0" lvl="3"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4pPr>
            <a:lvl5pPr marR="0" lvl="4"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5pPr>
            <a:lvl6pPr marR="0" lvl="5"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6pPr>
            <a:lvl7pPr marR="0" lvl="6"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7pPr>
            <a:lvl8pPr marR="0" lvl="7"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8pPr>
            <a:lvl9pPr marR="0" lvl="8"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9pPr>
          </a:lstStyle>
          <a:p>
            <a:pPr algn="just"/>
            <a:r>
              <a:rPr lang="en-ID" sz="2000" dirty="0">
                <a:latin typeface="Arial" panose="020B0604020202020204" pitchFamily="34" charset="0"/>
                <a:cs typeface="Arial" panose="020B0604020202020204" pitchFamily="34" charset="0"/>
              </a:rPr>
              <a:t>1983-1993. </a:t>
            </a:r>
            <a:r>
              <a:rPr lang="en-ID" sz="2000" dirty="0" err="1">
                <a:latin typeface="Arial" panose="020B0604020202020204" pitchFamily="34" charset="0"/>
                <a:cs typeface="Arial" panose="020B0604020202020204" pitchFamily="34" charset="0"/>
              </a:rPr>
              <a:t>Insus</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Intensifikasi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Khusus</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menjadi</a:t>
            </a:r>
            <a:r>
              <a:rPr lang="en-ID" sz="2000" dirty="0">
                <a:latin typeface="Arial" panose="020B0604020202020204" pitchFamily="34" charset="0"/>
                <a:cs typeface="Arial" panose="020B0604020202020204" pitchFamily="34" charset="0"/>
              </a:rPr>
              <a:t> Supra </a:t>
            </a:r>
            <a:r>
              <a:rPr lang="en-ID" sz="2000" dirty="0" err="1">
                <a:latin typeface="Arial" panose="020B0604020202020204" pitchFamily="34" charset="0"/>
                <a:cs typeface="Arial" panose="020B0604020202020204" pitchFamily="34" charset="0"/>
              </a:rPr>
              <a:t>Insus</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Suatu</a:t>
            </a:r>
            <a:r>
              <a:rPr lang="en-ID" sz="2000" dirty="0">
                <a:latin typeface="Arial" panose="020B0604020202020204" pitchFamily="34" charset="0"/>
                <a:cs typeface="Arial" panose="020B0604020202020204" pitchFamily="34" charset="0"/>
              </a:rPr>
              <a:t> program </a:t>
            </a:r>
            <a:r>
              <a:rPr lang="en-ID" sz="2000" dirty="0" err="1">
                <a:latin typeface="Arial" panose="020B0604020202020204" pitchFamily="34" charset="0"/>
                <a:cs typeface="Arial" panose="020B0604020202020204" pitchFamily="34" charset="0"/>
              </a:rPr>
              <a:t>Rekayasa</a:t>
            </a:r>
            <a:r>
              <a:rPr lang="en-ID" sz="2000" dirty="0">
                <a:latin typeface="Arial" panose="020B0604020202020204" pitchFamily="34" charset="0"/>
                <a:cs typeface="Arial" panose="020B0604020202020204" pitchFamily="34" charset="0"/>
              </a:rPr>
              <a:t> Sosial dan </a:t>
            </a:r>
            <a:r>
              <a:rPr lang="en-ID" sz="2000" dirty="0" err="1">
                <a:latin typeface="Arial" panose="020B0604020202020204" pitchFamily="34" charset="0"/>
                <a:cs typeface="Arial" panose="020B0604020202020204" pitchFamily="34" charset="0"/>
              </a:rPr>
              <a:t>Ekonomi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Insus</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antara</a:t>
            </a:r>
            <a:r>
              <a:rPr lang="en-ID" sz="2000" dirty="0">
                <a:latin typeface="Arial" panose="020B0604020202020204" pitchFamily="34" charset="0"/>
                <a:cs typeface="Arial" panose="020B0604020202020204" pitchFamily="34" charset="0"/>
              </a:rPr>
              <a:t> lain </a:t>
            </a:r>
            <a:r>
              <a:rPr lang="en-ID" sz="2000" dirty="0" err="1">
                <a:latin typeface="Arial" panose="020B0604020202020204" pitchFamily="34" charset="0"/>
                <a:cs typeface="Arial" panose="020B0604020202020204" pitchFamily="34" charset="0"/>
              </a:rPr>
              <a:t>dengan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menggunakan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Pupuk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Pelengkap</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Cair</a:t>
            </a:r>
            <a:r>
              <a:rPr lang="en-ID" sz="2000" dirty="0">
                <a:latin typeface="Arial" panose="020B0604020202020204" pitchFamily="34" charset="0"/>
                <a:cs typeface="Arial" panose="020B0604020202020204" pitchFamily="34" charset="0"/>
              </a:rPr>
              <a:t> (PPC), </a:t>
            </a:r>
            <a:r>
              <a:rPr lang="en-ID" sz="2000" dirty="0" err="1">
                <a:latin typeface="Arial" panose="020B0604020202020204" pitchFamily="34" charset="0"/>
                <a:cs typeface="Arial" panose="020B0604020202020204" pitchFamily="34" charset="0"/>
              </a:rPr>
              <a:t>Zat</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Pengatur</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Tumbuh</a:t>
            </a:r>
            <a:r>
              <a:rPr lang="en-ID" sz="2000" dirty="0">
                <a:latin typeface="Arial" panose="020B0604020202020204" pitchFamily="34" charset="0"/>
                <a:cs typeface="Arial" panose="020B0604020202020204" pitchFamily="34" charset="0"/>
              </a:rPr>
              <a:t> (ZPT) dan </a:t>
            </a:r>
            <a:r>
              <a:rPr lang="en-ID" sz="2000" dirty="0" err="1">
                <a:latin typeface="Arial" panose="020B0604020202020204" pitchFamily="34" charset="0"/>
                <a:cs typeface="Arial" panose="020B0604020202020204" pitchFamily="34" charset="0"/>
              </a:rPr>
              <a:t>pemupukan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makro</a:t>
            </a:r>
            <a:r>
              <a:rPr lang="en-ID" sz="2000" dirty="0">
                <a:latin typeface="Arial" panose="020B0604020202020204" pitchFamily="34" charset="0"/>
                <a:cs typeface="Arial" panose="020B0604020202020204" pitchFamily="34" charset="0"/>
              </a:rPr>
              <a:t>)</a:t>
            </a:r>
          </a:p>
        </p:txBody>
      </p:sp>
      <p:sp>
        <p:nvSpPr>
          <p:cNvPr id="15" name="Google Shape;697;p60">
            <a:extLst>
              <a:ext uri="{FF2B5EF4-FFF2-40B4-BE49-F238E27FC236}">
                <a16:creationId xmlns:a16="http://schemas.microsoft.com/office/drawing/2014/main" id="{9562F034-A5C1-422E-88FC-BEB487C07E97}"/>
              </a:ext>
            </a:extLst>
          </p:cNvPr>
          <p:cNvSpPr txBox="1">
            <a:spLocks/>
          </p:cNvSpPr>
          <p:nvPr/>
        </p:nvSpPr>
        <p:spPr>
          <a:xfrm flipH="1">
            <a:off x="395414" y="313467"/>
            <a:ext cx="10169612" cy="701675"/>
          </a:xfrm>
          <a:prstGeom prst="rect">
            <a:avLst/>
          </a:prstGeom>
        </p:spPr>
        <p:txBody>
          <a:bodyPr spcFirstLastPara="1" vert="horz" wrap="square" lIns="91425" tIns="91425" rIns="91425" bIns="91425" rtlCol="0" anchor="t" anchorCtr="0">
            <a:noAutofit/>
          </a:bodyPr>
          <a:lstStyle>
            <a:lvl1pPr marL="228600" lvl="0" indent="-228600" algn="l" defTabSz="914400" rtl="0" eaLnBrk="1" latinLnBrk="1" hangingPunct="1">
              <a:lnSpc>
                <a:spcPct val="90000"/>
              </a:lnSpc>
              <a:spcBef>
                <a:spcPts val="1000"/>
              </a:spcBef>
              <a:spcAft>
                <a:spcPts val="0"/>
              </a:spcAft>
              <a:buSzPts val="2400"/>
              <a:buFont typeface="Arial" panose="020B0604020202020204" pitchFamily="34" charset="0"/>
              <a:buChar char="•"/>
              <a:defRPr sz="2800" b="0" kern="1200">
                <a:solidFill>
                  <a:schemeClr val="tx1"/>
                </a:solidFill>
                <a:latin typeface="+mn-lt"/>
                <a:ea typeface="+mn-ea"/>
                <a:cs typeface="+mn-cs"/>
              </a:defRPr>
            </a:lvl1pPr>
            <a:lvl2pPr marL="685800" lvl="1" indent="-228600" algn="l" defTabSz="914400" rtl="0" eaLnBrk="1" latinLnBrk="1" hangingPunct="1">
              <a:lnSpc>
                <a:spcPct val="90000"/>
              </a:lnSpc>
              <a:spcBef>
                <a:spcPts val="500"/>
              </a:spcBef>
              <a:spcAft>
                <a:spcPts val="0"/>
              </a:spcAft>
              <a:buSzPts val="2400"/>
              <a:buFont typeface="Arial" panose="020B0604020202020204" pitchFamily="34" charset="0"/>
              <a:buChar char="•"/>
              <a:defRPr sz="2400" kern="1200">
                <a:solidFill>
                  <a:schemeClr val="tx1"/>
                </a:solidFill>
                <a:latin typeface="+mn-lt"/>
                <a:ea typeface="+mn-ea"/>
                <a:cs typeface="+mn-cs"/>
              </a:defRPr>
            </a:lvl2pPr>
            <a:lvl3pPr marL="1143000" lvl="2" indent="-228600" algn="l" defTabSz="914400" rtl="0" eaLnBrk="1" latinLnBrk="1" hangingPunct="1">
              <a:lnSpc>
                <a:spcPct val="90000"/>
              </a:lnSpc>
              <a:spcBef>
                <a:spcPts val="500"/>
              </a:spcBef>
              <a:spcAft>
                <a:spcPts val="0"/>
              </a:spcAft>
              <a:buSzPts val="2400"/>
              <a:buFont typeface="Arial" panose="020B0604020202020204" pitchFamily="34" charset="0"/>
              <a:buChar char="•"/>
              <a:defRPr sz="2000" kern="1200">
                <a:solidFill>
                  <a:schemeClr val="tx1"/>
                </a:solidFill>
                <a:latin typeface="+mn-lt"/>
                <a:ea typeface="+mn-ea"/>
                <a:cs typeface="+mn-cs"/>
              </a:defRPr>
            </a:lvl3pPr>
            <a:lvl4pPr marL="1600200" lvl="3"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4pPr>
            <a:lvl5pPr marL="2057400" lvl="4"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5pPr>
            <a:lvl6pPr marL="2514600" lvl="5"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6pPr>
            <a:lvl7pPr marL="2971800" lvl="6"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7pPr>
            <a:lvl8pPr marL="3429000" lvl="7"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8pPr>
            <a:lvl9pPr marL="3886200" lvl="8"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Font typeface="Arial" panose="020B0604020202020204" pitchFamily="34" charset="0"/>
              <a:buNone/>
            </a:pPr>
            <a:r>
              <a:rPr lang="en-ID" sz="2000" b="1" dirty="0">
                <a:latin typeface="Arial" panose="020B0604020202020204" pitchFamily="34" charset="0"/>
                <a:cs typeface="Arial" panose="020B0604020202020204" pitchFamily="34" charset="0"/>
              </a:rPr>
              <a:t>Sejarah </a:t>
            </a:r>
            <a:r>
              <a:rPr lang="en-ID" sz="2000" b="1" dirty="0" err="1">
                <a:latin typeface="Arial" panose="020B0604020202020204" pitchFamily="34" charset="0"/>
                <a:cs typeface="Arial" panose="020B0604020202020204" pitchFamily="34" charset="0"/>
              </a:rPr>
              <a:t>perkembangan</a:t>
            </a:r>
            <a:r>
              <a:rPr lang="en-ID" sz="2000" b="1"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penyuluhan</a:t>
            </a:r>
            <a:r>
              <a:rPr lang="en-ID" sz="2000" b="1" dirty="0">
                <a:latin typeface="Arial" panose="020B0604020202020204" pitchFamily="34" charset="0"/>
                <a:cs typeface="Arial" panose="020B0604020202020204" pitchFamily="34" charset="0"/>
              </a:rPr>
              <a:t> di Indonesia</a:t>
            </a:r>
            <a:endParaRPr lang="en-ID" sz="2000" b="1" dirty="0"/>
          </a:p>
        </p:txBody>
      </p:sp>
      <p:pic>
        <p:nvPicPr>
          <p:cNvPr id="16" name="Picture 15">
            <a:extLst>
              <a:ext uri="{FF2B5EF4-FFF2-40B4-BE49-F238E27FC236}">
                <a16:creationId xmlns:a16="http://schemas.microsoft.com/office/drawing/2014/main" id="{97D64549-2DC3-4720-8838-5E47159CF67A}"/>
              </a:ext>
            </a:extLst>
          </p:cNvPr>
          <p:cNvPicPr>
            <a:picLocks noChangeAspect="1"/>
          </p:cNvPicPr>
          <p:nvPr/>
        </p:nvPicPr>
        <p:blipFill>
          <a:blip r:embed="rId3"/>
          <a:stretch>
            <a:fillRect/>
          </a:stretch>
        </p:blipFill>
        <p:spPr>
          <a:xfrm>
            <a:off x="11188070" y="0"/>
            <a:ext cx="1009107" cy="1009107"/>
          </a:xfrm>
          <a:prstGeom prst="ellipse">
            <a:avLst/>
          </a:prstGeom>
          <a:ln>
            <a:noFill/>
          </a:ln>
          <a:effectLst>
            <a:softEdge rad="112500"/>
          </a:effectLst>
        </p:spPr>
      </p:pic>
      <p:pic>
        <p:nvPicPr>
          <p:cNvPr id="28" name="Google Shape;486;p57">
            <a:extLst>
              <a:ext uri="{FF2B5EF4-FFF2-40B4-BE49-F238E27FC236}">
                <a16:creationId xmlns:a16="http://schemas.microsoft.com/office/drawing/2014/main" id="{008A4EF8-ACDE-44C3-AEFD-BA31CF5F6C0F}"/>
              </a:ext>
            </a:extLst>
          </p:cNvPr>
          <p:cNvPicPr preferRelativeResize="0"/>
          <p:nvPr/>
        </p:nvPicPr>
        <p:blipFill>
          <a:blip r:embed="rId4">
            <a:alphaModFix/>
          </a:blip>
          <a:stretch>
            <a:fillRect/>
          </a:stretch>
        </p:blipFill>
        <p:spPr>
          <a:xfrm>
            <a:off x="1304964" y="661759"/>
            <a:ext cx="10784599" cy="1303809"/>
          </a:xfrm>
          <a:prstGeom prst="rect">
            <a:avLst/>
          </a:prstGeom>
          <a:noFill/>
          <a:ln>
            <a:noFill/>
          </a:ln>
        </p:spPr>
      </p:pic>
    </p:spTree>
    <p:extLst>
      <p:ext uri="{BB962C8B-B14F-4D97-AF65-F5344CB8AC3E}">
        <p14:creationId xmlns:p14="http://schemas.microsoft.com/office/powerpoint/2010/main" val="3495759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94"/>
                                        </p:tgtEl>
                                        <p:attrNameLst>
                                          <p:attrName>style.visibility</p:attrName>
                                        </p:attrNameLst>
                                      </p:cBhvr>
                                      <p:to>
                                        <p:strVal val="visible"/>
                                      </p:to>
                                    </p:set>
                                    <p:animEffect transition="in" filter="fade">
                                      <p:cBhvr>
                                        <p:cTn id="7" dur="1000"/>
                                        <p:tgtEl>
                                          <p:spTgt spid="494"/>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93"/>
                                        </p:tgtEl>
                                        <p:attrNameLst>
                                          <p:attrName>style.visibility</p:attrName>
                                        </p:attrNameLst>
                                      </p:cBhvr>
                                      <p:to>
                                        <p:strVal val="visible"/>
                                      </p:to>
                                    </p:set>
                                    <p:animEffect transition="in" filter="fade">
                                      <p:cBhvr>
                                        <p:cTn id="11" dur="1000"/>
                                        <p:tgtEl>
                                          <p:spTgt spid="493"/>
                                        </p:tgtEl>
                                      </p:cBhvr>
                                    </p:animEffect>
                                  </p:childTnLst>
                                </p:cTn>
                              </p:par>
                              <p:par>
                                <p:cTn id="12" presetID="10" presetClass="entr" presetSubtype="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childTnLst>
                                </p:cTn>
                              </p:par>
                            </p:childTnLst>
                          </p:cTn>
                        </p:par>
                        <p:par>
                          <p:cTn id="15" fill="hold">
                            <p:stCondLst>
                              <p:cond delay="2000"/>
                            </p:stCondLst>
                            <p:childTnLst>
                              <p:par>
                                <p:cTn id="16" presetID="10" presetClass="entr" presetSubtype="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childTnLst>
                                </p:cTn>
                              </p:par>
                            </p:childTnLst>
                          </p:cTn>
                        </p:par>
                        <p:par>
                          <p:cTn id="19" fill="hold">
                            <p:stCondLst>
                              <p:cond delay="3000"/>
                            </p:stCondLst>
                            <p:childTnLst>
                              <p:par>
                                <p:cTn id="20" presetID="10" presetClass="entr" presetSubtype="0" fill="hold"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11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93" name="Google Shape;493;p57"/>
          <p:cNvSpPr txBox="1">
            <a:spLocks noGrp="1"/>
          </p:cNvSpPr>
          <p:nvPr>
            <p:ph type="ctrTitle" idx="7"/>
          </p:nvPr>
        </p:nvSpPr>
        <p:spPr>
          <a:xfrm>
            <a:off x="958810" y="1496452"/>
            <a:ext cx="10991610" cy="3021897"/>
          </a:xfrm>
          <a:prstGeom prst="rect">
            <a:avLst/>
          </a:prstGeom>
        </p:spPr>
        <p:txBody>
          <a:bodyPr spcFirstLastPara="1" vert="horz" wrap="square" lIns="121900" tIns="121900" rIns="121900" bIns="121900" rtlCol="0" anchor="ctr" anchorCtr="0">
            <a:noAutofit/>
          </a:bodyPr>
          <a:lstStyle/>
          <a:p>
            <a:pPr lvl="0" algn="just"/>
            <a:r>
              <a:rPr lang="en-ID" sz="2000" dirty="0">
                <a:latin typeface="Arial" panose="020B0604020202020204" pitchFamily="34" charset="0"/>
                <a:cs typeface="Arial" panose="020B0604020202020204" pitchFamily="34" charset="0"/>
              </a:rPr>
              <a:t>1993 – 2001. Pada </a:t>
            </a:r>
            <a:r>
              <a:rPr lang="en-ID" sz="2000" dirty="0" err="1">
                <a:latin typeface="Arial" panose="020B0604020202020204" pitchFamily="34" charset="0"/>
                <a:cs typeface="Arial" panose="020B0604020202020204" pitchFamily="34" charset="0"/>
              </a:rPr>
              <a:t>periode</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ini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terjadi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perubahan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administrasi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penyuluhan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dipindah</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lagi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dari</a:t>
            </a:r>
            <a:r>
              <a:rPr lang="en-ID" sz="2000" dirty="0">
                <a:latin typeface="Arial" panose="020B0604020202020204" pitchFamily="34" charset="0"/>
                <a:cs typeface="Arial" panose="020B0604020202020204" pitchFamily="34" charset="0"/>
              </a:rPr>
              <a:t> SPHB (</a:t>
            </a:r>
            <a:r>
              <a:rPr lang="en-ID" sz="2000" dirty="0" err="1">
                <a:latin typeface="Arial" panose="020B0604020202020204" pitchFamily="34" charset="0"/>
                <a:cs typeface="Arial" panose="020B0604020202020204" pitchFamily="34" charset="0"/>
              </a:rPr>
              <a:t>Sekretaris</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Pelaksana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Harian</a:t>
            </a:r>
            <a:r>
              <a:rPr lang="en-ID" sz="2000" dirty="0">
                <a:latin typeface="Arial" panose="020B0604020202020204" pitchFamily="34" charset="0"/>
                <a:cs typeface="Arial" panose="020B0604020202020204" pitchFamily="34" charset="0"/>
              </a:rPr>
              <a:t> BIMAS) </a:t>
            </a:r>
            <a:r>
              <a:rPr lang="en-ID" sz="2000" dirty="0" err="1">
                <a:latin typeface="Arial" panose="020B0604020202020204" pitchFamily="34" charset="0"/>
                <a:cs typeface="Arial" panose="020B0604020202020204" pitchFamily="34" charset="0"/>
              </a:rPr>
              <a:t>ke</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Dinas</a:t>
            </a:r>
            <a:r>
              <a:rPr lang="en-ID" sz="2000" dirty="0">
                <a:latin typeface="Arial" panose="020B0604020202020204" pitchFamily="34" charset="0"/>
                <a:cs typeface="Arial" panose="020B0604020202020204" pitchFamily="34" charset="0"/>
              </a:rPr>
              <a:t> - </a:t>
            </a:r>
            <a:r>
              <a:rPr lang="en-ID" sz="2000" dirty="0" err="1">
                <a:latin typeface="Arial" panose="020B0604020202020204" pitchFamily="34" charset="0"/>
                <a:cs typeface="Arial" panose="020B0604020202020204" pitchFamily="34" charset="0"/>
              </a:rPr>
              <a:t>dinas</a:t>
            </a:r>
            <a:r>
              <a:rPr lang="en-ID" sz="2000" dirty="0">
                <a:latin typeface="Arial" panose="020B0604020202020204" pitchFamily="34" charset="0"/>
                <a:cs typeface="Arial" panose="020B0604020202020204" pitchFamily="34" charset="0"/>
              </a:rPr>
              <a:t> sub-sectoral </a:t>
            </a:r>
            <a:br>
              <a:rPr lang="en-ID" sz="2000" dirty="0">
                <a:latin typeface="Arial" panose="020B0604020202020204" pitchFamily="34" charset="0"/>
                <a:cs typeface="Arial" panose="020B0604020202020204" pitchFamily="34" charset="0"/>
              </a:rPr>
            </a:br>
            <a:r>
              <a:rPr lang="en-ID" sz="2000" dirty="0" err="1">
                <a:latin typeface="Arial" panose="020B0604020202020204" pitchFamily="34" charset="0"/>
                <a:cs typeface="Arial" panose="020B0604020202020204" pitchFamily="34" charset="0"/>
              </a:rPr>
              <a:t>Semula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perubahan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ini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dimaskudkan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untuk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memeratakan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kegiatan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penyuluhan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pertanian</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sejak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awal</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lebih</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terfokus</a:t>
            </a:r>
            <a:r>
              <a:rPr lang="en-ID" sz="2000" dirty="0">
                <a:latin typeface="Arial" panose="020B0604020202020204" pitchFamily="34" charset="0"/>
                <a:cs typeface="Arial" panose="020B0604020202020204" pitchFamily="34" charset="0"/>
              </a:rPr>
              <a:t> pada </a:t>
            </a:r>
            <a:r>
              <a:rPr lang="en-ID" sz="2000" dirty="0" err="1">
                <a:latin typeface="Arial" panose="020B0604020202020204" pitchFamily="34" charset="0"/>
                <a:cs typeface="Arial" panose="020B0604020202020204" pitchFamily="34" charset="0"/>
              </a:rPr>
              <a:t>tanaman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pangan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semua</a:t>
            </a:r>
            <a:r>
              <a:rPr lang="en-ID" sz="2000" dirty="0">
                <a:latin typeface="Arial" panose="020B0604020202020204" pitchFamily="34" charset="0"/>
                <a:cs typeface="Arial" panose="020B0604020202020204" pitchFamily="34" charset="0"/>
              </a:rPr>
              <a:t> sub-sector.</a:t>
            </a:r>
            <a:br>
              <a:rPr lang="en-ID" sz="2000" dirty="0">
                <a:latin typeface="Arial" panose="020B0604020202020204" pitchFamily="34" charset="0"/>
                <a:cs typeface="Arial" panose="020B0604020202020204" pitchFamily="34" charset="0"/>
              </a:rPr>
            </a:br>
            <a:r>
              <a:rPr lang="en-ID" sz="2000" dirty="0" err="1">
                <a:latin typeface="Arial" panose="020B0604020202020204" pitchFamily="34" charset="0"/>
                <a:cs typeface="Arial" panose="020B0604020202020204" pitchFamily="34" charset="0"/>
              </a:rPr>
              <a:t>Tetapi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karena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luas</a:t>
            </a:r>
            <a:r>
              <a:rPr lang="en-ID" sz="2000" dirty="0">
                <a:latin typeface="Arial" panose="020B0604020202020204" pitchFamily="34" charset="0"/>
                <a:cs typeface="Arial" panose="020B0604020202020204" pitchFamily="34" charset="0"/>
              </a:rPr>
              <a:t> wilayah </a:t>
            </a:r>
            <a:r>
              <a:rPr lang="en-ID" sz="2000" dirty="0" err="1">
                <a:latin typeface="Arial" panose="020B0604020202020204" pitchFamily="34" charset="0"/>
                <a:cs typeface="Arial" panose="020B0604020202020204" pitchFamily="34" charset="0"/>
              </a:rPr>
              <a:t>kerja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penyuluh</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semakin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luas</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efektivitas</a:t>
            </a:r>
            <a:r>
              <a:rPr lang="en-ID" sz="2000" dirty="0">
                <a:latin typeface="Arial" panose="020B0604020202020204" pitchFamily="34" charset="0"/>
                <a:cs typeface="Arial" panose="020B0604020202020204" pitchFamily="34" charset="0"/>
              </a:rPr>
              <a:t> LAKU (Latihan dan </a:t>
            </a:r>
            <a:r>
              <a:rPr lang="en-ID" sz="2000" dirty="0" err="1">
                <a:latin typeface="Arial" panose="020B0604020202020204" pitchFamily="34" charset="0"/>
                <a:cs typeface="Arial" panose="020B0604020202020204" pitchFamily="34" charset="0"/>
              </a:rPr>
              <a:t>Kunjungan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menjadi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berkurang</a:t>
            </a:r>
            <a:r>
              <a:rPr lang="en-ID" sz="2000" dirty="0">
                <a:latin typeface="Arial" panose="020B0604020202020204" pitchFamily="34" charset="0"/>
                <a:cs typeface="Arial" panose="020B0604020202020204" pitchFamily="34" charset="0"/>
              </a:rPr>
              <a:t>. Di </a:t>
            </a:r>
            <a:r>
              <a:rPr lang="en-ID" sz="2000" dirty="0" err="1">
                <a:latin typeface="Arial" panose="020B0604020202020204" pitchFamily="34" charset="0"/>
                <a:cs typeface="Arial" panose="020B0604020202020204" pitchFamily="34" charset="0"/>
              </a:rPr>
              <a:t>samping</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itu</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mutu</a:t>
            </a:r>
            <a:r>
              <a:rPr lang="en-ID" sz="2000" dirty="0">
                <a:latin typeface="Arial" panose="020B0604020202020204" pitchFamily="34" charset="0"/>
                <a:cs typeface="Arial" panose="020B0604020202020204" pitchFamily="34" charset="0"/>
              </a:rPr>
              <a:t> PPL </a:t>
            </a:r>
            <a:r>
              <a:rPr lang="en-ID" sz="2000" dirty="0" err="1">
                <a:latin typeface="Arial" panose="020B0604020202020204" pitchFamily="34" charset="0"/>
                <a:cs typeface="Arial" panose="020B0604020202020204" pitchFamily="34" charset="0"/>
              </a:rPr>
              <a:t>semakin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tidak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mampu</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mengimbangi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kecepatan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kemajuan</a:t>
            </a:r>
            <a:r>
              <a:rPr lang="en-ID" sz="2000" dirty="0">
                <a:latin typeface="Arial" panose="020B0604020202020204" pitchFamily="34" charset="0"/>
                <a:cs typeface="Arial" panose="020B0604020202020204" pitchFamily="34" charset="0"/>
              </a:rPr>
              <a:t> IPTEK dan </a:t>
            </a:r>
            <a:r>
              <a:rPr lang="en-ID" sz="2000" dirty="0" err="1">
                <a:latin typeface="Arial" panose="020B0604020202020204" pitchFamily="34" charset="0"/>
                <a:cs typeface="Arial" panose="020B0604020202020204" pitchFamily="34" charset="0"/>
              </a:rPr>
              <a:t>kegiatan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penyuluhan</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dilakukan</a:t>
            </a:r>
            <a:r>
              <a:rPr lang="en-ID" sz="2000" dirty="0">
                <a:latin typeface="Arial" panose="020B0604020202020204" pitchFamily="34" charset="0"/>
                <a:cs typeface="Arial" panose="020B0604020202020204" pitchFamily="34" charset="0"/>
              </a:rPr>
              <a:t> oleh </a:t>
            </a:r>
            <a:r>
              <a:rPr lang="en-ID" sz="2000" dirty="0" err="1">
                <a:latin typeface="Arial" panose="020B0604020202020204" pitchFamily="34" charset="0"/>
                <a:cs typeface="Arial" panose="020B0604020202020204" pitchFamily="34" charset="0"/>
              </a:rPr>
              <a:t>pelaku</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Bisnis</a:t>
            </a:r>
            <a:r>
              <a:rPr lang="en-ID" sz="2000" dirty="0">
                <a:latin typeface="Arial" panose="020B0604020202020204" pitchFamily="34" charset="0"/>
                <a:cs typeface="Arial" panose="020B0604020202020204" pitchFamily="34" charset="0"/>
              </a:rPr>
              <a:t> dan LSM</a:t>
            </a:r>
            <a:br>
              <a:rPr lang="en-ID" sz="2000" dirty="0">
                <a:latin typeface="Arial" panose="020B0604020202020204" pitchFamily="34" charset="0"/>
                <a:cs typeface="Arial" panose="020B0604020202020204" pitchFamily="34" charset="0"/>
              </a:rPr>
            </a:br>
            <a:br>
              <a:rPr lang="en-ID" sz="2000" dirty="0">
                <a:latin typeface="Arial" panose="020B0604020202020204" pitchFamily="34" charset="0"/>
                <a:cs typeface="Arial" panose="020B0604020202020204" pitchFamily="34" charset="0"/>
              </a:rPr>
            </a:br>
            <a:endParaRPr sz="2000" dirty="0">
              <a:latin typeface="Arial" panose="020B0604020202020204" pitchFamily="34" charset="0"/>
              <a:cs typeface="Arial" panose="020B0604020202020204" pitchFamily="34" charset="0"/>
            </a:endParaRPr>
          </a:p>
        </p:txBody>
      </p:sp>
      <p:sp>
        <p:nvSpPr>
          <p:cNvPr id="494" name="Google Shape;494;p57"/>
          <p:cNvSpPr txBox="1">
            <a:spLocks noGrp="1"/>
          </p:cNvSpPr>
          <p:nvPr>
            <p:ph type="title" idx="8"/>
          </p:nvPr>
        </p:nvSpPr>
        <p:spPr>
          <a:xfrm>
            <a:off x="5833" y="1564580"/>
            <a:ext cx="1056466" cy="1201200"/>
          </a:xfrm>
          <a:prstGeom prst="rect">
            <a:avLst/>
          </a:prstGeom>
        </p:spPr>
        <p:txBody>
          <a:bodyPr spcFirstLastPara="1" vert="horz" wrap="square" lIns="121900" tIns="121900" rIns="121900" bIns="121900" rtlCol="0" anchor="ctr" anchorCtr="0">
            <a:noAutofit/>
          </a:bodyPr>
          <a:lstStyle/>
          <a:p>
            <a:pPr algn="ctr"/>
            <a:r>
              <a:rPr lang="en" sz="4800" dirty="0">
                <a:solidFill>
                  <a:schemeClr val="hlink"/>
                </a:solidFill>
                <a:uFill>
                  <a:noFill/>
                </a:uFill>
              </a:rPr>
              <a:t>07</a:t>
            </a:r>
            <a:endParaRPr sz="4800" dirty="0"/>
          </a:p>
        </p:txBody>
      </p:sp>
      <p:sp>
        <p:nvSpPr>
          <p:cNvPr id="11" name="Google Shape;494;p57">
            <a:extLst>
              <a:ext uri="{FF2B5EF4-FFF2-40B4-BE49-F238E27FC236}">
                <a16:creationId xmlns:a16="http://schemas.microsoft.com/office/drawing/2014/main" id="{CB3E0B15-743E-493D-9C92-BBC4D26746C1}"/>
              </a:ext>
            </a:extLst>
          </p:cNvPr>
          <p:cNvSpPr txBox="1">
            <a:spLocks/>
          </p:cNvSpPr>
          <p:nvPr/>
        </p:nvSpPr>
        <p:spPr>
          <a:xfrm>
            <a:off x="-15381" y="3823803"/>
            <a:ext cx="1098894" cy="817283"/>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dk1"/>
              </a:buClr>
              <a:buSzPts val="3600"/>
              <a:buFont typeface="Redressed"/>
              <a:buNone/>
              <a:defRPr sz="6000" b="0" i="0" u="none" strike="noStrike" cap="none">
                <a:solidFill>
                  <a:schemeClr val="dk1"/>
                </a:solidFill>
                <a:latin typeface="Redressed"/>
                <a:ea typeface="Redressed"/>
                <a:cs typeface="Redressed"/>
                <a:sym typeface="Redressed"/>
              </a:defRPr>
            </a:lvl1pPr>
            <a:lvl2pPr marR="0" lvl="1"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2pPr>
            <a:lvl3pPr marR="0" lvl="2"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3pPr>
            <a:lvl4pPr marR="0" lvl="3"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4pPr>
            <a:lvl5pPr marR="0" lvl="4"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5pPr>
            <a:lvl6pPr marR="0" lvl="5"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6pPr>
            <a:lvl7pPr marR="0" lvl="6"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7pPr>
            <a:lvl8pPr marR="0" lvl="7"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8pPr>
            <a:lvl9pPr marR="0" lvl="8" algn="r" rtl="0">
              <a:lnSpc>
                <a:spcPct val="100000"/>
              </a:lnSpc>
              <a:spcBef>
                <a:spcPts val="0"/>
              </a:spcBef>
              <a:spcAft>
                <a:spcPts val="0"/>
              </a:spcAft>
              <a:buClr>
                <a:schemeClr val="dk1"/>
              </a:buClr>
              <a:buSzPts val="4800"/>
              <a:buFont typeface="Fira Sans Extra Condensed Medium"/>
              <a:buNone/>
              <a:defRPr sz="4800" b="0" i="0" u="none" strike="noStrike" cap="none">
                <a:solidFill>
                  <a:schemeClr val="dk1"/>
                </a:solidFill>
                <a:latin typeface="Fira Sans Extra Condensed Medium"/>
                <a:ea typeface="Fira Sans Extra Condensed Medium"/>
                <a:cs typeface="Fira Sans Extra Condensed Medium"/>
                <a:sym typeface="Fira Sans Extra Condensed Medium"/>
              </a:defRPr>
            </a:lvl9pPr>
          </a:lstStyle>
          <a:p>
            <a:pPr algn="ctr"/>
            <a:r>
              <a:rPr lang="en" sz="4800" dirty="0">
                <a:solidFill>
                  <a:schemeClr val="hlink"/>
                </a:solidFill>
                <a:uFill>
                  <a:noFill/>
                </a:uFill>
                <a:latin typeface="+mj-lt"/>
                <a:hlinkClick r:id="" action="ppaction://noaction"/>
              </a:rPr>
              <a:t>0</a:t>
            </a:r>
            <a:r>
              <a:rPr lang="en" sz="4800" dirty="0">
                <a:solidFill>
                  <a:schemeClr val="hlink"/>
                </a:solidFill>
                <a:uFill>
                  <a:noFill/>
                </a:uFill>
                <a:latin typeface="+mj-lt"/>
              </a:rPr>
              <a:t>8</a:t>
            </a:r>
            <a:endParaRPr lang="en" sz="4800" dirty="0">
              <a:latin typeface="+mj-lt"/>
            </a:endParaRPr>
          </a:p>
        </p:txBody>
      </p:sp>
      <p:sp>
        <p:nvSpPr>
          <p:cNvPr id="13" name="Google Shape;493;p57">
            <a:extLst>
              <a:ext uri="{FF2B5EF4-FFF2-40B4-BE49-F238E27FC236}">
                <a16:creationId xmlns:a16="http://schemas.microsoft.com/office/drawing/2014/main" id="{B59549CA-E98E-4F0D-BE4F-EC6501210ED5}"/>
              </a:ext>
            </a:extLst>
          </p:cNvPr>
          <p:cNvSpPr txBox="1">
            <a:spLocks/>
          </p:cNvSpPr>
          <p:nvPr/>
        </p:nvSpPr>
        <p:spPr>
          <a:xfrm>
            <a:off x="958809" y="3823803"/>
            <a:ext cx="11130754" cy="1389091"/>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Redressed"/>
              <a:buNone/>
              <a:defRPr sz="2800" b="0" i="0" u="none" strike="noStrike" cap="none">
                <a:solidFill>
                  <a:schemeClr val="dk1"/>
                </a:solidFill>
                <a:latin typeface="Redressed"/>
                <a:ea typeface="Redressed"/>
                <a:cs typeface="Redressed"/>
                <a:sym typeface="Redressed"/>
              </a:defRPr>
            </a:lvl1pPr>
            <a:lvl2pPr marR="0" lvl="1"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2pPr>
            <a:lvl3pPr marR="0" lvl="2"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3pPr>
            <a:lvl4pPr marR="0" lvl="3"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4pPr>
            <a:lvl5pPr marR="0" lvl="4"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5pPr>
            <a:lvl6pPr marR="0" lvl="5"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6pPr>
            <a:lvl7pPr marR="0" lvl="6"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7pPr>
            <a:lvl8pPr marR="0" lvl="7"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8pPr>
            <a:lvl9pPr marR="0" lvl="8" algn="l" rtl="0">
              <a:lnSpc>
                <a:spcPct val="100000"/>
              </a:lnSpc>
              <a:spcBef>
                <a:spcPts val="0"/>
              </a:spcBef>
              <a:spcAft>
                <a:spcPts val="0"/>
              </a:spcAft>
              <a:buClr>
                <a:schemeClr val="dk1"/>
              </a:buClr>
              <a:buSzPts val="2400"/>
              <a:buFont typeface="Redressed"/>
              <a:buNone/>
              <a:defRPr sz="2400" b="0" i="0" u="none" strike="noStrike" cap="none">
                <a:solidFill>
                  <a:schemeClr val="dk1"/>
                </a:solidFill>
                <a:latin typeface="Redressed"/>
                <a:ea typeface="Redressed"/>
                <a:cs typeface="Redressed"/>
                <a:sym typeface="Redressed"/>
              </a:defRPr>
            </a:lvl9pPr>
          </a:lstStyle>
          <a:p>
            <a:r>
              <a:rPr lang="en-ID" sz="2000" dirty="0">
                <a:latin typeface="Arial" panose="020B0604020202020204" pitchFamily="34" charset="0"/>
                <a:cs typeface="Arial" panose="020B0604020202020204" pitchFamily="34" charset="0"/>
              </a:rPr>
              <a:t>2001- </a:t>
            </a:r>
            <a:r>
              <a:rPr lang="en-ID" sz="2000" dirty="0" err="1">
                <a:latin typeface="Arial" panose="020B0604020202020204" pitchFamily="34" charset="0"/>
                <a:cs typeface="Arial" panose="020B0604020202020204" pitchFamily="34" charset="0"/>
              </a:rPr>
              <a:t>hingga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sekarang</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Seiring</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bergulirnya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reformasi</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diikuti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kebijakan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Otonomi</a:t>
            </a:r>
            <a:r>
              <a:rPr lang="en-ID" sz="2000" dirty="0">
                <a:latin typeface="Arial" panose="020B0604020202020204" pitchFamily="34" charset="0"/>
                <a:cs typeface="Arial" panose="020B0604020202020204" pitchFamily="34" charset="0"/>
              </a:rPr>
              <a:t> Daerah, yang </a:t>
            </a:r>
            <a:r>
              <a:rPr lang="en-ID" sz="2000" dirty="0" err="1">
                <a:latin typeface="Arial" panose="020B0604020202020204" pitchFamily="34" charset="0"/>
                <a:cs typeface="Arial" panose="020B0604020202020204" pitchFamily="34" charset="0"/>
              </a:rPr>
              <a:t>membawa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konsekuensi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terjadinya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perubahan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Organisasi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Pemerintah</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Kabupaten.BIPP</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menjadi</a:t>
            </a:r>
            <a:r>
              <a:rPr lang="en-ID" sz="2000" dirty="0">
                <a:latin typeface="Arial" panose="020B0604020202020204" pitchFamily="34" charset="0"/>
                <a:cs typeface="Arial" panose="020B0604020202020204" pitchFamily="34" charset="0"/>
              </a:rPr>
              <a:t> 3 (</a:t>
            </a:r>
            <a:r>
              <a:rPr lang="en-ID" sz="2000" dirty="0" err="1">
                <a:latin typeface="Arial" panose="020B0604020202020204" pitchFamily="34" charset="0"/>
                <a:cs typeface="Arial" panose="020B0604020202020204" pitchFamily="34" charset="0"/>
              </a:rPr>
              <a:t>tiga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bentuk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yaitu</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tetap</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tidak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jelas</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dilebur</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dalam</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Kelompok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Jabatan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Fungsional</a:t>
            </a:r>
            <a:r>
              <a:rPr lang="en-ID" sz="2000" dirty="0">
                <a:latin typeface="Arial" panose="020B0604020202020204" pitchFamily="34" charset="0"/>
                <a:cs typeface="Arial" panose="020B0604020202020204" pitchFamily="34" charset="0"/>
              </a:rPr>
              <a:t> di </a:t>
            </a:r>
            <a:r>
              <a:rPr lang="en-ID" sz="2000" dirty="0" err="1">
                <a:latin typeface="Arial" panose="020B0604020202020204" pitchFamily="34" charset="0"/>
                <a:cs typeface="Arial" panose="020B0604020202020204" pitchFamily="34" charset="0"/>
              </a:rPr>
              <a:t>dalam</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Dinas</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Pertanian</a:t>
            </a:r>
            <a:endParaRPr lang="en-ID" sz="1200" dirty="0">
              <a:latin typeface="Arial" panose="020B0604020202020204" pitchFamily="34" charset="0"/>
              <a:cs typeface="Arial" panose="020B0604020202020204" pitchFamily="34" charset="0"/>
            </a:endParaRPr>
          </a:p>
        </p:txBody>
      </p:sp>
      <p:sp>
        <p:nvSpPr>
          <p:cNvPr id="15" name="Google Shape;697;p60">
            <a:extLst>
              <a:ext uri="{FF2B5EF4-FFF2-40B4-BE49-F238E27FC236}">
                <a16:creationId xmlns:a16="http://schemas.microsoft.com/office/drawing/2014/main" id="{9562F034-A5C1-422E-88FC-BEB487C07E97}"/>
              </a:ext>
            </a:extLst>
          </p:cNvPr>
          <p:cNvSpPr txBox="1">
            <a:spLocks/>
          </p:cNvSpPr>
          <p:nvPr/>
        </p:nvSpPr>
        <p:spPr>
          <a:xfrm flipH="1">
            <a:off x="395414" y="313467"/>
            <a:ext cx="10169612" cy="701675"/>
          </a:xfrm>
          <a:prstGeom prst="rect">
            <a:avLst/>
          </a:prstGeom>
        </p:spPr>
        <p:txBody>
          <a:bodyPr spcFirstLastPara="1" vert="horz" wrap="square" lIns="91425" tIns="91425" rIns="91425" bIns="91425" rtlCol="0" anchor="t" anchorCtr="0">
            <a:noAutofit/>
          </a:bodyPr>
          <a:lstStyle>
            <a:lvl1pPr marL="228600" lvl="0" indent="-228600" algn="l" defTabSz="914400" rtl="0" eaLnBrk="1" latinLnBrk="1" hangingPunct="1">
              <a:lnSpc>
                <a:spcPct val="90000"/>
              </a:lnSpc>
              <a:spcBef>
                <a:spcPts val="1000"/>
              </a:spcBef>
              <a:spcAft>
                <a:spcPts val="0"/>
              </a:spcAft>
              <a:buSzPts val="2400"/>
              <a:buFont typeface="Arial" panose="020B0604020202020204" pitchFamily="34" charset="0"/>
              <a:buChar char="•"/>
              <a:defRPr sz="2800" b="0" kern="1200">
                <a:solidFill>
                  <a:schemeClr val="tx1"/>
                </a:solidFill>
                <a:latin typeface="+mn-lt"/>
                <a:ea typeface="+mn-ea"/>
                <a:cs typeface="+mn-cs"/>
              </a:defRPr>
            </a:lvl1pPr>
            <a:lvl2pPr marL="685800" lvl="1" indent="-228600" algn="l" defTabSz="914400" rtl="0" eaLnBrk="1" latinLnBrk="1" hangingPunct="1">
              <a:lnSpc>
                <a:spcPct val="90000"/>
              </a:lnSpc>
              <a:spcBef>
                <a:spcPts val="500"/>
              </a:spcBef>
              <a:spcAft>
                <a:spcPts val="0"/>
              </a:spcAft>
              <a:buSzPts val="2400"/>
              <a:buFont typeface="Arial" panose="020B0604020202020204" pitchFamily="34" charset="0"/>
              <a:buChar char="•"/>
              <a:defRPr sz="2400" kern="1200">
                <a:solidFill>
                  <a:schemeClr val="tx1"/>
                </a:solidFill>
                <a:latin typeface="+mn-lt"/>
                <a:ea typeface="+mn-ea"/>
                <a:cs typeface="+mn-cs"/>
              </a:defRPr>
            </a:lvl2pPr>
            <a:lvl3pPr marL="1143000" lvl="2" indent="-228600" algn="l" defTabSz="914400" rtl="0" eaLnBrk="1" latinLnBrk="1" hangingPunct="1">
              <a:lnSpc>
                <a:spcPct val="90000"/>
              </a:lnSpc>
              <a:spcBef>
                <a:spcPts val="500"/>
              </a:spcBef>
              <a:spcAft>
                <a:spcPts val="0"/>
              </a:spcAft>
              <a:buSzPts val="2400"/>
              <a:buFont typeface="Arial" panose="020B0604020202020204" pitchFamily="34" charset="0"/>
              <a:buChar char="•"/>
              <a:defRPr sz="2000" kern="1200">
                <a:solidFill>
                  <a:schemeClr val="tx1"/>
                </a:solidFill>
                <a:latin typeface="+mn-lt"/>
                <a:ea typeface="+mn-ea"/>
                <a:cs typeface="+mn-cs"/>
              </a:defRPr>
            </a:lvl3pPr>
            <a:lvl4pPr marL="1600200" lvl="3"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4pPr>
            <a:lvl5pPr marL="2057400" lvl="4"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5pPr>
            <a:lvl6pPr marL="2514600" lvl="5"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6pPr>
            <a:lvl7pPr marL="2971800" lvl="6"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7pPr>
            <a:lvl8pPr marL="3429000" lvl="7"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8pPr>
            <a:lvl9pPr marL="3886200" lvl="8" indent="-228600" algn="l" defTabSz="914400" rtl="0" eaLnBrk="1" latinLnBrk="1" hangingPunct="1">
              <a:lnSpc>
                <a:spcPct val="90000"/>
              </a:lnSpc>
              <a:spcBef>
                <a:spcPts val="500"/>
              </a:spcBef>
              <a:spcAft>
                <a:spcPts val="0"/>
              </a:spcAft>
              <a:buSzPts val="2400"/>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Font typeface="Arial" panose="020B0604020202020204" pitchFamily="34" charset="0"/>
              <a:buNone/>
            </a:pPr>
            <a:r>
              <a:rPr lang="en-ID" sz="2000" b="1" dirty="0">
                <a:latin typeface="Arial" panose="020B0604020202020204" pitchFamily="34" charset="0"/>
                <a:cs typeface="Arial" panose="020B0604020202020204" pitchFamily="34" charset="0"/>
              </a:rPr>
              <a:t>Sejarah </a:t>
            </a:r>
            <a:r>
              <a:rPr lang="en-ID" sz="2000" b="1" dirty="0" err="1">
                <a:latin typeface="Arial" panose="020B0604020202020204" pitchFamily="34" charset="0"/>
                <a:cs typeface="Arial" panose="020B0604020202020204" pitchFamily="34" charset="0"/>
              </a:rPr>
              <a:t>perkembangan</a:t>
            </a:r>
            <a:r>
              <a:rPr lang="en-ID" sz="2000" b="1" dirty="0">
                <a:latin typeface="Arial" panose="020B0604020202020204" pitchFamily="34" charset="0"/>
                <a:cs typeface="Arial" panose="020B0604020202020204" pitchFamily="34" charset="0"/>
              </a:rPr>
              <a:t> </a:t>
            </a:r>
            <a:r>
              <a:rPr lang="en-ID" sz="2000" b="1" dirty="0" err="1">
                <a:latin typeface="Arial" panose="020B0604020202020204" pitchFamily="34" charset="0"/>
                <a:cs typeface="Arial" panose="020B0604020202020204" pitchFamily="34" charset="0"/>
              </a:rPr>
              <a:t>penyuluhan</a:t>
            </a:r>
            <a:r>
              <a:rPr lang="en-ID" sz="2000" b="1" dirty="0">
                <a:latin typeface="Arial" panose="020B0604020202020204" pitchFamily="34" charset="0"/>
                <a:cs typeface="Arial" panose="020B0604020202020204" pitchFamily="34" charset="0"/>
              </a:rPr>
              <a:t> di Indonesia</a:t>
            </a:r>
            <a:endParaRPr lang="en-ID" sz="2000" b="1" dirty="0"/>
          </a:p>
        </p:txBody>
      </p:sp>
      <p:pic>
        <p:nvPicPr>
          <p:cNvPr id="16" name="Picture 15">
            <a:extLst>
              <a:ext uri="{FF2B5EF4-FFF2-40B4-BE49-F238E27FC236}">
                <a16:creationId xmlns:a16="http://schemas.microsoft.com/office/drawing/2014/main" id="{97D64549-2DC3-4720-8838-5E47159CF67A}"/>
              </a:ext>
            </a:extLst>
          </p:cNvPr>
          <p:cNvPicPr>
            <a:picLocks noChangeAspect="1"/>
          </p:cNvPicPr>
          <p:nvPr/>
        </p:nvPicPr>
        <p:blipFill>
          <a:blip r:embed="rId3"/>
          <a:stretch>
            <a:fillRect/>
          </a:stretch>
        </p:blipFill>
        <p:spPr>
          <a:xfrm>
            <a:off x="11188070" y="0"/>
            <a:ext cx="1009107" cy="1009107"/>
          </a:xfrm>
          <a:prstGeom prst="ellipse">
            <a:avLst/>
          </a:prstGeom>
          <a:ln>
            <a:noFill/>
          </a:ln>
          <a:effectLst>
            <a:softEdge rad="112500"/>
          </a:effectLst>
        </p:spPr>
      </p:pic>
      <p:pic>
        <p:nvPicPr>
          <p:cNvPr id="28" name="Google Shape;486;p57">
            <a:extLst>
              <a:ext uri="{FF2B5EF4-FFF2-40B4-BE49-F238E27FC236}">
                <a16:creationId xmlns:a16="http://schemas.microsoft.com/office/drawing/2014/main" id="{008A4EF8-ACDE-44C3-AEFD-BA31CF5F6C0F}"/>
              </a:ext>
            </a:extLst>
          </p:cNvPr>
          <p:cNvPicPr preferRelativeResize="0"/>
          <p:nvPr/>
        </p:nvPicPr>
        <p:blipFill>
          <a:blip r:embed="rId4">
            <a:alphaModFix/>
          </a:blip>
          <a:stretch>
            <a:fillRect/>
          </a:stretch>
        </p:blipFill>
        <p:spPr>
          <a:xfrm>
            <a:off x="1304964" y="661759"/>
            <a:ext cx="10784599" cy="1303809"/>
          </a:xfrm>
          <a:prstGeom prst="rect">
            <a:avLst/>
          </a:prstGeom>
          <a:noFill/>
          <a:ln>
            <a:noFill/>
          </a:ln>
        </p:spPr>
      </p:pic>
    </p:spTree>
    <p:extLst>
      <p:ext uri="{BB962C8B-B14F-4D97-AF65-F5344CB8AC3E}">
        <p14:creationId xmlns:p14="http://schemas.microsoft.com/office/powerpoint/2010/main" val="4072775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94"/>
                                        </p:tgtEl>
                                        <p:attrNameLst>
                                          <p:attrName>style.visibility</p:attrName>
                                        </p:attrNameLst>
                                      </p:cBhvr>
                                      <p:to>
                                        <p:strVal val="visible"/>
                                      </p:to>
                                    </p:set>
                                    <p:animEffect transition="in" filter="fade">
                                      <p:cBhvr>
                                        <p:cTn id="7" dur="1000"/>
                                        <p:tgtEl>
                                          <p:spTgt spid="494"/>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93"/>
                                        </p:tgtEl>
                                        <p:attrNameLst>
                                          <p:attrName>style.visibility</p:attrName>
                                        </p:attrNameLst>
                                      </p:cBhvr>
                                      <p:to>
                                        <p:strVal val="visible"/>
                                      </p:to>
                                    </p:set>
                                    <p:animEffect transition="in" filter="fade">
                                      <p:cBhvr>
                                        <p:cTn id="11" dur="1000"/>
                                        <p:tgtEl>
                                          <p:spTgt spid="493"/>
                                        </p:tgtEl>
                                      </p:cBhvr>
                                    </p:animEffect>
                                  </p:childTnLst>
                                </p:cTn>
                              </p:par>
                              <p:par>
                                <p:cTn id="12" presetID="10" presetClass="entr" presetSubtype="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childTnLst>
                                </p:cTn>
                              </p:par>
                            </p:childTnLst>
                          </p:cTn>
                        </p:par>
                        <p:par>
                          <p:cTn id="15" fill="hold">
                            <p:stCondLst>
                              <p:cond delay="2000"/>
                            </p:stCondLst>
                            <p:childTnLst>
                              <p:par>
                                <p:cTn id="16" presetID="10" presetClass="entr" presetSubtype="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childTnLst>
                                </p:cTn>
                              </p:par>
                            </p:childTnLst>
                          </p:cTn>
                        </p:par>
                        <p:par>
                          <p:cTn id="19" fill="hold">
                            <p:stCondLst>
                              <p:cond delay="3000"/>
                            </p:stCondLst>
                            <p:childTnLst>
                              <p:par>
                                <p:cTn id="20" presetID="10" presetClass="entr" presetSubtype="0" fill="hold"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11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539792"/>
            <a:ext cx="10515600" cy="701731"/>
          </a:xfrm>
        </p:spPr>
        <p:txBody>
          <a:bodyPr/>
          <a:lstStyle/>
          <a:p>
            <a:r>
              <a:rPr lang="en-US" altLang="ko-KR" sz="4400" dirty="0" err="1">
                <a:latin typeface="Redressed" panose="020B0604020202020204" charset="0"/>
                <a:cs typeface="Arial" panose="020B0604020202020204" pitchFamily="34" charset="0"/>
              </a:rPr>
              <a:t>Tujuan</a:t>
            </a:r>
            <a:r>
              <a:rPr lang="en-US" altLang="ko-KR" sz="4400" dirty="0">
                <a:latin typeface="Redressed" panose="020B0604020202020204" charset="0"/>
                <a:cs typeface="Arial" panose="020B0604020202020204" pitchFamily="34" charset="0"/>
              </a:rPr>
              <a:t> </a:t>
            </a:r>
            <a:r>
              <a:rPr lang="en-US" altLang="ko-KR" sz="4400" dirty="0" err="1">
                <a:latin typeface="Redressed" panose="020B0604020202020204" charset="0"/>
                <a:cs typeface="Arial" panose="020B0604020202020204" pitchFamily="34" charset="0"/>
              </a:rPr>
              <a:t>Penyuluhan</a:t>
            </a:r>
            <a:r>
              <a:rPr lang="en-US" altLang="ko-KR" sz="4400" dirty="0">
                <a:latin typeface="Redressed" panose="020B0604020202020204" charset="0"/>
                <a:cs typeface="Arial" panose="020B0604020202020204" pitchFamily="34" charset="0"/>
              </a:rPr>
              <a:t> </a:t>
            </a:r>
            <a:r>
              <a:rPr lang="en-US" altLang="ko-KR" sz="4400" dirty="0" err="1">
                <a:latin typeface="Redressed" panose="020B0604020202020204" charset="0"/>
                <a:cs typeface="Arial" panose="020B0604020202020204" pitchFamily="34" charset="0"/>
              </a:rPr>
              <a:t>Peternakan</a:t>
            </a:r>
            <a:endParaRPr lang="ko-KR" altLang="en-US" sz="4400" dirty="0">
              <a:latin typeface="Redressed" panose="020B060402020202020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en-US"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03</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pic>
        <p:nvPicPr>
          <p:cNvPr id="6" name="Picture 5">
            <a:extLst>
              <a:ext uri="{FF2B5EF4-FFF2-40B4-BE49-F238E27FC236}">
                <a16:creationId xmlns:a16="http://schemas.microsoft.com/office/drawing/2014/main" id="{51BC93E1-40FD-483A-9176-EEDDAEFA3BAA}"/>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spTree>
    <p:extLst>
      <p:ext uri="{BB962C8B-B14F-4D97-AF65-F5344CB8AC3E}">
        <p14:creationId xmlns:p14="http://schemas.microsoft.com/office/powerpoint/2010/main" val="3707489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3893053" cy="604781"/>
          </a:xfrm>
        </p:spPr>
        <p:txBody>
          <a:bodyPr/>
          <a:lstStyle/>
          <a:p>
            <a:r>
              <a:rPr lang="en-US" dirty="0" err="1"/>
              <a:t>Tujuan</a:t>
            </a:r>
            <a:r>
              <a:rPr lang="en-US" dirty="0"/>
              <a:t> </a:t>
            </a:r>
            <a:r>
              <a:rPr lang="en-US" dirty="0" err="1"/>
              <a:t>Penyuluhan</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p:txBody>
          <a:bodyPr>
            <a:normAutofit/>
          </a:bodyPr>
          <a:lstStyle/>
          <a:p>
            <a:pPr marL="0" indent="0" algn="just">
              <a:buNone/>
            </a:pP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mempunyai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dua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yakni</a:t>
            </a:r>
            <a:r>
              <a:rPr lang="en-ID" sz="2000" b="0" dirty="0">
                <a:latin typeface="Arial" panose="020B0604020202020204" pitchFamily="34" charset="0"/>
                <a:cs typeface="Arial" panose="020B0604020202020204" pitchFamily="34" charset="0"/>
              </a:rPr>
              <a:t> :</a:t>
            </a:r>
          </a:p>
          <a:p>
            <a:pPr marL="457200" indent="-457200" algn="just">
              <a:buAutoNum type="alphaLcPeriod"/>
            </a:pP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Jangka</a:t>
            </a:r>
            <a:r>
              <a:rPr lang="en-ID" sz="2000" b="0" dirty="0">
                <a:latin typeface="Arial" panose="020B0604020202020204" pitchFamily="34" charset="0"/>
                <a:cs typeface="Arial" panose="020B0604020202020204" pitchFamily="34" charset="0"/>
              </a:rPr>
              <a:t> Waktu </a:t>
            </a:r>
            <a:r>
              <a:rPr lang="en-ID" sz="2000" b="0" dirty="0" err="1">
                <a:latin typeface="Arial" panose="020B0604020202020204" pitchFamily="34" charset="0"/>
                <a:cs typeface="Arial" panose="020B0604020202020204" pitchFamily="34" charset="0"/>
              </a:rPr>
              <a:t>Pendek</a:t>
            </a:r>
            <a:endParaRPr lang="en-ID" sz="2000" b="0" dirty="0">
              <a:latin typeface="Arial" panose="020B0604020202020204" pitchFamily="34" charset="0"/>
              <a:cs typeface="Arial" panose="020B0604020202020204" pitchFamily="34" charset="0"/>
            </a:endParaRPr>
          </a:p>
          <a:p>
            <a:pPr marL="457200" indent="-457200" algn="just">
              <a:buAutoNum type="alphaLcPeriod"/>
            </a:pP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Jangka</a:t>
            </a:r>
            <a:r>
              <a:rPr lang="en-ID" sz="2000" b="0" dirty="0">
                <a:latin typeface="Arial" panose="020B0604020202020204" pitchFamily="34" charset="0"/>
                <a:cs typeface="Arial" panose="020B0604020202020204" pitchFamily="34" charset="0"/>
              </a:rPr>
              <a:t> Waktu Panjang</a:t>
            </a: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Tree>
    <p:extLst>
      <p:ext uri="{BB962C8B-B14F-4D97-AF65-F5344CB8AC3E}">
        <p14:creationId xmlns:p14="http://schemas.microsoft.com/office/powerpoint/2010/main" val="9757428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1E4DC-9121-4ECD-AD34-CEEABB1D06DA}"/>
              </a:ext>
            </a:extLst>
          </p:cNvPr>
          <p:cNvSpPr>
            <a:spLocks noGrp="1"/>
          </p:cNvSpPr>
          <p:nvPr>
            <p:ph type="title"/>
          </p:nvPr>
        </p:nvSpPr>
        <p:spPr>
          <a:xfrm>
            <a:off x="213357" y="317369"/>
            <a:ext cx="4545155" cy="604781"/>
          </a:xfrm>
        </p:spPr>
        <p:txBody>
          <a:bodyPr/>
          <a:lstStyle/>
          <a:p>
            <a:r>
              <a:rPr lang="en-US" dirty="0" err="1"/>
              <a:t>Tujuan</a:t>
            </a:r>
            <a:r>
              <a:rPr lang="en-US" dirty="0"/>
              <a:t> </a:t>
            </a:r>
            <a:r>
              <a:rPr lang="en-US" dirty="0" err="1"/>
              <a:t>Jangka</a:t>
            </a:r>
            <a:r>
              <a:rPr lang="en-US" dirty="0"/>
              <a:t> </a:t>
            </a:r>
            <a:r>
              <a:rPr lang="en-US" dirty="0" err="1"/>
              <a:t>Pendek</a:t>
            </a:r>
            <a:endParaRPr lang="en-ID" dirty="0"/>
          </a:p>
        </p:txBody>
      </p:sp>
      <p:sp>
        <p:nvSpPr>
          <p:cNvPr id="3" name="Content Placeholder 2">
            <a:extLst>
              <a:ext uri="{FF2B5EF4-FFF2-40B4-BE49-F238E27FC236}">
                <a16:creationId xmlns:a16="http://schemas.microsoft.com/office/drawing/2014/main" id="{46EC6B4A-31D3-41E4-B4AB-B80799E83608}"/>
              </a:ext>
            </a:extLst>
          </p:cNvPr>
          <p:cNvSpPr>
            <a:spLocks noGrp="1"/>
          </p:cNvSpPr>
          <p:nvPr>
            <p:ph idx="10"/>
          </p:nvPr>
        </p:nvSpPr>
        <p:spPr/>
        <p:txBody>
          <a:bodyPr>
            <a:normAutofit/>
          </a:bodyPr>
          <a:lstStyle/>
          <a:p>
            <a:pPr marL="0" indent="0" algn="just">
              <a:buNone/>
            </a:pP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jangka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pendek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adalah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menumbuhkan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perubahan</a:t>
            </a:r>
            <a:r>
              <a:rPr lang="en-ID" sz="2000" b="0" dirty="0">
                <a:latin typeface="Arial" panose="020B0604020202020204" pitchFamily="34" charset="0"/>
                <a:cs typeface="Arial" panose="020B0604020202020204" pitchFamily="34" charset="0"/>
              </a:rPr>
              <a:t> – </a:t>
            </a:r>
            <a:r>
              <a:rPr lang="en-ID" sz="2000" b="0" dirty="0" err="1">
                <a:latin typeface="Arial" panose="020B0604020202020204" pitchFamily="34" charset="0"/>
                <a:cs typeface="Arial" panose="020B0604020202020204" pitchFamily="34" charset="0"/>
              </a:rPr>
              <a:t>perubahan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lebih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terarah</a:t>
            </a:r>
            <a:r>
              <a:rPr lang="en-ID" sz="2000" b="0" dirty="0">
                <a:latin typeface="Arial" panose="020B0604020202020204" pitchFamily="34" charset="0"/>
                <a:cs typeface="Arial" panose="020B0604020202020204" pitchFamily="34" charset="0"/>
              </a:rPr>
              <a:t> pada </a:t>
            </a:r>
            <a:r>
              <a:rPr lang="en-ID" sz="2000" b="0" dirty="0" err="1">
                <a:latin typeface="Arial" panose="020B0604020202020204" pitchFamily="34" charset="0"/>
                <a:cs typeface="Arial" panose="020B0604020202020204" pitchFamily="34" charset="0"/>
              </a:rPr>
              <a:t>usaha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tani</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meliputi</a:t>
            </a:r>
            <a:r>
              <a:rPr lang="en-ID" sz="2000" b="0" dirty="0">
                <a:latin typeface="Arial" panose="020B0604020202020204" pitchFamily="34" charset="0"/>
                <a:cs typeface="Arial" panose="020B0604020202020204" pitchFamily="34" charset="0"/>
              </a:rPr>
              <a:t>: </a:t>
            </a:r>
          </a:p>
          <a:p>
            <a:pPr marL="457200" indent="-457200" algn="just">
              <a:buAutoNum type="alphaLcPeriod"/>
            </a:pPr>
            <a:r>
              <a:rPr lang="en-ID" sz="2000" b="0" dirty="0" err="1">
                <a:latin typeface="Arial" panose="020B0604020202020204" pitchFamily="34" charset="0"/>
                <a:cs typeface="Arial" panose="020B0604020202020204" pitchFamily="34" charset="0"/>
              </a:rPr>
              <a:t>Perubahan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pengetahuan</a:t>
            </a:r>
            <a:r>
              <a:rPr lang="en-ID" sz="2000" b="0" dirty="0">
                <a:latin typeface="Arial" panose="020B0604020202020204" pitchFamily="34" charset="0"/>
                <a:cs typeface="Arial" panose="020B0604020202020204" pitchFamily="34" charset="0"/>
              </a:rPr>
              <a:t>.</a:t>
            </a:r>
          </a:p>
          <a:p>
            <a:pPr marL="457200" indent="-457200" algn="just">
              <a:buAutoNum type="alphaLcPeriod"/>
            </a:pPr>
            <a:r>
              <a:rPr lang="en-ID" sz="2000" b="0" dirty="0" err="1">
                <a:latin typeface="Arial" panose="020B0604020202020204" pitchFamily="34" charset="0"/>
                <a:cs typeface="Arial" panose="020B0604020202020204" pitchFamily="34" charset="0"/>
              </a:rPr>
              <a:t>Kecakapan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atau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kemampuan</a:t>
            </a:r>
            <a:endParaRPr lang="en-ID" sz="2000" b="0" dirty="0">
              <a:latin typeface="Arial" panose="020B0604020202020204" pitchFamily="34" charset="0"/>
              <a:cs typeface="Arial" panose="020B0604020202020204" pitchFamily="34" charset="0"/>
            </a:endParaRPr>
          </a:p>
          <a:p>
            <a:pPr marL="457200" indent="-457200" algn="just">
              <a:buAutoNum type="alphaLcPeriod"/>
            </a:pPr>
            <a:r>
              <a:rPr lang="en-ID" sz="2000" b="0" dirty="0" err="1">
                <a:latin typeface="Arial" panose="020B0604020202020204" pitchFamily="34" charset="0"/>
                <a:cs typeface="Arial" panose="020B0604020202020204" pitchFamily="34" charset="0"/>
              </a:rPr>
              <a:t>Sikap</a:t>
            </a:r>
            <a:r>
              <a:rPr lang="en-ID" sz="2000" b="0" dirty="0">
                <a:latin typeface="Arial" panose="020B0604020202020204" pitchFamily="34" charset="0"/>
                <a:cs typeface="Arial" panose="020B0604020202020204" pitchFamily="34" charset="0"/>
              </a:rPr>
              <a:t> </a:t>
            </a:r>
          </a:p>
          <a:p>
            <a:pPr marL="457200" indent="-457200" algn="just">
              <a:buAutoNum type="alphaLcPeriod"/>
            </a:pPr>
            <a:r>
              <a:rPr lang="en-ID" sz="2000" b="0" dirty="0">
                <a:latin typeface="Arial" panose="020B0604020202020204" pitchFamily="34" charset="0"/>
                <a:cs typeface="Arial" panose="020B0604020202020204" pitchFamily="34" charset="0"/>
              </a:rPr>
              <a:t>Tindakan </a:t>
            </a:r>
            <a:r>
              <a:rPr lang="en-ID" sz="2000" b="0" dirty="0" err="1">
                <a:latin typeface="Arial" panose="020B0604020202020204" pitchFamily="34" charset="0"/>
                <a:cs typeface="Arial" panose="020B0604020202020204" pitchFamily="34" charset="0"/>
              </a:rPr>
              <a:t>peternak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keluarganya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melalui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peningkatan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pengetahuan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keterampilan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sikap</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33529B1C-F9C6-4B0F-924E-A0C785733FF7}"/>
              </a:ext>
            </a:extLst>
          </p:cNvPr>
          <p:cNvPicPr>
            <a:picLocks noChangeAspect="1"/>
          </p:cNvPicPr>
          <p:nvPr/>
        </p:nvPicPr>
        <p:blipFill>
          <a:blip r:embed="rId2"/>
          <a:stretch>
            <a:fillRect/>
          </a:stretch>
        </p:blipFill>
        <p:spPr>
          <a:xfrm>
            <a:off x="11317903" y="0"/>
            <a:ext cx="1009107" cy="1009107"/>
          </a:xfrm>
          <a:prstGeom prst="ellipse">
            <a:avLst/>
          </a:prstGeom>
          <a:ln>
            <a:noFill/>
          </a:ln>
          <a:effectLst>
            <a:softEdge rad="112500"/>
          </a:effectLst>
        </p:spPr>
      </p:pic>
    </p:spTree>
    <p:extLst>
      <p:ext uri="{BB962C8B-B14F-4D97-AF65-F5344CB8AC3E}">
        <p14:creationId xmlns:p14="http://schemas.microsoft.com/office/powerpoint/2010/main" val="13082953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1E4DC-9121-4ECD-AD34-CEEABB1D06DA}"/>
              </a:ext>
            </a:extLst>
          </p:cNvPr>
          <p:cNvSpPr>
            <a:spLocks noGrp="1"/>
          </p:cNvSpPr>
          <p:nvPr>
            <p:ph type="title"/>
          </p:nvPr>
        </p:nvSpPr>
        <p:spPr>
          <a:xfrm>
            <a:off x="213357" y="317369"/>
            <a:ext cx="4666277" cy="604781"/>
          </a:xfrm>
        </p:spPr>
        <p:txBody>
          <a:bodyPr/>
          <a:lstStyle/>
          <a:p>
            <a:r>
              <a:rPr lang="en-US" dirty="0" err="1"/>
              <a:t>Tujuan</a:t>
            </a:r>
            <a:r>
              <a:rPr lang="en-US" dirty="0"/>
              <a:t> </a:t>
            </a:r>
            <a:r>
              <a:rPr lang="en-US" dirty="0" err="1"/>
              <a:t>Jangka</a:t>
            </a:r>
            <a:r>
              <a:rPr lang="en-US" dirty="0"/>
              <a:t> Panjang</a:t>
            </a:r>
            <a:endParaRPr lang="en-ID" dirty="0"/>
          </a:p>
        </p:txBody>
      </p:sp>
      <p:sp>
        <p:nvSpPr>
          <p:cNvPr id="3" name="Content Placeholder 2">
            <a:extLst>
              <a:ext uri="{FF2B5EF4-FFF2-40B4-BE49-F238E27FC236}">
                <a16:creationId xmlns:a16="http://schemas.microsoft.com/office/drawing/2014/main" id="{46EC6B4A-31D3-41E4-B4AB-B80799E83608}"/>
              </a:ext>
            </a:extLst>
          </p:cNvPr>
          <p:cNvSpPr>
            <a:spLocks noGrp="1"/>
          </p:cNvSpPr>
          <p:nvPr>
            <p:ph idx="10"/>
          </p:nvPr>
        </p:nvSpPr>
        <p:spPr>
          <a:xfrm>
            <a:off x="446482" y="1233348"/>
            <a:ext cx="8958775" cy="5351094"/>
          </a:xfrm>
        </p:spPr>
        <p:txBody>
          <a:bodyPr>
            <a:normAutofit fontScale="92500"/>
          </a:bodyPr>
          <a:lstStyle/>
          <a:p>
            <a:pPr marL="0" indent="0" algn="just">
              <a:lnSpc>
                <a:spcPct val="110000"/>
              </a:lnSpc>
              <a:buNone/>
            </a:pP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jangka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panjang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yaitu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meningkatkan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taraf</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hidup</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meningkatkan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kesejahteraan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diarahkan</a:t>
            </a:r>
            <a:r>
              <a:rPr lang="en-ID" sz="2000" b="0" dirty="0">
                <a:latin typeface="Arial" panose="020B0604020202020204" pitchFamily="34" charset="0"/>
                <a:cs typeface="Arial" panose="020B0604020202020204" pitchFamily="34" charset="0"/>
              </a:rPr>
              <a:t> pada </a:t>
            </a:r>
            <a:r>
              <a:rPr lang="en-ID" sz="2000" b="0" dirty="0" err="1">
                <a:latin typeface="Arial" panose="020B0604020202020204" pitchFamily="34" charset="0"/>
                <a:cs typeface="Arial" panose="020B0604020202020204" pitchFamily="34" charset="0"/>
              </a:rPr>
              <a:t>terwujudnya</a:t>
            </a:r>
            <a:r>
              <a:rPr lang="en-ID" sz="2000" b="0" dirty="0">
                <a:latin typeface="Arial" panose="020B0604020202020204" pitchFamily="34" charset="0"/>
                <a:cs typeface="Arial" panose="020B0604020202020204" pitchFamily="34" charset="0"/>
              </a:rPr>
              <a:t> : </a:t>
            </a:r>
          </a:p>
          <a:p>
            <a:pPr marL="457200" indent="-457200" algn="just">
              <a:lnSpc>
                <a:spcPct val="110000"/>
              </a:lnSpc>
              <a:buAutoNum type="alphaLcPeriod"/>
            </a:pPr>
            <a:r>
              <a:rPr lang="en-ID" sz="2000" b="0" dirty="0" err="1">
                <a:latin typeface="Arial" panose="020B0604020202020204" pitchFamily="34" charset="0"/>
                <a:cs typeface="Arial" panose="020B0604020202020204" pitchFamily="34" charset="0"/>
              </a:rPr>
              <a:t>Perbaikan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teknis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bertani</a:t>
            </a:r>
            <a:r>
              <a:rPr lang="en-ID" sz="2000" b="0" dirty="0">
                <a:latin typeface="Arial" panose="020B0604020202020204" pitchFamily="34" charset="0"/>
                <a:cs typeface="Arial" panose="020B0604020202020204" pitchFamily="34" charset="0"/>
              </a:rPr>
              <a:t> (better farming).</a:t>
            </a:r>
          </a:p>
          <a:p>
            <a:pPr marL="457200" indent="-457200" algn="just">
              <a:lnSpc>
                <a:spcPct val="110000"/>
              </a:lnSpc>
              <a:buAutoNum type="alphaLcPeriod"/>
            </a:pPr>
            <a:r>
              <a:rPr lang="en-ID" sz="2000" b="0" dirty="0" err="1">
                <a:latin typeface="Arial" panose="020B0604020202020204" pitchFamily="34" charset="0"/>
                <a:cs typeface="Arial" panose="020B0604020202020204" pitchFamily="34" charset="0"/>
              </a:rPr>
              <a:t>Perbaikan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usaha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ternak</a:t>
            </a:r>
            <a:r>
              <a:rPr lang="en-ID" sz="2000" b="0" dirty="0">
                <a:latin typeface="Arial" panose="020B0604020202020204" pitchFamily="34" charset="0"/>
                <a:cs typeface="Arial" panose="020B0604020202020204" pitchFamily="34" charset="0"/>
              </a:rPr>
              <a:t> (better business). </a:t>
            </a:r>
          </a:p>
          <a:p>
            <a:pPr marL="457200" indent="-457200" algn="just">
              <a:lnSpc>
                <a:spcPct val="110000"/>
              </a:lnSpc>
              <a:buAutoNum type="alphaLcPeriod"/>
            </a:pPr>
            <a:r>
              <a:rPr lang="en-ID" sz="2000" b="0" dirty="0" err="1">
                <a:latin typeface="Arial" panose="020B0604020202020204" pitchFamily="34" charset="0"/>
                <a:cs typeface="Arial" panose="020B0604020202020204" pitchFamily="34" charset="0"/>
              </a:rPr>
              <a:t>Perbaikan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kehidupan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masyarakatnya</a:t>
            </a:r>
            <a:r>
              <a:rPr lang="en-ID" sz="2000" b="0" dirty="0">
                <a:latin typeface="Arial" panose="020B0604020202020204" pitchFamily="34" charset="0"/>
                <a:cs typeface="Arial" panose="020B0604020202020204" pitchFamily="34" charset="0"/>
              </a:rPr>
              <a:t> (better living), </a:t>
            </a:r>
            <a:r>
              <a:rPr lang="en-ID" sz="2000" b="0" dirty="0" err="1">
                <a:latin typeface="Arial" panose="020B0604020202020204" pitchFamily="34" charset="0"/>
                <a:cs typeface="Arial" panose="020B0604020202020204" pitchFamily="34" charset="0"/>
              </a:rPr>
              <a:t>dari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pengalaman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pembangunan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pertanian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peternakan</a:t>
            </a:r>
            <a:endParaRPr lang="en-ID" sz="2000" b="0" dirty="0">
              <a:latin typeface="Arial" panose="020B0604020202020204" pitchFamily="34" charset="0"/>
              <a:cs typeface="Arial" panose="020B0604020202020204" pitchFamily="34" charset="0"/>
            </a:endParaRPr>
          </a:p>
          <a:p>
            <a:pPr marL="457200" indent="-457200" algn="just">
              <a:lnSpc>
                <a:spcPct val="110000"/>
              </a:lnSpc>
              <a:buAutoNum type="alphaLcPeriod"/>
            </a:pPr>
            <a:r>
              <a:rPr lang="en-ID" sz="2000" b="0" dirty="0" err="1">
                <a:latin typeface="Arial" panose="020B0604020202020204" pitchFamily="34" charset="0"/>
                <a:cs typeface="Arial" panose="020B0604020202020204" pitchFamily="34" charset="0"/>
              </a:rPr>
              <a:t>Perbaikan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Kelembagaan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atau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Kelompok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Tani</a:t>
            </a:r>
            <a:r>
              <a:rPr lang="en-ID" sz="2000" b="0" dirty="0">
                <a:latin typeface="Arial" panose="020B0604020202020204" pitchFamily="34" charset="0"/>
                <a:cs typeface="Arial" panose="020B0604020202020204" pitchFamily="34" charset="0"/>
              </a:rPr>
              <a:t> – </a:t>
            </a:r>
            <a:r>
              <a:rPr lang="en-ID" sz="2000" b="0" dirty="0" err="1">
                <a:latin typeface="Arial" panose="020B0604020202020204" pitchFamily="34" charset="0"/>
                <a:cs typeface="Arial" panose="020B0604020202020204" pitchFamily="34" charset="0"/>
              </a:rPr>
              <a:t>Ternak</a:t>
            </a:r>
            <a:r>
              <a:rPr lang="en-ID" sz="2000" b="0" dirty="0">
                <a:latin typeface="Arial" panose="020B0604020202020204" pitchFamily="34" charset="0"/>
                <a:cs typeface="Arial" panose="020B0604020202020204" pitchFamily="34" charset="0"/>
              </a:rPr>
              <a:t> (better organization) demi </a:t>
            </a:r>
            <a:r>
              <a:rPr lang="en-ID" sz="2000" b="0" dirty="0" err="1">
                <a:latin typeface="Arial" panose="020B0604020202020204" pitchFamily="34" charset="0"/>
                <a:cs typeface="Arial" panose="020B0604020202020204" pitchFamily="34" charset="0"/>
              </a:rPr>
              <a:t>terjalinnya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kerjasama</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kemitraan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antara</a:t>
            </a:r>
            <a:r>
              <a:rPr lang="en-ID" sz="2000" b="0" dirty="0">
                <a:latin typeface="Arial" panose="020B0604020202020204" pitchFamily="34" charset="0"/>
                <a:cs typeface="Arial" panose="020B0604020202020204" pitchFamily="34" charset="0"/>
              </a:rPr>
              <a:t> stakeholders.</a:t>
            </a:r>
          </a:p>
          <a:p>
            <a:pPr marL="457200" indent="-457200" algn="just">
              <a:lnSpc>
                <a:spcPct val="110000"/>
              </a:lnSpc>
              <a:buAutoNum type="alphaLcPeriod"/>
            </a:pPr>
            <a:r>
              <a:rPr lang="en-ID" sz="2000" b="0" dirty="0" err="1">
                <a:latin typeface="Arial" panose="020B0604020202020204" pitchFamily="34" charset="0"/>
                <a:cs typeface="Arial" panose="020B0604020202020204" pitchFamily="34" charset="0"/>
              </a:rPr>
              <a:t>Perbaikan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kehidupan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masyarakat</a:t>
            </a:r>
            <a:r>
              <a:rPr lang="en-ID" sz="2000" b="0" dirty="0">
                <a:latin typeface="Arial" panose="020B0604020202020204" pitchFamily="34" charset="0"/>
                <a:cs typeface="Arial" panose="020B0604020202020204" pitchFamily="34" charset="0"/>
              </a:rPr>
              <a:t> (better community), yang </a:t>
            </a:r>
            <a:r>
              <a:rPr lang="en-ID" sz="2000" b="0" dirty="0" err="1">
                <a:latin typeface="Arial" panose="020B0604020202020204" pitchFamily="34" charset="0"/>
                <a:cs typeface="Arial" panose="020B0604020202020204" pitchFamily="34" charset="0"/>
              </a:rPr>
              <a:t>tercermin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perbaikan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pendapatan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stabilitas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keamanan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politik</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sangat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diperlukan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bagi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terlaksananya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pembangunan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pertanian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merupakan</a:t>
            </a:r>
            <a:r>
              <a:rPr lang="en-ID" sz="2000" b="0" dirty="0">
                <a:latin typeface="Arial" panose="020B0604020202020204" pitchFamily="34" charset="0"/>
                <a:cs typeface="Arial" panose="020B0604020202020204" pitchFamily="34" charset="0"/>
              </a:rPr>
              <a:t> sub-</a:t>
            </a:r>
            <a:r>
              <a:rPr lang="en-ID" sz="2000" b="0" dirty="0" err="1">
                <a:latin typeface="Arial" panose="020B0604020202020204" pitchFamily="34" charset="0"/>
                <a:cs typeface="Arial" panose="020B0604020202020204" pitchFamily="34" charset="0"/>
              </a:rPr>
              <a:t>sistem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pembangunan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masyarakat</a:t>
            </a:r>
            <a:r>
              <a:rPr lang="en-ID" sz="2000" b="0" dirty="0">
                <a:latin typeface="Arial" panose="020B0604020202020204" pitchFamily="34" charset="0"/>
                <a:cs typeface="Arial" panose="020B0604020202020204" pitchFamily="34" charset="0"/>
              </a:rPr>
              <a:t> (community development). </a:t>
            </a:r>
          </a:p>
          <a:p>
            <a:pPr marL="457200" indent="-457200" algn="just">
              <a:lnSpc>
                <a:spcPct val="110000"/>
              </a:lnSpc>
              <a:buAutoNum type="alphaLcPeriod"/>
            </a:pPr>
            <a:r>
              <a:rPr lang="en-ID" sz="2000" b="0" dirty="0" err="1">
                <a:latin typeface="Arial" panose="020B0604020202020204" pitchFamily="34" charset="0"/>
                <a:cs typeface="Arial" panose="020B0604020202020204" pitchFamily="34" charset="0"/>
              </a:rPr>
              <a:t>Perbaikan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usaha</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lingkungan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hidup</a:t>
            </a:r>
            <a:r>
              <a:rPr lang="en-ID" sz="2000" b="0" dirty="0">
                <a:latin typeface="Arial" panose="020B0604020202020204" pitchFamily="34" charset="0"/>
                <a:cs typeface="Arial" panose="020B0604020202020204" pitchFamily="34" charset="0"/>
              </a:rPr>
              <a:t>   (better   </a:t>
            </a:r>
            <a:r>
              <a:rPr lang="en-ID" sz="2000" b="0" dirty="0" err="1">
                <a:latin typeface="Arial" panose="020B0604020202020204" pitchFamily="34" charset="0"/>
                <a:cs typeface="Arial" panose="020B0604020202020204" pitchFamily="34" charset="0"/>
              </a:rPr>
              <a:t>enviroment</a:t>
            </a:r>
            <a:r>
              <a:rPr lang="en-ID" sz="2000" b="0" dirty="0">
                <a:latin typeface="Arial" panose="020B0604020202020204" pitchFamily="34" charset="0"/>
                <a:cs typeface="Arial" panose="020B0604020202020204" pitchFamily="34" charset="0"/>
              </a:rPr>
              <a:t>) demi </a:t>
            </a:r>
            <a:r>
              <a:rPr lang="en-ID" sz="2000" b="0" dirty="0" err="1">
                <a:latin typeface="Arial" panose="020B0604020202020204" pitchFamily="34" charset="0"/>
                <a:cs typeface="Arial" panose="020B0604020202020204" pitchFamily="34" charset="0"/>
              </a:rPr>
              <a:t>kelangsungan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usaha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ternak</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F9A6095-4698-4998-BB8C-41176ED48AE9}"/>
              </a:ext>
            </a:extLst>
          </p:cNvPr>
          <p:cNvPicPr>
            <a:picLocks noChangeAspect="1"/>
          </p:cNvPicPr>
          <p:nvPr/>
        </p:nvPicPr>
        <p:blipFill>
          <a:blip r:embed="rId2"/>
          <a:stretch>
            <a:fillRect/>
          </a:stretch>
        </p:blipFill>
        <p:spPr>
          <a:xfrm>
            <a:off x="11358243" y="0"/>
            <a:ext cx="1009107" cy="1009107"/>
          </a:xfrm>
          <a:prstGeom prst="ellipse">
            <a:avLst/>
          </a:prstGeom>
          <a:ln>
            <a:noFill/>
          </a:ln>
          <a:effectLst>
            <a:softEdge rad="112500"/>
          </a:effectLst>
        </p:spPr>
      </p:pic>
    </p:spTree>
    <p:extLst>
      <p:ext uri="{BB962C8B-B14F-4D97-AF65-F5344CB8AC3E}">
        <p14:creationId xmlns:p14="http://schemas.microsoft.com/office/powerpoint/2010/main" val="28565152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1E4DC-9121-4ECD-AD34-CEEABB1D06DA}"/>
              </a:ext>
            </a:extLst>
          </p:cNvPr>
          <p:cNvSpPr>
            <a:spLocks noGrp="1"/>
          </p:cNvSpPr>
          <p:nvPr>
            <p:ph type="title"/>
          </p:nvPr>
        </p:nvSpPr>
        <p:spPr>
          <a:xfrm>
            <a:off x="213357" y="317369"/>
            <a:ext cx="5343771" cy="604781"/>
          </a:xfrm>
        </p:spPr>
        <p:txBody>
          <a:bodyPr/>
          <a:lstStyle/>
          <a:p>
            <a:r>
              <a:rPr lang="en-US" dirty="0" err="1"/>
              <a:t>Prinsip</a:t>
            </a:r>
            <a:r>
              <a:rPr lang="en-US" dirty="0"/>
              <a:t> </a:t>
            </a:r>
            <a:r>
              <a:rPr lang="en-US" dirty="0" err="1"/>
              <a:t>Tujuan</a:t>
            </a:r>
            <a:r>
              <a:rPr lang="en-US" dirty="0"/>
              <a:t> </a:t>
            </a:r>
            <a:r>
              <a:rPr lang="en-US" dirty="0" err="1"/>
              <a:t>Penyuluhan</a:t>
            </a:r>
            <a:endParaRPr lang="en-ID" dirty="0"/>
          </a:p>
        </p:txBody>
      </p:sp>
      <p:sp>
        <p:nvSpPr>
          <p:cNvPr id="3" name="Content Placeholder 2">
            <a:extLst>
              <a:ext uri="{FF2B5EF4-FFF2-40B4-BE49-F238E27FC236}">
                <a16:creationId xmlns:a16="http://schemas.microsoft.com/office/drawing/2014/main" id="{46EC6B4A-31D3-41E4-B4AB-B80799E83608}"/>
              </a:ext>
            </a:extLst>
          </p:cNvPr>
          <p:cNvSpPr>
            <a:spLocks noGrp="1"/>
          </p:cNvSpPr>
          <p:nvPr>
            <p:ph idx="10"/>
          </p:nvPr>
        </p:nvSpPr>
        <p:spPr/>
        <p:txBody>
          <a:bodyPr>
            <a:noAutofit/>
          </a:bodyPr>
          <a:lstStyle/>
          <a:p>
            <a:pPr marL="0" indent="0" algn="just">
              <a:buNone/>
            </a:pPr>
            <a:r>
              <a:rPr lang="en-ID" sz="2000" b="0" dirty="0" err="1">
                <a:latin typeface="Arial" panose="020B0604020202020204" pitchFamily="34" charset="0"/>
                <a:cs typeface="Arial" panose="020B0604020202020204" pitchFamily="34" charset="0"/>
              </a:rPr>
              <a:t>Prinsip</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digunakan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merumuskan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yaitu</a:t>
            </a:r>
            <a:r>
              <a:rPr lang="en-ID" sz="2000" b="0" dirty="0">
                <a:latin typeface="Arial" panose="020B0604020202020204" pitchFamily="34" charset="0"/>
                <a:cs typeface="Arial" panose="020B0604020202020204" pitchFamily="34" charset="0"/>
              </a:rPr>
              <a:t>  </a:t>
            </a:r>
            <a:r>
              <a:rPr lang="en-ID" sz="2000" dirty="0">
                <a:latin typeface="Arial" panose="020B0604020202020204" pitchFamily="34" charset="0"/>
                <a:cs typeface="Arial" panose="020B0604020202020204" pitchFamily="34" charset="0"/>
              </a:rPr>
              <a:t>SMART</a:t>
            </a:r>
            <a:r>
              <a:rPr lang="en-ID" sz="2000" b="0" dirty="0">
                <a:latin typeface="Arial" panose="020B0604020202020204" pitchFamily="34" charset="0"/>
                <a:cs typeface="Arial" panose="020B0604020202020204" pitchFamily="34" charset="0"/>
              </a:rPr>
              <a:t> : </a:t>
            </a:r>
          </a:p>
          <a:p>
            <a:pPr marL="457200" indent="-457200" algn="just">
              <a:buAutoNum type="alphaLcPeriod"/>
            </a:pPr>
            <a:r>
              <a:rPr lang="en-ID" sz="2000" b="0" dirty="0" err="1">
                <a:latin typeface="Arial" panose="020B0604020202020204" pitchFamily="34" charset="0"/>
                <a:cs typeface="Arial" panose="020B0604020202020204" pitchFamily="34" charset="0"/>
              </a:rPr>
              <a:t>Khusus</a:t>
            </a:r>
            <a:r>
              <a:rPr lang="en-ID" sz="2000" b="0" dirty="0">
                <a:latin typeface="Arial" panose="020B0604020202020204" pitchFamily="34" charset="0"/>
                <a:cs typeface="Arial" panose="020B0604020202020204" pitchFamily="34" charset="0"/>
              </a:rPr>
              <a:t> (Specific),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harus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dilakukan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untuk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memenuhi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kebutuhan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khusus</a:t>
            </a:r>
            <a:r>
              <a:rPr lang="en-ID" sz="2000" b="0" dirty="0">
                <a:latin typeface="Arial" panose="020B0604020202020204" pitchFamily="34" charset="0"/>
                <a:cs typeface="Arial" panose="020B0604020202020204" pitchFamily="34" charset="0"/>
              </a:rPr>
              <a:t>. </a:t>
            </a:r>
          </a:p>
          <a:p>
            <a:pPr marL="457200" indent="-457200" algn="just">
              <a:buAutoNum type="alphaLcPeriod"/>
            </a:pPr>
            <a:r>
              <a:rPr lang="en-ID" sz="2000" b="0" dirty="0" err="1">
                <a:latin typeface="Arial" panose="020B0604020202020204" pitchFamily="34" charset="0"/>
                <a:cs typeface="Arial" panose="020B0604020202020204" pitchFamily="34" charset="0"/>
              </a:rPr>
              <a:t>Dapat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diukur</a:t>
            </a:r>
            <a:r>
              <a:rPr lang="en-ID" sz="2000" b="0" dirty="0">
                <a:latin typeface="Arial" panose="020B0604020202020204" pitchFamily="34" charset="0"/>
                <a:cs typeface="Arial" panose="020B0604020202020204" pitchFamily="34" charset="0"/>
              </a:rPr>
              <a:t> (Measurable), </a:t>
            </a:r>
            <a:r>
              <a:rPr lang="en-ID" sz="2000" b="0" dirty="0" err="1">
                <a:latin typeface="Arial" panose="020B0604020202020204" pitchFamily="34" charset="0"/>
                <a:cs typeface="Arial" panose="020B0604020202020204" pitchFamily="34" charset="0"/>
              </a:rPr>
              <a:t>bahwa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harus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mempunyai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akhir</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dapat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diukur</a:t>
            </a:r>
            <a:r>
              <a:rPr lang="en-ID" sz="2000" b="0" dirty="0">
                <a:latin typeface="Arial" panose="020B0604020202020204" pitchFamily="34" charset="0"/>
                <a:cs typeface="Arial" panose="020B0604020202020204" pitchFamily="34" charset="0"/>
              </a:rPr>
              <a:t>.</a:t>
            </a:r>
          </a:p>
          <a:p>
            <a:pPr marL="457200" indent="-457200" algn="just">
              <a:buAutoNum type="alphaLcPeriod"/>
            </a:pPr>
            <a:r>
              <a:rPr lang="en-ID" sz="2000" b="0" dirty="0" err="1">
                <a:latin typeface="Arial" panose="020B0604020202020204" pitchFamily="34" charset="0"/>
                <a:cs typeface="Arial" panose="020B0604020202020204" pitchFamily="34" charset="0"/>
              </a:rPr>
              <a:t>Dapat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dikerjakan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atau</a:t>
            </a:r>
            <a:r>
              <a:rPr lang="en-ID" sz="2000" b="0" dirty="0">
                <a:latin typeface="Arial" panose="020B0604020202020204" pitchFamily="34" charset="0"/>
                <a:cs typeface="Arial" panose="020B0604020202020204" pitchFamily="34" charset="0"/>
              </a:rPr>
              <a:t> di </a:t>
            </a:r>
            <a:r>
              <a:rPr lang="en-ID" sz="2000" b="0" dirty="0" err="1">
                <a:latin typeface="Arial" panose="020B0604020202020204" pitchFamily="34" charset="0"/>
                <a:cs typeface="Arial" panose="020B0604020202020204" pitchFamily="34" charset="0"/>
              </a:rPr>
              <a:t>lakukan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Actionary</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yaitu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itu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harus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mampu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untuk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dicapai</a:t>
            </a:r>
            <a:r>
              <a:rPr lang="en-ID" sz="2000" b="0" dirty="0">
                <a:latin typeface="Arial" panose="020B0604020202020204" pitchFamily="34" charset="0"/>
                <a:cs typeface="Arial" panose="020B0604020202020204" pitchFamily="34" charset="0"/>
              </a:rPr>
              <a:t> oleh para </a:t>
            </a:r>
            <a:r>
              <a:rPr lang="en-ID" sz="2000" b="0" dirty="0" err="1">
                <a:latin typeface="Arial" panose="020B0604020202020204" pitchFamily="34" charset="0"/>
                <a:cs typeface="Arial" panose="020B0604020202020204" pitchFamily="34" charset="0"/>
              </a:rPr>
              <a:t>peserta</a:t>
            </a:r>
            <a:r>
              <a:rPr lang="en-ID" sz="2000" b="0" dirty="0">
                <a:latin typeface="Arial" panose="020B0604020202020204" pitchFamily="34" charset="0"/>
                <a:cs typeface="Arial" panose="020B0604020202020204" pitchFamily="34" charset="0"/>
              </a:rPr>
              <a:t>/</a:t>
            </a:r>
            <a:r>
              <a:rPr lang="en-ID" sz="2000" b="0" dirty="0" err="1">
                <a:latin typeface="Arial" panose="020B0604020202020204" pitchFamily="34" charset="0"/>
                <a:cs typeface="Arial" panose="020B0604020202020204" pitchFamily="34" charset="0"/>
              </a:rPr>
              <a:t>peternak</a:t>
            </a:r>
            <a:r>
              <a:rPr lang="en-ID" sz="2000" b="0" dirty="0">
                <a:latin typeface="Arial" panose="020B0604020202020204" pitchFamily="34" charset="0"/>
                <a:cs typeface="Arial" panose="020B0604020202020204" pitchFamily="34" charset="0"/>
              </a:rPr>
              <a:t>.</a:t>
            </a:r>
          </a:p>
          <a:p>
            <a:pPr marL="457200" indent="-457200" algn="just">
              <a:buAutoNum type="alphaLcPeriod"/>
            </a:pPr>
            <a:r>
              <a:rPr lang="en-ID" sz="2000" b="0" dirty="0" err="1">
                <a:latin typeface="Arial" panose="020B0604020202020204" pitchFamily="34" charset="0"/>
                <a:cs typeface="Arial" panose="020B0604020202020204" pitchFamily="34" charset="0"/>
              </a:rPr>
              <a:t>Realistis</a:t>
            </a:r>
            <a:r>
              <a:rPr lang="en-ID" sz="2000" b="0" dirty="0">
                <a:latin typeface="Arial" panose="020B0604020202020204" pitchFamily="34" charset="0"/>
                <a:cs typeface="Arial" panose="020B0604020202020204" pitchFamily="34" charset="0"/>
              </a:rPr>
              <a:t> (Realistic), </a:t>
            </a:r>
            <a:r>
              <a:rPr lang="en-ID" sz="2000" b="0" dirty="0" err="1">
                <a:latin typeface="Arial" panose="020B0604020202020204" pitchFamily="34" charset="0"/>
                <a:cs typeface="Arial" panose="020B0604020202020204" pitchFamily="34" charset="0"/>
              </a:rPr>
              <a:t>bahwa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ingin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dicapai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harus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masuk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akal</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tidak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berlebihan</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sesuai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kemampuan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dimilikinya</a:t>
            </a:r>
            <a:r>
              <a:rPr lang="en-ID" sz="2000" b="0" dirty="0">
                <a:latin typeface="Arial" panose="020B0604020202020204" pitchFamily="34" charset="0"/>
                <a:cs typeface="Arial" panose="020B0604020202020204" pitchFamily="34" charset="0"/>
              </a:rPr>
              <a:t>. </a:t>
            </a:r>
          </a:p>
          <a:p>
            <a:pPr marL="457200" indent="-457200" algn="just">
              <a:buAutoNum type="alphaLcPeriod"/>
            </a:pPr>
            <a:r>
              <a:rPr lang="en-ID" sz="2000" b="0" dirty="0" err="1">
                <a:latin typeface="Arial" panose="020B0604020202020204" pitchFamily="34" charset="0"/>
                <a:cs typeface="Arial" panose="020B0604020202020204" pitchFamily="34" charset="0"/>
              </a:rPr>
              <a:t>Memiliki</a:t>
            </a:r>
            <a:r>
              <a:rPr lang="en-ID" sz="2000" b="0" dirty="0">
                <a:latin typeface="Arial" panose="020B0604020202020204" pitchFamily="34" charset="0"/>
                <a:cs typeface="Arial" panose="020B0604020202020204" pitchFamily="34" charset="0"/>
              </a:rPr>
              <a:t> Batasan Waktu </a:t>
            </a:r>
            <a:r>
              <a:rPr lang="en-ID" sz="2000" b="0" dirty="0" err="1">
                <a:latin typeface="Arial" panose="020B0604020202020204" pitchFamily="34" charset="0"/>
                <a:cs typeface="Arial" panose="020B0604020202020204" pitchFamily="34" charset="0"/>
              </a:rPr>
              <a:t>untuk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mencapai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(Time frame), Waktu  yang  </a:t>
            </a:r>
            <a:r>
              <a:rPr lang="en-ID" sz="2000" b="0" dirty="0" err="1">
                <a:latin typeface="Arial" panose="020B0604020202020204" pitchFamily="34" charset="0"/>
                <a:cs typeface="Arial" panose="020B0604020202020204" pitchFamily="34" charset="0"/>
              </a:rPr>
              <a:t>telah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ditetapkan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ingin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dicapai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dari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penyelenggaraan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ini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harus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dapat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dipenuhi</a:t>
            </a:r>
            <a:r>
              <a:rPr lang="en-ID" sz="2000" b="0" dirty="0">
                <a:latin typeface="Arial" panose="020B0604020202020204" pitchFamily="34" charset="0"/>
                <a:cs typeface="Arial" panose="020B0604020202020204" pitchFamily="34" charset="0"/>
              </a:rPr>
              <a:t> oleh </a:t>
            </a:r>
            <a:r>
              <a:rPr lang="en-ID" sz="2000" b="0" dirty="0" err="1">
                <a:latin typeface="Arial" panose="020B0604020202020204" pitchFamily="34" charset="0"/>
                <a:cs typeface="Arial" panose="020B0604020202020204" pitchFamily="34" charset="0"/>
              </a:rPr>
              <a:t>setiap</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peserta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peternak</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49DF66B-CA45-46A7-9822-9AD8485163A9}"/>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Tree>
    <p:extLst>
      <p:ext uri="{BB962C8B-B14F-4D97-AF65-F5344CB8AC3E}">
        <p14:creationId xmlns:p14="http://schemas.microsoft.com/office/powerpoint/2010/main" val="28219426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1E4DC-9121-4ECD-AD34-CEEABB1D06DA}"/>
              </a:ext>
            </a:extLst>
          </p:cNvPr>
          <p:cNvSpPr>
            <a:spLocks noGrp="1"/>
          </p:cNvSpPr>
          <p:nvPr>
            <p:ph type="title"/>
          </p:nvPr>
        </p:nvSpPr>
        <p:spPr>
          <a:xfrm>
            <a:off x="213357" y="317369"/>
            <a:ext cx="6334170" cy="604781"/>
          </a:xfrm>
        </p:spPr>
        <p:txBody>
          <a:bodyPr/>
          <a:lstStyle/>
          <a:p>
            <a:r>
              <a:rPr lang="en-US" dirty="0" err="1"/>
              <a:t>Prinsip</a:t>
            </a:r>
            <a:r>
              <a:rPr lang="en-US" dirty="0"/>
              <a:t> </a:t>
            </a:r>
            <a:r>
              <a:rPr lang="en-US" dirty="0" err="1"/>
              <a:t>Tujuan</a:t>
            </a:r>
            <a:r>
              <a:rPr lang="en-US" dirty="0"/>
              <a:t> </a:t>
            </a:r>
            <a:r>
              <a:rPr lang="en-US" dirty="0" err="1"/>
              <a:t>Khusus</a:t>
            </a:r>
            <a:r>
              <a:rPr lang="en-US" dirty="0"/>
              <a:t> (Specific)</a:t>
            </a:r>
            <a:endParaRPr lang="en-ID" dirty="0"/>
          </a:p>
        </p:txBody>
      </p:sp>
      <p:sp>
        <p:nvSpPr>
          <p:cNvPr id="3" name="Content Placeholder 2">
            <a:extLst>
              <a:ext uri="{FF2B5EF4-FFF2-40B4-BE49-F238E27FC236}">
                <a16:creationId xmlns:a16="http://schemas.microsoft.com/office/drawing/2014/main" id="{46EC6B4A-31D3-41E4-B4AB-B80799E83608}"/>
              </a:ext>
            </a:extLst>
          </p:cNvPr>
          <p:cNvSpPr>
            <a:spLocks noGrp="1"/>
          </p:cNvSpPr>
          <p:nvPr>
            <p:ph idx="10"/>
          </p:nvPr>
        </p:nvSpPr>
        <p:spPr>
          <a:xfrm>
            <a:off x="446482" y="1233349"/>
            <a:ext cx="11467612" cy="770263"/>
          </a:xfrm>
        </p:spPr>
        <p:txBody>
          <a:bodyPr>
            <a:noAutofit/>
          </a:bodyPr>
          <a:lstStyle/>
          <a:p>
            <a:pPr marL="0" indent="0" algn="just">
              <a:buNone/>
            </a:pPr>
            <a:r>
              <a:rPr lang="en-ID" sz="2000" b="0" dirty="0" err="1">
                <a:latin typeface="Arial" panose="020B0604020202020204" pitchFamily="34" charset="0"/>
                <a:cs typeface="Arial" panose="020B0604020202020204" pitchFamily="34" charset="0"/>
              </a:rPr>
              <a:t>Tujuan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Khusus</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dapat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dilakukan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melakukan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Survei</a:t>
            </a:r>
            <a:r>
              <a:rPr lang="en-ID" sz="2000" b="0" dirty="0">
                <a:latin typeface="Arial" panose="020B0604020202020204" pitchFamily="34" charset="0"/>
                <a:cs typeface="Arial" panose="020B0604020202020204" pitchFamily="34" charset="0"/>
              </a:rPr>
              <a:t> di </a:t>
            </a:r>
            <a:r>
              <a:rPr lang="en-ID" sz="2000" b="0" dirty="0" err="1">
                <a:latin typeface="Arial" panose="020B0604020202020204" pitchFamily="34" charset="0"/>
                <a:cs typeface="Arial" panose="020B0604020202020204" pitchFamily="34" charset="0"/>
              </a:rPr>
              <a:t>lokasi</a:t>
            </a:r>
            <a:r>
              <a:rPr lang="en-ID" sz="2000" b="0" dirty="0">
                <a:latin typeface="Arial" panose="020B0604020202020204" pitchFamily="34" charset="0"/>
                <a:cs typeface="Arial" panose="020B0604020202020204" pitchFamily="34" charset="0"/>
              </a:rPr>
              <a:t> target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melakukan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pembicaraan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terkait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Sumber</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Komoditi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Ternak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apa</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apa</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terdapat</a:t>
            </a:r>
            <a:r>
              <a:rPr lang="en-ID" sz="2000" b="0" dirty="0">
                <a:latin typeface="Arial" panose="020B0604020202020204" pitchFamily="34" charset="0"/>
                <a:cs typeface="Arial" panose="020B0604020202020204" pitchFamily="34" charset="0"/>
              </a:rPr>
              <a:t> di </a:t>
            </a:r>
            <a:r>
              <a:rPr lang="en-ID" sz="2000" b="0" dirty="0" err="1">
                <a:latin typeface="Arial" panose="020B0604020202020204" pitchFamily="34" charset="0"/>
                <a:cs typeface="Arial" panose="020B0604020202020204" pitchFamily="34" charset="0"/>
              </a:rPr>
              <a:t>lokasi</a:t>
            </a:r>
            <a:r>
              <a:rPr lang="en-ID" sz="2000" b="0" dirty="0">
                <a:latin typeface="Arial" panose="020B0604020202020204" pitchFamily="34" charset="0"/>
                <a:cs typeface="Arial" panose="020B0604020202020204" pitchFamily="34" charset="0"/>
              </a:rPr>
              <a:t> target). </a:t>
            </a:r>
          </a:p>
        </p:txBody>
      </p:sp>
      <p:pic>
        <p:nvPicPr>
          <p:cNvPr id="5" name="Picture 4">
            <a:extLst>
              <a:ext uri="{FF2B5EF4-FFF2-40B4-BE49-F238E27FC236}">
                <a16:creationId xmlns:a16="http://schemas.microsoft.com/office/drawing/2014/main" id="{449DF66B-CA45-46A7-9822-9AD8485163A9}"/>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pic>
        <p:nvPicPr>
          <p:cNvPr id="9" name="Picture 8">
            <a:extLst>
              <a:ext uri="{FF2B5EF4-FFF2-40B4-BE49-F238E27FC236}">
                <a16:creationId xmlns:a16="http://schemas.microsoft.com/office/drawing/2014/main" id="{E4683A8C-F9C4-4E57-8F09-9FB1DE6ED8D2}"/>
              </a:ext>
            </a:extLst>
          </p:cNvPr>
          <p:cNvPicPr>
            <a:picLocks noChangeAspect="1"/>
          </p:cNvPicPr>
          <p:nvPr/>
        </p:nvPicPr>
        <p:blipFill>
          <a:blip r:embed="rId3"/>
          <a:stretch>
            <a:fillRect/>
          </a:stretch>
        </p:blipFill>
        <p:spPr>
          <a:xfrm>
            <a:off x="2186701" y="2235328"/>
            <a:ext cx="4945789" cy="2048161"/>
          </a:xfrm>
          <a:prstGeom prst="rect">
            <a:avLst/>
          </a:prstGeom>
        </p:spPr>
      </p:pic>
      <p:sp>
        <p:nvSpPr>
          <p:cNvPr id="14" name="Rectangle 13">
            <a:extLst>
              <a:ext uri="{FF2B5EF4-FFF2-40B4-BE49-F238E27FC236}">
                <a16:creationId xmlns:a16="http://schemas.microsoft.com/office/drawing/2014/main" id="{34643340-D9C0-403B-A23A-BD98B054B441}"/>
              </a:ext>
            </a:extLst>
          </p:cNvPr>
          <p:cNvSpPr/>
          <p:nvPr/>
        </p:nvSpPr>
        <p:spPr>
          <a:xfrm>
            <a:off x="1110936" y="4283489"/>
            <a:ext cx="7585937" cy="133389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ID" sz="1800" b="0" i="0" dirty="0">
                <a:solidFill>
                  <a:srgbClr val="222222"/>
                </a:solidFill>
                <a:effectLst/>
                <a:latin typeface="Arial" panose="020B0604020202020204" pitchFamily="34" charset="0"/>
              </a:rPr>
              <a:t>Ina, Y. T., </a:t>
            </a:r>
            <a:r>
              <a:rPr lang="en-ID" sz="1800" b="0" i="0" dirty="0" err="1">
                <a:solidFill>
                  <a:srgbClr val="222222"/>
                </a:solidFill>
                <a:effectLst/>
                <a:latin typeface="Arial" panose="020B0604020202020204" pitchFamily="34" charset="0"/>
              </a:rPr>
              <a:t>Sirappa</a:t>
            </a:r>
            <a:r>
              <a:rPr lang="en-ID" sz="1800" b="0" i="0" dirty="0">
                <a:solidFill>
                  <a:srgbClr val="222222"/>
                </a:solidFill>
                <a:effectLst/>
                <a:latin typeface="Arial" panose="020B0604020202020204" pitchFamily="34" charset="0"/>
              </a:rPr>
              <a:t>, I. P., &amp; </a:t>
            </a:r>
            <a:r>
              <a:rPr lang="en-ID" sz="1800" b="0" i="0" dirty="0" err="1">
                <a:solidFill>
                  <a:srgbClr val="222222"/>
                </a:solidFill>
                <a:effectLst/>
                <a:latin typeface="Arial" panose="020B0604020202020204" pitchFamily="34" charset="0"/>
              </a:rPr>
              <a:t>Saragih</a:t>
            </a:r>
            <a:r>
              <a:rPr lang="en-ID" sz="1800" b="0" i="0" dirty="0">
                <a:solidFill>
                  <a:srgbClr val="222222"/>
                </a:solidFill>
                <a:effectLst/>
                <a:latin typeface="Arial" panose="020B0604020202020204" pitchFamily="34" charset="0"/>
              </a:rPr>
              <a:t>, E. C. (2024). </a:t>
            </a:r>
            <a:r>
              <a:rPr lang="en-ID" b="0" i="0" dirty="0" err="1">
                <a:solidFill>
                  <a:srgbClr val="222222"/>
                </a:solidFill>
                <a:effectLst/>
                <a:latin typeface="Arial" panose="020B0604020202020204" pitchFamily="34" charset="0"/>
              </a:rPr>
              <a:t>Pemanfaat</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Tepung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Kelor</a:t>
            </a:r>
            <a:r>
              <a:rPr lang="en-ID" b="0" i="0" dirty="0">
                <a:solidFill>
                  <a:srgbClr val="222222"/>
                </a:solidFill>
                <a:effectLst/>
                <a:latin typeface="Arial" panose="020B0604020202020204" pitchFamily="34" charset="0"/>
              </a:rPr>
              <a:t> Dan </a:t>
            </a:r>
            <a:r>
              <a:rPr lang="en-ID" b="0" i="0" dirty="0" err="1">
                <a:solidFill>
                  <a:srgbClr val="222222"/>
                </a:solidFill>
                <a:effectLst/>
                <a:latin typeface="Arial" panose="020B0604020202020204" pitchFamily="34" charset="0"/>
              </a:rPr>
              <a:t>Tepung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Hati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Ayam</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Melalui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Diversifikasi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Produk</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Kambambang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Sebagai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Upaya</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Pencegahan</a:t>
            </a:r>
            <a:r>
              <a:rPr lang="en-ID" b="0" i="0" dirty="0">
                <a:solidFill>
                  <a:srgbClr val="222222"/>
                </a:solidFill>
                <a:effectLst/>
                <a:latin typeface="Arial" panose="020B0604020202020204" pitchFamily="34" charset="0"/>
              </a:rPr>
              <a:t> Stunting</a:t>
            </a:r>
            <a:r>
              <a:rPr lang="en-ID" sz="1800" b="0" i="0" dirty="0">
                <a:solidFill>
                  <a:srgbClr val="222222"/>
                </a:solidFill>
                <a:effectLst/>
                <a:latin typeface="Arial" panose="020B0604020202020204" pitchFamily="34" charset="0"/>
              </a:rPr>
              <a:t>. </a:t>
            </a:r>
            <a:r>
              <a:rPr lang="en-ID" sz="1800" b="0" i="1" dirty="0">
                <a:solidFill>
                  <a:srgbClr val="222222"/>
                </a:solidFill>
                <a:effectLst/>
                <a:latin typeface="Arial" panose="020B0604020202020204" pitchFamily="34" charset="0"/>
              </a:rPr>
              <a:t>JMM (</a:t>
            </a:r>
            <a:r>
              <a:rPr lang="en-ID" sz="1800" b="0" i="1" dirty="0" err="1">
                <a:solidFill>
                  <a:srgbClr val="222222"/>
                </a:solidFill>
                <a:effectLst/>
                <a:latin typeface="Arial" panose="020B0604020202020204" pitchFamily="34" charset="0"/>
              </a:rPr>
              <a:t>Jurnal</a:t>
            </a:r>
            <a:r>
              <a:rPr lang="en-ID" sz="1800" b="0" i="1" dirty="0">
                <a:solidFill>
                  <a:srgbClr val="222222"/>
                </a:solidFill>
                <a:effectLst/>
                <a:latin typeface="Arial" panose="020B0604020202020204" pitchFamily="34" charset="0"/>
              </a:rPr>
              <a:t> Masyarakat </a:t>
            </a:r>
            <a:r>
              <a:rPr lang="en-ID" sz="1800" b="0" i="1" dirty="0" err="1">
                <a:solidFill>
                  <a:srgbClr val="222222"/>
                </a:solidFill>
                <a:effectLst/>
                <a:latin typeface="Arial" panose="020B0604020202020204" pitchFamily="34" charset="0"/>
              </a:rPr>
              <a:t>Mandiri</a:t>
            </a:r>
            <a:r>
              <a:rPr lang="en-ID" sz="1800" b="0" i="1" dirty="0">
                <a:solidFill>
                  <a:srgbClr val="222222"/>
                </a:solidFill>
                <a:effectLst/>
                <a:latin typeface="Arial" panose="020B0604020202020204" pitchFamily="34" charset="0"/>
              </a:rPr>
              <a:t>)</a:t>
            </a:r>
            <a:r>
              <a:rPr lang="en-ID" sz="1800" b="0" i="0" dirty="0">
                <a:solidFill>
                  <a:srgbClr val="222222"/>
                </a:solidFill>
                <a:effectLst/>
                <a:latin typeface="Arial" panose="020B0604020202020204" pitchFamily="34" charset="0"/>
              </a:rPr>
              <a:t>, </a:t>
            </a:r>
            <a:r>
              <a:rPr lang="en-ID" sz="1800" b="0" i="1" dirty="0">
                <a:solidFill>
                  <a:srgbClr val="222222"/>
                </a:solidFill>
                <a:effectLst/>
                <a:latin typeface="Arial" panose="020B0604020202020204" pitchFamily="34" charset="0"/>
              </a:rPr>
              <a:t>8</a:t>
            </a:r>
            <a:r>
              <a:rPr lang="en-ID" sz="1800" b="0" i="0" dirty="0">
                <a:solidFill>
                  <a:srgbClr val="222222"/>
                </a:solidFill>
                <a:effectLst/>
                <a:latin typeface="Arial" panose="020B0604020202020204" pitchFamily="34" charset="0"/>
              </a:rPr>
              <a:t>(6), 6179-6191</a:t>
            </a:r>
            <a:endParaRPr lang="en-ID" dirty="0"/>
          </a:p>
        </p:txBody>
      </p:sp>
    </p:spTree>
    <p:extLst>
      <p:ext uri="{BB962C8B-B14F-4D97-AF65-F5344CB8AC3E}">
        <p14:creationId xmlns:p14="http://schemas.microsoft.com/office/powerpoint/2010/main" val="2746892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1E4DC-9121-4ECD-AD34-CEEABB1D06DA}"/>
              </a:ext>
            </a:extLst>
          </p:cNvPr>
          <p:cNvSpPr>
            <a:spLocks noGrp="1"/>
          </p:cNvSpPr>
          <p:nvPr>
            <p:ph type="title"/>
          </p:nvPr>
        </p:nvSpPr>
        <p:spPr>
          <a:xfrm>
            <a:off x="213357" y="317369"/>
            <a:ext cx="6334170" cy="604781"/>
          </a:xfrm>
        </p:spPr>
        <p:txBody>
          <a:bodyPr/>
          <a:lstStyle/>
          <a:p>
            <a:r>
              <a:rPr lang="en-US" dirty="0" err="1"/>
              <a:t>Prinsip</a:t>
            </a:r>
            <a:r>
              <a:rPr lang="en-US" dirty="0"/>
              <a:t> </a:t>
            </a:r>
            <a:r>
              <a:rPr lang="en-US" dirty="0" err="1"/>
              <a:t>Tujuan</a:t>
            </a:r>
            <a:r>
              <a:rPr lang="en-US" dirty="0"/>
              <a:t> </a:t>
            </a:r>
            <a:r>
              <a:rPr lang="en-US" dirty="0" err="1"/>
              <a:t>Khusus</a:t>
            </a:r>
            <a:r>
              <a:rPr lang="en-US" dirty="0"/>
              <a:t> (Specific)</a:t>
            </a:r>
            <a:endParaRPr lang="en-ID" dirty="0"/>
          </a:p>
        </p:txBody>
      </p:sp>
      <p:pic>
        <p:nvPicPr>
          <p:cNvPr id="5" name="Picture 4">
            <a:extLst>
              <a:ext uri="{FF2B5EF4-FFF2-40B4-BE49-F238E27FC236}">
                <a16:creationId xmlns:a16="http://schemas.microsoft.com/office/drawing/2014/main" id="{449DF66B-CA45-46A7-9822-9AD8485163A9}"/>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pic>
        <p:nvPicPr>
          <p:cNvPr id="6" name="Picture 5">
            <a:extLst>
              <a:ext uri="{FF2B5EF4-FFF2-40B4-BE49-F238E27FC236}">
                <a16:creationId xmlns:a16="http://schemas.microsoft.com/office/drawing/2014/main" id="{9900FFE2-8855-4936-8D2A-346637C5EA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296" y="2070260"/>
            <a:ext cx="3125386" cy="2259105"/>
          </a:xfrm>
          <a:prstGeom prst="rect">
            <a:avLst/>
          </a:prstGeom>
        </p:spPr>
      </p:pic>
      <p:pic>
        <p:nvPicPr>
          <p:cNvPr id="8" name="Picture 7">
            <a:extLst>
              <a:ext uri="{FF2B5EF4-FFF2-40B4-BE49-F238E27FC236}">
                <a16:creationId xmlns:a16="http://schemas.microsoft.com/office/drawing/2014/main" id="{E84E2326-F22A-4F68-B24D-B2680F30D1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76287" y="2064982"/>
            <a:ext cx="3308624" cy="2259104"/>
          </a:xfrm>
          <a:prstGeom prst="rect">
            <a:avLst/>
          </a:prstGeom>
        </p:spPr>
      </p:pic>
      <p:pic>
        <p:nvPicPr>
          <p:cNvPr id="10" name="Picture 9">
            <a:extLst>
              <a:ext uri="{FF2B5EF4-FFF2-40B4-BE49-F238E27FC236}">
                <a16:creationId xmlns:a16="http://schemas.microsoft.com/office/drawing/2014/main" id="{C4A54273-06E8-446E-A891-F887A285A87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51516" y="2064981"/>
            <a:ext cx="4210764" cy="2259103"/>
          </a:xfrm>
          <a:prstGeom prst="rect">
            <a:avLst/>
          </a:prstGeom>
        </p:spPr>
      </p:pic>
      <p:sp>
        <p:nvSpPr>
          <p:cNvPr id="11" name="Rectangle 10">
            <a:extLst>
              <a:ext uri="{FF2B5EF4-FFF2-40B4-BE49-F238E27FC236}">
                <a16:creationId xmlns:a16="http://schemas.microsoft.com/office/drawing/2014/main" id="{47D9A4E6-8DA1-4FF5-B962-DC58624B22FE}"/>
              </a:ext>
            </a:extLst>
          </p:cNvPr>
          <p:cNvSpPr/>
          <p:nvPr/>
        </p:nvSpPr>
        <p:spPr>
          <a:xfrm>
            <a:off x="384296" y="4440724"/>
            <a:ext cx="3063200" cy="52443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Kelompok</a:t>
            </a:r>
            <a:r>
              <a:rPr lang="en-US" dirty="0"/>
              <a:t> 2 </a:t>
            </a:r>
            <a:r>
              <a:rPr lang="en-US" dirty="0" err="1"/>
              <a:t>Kambambang</a:t>
            </a:r>
            <a:endParaRPr lang="en-ID" dirty="0"/>
          </a:p>
        </p:txBody>
      </p:sp>
      <p:sp>
        <p:nvSpPr>
          <p:cNvPr id="12" name="Rectangle 11">
            <a:extLst>
              <a:ext uri="{FF2B5EF4-FFF2-40B4-BE49-F238E27FC236}">
                <a16:creationId xmlns:a16="http://schemas.microsoft.com/office/drawing/2014/main" id="{448C2936-0FA3-4C6D-8418-E731DB00F4C1}"/>
              </a:ext>
            </a:extLst>
          </p:cNvPr>
          <p:cNvSpPr/>
          <p:nvPr/>
        </p:nvSpPr>
        <p:spPr>
          <a:xfrm>
            <a:off x="3776287" y="4440724"/>
            <a:ext cx="3063200" cy="52443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Kelompok</a:t>
            </a:r>
            <a:r>
              <a:rPr lang="en-US" dirty="0"/>
              <a:t> 4. </a:t>
            </a:r>
            <a:r>
              <a:rPr lang="en-US" dirty="0" err="1"/>
              <a:t>Pembuatan</a:t>
            </a:r>
            <a:r>
              <a:rPr lang="en-US" dirty="0"/>
              <a:t> </a:t>
            </a:r>
            <a:r>
              <a:rPr lang="en-US" dirty="0" err="1"/>
              <a:t>Pupuk</a:t>
            </a:r>
            <a:r>
              <a:rPr lang="en-US" dirty="0"/>
              <a:t> Bokashi</a:t>
            </a:r>
            <a:endParaRPr lang="en-ID" dirty="0"/>
          </a:p>
        </p:txBody>
      </p:sp>
      <p:sp>
        <p:nvSpPr>
          <p:cNvPr id="13" name="Rectangle 12">
            <a:extLst>
              <a:ext uri="{FF2B5EF4-FFF2-40B4-BE49-F238E27FC236}">
                <a16:creationId xmlns:a16="http://schemas.microsoft.com/office/drawing/2014/main" id="{12FE4DB3-F4EA-424B-89D8-0E46900BAB51}"/>
              </a:ext>
            </a:extLst>
          </p:cNvPr>
          <p:cNvSpPr/>
          <p:nvPr/>
        </p:nvSpPr>
        <p:spPr>
          <a:xfrm>
            <a:off x="7351516" y="4440724"/>
            <a:ext cx="4210764" cy="52443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Kelompok</a:t>
            </a:r>
            <a:r>
              <a:rPr lang="en-US" dirty="0"/>
              <a:t> 3. </a:t>
            </a:r>
            <a:r>
              <a:rPr lang="en-US" dirty="0" err="1"/>
              <a:t>Pakan</a:t>
            </a:r>
            <a:r>
              <a:rPr lang="en-US" dirty="0"/>
              <a:t> </a:t>
            </a:r>
            <a:r>
              <a:rPr lang="en-US" dirty="0" err="1"/>
              <a:t>Silase</a:t>
            </a:r>
            <a:r>
              <a:rPr lang="en-US" dirty="0"/>
              <a:t> </a:t>
            </a:r>
            <a:endParaRPr lang="en-ID" dirty="0"/>
          </a:p>
        </p:txBody>
      </p:sp>
      <p:sp>
        <p:nvSpPr>
          <p:cNvPr id="4" name="Rectangle 3">
            <a:extLst>
              <a:ext uri="{FF2B5EF4-FFF2-40B4-BE49-F238E27FC236}">
                <a16:creationId xmlns:a16="http://schemas.microsoft.com/office/drawing/2014/main" id="{DE9F3823-3EEF-4C02-AB48-0E86A0498E97}"/>
              </a:ext>
            </a:extLst>
          </p:cNvPr>
          <p:cNvSpPr/>
          <p:nvPr/>
        </p:nvSpPr>
        <p:spPr>
          <a:xfrm>
            <a:off x="446482" y="1395137"/>
            <a:ext cx="10919011" cy="42357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ID" sz="1800" b="0" dirty="0">
                <a:latin typeface="Arial" panose="020B0604020202020204" pitchFamily="34" charset="0"/>
                <a:cs typeface="Arial" panose="020B0604020202020204" pitchFamily="34" charset="0"/>
              </a:rPr>
              <a:t>Gambar </a:t>
            </a:r>
            <a:r>
              <a:rPr lang="en-ID" sz="1800" b="0" dirty="0" err="1">
                <a:latin typeface="Arial" panose="020B0604020202020204" pitchFamily="34" charset="0"/>
                <a:cs typeface="Arial" panose="020B0604020202020204" pitchFamily="34" charset="0"/>
              </a:rPr>
              <a:t>kelompok</a:t>
            </a:r>
            <a:r>
              <a:rPr lang="en-ID" sz="1800" b="0" dirty="0">
                <a:latin typeface="Arial" panose="020B0604020202020204" pitchFamily="34" charset="0"/>
                <a:cs typeface="Arial" panose="020B0604020202020204" pitchFamily="34" charset="0"/>
              </a:rPr>
              <a:t> </a:t>
            </a:r>
            <a:r>
              <a:rPr lang="en-ID" sz="1800" b="0" dirty="0" err="1">
                <a:latin typeface="Arial" panose="020B0604020202020204" pitchFamily="34" charset="0"/>
                <a:cs typeface="Arial" panose="020B0604020202020204" pitchFamily="34" charset="0"/>
              </a:rPr>
              <a:t>ini</a:t>
            </a:r>
            <a:r>
              <a:rPr lang="en-ID" sz="1800" b="0" dirty="0">
                <a:latin typeface="Arial" panose="020B0604020202020204" pitchFamily="34" charset="0"/>
                <a:cs typeface="Arial" panose="020B0604020202020204" pitchFamily="34" charset="0"/>
              </a:rPr>
              <a:t> </a:t>
            </a:r>
            <a:r>
              <a:rPr lang="en-ID" sz="1800" b="0" dirty="0" err="1">
                <a:latin typeface="Arial" panose="020B0604020202020204" pitchFamily="34" charset="0"/>
                <a:cs typeface="Arial" panose="020B0604020202020204" pitchFamily="34" charset="0"/>
              </a:rPr>
              <a:t>hasil</a:t>
            </a:r>
            <a:r>
              <a:rPr lang="en-ID" sz="1800" b="0" dirty="0">
                <a:latin typeface="Arial" panose="020B0604020202020204" pitchFamily="34" charset="0"/>
                <a:cs typeface="Arial" panose="020B0604020202020204" pitchFamily="34" charset="0"/>
              </a:rPr>
              <a:t> </a:t>
            </a:r>
            <a:r>
              <a:rPr lang="en-ID" sz="1800" b="0" dirty="0" err="1">
                <a:latin typeface="Arial" panose="020B0604020202020204" pitchFamily="34" charset="0"/>
                <a:cs typeface="Arial" panose="020B0604020202020204" pitchFamily="34" charset="0"/>
              </a:rPr>
              <a:t>survei</a:t>
            </a:r>
            <a:r>
              <a:rPr lang="en-ID" sz="1800" b="0" dirty="0">
                <a:latin typeface="Arial" panose="020B0604020202020204" pitchFamily="34" charset="0"/>
                <a:cs typeface="Arial" panose="020B0604020202020204" pitchFamily="34" charset="0"/>
              </a:rPr>
              <a:t> di </a:t>
            </a:r>
            <a:r>
              <a:rPr lang="en-ID" sz="1800" b="0" dirty="0" err="1">
                <a:latin typeface="Arial" panose="020B0604020202020204" pitchFamily="34" charset="0"/>
                <a:cs typeface="Arial" panose="020B0604020202020204" pitchFamily="34" charset="0"/>
              </a:rPr>
              <a:t>lapangan</a:t>
            </a:r>
            <a:r>
              <a:rPr lang="en-ID" sz="1800" b="0" dirty="0">
                <a:latin typeface="Arial" panose="020B0604020202020204" pitchFamily="34" charset="0"/>
                <a:cs typeface="Arial" panose="020B0604020202020204" pitchFamily="34" charset="0"/>
              </a:rPr>
              <a:t> pada </a:t>
            </a:r>
            <a:r>
              <a:rPr lang="en-ID" sz="1800" b="0" dirty="0" err="1">
                <a:latin typeface="Arial" panose="020B0604020202020204" pitchFamily="34" charset="0"/>
                <a:cs typeface="Arial" panose="020B0604020202020204" pitchFamily="34" charset="0"/>
              </a:rPr>
              <a:t>tanggal</a:t>
            </a:r>
            <a:r>
              <a:rPr lang="en-ID" sz="1800" b="0" dirty="0">
                <a:latin typeface="Arial" panose="020B0604020202020204" pitchFamily="34" charset="0"/>
                <a:cs typeface="Arial" panose="020B0604020202020204" pitchFamily="34" charset="0"/>
              </a:rPr>
              <a:t> 19 </a:t>
            </a:r>
            <a:r>
              <a:rPr lang="en-ID" sz="1800" b="0" dirty="0" err="1">
                <a:latin typeface="Arial" panose="020B0604020202020204" pitchFamily="34" charset="0"/>
                <a:cs typeface="Arial" panose="020B0604020202020204" pitchFamily="34" charset="0"/>
              </a:rPr>
              <a:t>Maret</a:t>
            </a:r>
            <a:r>
              <a:rPr lang="en-ID" sz="1800" b="0" dirty="0">
                <a:latin typeface="Arial" panose="020B0604020202020204" pitchFamily="34" charset="0"/>
                <a:cs typeface="Arial" panose="020B0604020202020204" pitchFamily="34" charset="0"/>
              </a:rPr>
              <a:t> 2025</a:t>
            </a:r>
            <a:endParaRPr lang="en-ID" dirty="0"/>
          </a:p>
        </p:txBody>
      </p:sp>
    </p:spTree>
    <p:extLst>
      <p:ext uri="{BB962C8B-B14F-4D97-AF65-F5344CB8AC3E}">
        <p14:creationId xmlns:p14="http://schemas.microsoft.com/office/powerpoint/2010/main" val="39241446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1E4DC-9121-4ECD-AD34-CEEABB1D06DA}"/>
              </a:ext>
            </a:extLst>
          </p:cNvPr>
          <p:cNvSpPr>
            <a:spLocks noGrp="1"/>
          </p:cNvSpPr>
          <p:nvPr>
            <p:ph type="title"/>
          </p:nvPr>
        </p:nvSpPr>
        <p:spPr>
          <a:xfrm>
            <a:off x="213357" y="317369"/>
            <a:ext cx="5687839" cy="604781"/>
          </a:xfrm>
        </p:spPr>
        <p:txBody>
          <a:bodyPr/>
          <a:lstStyle/>
          <a:p>
            <a:r>
              <a:rPr lang="en-US" dirty="0" err="1"/>
              <a:t>Prinsip</a:t>
            </a:r>
            <a:r>
              <a:rPr lang="en-US" dirty="0"/>
              <a:t> </a:t>
            </a:r>
            <a:r>
              <a:rPr lang="en-US" dirty="0" err="1"/>
              <a:t>Tujuan</a:t>
            </a:r>
            <a:r>
              <a:rPr lang="en-US" dirty="0"/>
              <a:t> </a:t>
            </a:r>
            <a:r>
              <a:rPr lang="en-US" dirty="0" err="1"/>
              <a:t>Dapat</a:t>
            </a:r>
            <a:r>
              <a:rPr lang="en-US" dirty="0"/>
              <a:t> </a:t>
            </a:r>
            <a:r>
              <a:rPr lang="en-US" dirty="0" err="1"/>
              <a:t>Diukur</a:t>
            </a:r>
            <a:endParaRPr lang="en-ID" dirty="0"/>
          </a:p>
        </p:txBody>
      </p:sp>
      <p:sp>
        <p:nvSpPr>
          <p:cNvPr id="3" name="Content Placeholder 2">
            <a:extLst>
              <a:ext uri="{FF2B5EF4-FFF2-40B4-BE49-F238E27FC236}">
                <a16:creationId xmlns:a16="http://schemas.microsoft.com/office/drawing/2014/main" id="{46EC6B4A-31D3-41E4-B4AB-B80799E83608}"/>
              </a:ext>
            </a:extLst>
          </p:cNvPr>
          <p:cNvSpPr>
            <a:spLocks noGrp="1"/>
          </p:cNvSpPr>
          <p:nvPr>
            <p:ph idx="10"/>
          </p:nvPr>
        </p:nvSpPr>
        <p:spPr>
          <a:xfrm>
            <a:off x="213357" y="1194007"/>
            <a:ext cx="11978643" cy="1549194"/>
          </a:xfrm>
        </p:spPr>
        <p:txBody>
          <a:bodyPr>
            <a:noAutofit/>
          </a:bodyPr>
          <a:lstStyle/>
          <a:p>
            <a:pPr marL="0" indent="0" algn="just">
              <a:buNone/>
            </a:pP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ini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contoh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dimana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jika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melakukan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pembuatan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Makanan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seperti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Telur</a:t>
            </a:r>
            <a:r>
              <a:rPr lang="en-ID" sz="2000" b="0" dirty="0">
                <a:latin typeface="Arial" panose="020B0604020202020204" pitchFamily="34" charset="0"/>
                <a:cs typeface="Arial" panose="020B0604020202020204" pitchFamily="34" charset="0"/>
              </a:rPr>
              <a:t> Asin </a:t>
            </a:r>
            <a:r>
              <a:rPr lang="en-ID" sz="2000" b="0" dirty="0" err="1">
                <a:latin typeface="Arial" panose="020B0604020202020204" pitchFamily="34" charset="0"/>
                <a:cs typeface="Arial" panose="020B0604020202020204" pitchFamily="34" charset="0"/>
              </a:rPr>
              <a:t>atau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Makanan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Lokal</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Kambambang</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menggunakan</a:t>
            </a:r>
            <a:r>
              <a:rPr lang="en-ID" sz="2000" b="0" dirty="0">
                <a:latin typeface="Arial" panose="020B0604020202020204" pitchFamily="34" charset="0"/>
                <a:cs typeface="Arial" panose="020B0604020202020204" pitchFamily="34" charset="0"/>
              </a:rPr>
              <a:t> Uji </a:t>
            </a:r>
            <a:r>
              <a:rPr lang="en-ID" sz="2000" b="0" dirty="0" err="1">
                <a:latin typeface="Arial" panose="020B0604020202020204" pitchFamily="34" charset="0"/>
                <a:cs typeface="Arial" panose="020B0604020202020204" pitchFamily="34" charset="0"/>
              </a:rPr>
              <a:t>Organoleptik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Sedangkan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ternak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Pakan</a:t>
            </a:r>
            <a:r>
              <a:rPr lang="en-ID" sz="2000" b="0" dirty="0">
                <a:latin typeface="Arial" panose="020B0604020202020204" pitchFamily="34" charset="0"/>
                <a:cs typeface="Arial" panose="020B0604020202020204" pitchFamily="34" charset="0"/>
              </a:rPr>
              <a:t> Hay </a:t>
            </a:r>
            <a:r>
              <a:rPr lang="en-ID" sz="2000" b="0" dirty="0" err="1">
                <a:latin typeface="Arial" panose="020B0604020202020204" pitchFamily="34" charset="0"/>
                <a:cs typeface="Arial" panose="020B0604020202020204" pitchFamily="34" charset="0"/>
              </a:rPr>
              <a:t>atau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Silase</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Produk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Pupuk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Padat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atau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Cair</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menggunakan</a:t>
            </a:r>
            <a:r>
              <a:rPr lang="en-ID" sz="2000" b="0" dirty="0">
                <a:latin typeface="Arial" panose="020B0604020202020204" pitchFamily="34" charset="0"/>
                <a:cs typeface="Arial" panose="020B0604020202020204" pitchFamily="34" charset="0"/>
              </a:rPr>
              <a:t> Uji </a:t>
            </a:r>
            <a:r>
              <a:rPr lang="en-ID" sz="2000" b="0" dirty="0" err="1">
                <a:latin typeface="Arial" panose="020B0604020202020204" pitchFamily="34" charset="0"/>
                <a:cs typeface="Arial" panose="020B0604020202020204" pitchFamily="34" charset="0"/>
              </a:rPr>
              <a:t>Survei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Kepuasaan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kepada</a:t>
            </a:r>
            <a:r>
              <a:rPr lang="en-ID" sz="2000" b="0" dirty="0">
                <a:latin typeface="Arial" panose="020B0604020202020204" pitchFamily="34" charset="0"/>
                <a:cs typeface="Arial" panose="020B0604020202020204" pitchFamily="34" charset="0"/>
              </a:rPr>
              <a:t> Masyarakat dan </a:t>
            </a:r>
            <a:r>
              <a:rPr lang="en-ID" sz="2000" b="0" dirty="0" err="1">
                <a:latin typeface="Arial" panose="020B0604020202020204" pitchFamily="34" charset="0"/>
                <a:cs typeface="Arial" panose="020B0604020202020204" pitchFamily="34" charset="0"/>
              </a:rPr>
              <a:t>Implemntasi</a:t>
            </a:r>
            <a:r>
              <a:rPr lang="en-ID" sz="2000" b="0" dirty="0">
                <a:latin typeface="Arial" panose="020B0604020202020204" pitchFamily="34" charset="0"/>
                <a:cs typeface="Arial" panose="020B0604020202020204" pitchFamily="34" charset="0"/>
              </a:rPr>
              <a:t> di </a:t>
            </a:r>
            <a:r>
              <a:rPr lang="en-ID" sz="2000" b="0" dirty="0" err="1">
                <a:latin typeface="Arial" panose="020B0604020202020204" pitchFamily="34" charset="0"/>
                <a:cs typeface="Arial" panose="020B0604020202020204" pitchFamily="34" charset="0"/>
              </a:rPr>
              <a:t>ternak</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tanaman</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49DF66B-CA45-46A7-9822-9AD8485163A9}"/>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pic>
        <p:nvPicPr>
          <p:cNvPr id="6" name="Picture 5">
            <a:extLst>
              <a:ext uri="{FF2B5EF4-FFF2-40B4-BE49-F238E27FC236}">
                <a16:creationId xmlns:a16="http://schemas.microsoft.com/office/drawing/2014/main" id="{EEF43934-FE7A-43C4-8260-850968D37DB3}"/>
              </a:ext>
            </a:extLst>
          </p:cNvPr>
          <p:cNvPicPr>
            <a:picLocks noChangeAspect="1"/>
          </p:cNvPicPr>
          <p:nvPr/>
        </p:nvPicPr>
        <p:blipFill>
          <a:blip r:embed="rId3"/>
          <a:stretch>
            <a:fillRect/>
          </a:stretch>
        </p:blipFill>
        <p:spPr>
          <a:xfrm>
            <a:off x="392694" y="2743201"/>
            <a:ext cx="7585937" cy="2333037"/>
          </a:xfrm>
          <a:prstGeom prst="rect">
            <a:avLst/>
          </a:prstGeom>
        </p:spPr>
      </p:pic>
      <p:sp>
        <p:nvSpPr>
          <p:cNvPr id="7" name="Rectangle 6">
            <a:extLst>
              <a:ext uri="{FF2B5EF4-FFF2-40B4-BE49-F238E27FC236}">
                <a16:creationId xmlns:a16="http://schemas.microsoft.com/office/drawing/2014/main" id="{EAFD4F44-92BB-4C9A-ABEF-E425BB95BA57}"/>
              </a:ext>
            </a:extLst>
          </p:cNvPr>
          <p:cNvSpPr/>
          <p:nvPr/>
        </p:nvSpPr>
        <p:spPr>
          <a:xfrm>
            <a:off x="392693" y="5206738"/>
            <a:ext cx="7585937" cy="133389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ID" sz="1800" b="0" i="0" dirty="0">
                <a:solidFill>
                  <a:srgbClr val="222222"/>
                </a:solidFill>
                <a:effectLst/>
                <a:latin typeface="Arial" panose="020B0604020202020204" pitchFamily="34" charset="0"/>
              </a:rPr>
              <a:t>Ina, Y. T., </a:t>
            </a:r>
            <a:r>
              <a:rPr lang="en-ID" sz="1800" b="0" i="0" dirty="0" err="1">
                <a:solidFill>
                  <a:srgbClr val="222222"/>
                </a:solidFill>
                <a:effectLst/>
                <a:latin typeface="Arial" panose="020B0604020202020204" pitchFamily="34" charset="0"/>
              </a:rPr>
              <a:t>Sirappa</a:t>
            </a:r>
            <a:r>
              <a:rPr lang="en-ID" sz="1800" b="0" i="0" dirty="0">
                <a:solidFill>
                  <a:srgbClr val="222222"/>
                </a:solidFill>
                <a:effectLst/>
                <a:latin typeface="Arial" panose="020B0604020202020204" pitchFamily="34" charset="0"/>
              </a:rPr>
              <a:t>, I. P., &amp; </a:t>
            </a:r>
            <a:r>
              <a:rPr lang="en-ID" sz="1800" b="0" i="0" dirty="0" err="1">
                <a:solidFill>
                  <a:srgbClr val="222222"/>
                </a:solidFill>
                <a:effectLst/>
                <a:latin typeface="Arial" panose="020B0604020202020204" pitchFamily="34" charset="0"/>
              </a:rPr>
              <a:t>Saragih</a:t>
            </a:r>
            <a:r>
              <a:rPr lang="en-ID" sz="1800" b="0" i="0" dirty="0">
                <a:solidFill>
                  <a:srgbClr val="222222"/>
                </a:solidFill>
                <a:effectLst/>
                <a:latin typeface="Arial" panose="020B0604020202020204" pitchFamily="34" charset="0"/>
              </a:rPr>
              <a:t>, E. C. (2024). </a:t>
            </a:r>
            <a:r>
              <a:rPr lang="en-ID" b="0" i="0" dirty="0" err="1">
                <a:solidFill>
                  <a:srgbClr val="222222"/>
                </a:solidFill>
                <a:effectLst/>
                <a:latin typeface="Arial" panose="020B0604020202020204" pitchFamily="34" charset="0"/>
              </a:rPr>
              <a:t>Pemanfaat</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Tepung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Kelor</a:t>
            </a:r>
            <a:r>
              <a:rPr lang="en-ID" b="0" i="0" dirty="0">
                <a:solidFill>
                  <a:srgbClr val="222222"/>
                </a:solidFill>
                <a:effectLst/>
                <a:latin typeface="Arial" panose="020B0604020202020204" pitchFamily="34" charset="0"/>
              </a:rPr>
              <a:t> Dan </a:t>
            </a:r>
            <a:r>
              <a:rPr lang="en-ID" b="0" i="0" dirty="0" err="1">
                <a:solidFill>
                  <a:srgbClr val="222222"/>
                </a:solidFill>
                <a:effectLst/>
                <a:latin typeface="Arial" panose="020B0604020202020204" pitchFamily="34" charset="0"/>
              </a:rPr>
              <a:t>Tepung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Hati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Ayam</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Melalui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Diversifikasi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Produk</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Kambambang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Sebagai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Upaya</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Pencegahan</a:t>
            </a:r>
            <a:r>
              <a:rPr lang="en-ID" b="0" i="0" dirty="0">
                <a:solidFill>
                  <a:srgbClr val="222222"/>
                </a:solidFill>
                <a:effectLst/>
                <a:latin typeface="Arial" panose="020B0604020202020204" pitchFamily="34" charset="0"/>
              </a:rPr>
              <a:t> Stunting</a:t>
            </a:r>
            <a:r>
              <a:rPr lang="en-ID" sz="1800" b="0" i="0" dirty="0">
                <a:solidFill>
                  <a:srgbClr val="222222"/>
                </a:solidFill>
                <a:effectLst/>
                <a:latin typeface="Arial" panose="020B0604020202020204" pitchFamily="34" charset="0"/>
              </a:rPr>
              <a:t>. </a:t>
            </a:r>
            <a:r>
              <a:rPr lang="en-ID" sz="1800" b="0" i="1" dirty="0">
                <a:solidFill>
                  <a:srgbClr val="222222"/>
                </a:solidFill>
                <a:effectLst/>
                <a:latin typeface="Arial" panose="020B0604020202020204" pitchFamily="34" charset="0"/>
              </a:rPr>
              <a:t>JMM (</a:t>
            </a:r>
            <a:r>
              <a:rPr lang="en-ID" sz="1800" b="0" i="1" dirty="0" err="1">
                <a:solidFill>
                  <a:srgbClr val="222222"/>
                </a:solidFill>
                <a:effectLst/>
                <a:latin typeface="Arial" panose="020B0604020202020204" pitchFamily="34" charset="0"/>
              </a:rPr>
              <a:t>Jurnal</a:t>
            </a:r>
            <a:r>
              <a:rPr lang="en-ID" sz="1800" b="0" i="1" dirty="0">
                <a:solidFill>
                  <a:srgbClr val="222222"/>
                </a:solidFill>
                <a:effectLst/>
                <a:latin typeface="Arial" panose="020B0604020202020204" pitchFamily="34" charset="0"/>
              </a:rPr>
              <a:t> Masyarakat </a:t>
            </a:r>
            <a:r>
              <a:rPr lang="en-ID" sz="1800" b="0" i="1" dirty="0" err="1">
                <a:solidFill>
                  <a:srgbClr val="222222"/>
                </a:solidFill>
                <a:effectLst/>
                <a:latin typeface="Arial" panose="020B0604020202020204" pitchFamily="34" charset="0"/>
              </a:rPr>
              <a:t>Mandiri</a:t>
            </a:r>
            <a:r>
              <a:rPr lang="en-ID" sz="1800" b="0" i="1" dirty="0">
                <a:solidFill>
                  <a:srgbClr val="222222"/>
                </a:solidFill>
                <a:effectLst/>
                <a:latin typeface="Arial" panose="020B0604020202020204" pitchFamily="34" charset="0"/>
              </a:rPr>
              <a:t>)</a:t>
            </a:r>
            <a:r>
              <a:rPr lang="en-ID" sz="1800" b="0" i="0" dirty="0">
                <a:solidFill>
                  <a:srgbClr val="222222"/>
                </a:solidFill>
                <a:effectLst/>
                <a:latin typeface="Arial" panose="020B0604020202020204" pitchFamily="34" charset="0"/>
              </a:rPr>
              <a:t>, </a:t>
            </a:r>
            <a:r>
              <a:rPr lang="en-ID" sz="1800" b="0" i="1" dirty="0">
                <a:solidFill>
                  <a:srgbClr val="222222"/>
                </a:solidFill>
                <a:effectLst/>
                <a:latin typeface="Arial" panose="020B0604020202020204" pitchFamily="34" charset="0"/>
              </a:rPr>
              <a:t>8</a:t>
            </a:r>
            <a:r>
              <a:rPr lang="en-ID" sz="1800" b="0" i="0" dirty="0">
                <a:solidFill>
                  <a:srgbClr val="222222"/>
                </a:solidFill>
                <a:effectLst/>
                <a:latin typeface="Arial" panose="020B0604020202020204" pitchFamily="34" charset="0"/>
              </a:rPr>
              <a:t>(6), 6179-6191</a:t>
            </a:r>
            <a:endParaRPr lang="en-ID" dirty="0"/>
          </a:p>
        </p:txBody>
      </p:sp>
      <p:sp>
        <p:nvSpPr>
          <p:cNvPr id="8" name="Arrow: Right 7">
            <a:extLst>
              <a:ext uri="{FF2B5EF4-FFF2-40B4-BE49-F238E27FC236}">
                <a16:creationId xmlns:a16="http://schemas.microsoft.com/office/drawing/2014/main" id="{ACFBEE88-77B8-46CC-AB94-8E0BCD8C51D8}"/>
              </a:ext>
            </a:extLst>
          </p:cNvPr>
          <p:cNvSpPr/>
          <p:nvPr/>
        </p:nvSpPr>
        <p:spPr>
          <a:xfrm>
            <a:off x="8153442" y="3429000"/>
            <a:ext cx="1048871" cy="524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Rectangle 8">
            <a:extLst>
              <a:ext uri="{FF2B5EF4-FFF2-40B4-BE49-F238E27FC236}">
                <a16:creationId xmlns:a16="http://schemas.microsoft.com/office/drawing/2014/main" id="{13C614DF-EAD2-46A4-9525-CEF0FED08AA9}"/>
              </a:ext>
            </a:extLst>
          </p:cNvPr>
          <p:cNvSpPr/>
          <p:nvPr/>
        </p:nvSpPr>
        <p:spPr>
          <a:xfrm>
            <a:off x="9377124" y="3429000"/>
            <a:ext cx="2704035" cy="43705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US" dirty="0"/>
              <a:t>Uji </a:t>
            </a:r>
            <a:r>
              <a:rPr lang="en-US" dirty="0" err="1"/>
              <a:t>Survei</a:t>
            </a:r>
            <a:r>
              <a:rPr lang="en-US" dirty="0"/>
              <a:t> </a:t>
            </a:r>
            <a:r>
              <a:rPr lang="en-US" dirty="0" err="1"/>
              <a:t>Kepuasaan</a:t>
            </a:r>
            <a:endParaRPr lang="en-ID" dirty="0"/>
          </a:p>
        </p:txBody>
      </p:sp>
    </p:spTree>
    <p:extLst>
      <p:ext uri="{BB962C8B-B14F-4D97-AF65-F5344CB8AC3E}">
        <p14:creationId xmlns:p14="http://schemas.microsoft.com/office/powerpoint/2010/main" val="13245843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1E4DC-9121-4ECD-AD34-CEEABB1D06DA}"/>
              </a:ext>
            </a:extLst>
          </p:cNvPr>
          <p:cNvSpPr>
            <a:spLocks noGrp="1"/>
          </p:cNvSpPr>
          <p:nvPr>
            <p:ph type="title"/>
          </p:nvPr>
        </p:nvSpPr>
        <p:spPr>
          <a:xfrm>
            <a:off x="213357" y="317369"/>
            <a:ext cx="5687839" cy="604781"/>
          </a:xfrm>
        </p:spPr>
        <p:txBody>
          <a:bodyPr/>
          <a:lstStyle/>
          <a:p>
            <a:r>
              <a:rPr lang="en-US" dirty="0" err="1"/>
              <a:t>Prinsip</a:t>
            </a:r>
            <a:r>
              <a:rPr lang="en-US" dirty="0"/>
              <a:t> </a:t>
            </a:r>
            <a:r>
              <a:rPr lang="en-US" dirty="0" err="1"/>
              <a:t>Tujuan</a:t>
            </a:r>
            <a:r>
              <a:rPr lang="en-US" dirty="0"/>
              <a:t> </a:t>
            </a:r>
            <a:r>
              <a:rPr lang="en-US" dirty="0" err="1"/>
              <a:t>Dapat</a:t>
            </a:r>
            <a:r>
              <a:rPr lang="en-US" dirty="0"/>
              <a:t> </a:t>
            </a:r>
            <a:r>
              <a:rPr lang="en-US" dirty="0" err="1"/>
              <a:t>Diukur</a:t>
            </a:r>
            <a:endParaRPr lang="en-ID" dirty="0"/>
          </a:p>
        </p:txBody>
      </p:sp>
      <p:pic>
        <p:nvPicPr>
          <p:cNvPr id="5" name="Picture 4">
            <a:extLst>
              <a:ext uri="{FF2B5EF4-FFF2-40B4-BE49-F238E27FC236}">
                <a16:creationId xmlns:a16="http://schemas.microsoft.com/office/drawing/2014/main" id="{449DF66B-CA45-46A7-9822-9AD8485163A9}"/>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7" name="Rectangle 6">
            <a:extLst>
              <a:ext uri="{FF2B5EF4-FFF2-40B4-BE49-F238E27FC236}">
                <a16:creationId xmlns:a16="http://schemas.microsoft.com/office/drawing/2014/main" id="{EAFD4F44-92BB-4C9A-ABEF-E425BB95BA57}"/>
              </a:ext>
            </a:extLst>
          </p:cNvPr>
          <p:cNvSpPr/>
          <p:nvPr/>
        </p:nvSpPr>
        <p:spPr>
          <a:xfrm>
            <a:off x="213357" y="3888519"/>
            <a:ext cx="7585937" cy="92552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ID" b="0" i="0" dirty="0">
                <a:solidFill>
                  <a:srgbClr val="222222"/>
                </a:solidFill>
                <a:effectLst/>
                <a:latin typeface="Arial" panose="020B0604020202020204" pitchFamily="34" charset="0"/>
              </a:rPr>
              <a:t>Ina, Y. T., &amp; </a:t>
            </a:r>
            <a:r>
              <a:rPr lang="en-ID" b="0" i="0" dirty="0" err="1">
                <a:solidFill>
                  <a:srgbClr val="222222"/>
                </a:solidFill>
                <a:effectLst/>
                <a:latin typeface="Arial" panose="020B0604020202020204" pitchFamily="34" charset="0"/>
              </a:rPr>
              <a:t>Sirappa</a:t>
            </a:r>
            <a:r>
              <a:rPr lang="en-ID" b="0" i="0" dirty="0">
                <a:solidFill>
                  <a:srgbClr val="222222"/>
                </a:solidFill>
                <a:effectLst/>
                <a:latin typeface="Arial" panose="020B0604020202020204" pitchFamily="34" charset="0"/>
              </a:rPr>
              <a:t>, I. P. (2021). </a:t>
            </a:r>
            <a:r>
              <a:rPr lang="en-ID" b="0" i="0" dirty="0" err="1">
                <a:solidFill>
                  <a:srgbClr val="222222"/>
                </a:solidFill>
                <a:effectLst/>
                <a:latin typeface="Arial" panose="020B0604020202020204" pitchFamily="34" charset="0"/>
              </a:rPr>
              <a:t>Pemanfaatan</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cair</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tempurung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kelapa</a:t>
            </a:r>
            <a:r>
              <a:rPr lang="en-ID" b="0" i="0" dirty="0">
                <a:solidFill>
                  <a:srgbClr val="222222"/>
                </a:solidFill>
                <a:effectLst/>
                <a:latin typeface="Arial" panose="020B0604020202020204" pitchFamily="34" charset="0"/>
              </a:rPr>
              <a:t> dan </a:t>
            </a:r>
            <a:r>
              <a:rPr lang="en-ID" b="0" i="0" dirty="0" err="1">
                <a:solidFill>
                  <a:srgbClr val="222222"/>
                </a:solidFill>
                <a:effectLst/>
                <a:latin typeface="Arial" panose="020B0604020202020204" pitchFamily="34" charset="0"/>
              </a:rPr>
              <a:t>pengaruhnya</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terhadap</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organoleptik</a:t>
            </a:r>
            <a:r>
              <a:rPr lang="en-ID" b="0" i="0" dirty="0">
                <a:solidFill>
                  <a:srgbClr val="222222"/>
                </a:solidFill>
                <a:effectLst/>
                <a:latin typeface="Arial" panose="020B0604020202020204" pitchFamily="34" charset="0"/>
              </a:rPr>
              <a:t> Dan </a:t>
            </a:r>
            <a:r>
              <a:rPr lang="en-ID" b="0" i="0" dirty="0" err="1">
                <a:solidFill>
                  <a:srgbClr val="222222"/>
                </a:solidFill>
                <a:effectLst/>
                <a:latin typeface="Arial" panose="020B0604020202020204" pitchFamily="34" charset="0"/>
              </a:rPr>
              <a:t>kimiawi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daging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sapi</a:t>
            </a:r>
            <a:r>
              <a:rPr lang="en-ID" b="0" i="0" dirty="0">
                <a:solidFill>
                  <a:srgbClr val="222222"/>
                </a:solidFill>
                <a:effectLst/>
                <a:latin typeface="Arial" panose="020B0604020202020204" pitchFamily="34" charset="0"/>
              </a:rPr>
              <a:t>. </a:t>
            </a:r>
            <a:r>
              <a:rPr lang="en-ID" b="0" i="1" dirty="0" err="1">
                <a:solidFill>
                  <a:srgbClr val="222222"/>
                </a:solidFill>
                <a:effectLst/>
                <a:latin typeface="Arial" panose="020B0604020202020204" pitchFamily="34" charset="0"/>
              </a:rPr>
              <a:t>Jurnal</a:t>
            </a:r>
            <a:r>
              <a:rPr lang="en-ID" b="0" i="1" dirty="0">
                <a:solidFill>
                  <a:srgbClr val="222222"/>
                </a:solidFill>
                <a:effectLst/>
                <a:latin typeface="Arial" panose="020B0604020202020204" pitchFamily="34" charset="0"/>
              </a:rPr>
              <a:t> </a:t>
            </a:r>
            <a:r>
              <a:rPr lang="en-ID" b="0" i="1" dirty="0" err="1">
                <a:solidFill>
                  <a:srgbClr val="222222"/>
                </a:solidFill>
                <a:effectLst/>
                <a:latin typeface="Arial" panose="020B0604020202020204" pitchFamily="34" charset="0"/>
              </a:rPr>
              <a:t>Peternakan</a:t>
            </a:r>
            <a:r>
              <a:rPr lang="en-ID" b="0" i="1" dirty="0">
                <a:solidFill>
                  <a:srgbClr val="222222"/>
                </a:solidFill>
                <a:effectLst/>
                <a:latin typeface="Arial" panose="020B0604020202020204" pitchFamily="34" charset="0"/>
              </a:rPr>
              <a:t> Nusantara</a:t>
            </a:r>
            <a:r>
              <a:rPr lang="en-ID" b="0" i="0" dirty="0">
                <a:solidFill>
                  <a:srgbClr val="222222"/>
                </a:solidFill>
                <a:effectLst/>
                <a:latin typeface="Arial" panose="020B0604020202020204" pitchFamily="34" charset="0"/>
              </a:rPr>
              <a:t>, </a:t>
            </a:r>
            <a:r>
              <a:rPr lang="en-ID" b="0" i="1" dirty="0">
                <a:solidFill>
                  <a:srgbClr val="222222"/>
                </a:solidFill>
                <a:effectLst/>
                <a:latin typeface="Arial" panose="020B0604020202020204" pitchFamily="34" charset="0"/>
              </a:rPr>
              <a:t>7</a:t>
            </a:r>
            <a:r>
              <a:rPr lang="en-ID" b="0" i="0" dirty="0">
                <a:solidFill>
                  <a:srgbClr val="222222"/>
                </a:solidFill>
                <a:effectLst/>
                <a:latin typeface="Arial" panose="020B0604020202020204" pitchFamily="34" charset="0"/>
              </a:rPr>
              <a:t>(1), 41-50.</a:t>
            </a:r>
            <a:endParaRPr lang="en-ID" dirty="0"/>
          </a:p>
        </p:txBody>
      </p:sp>
      <p:sp>
        <p:nvSpPr>
          <p:cNvPr id="8" name="Arrow: Right 7">
            <a:extLst>
              <a:ext uri="{FF2B5EF4-FFF2-40B4-BE49-F238E27FC236}">
                <a16:creationId xmlns:a16="http://schemas.microsoft.com/office/drawing/2014/main" id="{ACFBEE88-77B8-46CC-AB94-8E0BCD8C51D8}"/>
              </a:ext>
            </a:extLst>
          </p:cNvPr>
          <p:cNvSpPr/>
          <p:nvPr/>
        </p:nvSpPr>
        <p:spPr>
          <a:xfrm>
            <a:off x="8153442" y="2057398"/>
            <a:ext cx="1048871" cy="5244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Rectangle 8">
            <a:extLst>
              <a:ext uri="{FF2B5EF4-FFF2-40B4-BE49-F238E27FC236}">
                <a16:creationId xmlns:a16="http://schemas.microsoft.com/office/drawing/2014/main" id="{13C614DF-EAD2-46A4-9525-CEF0FED08AA9}"/>
              </a:ext>
            </a:extLst>
          </p:cNvPr>
          <p:cNvSpPr/>
          <p:nvPr/>
        </p:nvSpPr>
        <p:spPr>
          <a:xfrm>
            <a:off x="9274608" y="2057398"/>
            <a:ext cx="2704035" cy="43705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US" dirty="0"/>
              <a:t>Uji </a:t>
            </a:r>
            <a:r>
              <a:rPr lang="en-US" dirty="0" err="1"/>
              <a:t>Organoleptik</a:t>
            </a:r>
            <a:endParaRPr lang="en-ID" dirty="0"/>
          </a:p>
        </p:txBody>
      </p:sp>
      <p:pic>
        <p:nvPicPr>
          <p:cNvPr id="12" name="Picture 11">
            <a:extLst>
              <a:ext uri="{FF2B5EF4-FFF2-40B4-BE49-F238E27FC236}">
                <a16:creationId xmlns:a16="http://schemas.microsoft.com/office/drawing/2014/main" id="{A540B66E-B901-4CAA-BB81-C79BE8654F44}"/>
              </a:ext>
            </a:extLst>
          </p:cNvPr>
          <p:cNvPicPr>
            <a:picLocks noChangeAspect="1"/>
          </p:cNvPicPr>
          <p:nvPr/>
        </p:nvPicPr>
        <p:blipFill>
          <a:blip r:embed="rId3"/>
          <a:stretch>
            <a:fillRect/>
          </a:stretch>
        </p:blipFill>
        <p:spPr>
          <a:xfrm>
            <a:off x="213357" y="1376754"/>
            <a:ext cx="7735380" cy="2410161"/>
          </a:xfrm>
          <a:prstGeom prst="rect">
            <a:avLst/>
          </a:prstGeom>
        </p:spPr>
      </p:pic>
    </p:spTree>
    <p:extLst>
      <p:ext uri="{BB962C8B-B14F-4D97-AF65-F5344CB8AC3E}">
        <p14:creationId xmlns:p14="http://schemas.microsoft.com/office/powerpoint/2010/main" val="5762320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1E4DC-9121-4ECD-AD34-CEEABB1D06DA}"/>
              </a:ext>
            </a:extLst>
          </p:cNvPr>
          <p:cNvSpPr>
            <a:spLocks noGrp="1"/>
          </p:cNvSpPr>
          <p:nvPr>
            <p:ph type="title"/>
          </p:nvPr>
        </p:nvSpPr>
        <p:spPr>
          <a:xfrm>
            <a:off x="213357" y="317369"/>
            <a:ext cx="9733498" cy="604781"/>
          </a:xfrm>
        </p:spPr>
        <p:txBody>
          <a:bodyPr/>
          <a:lstStyle/>
          <a:p>
            <a:r>
              <a:rPr lang="en-US" dirty="0" err="1"/>
              <a:t>Prinsip</a:t>
            </a:r>
            <a:r>
              <a:rPr lang="en-US" dirty="0"/>
              <a:t> </a:t>
            </a:r>
            <a:r>
              <a:rPr lang="en-US" dirty="0" err="1"/>
              <a:t>Tujuan</a:t>
            </a:r>
            <a:r>
              <a:rPr lang="en-US" dirty="0"/>
              <a:t> </a:t>
            </a:r>
            <a:r>
              <a:rPr lang="en-US" dirty="0" err="1"/>
              <a:t>Dapat</a:t>
            </a:r>
            <a:r>
              <a:rPr lang="en-US" dirty="0"/>
              <a:t> di </a:t>
            </a:r>
            <a:r>
              <a:rPr lang="en-US" dirty="0" err="1"/>
              <a:t>Kerjakan</a:t>
            </a:r>
            <a:r>
              <a:rPr lang="en-US" dirty="0"/>
              <a:t> </a:t>
            </a:r>
            <a:r>
              <a:rPr lang="en-US" dirty="0" err="1"/>
              <a:t>atau</a:t>
            </a:r>
            <a:r>
              <a:rPr lang="en-US" dirty="0"/>
              <a:t> di </a:t>
            </a:r>
            <a:r>
              <a:rPr lang="en-US" dirty="0" err="1"/>
              <a:t>lakukan</a:t>
            </a:r>
            <a:endParaRPr lang="en-ID" dirty="0"/>
          </a:p>
        </p:txBody>
      </p:sp>
      <p:sp>
        <p:nvSpPr>
          <p:cNvPr id="3" name="Content Placeholder 2">
            <a:extLst>
              <a:ext uri="{FF2B5EF4-FFF2-40B4-BE49-F238E27FC236}">
                <a16:creationId xmlns:a16="http://schemas.microsoft.com/office/drawing/2014/main" id="{46EC6B4A-31D3-41E4-B4AB-B80799E83608}"/>
              </a:ext>
            </a:extLst>
          </p:cNvPr>
          <p:cNvSpPr>
            <a:spLocks noGrp="1"/>
          </p:cNvSpPr>
          <p:nvPr>
            <p:ph idx="10"/>
          </p:nvPr>
        </p:nvSpPr>
        <p:spPr/>
        <p:txBody>
          <a:bodyPr>
            <a:noAutofit/>
          </a:bodyPr>
          <a:lstStyle/>
          <a:p>
            <a:pPr marL="0" indent="0" algn="just">
              <a:buNone/>
            </a:pP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ini</a:t>
            </a:r>
            <a:r>
              <a:rPr lang="en-ID" sz="2000" b="0" dirty="0">
                <a:latin typeface="Arial" panose="020B0604020202020204" pitchFamily="34" charset="0"/>
                <a:cs typeface="Arial" panose="020B0604020202020204" pitchFamily="34" charset="0"/>
              </a:rPr>
              <a:t> yang di </a:t>
            </a:r>
            <a:r>
              <a:rPr lang="en-ID" sz="2000" b="0" dirty="0" err="1">
                <a:latin typeface="Arial" panose="020B0604020202020204" pitchFamily="34" charset="0"/>
                <a:cs typeface="Arial" panose="020B0604020202020204" pitchFamily="34" charset="0"/>
              </a:rPr>
              <a:t>maksudkan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dimana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Mahasiswa</a:t>
            </a:r>
            <a:r>
              <a:rPr lang="en-ID" sz="2000" b="0" dirty="0">
                <a:latin typeface="Arial" panose="020B0604020202020204" pitchFamily="34" charset="0"/>
                <a:cs typeface="Arial" panose="020B0604020202020204" pitchFamily="34" charset="0"/>
              </a:rPr>
              <a:t>/Wi Bersama – </a:t>
            </a:r>
            <a:r>
              <a:rPr lang="en-ID" sz="2000" b="0" dirty="0" err="1">
                <a:latin typeface="Arial" panose="020B0604020202020204" pitchFamily="34" charset="0"/>
                <a:cs typeface="Arial" panose="020B0604020202020204" pitchFamily="34" charset="0"/>
              </a:rPr>
              <a:t>sama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masyarakat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bisa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melakukan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pembuatan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makanan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ternak</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produk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pupuk</a:t>
            </a:r>
            <a:r>
              <a:rPr lang="en-ID" sz="2000" b="0" dirty="0">
                <a:latin typeface="Arial" panose="020B0604020202020204" pitchFamily="34" charset="0"/>
                <a:cs typeface="Arial" panose="020B0604020202020204" pitchFamily="34" charset="0"/>
              </a:rPr>
              <a:t>. Hal </a:t>
            </a:r>
            <a:r>
              <a:rPr lang="en-ID" sz="2000" b="0" dirty="0" err="1">
                <a:latin typeface="Arial" panose="020B0604020202020204" pitchFamily="34" charset="0"/>
                <a:cs typeface="Arial" panose="020B0604020202020204" pitchFamily="34" charset="0"/>
              </a:rPr>
              <a:t>ini</a:t>
            </a:r>
            <a:r>
              <a:rPr lang="en-ID" sz="2000" b="0" dirty="0">
                <a:latin typeface="Arial" panose="020B0604020202020204" pitchFamily="34" charset="0"/>
                <a:cs typeface="Arial" panose="020B0604020202020204" pitchFamily="34" charset="0"/>
              </a:rPr>
              <a:t> di </a:t>
            </a:r>
            <a:r>
              <a:rPr lang="en-ID" sz="2000" b="0" dirty="0" err="1">
                <a:latin typeface="Arial" panose="020B0604020202020204" pitchFamily="34" charset="0"/>
                <a:cs typeface="Arial" panose="020B0604020202020204" pitchFamily="34" charset="0"/>
              </a:rPr>
              <a:t>lakukan</a:t>
            </a:r>
            <a:r>
              <a:rPr lang="en-ID" sz="2000" b="0" dirty="0">
                <a:latin typeface="Arial" panose="020B0604020202020204" pitchFamily="34" charset="0"/>
                <a:cs typeface="Arial" panose="020B0604020202020204" pitchFamily="34" charset="0"/>
              </a:rPr>
              <a:t> Bersama – </a:t>
            </a:r>
            <a:r>
              <a:rPr lang="en-ID" sz="2000" b="0" dirty="0" err="1">
                <a:latin typeface="Arial" panose="020B0604020202020204" pitchFamily="34" charset="0"/>
                <a:cs typeface="Arial" panose="020B0604020202020204" pitchFamily="34" charset="0"/>
              </a:rPr>
              <a:t>sama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dengan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menyediakan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bahan</a:t>
            </a:r>
            <a:r>
              <a:rPr lang="en-ID" sz="2000" b="0" dirty="0">
                <a:latin typeface="Arial" panose="020B0604020202020204" pitchFamily="34" charset="0"/>
                <a:cs typeface="Arial" panose="020B0604020202020204" pitchFamily="34" charset="0"/>
              </a:rPr>
              <a:t> – </a:t>
            </a:r>
            <a:r>
              <a:rPr lang="en-ID" sz="2000" b="0" dirty="0" err="1">
                <a:latin typeface="Arial" panose="020B0604020202020204" pitchFamily="34" charset="0"/>
                <a:cs typeface="Arial" panose="020B0604020202020204" pitchFamily="34" charset="0"/>
              </a:rPr>
              <a:t>bahan</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terdapat</a:t>
            </a:r>
            <a:r>
              <a:rPr lang="en-ID" sz="2000" b="0" dirty="0">
                <a:latin typeface="Arial" panose="020B0604020202020204" pitchFamily="34" charset="0"/>
                <a:cs typeface="Arial" panose="020B0604020202020204" pitchFamily="34" charset="0"/>
              </a:rPr>
              <a:t> di </a:t>
            </a:r>
            <a:r>
              <a:rPr lang="en-ID" sz="2000" b="0" dirty="0" err="1">
                <a:latin typeface="Arial" panose="020B0604020202020204" pitchFamily="34" charset="0"/>
                <a:cs typeface="Arial" panose="020B0604020202020204" pitchFamily="34" charset="0"/>
              </a:rPr>
              <a:t>lokasi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Sumber</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Daya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Alam</a:t>
            </a:r>
            <a:r>
              <a:rPr lang="en-ID" sz="2000" b="0" dirty="0">
                <a:latin typeface="Arial" panose="020B0604020202020204" pitchFamily="34" charset="0"/>
                <a:cs typeface="Arial" panose="020B0604020202020204" pitchFamily="34" charset="0"/>
              </a:rPr>
              <a:t>)</a:t>
            </a:r>
          </a:p>
        </p:txBody>
      </p:sp>
      <p:pic>
        <p:nvPicPr>
          <p:cNvPr id="5" name="Picture 4">
            <a:extLst>
              <a:ext uri="{FF2B5EF4-FFF2-40B4-BE49-F238E27FC236}">
                <a16:creationId xmlns:a16="http://schemas.microsoft.com/office/drawing/2014/main" id="{449DF66B-CA45-46A7-9822-9AD8485163A9}"/>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pic>
        <p:nvPicPr>
          <p:cNvPr id="6" name="Picture 5">
            <a:extLst>
              <a:ext uri="{FF2B5EF4-FFF2-40B4-BE49-F238E27FC236}">
                <a16:creationId xmlns:a16="http://schemas.microsoft.com/office/drawing/2014/main" id="{5C9A8D7E-8075-43C8-9DC7-46F647228E71}"/>
              </a:ext>
            </a:extLst>
          </p:cNvPr>
          <p:cNvPicPr>
            <a:picLocks noChangeAspect="1"/>
          </p:cNvPicPr>
          <p:nvPr/>
        </p:nvPicPr>
        <p:blipFill>
          <a:blip r:embed="rId3"/>
          <a:stretch>
            <a:fillRect/>
          </a:stretch>
        </p:blipFill>
        <p:spPr>
          <a:xfrm>
            <a:off x="2719227" y="2771911"/>
            <a:ext cx="3610479" cy="2067213"/>
          </a:xfrm>
          <a:prstGeom prst="rect">
            <a:avLst/>
          </a:prstGeom>
        </p:spPr>
      </p:pic>
      <p:sp>
        <p:nvSpPr>
          <p:cNvPr id="7" name="Rectangle 6">
            <a:extLst>
              <a:ext uri="{FF2B5EF4-FFF2-40B4-BE49-F238E27FC236}">
                <a16:creationId xmlns:a16="http://schemas.microsoft.com/office/drawing/2014/main" id="{BCE3C287-6053-4C45-895D-9BF47898333D}"/>
              </a:ext>
            </a:extLst>
          </p:cNvPr>
          <p:cNvSpPr/>
          <p:nvPr/>
        </p:nvSpPr>
        <p:spPr>
          <a:xfrm>
            <a:off x="903682" y="4839124"/>
            <a:ext cx="7585937" cy="133389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ID" sz="1800" b="0" i="0" dirty="0">
                <a:solidFill>
                  <a:srgbClr val="222222"/>
                </a:solidFill>
                <a:effectLst/>
                <a:latin typeface="Arial" panose="020B0604020202020204" pitchFamily="34" charset="0"/>
              </a:rPr>
              <a:t>Ina, Y. T., </a:t>
            </a:r>
            <a:r>
              <a:rPr lang="en-ID" sz="1800" b="0" i="0" dirty="0" err="1">
                <a:solidFill>
                  <a:srgbClr val="222222"/>
                </a:solidFill>
                <a:effectLst/>
                <a:latin typeface="Arial" panose="020B0604020202020204" pitchFamily="34" charset="0"/>
              </a:rPr>
              <a:t>Sirappa</a:t>
            </a:r>
            <a:r>
              <a:rPr lang="en-ID" sz="1800" b="0" i="0" dirty="0">
                <a:solidFill>
                  <a:srgbClr val="222222"/>
                </a:solidFill>
                <a:effectLst/>
                <a:latin typeface="Arial" panose="020B0604020202020204" pitchFamily="34" charset="0"/>
              </a:rPr>
              <a:t>, I. P., &amp; </a:t>
            </a:r>
            <a:r>
              <a:rPr lang="en-ID" sz="1800" b="0" i="0" dirty="0" err="1">
                <a:solidFill>
                  <a:srgbClr val="222222"/>
                </a:solidFill>
                <a:effectLst/>
                <a:latin typeface="Arial" panose="020B0604020202020204" pitchFamily="34" charset="0"/>
              </a:rPr>
              <a:t>Saragih</a:t>
            </a:r>
            <a:r>
              <a:rPr lang="en-ID" sz="1800" b="0" i="0" dirty="0">
                <a:solidFill>
                  <a:srgbClr val="222222"/>
                </a:solidFill>
                <a:effectLst/>
                <a:latin typeface="Arial" panose="020B0604020202020204" pitchFamily="34" charset="0"/>
              </a:rPr>
              <a:t>, E. C. (2024). </a:t>
            </a:r>
            <a:r>
              <a:rPr lang="en-ID" b="0" i="0" dirty="0" err="1">
                <a:solidFill>
                  <a:srgbClr val="222222"/>
                </a:solidFill>
                <a:effectLst/>
                <a:latin typeface="Arial" panose="020B0604020202020204" pitchFamily="34" charset="0"/>
              </a:rPr>
              <a:t>Pemanfaat</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Tepung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Kelor</a:t>
            </a:r>
            <a:r>
              <a:rPr lang="en-ID" b="0" i="0" dirty="0">
                <a:solidFill>
                  <a:srgbClr val="222222"/>
                </a:solidFill>
                <a:effectLst/>
                <a:latin typeface="Arial" panose="020B0604020202020204" pitchFamily="34" charset="0"/>
              </a:rPr>
              <a:t> Dan </a:t>
            </a:r>
            <a:r>
              <a:rPr lang="en-ID" b="0" i="0" dirty="0" err="1">
                <a:solidFill>
                  <a:srgbClr val="222222"/>
                </a:solidFill>
                <a:effectLst/>
                <a:latin typeface="Arial" panose="020B0604020202020204" pitchFamily="34" charset="0"/>
              </a:rPr>
              <a:t>Tepung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Hati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Ayam</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Melalui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Diversifikasi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Produk</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Kambambang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Sebagai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Upaya</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Pencegahan</a:t>
            </a:r>
            <a:r>
              <a:rPr lang="en-ID" b="0" i="0" dirty="0">
                <a:solidFill>
                  <a:srgbClr val="222222"/>
                </a:solidFill>
                <a:effectLst/>
                <a:latin typeface="Arial" panose="020B0604020202020204" pitchFamily="34" charset="0"/>
              </a:rPr>
              <a:t> Stunting</a:t>
            </a:r>
            <a:r>
              <a:rPr lang="en-ID" sz="1800" b="0" i="0" dirty="0">
                <a:solidFill>
                  <a:srgbClr val="222222"/>
                </a:solidFill>
                <a:effectLst/>
                <a:latin typeface="Arial" panose="020B0604020202020204" pitchFamily="34" charset="0"/>
              </a:rPr>
              <a:t>. </a:t>
            </a:r>
            <a:r>
              <a:rPr lang="en-ID" sz="1800" b="0" i="1" dirty="0">
                <a:solidFill>
                  <a:srgbClr val="222222"/>
                </a:solidFill>
                <a:effectLst/>
                <a:latin typeface="Arial" panose="020B0604020202020204" pitchFamily="34" charset="0"/>
              </a:rPr>
              <a:t>JMM (</a:t>
            </a:r>
            <a:r>
              <a:rPr lang="en-ID" sz="1800" b="0" i="1" dirty="0" err="1">
                <a:solidFill>
                  <a:srgbClr val="222222"/>
                </a:solidFill>
                <a:effectLst/>
                <a:latin typeface="Arial" panose="020B0604020202020204" pitchFamily="34" charset="0"/>
              </a:rPr>
              <a:t>Jurnal</a:t>
            </a:r>
            <a:r>
              <a:rPr lang="en-ID" sz="1800" b="0" i="1" dirty="0">
                <a:solidFill>
                  <a:srgbClr val="222222"/>
                </a:solidFill>
                <a:effectLst/>
                <a:latin typeface="Arial" panose="020B0604020202020204" pitchFamily="34" charset="0"/>
              </a:rPr>
              <a:t> Masyarakat </a:t>
            </a:r>
            <a:r>
              <a:rPr lang="en-ID" sz="1800" b="0" i="1" dirty="0" err="1">
                <a:solidFill>
                  <a:srgbClr val="222222"/>
                </a:solidFill>
                <a:effectLst/>
                <a:latin typeface="Arial" panose="020B0604020202020204" pitchFamily="34" charset="0"/>
              </a:rPr>
              <a:t>Mandiri</a:t>
            </a:r>
            <a:r>
              <a:rPr lang="en-ID" sz="1800" b="0" i="1" dirty="0">
                <a:solidFill>
                  <a:srgbClr val="222222"/>
                </a:solidFill>
                <a:effectLst/>
                <a:latin typeface="Arial" panose="020B0604020202020204" pitchFamily="34" charset="0"/>
              </a:rPr>
              <a:t>)</a:t>
            </a:r>
            <a:r>
              <a:rPr lang="en-ID" sz="1800" b="0" i="0" dirty="0">
                <a:solidFill>
                  <a:srgbClr val="222222"/>
                </a:solidFill>
                <a:effectLst/>
                <a:latin typeface="Arial" panose="020B0604020202020204" pitchFamily="34" charset="0"/>
              </a:rPr>
              <a:t>, </a:t>
            </a:r>
            <a:r>
              <a:rPr lang="en-ID" sz="1800" b="0" i="1" dirty="0">
                <a:solidFill>
                  <a:srgbClr val="222222"/>
                </a:solidFill>
                <a:effectLst/>
                <a:latin typeface="Arial" panose="020B0604020202020204" pitchFamily="34" charset="0"/>
              </a:rPr>
              <a:t>8</a:t>
            </a:r>
            <a:r>
              <a:rPr lang="en-ID" sz="1800" b="0" i="0" dirty="0">
                <a:solidFill>
                  <a:srgbClr val="222222"/>
                </a:solidFill>
                <a:effectLst/>
                <a:latin typeface="Arial" panose="020B0604020202020204" pitchFamily="34" charset="0"/>
              </a:rPr>
              <a:t>(6), 6179-6191</a:t>
            </a:r>
            <a:endParaRPr lang="en-ID" dirty="0"/>
          </a:p>
        </p:txBody>
      </p:sp>
    </p:spTree>
    <p:extLst>
      <p:ext uri="{BB962C8B-B14F-4D97-AF65-F5344CB8AC3E}">
        <p14:creationId xmlns:p14="http://schemas.microsoft.com/office/powerpoint/2010/main" val="27861745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1E4DC-9121-4ECD-AD34-CEEABB1D06DA}"/>
              </a:ext>
            </a:extLst>
          </p:cNvPr>
          <p:cNvSpPr>
            <a:spLocks noGrp="1"/>
          </p:cNvSpPr>
          <p:nvPr>
            <p:ph type="title"/>
          </p:nvPr>
        </p:nvSpPr>
        <p:spPr>
          <a:xfrm>
            <a:off x="213357" y="317369"/>
            <a:ext cx="4590167" cy="604781"/>
          </a:xfrm>
        </p:spPr>
        <p:txBody>
          <a:bodyPr/>
          <a:lstStyle/>
          <a:p>
            <a:r>
              <a:rPr lang="en-US" dirty="0" err="1"/>
              <a:t>Prinsip</a:t>
            </a:r>
            <a:r>
              <a:rPr lang="en-US" dirty="0"/>
              <a:t> </a:t>
            </a:r>
            <a:r>
              <a:rPr lang="en-US" dirty="0" err="1"/>
              <a:t>Tujuan</a:t>
            </a:r>
            <a:r>
              <a:rPr lang="en-US" dirty="0"/>
              <a:t> </a:t>
            </a:r>
            <a:r>
              <a:rPr lang="en-US" dirty="0" err="1"/>
              <a:t>Realistis</a:t>
            </a:r>
            <a:endParaRPr lang="en-ID" dirty="0"/>
          </a:p>
        </p:txBody>
      </p:sp>
      <p:sp>
        <p:nvSpPr>
          <p:cNvPr id="3" name="Content Placeholder 2">
            <a:extLst>
              <a:ext uri="{FF2B5EF4-FFF2-40B4-BE49-F238E27FC236}">
                <a16:creationId xmlns:a16="http://schemas.microsoft.com/office/drawing/2014/main" id="{46EC6B4A-31D3-41E4-B4AB-B80799E83608}"/>
              </a:ext>
            </a:extLst>
          </p:cNvPr>
          <p:cNvSpPr>
            <a:spLocks noGrp="1"/>
          </p:cNvSpPr>
          <p:nvPr>
            <p:ph idx="10"/>
          </p:nvPr>
        </p:nvSpPr>
        <p:spPr/>
        <p:txBody>
          <a:bodyPr>
            <a:noAutofit/>
          </a:bodyPr>
          <a:lstStyle/>
          <a:p>
            <a:pPr marL="0" indent="0" algn="just">
              <a:buNone/>
            </a:pPr>
            <a:r>
              <a:rPr lang="en-ID" sz="2000" b="0" dirty="0" err="1">
                <a:latin typeface="Arial" panose="020B0604020202020204" pitchFamily="34" charset="0"/>
                <a:cs typeface="Arial" panose="020B0604020202020204" pitchFamily="34" charset="0"/>
              </a:rPr>
              <a:t>Kegiatan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ini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bersifat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realistis</a:t>
            </a:r>
            <a:r>
              <a:rPr lang="en-ID" sz="2000" b="0" dirty="0">
                <a:latin typeface="Arial" panose="020B0604020202020204" pitchFamily="34" charset="0"/>
                <a:cs typeface="Arial" panose="020B0604020202020204" pitchFamily="34" charset="0"/>
              </a:rPr>
              <a:t> di </a:t>
            </a:r>
            <a:r>
              <a:rPr lang="en-ID" sz="2000" b="0" dirty="0" err="1">
                <a:latin typeface="Arial" panose="020B0604020202020204" pitchFamily="34" charset="0"/>
                <a:cs typeface="Arial" panose="020B0604020202020204" pitchFamily="34" charset="0"/>
              </a:rPr>
              <a:t>karenakan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tawaran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a:t>
            </a:r>
            <a:r>
              <a:rPr lang="en-ID" sz="2000" b="0" dirty="0">
                <a:latin typeface="Arial" panose="020B0604020202020204" pitchFamily="34" charset="0"/>
                <a:cs typeface="Arial" panose="020B0604020202020204" pitchFamily="34" charset="0"/>
              </a:rPr>
              <a:t> yang di </a:t>
            </a:r>
            <a:r>
              <a:rPr lang="en-ID" sz="2000" b="0" dirty="0" err="1">
                <a:latin typeface="Arial" panose="020B0604020202020204" pitchFamily="34" charset="0"/>
                <a:cs typeface="Arial" panose="020B0604020202020204" pitchFamily="34" charset="0"/>
              </a:rPr>
              <a:t>lakukan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saat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melakukan</a:t>
            </a:r>
            <a:r>
              <a:rPr lang="en-ID" sz="2000" b="0" dirty="0">
                <a:latin typeface="Arial" panose="020B0604020202020204" pitchFamily="34" charset="0"/>
                <a:cs typeface="Arial" panose="020B0604020202020204" pitchFamily="34" charset="0"/>
              </a:rPr>
              <a:t> survey dan </a:t>
            </a:r>
            <a:r>
              <a:rPr lang="en-ID" sz="2000" b="0" dirty="0" err="1">
                <a:latin typeface="Arial" panose="020B0604020202020204" pitchFamily="34" charset="0"/>
                <a:cs typeface="Arial" panose="020B0604020202020204" pitchFamily="34" charset="0"/>
              </a:rPr>
              <a:t>berbicara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sama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Kepala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Desa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atau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Kepala</a:t>
            </a:r>
            <a:r>
              <a:rPr lang="en-ID" sz="2000" b="0" dirty="0">
                <a:latin typeface="Arial" panose="020B0604020202020204" pitchFamily="34" charset="0"/>
                <a:cs typeface="Arial" panose="020B0604020202020204" pitchFamily="34" charset="0"/>
              </a:rPr>
              <a:t> RT </a:t>
            </a:r>
            <a:r>
              <a:rPr lang="en-ID" sz="2000" b="0" dirty="0" err="1">
                <a:latin typeface="Arial" panose="020B0604020202020204" pitchFamily="34" charset="0"/>
                <a:cs typeface="Arial" panose="020B0604020202020204" pitchFamily="34" charset="0"/>
              </a:rPr>
              <a:t>atau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Kelompok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Tani</a:t>
            </a:r>
            <a:r>
              <a:rPr lang="en-ID" sz="2000" b="0" dirty="0">
                <a:latin typeface="Arial" panose="020B0604020202020204" pitchFamily="34" charset="0"/>
                <a:cs typeface="Arial" panose="020B0604020202020204" pitchFamily="34" charset="0"/>
              </a:rPr>
              <a:t> – </a:t>
            </a:r>
            <a:r>
              <a:rPr lang="en-ID" sz="2000" b="0" dirty="0" err="1">
                <a:latin typeface="Arial" panose="020B0604020202020204" pitchFamily="34" charset="0"/>
                <a:cs typeface="Arial" panose="020B0604020202020204" pitchFamily="34" charset="0"/>
              </a:rPr>
              <a:t>Ternak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berdasarkan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kemampuan</a:t>
            </a:r>
            <a:r>
              <a:rPr lang="en-ID" sz="2000" b="0" dirty="0">
                <a:latin typeface="Arial" panose="020B0604020202020204" pitchFamily="34" charset="0"/>
                <a:cs typeface="Arial" panose="020B0604020202020204" pitchFamily="34" charset="0"/>
              </a:rPr>
              <a:t> yang di </a:t>
            </a:r>
            <a:r>
              <a:rPr lang="en-ID" sz="2000" b="0" dirty="0" err="1">
                <a:latin typeface="Arial" panose="020B0604020202020204" pitchFamily="34" charset="0"/>
                <a:cs typeface="Arial" panose="020B0604020202020204" pitchFamily="34" charset="0"/>
              </a:rPr>
              <a:t>miliki</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masuk</a:t>
            </a:r>
            <a:r>
              <a:rPr lang="en-ID" sz="2000" b="0" dirty="0">
                <a:latin typeface="Arial" panose="020B0604020202020204" pitchFamily="34" charset="0"/>
                <a:cs typeface="Arial" panose="020B0604020202020204" pitchFamily="34" charset="0"/>
              </a:rPr>
              <a:t> di </a:t>
            </a:r>
            <a:r>
              <a:rPr lang="en-ID" sz="2000" b="0" dirty="0" err="1">
                <a:latin typeface="Arial" panose="020B0604020202020204" pitchFamily="34" charset="0"/>
                <a:cs typeface="Arial" panose="020B0604020202020204" pitchFamily="34" charset="0"/>
              </a:rPr>
              <a:t>akal</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bahkan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tidak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berlebihan</a:t>
            </a:r>
            <a:endParaRPr lang="en-ID" sz="2000" b="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49DF66B-CA45-46A7-9822-9AD8485163A9}"/>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pic>
        <p:nvPicPr>
          <p:cNvPr id="6" name="Picture 5">
            <a:extLst>
              <a:ext uri="{FF2B5EF4-FFF2-40B4-BE49-F238E27FC236}">
                <a16:creationId xmlns:a16="http://schemas.microsoft.com/office/drawing/2014/main" id="{1303FCF9-6A94-4AB9-B94B-51931FDA6064}"/>
              </a:ext>
            </a:extLst>
          </p:cNvPr>
          <p:cNvPicPr>
            <a:picLocks noChangeAspect="1"/>
          </p:cNvPicPr>
          <p:nvPr/>
        </p:nvPicPr>
        <p:blipFill>
          <a:blip r:embed="rId3"/>
          <a:stretch>
            <a:fillRect/>
          </a:stretch>
        </p:blipFill>
        <p:spPr>
          <a:xfrm>
            <a:off x="2508440" y="2819543"/>
            <a:ext cx="3810532" cy="1971950"/>
          </a:xfrm>
          <a:prstGeom prst="rect">
            <a:avLst/>
          </a:prstGeom>
        </p:spPr>
      </p:pic>
      <p:sp>
        <p:nvSpPr>
          <p:cNvPr id="7" name="Rectangle 6">
            <a:extLst>
              <a:ext uri="{FF2B5EF4-FFF2-40B4-BE49-F238E27FC236}">
                <a16:creationId xmlns:a16="http://schemas.microsoft.com/office/drawing/2014/main" id="{6F06BECF-B181-4227-A8AD-532D83EC82D6}"/>
              </a:ext>
            </a:extLst>
          </p:cNvPr>
          <p:cNvSpPr/>
          <p:nvPr/>
        </p:nvSpPr>
        <p:spPr>
          <a:xfrm>
            <a:off x="1010555" y="4791493"/>
            <a:ext cx="7585937" cy="133389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ID" sz="1800" b="0" i="0" dirty="0">
                <a:solidFill>
                  <a:srgbClr val="222222"/>
                </a:solidFill>
                <a:effectLst/>
                <a:latin typeface="Arial" panose="020B0604020202020204" pitchFamily="34" charset="0"/>
              </a:rPr>
              <a:t>Ina, Y. T., </a:t>
            </a:r>
            <a:r>
              <a:rPr lang="en-ID" sz="1800" b="0" i="0" dirty="0" err="1">
                <a:solidFill>
                  <a:srgbClr val="222222"/>
                </a:solidFill>
                <a:effectLst/>
                <a:latin typeface="Arial" panose="020B0604020202020204" pitchFamily="34" charset="0"/>
              </a:rPr>
              <a:t>Sirappa</a:t>
            </a:r>
            <a:r>
              <a:rPr lang="en-ID" sz="1800" b="0" i="0" dirty="0">
                <a:solidFill>
                  <a:srgbClr val="222222"/>
                </a:solidFill>
                <a:effectLst/>
                <a:latin typeface="Arial" panose="020B0604020202020204" pitchFamily="34" charset="0"/>
              </a:rPr>
              <a:t>, I. P., &amp; </a:t>
            </a:r>
            <a:r>
              <a:rPr lang="en-ID" sz="1800" b="0" i="0" dirty="0" err="1">
                <a:solidFill>
                  <a:srgbClr val="222222"/>
                </a:solidFill>
                <a:effectLst/>
                <a:latin typeface="Arial" panose="020B0604020202020204" pitchFamily="34" charset="0"/>
              </a:rPr>
              <a:t>Saragih</a:t>
            </a:r>
            <a:r>
              <a:rPr lang="en-ID" sz="1800" b="0" i="0" dirty="0">
                <a:solidFill>
                  <a:srgbClr val="222222"/>
                </a:solidFill>
                <a:effectLst/>
                <a:latin typeface="Arial" panose="020B0604020202020204" pitchFamily="34" charset="0"/>
              </a:rPr>
              <a:t>, E. C. (2024). </a:t>
            </a:r>
            <a:r>
              <a:rPr lang="en-ID" b="0" i="0" dirty="0" err="1">
                <a:solidFill>
                  <a:srgbClr val="222222"/>
                </a:solidFill>
                <a:effectLst/>
                <a:latin typeface="Arial" panose="020B0604020202020204" pitchFamily="34" charset="0"/>
              </a:rPr>
              <a:t>Pemanfaat</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Tepung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Kelor</a:t>
            </a:r>
            <a:r>
              <a:rPr lang="en-ID" b="0" i="0" dirty="0">
                <a:solidFill>
                  <a:srgbClr val="222222"/>
                </a:solidFill>
                <a:effectLst/>
                <a:latin typeface="Arial" panose="020B0604020202020204" pitchFamily="34" charset="0"/>
              </a:rPr>
              <a:t> Dan </a:t>
            </a:r>
            <a:r>
              <a:rPr lang="en-ID" b="0" i="0" dirty="0" err="1">
                <a:solidFill>
                  <a:srgbClr val="222222"/>
                </a:solidFill>
                <a:effectLst/>
                <a:latin typeface="Arial" panose="020B0604020202020204" pitchFamily="34" charset="0"/>
              </a:rPr>
              <a:t>Tepung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Hati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Ayam</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Melalui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Diversifikasi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Produk</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Kambambang</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Sebagai</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Upaya</a:t>
            </a:r>
            <a:r>
              <a:rPr lang="en-ID" b="0" i="0" dirty="0">
                <a:solidFill>
                  <a:srgbClr val="222222"/>
                </a:solidFill>
                <a:effectLst/>
                <a:latin typeface="Arial" panose="020B0604020202020204" pitchFamily="34" charset="0"/>
              </a:rPr>
              <a:t> </a:t>
            </a:r>
            <a:r>
              <a:rPr lang="en-ID" b="0" i="0" dirty="0" err="1">
                <a:solidFill>
                  <a:srgbClr val="222222"/>
                </a:solidFill>
                <a:effectLst/>
                <a:latin typeface="Arial" panose="020B0604020202020204" pitchFamily="34" charset="0"/>
              </a:rPr>
              <a:t>Pencegahan</a:t>
            </a:r>
            <a:r>
              <a:rPr lang="en-ID" b="0" i="0" dirty="0">
                <a:solidFill>
                  <a:srgbClr val="222222"/>
                </a:solidFill>
                <a:effectLst/>
                <a:latin typeface="Arial" panose="020B0604020202020204" pitchFamily="34" charset="0"/>
              </a:rPr>
              <a:t> Stunting</a:t>
            </a:r>
            <a:r>
              <a:rPr lang="en-ID" sz="1800" b="0" i="0" dirty="0">
                <a:solidFill>
                  <a:srgbClr val="222222"/>
                </a:solidFill>
                <a:effectLst/>
                <a:latin typeface="Arial" panose="020B0604020202020204" pitchFamily="34" charset="0"/>
              </a:rPr>
              <a:t>. </a:t>
            </a:r>
            <a:r>
              <a:rPr lang="en-ID" sz="1800" b="0" i="1" dirty="0">
                <a:solidFill>
                  <a:srgbClr val="222222"/>
                </a:solidFill>
                <a:effectLst/>
                <a:latin typeface="Arial" panose="020B0604020202020204" pitchFamily="34" charset="0"/>
              </a:rPr>
              <a:t>JMM (</a:t>
            </a:r>
            <a:r>
              <a:rPr lang="en-ID" sz="1800" b="0" i="1" dirty="0" err="1">
                <a:solidFill>
                  <a:srgbClr val="222222"/>
                </a:solidFill>
                <a:effectLst/>
                <a:latin typeface="Arial" panose="020B0604020202020204" pitchFamily="34" charset="0"/>
              </a:rPr>
              <a:t>Jurnal</a:t>
            </a:r>
            <a:r>
              <a:rPr lang="en-ID" sz="1800" b="0" i="1" dirty="0">
                <a:solidFill>
                  <a:srgbClr val="222222"/>
                </a:solidFill>
                <a:effectLst/>
                <a:latin typeface="Arial" panose="020B0604020202020204" pitchFamily="34" charset="0"/>
              </a:rPr>
              <a:t> Masyarakat </a:t>
            </a:r>
            <a:r>
              <a:rPr lang="en-ID" sz="1800" b="0" i="1" dirty="0" err="1">
                <a:solidFill>
                  <a:srgbClr val="222222"/>
                </a:solidFill>
                <a:effectLst/>
                <a:latin typeface="Arial" panose="020B0604020202020204" pitchFamily="34" charset="0"/>
              </a:rPr>
              <a:t>Mandiri</a:t>
            </a:r>
            <a:r>
              <a:rPr lang="en-ID" sz="1800" b="0" i="1" dirty="0">
                <a:solidFill>
                  <a:srgbClr val="222222"/>
                </a:solidFill>
                <a:effectLst/>
                <a:latin typeface="Arial" panose="020B0604020202020204" pitchFamily="34" charset="0"/>
              </a:rPr>
              <a:t>)</a:t>
            </a:r>
            <a:r>
              <a:rPr lang="en-ID" sz="1800" b="0" i="0" dirty="0">
                <a:solidFill>
                  <a:srgbClr val="222222"/>
                </a:solidFill>
                <a:effectLst/>
                <a:latin typeface="Arial" panose="020B0604020202020204" pitchFamily="34" charset="0"/>
              </a:rPr>
              <a:t>, </a:t>
            </a:r>
            <a:r>
              <a:rPr lang="en-ID" sz="1800" b="0" i="1" dirty="0">
                <a:solidFill>
                  <a:srgbClr val="222222"/>
                </a:solidFill>
                <a:effectLst/>
                <a:latin typeface="Arial" panose="020B0604020202020204" pitchFamily="34" charset="0"/>
              </a:rPr>
              <a:t>8</a:t>
            </a:r>
            <a:r>
              <a:rPr lang="en-ID" sz="1800" b="0" i="0" dirty="0">
                <a:solidFill>
                  <a:srgbClr val="222222"/>
                </a:solidFill>
                <a:effectLst/>
                <a:latin typeface="Arial" panose="020B0604020202020204" pitchFamily="34" charset="0"/>
              </a:rPr>
              <a:t>(6), 6179-6191</a:t>
            </a:r>
            <a:endParaRPr lang="en-ID" dirty="0"/>
          </a:p>
        </p:txBody>
      </p:sp>
    </p:spTree>
    <p:extLst>
      <p:ext uri="{BB962C8B-B14F-4D97-AF65-F5344CB8AC3E}">
        <p14:creationId xmlns:p14="http://schemas.microsoft.com/office/powerpoint/2010/main" val="23667882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1E4DC-9121-4ECD-AD34-CEEABB1D06DA}"/>
              </a:ext>
            </a:extLst>
          </p:cNvPr>
          <p:cNvSpPr>
            <a:spLocks noGrp="1"/>
          </p:cNvSpPr>
          <p:nvPr>
            <p:ph type="title"/>
          </p:nvPr>
        </p:nvSpPr>
        <p:spPr>
          <a:xfrm>
            <a:off x="213357" y="317369"/>
            <a:ext cx="7800469" cy="604781"/>
          </a:xfrm>
        </p:spPr>
        <p:txBody>
          <a:bodyPr/>
          <a:lstStyle/>
          <a:p>
            <a:r>
              <a:rPr lang="en-US" dirty="0" err="1"/>
              <a:t>Prinsip</a:t>
            </a:r>
            <a:r>
              <a:rPr lang="en-US" dirty="0"/>
              <a:t> </a:t>
            </a:r>
            <a:r>
              <a:rPr lang="en-US" dirty="0" err="1"/>
              <a:t>Tujuan</a:t>
            </a:r>
            <a:r>
              <a:rPr lang="en-US" dirty="0"/>
              <a:t> </a:t>
            </a:r>
            <a:r>
              <a:rPr lang="en-US" dirty="0" err="1"/>
              <a:t>Memiliki</a:t>
            </a:r>
            <a:r>
              <a:rPr lang="en-US" dirty="0"/>
              <a:t> Batasan Waktu</a:t>
            </a:r>
            <a:endParaRPr lang="en-ID" dirty="0"/>
          </a:p>
        </p:txBody>
      </p:sp>
      <p:sp>
        <p:nvSpPr>
          <p:cNvPr id="3" name="Content Placeholder 2">
            <a:extLst>
              <a:ext uri="{FF2B5EF4-FFF2-40B4-BE49-F238E27FC236}">
                <a16:creationId xmlns:a16="http://schemas.microsoft.com/office/drawing/2014/main" id="{46EC6B4A-31D3-41E4-B4AB-B80799E83608}"/>
              </a:ext>
            </a:extLst>
          </p:cNvPr>
          <p:cNvSpPr>
            <a:spLocks noGrp="1"/>
          </p:cNvSpPr>
          <p:nvPr>
            <p:ph idx="10"/>
          </p:nvPr>
        </p:nvSpPr>
        <p:spPr>
          <a:xfrm>
            <a:off x="446482" y="1233348"/>
            <a:ext cx="11642424" cy="3432781"/>
          </a:xfrm>
        </p:spPr>
        <p:txBody>
          <a:bodyPr>
            <a:noAutofit/>
          </a:bodyPr>
          <a:lstStyle/>
          <a:p>
            <a:pPr marL="0" indent="0" algn="just">
              <a:buNone/>
            </a:pPr>
            <a:r>
              <a:rPr lang="en-ID" sz="2000" b="0" dirty="0">
                <a:latin typeface="Arial" panose="020B0604020202020204" pitchFamily="34" charset="0"/>
                <a:cs typeface="Arial" panose="020B0604020202020204" pitchFamily="34" charset="0"/>
              </a:rPr>
              <a:t>Mata </a:t>
            </a:r>
            <a:r>
              <a:rPr lang="en-ID" sz="2000" b="0" dirty="0" err="1">
                <a:latin typeface="Arial" panose="020B0604020202020204" pitchFamily="34" charset="0"/>
                <a:cs typeface="Arial" panose="020B0604020202020204" pitchFamily="34" charset="0"/>
              </a:rPr>
              <a:t>Kuliah</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Pembangunan (Development Extension) </a:t>
            </a:r>
            <a:r>
              <a:rPr lang="en-ID" sz="2000" b="0" dirty="0" err="1">
                <a:latin typeface="Arial" panose="020B0604020202020204" pitchFamily="34" charset="0"/>
                <a:cs typeface="Arial" panose="020B0604020202020204" pitchFamily="34" charset="0"/>
              </a:rPr>
              <a:t>Ini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memiliki</a:t>
            </a:r>
            <a:r>
              <a:rPr lang="en-ID" sz="2000" b="0" dirty="0">
                <a:latin typeface="Arial" panose="020B0604020202020204" pitchFamily="34" charset="0"/>
                <a:cs typeface="Arial" panose="020B0604020202020204" pitchFamily="34" charset="0"/>
              </a:rPr>
              <a:t> Batasan </a:t>
            </a:r>
            <a:r>
              <a:rPr lang="en-ID" sz="2000" b="0" dirty="0" err="1">
                <a:latin typeface="Arial" panose="020B0604020202020204" pitchFamily="34" charset="0"/>
                <a:cs typeface="Arial" panose="020B0604020202020204" pitchFamily="34" charset="0"/>
              </a:rPr>
              <a:t>waktu</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akan</a:t>
            </a:r>
            <a:r>
              <a:rPr lang="en-ID" sz="2000" b="0" dirty="0">
                <a:latin typeface="Arial" panose="020B0604020202020204" pitchFamily="34" charset="0"/>
                <a:cs typeface="Arial" panose="020B0604020202020204" pitchFamily="34" charset="0"/>
              </a:rPr>
              <a:t> di </a:t>
            </a:r>
            <a:r>
              <a:rPr lang="en-ID" sz="2000" b="0" dirty="0" err="1">
                <a:latin typeface="Arial" panose="020B0604020202020204" pitchFamily="34" charset="0"/>
                <a:cs typeface="Arial" panose="020B0604020202020204" pitchFamily="34" charset="0"/>
              </a:rPr>
              <a:t>capai</a:t>
            </a:r>
            <a:r>
              <a:rPr lang="en-ID" sz="2000" b="0" dirty="0">
                <a:latin typeface="Arial" panose="020B0604020202020204" pitchFamily="34" charset="0"/>
                <a:cs typeface="Arial" panose="020B0604020202020204" pitchFamily="34" charset="0"/>
              </a:rPr>
              <a:t> dan di </a:t>
            </a:r>
            <a:r>
              <a:rPr lang="en-ID" sz="2000" b="0" dirty="0" err="1">
                <a:latin typeface="Arial" panose="020B0604020202020204" pitchFamily="34" charset="0"/>
                <a:cs typeface="Arial" panose="020B0604020202020204" pitchFamily="34" charset="0"/>
              </a:rPr>
              <a:t>tetapkan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tujuannya</a:t>
            </a:r>
            <a:r>
              <a:rPr lang="en-ID" sz="2000" b="0" dirty="0">
                <a:latin typeface="Arial" panose="020B0604020202020204" pitchFamily="34" charset="0"/>
                <a:cs typeface="Arial" panose="020B0604020202020204" pitchFamily="34" charset="0"/>
              </a:rPr>
              <a:t> yang </a:t>
            </a:r>
            <a:r>
              <a:rPr lang="en-ID" sz="2000" b="0" dirty="0" err="1">
                <a:latin typeface="Arial" panose="020B0604020202020204" pitchFamily="34" charset="0"/>
                <a:cs typeface="Arial" panose="020B0604020202020204" pitchFamily="34" charset="0"/>
              </a:rPr>
              <a:t>ingini</a:t>
            </a:r>
            <a:r>
              <a:rPr lang="en-ID" sz="2000" b="0" dirty="0">
                <a:latin typeface="Arial" panose="020B0604020202020204" pitchFamily="34" charset="0"/>
                <a:cs typeface="Arial" panose="020B0604020202020204" pitchFamily="34" charset="0"/>
              </a:rPr>
              <a:t> di </a:t>
            </a:r>
            <a:r>
              <a:rPr lang="en-ID" sz="2000" b="0" dirty="0" err="1">
                <a:latin typeface="Arial" panose="020B0604020202020204" pitchFamily="34" charset="0"/>
                <a:cs typeface="Arial" panose="020B0604020202020204" pitchFamily="34" charset="0"/>
              </a:rPr>
              <a:t>capai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seperti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pembuatan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Makanan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Ternak</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Produk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Pupuk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membutuhkan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waktu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sebagai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berikut</a:t>
            </a:r>
            <a:r>
              <a:rPr lang="en-ID" sz="2000" b="0" dirty="0">
                <a:latin typeface="Arial" panose="020B0604020202020204" pitchFamily="34" charset="0"/>
                <a:cs typeface="Arial" panose="020B0604020202020204" pitchFamily="34" charset="0"/>
              </a:rPr>
              <a:t> : </a:t>
            </a:r>
          </a:p>
          <a:p>
            <a:pPr marL="457200" indent="-457200" algn="just">
              <a:buAutoNum type="arabicPeriod"/>
            </a:pPr>
            <a:r>
              <a:rPr lang="en-ID" sz="2000" b="0" dirty="0" err="1">
                <a:latin typeface="Arial" panose="020B0604020202020204" pitchFamily="34" charset="0"/>
                <a:cs typeface="Arial" panose="020B0604020202020204" pitchFamily="34" charset="0"/>
              </a:rPr>
              <a:t>Tahapan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Persiapan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Survei</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Wawancara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selama</a:t>
            </a:r>
            <a:r>
              <a:rPr lang="en-ID" sz="2000" b="0" dirty="0">
                <a:latin typeface="Arial" panose="020B0604020202020204" pitchFamily="34" charset="0"/>
                <a:cs typeface="Arial" panose="020B0604020202020204" pitchFamily="34" charset="0"/>
              </a:rPr>
              <a:t> 1 </a:t>
            </a:r>
            <a:r>
              <a:rPr lang="en-ID" sz="2000" b="0" dirty="0" err="1">
                <a:latin typeface="Arial" panose="020B0604020202020204" pitchFamily="34" charset="0"/>
                <a:cs typeface="Arial" panose="020B0604020202020204" pitchFamily="34" charset="0"/>
              </a:rPr>
              <a:t>minggu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kemudian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pembuatan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makanan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Selama</a:t>
            </a:r>
            <a:r>
              <a:rPr lang="en-ID" sz="2000" b="0" dirty="0">
                <a:latin typeface="Arial" panose="020B0604020202020204" pitchFamily="34" charset="0"/>
                <a:cs typeface="Arial" panose="020B0604020202020204" pitchFamily="34" charset="0"/>
              </a:rPr>
              <a:t> 1 </a:t>
            </a:r>
            <a:r>
              <a:rPr lang="en-ID" sz="2000" b="0" dirty="0" err="1">
                <a:latin typeface="Arial" panose="020B0604020202020204" pitchFamily="34" charset="0"/>
                <a:cs typeface="Arial" panose="020B0604020202020204" pitchFamily="34" charset="0"/>
              </a:rPr>
              <a:t>Minggu</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sedangka</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Produk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Pakan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Ternak</a:t>
            </a:r>
            <a:r>
              <a:rPr lang="en-ID" sz="2000" b="0" dirty="0">
                <a:latin typeface="Arial" panose="020B0604020202020204" pitchFamily="34" charset="0"/>
                <a:cs typeface="Arial" panose="020B0604020202020204" pitchFamily="34" charset="0"/>
              </a:rPr>
              <a:t> dan </a:t>
            </a:r>
            <a:r>
              <a:rPr lang="en-ID" sz="2000" b="0" dirty="0" err="1">
                <a:latin typeface="Arial" panose="020B0604020202020204" pitchFamily="34" charset="0"/>
                <a:cs typeface="Arial" panose="020B0604020202020204" pitchFamily="34" charset="0"/>
              </a:rPr>
              <a:t>Pupuk</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selama</a:t>
            </a:r>
            <a:r>
              <a:rPr lang="en-ID" sz="2000" b="0" dirty="0">
                <a:latin typeface="Arial" panose="020B0604020202020204" pitchFamily="34" charset="0"/>
                <a:cs typeface="Arial" panose="020B0604020202020204" pitchFamily="34" charset="0"/>
              </a:rPr>
              <a:t> 2 </a:t>
            </a:r>
            <a:r>
              <a:rPr lang="en-ID" sz="2000" b="0" dirty="0" err="1">
                <a:latin typeface="Arial" panose="020B0604020202020204" pitchFamily="34" charset="0"/>
                <a:cs typeface="Arial" panose="020B0604020202020204" pitchFamily="34" charset="0"/>
              </a:rPr>
              <a:t>minggu</a:t>
            </a:r>
            <a:r>
              <a:rPr lang="en-ID" sz="2000" b="0" dirty="0">
                <a:latin typeface="Arial" panose="020B0604020202020204" pitchFamily="34" charset="0"/>
                <a:cs typeface="Arial" panose="020B0604020202020204" pitchFamily="34" charset="0"/>
              </a:rPr>
              <a:t>), </a:t>
            </a:r>
          </a:p>
          <a:p>
            <a:pPr marL="457200" indent="-457200" algn="just">
              <a:buAutoNum type="arabicPeriod"/>
            </a:pPr>
            <a:r>
              <a:rPr lang="en-ID" sz="2000" b="0" dirty="0" err="1">
                <a:latin typeface="Arial" panose="020B0604020202020204" pitchFamily="34" charset="0"/>
                <a:cs typeface="Arial" panose="020B0604020202020204" pitchFamily="34" charset="0"/>
              </a:rPr>
              <a:t>Tahapan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Pelaksanaan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selama</a:t>
            </a:r>
            <a:r>
              <a:rPr lang="en-ID" sz="2000" b="0" dirty="0">
                <a:latin typeface="Arial" panose="020B0604020202020204" pitchFamily="34" charset="0"/>
                <a:cs typeface="Arial" panose="020B0604020202020204" pitchFamily="34" charset="0"/>
              </a:rPr>
              <a:t> 1 </a:t>
            </a:r>
            <a:r>
              <a:rPr lang="en-ID" sz="2000" b="0" dirty="0" err="1">
                <a:latin typeface="Arial" panose="020B0604020202020204" pitchFamily="34" charset="0"/>
                <a:cs typeface="Arial" panose="020B0604020202020204" pitchFamily="34" charset="0"/>
              </a:rPr>
              <a:t>minggu</a:t>
            </a:r>
            <a:r>
              <a:rPr lang="en-ID" sz="2000" b="0" dirty="0">
                <a:latin typeface="Arial" panose="020B0604020202020204" pitchFamily="34" charset="0"/>
                <a:cs typeface="Arial" panose="020B0604020202020204" pitchFamily="34" charset="0"/>
              </a:rPr>
              <a:t>), dan </a:t>
            </a:r>
          </a:p>
          <a:p>
            <a:pPr marL="457200" indent="-457200" algn="just">
              <a:buAutoNum type="arabicPeriod"/>
            </a:pPr>
            <a:r>
              <a:rPr lang="en-ID" sz="2000" b="0" dirty="0" err="1">
                <a:latin typeface="Arial" panose="020B0604020202020204" pitchFamily="34" charset="0"/>
                <a:cs typeface="Arial" panose="020B0604020202020204" pitchFamily="34" charset="0"/>
              </a:rPr>
              <a:t>Tahapan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Evaluasi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melakukan</a:t>
            </a:r>
            <a:r>
              <a:rPr lang="en-ID" sz="2000" b="0" dirty="0">
                <a:latin typeface="Arial" panose="020B0604020202020204" pitchFamily="34" charset="0"/>
                <a:cs typeface="Arial" panose="020B0604020202020204" pitchFamily="34" charset="0"/>
              </a:rPr>
              <a:t> Uji </a:t>
            </a:r>
            <a:r>
              <a:rPr lang="en-ID" sz="2000" b="0" dirty="0" err="1">
                <a:latin typeface="Arial" panose="020B0604020202020204" pitchFamily="34" charset="0"/>
                <a:cs typeface="Arial" panose="020B0604020202020204" pitchFamily="34" charset="0"/>
              </a:rPr>
              <a:t>Organoleptik</a:t>
            </a:r>
            <a:r>
              <a:rPr lang="en-ID" sz="2000" b="0" dirty="0">
                <a:latin typeface="Arial" panose="020B0604020202020204" pitchFamily="34" charset="0"/>
                <a:cs typeface="Arial" panose="020B0604020202020204" pitchFamily="34" charset="0"/>
              </a:rPr>
              <a:t> dan Uji </a:t>
            </a:r>
            <a:r>
              <a:rPr lang="en-ID" sz="2000" b="0" dirty="0" err="1">
                <a:latin typeface="Arial" panose="020B0604020202020204" pitchFamily="34" charset="0"/>
                <a:cs typeface="Arial" panose="020B0604020202020204" pitchFamily="34" charset="0"/>
              </a:rPr>
              <a:t>Survei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Kepuasaan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selama</a:t>
            </a:r>
            <a:r>
              <a:rPr lang="en-ID" sz="2000" b="0" dirty="0">
                <a:latin typeface="Arial" panose="020B0604020202020204" pitchFamily="34" charset="0"/>
                <a:cs typeface="Arial" panose="020B0604020202020204" pitchFamily="34" charset="0"/>
              </a:rPr>
              <a:t> 1 </a:t>
            </a:r>
            <a:r>
              <a:rPr lang="en-ID" sz="2000" b="0" dirty="0" err="1">
                <a:latin typeface="Arial" panose="020B0604020202020204" pitchFamily="34" charset="0"/>
                <a:cs typeface="Arial" panose="020B0604020202020204" pitchFamily="34" charset="0"/>
              </a:rPr>
              <a:t>minggu</a:t>
            </a:r>
            <a:r>
              <a:rPr lang="en-ID" sz="2000" b="0" dirty="0">
                <a:latin typeface="Arial" panose="020B0604020202020204" pitchFamily="34" charset="0"/>
                <a:cs typeface="Arial" panose="020B0604020202020204" pitchFamily="34" charset="0"/>
              </a:rPr>
              <a:t>) </a:t>
            </a:r>
          </a:p>
          <a:p>
            <a:pPr marL="0" indent="0" algn="just">
              <a:buNone/>
            </a:pPr>
            <a:r>
              <a:rPr lang="en-ID" sz="2000" b="0" dirty="0" err="1">
                <a:latin typeface="Arial" panose="020B0604020202020204" pitchFamily="34" charset="0"/>
                <a:cs typeface="Arial" panose="020B0604020202020204" pitchFamily="34" charset="0"/>
              </a:rPr>
              <a:t>Sehingga</a:t>
            </a:r>
            <a:r>
              <a:rPr lang="en-ID" sz="2000" b="0" dirty="0">
                <a:latin typeface="Arial" panose="020B0604020202020204" pitchFamily="34" charset="0"/>
                <a:cs typeface="Arial" panose="020B0604020202020204" pitchFamily="34" charset="0"/>
              </a:rPr>
              <a:t> total </a:t>
            </a:r>
            <a:r>
              <a:rPr lang="en-ID" sz="2000" b="0" dirty="0" err="1">
                <a:latin typeface="Arial" panose="020B0604020202020204" pitchFamily="34" charset="0"/>
                <a:cs typeface="Arial" panose="020B0604020202020204" pitchFamily="34" charset="0"/>
              </a:rPr>
              <a:t>waktu</a:t>
            </a:r>
            <a:r>
              <a:rPr lang="en-ID" sz="2000" b="0" dirty="0">
                <a:latin typeface="Arial" panose="020B0604020202020204" pitchFamily="34" charset="0"/>
                <a:cs typeface="Arial" panose="020B0604020202020204" pitchFamily="34" charset="0"/>
              </a:rPr>
              <a:t> yang di </a:t>
            </a:r>
            <a:r>
              <a:rPr lang="en-ID" sz="2000" b="0" dirty="0" err="1">
                <a:latin typeface="Arial" panose="020B0604020202020204" pitchFamily="34" charset="0"/>
                <a:cs typeface="Arial" panose="020B0604020202020204" pitchFamily="34" charset="0"/>
              </a:rPr>
              <a:t>butuhkan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dalam</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melakukan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di </a:t>
            </a:r>
            <a:r>
              <a:rPr lang="en-ID" sz="2000" b="0" dirty="0" err="1">
                <a:latin typeface="Arial" panose="020B0604020202020204" pitchFamily="34" charset="0"/>
                <a:cs typeface="Arial" panose="020B0604020202020204" pitchFamily="34" charset="0"/>
              </a:rPr>
              <a:t>masyarakat</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selama</a:t>
            </a:r>
            <a:r>
              <a:rPr lang="en-ID" sz="2000" b="0" dirty="0">
                <a:latin typeface="Arial" panose="020B0604020202020204" pitchFamily="34" charset="0"/>
                <a:cs typeface="Arial" panose="020B0604020202020204" pitchFamily="34" charset="0"/>
              </a:rPr>
              <a:t> 6 </a:t>
            </a:r>
            <a:r>
              <a:rPr lang="en-ID" sz="2000" b="0" dirty="0" err="1">
                <a:latin typeface="Arial" panose="020B0604020202020204" pitchFamily="34" charset="0"/>
                <a:cs typeface="Arial" panose="020B0604020202020204" pitchFamily="34" charset="0"/>
              </a:rPr>
              <a:t>minggu</a:t>
            </a:r>
            <a:r>
              <a:rPr lang="en-ID" sz="2000" b="0" dirty="0">
                <a:latin typeface="Arial" panose="020B0604020202020204" pitchFamily="34" charset="0"/>
                <a:cs typeface="Arial" panose="020B0604020202020204" pitchFamily="34" charset="0"/>
              </a:rPr>
              <a:t>.</a:t>
            </a:r>
          </a:p>
        </p:txBody>
      </p:sp>
      <p:pic>
        <p:nvPicPr>
          <p:cNvPr id="5" name="Picture 4">
            <a:extLst>
              <a:ext uri="{FF2B5EF4-FFF2-40B4-BE49-F238E27FC236}">
                <a16:creationId xmlns:a16="http://schemas.microsoft.com/office/drawing/2014/main" id="{449DF66B-CA45-46A7-9822-9AD8485163A9}"/>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Tree>
    <p:extLst>
      <p:ext uri="{BB962C8B-B14F-4D97-AF65-F5344CB8AC3E}">
        <p14:creationId xmlns:p14="http://schemas.microsoft.com/office/powerpoint/2010/main" val="18511983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539792"/>
            <a:ext cx="10515600" cy="701731"/>
          </a:xfrm>
        </p:spPr>
        <p:txBody>
          <a:bodyPr/>
          <a:lstStyle/>
          <a:p>
            <a:r>
              <a:rPr lang="en-US" altLang="ko-KR" sz="4400" dirty="0" err="1">
                <a:latin typeface="Redressed" panose="020B0604020202020204" charset="0"/>
                <a:cs typeface="Arial" panose="020B0604020202020204" pitchFamily="34" charset="0"/>
              </a:rPr>
              <a:t>Pengertian</a:t>
            </a:r>
            <a:r>
              <a:rPr lang="en-US" altLang="ko-KR" sz="4400" dirty="0">
                <a:latin typeface="Redressed" panose="020B0604020202020204" charset="0"/>
                <a:cs typeface="Arial" panose="020B0604020202020204" pitchFamily="34" charset="0"/>
              </a:rPr>
              <a:t> </a:t>
            </a:r>
            <a:r>
              <a:rPr lang="en-US" altLang="ko-KR" sz="4400" dirty="0" err="1">
                <a:latin typeface="Redressed" panose="020B0604020202020204" charset="0"/>
                <a:cs typeface="Arial" panose="020B0604020202020204" pitchFamily="34" charset="0"/>
              </a:rPr>
              <a:t>Penyuluhan</a:t>
            </a:r>
            <a:r>
              <a:rPr lang="en-US" altLang="ko-KR" sz="4400" dirty="0">
                <a:latin typeface="Redressed" panose="020B0604020202020204" charset="0"/>
                <a:cs typeface="Arial" panose="020B0604020202020204" pitchFamily="34" charset="0"/>
              </a:rPr>
              <a:t> </a:t>
            </a:r>
            <a:r>
              <a:rPr lang="en-US" altLang="ko-KR" sz="4400" dirty="0" err="1">
                <a:latin typeface="Redressed" panose="020B0604020202020204" charset="0"/>
                <a:cs typeface="Arial" panose="020B0604020202020204" pitchFamily="34" charset="0"/>
              </a:rPr>
              <a:t>Peternakan</a:t>
            </a:r>
            <a:endParaRPr lang="ko-KR" altLang="en-US" sz="4400" dirty="0">
              <a:latin typeface="Redressed" panose="020B060402020202020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en-US"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04</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pic>
        <p:nvPicPr>
          <p:cNvPr id="6" name="Picture 5">
            <a:extLst>
              <a:ext uri="{FF2B5EF4-FFF2-40B4-BE49-F238E27FC236}">
                <a16:creationId xmlns:a16="http://schemas.microsoft.com/office/drawing/2014/main" id="{1F4FE7EA-C2D5-4844-A3B5-1B7BEED49A3F}"/>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spTree>
    <p:extLst>
      <p:ext uri="{BB962C8B-B14F-4D97-AF65-F5344CB8AC3E}">
        <p14:creationId xmlns:p14="http://schemas.microsoft.com/office/powerpoint/2010/main" val="1938158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AAD0FFE-886F-4AD7-A21A-03FE195916ED}"/>
              </a:ext>
            </a:extLst>
          </p:cNvPr>
          <p:cNvSpPr>
            <a:spLocks noGrp="1"/>
          </p:cNvSpPr>
          <p:nvPr>
            <p:ph type="title"/>
          </p:nvPr>
        </p:nvSpPr>
        <p:spPr>
          <a:xfrm>
            <a:off x="230209" y="-35418"/>
            <a:ext cx="4206601" cy="1255728"/>
          </a:xfrm>
        </p:spPr>
        <p:txBody>
          <a:bodyPr/>
          <a:lstStyle/>
          <a:p>
            <a:br>
              <a:rPr lang="en-US" altLang="ko-KR" sz="2800" b="1" dirty="0">
                <a:solidFill>
                  <a:schemeClr val="accent5">
                    <a:lumMod val="75000"/>
                  </a:schemeClr>
                </a:solidFill>
                <a:latin typeface="Arial" panose="020B0604020202020204" pitchFamily="34" charset="0"/>
                <a:cs typeface="Arial" panose="020B0604020202020204" pitchFamily="34" charset="0"/>
              </a:rPr>
            </a:br>
            <a:r>
              <a:rPr lang="en-US" altLang="ko-KR" sz="2800" b="1" dirty="0">
                <a:solidFill>
                  <a:schemeClr val="accent5">
                    <a:lumMod val="75000"/>
                  </a:schemeClr>
                </a:solidFill>
                <a:latin typeface="Arial" panose="020B0604020202020204" pitchFamily="34" charset="0"/>
                <a:cs typeface="Arial" panose="020B0604020202020204" pitchFamily="34" charset="0"/>
              </a:rPr>
              <a:t>1) </a:t>
            </a:r>
            <a:r>
              <a:rPr lang="en" sz="2800" b="1" dirty="0">
                <a:solidFill>
                  <a:schemeClr val="accent5">
                    <a:lumMod val="75000"/>
                  </a:schemeClr>
                </a:solidFill>
              </a:rPr>
              <a:t>Pengertian </a:t>
            </a:r>
            <a:r>
              <a:rPr lang="en-ID" sz="2800" b="1" dirty="0" err="1">
                <a:solidFill>
                  <a:schemeClr val="accent5">
                    <a:lumMod val="75000"/>
                  </a:schemeClr>
                </a:solidFill>
              </a:rPr>
              <a:t>Penyuluhan</a:t>
            </a:r>
            <a:br>
              <a:rPr lang="ko-KR" altLang="en-US" sz="2800" b="1" dirty="0">
                <a:solidFill>
                  <a:schemeClr val="accent5">
                    <a:lumMod val="75000"/>
                  </a:schemeClr>
                </a:solidFill>
                <a:latin typeface="Arial" panose="020B0604020202020204" pitchFamily="34" charset="0"/>
                <a:cs typeface="Arial" panose="020B0604020202020204" pitchFamily="34" charset="0"/>
              </a:rPr>
            </a:br>
            <a:endParaRPr lang="ko-KR" altLang="en-US" sz="2800" b="1" dirty="0">
              <a:solidFill>
                <a:schemeClr val="accent5">
                  <a:lumMod val="75000"/>
                </a:schemeClr>
              </a:solidFill>
              <a:latin typeface="Arial" panose="020B0604020202020204" pitchFamily="34" charset="0"/>
              <a:cs typeface="Arial" panose="020B0604020202020204" pitchFamily="34" charset="0"/>
            </a:endParaRPr>
          </a:p>
        </p:txBody>
      </p:sp>
      <p:grpSp>
        <p:nvGrpSpPr>
          <p:cNvPr id="4" name="번호박스">
            <a:extLst>
              <a:ext uri="{FF2B5EF4-FFF2-40B4-BE49-F238E27FC236}">
                <a16:creationId xmlns:a16="http://schemas.microsoft.com/office/drawing/2014/main" id="{EE7C16BE-B90A-43F9-B0A1-B04B15DBEB6E}"/>
              </a:ext>
            </a:extLst>
          </p:cNvPr>
          <p:cNvGrpSpPr/>
          <p:nvPr/>
        </p:nvGrpSpPr>
        <p:grpSpPr>
          <a:xfrm>
            <a:off x="230210" y="1360335"/>
            <a:ext cx="9482202" cy="655842"/>
            <a:chOff x="763902" y="2040787"/>
            <a:chExt cx="8116979" cy="655842"/>
          </a:xfrm>
        </p:grpSpPr>
        <p:sp>
          <p:nvSpPr>
            <p:cNvPr id="5" name="모서리가 둥근 직사각형 294">
              <a:extLst>
                <a:ext uri="{FF2B5EF4-FFF2-40B4-BE49-F238E27FC236}">
                  <a16:creationId xmlns:a16="http://schemas.microsoft.com/office/drawing/2014/main" id="{B88EB891-0D2B-435B-826D-C003395F3202}"/>
                </a:ext>
              </a:extLst>
            </p:cNvPr>
            <p:cNvSpPr/>
            <p:nvPr/>
          </p:nvSpPr>
          <p:spPr bwMode="auto">
            <a:xfrm>
              <a:off x="763902" y="2040787"/>
              <a:ext cx="8116979" cy="655842"/>
            </a:xfrm>
            <a:prstGeom prst="roundRect">
              <a:avLst>
                <a:gd name="adj" fmla="val 50000"/>
              </a:avLst>
            </a:prstGeom>
            <a:solidFill>
              <a:srgbClr val="794007">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grpSp>
          <p:nvGrpSpPr>
            <p:cNvPr id="6" name="그룹 5">
              <a:extLst>
                <a:ext uri="{FF2B5EF4-FFF2-40B4-BE49-F238E27FC236}">
                  <a16:creationId xmlns:a16="http://schemas.microsoft.com/office/drawing/2014/main" id="{882CB28B-5780-42E1-9C4E-F42C41506A2F}"/>
                </a:ext>
              </a:extLst>
            </p:cNvPr>
            <p:cNvGrpSpPr/>
            <p:nvPr/>
          </p:nvGrpSpPr>
          <p:grpSpPr>
            <a:xfrm>
              <a:off x="817373" y="2100553"/>
              <a:ext cx="8063508" cy="560011"/>
              <a:chOff x="817373" y="2100553"/>
              <a:chExt cx="8063508" cy="560011"/>
            </a:xfrm>
          </p:grpSpPr>
          <p:sp>
            <p:nvSpPr>
              <p:cNvPr id="7" name="TextBox 6">
                <a:extLst>
                  <a:ext uri="{FF2B5EF4-FFF2-40B4-BE49-F238E27FC236}">
                    <a16:creationId xmlns:a16="http://schemas.microsoft.com/office/drawing/2014/main" id="{8C6926B6-5226-4012-BBD4-598A5D28EB4F}"/>
                  </a:ext>
                </a:extLst>
              </p:cNvPr>
              <p:cNvSpPr txBox="1"/>
              <p:nvPr/>
            </p:nvSpPr>
            <p:spPr bwMode="auto">
              <a:xfrm>
                <a:off x="1441621" y="2100553"/>
                <a:ext cx="7439260" cy="560010"/>
              </a:xfrm>
              <a:prstGeom prst="rect">
                <a:avLst/>
              </a:prstGeom>
              <a:noFill/>
            </p:spPr>
            <p:txBody>
              <a:bodyPr lIns="91541" tIns="45770" rIns="91541" bIns="45770" anchor="ctr">
                <a:spAutoFit/>
                <a:scene3d>
                  <a:camera prst="orthographicFront"/>
                  <a:lightRig rig="threePt" dir="t"/>
                </a:scene3d>
                <a:sp3d>
                  <a:bevelT w="0" h="38100"/>
                </a:sp3d>
              </a:bodyPr>
              <a:lstStyle/>
              <a:p>
                <a:pPr fontAlgn="auto" latinLnBrk="0">
                  <a:spcBef>
                    <a:spcPts val="0"/>
                  </a:spcBef>
                  <a:spcAft>
                    <a:spcPts val="0"/>
                  </a:spcAft>
                  <a:defRPr/>
                </a:pPr>
                <a:r>
                  <a:rPr kumimoji="0" lang="ko-KR" altLang="en-US" sz="3000" spc="-100" dirty="0">
                    <a:solidFill>
                      <a:schemeClr val="tx1">
                        <a:lumMod val="95000"/>
                        <a:lumOff val="5000"/>
                      </a:schemeClr>
                    </a:solidFill>
                    <a:latin typeface="Arial" panose="020B0604020202020204" pitchFamily="34" charset="0"/>
                    <a:ea typeface="나눔바른고딕" panose="020B0603020101020101" pitchFamily="50" charset="-127"/>
                    <a:cs typeface="Arial" panose="020B0604020202020204" pitchFamily="34" charset="0"/>
                  </a:rPr>
                  <a:t> </a:t>
                </a:r>
              </a:p>
            </p:txBody>
          </p:sp>
          <p:grpSp>
            <p:nvGrpSpPr>
              <p:cNvPr id="8" name="그룹 296">
                <a:extLst>
                  <a:ext uri="{FF2B5EF4-FFF2-40B4-BE49-F238E27FC236}">
                    <a16:creationId xmlns:a16="http://schemas.microsoft.com/office/drawing/2014/main" id="{0AA5BD3A-EA3B-412B-904E-082EEA830F70}"/>
                  </a:ext>
                </a:extLst>
              </p:cNvPr>
              <p:cNvGrpSpPr>
                <a:grpSpLocks/>
              </p:cNvGrpSpPr>
              <p:nvPr/>
            </p:nvGrpSpPr>
            <p:grpSpPr bwMode="auto">
              <a:xfrm>
                <a:off x="817373" y="2106567"/>
                <a:ext cx="665492" cy="553997"/>
                <a:chOff x="-1415771" y="2135815"/>
                <a:chExt cx="432047" cy="355784"/>
              </a:xfrm>
            </p:grpSpPr>
            <p:sp>
              <p:nvSpPr>
                <p:cNvPr id="9" name="타원 8">
                  <a:extLst>
                    <a:ext uri="{FF2B5EF4-FFF2-40B4-BE49-F238E27FC236}">
                      <a16:creationId xmlns:a16="http://schemas.microsoft.com/office/drawing/2014/main" id="{D7BAF201-14AA-415F-BA6D-10408F3CA5D4}"/>
                    </a:ext>
                  </a:extLst>
                </p:cNvPr>
                <p:cNvSpPr/>
                <p:nvPr/>
              </p:nvSpPr>
              <p:spPr>
                <a:xfrm>
                  <a:off x="-1358201" y="2140595"/>
                  <a:ext cx="327492" cy="32456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sz="1200" spc="-100">
                    <a:latin typeface="Arial" panose="020B0604020202020204" pitchFamily="34" charset="0"/>
                    <a:cs typeface="Arial" panose="020B0604020202020204" pitchFamily="34" charset="0"/>
                  </a:endParaRPr>
                </a:p>
              </p:txBody>
            </p:sp>
            <p:sp>
              <p:nvSpPr>
                <p:cNvPr id="10" name="Text Box 150">
                  <a:extLst>
                    <a:ext uri="{FF2B5EF4-FFF2-40B4-BE49-F238E27FC236}">
                      <a16:creationId xmlns:a16="http://schemas.microsoft.com/office/drawing/2014/main" id="{2D4476D5-1E8D-4C03-B8F5-EC541C29C89D}"/>
                    </a:ext>
                  </a:extLst>
                </p:cNvPr>
                <p:cNvSpPr txBox="1">
                  <a:spLocks noChangeArrowheads="1"/>
                </p:cNvSpPr>
                <p:nvPr/>
              </p:nvSpPr>
              <p:spPr bwMode="auto">
                <a:xfrm>
                  <a:off x="-1415771" y="2135815"/>
                  <a:ext cx="432047" cy="355784"/>
                </a:xfrm>
                <a:prstGeom prst="rect">
                  <a:avLst/>
                </a:prstGeom>
              </p:spPr>
              <p:txBody>
                <a:bodyPr anchor="ctr">
                  <a:spAutoFit/>
                  <a:scene3d>
                    <a:camera prst="orthographicFront"/>
                    <a:lightRig rig="threePt" dir="t"/>
                  </a:scene3d>
                  <a:sp3d>
                    <a:bevelT w="1270" h="1270"/>
                    <a:bevelB w="1270" h="1270"/>
                  </a:sp3d>
                </a:bodyPr>
                <a:lstStyle>
                  <a:defPPr>
                    <a:defRPr lang="ko-KR"/>
                  </a:defPPr>
                  <a:lvl1pPr algn="ctr">
                    <a:defRPr sz="1500" spc="-10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defRPr>
                  </a:lvl1pPr>
                </a:lstStyle>
                <a:p>
                  <a:pPr fontAlgn="auto">
                    <a:spcBef>
                      <a:spcPts val="0"/>
                    </a:spcBef>
                    <a:spcAft>
                      <a:spcPts val="0"/>
                    </a:spcAft>
                    <a:defRPr/>
                  </a:pPr>
                  <a:r>
                    <a:rPr kumimoji="0" lang="en-US" altLang="ko-KR" sz="3000" b="1" dirty="0">
                      <a:solidFill>
                        <a:srgbClr val="585C65"/>
                      </a:solidFill>
                      <a:latin typeface="Arial" panose="020B0604020202020204" pitchFamily="34" charset="0"/>
                      <a:ea typeface="나눔스퀘어_ac" panose="020B0600000101010101" pitchFamily="50" charset="-127"/>
                      <a:cs typeface="Arial" panose="020B0604020202020204" pitchFamily="34" charset="0"/>
                    </a:rPr>
                    <a:t>1</a:t>
                  </a:r>
                  <a:endParaRPr kumimoji="0" lang="ko-KR" altLang="en-US" sz="3000" b="1" dirty="0">
                    <a:solidFill>
                      <a:srgbClr val="585C65"/>
                    </a:solidFill>
                    <a:latin typeface="Arial" panose="020B0604020202020204" pitchFamily="34" charset="0"/>
                    <a:ea typeface="나눔스퀘어_ac" panose="020B0600000101010101" pitchFamily="50" charset="-127"/>
                    <a:cs typeface="Arial" panose="020B0604020202020204" pitchFamily="34" charset="0"/>
                  </a:endParaRPr>
                </a:p>
              </p:txBody>
            </p:sp>
          </p:grpSp>
        </p:grpSp>
      </p:grpSp>
      <p:sp>
        <p:nvSpPr>
          <p:cNvPr id="11" name="직사각형 10">
            <a:extLst>
              <a:ext uri="{FF2B5EF4-FFF2-40B4-BE49-F238E27FC236}">
                <a16:creationId xmlns:a16="http://schemas.microsoft.com/office/drawing/2014/main" id="{2064F642-D79B-4AD7-8C8B-306E1B8D670B}"/>
              </a:ext>
            </a:extLst>
          </p:cNvPr>
          <p:cNvSpPr/>
          <p:nvPr/>
        </p:nvSpPr>
        <p:spPr bwMode="auto">
          <a:xfrm>
            <a:off x="965476" y="2110335"/>
            <a:ext cx="8623366" cy="964607"/>
          </a:xfrm>
          <a:prstGeom prst="rect">
            <a:avLst/>
          </a:prstGeom>
          <a:solidFill>
            <a:schemeClr val="accent3">
              <a:lumMod val="60000"/>
              <a:lumOff val="40000"/>
            </a:schemeClr>
          </a:solidFill>
          <a:ln w="3175">
            <a:solidFill>
              <a:schemeClr val="accent4">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just">
              <a:spcAft>
                <a:spcPts val="1600"/>
              </a:spcAft>
            </a:pPr>
            <a:r>
              <a:rPr lang="en-ID" sz="2400" dirty="0" err="1">
                <a:solidFill>
                  <a:schemeClr val="tx1"/>
                </a:solidFill>
                <a:latin typeface="Arial" panose="020B0604020202020204" pitchFamily="34" charset="0"/>
                <a:ea typeface="Times New Roman" panose="02020603050405020304" pitchFamily="18" charset="0"/>
                <a:cs typeface="Arial" panose="020B0604020202020204" pitchFamily="34" charset="0"/>
              </a:rPr>
              <a:t>Suatu</a:t>
            </a:r>
            <a:r>
              <a:rPr lang="en-ID" sz="240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ID" sz="2400" dirty="0" err="1">
                <a:solidFill>
                  <a:schemeClr val="tx1"/>
                </a:solidFill>
                <a:latin typeface="Arial" panose="020B0604020202020204" pitchFamily="34" charset="0"/>
                <a:ea typeface="Times New Roman" panose="02020603050405020304" pitchFamily="18" charset="0"/>
                <a:cs typeface="Arial" panose="020B0604020202020204" pitchFamily="34" charset="0"/>
              </a:rPr>
              <a:t>usaha</a:t>
            </a:r>
            <a:r>
              <a:rPr lang="en-ID" sz="240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ID" sz="2400" dirty="0" err="1">
                <a:solidFill>
                  <a:schemeClr val="tx1"/>
                </a:solidFill>
                <a:latin typeface="Arial" panose="020B0604020202020204" pitchFamily="34" charset="0"/>
                <a:ea typeface="Times New Roman" panose="02020603050405020304" pitchFamily="18" charset="0"/>
                <a:cs typeface="Arial" panose="020B0604020202020204" pitchFamily="34" charset="0"/>
              </a:rPr>
              <a:t>pendidikan</a:t>
            </a:r>
            <a:r>
              <a:rPr lang="en-ID" sz="2400" dirty="0">
                <a:solidFill>
                  <a:schemeClr val="tx1"/>
                </a:solidFill>
                <a:latin typeface="Arial" panose="020B0604020202020204" pitchFamily="34" charset="0"/>
                <a:ea typeface="Times New Roman" panose="02020603050405020304" pitchFamily="18" charset="0"/>
                <a:cs typeface="Arial" panose="020B0604020202020204" pitchFamily="34" charset="0"/>
              </a:rPr>
              <a:t> non-formal yang </a:t>
            </a:r>
            <a:r>
              <a:rPr lang="en-ID" sz="2400" dirty="0" err="1">
                <a:solidFill>
                  <a:schemeClr val="tx1"/>
                </a:solidFill>
                <a:latin typeface="Arial" panose="020B0604020202020204" pitchFamily="34" charset="0"/>
                <a:ea typeface="Times New Roman" panose="02020603050405020304" pitchFamily="18" charset="0"/>
                <a:cs typeface="Arial" panose="020B0604020202020204" pitchFamily="34" charset="0"/>
              </a:rPr>
              <a:t>dimaksudkan</a:t>
            </a:r>
            <a:r>
              <a:rPr lang="en-ID" sz="240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ID" sz="2400" dirty="0" err="1">
                <a:solidFill>
                  <a:schemeClr val="tx1"/>
                </a:solidFill>
                <a:latin typeface="Arial" panose="020B0604020202020204" pitchFamily="34" charset="0"/>
                <a:ea typeface="Times New Roman" panose="02020603050405020304" pitchFamily="18" charset="0"/>
                <a:cs typeface="Arial" panose="020B0604020202020204" pitchFamily="34" charset="0"/>
              </a:rPr>
              <a:t>untuk</a:t>
            </a:r>
            <a:r>
              <a:rPr lang="en-ID" sz="240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ID" sz="2400" dirty="0" err="1">
                <a:solidFill>
                  <a:schemeClr val="tx1"/>
                </a:solidFill>
                <a:latin typeface="Arial" panose="020B0604020202020204" pitchFamily="34" charset="0"/>
                <a:ea typeface="Times New Roman" panose="02020603050405020304" pitchFamily="18" charset="0"/>
                <a:cs typeface="Arial" panose="020B0604020202020204" pitchFamily="34" charset="0"/>
              </a:rPr>
              <a:t>mengajak</a:t>
            </a:r>
            <a:r>
              <a:rPr lang="en-ID" sz="2400" dirty="0">
                <a:solidFill>
                  <a:schemeClr val="tx1"/>
                </a:solidFill>
                <a:latin typeface="Arial" panose="020B0604020202020204" pitchFamily="34" charset="0"/>
                <a:ea typeface="Times New Roman" panose="02020603050405020304" pitchFamily="18" charset="0"/>
                <a:cs typeface="Arial" panose="020B0604020202020204" pitchFamily="34" charset="0"/>
              </a:rPr>
              <a:t> orang </a:t>
            </a:r>
            <a:r>
              <a:rPr lang="en-ID" sz="2400" dirty="0" err="1">
                <a:solidFill>
                  <a:schemeClr val="tx1"/>
                </a:solidFill>
                <a:latin typeface="Arial" panose="020B0604020202020204" pitchFamily="34" charset="0"/>
                <a:ea typeface="Times New Roman" panose="02020603050405020304" pitchFamily="18" charset="0"/>
                <a:cs typeface="Arial" panose="020B0604020202020204" pitchFamily="34" charset="0"/>
              </a:rPr>
              <a:t>sadar</a:t>
            </a:r>
            <a:r>
              <a:rPr lang="en-ID" sz="2400" dirty="0">
                <a:solidFill>
                  <a:schemeClr val="tx1"/>
                </a:solidFill>
                <a:latin typeface="Arial" panose="020B0604020202020204" pitchFamily="34" charset="0"/>
                <a:ea typeface="Times New Roman" panose="02020603050405020304" pitchFamily="18" charset="0"/>
                <a:cs typeface="Arial" panose="020B0604020202020204" pitchFamily="34" charset="0"/>
              </a:rPr>
              <a:t> dan </a:t>
            </a:r>
            <a:r>
              <a:rPr lang="en-ID" sz="2400" dirty="0" err="1">
                <a:solidFill>
                  <a:schemeClr val="tx1"/>
                </a:solidFill>
                <a:latin typeface="Arial" panose="020B0604020202020204" pitchFamily="34" charset="0"/>
                <a:ea typeface="Times New Roman" panose="02020603050405020304" pitchFamily="18" charset="0"/>
                <a:cs typeface="Arial" panose="020B0604020202020204" pitchFamily="34" charset="0"/>
              </a:rPr>
              <a:t>mau</a:t>
            </a:r>
            <a:r>
              <a:rPr lang="en-ID" sz="240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ID" sz="2400" dirty="0" err="1">
                <a:solidFill>
                  <a:schemeClr val="tx1"/>
                </a:solidFill>
                <a:latin typeface="Arial" panose="020B0604020202020204" pitchFamily="34" charset="0"/>
                <a:ea typeface="Times New Roman" panose="02020603050405020304" pitchFamily="18" charset="0"/>
                <a:cs typeface="Arial" panose="020B0604020202020204" pitchFamily="34" charset="0"/>
              </a:rPr>
              <a:t>melaksanakan</a:t>
            </a:r>
            <a:r>
              <a:rPr lang="en-ID" sz="2400" dirty="0">
                <a:solidFill>
                  <a:schemeClr val="tx1"/>
                </a:solidFill>
                <a:latin typeface="Arial" panose="020B0604020202020204" pitchFamily="34" charset="0"/>
                <a:ea typeface="Times New Roman" panose="02020603050405020304" pitchFamily="18" charset="0"/>
                <a:cs typeface="Arial" panose="020B0604020202020204" pitchFamily="34" charset="0"/>
              </a:rPr>
              <a:t> ide-ide </a:t>
            </a:r>
            <a:r>
              <a:rPr lang="en-ID" sz="2400" dirty="0" err="1">
                <a:solidFill>
                  <a:schemeClr val="tx1"/>
                </a:solidFill>
                <a:latin typeface="Arial" panose="020B0604020202020204" pitchFamily="34" charset="0"/>
                <a:ea typeface="Times New Roman" panose="02020603050405020304" pitchFamily="18" charset="0"/>
                <a:cs typeface="Arial" panose="020B0604020202020204" pitchFamily="34" charset="0"/>
              </a:rPr>
              <a:t>baru</a:t>
            </a:r>
            <a:r>
              <a:rPr lang="en-ID" sz="2400" dirty="0">
                <a:solidFill>
                  <a:schemeClr val="tx1"/>
                </a:solidFill>
                <a:latin typeface="Arial" panose="020B0604020202020204" pitchFamily="34" charset="0"/>
                <a:ea typeface="Times New Roman" panose="02020603050405020304" pitchFamily="18" charset="0"/>
                <a:cs typeface="Arial" panose="020B0604020202020204" pitchFamily="34" charset="0"/>
              </a:rPr>
              <a:t>.</a:t>
            </a:r>
            <a:endParaRPr lang="en-ID" sz="2400" dirty="0">
              <a:solidFill>
                <a:schemeClr val="tx1"/>
              </a:solidFill>
            </a:endParaRPr>
          </a:p>
        </p:txBody>
      </p:sp>
      <p:sp>
        <p:nvSpPr>
          <p:cNvPr id="15" name="직사각형 14"/>
          <p:cNvSpPr/>
          <p:nvPr/>
        </p:nvSpPr>
        <p:spPr>
          <a:xfrm>
            <a:off x="1451545" y="2044831"/>
            <a:ext cx="184731" cy="553998"/>
          </a:xfrm>
          <a:prstGeom prst="rect">
            <a:avLst/>
          </a:prstGeom>
        </p:spPr>
        <p:txBody>
          <a:bodyPr wrap="none">
            <a:spAutoFit/>
          </a:bodyPr>
          <a:lstStyle/>
          <a:p>
            <a:pPr fontAlgn="auto" latinLnBrk="0">
              <a:spcBef>
                <a:spcPts val="0"/>
              </a:spcBef>
              <a:spcAft>
                <a:spcPts val="0"/>
              </a:spcAft>
              <a:defRPr/>
            </a:pPr>
            <a:endParaRPr lang="ko-KR" altLang="en-US" sz="3000" spc="-100" dirty="0">
              <a:solidFill>
                <a:schemeClr val="tx1">
                  <a:lumMod val="95000"/>
                  <a:lumOff val="5000"/>
                </a:schemeClr>
              </a:solidFill>
              <a:latin typeface="Arial" panose="020B0604020202020204" pitchFamily="34" charset="0"/>
              <a:ea typeface="나눔바른고딕" panose="020B0603020101020101" pitchFamily="50" charset="-127"/>
              <a:cs typeface="Arial" panose="020B0604020202020204" pitchFamily="34" charset="0"/>
            </a:endParaRPr>
          </a:p>
        </p:txBody>
      </p:sp>
      <p:grpSp>
        <p:nvGrpSpPr>
          <p:cNvPr id="16" name="번호박스">
            <a:extLst>
              <a:ext uri="{FF2B5EF4-FFF2-40B4-BE49-F238E27FC236}">
                <a16:creationId xmlns:a16="http://schemas.microsoft.com/office/drawing/2014/main" id="{428EF7D7-B7DA-48D4-A5DA-DFC3791D71E1}"/>
              </a:ext>
            </a:extLst>
          </p:cNvPr>
          <p:cNvGrpSpPr/>
          <p:nvPr/>
        </p:nvGrpSpPr>
        <p:grpSpPr>
          <a:xfrm>
            <a:off x="230209" y="3211869"/>
            <a:ext cx="9482202" cy="655842"/>
            <a:chOff x="763902" y="2040787"/>
            <a:chExt cx="8116979" cy="655842"/>
          </a:xfrm>
        </p:grpSpPr>
        <p:sp>
          <p:nvSpPr>
            <p:cNvPr id="17" name="모서리가 둥근 직사각형 294">
              <a:extLst>
                <a:ext uri="{FF2B5EF4-FFF2-40B4-BE49-F238E27FC236}">
                  <a16:creationId xmlns:a16="http://schemas.microsoft.com/office/drawing/2014/main" id="{316A24CB-35B0-47F1-87F5-378882BE1D32}"/>
                </a:ext>
              </a:extLst>
            </p:cNvPr>
            <p:cNvSpPr/>
            <p:nvPr/>
          </p:nvSpPr>
          <p:spPr bwMode="auto">
            <a:xfrm>
              <a:off x="763902" y="2040787"/>
              <a:ext cx="8116979" cy="655842"/>
            </a:xfrm>
            <a:prstGeom prst="roundRect">
              <a:avLst>
                <a:gd name="adj" fmla="val 50000"/>
              </a:avLst>
            </a:prstGeom>
            <a:solidFill>
              <a:srgbClr val="794007">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grpSp>
          <p:nvGrpSpPr>
            <p:cNvPr id="18" name="그룹 5">
              <a:extLst>
                <a:ext uri="{FF2B5EF4-FFF2-40B4-BE49-F238E27FC236}">
                  <a16:creationId xmlns:a16="http://schemas.microsoft.com/office/drawing/2014/main" id="{E0B4A827-4A2B-4EA4-B8C7-F9FE648154AE}"/>
                </a:ext>
              </a:extLst>
            </p:cNvPr>
            <p:cNvGrpSpPr/>
            <p:nvPr/>
          </p:nvGrpSpPr>
          <p:grpSpPr>
            <a:xfrm>
              <a:off x="817373" y="2100553"/>
              <a:ext cx="8063508" cy="560011"/>
              <a:chOff x="817373" y="2100553"/>
              <a:chExt cx="8063508" cy="560011"/>
            </a:xfrm>
          </p:grpSpPr>
          <p:sp>
            <p:nvSpPr>
              <p:cNvPr id="19" name="TextBox 18">
                <a:extLst>
                  <a:ext uri="{FF2B5EF4-FFF2-40B4-BE49-F238E27FC236}">
                    <a16:creationId xmlns:a16="http://schemas.microsoft.com/office/drawing/2014/main" id="{8CDD888A-2DAF-4AB7-8B47-EBBE88C47B38}"/>
                  </a:ext>
                </a:extLst>
              </p:cNvPr>
              <p:cNvSpPr txBox="1"/>
              <p:nvPr/>
            </p:nvSpPr>
            <p:spPr bwMode="auto">
              <a:xfrm>
                <a:off x="1441621" y="2100553"/>
                <a:ext cx="7439260" cy="560010"/>
              </a:xfrm>
              <a:prstGeom prst="rect">
                <a:avLst/>
              </a:prstGeom>
              <a:noFill/>
            </p:spPr>
            <p:txBody>
              <a:bodyPr lIns="91541" tIns="45770" rIns="91541" bIns="45770" anchor="ctr">
                <a:spAutoFit/>
                <a:scene3d>
                  <a:camera prst="orthographicFront"/>
                  <a:lightRig rig="threePt" dir="t"/>
                </a:scene3d>
                <a:sp3d>
                  <a:bevelT w="0" h="38100"/>
                </a:sp3d>
              </a:bodyPr>
              <a:lstStyle/>
              <a:p>
                <a:pPr fontAlgn="auto" latinLnBrk="0">
                  <a:spcBef>
                    <a:spcPts val="0"/>
                  </a:spcBef>
                  <a:spcAft>
                    <a:spcPts val="0"/>
                  </a:spcAft>
                  <a:defRPr/>
                </a:pPr>
                <a:r>
                  <a:rPr kumimoji="0" lang="ko-KR" altLang="en-US" sz="3000" spc="-100" dirty="0">
                    <a:solidFill>
                      <a:schemeClr val="tx1">
                        <a:lumMod val="95000"/>
                        <a:lumOff val="5000"/>
                      </a:schemeClr>
                    </a:solidFill>
                    <a:latin typeface="Arial" panose="020B0604020202020204" pitchFamily="34" charset="0"/>
                    <a:ea typeface="나눔바른고딕" panose="020B0603020101020101" pitchFamily="50" charset="-127"/>
                    <a:cs typeface="Arial" panose="020B0604020202020204" pitchFamily="34" charset="0"/>
                  </a:rPr>
                  <a:t> </a:t>
                </a:r>
              </a:p>
            </p:txBody>
          </p:sp>
          <p:grpSp>
            <p:nvGrpSpPr>
              <p:cNvPr id="20" name="그룹 296">
                <a:extLst>
                  <a:ext uri="{FF2B5EF4-FFF2-40B4-BE49-F238E27FC236}">
                    <a16:creationId xmlns:a16="http://schemas.microsoft.com/office/drawing/2014/main" id="{CAF28E4C-DE97-482C-9D45-41693E2F8C6C}"/>
                  </a:ext>
                </a:extLst>
              </p:cNvPr>
              <p:cNvGrpSpPr>
                <a:grpSpLocks/>
              </p:cNvGrpSpPr>
              <p:nvPr/>
            </p:nvGrpSpPr>
            <p:grpSpPr bwMode="auto">
              <a:xfrm>
                <a:off x="817373" y="2106567"/>
                <a:ext cx="665492" cy="553997"/>
                <a:chOff x="-1415771" y="2135815"/>
                <a:chExt cx="432047" cy="355784"/>
              </a:xfrm>
            </p:grpSpPr>
            <p:sp>
              <p:nvSpPr>
                <p:cNvPr id="21" name="타원 8">
                  <a:extLst>
                    <a:ext uri="{FF2B5EF4-FFF2-40B4-BE49-F238E27FC236}">
                      <a16:creationId xmlns:a16="http://schemas.microsoft.com/office/drawing/2014/main" id="{7A9FCAE5-32A2-4CEF-B500-75F9240038C8}"/>
                    </a:ext>
                  </a:extLst>
                </p:cNvPr>
                <p:cNvSpPr/>
                <p:nvPr/>
              </p:nvSpPr>
              <p:spPr>
                <a:xfrm>
                  <a:off x="-1358201" y="2140595"/>
                  <a:ext cx="374477" cy="32456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sz="1200" spc="-100">
                    <a:latin typeface="Arial" panose="020B0604020202020204" pitchFamily="34" charset="0"/>
                    <a:cs typeface="Arial" panose="020B0604020202020204" pitchFamily="34" charset="0"/>
                  </a:endParaRPr>
                </a:p>
              </p:txBody>
            </p:sp>
            <p:sp>
              <p:nvSpPr>
                <p:cNvPr id="22" name="Text Box 150">
                  <a:extLst>
                    <a:ext uri="{FF2B5EF4-FFF2-40B4-BE49-F238E27FC236}">
                      <a16:creationId xmlns:a16="http://schemas.microsoft.com/office/drawing/2014/main" id="{61AF765C-9589-447E-8988-4FF428F1BBA0}"/>
                    </a:ext>
                  </a:extLst>
                </p:cNvPr>
                <p:cNvSpPr txBox="1">
                  <a:spLocks noChangeArrowheads="1"/>
                </p:cNvSpPr>
                <p:nvPr/>
              </p:nvSpPr>
              <p:spPr bwMode="auto">
                <a:xfrm>
                  <a:off x="-1415771" y="2135815"/>
                  <a:ext cx="432047" cy="355784"/>
                </a:xfrm>
                <a:prstGeom prst="rect">
                  <a:avLst/>
                </a:prstGeom>
              </p:spPr>
              <p:txBody>
                <a:bodyPr anchor="ctr">
                  <a:spAutoFit/>
                  <a:scene3d>
                    <a:camera prst="orthographicFront"/>
                    <a:lightRig rig="threePt" dir="t"/>
                  </a:scene3d>
                  <a:sp3d>
                    <a:bevelT w="1270" h="1270"/>
                    <a:bevelB w="1270" h="1270"/>
                  </a:sp3d>
                </a:bodyPr>
                <a:lstStyle>
                  <a:defPPr>
                    <a:defRPr lang="ko-KR"/>
                  </a:defPPr>
                  <a:lvl1pPr algn="ctr">
                    <a:defRPr sz="1500" spc="-10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defRPr>
                  </a:lvl1pPr>
                </a:lstStyle>
                <a:p>
                  <a:pPr fontAlgn="auto">
                    <a:spcBef>
                      <a:spcPts val="0"/>
                    </a:spcBef>
                    <a:spcAft>
                      <a:spcPts val="0"/>
                    </a:spcAft>
                    <a:defRPr/>
                  </a:pPr>
                  <a:r>
                    <a:rPr lang="en-US" altLang="ko-KR" sz="3000" b="1" dirty="0">
                      <a:solidFill>
                        <a:srgbClr val="585C65"/>
                      </a:solidFill>
                      <a:latin typeface="Arial" panose="020B0604020202020204" pitchFamily="34" charset="0"/>
                      <a:ea typeface="나눔스퀘어_ac" panose="020B0600000101010101" pitchFamily="50" charset="-127"/>
                      <a:cs typeface="Arial" panose="020B0604020202020204" pitchFamily="34" charset="0"/>
                    </a:rPr>
                    <a:t>2</a:t>
                  </a:r>
                  <a:endParaRPr kumimoji="0" lang="ko-KR" altLang="en-US" sz="3000" b="1" dirty="0">
                    <a:solidFill>
                      <a:srgbClr val="585C65"/>
                    </a:solidFill>
                    <a:latin typeface="Arial" panose="020B0604020202020204" pitchFamily="34" charset="0"/>
                    <a:ea typeface="나눔스퀘어_ac" panose="020B0600000101010101" pitchFamily="50" charset="-127"/>
                    <a:cs typeface="Arial" panose="020B0604020202020204" pitchFamily="34" charset="0"/>
                  </a:endParaRPr>
                </a:p>
              </p:txBody>
            </p:sp>
          </p:grpSp>
        </p:grpSp>
      </p:grpSp>
      <p:sp>
        <p:nvSpPr>
          <p:cNvPr id="14" name="Rectangle 13">
            <a:extLst>
              <a:ext uri="{FF2B5EF4-FFF2-40B4-BE49-F238E27FC236}">
                <a16:creationId xmlns:a16="http://schemas.microsoft.com/office/drawing/2014/main" id="{87471841-1FD5-4598-A27B-4E18E1565DA9}"/>
              </a:ext>
            </a:extLst>
          </p:cNvPr>
          <p:cNvSpPr/>
          <p:nvPr/>
        </p:nvSpPr>
        <p:spPr>
          <a:xfrm>
            <a:off x="1037848" y="1438496"/>
            <a:ext cx="2925801" cy="523220"/>
          </a:xfrm>
          <a:prstGeom prst="rect">
            <a:avLst/>
          </a:prstGeom>
        </p:spPr>
        <p:txBody>
          <a:bodyPr wrap="none">
            <a:spAutoFit/>
          </a:bodyPr>
          <a:lstStyle/>
          <a:p>
            <a:r>
              <a:rPr lang="en-ID" sz="2800" dirty="0" err="1">
                <a:solidFill>
                  <a:srgbClr val="636363"/>
                </a:solidFill>
                <a:latin typeface="Arial" panose="020B0604020202020204" pitchFamily="34" charset="0"/>
                <a:ea typeface="Times New Roman" panose="02020603050405020304" pitchFamily="18" charset="0"/>
                <a:cs typeface="Arial" panose="020B0604020202020204" pitchFamily="34" charset="0"/>
              </a:rPr>
              <a:t>Samsudin</a:t>
            </a:r>
            <a:r>
              <a:rPr lang="en-ID" sz="2800" dirty="0">
                <a:solidFill>
                  <a:srgbClr val="636363"/>
                </a:solidFill>
                <a:latin typeface="Arial" panose="020B0604020202020204" pitchFamily="34" charset="0"/>
                <a:ea typeface="Times New Roman" panose="02020603050405020304" pitchFamily="18" charset="0"/>
                <a:cs typeface="Arial" panose="020B0604020202020204" pitchFamily="34" charset="0"/>
              </a:rPr>
              <a:t> (1977)</a:t>
            </a:r>
            <a:endParaRPr lang="en-ID" sz="2800" dirty="0"/>
          </a:p>
        </p:txBody>
      </p:sp>
      <p:sp>
        <p:nvSpPr>
          <p:cNvPr id="23" name="Rectangle 22">
            <a:extLst>
              <a:ext uri="{FF2B5EF4-FFF2-40B4-BE49-F238E27FC236}">
                <a16:creationId xmlns:a16="http://schemas.microsoft.com/office/drawing/2014/main" id="{07938832-F2E5-4FF0-9437-B18F7AB8F208}"/>
              </a:ext>
            </a:extLst>
          </p:cNvPr>
          <p:cNvSpPr/>
          <p:nvPr/>
        </p:nvSpPr>
        <p:spPr>
          <a:xfrm>
            <a:off x="1037848" y="3211869"/>
            <a:ext cx="2767104" cy="523220"/>
          </a:xfrm>
          <a:prstGeom prst="rect">
            <a:avLst/>
          </a:prstGeom>
        </p:spPr>
        <p:txBody>
          <a:bodyPr wrap="none">
            <a:spAutoFit/>
          </a:bodyPr>
          <a:lstStyle/>
          <a:p>
            <a:pPr lvl="0" algn="just"/>
            <a:r>
              <a:rPr lang="en-ID" sz="2800" dirty="0" err="1">
                <a:solidFill>
                  <a:srgbClr val="636363"/>
                </a:solidFill>
                <a:latin typeface="Arial" panose="020B0604020202020204" pitchFamily="34" charset="0"/>
                <a:ea typeface="Times New Roman" panose="02020603050405020304" pitchFamily="18" charset="0"/>
                <a:cs typeface="Arial" panose="020B0604020202020204" pitchFamily="34" charset="0"/>
              </a:rPr>
              <a:t>Suhardjo</a:t>
            </a:r>
            <a:r>
              <a:rPr lang="en-ID" sz="2800" dirty="0">
                <a:solidFill>
                  <a:srgbClr val="636363"/>
                </a:solidFill>
                <a:latin typeface="Arial" panose="020B0604020202020204" pitchFamily="34" charset="0"/>
                <a:ea typeface="Times New Roman" panose="02020603050405020304" pitchFamily="18" charset="0"/>
                <a:cs typeface="Arial" panose="020B0604020202020204" pitchFamily="34" charset="0"/>
              </a:rPr>
              <a:t> (2003)</a:t>
            </a:r>
            <a:endParaRPr lang="en-ID" sz="2800" dirty="0"/>
          </a:p>
        </p:txBody>
      </p:sp>
      <p:sp>
        <p:nvSpPr>
          <p:cNvPr id="24" name="Rectangle 23">
            <a:extLst>
              <a:ext uri="{FF2B5EF4-FFF2-40B4-BE49-F238E27FC236}">
                <a16:creationId xmlns:a16="http://schemas.microsoft.com/office/drawing/2014/main" id="{A0EC4D5F-A490-4489-B7E1-E9978EE48BA4}"/>
              </a:ext>
            </a:extLst>
          </p:cNvPr>
          <p:cNvSpPr/>
          <p:nvPr/>
        </p:nvSpPr>
        <p:spPr>
          <a:xfrm>
            <a:off x="1026743" y="4004638"/>
            <a:ext cx="8562099" cy="2308324"/>
          </a:xfrm>
          <a:prstGeom prst="rect">
            <a:avLst/>
          </a:prstGeom>
          <a:solidFill>
            <a:schemeClr val="accent3">
              <a:lumMod val="60000"/>
              <a:lumOff val="40000"/>
            </a:schemeClr>
          </a:solidFill>
        </p:spPr>
        <p:txBody>
          <a:bodyPr wrap="square">
            <a:spAutoFit/>
          </a:bodyPr>
          <a:lstStyle/>
          <a:p>
            <a:pPr lvl="0" algn="just">
              <a:spcAft>
                <a:spcPts val="1600"/>
              </a:spcAft>
            </a:pPr>
            <a:r>
              <a:rPr lang="en-ID" sz="2400" dirty="0" err="1">
                <a:latin typeface="Arial" panose="020B0604020202020204" pitchFamily="34" charset="0"/>
                <a:ea typeface="Times New Roman" panose="02020603050405020304" pitchFamily="18" charset="0"/>
                <a:cs typeface="Arial" panose="020B0604020202020204" pitchFamily="34" charset="0"/>
              </a:rPr>
              <a:t>Suatu</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upaya</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perubahan</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perilaku</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manusia</a:t>
            </a:r>
            <a:r>
              <a:rPr lang="en-ID" sz="2400" dirty="0">
                <a:latin typeface="Arial" panose="020B0604020202020204" pitchFamily="34" charset="0"/>
                <a:ea typeface="Times New Roman" panose="02020603050405020304" pitchFamily="18" charset="0"/>
                <a:cs typeface="Arial" panose="020B0604020202020204" pitchFamily="34" charset="0"/>
              </a:rPr>
              <a:t> yang </a:t>
            </a:r>
            <a:r>
              <a:rPr lang="en-ID" sz="2400" dirty="0" err="1">
                <a:latin typeface="Arial" panose="020B0604020202020204" pitchFamily="34" charset="0"/>
                <a:ea typeface="Times New Roman" panose="02020603050405020304" pitchFamily="18" charset="0"/>
                <a:cs typeface="Arial" panose="020B0604020202020204" pitchFamily="34" charset="0"/>
              </a:rPr>
              <a:t>dilakukan</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melalui</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pendekatan</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edukatif</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yaitu</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rangkaian</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kegiatan</a:t>
            </a:r>
            <a:r>
              <a:rPr lang="en-ID" sz="2400" dirty="0">
                <a:latin typeface="Arial" panose="020B0604020202020204" pitchFamily="34" charset="0"/>
                <a:ea typeface="Times New Roman" panose="02020603050405020304" pitchFamily="18" charset="0"/>
                <a:cs typeface="Arial" panose="020B0604020202020204" pitchFamily="34" charset="0"/>
              </a:rPr>
              <a:t> yang   </a:t>
            </a:r>
            <a:r>
              <a:rPr lang="en-ID" sz="2400" dirty="0" err="1">
                <a:latin typeface="Arial" panose="020B0604020202020204" pitchFamily="34" charset="0"/>
                <a:ea typeface="Times New Roman" panose="02020603050405020304" pitchFamily="18" charset="0"/>
                <a:cs typeface="Arial" panose="020B0604020202020204" pitchFamily="34" charset="0"/>
              </a:rPr>
              <a:t>dilakukan</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secara</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sistematik</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terencana</a:t>
            </a:r>
            <a:r>
              <a:rPr lang="en-ID" sz="2400" dirty="0">
                <a:latin typeface="Arial" panose="020B0604020202020204" pitchFamily="34" charset="0"/>
                <a:ea typeface="Times New Roman" panose="02020603050405020304" pitchFamily="18" charset="0"/>
                <a:cs typeface="Arial" panose="020B0604020202020204" pitchFamily="34" charset="0"/>
              </a:rPr>
              <a:t> dan </a:t>
            </a:r>
            <a:r>
              <a:rPr lang="en-ID" sz="2400" dirty="0" err="1">
                <a:latin typeface="Arial" panose="020B0604020202020204" pitchFamily="34" charset="0"/>
                <a:ea typeface="Times New Roman" panose="02020603050405020304" pitchFamily="18" charset="0"/>
                <a:cs typeface="Arial" panose="020B0604020202020204" pitchFamily="34" charset="0"/>
              </a:rPr>
              <a:t>terarah</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dengan</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peran</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serta</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aktif</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individu</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kelompok</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untuk</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memecahkan</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masalah</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masyarakat</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dengan</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memperhitungkan</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faktor</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sosial</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ekonomi-budaya</a:t>
            </a:r>
            <a:r>
              <a:rPr lang="en-ID" sz="2400" dirty="0">
                <a:latin typeface="Arial" panose="020B0604020202020204" pitchFamily="34" charset="0"/>
                <a:ea typeface="Times New Roman" panose="02020603050405020304" pitchFamily="18" charset="0"/>
                <a:cs typeface="Arial" panose="020B0604020202020204" pitchFamily="34" charset="0"/>
              </a:rPr>
              <a:t> </a:t>
            </a:r>
            <a:r>
              <a:rPr lang="en-ID" sz="2400" dirty="0" err="1">
                <a:latin typeface="Arial" panose="020B0604020202020204" pitchFamily="34" charset="0"/>
                <a:ea typeface="Times New Roman" panose="02020603050405020304" pitchFamily="18" charset="0"/>
                <a:cs typeface="Arial" panose="020B0604020202020204" pitchFamily="34" charset="0"/>
              </a:rPr>
              <a:t>setempat</a:t>
            </a:r>
            <a:r>
              <a:rPr lang="en-ID" sz="2400" dirty="0">
                <a:latin typeface="Arial" panose="020B0604020202020204" pitchFamily="34" charset="0"/>
                <a:ea typeface="Times New Roman" panose="02020603050405020304" pitchFamily="18" charset="0"/>
                <a:cs typeface="Arial" panose="020B0604020202020204" pitchFamily="34" charset="0"/>
              </a:rPr>
              <a:t>.</a:t>
            </a:r>
            <a:endParaRPr lang="en-ID" sz="2400" dirty="0"/>
          </a:p>
        </p:txBody>
      </p:sp>
      <p:pic>
        <p:nvPicPr>
          <p:cNvPr id="25" name="Picture 24">
            <a:extLst>
              <a:ext uri="{FF2B5EF4-FFF2-40B4-BE49-F238E27FC236}">
                <a16:creationId xmlns:a16="http://schemas.microsoft.com/office/drawing/2014/main" id="{6B6C9D72-27A3-4AA8-B2BE-EE7FF233DD65}"/>
              </a:ext>
            </a:extLst>
          </p:cNvPr>
          <p:cNvPicPr>
            <a:picLocks noChangeAspect="1"/>
          </p:cNvPicPr>
          <p:nvPr/>
        </p:nvPicPr>
        <p:blipFill>
          <a:blip r:embed="rId2"/>
          <a:stretch>
            <a:fillRect/>
          </a:stretch>
        </p:blipFill>
        <p:spPr>
          <a:xfrm>
            <a:off x="11317903" y="-35418"/>
            <a:ext cx="1009107" cy="1009107"/>
          </a:xfrm>
          <a:prstGeom prst="ellipse">
            <a:avLst/>
          </a:prstGeom>
          <a:ln>
            <a:noFill/>
          </a:ln>
          <a:effectLst>
            <a:softEdge rad="112500"/>
          </a:effectLst>
        </p:spPr>
      </p:pic>
    </p:spTree>
    <p:extLst>
      <p:ext uri="{BB962C8B-B14F-4D97-AF65-F5344CB8AC3E}">
        <p14:creationId xmlns:p14="http://schemas.microsoft.com/office/powerpoint/2010/main" val="42005947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번호박스">
            <a:extLst>
              <a:ext uri="{FF2B5EF4-FFF2-40B4-BE49-F238E27FC236}">
                <a16:creationId xmlns:a16="http://schemas.microsoft.com/office/drawing/2014/main" id="{67E7815C-0452-4912-8D42-96EB3F777DF3}"/>
              </a:ext>
            </a:extLst>
          </p:cNvPr>
          <p:cNvGrpSpPr/>
          <p:nvPr/>
        </p:nvGrpSpPr>
        <p:grpSpPr>
          <a:xfrm>
            <a:off x="230208" y="1238798"/>
            <a:ext cx="10691888" cy="655842"/>
            <a:chOff x="763902" y="2040787"/>
            <a:chExt cx="8116979" cy="655842"/>
          </a:xfrm>
        </p:grpSpPr>
        <p:sp>
          <p:nvSpPr>
            <p:cNvPr id="5" name="모서리가 둥근 직사각형 294">
              <a:extLst>
                <a:ext uri="{FF2B5EF4-FFF2-40B4-BE49-F238E27FC236}">
                  <a16:creationId xmlns:a16="http://schemas.microsoft.com/office/drawing/2014/main" id="{C27E3E1B-912E-4A8B-AFEE-2D76DDC1C5DA}"/>
                </a:ext>
              </a:extLst>
            </p:cNvPr>
            <p:cNvSpPr/>
            <p:nvPr/>
          </p:nvSpPr>
          <p:spPr bwMode="auto">
            <a:xfrm>
              <a:off x="763902" y="2040787"/>
              <a:ext cx="8116979" cy="655842"/>
            </a:xfrm>
            <a:prstGeom prst="roundRect">
              <a:avLst>
                <a:gd name="adj" fmla="val 50000"/>
              </a:avLst>
            </a:prstGeom>
            <a:solidFill>
              <a:srgbClr val="794007">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grpSp>
          <p:nvGrpSpPr>
            <p:cNvPr id="6" name="그룹 5">
              <a:extLst>
                <a:ext uri="{FF2B5EF4-FFF2-40B4-BE49-F238E27FC236}">
                  <a16:creationId xmlns:a16="http://schemas.microsoft.com/office/drawing/2014/main" id="{195F5594-17B8-4DD3-BCFF-4E7E5D77619E}"/>
                </a:ext>
              </a:extLst>
            </p:cNvPr>
            <p:cNvGrpSpPr/>
            <p:nvPr/>
          </p:nvGrpSpPr>
          <p:grpSpPr>
            <a:xfrm>
              <a:off x="817373" y="2100553"/>
              <a:ext cx="8063508" cy="560011"/>
              <a:chOff x="817373" y="2100553"/>
              <a:chExt cx="8063508" cy="560011"/>
            </a:xfrm>
          </p:grpSpPr>
          <p:sp>
            <p:nvSpPr>
              <p:cNvPr id="7" name="TextBox 6">
                <a:extLst>
                  <a:ext uri="{FF2B5EF4-FFF2-40B4-BE49-F238E27FC236}">
                    <a16:creationId xmlns:a16="http://schemas.microsoft.com/office/drawing/2014/main" id="{B7BB18CA-CB5B-475B-BF26-7109466CD486}"/>
                  </a:ext>
                </a:extLst>
              </p:cNvPr>
              <p:cNvSpPr txBox="1"/>
              <p:nvPr/>
            </p:nvSpPr>
            <p:spPr bwMode="auto">
              <a:xfrm>
                <a:off x="1441621" y="2100553"/>
                <a:ext cx="7439260" cy="560010"/>
              </a:xfrm>
              <a:prstGeom prst="rect">
                <a:avLst/>
              </a:prstGeom>
              <a:noFill/>
            </p:spPr>
            <p:txBody>
              <a:bodyPr lIns="91541" tIns="45770" rIns="91541" bIns="45770" anchor="ctr">
                <a:spAutoFit/>
                <a:scene3d>
                  <a:camera prst="orthographicFront"/>
                  <a:lightRig rig="threePt" dir="t"/>
                </a:scene3d>
                <a:sp3d>
                  <a:bevelT w="0" h="38100"/>
                </a:sp3d>
              </a:bodyPr>
              <a:lstStyle/>
              <a:p>
                <a:pPr fontAlgn="auto" latinLnBrk="0">
                  <a:spcBef>
                    <a:spcPts val="0"/>
                  </a:spcBef>
                  <a:spcAft>
                    <a:spcPts val="0"/>
                  </a:spcAft>
                  <a:defRPr/>
                </a:pPr>
                <a:r>
                  <a:rPr kumimoji="0" lang="ko-KR" altLang="en-US" sz="3000" spc="-100" dirty="0">
                    <a:solidFill>
                      <a:schemeClr val="tx1">
                        <a:lumMod val="95000"/>
                        <a:lumOff val="5000"/>
                      </a:schemeClr>
                    </a:solidFill>
                    <a:latin typeface="Arial" panose="020B0604020202020204" pitchFamily="34" charset="0"/>
                    <a:ea typeface="나눔바른고딕" panose="020B0603020101020101" pitchFamily="50" charset="-127"/>
                    <a:cs typeface="Arial" panose="020B0604020202020204" pitchFamily="34" charset="0"/>
                  </a:rPr>
                  <a:t> </a:t>
                </a:r>
              </a:p>
            </p:txBody>
          </p:sp>
          <p:grpSp>
            <p:nvGrpSpPr>
              <p:cNvPr id="8" name="그룹 296">
                <a:extLst>
                  <a:ext uri="{FF2B5EF4-FFF2-40B4-BE49-F238E27FC236}">
                    <a16:creationId xmlns:a16="http://schemas.microsoft.com/office/drawing/2014/main" id="{BB369D54-2161-4AD1-9612-2CB4DBC7AB1D}"/>
                  </a:ext>
                </a:extLst>
              </p:cNvPr>
              <p:cNvGrpSpPr>
                <a:grpSpLocks/>
              </p:cNvGrpSpPr>
              <p:nvPr/>
            </p:nvGrpSpPr>
            <p:grpSpPr bwMode="auto">
              <a:xfrm>
                <a:off x="817373" y="2106567"/>
                <a:ext cx="665492" cy="553997"/>
                <a:chOff x="-1415771" y="2135815"/>
                <a:chExt cx="432047" cy="355784"/>
              </a:xfrm>
            </p:grpSpPr>
            <p:sp>
              <p:nvSpPr>
                <p:cNvPr id="9" name="타원 8">
                  <a:extLst>
                    <a:ext uri="{FF2B5EF4-FFF2-40B4-BE49-F238E27FC236}">
                      <a16:creationId xmlns:a16="http://schemas.microsoft.com/office/drawing/2014/main" id="{A68BDB7B-C924-4149-A83F-0A7B68798CEE}"/>
                    </a:ext>
                  </a:extLst>
                </p:cNvPr>
                <p:cNvSpPr/>
                <p:nvPr/>
              </p:nvSpPr>
              <p:spPr>
                <a:xfrm>
                  <a:off x="-1358201" y="2140595"/>
                  <a:ext cx="327492" cy="32456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sz="1200" spc="-100">
                    <a:latin typeface="Arial" panose="020B0604020202020204" pitchFamily="34" charset="0"/>
                    <a:cs typeface="Arial" panose="020B0604020202020204" pitchFamily="34" charset="0"/>
                  </a:endParaRPr>
                </a:p>
              </p:txBody>
            </p:sp>
            <p:sp>
              <p:nvSpPr>
                <p:cNvPr id="10" name="Text Box 150">
                  <a:extLst>
                    <a:ext uri="{FF2B5EF4-FFF2-40B4-BE49-F238E27FC236}">
                      <a16:creationId xmlns:a16="http://schemas.microsoft.com/office/drawing/2014/main" id="{438AE65D-2919-48EE-9D59-B5F714C9F6B2}"/>
                    </a:ext>
                  </a:extLst>
                </p:cNvPr>
                <p:cNvSpPr txBox="1">
                  <a:spLocks noChangeArrowheads="1"/>
                </p:cNvSpPr>
                <p:nvPr/>
              </p:nvSpPr>
              <p:spPr bwMode="auto">
                <a:xfrm>
                  <a:off x="-1415771" y="2135815"/>
                  <a:ext cx="432047" cy="355784"/>
                </a:xfrm>
                <a:prstGeom prst="rect">
                  <a:avLst/>
                </a:prstGeom>
              </p:spPr>
              <p:txBody>
                <a:bodyPr anchor="ctr">
                  <a:spAutoFit/>
                  <a:scene3d>
                    <a:camera prst="orthographicFront"/>
                    <a:lightRig rig="threePt" dir="t"/>
                  </a:scene3d>
                  <a:sp3d>
                    <a:bevelT w="1270" h="1270"/>
                    <a:bevelB w="1270" h="1270"/>
                  </a:sp3d>
                </a:bodyPr>
                <a:lstStyle>
                  <a:defPPr>
                    <a:defRPr lang="ko-KR"/>
                  </a:defPPr>
                  <a:lvl1pPr algn="ctr">
                    <a:defRPr sz="1500" spc="-10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defRPr>
                  </a:lvl1pPr>
                </a:lstStyle>
                <a:p>
                  <a:pPr fontAlgn="auto">
                    <a:spcBef>
                      <a:spcPts val="0"/>
                    </a:spcBef>
                    <a:spcAft>
                      <a:spcPts val="0"/>
                    </a:spcAft>
                    <a:defRPr/>
                  </a:pPr>
                  <a:r>
                    <a:rPr lang="en-US" altLang="ko-KR" sz="3000" b="1" dirty="0">
                      <a:solidFill>
                        <a:srgbClr val="585C65"/>
                      </a:solidFill>
                      <a:latin typeface="Arial" panose="020B0604020202020204" pitchFamily="34" charset="0"/>
                      <a:ea typeface="나눔스퀘어_ac" panose="020B0600000101010101" pitchFamily="50" charset="-127"/>
                      <a:cs typeface="Arial" panose="020B0604020202020204" pitchFamily="34" charset="0"/>
                    </a:rPr>
                    <a:t>3</a:t>
                  </a:r>
                  <a:endParaRPr kumimoji="0" lang="ko-KR" altLang="en-US" sz="3000" b="1" dirty="0">
                    <a:solidFill>
                      <a:srgbClr val="585C65"/>
                    </a:solidFill>
                    <a:latin typeface="Arial" panose="020B0604020202020204" pitchFamily="34" charset="0"/>
                    <a:ea typeface="나눔스퀘어_ac" panose="020B0600000101010101" pitchFamily="50" charset="-127"/>
                    <a:cs typeface="Arial" panose="020B0604020202020204" pitchFamily="34" charset="0"/>
                  </a:endParaRPr>
                </a:p>
              </p:txBody>
            </p:sp>
          </p:grpSp>
        </p:grpSp>
      </p:grpSp>
      <p:sp>
        <p:nvSpPr>
          <p:cNvPr id="11" name="Rectangle 10">
            <a:extLst>
              <a:ext uri="{FF2B5EF4-FFF2-40B4-BE49-F238E27FC236}">
                <a16:creationId xmlns:a16="http://schemas.microsoft.com/office/drawing/2014/main" id="{8E923B37-E1B1-468E-BA75-E464AA64FCB7}"/>
              </a:ext>
            </a:extLst>
          </p:cNvPr>
          <p:cNvSpPr/>
          <p:nvPr/>
        </p:nvSpPr>
        <p:spPr>
          <a:xfrm>
            <a:off x="1267186" y="1281337"/>
            <a:ext cx="1898277" cy="461665"/>
          </a:xfrm>
          <a:prstGeom prst="rect">
            <a:avLst/>
          </a:prstGeom>
        </p:spPr>
        <p:txBody>
          <a:bodyPr wrap="none">
            <a:spAutoFit/>
          </a:bodyPr>
          <a:lstStyle/>
          <a:p>
            <a:pPr lvl="0" algn="just"/>
            <a:r>
              <a:rPr lang="en-ID" sz="2400" dirty="0">
                <a:latin typeface="Arial" panose="020B0604020202020204" pitchFamily="34" charset="0"/>
                <a:ea typeface="Times New Roman" panose="02020603050405020304" pitchFamily="18" charset="0"/>
                <a:cs typeface="Arial" panose="020B0604020202020204" pitchFamily="34" charset="0"/>
              </a:rPr>
              <a:t>Lucie (2005)</a:t>
            </a:r>
            <a:endParaRPr lang="en-ID" sz="2400" dirty="0"/>
          </a:p>
        </p:txBody>
      </p:sp>
      <p:sp>
        <p:nvSpPr>
          <p:cNvPr id="12" name="Rectangle 11">
            <a:extLst>
              <a:ext uri="{FF2B5EF4-FFF2-40B4-BE49-F238E27FC236}">
                <a16:creationId xmlns:a16="http://schemas.microsoft.com/office/drawing/2014/main" id="{B5F20102-D67C-4EF1-B605-CF5DC633E838}"/>
              </a:ext>
            </a:extLst>
          </p:cNvPr>
          <p:cNvSpPr/>
          <p:nvPr/>
        </p:nvSpPr>
        <p:spPr>
          <a:xfrm>
            <a:off x="1081913" y="1717567"/>
            <a:ext cx="10691888" cy="1323439"/>
          </a:xfrm>
          <a:prstGeom prst="rect">
            <a:avLst/>
          </a:prstGeom>
          <a:solidFill>
            <a:schemeClr val="accent3">
              <a:lumMod val="60000"/>
              <a:lumOff val="40000"/>
            </a:schemeClr>
          </a:solidFill>
        </p:spPr>
        <p:txBody>
          <a:bodyPr wrap="square">
            <a:spAutoFit/>
          </a:bodyPr>
          <a:lstStyle/>
          <a:p>
            <a:pPr lvl="0" algn="just">
              <a:spcAft>
                <a:spcPts val="1600"/>
              </a:spcAft>
            </a:pPr>
            <a:r>
              <a:rPr lang="en-ID" sz="2000" dirty="0">
                <a:latin typeface="Arial" panose="020B0604020202020204" pitchFamily="34" charset="0"/>
                <a:ea typeface="Times New Roman" panose="02020603050405020304" pitchFamily="18" charset="0"/>
                <a:cs typeface="Arial" panose="020B0604020202020204" pitchFamily="34" charset="0"/>
              </a:rPr>
              <a:t>Proses </a:t>
            </a:r>
            <a:r>
              <a:rPr lang="en-ID" sz="2000" dirty="0" err="1">
                <a:latin typeface="Arial" panose="020B0604020202020204" pitchFamily="34" charset="0"/>
                <a:ea typeface="Times New Roman" panose="02020603050405020304" pitchFamily="18" charset="0"/>
                <a:cs typeface="Arial" panose="020B0604020202020204" pitchFamily="34" charset="0"/>
              </a:rPr>
              <a:t>perubahan</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perilaku</a:t>
            </a:r>
            <a:r>
              <a:rPr lang="en-ID" sz="2000" dirty="0">
                <a:latin typeface="Arial" panose="020B0604020202020204" pitchFamily="34" charset="0"/>
                <a:ea typeface="Times New Roman" panose="02020603050405020304" pitchFamily="18" charset="0"/>
                <a:cs typeface="Arial" panose="020B0604020202020204" pitchFamily="34" charset="0"/>
              </a:rPr>
              <a:t> yang </a:t>
            </a:r>
            <a:r>
              <a:rPr lang="en-ID" sz="2000" dirty="0" err="1">
                <a:latin typeface="Arial" panose="020B0604020202020204" pitchFamily="34" charset="0"/>
                <a:ea typeface="Times New Roman" panose="02020603050405020304" pitchFamily="18" charset="0"/>
                <a:cs typeface="Arial" panose="020B0604020202020204" pitchFamily="34" charset="0"/>
              </a:rPr>
              <a:t>berkelanjutan</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dimana</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perubahan</a:t>
            </a:r>
            <a:r>
              <a:rPr lang="en-ID" sz="2000" dirty="0">
                <a:latin typeface="Arial" panose="020B0604020202020204" pitchFamily="34" charset="0"/>
                <a:ea typeface="Times New Roman" panose="02020603050405020304" pitchFamily="18" charset="0"/>
                <a:cs typeface="Arial" panose="020B0604020202020204" pitchFamily="34" charset="0"/>
              </a:rPr>
              <a:t> yang </a:t>
            </a:r>
            <a:r>
              <a:rPr lang="en-ID" sz="2000" dirty="0" err="1">
                <a:latin typeface="Arial" panose="020B0604020202020204" pitchFamily="34" charset="0"/>
                <a:ea typeface="Times New Roman" panose="02020603050405020304" pitchFamily="18" charset="0"/>
                <a:cs typeface="Arial" panose="020B0604020202020204" pitchFamily="34" charset="0"/>
              </a:rPr>
              <a:t>dituntut</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tidak</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semata-mata</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karena</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penambahan</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pengetahuan</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saja</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namun</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diharapkan</a:t>
            </a:r>
            <a:r>
              <a:rPr lang="en-ID" sz="2000" dirty="0">
                <a:latin typeface="Arial" panose="020B0604020202020204" pitchFamily="34" charset="0"/>
                <a:ea typeface="Times New Roman" panose="02020603050405020304" pitchFamily="18" charset="0"/>
                <a:cs typeface="Arial" panose="020B0604020202020204" pitchFamily="34" charset="0"/>
              </a:rPr>
              <a:t> juga </a:t>
            </a:r>
            <a:r>
              <a:rPr lang="en-ID" sz="2000" dirty="0" err="1">
                <a:latin typeface="Arial" panose="020B0604020202020204" pitchFamily="34" charset="0"/>
                <a:ea typeface="Times New Roman" panose="02020603050405020304" pitchFamily="18" charset="0"/>
                <a:cs typeface="Arial" panose="020B0604020202020204" pitchFamily="34" charset="0"/>
              </a:rPr>
              <a:t>adanya</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perubahan</a:t>
            </a:r>
            <a:r>
              <a:rPr lang="en-ID" sz="2000" dirty="0">
                <a:latin typeface="Arial" panose="020B0604020202020204" pitchFamily="34" charset="0"/>
                <a:ea typeface="Times New Roman" panose="02020603050405020304" pitchFamily="18" charset="0"/>
                <a:cs typeface="Arial" panose="020B0604020202020204" pitchFamily="34" charset="0"/>
              </a:rPr>
              <a:t> pada </a:t>
            </a:r>
            <a:r>
              <a:rPr lang="en-ID" sz="2000" dirty="0" err="1">
                <a:latin typeface="Arial" panose="020B0604020202020204" pitchFamily="34" charset="0"/>
                <a:ea typeface="Times New Roman" panose="02020603050405020304" pitchFamily="18" charset="0"/>
                <a:cs typeface="Arial" panose="020B0604020202020204" pitchFamily="34" charset="0"/>
              </a:rPr>
              <a:t>keterampilan</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sekaligus</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sikap</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mantap</a:t>
            </a:r>
            <a:r>
              <a:rPr lang="en-ID" sz="2000" dirty="0">
                <a:latin typeface="Arial" panose="020B0604020202020204" pitchFamily="34" charset="0"/>
                <a:ea typeface="Times New Roman" panose="02020603050405020304" pitchFamily="18" charset="0"/>
                <a:cs typeface="Arial" panose="020B0604020202020204" pitchFamily="34" charset="0"/>
              </a:rPr>
              <a:t> yang </a:t>
            </a:r>
            <a:r>
              <a:rPr lang="en-ID" sz="2000" dirty="0" err="1">
                <a:latin typeface="Arial" panose="020B0604020202020204" pitchFamily="34" charset="0"/>
                <a:ea typeface="Times New Roman" panose="02020603050405020304" pitchFamily="18" charset="0"/>
                <a:cs typeface="Arial" panose="020B0604020202020204" pitchFamily="34" charset="0"/>
              </a:rPr>
              <a:t>menjurus</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kepada</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tindakan</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atau</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kerja</a:t>
            </a:r>
            <a:r>
              <a:rPr lang="en-ID" sz="2000" dirty="0">
                <a:latin typeface="Arial" panose="020B0604020202020204" pitchFamily="34" charset="0"/>
                <a:ea typeface="Times New Roman" panose="02020603050405020304" pitchFamily="18" charset="0"/>
                <a:cs typeface="Arial" panose="020B0604020202020204" pitchFamily="34" charset="0"/>
              </a:rPr>
              <a:t> yang </a:t>
            </a:r>
            <a:r>
              <a:rPr lang="en-ID" sz="2000" dirty="0" err="1">
                <a:latin typeface="Arial" panose="020B0604020202020204" pitchFamily="34" charset="0"/>
                <a:ea typeface="Times New Roman" panose="02020603050405020304" pitchFamily="18" charset="0"/>
                <a:cs typeface="Arial" panose="020B0604020202020204" pitchFamily="34" charset="0"/>
              </a:rPr>
              <a:t>lebih</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baik</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produktif</a:t>
            </a:r>
            <a:r>
              <a:rPr lang="en-ID" sz="2000" dirty="0">
                <a:latin typeface="Arial" panose="020B0604020202020204" pitchFamily="34" charset="0"/>
                <a:ea typeface="Times New Roman" panose="02020603050405020304" pitchFamily="18" charset="0"/>
                <a:cs typeface="Arial" panose="020B0604020202020204" pitchFamily="34" charset="0"/>
              </a:rPr>
              <a:t>, dan </a:t>
            </a:r>
            <a:r>
              <a:rPr lang="en-ID" sz="2000" dirty="0" err="1">
                <a:latin typeface="Arial" panose="020B0604020202020204" pitchFamily="34" charset="0"/>
                <a:ea typeface="Times New Roman" panose="02020603050405020304" pitchFamily="18" charset="0"/>
                <a:cs typeface="Arial" panose="020B0604020202020204" pitchFamily="34" charset="0"/>
              </a:rPr>
              <a:t>menguntungkan</a:t>
            </a:r>
            <a:r>
              <a:rPr lang="en-ID" sz="2000" dirty="0">
                <a:latin typeface="Arial" panose="020B0604020202020204" pitchFamily="34" charset="0"/>
                <a:ea typeface="Times New Roman" panose="02020603050405020304" pitchFamily="18" charset="0"/>
                <a:cs typeface="Arial" panose="020B0604020202020204" pitchFamily="34" charset="0"/>
              </a:rPr>
              <a:t>.</a:t>
            </a:r>
            <a:endParaRPr lang="en-ID" sz="2000" dirty="0"/>
          </a:p>
        </p:txBody>
      </p:sp>
      <p:grpSp>
        <p:nvGrpSpPr>
          <p:cNvPr id="13" name="번호박스">
            <a:extLst>
              <a:ext uri="{FF2B5EF4-FFF2-40B4-BE49-F238E27FC236}">
                <a16:creationId xmlns:a16="http://schemas.microsoft.com/office/drawing/2014/main" id="{6FD8BF3D-170D-479F-872A-5415F98FEDDB}"/>
              </a:ext>
            </a:extLst>
          </p:cNvPr>
          <p:cNvGrpSpPr/>
          <p:nvPr/>
        </p:nvGrpSpPr>
        <p:grpSpPr>
          <a:xfrm>
            <a:off x="143710" y="3191854"/>
            <a:ext cx="10691888" cy="655842"/>
            <a:chOff x="763902" y="2040787"/>
            <a:chExt cx="8116979" cy="655842"/>
          </a:xfrm>
        </p:grpSpPr>
        <p:sp>
          <p:nvSpPr>
            <p:cNvPr id="14" name="모서리가 둥근 직사각형 294">
              <a:extLst>
                <a:ext uri="{FF2B5EF4-FFF2-40B4-BE49-F238E27FC236}">
                  <a16:creationId xmlns:a16="http://schemas.microsoft.com/office/drawing/2014/main" id="{7BC52809-D529-439A-A721-71B293E8B0F6}"/>
                </a:ext>
              </a:extLst>
            </p:cNvPr>
            <p:cNvSpPr/>
            <p:nvPr/>
          </p:nvSpPr>
          <p:spPr bwMode="auto">
            <a:xfrm>
              <a:off x="763902" y="2040787"/>
              <a:ext cx="8116979" cy="655842"/>
            </a:xfrm>
            <a:prstGeom prst="roundRect">
              <a:avLst>
                <a:gd name="adj" fmla="val 50000"/>
              </a:avLst>
            </a:prstGeom>
            <a:solidFill>
              <a:srgbClr val="794007">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grpSp>
          <p:nvGrpSpPr>
            <p:cNvPr id="15" name="그룹 5">
              <a:extLst>
                <a:ext uri="{FF2B5EF4-FFF2-40B4-BE49-F238E27FC236}">
                  <a16:creationId xmlns:a16="http://schemas.microsoft.com/office/drawing/2014/main" id="{1D977F92-1C87-4281-A0A1-AD29EF0406F0}"/>
                </a:ext>
              </a:extLst>
            </p:cNvPr>
            <p:cNvGrpSpPr/>
            <p:nvPr/>
          </p:nvGrpSpPr>
          <p:grpSpPr>
            <a:xfrm>
              <a:off x="817373" y="2100553"/>
              <a:ext cx="8063508" cy="560011"/>
              <a:chOff x="817373" y="2100553"/>
              <a:chExt cx="8063508" cy="560011"/>
            </a:xfrm>
          </p:grpSpPr>
          <p:sp>
            <p:nvSpPr>
              <p:cNvPr id="16" name="TextBox 15">
                <a:extLst>
                  <a:ext uri="{FF2B5EF4-FFF2-40B4-BE49-F238E27FC236}">
                    <a16:creationId xmlns:a16="http://schemas.microsoft.com/office/drawing/2014/main" id="{A6DAB7AE-CBD1-4448-BEFA-6D1D4AB82E92}"/>
                  </a:ext>
                </a:extLst>
              </p:cNvPr>
              <p:cNvSpPr txBox="1"/>
              <p:nvPr/>
            </p:nvSpPr>
            <p:spPr bwMode="auto">
              <a:xfrm>
                <a:off x="1441621" y="2100553"/>
                <a:ext cx="7439260" cy="560010"/>
              </a:xfrm>
              <a:prstGeom prst="rect">
                <a:avLst/>
              </a:prstGeom>
              <a:noFill/>
            </p:spPr>
            <p:txBody>
              <a:bodyPr lIns="91541" tIns="45770" rIns="91541" bIns="45770" anchor="ctr">
                <a:spAutoFit/>
                <a:scene3d>
                  <a:camera prst="orthographicFront"/>
                  <a:lightRig rig="threePt" dir="t"/>
                </a:scene3d>
                <a:sp3d>
                  <a:bevelT w="0" h="38100"/>
                </a:sp3d>
              </a:bodyPr>
              <a:lstStyle/>
              <a:p>
                <a:pPr fontAlgn="auto" latinLnBrk="0">
                  <a:spcBef>
                    <a:spcPts val="0"/>
                  </a:spcBef>
                  <a:spcAft>
                    <a:spcPts val="0"/>
                  </a:spcAft>
                  <a:defRPr/>
                </a:pPr>
                <a:r>
                  <a:rPr kumimoji="0" lang="ko-KR" altLang="en-US" sz="3000" spc="-100" dirty="0">
                    <a:solidFill>
                      <a:schemeClr val="tx1">
                        <a:lumMod val="95000"/>
                        <a:lumOff val="5000"/>
                      </a:schemeClr>
                    </a:solidFill>
                    <a:latin typeface="Arial" panose="020B0604020202020204" pitchFamily="34" charset="0"/>
                    <a:ea typeface="나눔바른고딕" panose="020B0603020101020101" pitchFamily="50" charset="-127"/>
                    <a:cs typeface="Arial" panose="020B0604020202020204" pitchFamily="34" charset="0"/>
                  </a:rPr>
                  <a:t> </a:t>
                </a:r>
              </a:p>
            </p:txBody>
          </p:sp>
          <p:grpSp>
            <p:nvGrpSpPr>
              <p:cNvPr id="17" name="그룹 296">
                <a:extLst>
                  <a:ext uri="{FF2B5EF4-FFF2-40B4-BE49-F238E27FC236}">
                    <a16:creationId xmlns:a16="http://schemas.microsoft.com/office/drawing/2014/main" id="{FCF65D3F-7C43-478C-8BEA-F687724753F0}"/>
                  </a:ext>
                </a:extLst>
              </p:cNvPr>
              <p:cNvGrpSpPr>
                <a:grpSpLocks/>
              </p:cNvGrpSpPr>
              <p:nvPr/>
            </p:nvGrpSpPr>
            <p:grpSpPr bwMode="auto">
              <a:xfrm>
                <a:off x="817373" y="2106567"/>
                <a:ext cx="665492" cy="553997"/>
                <a:chOff x="-1415771" y="2135815"/>
                <a:chExt cx="432047" cy="355784"/>
              </a:xfrm>
            </p:grpSpPr>
            <p:sp>
              <p:nvSpPr>
                <p:cNvPr id="18" name="타원 8">
                  <a:extLst>
                    <a:ext uri="{FF2B5EF4-FFF2-40B4-BE49-F238E27FC236}">
                      <a16:creationId xmlns:a16="http://schemas.microsoft.com/office/drawing/2014/main" id="{2A38EE42-17AC-4F1B-873E-32AC1320FB63}"/>
                    </a:ext>
                  </a:extLst>
                </p:cNvPr>
                <p:cNvSpPr/>
                <p:nvPr/>
              </p:nvSpPr>
              <p:spPr>
                <a:xfrm>
                  <a:off x="-1358201" y="2140595"/>
                  <a:ext cx="327492" cy="32456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sz="1200" spc="-100">
                    <a:latin typeface="Arial" panose="020B0604020202020204" pitchFamily="34" charset="0"/>
                    <a:cs typeface="Arial" panose="020B0604020202020204" pitchFamily="34" charset="0"/>
                  </a:endParaRPr>
                </a:p>
              </p:txBody>
            </p:sp>
            <p:sp>
              <p:nvSpPr>
                <p:cNvPr id="19" name="Text Box 150">
                  <a:extLst>
                    <a:ext uri="{FF2B5EF4-FFF2-40B4-BE49-F238E27FC236}">
                      <a16:creationId xmlns:a16="http://schemas.microsoft.com/office/drawing/2014/main" id="{50F077F7-5058-4FF7-85F2-46C5DDC9F188}"/>
                    </a:ext>
                  </a:extLst>
                </p:cNvPr>
                <p:cNvSpPr txBox="1">
                  <a:spLocks noChangeArrowheads="1"/>
                </p:cNvSpPr>
                <p:nvPr/>
              </p:nvSpPr>
              <p:spPr bwMode="auto">
                <a:xfrm>
                  <a:off x="-1415771" y="2135815"/>
                  <a:ext cx="432047" cy="355784"/>
                </a:xfrm>
                <a:prstGeom prst="rect">
                  <a:avLst/>
                </a:prstGeom>
              </p:spPr>
              <p:txBody>
                <a:bodyPr anchor="ctr">
                  <a:spAutoFit/>
                  <a:scene3d>
                    <a:camera prst="orthographicFront"/>
                    <a:lightRig rig="threePt" dir="t"/>
                  </a:scene3d>
                  <a:sp3d>
                    <a:bevelT w="1270" h="1270"/>
                    <a:bevelB w="1270" h="1270"/>
                  </a:sp3d>
                </a:bodyPr>
                <a:lstStyle>
                  <a:defPPr>
                    <a:defRPr lang="ko-KR"/>
                  </a:defPPr>
                  <a:lvl1pPr algn="ctr">
                    <a:defRPr sz="1500" spc="-10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defRPr>
                  </a:lvl1pPr>
                </a:lstStyle>
                <a:p>
                  <a:pPr fontAlgn="auto">
                    <a:spcBef>
                      <a:spcPts val="0"/>
                    </a:spcBef>
                    <a:spcAft>
                      <a:spcPts val="0"/>
                    </a:spcAft>
                    <a:defRPr/>
                  </a:pPr>
                  <a:r>
                    <a:rPr kumimoji="0" lang="en-US" altLang="ko-KR" sz="3000" b="1" dirty="0">
                      <a:solidFill>
                        <a:srgbClr val="585C65"/>
                      </a:solidFill>
                      <a:latin typeface="Arial" panose="020B0604020202020204" pitchFamily="34" charset="0"/>
                      <a:ea typeface="나눔스퀘어_ac" panose="020B0600000101010101" pitchFamily="50" charset="-127"/>
                      <a:cs typeface="Arial" panose="020B0604020202020204" pitchFamily="34" charset="0"/>
                    </a:rPr>
                    <a:t>4</a:t>
                  </a:r>
                  <a:endParaRPr kumimoji="0" lang="ko-KR" altLang="en-US" sz="3000" b="1" dirty="0">
                    <a:solidFill>
                      <a:srgbClr val="585C65"/>
                    </a:solidFill>
                    <a:latin typeface="Arial" panose="020B0604020202020204" pitchFamily="34" charset="0"/>
                    <a:ea typeface="나눔스퀘어_ac" panose="020B0600000101010101" pitchFamily="50" charset="-127"/>
                    <a:cs typeface="Arial" panose="020B0604020202020204" pitchFamily="34" charset="0"/>
                  </a:endParaRPr>
                </a:p>
              </p:txBody>
            </p:sp>
          </p:grpSp>
        </p:grpSp>
      </p:grpSp>
      <p:sp>
        <p:nvSpPr>
          <p:cNvPr id="20" name="Rectangle 19">
            <a:extLst>
              <a:ext uri="{FF2B5EF4-FFF2-40B4-BE49-F238E27FC236}">
                <a16:creationId xmlns:a16="http://schemas.microsoft.com/office/drawing/2014/main" id="{6C56E0D2-57EC-4C2C-831B-153909E0447C}"/>
              </a:ext>
            </a:extLst>
          </p:cNvPr>
          <p:cNvSpPr/>
          <p:nvPr/>
        </p:nvSpPr>
        <p:spPr>
          <a:xfrm>
            <a:off x="1224369" y="3264547"/>
            <a:ext cx="2121093" cy="461665"/>
          </a:xfrm>
          <a:prstGeom prst="rect">
            <a:avLst/>
          </a:prstGeom>
        </p:spPr>
        <p:txBody>
          <a:bodyPr wrap="none">
            <a:spAutoFit/>
          </a:bodyPr>
          <a:lstStyle/>
          <a:p>
            <a:pPr lvl="0" algn="just"/>
            <a:r>
              <a:rPr lang="en-ID" sz="2400" dirty="0" err="1">
                <a:latin typeface="Arial" panose="020B0604020202020204" pitchFamily="34" charset="0"/>
                <a:ea typeface="Times New Roman" panose="02020603050405020304" pitchFamily="18" charset="0"/>
                <a:cs typeface="Arial" panose="020B0604020202020204" pitchFamily="34" charset="0"/>
              </a:rPr>
              <a:t>Subejo</a:t>
            </a:r>
            <a:r>
              <a:rPr lang="en-ID" sz="2400" dirty="0">
                <a:latin typeface="Arial" panose="020B0604020202020204" pitchFamily="34" charset="0"/>
                <a:ea typeface="Times New Roman" panose="02020603050405020304" pitchFamily="18" charset="0"/>
                <a:cs typeface="Arial" panose="020B0604020202020204" pitchFamily="34" charset="0"/>
              </a:rPr>
              <a:t> (2010)</a:t>
            </a:r>
            <a:endParaRPr lang="en-ID" sz="2400" dirty="0"/>
          </a:p>
        </p:txBody>
      </p:sp>
      <p:sp>
        <p:nvSpPr>
          <p:cNvPr id="21" name="Rectangle 20">
            <a:extLst>
              <a:ext uri="{FF2B5EF4-FFF2-40B4-BE49-F238E27FC236}">
                <a16:creationId xmlns:a16="http://schemas.microsoft.com/office/drawing/2014/main" id="{CFE9638B-7282-4B9E-8336-3C12458DE8CE}"/>
              </a:ext>
            </a:extLst>
          </p:cNvPr>
          <p:cNvSpPr/>
          <p:nvPr/>
        </p:nvSpPr>
        <p:spPr>
          <a:xfrm>
            <a:off x="995416" y="3751368"/>
            <a:ext cx="10691888" cy="1015663"/>
          </a:xfrm>
          <a:prstGeom prst="rect">
            <a:avLst/>
          </a:prstGeom>
          <a:solidFill>
            <a:schemeClr val="accent3">
              <a:lumMod val="60000"/>
              <a:lumOff val="40000"/>
            </a:schemeClr>
          </a:solidFill>
        </p:spPr>
        <p:txBody>
          <a:bodyPr wrap="square">
            <a:spAutoFit/>
          </a:bodyPr>
          <a:lstStyle/>
          <a:p>
            <a:pPr lvl="0" algn="just">
              <a:spcAft>
                <a:spcPts val="1600"/>
              </a:spcAft>
            </a:pPr>
            <a:r>
              <a:rPr lang="en-ID" sz="2000" dirty="0">
                <a:latin typeface="Arial" panose="020B0604020202020204" pitchFamily="34" charset="0"/>
                <a:ea typeface="Times New Roman" panose="02020603050405020304" pitchFamily="18" charset="0"/>
                <a:cs typeface="Arial" panose="020B0604020202020204" pitchFamily="34" charset="0"/>
              </a:rPr>
              <a:t>Proses </a:t>
            </a:r>
            <a:r>
              <a:rPr lang="en-ID" sz="2000" dirty="0" err="1">
                <a:latin typeface="Arial" panose="020B0604020202020204" pitchFamily="34" charset="0"/>
                <a:ea typeface="Times New Roman" panose="02020603050405020304" pitchFamily="18" charset="0"/>
                <a:cs typeface="Arial" panose="020B0604020202020204" pitchFamily="34" charset="0"/>
              </a:rPr>
              <a:t>perubahan</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perilaku</a:t>
            </a:r>
            <a:r>
              <a:rPr lang="en-ID" sz="2000" dirty="0">
                <a:latin typeface="Arial" panose="020B0604020202020204" pitchFamily="34" charset="0"/>
                <a:ea typeface="Times New Roman" panose="02020603050405020304" pitchFamily="18" charset="0"/>
                <a:cs typeface="Arial" panose="020B0604020202020204" pitchFamily="34" charset="0"/>
              </a:rPr>
              <a:t> di </a:t>
            </a:r>
            <a:r>
              <a:rPr lang="en-ID" sz="2000" dirty="0" err="1">
                <a:latin typeface="Arial" panose="020B0604020202020204" pitchFamily="34" charset="0"/>
                <a:ea typeface="Times New Roman" panose="02020603050405020304" pitchFamily="18" charset="0"/>
                <a:cs typeface="Arial" panose="020B0604020202020204" pitchFamily="34" charset="0"/>
              </a:rPr>
              <a:t>kalangan</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masyarakat</a:t>
            </a:r>
            <a:r>
              <a:rPr lang="en-ID" sz="2000" dirty="0">
                <a:latin typeface="Arial" panose="020B0604020202020204" pitchFamily="34" charset="0"/>
                <a:ea typeface="Times New Roman" panose="02020603050405020304" pitchFamily="18" charset="0"/>
                <a:cs typeface="Arial" panose="020B0604020202020204" pitchFamily="34" charset="0"/>
              </a:rPr>
              <a:t> agar </a:t>
            </a:r>
            <a:r>
              <a:rPr lang="en-ID" sz="2000" dirty="0" err="1">
                <a:latin typeface="Arial" panose="020B0604020202020204" pitchFamily="34" charset="0"/>
                <a:ea typeface="Times New Roman" panose="02020603050405020304" pitchFamily="18" charset="0"/>
                <a:cs typeface="Arial" panose="020B0604020202020204" pitchFamily="34" charset="0"/>
              </a:rPr>
              <a:t>mereka</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tahu</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mau</a:t>
            </a:r>
            <a:r>
              <a:rPr lang="en-ID" sz="2000" dirty="0">
                <a:latin typeface="Arial" panose="020B0604020202020204" pitchFamily="34" charset="0"/>
                <a:ea typeface="Times New Roman" panose="02020603050405020304" pitchFamily="18" charset="0"/>
                <a:cs typeface="Arial" panose="020B0604020202020204" pitchFamily="34" charset="0"/>
              </a:rPr>
              <a:t> dan </a:t>
            </a:r>
            <a:r>
              <a:rPr lang="en-ID" sz="2000" dirty="0" err="1">
                <a:latin typeface="Arial" panose="020B0604020202020204" pitchFamily="34" charset="0"/>
                <a:ea typeface="Times New Roman" panose="02020603050405020304" pitchFamily="18" charset="0"/>
                <a:cs typeface="Arial" panose="020B0604020202020204" pitchFamily="34" charset="0"/>
              </a:rPr>
              <a:t>mampu</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melakukan</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perubahan</a:t>
            </a:r>
            <a:r>
              <a:rPr lang="en-ID" sz="2000" dirty="0">
                <a:latin typeface="Arial" panose="020B0604020202020204" pitchFamily="34" charset="0"/>
                <a:ea typeface="Times New Roman" panose="02020603050405020304" pitchFamily="18" charset="0"/>
                <a:cs typeface="Arial" panose="020B0604020202020204" pitchFamily="34" charset="0"/>
              </a:rPr>
              <a:t> demi </a:t>
            </a:r>
            <a:r>
              <a:rPr lang="en-ID" sz="2000" dirty="0" err="1">
                <a:latin typeface="Arial" panose="020B0604020202020204" pitchFamily="34" charset="0"/>
                <a:ea typeface="Times New Roman" panose="02020603050405020304" pitchFamily="18" charset="0"/>
                <a:cs typeface="Arial" panose="020B0604020202020204" pitchFamily="34" charset="0"/>
              </a:rPr>
              <a:t>tercapainya</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peningkatan</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produksi</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pendapatan</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atau</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keuntungan</a:t>
            </a:r>
            <a:r>
              <a:rPr lang="en-ID" sz="2000" dirty="0">
                <a:latin typeface="Arial" panose="020B0604020202020204" pitchFamily="34" charset="0"/>
                <a:ea typeface="Times New Roman" panose="02020603050405020304" pitchFamily="18" charset="0"/>
                <a:cs typeface="Arial" panose="020B0604020202020204" pitchFamily="34" charset="0"/>
              </a:rPr>
              <a:t> dan </a:t>
            </a:r>
            <a:r>
              <a:rPr lang="en-ID" sz="2000" dirty="0" err="1">
                <a:latin typeface="Arial" panose="020B0604020202020204" pitchFamily="34" charset="0"/>
                <a:ea typeface="Times New Roman" panose="02020603050405020304" pitchFamily="18" charset="0"/>
                <a:cs typeface="Arial" panose="020B0604020202020204" pitchFamily="34" charset="0"/>
              </a:rPr>
              <a:t>perbaikan</a:t>
            </a:r>
            <a:r>
              <a:rPr lang="en-ID" sz="2000" dirty="0">
                <a:latin typeface="Arial" panose="020B0604020202020204" pitchFamily="34" charset="0"/>
                <a:ea typeface="Times New Roman" panose="02020603050405020304" pitchFamily="18" charset="0"/>
                <a:cs typeface="Arial" panose="020B0604020202020204" pitchFamily="34" charset="0"/>
              </a:rPr>
              <a:t> </a:t>
            </a:r>
            <a:r>
              <a:rPr lang="en-ID" sz="2000" dirty="0" err="1">
                <a:latin typeface="Arial" panose="020B0604020202020204" pitchFamily="34" charset="0"/>
                <a:ea typeface="Times New Roman" panose="02020603050405020304" pitchFamily="18" charset="0"/>
                <a:cs typeface="Arial" panose="020B0604020202020204" pitchFamily="34" charset="0"/>
              </a:rPr>
              <a:t>kesejahteraannya</a:t>
            </a:r>
            <a:r>
              <a:rPr lang="en-ID" sz="2000" dirty="0">
                <a:latin typeface="Arial" panose="020B0604020202020204" pitchFamily="34" charset="0"/>
                <a:ea typeface="Times New Roman" panose="02020603050405020304" pitchFamily="18" charset="0"/>
                <a:cs typeface="Arial" panose="020B0604020202020204" pitchFamily="34" charset="0"/>
              </a:rPr>
              <a:t>.</a:t>
            </a:r>
            <a:endParaRPr lang="en-ID" sz="2000" dirty="0"/>
          </a:p>
        </p:txBody>
      </p:sp>
      <p:grpSp>
        <p:nvGrpSpPr>
          <p:cNvPr id="22" name="번호박스">
            <a:extLst>
              <a:ext uri="{FF2B5EF4-FFF2-40B4-BE49-F238E27FC236}">
                <a16:creationId xmlns:a16="http://schemas.microsoft.com/office/drawing/2014/main" id="{DEC981F0-EC85-457A-BA5C-FF42AE9B6F77}"/>
              </a:ext>
            </a:extLst>
          </p:cNvPr>
          <p:cNvGrpSpPr/>
          <p:nvPr/>
        </p:nvGrpSpPr>
        <p:grpSpPr>
          <a:xfrm>
            <a:off x="143710" y="5144910"/>
            <a:ext cx="10691888" cy="655842"/>
            <a:chOff x="763902" y="2040787"/>
            <a:chExt cx="8116979" cy="655842"/>
          </a:xfrm>
        </p:grpSpPr>
        <p:sp>
          <p:nvSpPr>
            <p:cNvPr id="23" name="모서리가 둥근 직사각형 294">
              <a:extLst>
                <a:ext uri="{FF2B5EF4-FFF2-40B4-BE49-F238E27FC236}">
                  <a16:creationId xmlns:a16="http://schemas.microsoft.com/office/drawing/2014/main" id="{40F6262A-1F37-4A7D-BCD2-5675D39AED0F}"/>
                </a:ext>
              </a:extLst>
            </p:cNvPr>
            <p:cNvSpPr/>
            <p:nvPr/>
          </p:nvSpPr>
          <p:spPr bwMode="auto">
            <a:xfrm>
              <a:off x="763902" y="2040787"/>
              <a:ext cx="8116979" cy="655842"/>
            </a:xfrm>
            <a:prstGeom prst="roundRect">
              <a:avLst>
                <a:gd name="adj" fmla="val 50000"/>
              </a:avLst>
            </a:prstGeom>
            <a:solidFill>
              <a:srgbClr val="794007">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grpSp>
          <p:nvGrpSpPr>
            <p:cNvPr id="24" name="그룹 5">
              <a:extLst>
                <a:ext uri="{FF2B5EF4-FFF2-40B4-BE49-F238E27FC236}">
                  <a16:creationId xmlns:a16="http://schemas.microsoft.com/office/drawing/2014/main" id="{431549F0-F275-40EA-8C6D-F1158EB1A4D3}"/>
                </a:ext>
              </a:extLst>
            </p:cNvPr>
            <p:cNvGrpSpPr/>
            <p:nvPr/>
          </p:nvGrpSpPr>
          <p:grpSpPr>
            <a:xfrm>
              <a:off x="817373" y="2100553"/>
              <a:ext cx="8063508" cy="560011"/>
              <a:chOff x="817373" y="2100553"/>
              <a:chExt cx="8063508" cy="560011"/>
            </a:xfrm>
          </p:grpSpPr>
          <p:sp>
            <p:nvSpPr>
              <p:cNvPr id="25" name="TextBox 24">
                <a:extLst>
                  <a:ext uri="{FF2B5EF4-FFF2-40B4-BE49-F238E27FC236}">
                    <a16:creationId xmlns:a16="http://schemas.microsoft.com/office/drawing/2014/main" id="{E1096757-4A1E-44AA-BCDC-BBA19078D53A}"/>
                  </a:ext>
                </a:extLst>
              </p:cNvPr>
              <p:cNvSpPr txBox="1"/>
              <p:nvPr/>
            </p:nvSpPr>
            <p:spPr bwMode="auto">
              <a:xfrm>
                <a:off x="1441621" y="2100553"/>
                <a:ext cx="7439260" cy="560010"/>
              </a:xfrm>
              <a:prstGeom prst="rect">
                <a:avLst/>
              </a:prstGeom>
              <a:noFill/>
            </p:spPr>
            <p:txBody>
              <a:bodyPr lIns="91541" tIns="45770" rIns="91541" bIns="45770" anchor="ctr">
                <a:spAutoFit/>
                <a:scene3d>
                  <a:camera prst="orthographicFront"/>
                  <a:lightRig rig="threePt" dir="t"/>
                </a:scene3d>
                <a:sp3d>
                  <a:bevelT w="0" h="38100"/>
                </a:sp3d>
              </a:bodyPr>
              <a:lstStyle/>
              <a:p>
                <a:pPr fontAlgn="auto" latinLnBrk="0">
                  <a:spcBef>
                    <a:spcPts val="0"/>
                  </a:spcBef>
                  <a:spcAft>
                    <a:spcPts val="0"/>
                  </a:spcAft>
                  <a:defRPr/>
                </a:pPr>
                <a:r>
                  <a:rPr kumimoji="0" lang="ko-KR" altLang="en-US" sz="3000" spc="-100" dirty="0">
                    <a:solidFill>
                      <a:schemeClr val="tx1">
                        <a:lumMod val="95000"/>
                        <a:lumOff val="5000"/>
                      </a:schemeClr>
                    </a:solidFill>
                    <a:latin typeface="Arial" panose="020B0604020202020204" pitchFamily="34" charset="0"/>
                    <a:ea typeface="나눔바른고딕" panose="020B0603020101020101" pitchFamily="50" charset="-127"/>
                    <a:cs typeface="Arial" panose="020B0604020202020204" pitchFamily="34" charset="0"/>
                  </a:rPr>
                  <a:t> </a:t>
                </a:r>
              </a:p>
            </p:txBody>
          </p:sp>
          <p:grpSp>
            <p:nvGrpSpPr>
              <p:cNvPr id="26" name="그룹 296">
                <a:extLst>
                  <a:ext uri="{FF2B5EF4-FFF2-40B4-BE49-F238E27FC236}">
                    <a16:creationId xmlns:a16="http://schemas.microsoft.com/office/drawing/2014/main" id="{502AC124-753F-40DE-86D5-444ABE0BCC84}"/>
                  </a:ext>
                </a:extLst>
              </p:cNvPr>
              <p:cNvGrpSpPr>
                <a:grpSpLocks/>
              </p:cNvGrpSpPr>
              <p:nvPr/>
            </p:nvGrpSpPr>
            <p:grpSpPr bwMode="auto">
              <a:xfrm>
                <a:off x="817373" y="2106567"/>
                <a:ext cx="665492" cy="553997"/>
                <a:chOff x="-1415771" y="2135815"/>
                <a:chExt cx="432047" cy="355784"/>
              </a:xfrm>
            </p:grpSpPr>
            <p:sp>
              <p:nvSpPr>
                <p:cNvPr id="27" name="타원 8">
                  <a:extLst>
                    <a:ext uri="{FF2B5EF4-FFF2-40B4-BE49-F238E27FC236}">
                      <a16:creationId xmlns:a16="http://schemas.microsoft.com/office/drawing/2014/main" id="{75CFE7BE-5717-4B33-B756-3B70293EA9D9}"/>
                    </a:ext>
                  </a:extLst>
                </p:cNvPr>
                <p:cNvSpPr/>
                <p:nvPr/>
              </p:nvSpPr>
              <p:spPr>
                <a:xfrm>
                  <a:off x="-1358201" y="2140595"/>
                  <a:ext cx="327492" cy="32456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sz="1200" spc="-100">
                    <a:latin typeface="Arial" panose="020B0604020202020204" pitchFamily="34" charset="0"/>
                    <a:cs typeface="Arial" panose="020B0604020202020204" pitchFamily="34" charset="0"/>
                  </a:endParaRPr>
                </a:p>
              </p:txBody>
            </p:sp>
            <p:sp>
              <p:nvSpPr>
                <p:cNvPr id="28" name="Text Box 150">
                  <a:extLst>
                    <a:ext uri="{FF2B5EF4-FFF2-40B4-BE49-F238E27FC236}">
                      <a16:creationId xmlns:a16="http://schemas.microsoft.com/office/drawing/2014/main" id="{18A5A6AA-5737-45CA-92E6-36E738F0AE00}"/>
                    </a:ext>
                  </a:extLst>
                </p:cNvPr>
                <p:cNvSpPr txBox="1">
                  <a:spLocks noChangeArrowheads="1"/>
                </p:cNvSpPr>
                <p:nvPr/>
              </p:nvSpPr>
              <p:spPr bwMode="auto">
                <a:xfrm>
                  <a:off x="-1415771" y="2135815"/>
                  <a:ext cx="432047" cy="355784"/>
                </a:xfrm>
                <a:prstGeom prst="rect">
                  <a:avLst/>
                </a:prstGeom>
              </p:spPr>
              <p:txBody>
                <a:bodyPr anchor="ctr">
                  <a:spAutoFit/>
                  <a:scene3d>
                    <a:camera prst="orthographicFront"/>
                    <a:lightRig rig="threePt" dir="t"/>
                  </a:scene3d>
                  <a:sp3d>
                    <a:bevelT w="1270" h="1270"/>
                    <a:bevelB w="1270" h="1270"/>
                  </a:sp3d>
                </a:bodyPr>
                <a:lstStyle>
                  <a:defPPr>
                    <a:defRPr lang="ko-KR"/>
                  </a:defPPr>
                  <a:lvl1pPr algn="ctr">
                    <a:defRPr sz="1500" spc="-10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defRPr>
                  </a:lvl1pPr>
                </a:lstStyle>
                <a:p>
                  <a:pPr fontAlgn="auto">
                    <a:spcBef>
                      <a:spcPts val="0"/>
                    </a:spcBef>
                    <a:spcAft>
                      <a:spcPts val="0"/>
                    </a:spcAft>
                    <a:defRPr/>
                  </a:pPr>
                  <a:r>
                    <a:rPr lang="en-US" altLang="ko-KR" sz="3000" b="1" dirty="0">
                      <a:solidFill>
                        <a:srgbClr val="585C65"/>
                      </a:solidFill>
                      <a:latin typeface="Arial" panose="020B0604020202020204" pitchFamily="34" charset="0"/>
                      <a:ea typeface="나눔스퀘어_ac" panose="020B0600000101010101" pitchFamily="50" charset="-127"/>
                      <a:cs typeface="Arial" panose="020B0604020202020204" pitchFamily="34" charset="0"/>
                    </a:rPr>
                    <a:t>5</a:t>
                  </a:r>
                  <a:endParaRPr kumimoji="0" lang="ko-KR" altLang="en-US" sz="3000" b="1" dirty="0">
                    <a:solidFill>
                      <a:srgbClr val="585C65"/>
                    </a:solidFill>
                    <a:latin typeface="Arial" panose="020B0604020202020204" pitchFamily="34" charset="0"/>
                    <a:ea typeface="나눔스퀘어_ac" panose="020B0600000101010101" pitchFamily="50" charset="-127"/>
                    <a:cs typeface="Arial" panose="020B0604020202020204" pitchFamily="34" charset="0"/>
                  </a:endParaRPr>
                </a:p>
              </p:txBody>
            </p:sp>
          </p:grpSp>
        </p:grpSp>
      </p:grpSp>
      <p:sp>
        <p:nvSpPr>
          <p:cNvPr id="29" name="Rectangle 28">
            <a:extLst>
              <a:ext uri="{FF2B5EF4-FFF2-40B4-BE49-F238E27FC236}">
                <a16:creationId xmlns:a16="http://schemas.microsoft.com/office/drawing/2014/main" id="{49510EC4-52E0-4F6D-A5FF-B2A6A9899C3A}"/>
              </a:ext>
            </a:extLst>
          </p:cNvPr>
          <p:cNvSpPr/>
          <p:nvPr/>
        </p:nvSpPr>
        <p:spPr>
          <a:xfrm>
            <a:off x="1133881" y="5237752"/>
            <a:ext cx="2257349" cy="461665"/>
          </a:xfrm>
          <a:prstGeom prst="rect">
            <a:avLst/>
          </a:prstGeom>
        </p:spPr>
        <p:txBody>
          <a:bodyPr wrap="none">
            <a:spAutoFit/>
          </a:bodyPr>
          <a:lstStyle/>
          <a:p>
            <a:pPr lvl="0" algn="just"/>
            <a:r>
              <a:rPr lang="en-ID" sz="2400" dirty="0">
                <a:latin typeface="Arial" panose="020B0604020202020204" pitchFamily="34" charset="0"/>
                <a:cs typeface="Arial" panose="020B0604020202020204" pitchFamily="34" charset="0"/>
              </a:rPr>
              <a:t>Wibowo (2020)</a:t>
            </a:r>
            <a:endParaRPr lang="en-ID" sz="2400" dirty="0"/>
          </a:p>
        </p:txBody>
      </p:sp>
      <p:sp>
        <p:nvSpPr>
          <p:cNvPr id="30" name="Rectangle 29">
            <a:extLst>
              <a:ext uri="{FF2B5EF4-FFF2-40B4-BE49-F238E27FC236}">
                <a16:creationId xmlns:a16="http://schemas.microsoft.com/office/drawing/2014/main" id="{A747EB93-33AA-4435-A95B-BCADD8E2D004}"/>
              </a:ext>
            </a:extLst>
          </p:cNvPr>
          <p:cNvSpPr/>
          <p:nvPr/>
        </p:nvSpPr>
        <p:spPr>
          <a:xfrm>
            <a:off x="1015917" y="5699417"/>
            <a:ext cx="10650886" cy="707886"/>
          </a:xfrm>
          <a:prstGeom prst="rect">
            <a:avLst/>
          </a:prstGeom>
          <a:solidFill>
            <a:schemeClr val="accent3">
              <a:lumMod val="60000"/>
              <a:lumOff val="40000"/>
            </a:schemeClr>
          </a:solidFill>
        </p:spPr>
        <p:txBody>
          <a:bodyPr wrap="square">
            <a:spAutoFit/>
          </a:bodyPr>
          <a:lstStyle/>
          <a:p>
            <a:pPr lvl="0" algn="just">
              <a:spcAft>
                <a:spcPts val="1600"/>
              </a:spcAft>
            </a:pPr>
            <a:r>
              <a:rPr lang="en-ID" sz="2000" dirty="0">
                <a:latin typeface="Arial" panose="020B0604020202020204" pitchFamily="34" charset="0"/>
                <a:cs typeface="Arial" panose="020B0604020202020204" pitchFamily="34" charset="0"/>
              </a:rPr>
              <a:t>Proses </a:t>
            </a:r>
            <a:r>
              <a:rPr lang="en-ID" sz="2000" dirty="0" err="1">
                <a:latin typeface="Arial" panose="020B0604020202020204" pitchFamily="34" charset="0"/>
                <a:cs typeface="Arial" panose="020B0604020202020204" pitchFamily="34" charset="0"/>
              </a:rPr>
              <a:t>aktif</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memerlukan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interaksi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antara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penyuluh</a:t>
            </a:r>
            <a:r>
              <a:rPr lang="en-ID" sz="2000" dirty="0">
                <a:latin typeface="Arial" panose="020B0604020202020204" pitchFamily="34" charset="0"/>
                <a:cs typeface="Arial" panose="020B0604020202020204" pitchFamily="34" charset="0"/>
              </a:rPr>
              <a:t> dan yang </a:t>
            </a:r>
            <a:r>
              <a:rPr lang="en-ID" sz="2000" dirty="0" err="1">
                <a:latin typeface="Arial" panose="020B0604020202020204" pitchFamily="34" charset="0"/>
                <a:cs typeface="Arial" panose="020B0604020202020204" pitchFamily="34" charset="0"/>
              </a:rPr>
              <a:t>disuluh</a:t>
            </a:r>
            <a:r>
              <a:rPr lang="en-ID" sz="2000" dirty="0">
                <a:latin typeface="Arial" panose="020B0604020202020204" pitchFamily="34" charset="0"/>
                <a:cs typeface="Arial" panose="020B0604020202020204" pitchFamily="34" charset="0"/>
              </a:rPr>
              <a:t> agar </a:t>
            </a:r>
            <a:r>
              <a:rPr lang="en-ID" sz="2000" dirty="0" err="1">
                <a:latin typeface="Arial" panose="020B0604020202020204" pitchFamily="34" charset="0"/>
                <a:cs typeface="Arial" panose="020B0604020202020204" pitchFamily="34" charset="0"/>
              </a:rPr>
              <a:t>terbangun</a:t>
            </a:r>
            <a:r>
              <a:rPr lang="en-ID" sz="2000" dirty="0">
                <a:latin typeface="Arial" panose="020B0604020202020204" pitchFamily="34" charset="0"/>
                <a:cs typeface="Arial" panose="020B0604020202020204" pitchFamily="34" charset="0"/>
              </a:rPr>
              <a:t>    proses </a:t>
            </a:r>
            <a:r>
              <a:rPr lang="en-ID" sz="2000" dirty="0" err="1">
                <a:latin typeface="Arial" panose="020B0604020202020204" pitchFamily="34" charset="0"/>
                <a:cs typeface="Arial" panose="020B0604020202020204" pitchFamily="34" charset="0"/>
              </a:rPr>
              <a:t>perubahan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perilaku</a:t>
            </a:r>
            <a:r>
              <a:rPr lang="en-ID" sz="2000" dirty="0">
                <a:latin typeface="Arial" panose="020B0604020202020204" pitchFamily="34" charset="0"/>
                <a:cs typeface="Arial" panose="020B0604020202020204" pitchFamily="34" charset="0"/>
              </a:rPr>
              <a:t>.</a:t>
            </a:r>
            <a:endParaRPr lang="en-ID" sz="2000" dirty="0"/>
          </a:p>
        </p:txBody>
      </p:sp>
    </p:spTree>
    <p:extLst>
      <p:ext uri="{BB962C8B-B14F-4D97-AF65-F5344CB8AC3E}">
        <p14:creationId xmlns:p14="http://schemas.microsoft.com/office/powerpoint/2010/main" val="15016423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D2A85-0318-4055-A47F-F0EF995EFEB0}"/>
              </a:ext>
            </a:extLst>
          </p:cNvPr>
          <p:cNvSpPr>
            <a:spLocks noGrp="1"/>
          </p:cNvSpPr>
          <p:nvPr>
            <p:ph type="title"/>
          </p:nvPr>
        </p:nvSpPr>
        <p:spPr>
          <a:xfrm>
            <a:off x="213356" y="74995"/>
            <a:ext cx="3559501" cy="1089529"/>
          </a:xfrm>
        </p:spPr>
        <p:txBody>
          <a:bodyPr/>
          <a:lstStyle/>
          <a:p>
            <a:r>
              <a:rPr lang="en" sz="3600" dirty="0">
                <a:latin typeface="Arial" panose="020B0604020202020204" pitchFamily="34" charset="0"/>
                <a:cs typeface="Arial" panose="020B0604020202020204" pitchFamily="34" charset="0"/>
              </a:rPr>
              <a:t>Tugas Praktikum </a:t>
            </a:r>
            <a:br>
              <a:rPr lang="en" sz="3600" dirty="0">
                <a:latin typeface="Arial" panose="020B0604020202020204" pitchFamily="34" charset="0"/>
                <a:cs typeface="Arial" panose="020B0604020202020204" pitchFamily="34" charset="0"/>
              </a:rPr>
            </a:br>
            <a:r>
              <a:rPr lang="en" sz="3600" dirty="0">
                <a:latin typeface="Arial" panose="020B0604020202020204" pitchFamily="34" charset="0"/>
                <a:cs typeface="Arial" panose="020B0604020202020204" pitchFamily="34" charset="0"/>
              </a:rPr>
              <a:t>Penyuluhan</a:t>
            </a:r>
            <a:endParaRPr lang="en-ID"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A3858A8-AAB4-4985-BC33-2822494F584C}"/>
              </a:ext>
            </a:extLst>
          </p:cNvPr>
          <p:cNvSpPr>
            <a:spLocks noGrp="1"/>
          </p:cNvSpPr>
          <p:nvPr>
            <p:ph idx="10"/>
          </p:nvPr>
        </p:nvSpPr>
        <p:spPr/>
        <p:txBody>
          <a:bodyPr>
            <a:normAutofit/>
          </a:bodyPr>
          <a:lstStyle/>
          <a:p>
            <a:pPr marL="457200" lvl="0" indent="-457200" algn="just" rtl="0">
              <a:spcBef>
                <a:spcPts val="0"/>
              </a:spcBef>
              <a:spcAft>
                <a:spcPts val="0"/>
              </a:spcAft>
              <a:buClr>
                <a:schemeClr val="dk1"/>
              </a:buClr>
              <a:buSzPts val="1100"/>
              <a:buAutoNum type="alphaLcPeriod"/>
            </a:pP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Melakukan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survei</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di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lokasi</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masyarakat</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untuk</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melihat</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apa</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permasalahan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lembaga</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kelompok</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tani-ternak</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dan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Wawancara</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a:t>
            </a:r>
            <a:endParaRPr lang="en-ID" sz="2000" b="0" dirty="0">
              <a:solidFill>
                <a:srgbClr val="111111"/>
              </a:solidFill>
              <a:latin typeface="Arial" panose="020B0604020202020204" pitchFamily="34" charset="0"/>
              <a:ea typeface="Calibri" panose="020F0502020204030204" pitchFamily="34" charset="0"/>
              <a:cs typeface="Arial" panose="020B0604020202020204" pitchFamily="34" charset="0"/>
            </a:endParaRPr>
          </a:p>
          <a:p>
            <a:pPr marL="457200" lvl="0" indent="-457200" algn="just" rtl="0">
              <a:spcBef>
                <a:spcPts val="0"/>
              </a:spcBef>
              <a:spcAft>
                <a:spcPts val="0"/>
              </a:spcAft>
              <a:buClr>
                <a:schemeClr val="dk1"/>
              </a:buClr>
              <a:buSzPts val="1100"/>
              <a:buAutoNum type="alphaLcPeriod"/>
            </a:pP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Membuat</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metode</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dan media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penyuluhan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ternak</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a:t>
            </a:r>
            <a:endParaRPr lang="en-ID" sz="2000" b="0" dirty="0">
              <a:solidFill>
                <a:srgbClr val="111111"/>
              </a:solidFill>
              <a:latin typeface="Arial" panose="020B0604020202020204" pitchFamily="34" charset="0"/>
              <a:ea typeface="Calibri" panose="020F0502020204030204" pitchFamily="34" charset="0"/>
              <a:cs typeface="Arial" panose="020B0604020202020204" pitchFamily="34" charset="0"/>
            </a:endParaRPr>
          </a:p>
          <a:p>
            <a:pPr marL="457200" lvl="0" indent="-457200" algn="just" rtl="0">
              <a:spcBef>
                <a:spcPts val="0"/>
              </a:spcBef>
              <a:spcAft>
                <a:spcPts val="0"/>
              </a:spcAft>
              <a:buClr>
                <a:schemeClr val="dk1"/>
              </a:buClr>
              <a:buSzPts val="1100"/>
              <a:buAutoNum type="alphaLcPeriod"/>
            </a:pP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Merancang</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program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penyuluhan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menentukan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pelaksanaan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dan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melakukan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evaluasi</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program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penyuluhan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yang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dilaksanakan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a:t>
            </a:r>
            <a:endParaRPr lang="en-ID" sz="2000" b="0" dirty="0">
              <a:solidFill>
                <a:srgbClr val="111111"/>
              </a:solidFill>
              <a:latin typeface="Arial" panose="020B0604020202020204" pitchFamily="34" charset="0"/>
              <a:ea typeface="Calibri" panose="020F0502020204030204" pitchFamily="34" charset="0"/>
              <a:cs typeface="Arial" panose="020B0604020202020204" pitchFamily="34" charset="0"/>
            </a:endParaRPr>
          </a:p>
          <a:p>
            <a:pPr marL="457200" lvl="0" indent="-457200" algn="just" rtl="0">
              <a:spcBef>
                <a:spcPts val="0"/>
              </a:spcBef>
              <a:spcAft>
                <a:spcPts val="0"/>
              </a:spcAft>
              <a:buClr>
                <a:schemeClr val="dk1"/>
              </a:buClr>
              <a:buSzPts val="1100"/>
              <a:buAutoNum type="alphaLcPeriod"/>
            </a:pP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Menghasilkan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produk</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yang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dibutuhkan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oleh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masyarakat</a:t>
            </a:r>
            <a:b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br>
            <a:r>
              <a:rPr lang="en-ID" sz="2000" b="0" dirty="0" err="1">
                <a:solidFill>
                  <a:srgbClr val="111111"/>
                </a:solidFill>
                <a:latin typeface="Arial" panose="020B0604020202020204" pitchFamily="34" charset="0"/>
                <a:ea typeface="Calibri" panose="020F0502020204030204" pitchFamily="34" charset="0"/>
                <a:cs typeface="Arial" panose="020B0604020202020204" pitchFamily="34" charset="0"/>
              </a:rPr>
              <a:t>b</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erdasarkan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latin typeface="Arial" panose="020B0604020202020204" pitchFamily="34" charset="0"/>
                <a:ea typeface="Calibri" panose="020F0502020204030204" pitchFamily="34" charset="0"/>
                <a:cs typeface="Arial" panose="020B0604020202020204" pitchFamily="34" charset="0"/>
              </a:rPr>
              <a:t>Persiapan</a:t>
            </a:r>
            <a:r>
              <a:rPr lang="en-ID" sz="2000" b="0" dirty="0">
                <a:solidFill>
                  <a:srgbClr val="111111"/>
                </a:solidFill>
                <a:latin typeface="Arial" panose="020B0604020202020204" pitchFamily="34" charset="0"/>
                <a:ea typeface="Calibri" panose="020F0502020204030204" pitchFamily="34" charset="0"/>
                <a:cs typeface="Arial" panose="020B0604020202020204" pitchFamily="34" charset="0"/>
              </a:rPr>
              <a:t>,</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Pelaksanaan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dan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Evaluasi</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disertai</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ada</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laporan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untuk</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masing-masing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kelompok</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pada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setiap</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rapat</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praktikum</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a:t>
            </a:r>
            <a:endParaRPr lang="en-ID" sz="2000" b="0" dirty="0">
              <a:solidFill>
                <a:schemeClr val="dk1"/>
              </a:solidFill>
              <a:latin typeface="Arial" panose="020B0604020202020204" pitchFamily="34" charset="0"/>
              <a:ea typeface="Livvic"/>
              <a:cs typeface="Arial" panose="020B0604020202020204" pitchFamily="34" charset="0"/>
              <a:sym typeface="Livvic"/>
            </a:endParaRPr>
          </a:p>
        </p:txBody>
      </p:sp>
    </p:spTree>
    <p:extLst>
      <p:ext uri="{BB962C8B-B14F-4D97-AF65-F5344CB8AC3E}">
        <p14:creationId xmlns:p14="http://schemas.microsoft.com/office/powerpoint/2010/main" val="37822196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D2A85-0318-4055-A47F-F0EF995EFEB0}"/>
              </a:ext>
            </a:extLst>
          </p:cNvPr>
          <p:cNvSpPr>
            <a:spLocks noGrp="1"/>
          </p:cNvSpPr>
          <p:nvPr>
            <p:ph type="title"/>
          </p:nvPr>
        </p:nvSpPr>
        <p:spPr>
          <a:xfrm>
            <a:off x="213356" y="324294"/>
            <a:ext cx="4135106" cy="590931"/>
          </a:xfrm>
        </p:spPr>
        <p:txBody>
          <a:bodyPr/>
          <a:lstStyle/>
          <a:p>
            <a:r>
              <a:rPr lang="en" sz="3600" dirty="0">
                <a:latin typeface="+mj-lt"/>
              </a:rPr>
              <a:t>Komponen Penilaian</a:t>
            </a:r>
            <a:endParaRPr lang="en-ID"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A3858A8-AAB4-4985-BC33-2822494F584C}"/>
              </a:ext>
            </a:extLst>
          </p:cNvPr>
          <p:cNvSpPr>
            <a:spLocks noGrp="1"/>
          </p:cNvSpPr>
          <p:nvPr>
            <p:ph idx="10"/>
          </p:nvPr>
        </p:nvSpPr>
        <p:spPr/>
        <p:txBody>
          <a:bodyPr>
            <a:normAutofit/>
          </a:bodyPr>
          <a:lstStyle/>
          <a:p>
            <a:pPr lvl="0" indent="-457200" algn="just" rtl="0">
              <a:spcBef>
                <a:spcPts val="0"/>
              </a:spcBef>
              <a:spcAft>
                <a:spcPts val="0"/>
              </a:spcAft>
              <a:buClr>
                <a:schemeClr val="dk1"/>
              </a:buClr>
              <a:buSzPts val="1100"/>
              <a:buFont typeface="Arial"/>
              <a:buAutoNum type="arabicPeriod"/>
            </a:pP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Tugas</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(10%)</a:t>
            </a:r>
            <a:endParaRPr lang="en-ID" sz="2000" b="0" dirty="0">
              <a:solidFill>
                <a:srgbClr val="111111"/>
              </a:solidFill>
              <a:latin typeface="Arial" panose="020B0604020202020204" pitchFamily="34" charset="0"/>
              <a:ea typeface="Calibri" panose="020F0502020204030204" pitchFamily="34" charset="0"/>
              <a:cs typeface="Arial" panose="020B0604020202020204" pitchFamily="34" charset="0"/>
            </a:endParaRPr>
          </a:p>
          <a:p>
            <a:pPr lvl="0" indent="-457200" algn="just" rtl="0">
              <a:spcBef>
                <a:spcPts val="0"/>
              </a:spcBef>
              <a:spcAft>
                <a:spcPts val="0"/>
              </a:spcAft>
              <a:buClr>
                <a:schemeClr val="dk1"/>
              </a:buClr>
              <a:buSzPts val="1100"/>
              <a:buFont typeface="Arial"/>
              <a:buAutoNum type="arabicPeriod"/>
            </a:pP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Laporan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Praktikum</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t>
            </a: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Jurnal</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(20%)</a:t>
            </a:r>
            <a:endParaRPr lang="en-ID" sz="2000" b="0" dirty="0">
              <a:solidFill>
                <a:srgbClr val="111111"/>
              </a:solidFill>
              <a:latin typeface="Arial" panose="020B0604020202020204" pitchFamily="34" charset="0"/>
              <a:ea typeface="Calibri" panose="020F0502020204030204" pitchFamily="34" charset="0"/>
              <a:cs typeface="Arial" panose="020B0604020202020204" pitchFamily="34" charset="0"/>
            </a:endParaRPr>
          </a:p>
          <a:p>
            <a:pPr lvl="0" indent="-457200" algn="just" rtl="0">
              <a:spcBef>
                <a:spcPts val="0"/>
              </a:spcBef>
              <a:spcAft>
                <a:spcPts val="0"/>
              </a:spcAft>
              <a:buClr>
                <a:schemeClr val="dk1"/>
              </a:buClr>
              <a:buSzPts val="1100"/>
              <a:buFont typeface="Arial"/>
              <a:buAutoNum type="arabicPeriod"/>
            </a:pP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Praktikum</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(50%)</a:t>
            </a:r>
          </a:p>
          <a:p>
            <a:pPr lvl="0" indent="-457200" algn="just" rtl="0">
              <a:spcBef>
                <a:spcPts val="0"/>
              </a:spcBef>
              <a:spcAft>
                <a:spcPts val="0"/>
              </a:spcAft>
              <a:buClr>
                <a:schemeClr val="dk1"/>
              </a:buClr>
              <a:buSzPts val="1100"/>
              <a:buFont typeface="Arial"/>
              <a:buAutoNum type="arabicPeriod"/>
            </a:pP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Ujian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Tengah Semester (10%)</a:t>
            </a:r>
          </a:p>
          <a:p>
            <a:pPr lvl="0" indent="-457200" algn="just" rtl="0">
              <a:spcBef>
                <a:spcPts val="0"/>
              </a:spcBef>
              <a:spcAft>
                <a:spcPts val="0"/>
              </a:spcAft>
              <a:buClr>
                <a:schemeClr val="dk1"/>
              </a:buClr>
              <a:buSzPts val="1100"/>
              <a:buFont typeface="Arial"/>
              <a:buAutoNum type="arabicPeriod"/>
            </a:pPr>
            <a:r>
              <a:rPr lang="en-ID" sz="2000" b="0" dirty="0" err="1">
                <a:solidFill>
                  <a:srgbClr val="111111"/>
                </a:solidFill>
                <a:effectLst/>
                <a:latin typeface="Arial" panose="020B0604020202020204" pitchFamily="34" charset="0"/>
                <a:ea typeface="Calibri" panose="020F0502020204030204" pitchFamily="34" charset="0"/>
                <a:cs typeface="Arial" panose="020B0604020202020204" pitchFamily="34" charset="0"/>
              </a:rPr>
              <a:t>Ujian</a:t>
            </a:r>
            <a:r>
              <a:rPr lang="en-ID" sz="2000" b="0" dirty="0">
                <a:solidFill>
                  <a:srgbClr val="111111"/>
                </a:solidFill>
                <a:effectLst/>
                <a:latin typeface="Arial" panose="020B0604020202020204" pitchFamily="34" charset="0"/>
                <a:ea typeface="Calibri" panose="020F0502020204030204" pitchFamily="34" charset="0"/>
                <a:cs typeface="Arial" panose="020B0604020202020204" pitchFamily="34" charset="0"/>
              </a:rPr>
              <a:t> Akhir Semester (10%)</a:t>
            </a:r>
            <a:endParaRPr lang="en-ID" sz="2400" b="0" dirty="0">
              <a:solidFill>
                <a:schemeClr val="dk1"/>
              </a:solidFill>
              <a:latin typeface="Arial" panose="020B0604020202020204" pitchFamily="34" charset="0"/>
              <a:ea typeface="Livvic"/>
              <a:cs typeface="Arial" panose="020B0604020202020204" pitchFamily="34" charset="0"/>
              <a:sym typeface="Livvic"/>
            </a:endParaRPr>
          </a:p>
        </p:txBody>
      </p:sp>
    </p:spTree>
    <p:extLst>
      <p:ext uri="{BB962C8B-B14F-4D97-AF65-F5344CB8AC3E}">
        <p14:creationId xmlns:p14="http://schemas.microsoft.com/office/powerpoint/2010/main" val="42647187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9B6A2-C090-473D-8E40-B967772FFFAB}"/>
              </a:ext>
            </a:extLst>
          </p:cNvPr>
          <p:cNvSpPr>
            <a:spLocks noGrp="1"/>
          </p:cNvSpPr>
          <p:nvPr>
            <p:ph type="title"/>
          </p:nvPr>
        </p:nvSpPr>
        <p:spPr>
          <a:xfrm>
            <a:off x="213357" y="317369"/>
            <a:ext cx="1955728" cy="604781"/>
          </a:xfrm>
        </p:spPr>
        <p:txBody>
          <a:bodyPr/>
          <a:lstStyle/>
          <a:p>
            <a:r>
              <a:rPr lang="en-US" dirty="0" err="1"/>
              <a:t>Referensi</a:t>
            </a:r>
            <a:endParaRPr lang="en-ID" dirty="0"/>
          </a:p>
        </p:txBody>
      </p:sp>
      <p:sp>
        <p:nvSpPr>
          <p:cNvPr id="3" name="Content Placeholder 2">
            <a:extLst>
              <a:ext uri="{FF2B5EF4-FFF2-40B4-BE49-F238E27FC236}">
                <a16:creationId xmlns:a16="http://schemas.microsoft.com/office/drawing/2014/main" id="{58673D05-E7D7-4AED-97C2-26B96442CA37}"/>
              </a:ext>
            </a:extLst>
          </p:cNvPr>
          <p:cNvSpPr>
            <a:spLocks noGrp="1"/>
          </p:cNvSpPr>
          <p:nvPr>
            <p:ph idx="10"/>
          </p:nvPr>
        </p:nvSpPr>
        <p:spPr>
          <a:xfrm>
            <a:off x="213357" y="1233348"/>
            <a:ext cx="9026291" cy="5351094"/>
          </a:xfrm>
        </p:spPr>
        <p:txBody>
          <a:bodyPr>
            <a:normAutofit fontScale="92500" lnSpcReduction="10000"/>
          </a:bodyPr>
          <a:lstStyle/>
          <a:p>
            <a:pPr marL="514350" indent="-514350">
              <a:buAutoNum type="arabicPeriod"/>
            </a:pPr>
            <a:r>
              <a:rPr lang="en-ID" sz="2000" b="0" i="0" dirty="0">
                <a:solidFill>
                  <a:srgbClr val="222222"/>
                </a:solidFill>
                <a:effectLst/>
                <a:latin typeface="Arial" panose="020B0604020202020204" pitchFamily="34" charset="0"/>
              </a:rPr>
              <a:t>Pi, P. I. H. S. (2014). </a:t>
            </a:r>
            <a:r>
              <a:rPr lang="en-ID" sz="2000" b="0" i="1" dirty="0" err="1">
                <a:solidFill>
                  <a:srgbClr val="222222"/>
                </a:solidFill>
                <a:effectLst/>
                <a:latin typeface="Arial" panose="020B0604020202020204" pitchFamily="34" charset="0"/>
              </a:rPr>
              <a:t>Penyuluhan</a:t>
            </a:r>
            <a:r>
              <a:rPr lang="en-ID" sz="2000" b="0" i="1" dirty="0">
                <a:solidFill>
                  <a:srgbClr val="222222"/>
                </a:solidFill>
                <a:effectLst/>
                <a:latin typeface="Arial" panose="020B0604020202020204" pitchFamily="34" charset="0"/>
              </a:rPr>
              <a:t> dan </a:t>
            </a:r>
            <a:r>
              <a:rPr lang="en-ID" sz="2000" b="0" i="1" dirty="0" err="1">
                <a:solidFill>
                  <a:srgbClr val="222222"/>
                </a:solidFill>
                <a:effectLst/>
                <a:latin typeface="Arial" panose="020B0604020202020204" pitchFamily="34" charset="0"/>
              </a:rPr>
              <a:t>komunikasi</a:t>
            </a:r>
            <a:r>
              <a:rPr lang="en-ID" sz="2000" b="0" i="0" dirty="0">
                <a:solidFill>
                  <a:srgbClr val="222222"/>
                </a:solidFill>
                <a:effectLst/>
                <a:latin typeface="Arial" panose="020B0604020202020204" pitchFamily="34" charset="0"/>
              </a:rPr>
              <a:t>. Media Nusa Creative (MNC Publishing). Halaman 1 - 124</a:t>
            </a:r>
          </a:p>
          <a:p>
            <a:pPr marL="514350" indent="-514350">
              <a:buAutoNum type="arabicPeriod"/>
            </a:pPr>
            <a:r>
              <a:rPr lang="nn-NO" sz="2000" b="0" i="0" dirty="0">
                <a:solidFill>
                  <a:srgbClr val="222222"/>
                </a:solidFill>
                <a:effectLst/>
                <a:latin typeface="Arial" panose="020B0604020202020204" pitchFamily="34" charset="0"/>
              </a:rPr>
              <a:t>Samsudin, S. U. (1977). Dasar-dasar penyuluhan dan modernisasi pertanian.</a:t>
            </a:r>
          </a:p>
          <a:p>
            <a:pPr marL="514350" indent="-514350">
              <a:buAutoNum type="arabicPeriod"/>
            </a:pPr>
            <a:r>
              <a:rPr lang="en-ID" sz="2000" b="0" i="0" dirty="0" err="1">
                <a:solidFill>
                  <a:srgbClr val="222222"/>
                </a:solidFill>
                <a:effectLst/>
                <a:latin typeface="Arial" panose="020B0604020202020204" pitchFamily="34" charset="0"/>
              </a:rPr>
              <a:t>Suhardjo</a:t>
            </a:r>
            <a:r>
              <a:rPr lang="en-ID" sz="2000" b="0" i="0" dirty="0">
                <a:solidFill>
                  <a:srgbClr val="222222"/>
                </a:solidFill>
                <a:effectLst/>
                <a:latin typeface="Arial" panose="020B0604020202020204" pitchFamily="34" charset="0"/>
              </a:rPr>
              <a:t>, U. P., &amp; Agni, A. N. (2003). Clinical manifestations of ocular toxoplasmosis in Yogyakarta, Indonesia: a clinical review of 173 cases. </a:t>
            </a:r>
            <a:r>
              <a:rPr lang="en-ID" sz="2000" b="0" i="1" dirty="0">
                <a:solidFill>
                  <a:srgbClr val="222222"/>
                </a:solidFill>
                <a:effectLst/>
                <a:latin typeface="Arial" panose="020B0604020202020204" pitchFamily="34" charset="0"/>
              </a:rPr>
              <a:t>Southeast Asian J Trop Med Public Health</a:t>
            </a:r>
            <a:r>
              <a:rPr lang="en-ID" sz="2000" b="0" i="0" dirty="0">
                <a:solidFill>
                  <a:srgbClr val="222222"/>
                </a:solidFill>
                <a:effectLst/>
                <a:latin typeface="Arial" panose="020B0604020202020204" pitchFamily="34" charset="0"/>
              </a:rPr>
              <a:t>, </a:t>
            </a:r>
            <a:r>
              <a:rPr lang="en-ID" sz="2000" b="0" i="1" dirty="0">
                <a:solidFill>
                  <a:srgbClr val="222222"/>
                </a:solidFill>
                <a:effectLst/>
                <a:latin typeface="Arial" panose="020B0604020202020204" pitchFamily="34" charset="0"/>
              </a:rPr>
              <a:t>34</a:t>
            </a:r>
            <a:r>
              <a:rPr lang="en-ID" sz="2000" b="0" i="0" dirty="0">
                <a:solidFill>
                  <a:srgbClr val="222222"/>
                </a:solidFill>
                <a:effectLst/>
                <a:latin typeface="Arial" panose="020B0604020202020204" pitchFamily="34" charset="0"/>
              </a:rPr>
              <a:t>(2), 291-7.</a:t>
            </a:r>
          </a:p>
          <a:p>
            <a:pPr marL="514350" indent="-514350">
              <a:buAutoNum type="arabicPeriod"/>
            </a:pPr>
            <a:r>
              <a:rPr lang="es-ES" sz="2000" b="0" i="0" dirty="0" err="1">
                <a:solidFill>
                  <a:srgbClr val="222222"/>
                </a:solidFill>
                <a:effectLst/>
                <a:latin typeface="Arial" panose="020B0604020202020204" pitchFamily="34" charset="0"/>
              </a:rPr>
              <a:t>Huguette</a:t>
            </a:r>
            <a:r>
              <a:rPr lang="es-ES" sz="2000" b="0" i="0" dirty="0">
                <a:solidFill>
                  <a:srgbClr val="222222"/>
                </a:solidFill>
                <a:effectLst/>
                <a:latin typeface="Arial" panose="020B0604020202020204" pitchFamily="34" charset="0"/>
              </a:rPr>
              <a:t> Lucie </a:t>
            </a:r>
            <a:r>
              <a:rPr lang="es-ES" sz="2000" b="0" i="0" dirty="0" err="1">
                <a:solidFill>
                  <a:srgbClr val="222222"/>
                </a:solidFill>
                <a:effectLst/>
                <a:latin typeface="Arial" panose="020B0604020202020204" pitchFamily="34" charset="0"/>
              </a:rPr>
              <a:t>Panichelli</a:t>
            </a:r>
            <a:r>
              <a:rPr lang="es-ES" sz="2000" b="0" i="0" dirty="0">
                <a:solidFill>
                  <a:srgbClr val="222222"/>
                </a:solidFill>
                <a:effectLst/>
                <a:latin typeface="Arial" panose="020B0604020202020204" pitchFamily="34" charset="0"/>
              </a:rPr>
              <a:t>, S. (2005). </a:t>
            </a:r>
            <a:r>
              <a:rPr lang="es-ES" sz="2000" b="0" i="1" dirty="0">
                <a:solidFill>
                  <a:srgbClr val="222222"/>
                </a:solidFill>
                <a:effectLst/>
                <a:latin typeface="Arial" panose="020B0604020202020204" pitchFamily="34" charset="0"/>
              </a:rPr>
              <a:t>La </a:t>
            </a:r>
            <a:r>
              <a:rPr lang="es-ES" sz="2000" b="0" i="1" dirty="0" err="1">
                <a:solidFill>
                  <a:srgbClr val="222222"/>
                </a:solidFill>
                <a:effectLst/>
                <a:latin typeface="Arial" panose="020B0604020202020204" pitchFamily="34" charset="0"/>
              </a:rPr>
              <a:t>pentagonía</a:t>
            </a:r>
            <a:r>
              <a:rPr lang="es-ES" sz="2000" b="0" i="1" dirty="0">
                <a:solidFill>
                  <a:srgbClr val="222222"/>
                </a:solidFill>
                <a:effectLst/>
                <a:latin typeface="Arial" panose="020B0604020202020204" pitchFamily="34" charset="0"/>
              </a:rPr>
              <a:t> de Reinaldo Arenas: un conjunto de novelas testimoniales autobiográficas</a:t>
            </a:r>
            <a:r>
              <a:rPr lang="es-ES" sz="2000" b="0" i="0" dirty="0">
                <a:solidFill>
                  <a:srgbClr val="222222"/>
                </a:solidFill>
                <a:effectLst/>
                <a:latin typeface="Arial" panose="020B0604020202020204" pitchFamily="34" charset="0"/>
              </a:rPr>
              <a:t> (Doctoral </a:t>
            </a:r>
            <a:r>
              <a:rPr lang="es-ES" sz="2000" b="0" i="0" dirty="0" err="1">
                <a:solidFill>
                  <a:srgbClr val="222222"/>
                </a:solidFill>
                <a:effectLst/>
                <a:latin typeface="Arial" panose="020B0604020202020204" pitchFamily="34" charset="0"/>
              </a:rPr>
              <a:t>dissertation</a:t>
            </a:r>
            <a:r>
              <a:rPr lang="es-ES" sz="2000" b="0" i="0" dirty="0">
                <a:solidFill>
                  <a:srgbClr val="222222"/>
                </a:solidFill>
                <a:effectLst/>
                <a:latin typeface="Arial" panose="020B0604020202020204" pitchFamily="34" charset="0"/>
              </a:rPr>
              <a:t>, Granada: Universidad de Granada).</a:t>
            </a:r>
          </a:p>
          <a:p>
            <a:pPr marL="514350" indent="-514350">
              <a:buAutoNum type="arabicPeriod"/>
            </a:pPr>
            <a:r>
              <a:rPr lang="en-ID" sz="2000" b="0" dirty="0" err="1">
                <a:latin typeface="Arial" panose="020B0604020202020204" pitchFamily="34" charset="0"/>
                <a:cs typeface="Arial" panose="020B0604020202020204" pitchFamily="34" charset="0"/>
              </a:rPr>
              <a:t>Subejo</a:t>
            </a:r>
            <a:r>
              <a:rPr lang="en-ID" sz="2000" b="0" dirty="0">
                <a:latin typeface="Arial" panose="020B0604020202020204" pitchFamily="34" charset="0"/>
                <a:cs typeface="Arial" panose="020B0604020202020204" pitchFamily="34" charset="0"/>
              </a:rPr>
              <a:t>. 2010. </a:t>
            </a:r>
            <a:r>
              <a:rPr lang="en-ID" sz="2000" b="0" dirty="0" err="1">
                <a:latin typeface="Arial" panose="020B0604020202020204" pitchFamily="34" charset="0"/>
                <a:cs typeface="Arial" panose="020B0604020202020204" pitchFamily="34" charset="0"/>
              </a:rPr>
              <a:t>Penyuluhan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Pertanian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Terjemahan</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dari</a:t>
            </a:r>
            <a:r>
              <a:rPr lang="en-ID" sz="2000" b="0" dirty="0">
                <a:latin typeface="Arial" panose="020B0604020202020204" pitchFamily="34" charset="0"/>
                <a:cs typeface="Arial" panose="020B0604020202020204" pitchFamily="34" charset="0"/>
              </a:rPr>
              <a:t> Agriculture. </a:t>
            </a:r>
            <a:r>
              <a:rPr lang="en-ID" sz="2000" b="0" dirty="0" err="1">
                <a:latin typeface="Arial" panose="020B0604020202020204" pitchFamily="34" charset="0"/>
                <a:cs typeface="Arial" panose="020B0604020202020204" pitchFamily="34" charset="0"/>
              </a:rPr>
              <a:t>Bumi</a:t>
            </a:r>
            <a:r>
              <a:rPr lang="en-ID" sz="2000" b="0" dirty="0">
                <a:latin typeface="Arial" panose="020B0604020202020204" pitchFamily="34" charset="0"/>
                <a:cs typeface="Arial" panose="020B0604020202020204" pitchFamily="34" charset="0"/>
              </a:rPr>
              <a:t> </a:t>
            </a:r>
            <a:r>
              <a:rPr lang="en-ID" sz="2000" b="0" dirty="0" err="1">
                <a:latin typeface="Arial" panose="020B0604020202020204" pitchFamily="34" charset="0"/>
                <a:cs typeface="Arial" panose="020B0604020202020204" pitchFamily="34" charset="0"/>
              </a:rPr>
              <a:t>Aksara</a:t>
            </a:r>
            <a:r>
              <a:rPr lang="en-ID" sz="2000" b="0" dirty="0">
                <a:latin typeface="Arial" panose="020B0604020202020204" pitchFamily="34" charset="0"/>
                <a:cs typeface="Arial" panose="020B0604020202020204" pitchFamily="34" charset="0"/>
              </a:rPr>
              <a:t>. Jakarta.</a:t>
            </a:r>
          </a:p>
          <a:p>
            <a:pPr marL="514350" indent="-514350">
              <a:buAutoNum type="arabicPeriod"/>
            </a:pPr>
            <a:r>
              <a:rPr lang="en-ID" sz="2000" b="0" i="0" dirty="0">
                <a:solidFill>
                  <a:srgbClr val="25313C"/>
                </a:solidFill>
                <a:effectLst/>
                <a:latin typeface="Arial" panose="020B0604020202020204" pitchFamily="34" charset="0"/>
                <a:cs typeface="Arial" panose="020B0604020202020204" pitchFamily="34" charset="0"/>
              </a:rPr>
              <a:t>Wibowo, Agung. "</a:t>
            </a:r>
            <a:r>
              <a:rPr lang="en-ID" sz="2000" b="0" i="0" dirty="0" err="1">
                <a:solidFill>
                  <a:srgbClr val="25313C"/>
                </a:solidFill>
                <a:effectLst/>
                <a:latin typeface="Arial" panose="020B0604020202020204" pitchFamily="34" charset="0"/>
                <a:cs typeface="Arial" panose="020B0604020202020204" pitchFamily="34" charset="0"/>
              </a:rPr>
              <a:t>Masalah</a:t>
            </a:r>
            <a:r>
              <a:rPr lang="en-ID" sz="2000" b="0" i="0" dirty="0">
                <a:solidFill>
                  <a:srgbClr val="25313C"/>
                </a:solidFill>
                <a:effectLst/>
                <a:latin typeface="Arial" panose="020B0604020202020204" pitchFamily="34" charset="0"/>
                <a:cs typeface="Arial" panose="020B0604020202020204" pitchFamily="34" charset="0"/>
              </a:rPr>
              <a:t> dan </a:t>
            </a:r>
            <a:r>
              <a:rPr lang="en-ID" sz="2000" b="0" i="0" dirty="0" err="1">
                <a:solidFill>
                  <a:srgbClr val="25313C"/>
                </a:solidFill>
                <a:effectLst/>
                <a:latin typeface="Arial" panose="020B0604020202020204" pitchFamily="34" charset="0"/>
                <a:cs typeface="Arial" panose="020B0604020202020204" pitchFamily="34" charset="0"/>
              </a:rPr>
              <a:t>Tantangan</a:t>
            </a:r>
            <a:r>
              <a:rPr lang="en-ID" sz="2000" b="0" i="0" dirty="0">
                <a:solidFill>
                  <a:srgbClr val="25313C"/>
                </a:solidFill>
                <a:effectLst/>
                <a:latin typeface="Arial" panose="020B0604020202020204" pitchFamily="34" charset="0"/>
                <a:cs typeface="Arial" panose="020B0604020202020204" pitchFamily="34" charset="0"/>
              </a:rPr>
              <a:t> </a:t>
            </a:r>
            <a:r>
              <a:rPr lang="en-ID" sz="2000" b="0" i="0" dirty="0" err="1">
                <a:solidFill>
                  <a:srgbClr val="25313C"/>
                </a:solidFill>
                <a:effectLst/>
                <a:latin typeface="Arial" panose="020B0604020202020204" pitchFamily="34" charset="0"/>
                <a:cs typeface="Arial" panose="020B0604020202020204" pitchFamily="34" charset="0"/>
              </a:rPr>
              <a:t>Penyuluhan</a:t>
            </a:r>
            <a:r>
              <a:rPr lang="en-ID" sz="2000" b="0" i="0" dirty="0">
                <a:solidFill>
                  <a:srgbClr val="25313C"/>
                </a:solidFill>
                <a:effectLst/>
                <a:latin typeface="Arial" panose="020B0604020202020204" pitchFamily="34" charset="0"/>
                <a:cs typeface="Arial" panose="020B0604020202020204" pitchFamily="34" charset="0"/>
              </a:rPr>
              <a:t> </a:t>
            </a:r>
            <a:r>
              <a:rPr lang="en-ID" sz="2000" b="0" i="0" dirty="0" err="1">
                <a:solidFill>
                  <a:srgbClr val="25313C"/>
                </a:solidFill>
                <a:effectLst/>
                <a:latin typeface="Arial" panose="020B0604020202020204" pitchFamily="34" charset="0"/>
                <a:cs typeface="Arial" panose="020B0604020202020204" pitchFamily="34" charset="0"/>
              </a:rPr>
              <a:t>Pertanian</a:t>
            </a:r>
            <a:r>
              <a:rPr lang="en-ID" sz="2000" b="0" i="0" dirty="0">
                <a:solidFill>
                  <a:srgbClr val="25313C"/>
                </a:solidFill>
                <a:effectLst/>
                <a:latin typeface="Arial" panose="020B0604020202020204" pitchFamily="34" charset="0"/>
                <a:cs typeface="Arial" panose="020B0604020202020204" pitchFamily="34" charset="0"/>
              </a:rPr>
              <a:t> di Era </a:t>
            </a:r>
            <a:r>
              <a:rPr lang="en-ID" sz="2000" b="0" i="0" dirty="0" err="1">
                <a:solidFill>
                  <a:srgbClr val="25313C"/>
                </a:solidFill>
                <a:effectLst/>
                <a:latin typeface="Arial" panose="020B0604020202020204" pitchFamily="34" charset="0"/>
                <a:cs typeface="Arial" panose="020B0604020202020204" pitchFamily="34" charset="0"/>
              </a:rPr>
              <a:t>Pandemi</a:t>
            </a:r>
            <a:r>
              <a:rPr lang="en-ID" sz="2000" b="0" i="0" dirty="0">
                <a:solidFill>
                  <a:srgbClr val="25313C"/>
                </a:solidFill>
                <a:effectLst/>
                <a:latin typeface="Arial" panose="020B0604020202020204" pitchFamily="34" charset="0"/>
                <a:cs typeface="Arial" panose="020B0604020202020204" pitchFamily="34" charset="0"/>
              </a:rPr>
              <a:t> Covid-19 : Review." </a:t>
            </a:r>
            <a:r>
              <a:rPr lang="en-ID" sz="2000" b="0" i="1" dirty="0" err="1">
                <a:solidFill>
                  <a:srgbClr val="25313C"/>
                </a:solidFill>
                <a:effectLst/>
                <a:latin typeface="Arial" panose="020B0604020202020204" pitchFamily="34" charset="0"/>
                <a:cs typeface="Arial" panose="020B0604020202020204" pitchFamily="34" charset="0"/>
              </a:rPr>
              <a:t>Agrista</a:t>
            </a:r>
            <a:r>
              <a:rPr lang="en-ID" sz="2000" b="0" i="1" dirty="0">
                <a:solidFill>
                  <a:srgbClr val="25313C"/>
                </a:solidFill>
                <a:effectLst/>
                <a:latin typeface="Arial" panose="020B0604020202020204" pitchFamily="34" charset="0"/>
                <a:cs typeface="Arial" panose="020B0604020202020204" pitchFamily="34" charset="0"/>
              </a:rPr>
              <a:t>: </a:t>
            </a:r>
            <a:r>
              <a:rPr lang="en-ID" sz="2000" b="0" i="1" dirty="0" err="1">
                <a:solidFill>
                  <a:srgbClr val="25313C"/>
                </a:solidFill>
                <a:effectLst/>
                <a:latin typeface="Arial" panose="020B0604020202020204" pitchFamily="34" charset="0"/>
                <a:cs typeface="Arial" panose="020B0604020202020204" pitchFamily="34" charset="0"/>
              </a:rPr>
              <a:t>Jurnal</a:t>
            </a:r>
            <a:r>
              <a:rPr lang="en-ID" sz="2000" b="0" i="1" dirty="0">
                <a:solidFill>
                  <a:srgbClr val="25313C"/>
                </a:solidFill>
                <a:effectLst/>
                <a:latin typeface="Arial" panose="020B0604020202020204" pitchFamily="34" charset="0"/>
                <a:cs typeface="Arial" panose="020B0604020202020204" pitchFamily="34" charset="0"/>
              </a:rPr>
              <a:t> </a:t>
            </a:r>
            <a:r>
              <a:rPr lang="en-ID" sz="2000" b="0" i="1" dirty="0" err="1">
                <a:solidFill>
                  <a:srgbClr val="25313C"/>
                </a:solidFill>
                <a:effectLst/>
                <a:latin typeface="Arial" panose="020B0604020202020204" pitchFamily="34" charset="0"/>
                <a:cs typeface="Arial" panose="020B0604020202020204" pitchFamily="34" charset="0"/>
              </a:rPr>
              <a:t>Ilmiah</a:t>
            </a:r>
            <a:r>
              <a:rPr lang="en-ID" sz="2000" b="0" i="1" dirty="0">
                <a:solidFill>
                  <a:srgbClr val="25313C"/>
                </a:solidFill>
                <a:effectLst/>
                <a:latin typeface="Arial" panose="020B0604020202020204" pitchFamily="34" charset="0"/>
                <a:cs typeface="Arial" panose="020B0604020202020204" pitchFamily="34" charset="0"/>
              </a:rPr>
              <a:t> </a:t>
            </a:r>
            <a:r>
              <a:rPr lang="en-ID" sz="2000" b="0" i="1" dirty="0" err="1">
                <a:solidFill>
                  <a:srgbClr val="25313C"/>
                </a:solidFill>
                <a:effectLst/>
                <a:latin typeface="Arial" panose="020B0604020202020204" pitchFamily="34" charset="0"/>
                <a:cs typeface="Arial" panose="020B0604020202020204" pitchFamily="34" charset="0"/>
              </a:rPr>
              <a:t>Mahasiswa</a:t>
            </a:r>
            <a:r>
              <a:rPr lang="en-ID" sz="2000" b="0" i="1" dirty="0">
                <a:solidFill>
                  <a:srgbClr val="25313C"/>
                </a:solidFill>
                <a:effectLst/>
                <a:latin typeface="Arial" panose="020B0604020202020204" pitchFamily="34" charset="0"/>
                <a:cs typeface="Arial" panose="020B0604020202020204" pitchFamily="34" charset="0"/>
              </a:rPr>
              <a:t> </a:t>
            </a:r>
            <a:r>
              <a:rPr lang="en-ID" sz="2000" b="0" i="1" dirty="0" err="1">
                <a:solidFill>
                  <a:srgbClr val="25313C"/>
                </a:solidFill>
                <a:effectLst/>
                <a:latin typeface="Arial" panose="020B0604020202020204" pitchFamily="34" charset="0"/>
                <a:cs typeface="Arial" panose="020B0604020202020204" pitchFamily="34" charset="0"/>
              </a:rPr>
              <a:t>Agribisnis</a:t>
            </a:r>
            <a:r>
              <a:rPr lang="en-ID" sz="2000" b="0" i="1" dirty="0">
                <a:solidFill>
                  <a:srgbClr val="25313C"/>
                </a:solidFill>
                <a:effectLst/>
                <a:latin typeface="Arial" panose="020B0604020202020204" pitchFamily="34" charset="0"/>
                <a:cs typeface="Arial" panose="020B0604020202020204" pitchFamily="34" charset="0"/>
              </a:rPr>
              <a:t> UNS</a:t>
            </a:r>
            <a:r>
              <a:rPr lang="en-ID" sz="2000" b="0" i="0" dirty="0">
                <a:solidFill>
                  <a:srgbClr val="25313C"/>
                </a:solidFill>
                <a:effectLst/>
                <a:latin typeface="Arial" panose="020B0604020202020204" pitchFamily="34" charset="0"/>
                <a:cs typeface="Arial" panose="020B0604020202020204" pitchFamily="34" charset="0"/>
              </a:rPr>
              <a:t>, vol. 4, no. 1, 2020, pp. 278-287</a:t>
            </a:r>
            <a:endParaRPr lang="es-ES" sz="2000" b="0" i="0" dirty="0">
              <a:solidFill>
                <a:srgbClr val="222222"/>
              </a:solidFill>
              <a:effectLst/>
              <a:latin typeface="Arial" panose="020B0604020202020204" pitchFamily="34" charset="0"/>
            </a:endParaRPr>
          </a:p>
          <a:p>
            <a:pPr marL="514350" indent="-514350">
              <a:buAutoNum type="arabicPeriod"/>
            </a:pPr>
            <a:endParaRPr lang="en-ID" sz="2000" b="0" dirty="0"/>
          </a:p>
        </p:txBody>
      </p:sp>
    </p:spTree>
    <p:extLst>
      <p:ext uri="{BB962C8B-B14F-4D97-AF65-F5344CB8AC3E}">
        <p14:creationId xmlns:p14="http://schemas.microsoft.com/office/powerpoint/2010/main" val="37338899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9B6A2-C090-473D-8E40-B967772FFFAB}"/>
              </a:ext>
            </a:extLst>
          </p:cNvPr>
          <p:cNvSpPr>
            <a:spLocks noGrp="1"/>
          </p:cNvSpPr>
          <p:nvPr>
            <p:ph type="title"/>
          </p:nvPr>
        </p:nvSpPr>
        <p:spPr>
          <a:xfrm>
            <a:off x="213357" y="317369"/>
            <a:ext cx="1955728" cy="604781"/>
          </a:xfrm>
        </p:spPr>
        <p:txBody>
          <a:bodyPr/>
          <a:lstStyle/>
          <a:p>
            <a:r>
              <a:rPr lang="en-US" dirty="0" err="1"/>
              <a:t>Referensi</a:t>
            </a:r>
            <a:endParaRPr lang="en-ID" dirty="0"/>
          </a:p>
        </p:txBody>
      </p:sp>
      <p:sp>
        <p:nvSpPr>
          <p:cNvPr id="3" name="Content Placeholder 2">
            <a:extLst>
              <a:ext uri="{FF2B5EF4-FFF2-40B4-BE49-F238E27FC236}">
                <a16:creationId xmlns:a16="http://schemas.microsoft.com/office/drawing/2014/main" id="{58673D05-E7D7-4AED-97C2-26B96442CA37}"/>
              </a:ext>
            </a:extLst>
          </p:cNvPr>
          <p:cNvSpPr>
            <a:spLocks noGrp="1"/>
          </p:cNvSpPr>
          <p:nvPr>
            <p:ph idx="10"/>
          </p:nvPr>
        </p:nvSpPr>
        <p:spPr/>
        <p:txBody>
          <a:bodyPr>
            <a:normAutofit/>
          </a:bodyPr>
          <a:lstStyle/>
          <a:p>
            <a:pPr marL="0" indent="0">
              <a:buNone/>
            </a:pPr>
            <a:r>
              <a:rPr lang="en-US" sz="2000" b="0" dirty="0">
                <a:solidFill>
                  <a:srgbClr val="222222"/>
                </a:solidFill>
                <a:latin typeface="Arial" panose="020B0604020202020204" pitchFamily="34" charset="0"/>
              </a:rPr>
              <a:t>7. </a:t>
            </a:r>
            <a:r>
              <a:rPr lang="en-ID" sz="2000" b="0" i="0" dirty="0">
                <a:solidFill>
                  <a:srgbClr val="222222"/>
                </a:solidFill>
                <a:effectLst/>
                <a:latin typeface="Arial" panose="020B0604020202020204" pitchFamily="34" charset="0"/>
              </a:rPr>
              <a:t>Ina, Y. T., </a:t>
            </a:r>
            <a:r>
              <a:rPr lang="en-ID" sz="2000" b="0" i="0" dirty="0" err="1">
                <a:solidFill>
                  <a:srgbClr val="222222"/>
                </a:solidFill>
                <a:effectLst/>
                <a:latin typeface="Arial" panose="020B0604020202020204" pitchFamily="34" charset="0"/>
              </a:rPr>
              <a:t>Sirappa</a:t>
            </a:r>
            <a:r>
              <a:rPr lang="en-ID" sz="2000" b="0" i="0" dirty="0">
                <a:solidFill>
                  <a:srgbClr val="222222"/>
                </a:solidFill>
                <a:effectLst/>
                <a:latin typeface="Arial" panose="020B0604020202020204" pitchFamily="34" charset="0"/>
              </a:rPr>
              <a:t>, I. P., &amp; </a:t>
            </a:r>
            <a:r>
              <a:rPr lang="en-ID" sz="2000" b="0" i="0" dirty="0" err="1">
                <a:solidFill>
                  <a:srgbClr val="222222"/>
                </a:solidFill>
                <a:effectLst/>
                <a:latin typeface="Arial" panose="020B0604020202020204" pitchFamily="34" charset="0"/>
              </a:rPr>
              <a:t>Saragih</a:t>
            </a:r>
            <a:r>
              <a:rPr lang="en-ID" sz="2000" b="0" i="0" dirty="0">
                <a:solidFill>
                  <a:srgbClr val="222222"/>
                </a:solidFill>
                <a:effectLst/>
                <a:latin typeface="Arial" panose="020B0604020202020204" pitchFamily="34" charset="0"/>
              </a:rPr>
              <a:t>, E. C. (2024). </a:t>
            </a:r>
            <a:r>
              <a:rPr lang="en-ID" sz="2000" b="0" i="0" dirty="0" err="1">
                <a:solidFill>
                  <a:srgbClr val="222222"/>
                </a:solidFill>
                <a:effectLst/>
                <a:latin typeface="Arial" panose="020B0604020202020204" pitchFamily="34" charset="0"/>
              </a:rPr>
              <a:t>Pemanfaatan</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Tepung</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Kelor</a:t>
            </a:r>
            <a:r>
              <a:rPr lang="en-ID" sz="2000" b="0" i="0" dirty="0">
                <a:solidFill>
                  <a:srgbClr val="222222"/>
                </a:solidFill>
                <a:effectLst/>
                <a:latin typeface="Arial" panose="020B0604020202020204" pitchFamily="34" charset="0"/>
              </a:rPr>
              <a:t> Dan </a:t>
            </a:r>
            <a:r>
              <a:rPr lang="en-ID" sz="2000" b="0" i="0" dirty="0" err="1">
                <a:solidFill>
                  <a:srgbClr val="222222"/>
                </a:solidFill>
                <a:effectLst/>
                <a:latin typeface="Arial" panose="020B0604020202020204" pitchFamily="34" charset="0"/>
              </a:rPr>
              <a:t>Tepung</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Hati</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Ayam</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Melalui</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Diversifikasi</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Produk</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Kambambang</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Sebagai</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Upaya</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Pencegahan</a:t>
            </a:r>
            <a:r>
              <a:rPr lang="en-ID" sz="2000" b="0" i="0" dirty="0">
                <a:solidFill>
                  <a:srgbClr val="222222"/>
                </a:solidFill>
                <a:effectLst/>
                <a:latin typeface="Arial" panose="020B0604020202020204" pitchFamily="34" charset="0"/>
              </a:rPr>
              <a:t> Stunting. </a:t>
            </a:r>
            <a:r>
              <a:rPr lang="en-ID" sz="2000" b="0" i="1" dirty="0">
                <a:solidFill>
                  <a:srgbClr val="222222"/>
                </a:solidFill>
                <a:effectLst/>
                <a:latin typeface="Arial" panose="020B0604020202020204" pitchFamily="34" charset="0"/>
              </a:rPr>
              <a:t>JMM (</a:t>
            </a:r>
            <a:r>
              <a:rPr lang="en-ID" sz="2000" b="0" i="1" dirty="0" err="1">
                <a:solidFill>
                  <a:srgbClr val="222222"/>
                </a:solidFill>
                <a:effectLst/>
                <a:latin typeface="Arial" panose="020B0604020202020204" pitchFamily="34" charset="0"/>
              </a:rPr>
              <a:t>Jurnal</a:t>
            </a:r>
            <a:r>
              <a:rPr lang="en-ID" sz="2000" b="0" i="1" dirty="0">
                <a:solidFill>
                  <a:srgbClr val="222222"/>
                </a:solidFill>
                <a:effectLst/>
                <a:latin typeface="Arial" panose="020B0604020202020204" pitchFamily="34" charset="0"/>
              </a:rPr>
              <a:t> Masyarakat </a:t>
            </a:r>
            <a:r>
              <a:rPr lang="en-ID" sz="2000" b="0" i="1" dirty="0" err="1">
                <a:solidFill>
                  <a:srgbClr val="222222"/>
                </a:solidFill>
                <a:effectLst/>
                <a:latin typeface="Arial" panose="020B0604020202020204" pitchFamily="34" charset="0"/>
              </a:rPr>
              <a:t>Mandiri</a:t>
            </a:r>
            <a:r>
              <a:rPr lang="en-ID" sz="2000" b="0" i="1" dirty="0">
                <a:solidFill>
                  <a:srgbClr val="222222"/>
                </a:solidFill>
                <a:effectLst/>
                <a:latin typeface="Arial" panose="020B0604020202020204" pitchFamily="34" charset="0"/>
              </a:rPr>
              <a:t>)</a:t>
            </a:r>
            <a:r>
              <a:rPr lang="en-ID" sz="2000" b="0" i="0" dirty="0">
                <a:solidFill>
                  <a:srgbClr val="222222"/>
                </a:solidFill>
                <a:effectLst/>
                <a:latin typeface="Arial" panose="020B0604020202020204" pitchFamily="34" charset="0"/>
              </a:rPr>
              <a:t>, </a:t>
            </a:r>
            <a:r>
              <a:rPr lang="en-ID" sz="2000" b="0" i="1" dirty="0">
                <a:solidFill>
                  <a:srgbClr val="222222"/>
                </a:solidFill>
                <a:effectLst/>
                <a:latin typeface="Arial" panose="020B0604020202020204" pitchFamily="34" charset="0"/>
              </a:rPr>
              <a:t>8</a:t>
            </a:r>
            <a:r>
              <a:rPr lang="en-ID" sz="2000" b="0" i="0" dirty="0">
                <a:solidFill>
                  <a:srgbClr val="222222"/>
                </a:solidFill>
                <a:effectLst/>
                <a:latin typeface="Arial" panose="020B0604020202020204" pitchFamily="34" charset="0"/>
              </a:rPr>
              <a:t>(6), 6179-6191.</a:t>
            </a:r>
          </a:p>
          <a:p>
            <a:pPr marL="0" indent="0">
              <a:buNone/>
            </a:pPr>
            <a:r>
              <a:rPr lang="en-ID" sz="2000" b="0" dirty="0">
                <a:solidFill>
                  <a:srgbClr val="222222"/>
                </a:solidFill>
                <a:latin typeface="Arial" panose="020B0604020202020204" pitchFamily="34" charset="0"/>
              </a:rPr>
              <a:t>8. </a:t>
            </a:r>
            <a:r>
              <a:rPr lang="en-ID" sz="2000" b="0" i="0" dirty="0">
                <a:solidFill>
                  <a:srgbClr val="222222"/>
                </a:solidFill>
                <a:effectLst/>
                <a:latin typeface="Arial" panose="020B0604020202020204" pitchFamily="34" charset="0"/>
              </a:rPr>
              <a:t>Ina, Y. T., &amp; </a:t>
            </a:r>
            <a:r>
              <a:rPr lang="en-ID" sz="2000" b="0" i="0" dirty="0" err="1">
                <a:solidFill>
                  <a:srgbClr val="222222"/>
                </a:solidFill>
                <a:effectLst/>
                <a:latin typeface="Arial" panose="020B0604020202020204" pitchFamily="34" charset="0"/>
              </a:rPr>
              <a:t>Sirappa</a:t>
            </a:r>
            <a:r>
              <a:rPr lang="en-ID" sz="2000" b="0" i="0" dirty="0">
                <a:solidFill>
                  <a:srgbClr val="222222"/>
                </a:solidFill>
                <a:effectLst/>
                <a:latin typeface="Arial" panose="020B0604020202020204" pitchFamily="34" charset="0"/>
              </a:rPr>
              <a:t>, I. P. (2021). </a:t>
            </a:r>
            <a:r>
              <a:rPr lang="en-ID" sz="2000" b="0" i="0" dirty="0" err="1">
                <a:solidFill>
                  <a:srgbClr val="222222"/>
                </a:solidFill>
                <a:effectLst/>
                <a:latin typeface="Arial" panose="020B0604020202020204" pitchFamily="34" charset="0"/>
              </a:rPr>
              <a:t>Pemanfaatan</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cair</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tempurung</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kelapa</a:t>
            </a:r>
            <a:r>
              <a:rPr lang="en-ID" sz="2000" b="0" i="0" dirty="0">
                <a:solidFill>
                  <a:srgbClr val="222222"/>
                </a:solidFill>
                <a:effectLst/>
                <a:latin typeface="Arial" panose="020B0604020202020204" pitchFamily="34" charset="0"/>
              </a:rPr>
              <a:t> dan </a:t>
            </a:r>
            <a:r>
              <a:rPr lang="en-ID" sz="2000" b="0" i="0" dirty="0" err="1">
                <a:solidFill>
                  <a:srgbClr val="222222"/>
                </a:solidFill>
                <a:effectLst/>
                <a:latin typeface="Arial" panose="020B0604020202020204" pitchFamily="34" charset="0"/>
              </a:rPr>
              <a:t>pengaruhnya</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terhadap</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organoleptik</a:t>
            </a:r>
            <a:r>
              <a:rPr lang="en-ID" sz="2000" b="0" i="0" dirty="0">
                <a:solidFill>
                  <a:srgbClr val="222222"/>
                </a:solidFill>
                <a:effectLst/>
                <a:latin typeface="Arial" panose="020B0604020202020204" pitchFamily="34" charset="0"/>
              </a:rPr>
              <a:t> Dan </a:t>
            </a:r>
            <a:r>
              <a:rPr lang="en-ID" sz="2000" b="0" i="0" dirty="0" err="1">
                <a:solidFill>
                  <a:srgbClr val="222222"/>
                </a:solidFill>
                <a:effectLst/>
                <a:latin typeface="Arial" panose="020B0604020202020204" pitchFamily="34" charset="0"/>
              </a:rPr>
              <a:t>kimiawi</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daging</a:t>
            </a:r>
            <a:r>
              <a:rPr lang="en-ID" sz="2000" b="0" i="0" dirty="0">
                <a:solidFill>
                  <a:srgbClr val="222222"/>
                </a:solidFill>
                <a:effectLst/>
                <a:latin typeface="Arial" panose="020B0604020202020204" pitchFamily="34" charset="0"/>
              </a:rPr>
              <a:t> </a:t>
            </a:r>
            <a:r>
              <a:rPr lang="en-ID" sz="2000" b="0" i="0" dirty="0" err="1">
                <a:solidFill>
                  <a:srgbClr val="222222"/>
                </a:solidFill>
                <a:effectLst/>
                <a:latin typeface="Arial" panose="020B0604020202020204" pitchFamily="34" charset="0"/>
              </a:rPr>
              <a:t>sapi</a:t>
            </a:r>
            <a:r>
              <a:rPr lang="en-ID" sz="2000" b="0" i="0" dirty="0">
                <a:solidFill>
                  <a:srgbClr val="222222"/>
                </a:solidFill>
                <a:effectLst/>
                <a:latin typeface="Arial" panose="020B0604020202020204" pitchFamily="34" charset="0"/>
              </a:rPr>
              <a:t>. </a:t>
            </a:r>
            <a:r>
              <a:rPr lang="en-ID" sz="2000" b="0" i="1" dirty="0" err="1">
                <a:solidFill>
                  <a:srgbClr val="222222"/>
                </a:solidFill>
                <a:effectLst/>
                <a:latin typeface="Arial" panose="020B0604020202020204" pitchFamily="34" charset="0"/>
              </a:rPr>
              <a:t>Jurnal</a:t>
            </a:r>
            <a:r>
              <a:rPr lang="en-ID" sz="2000" b="0" i="1" dirty="0">
                <a:solidFill>
                  <a:srgbClr val="222222"/>
                </a:solidFill>
                <a:effectLst/>
                <a:latin typeface="Arial" panose="020B0604020202020204" pitchFamily="34" charset="0"/>
              </a:rPr>
              <a:t> </a:t>
            </a:r>
            <a:r>
              <a:rPr lang="en-ID" sz="2000" b="0" i="1" dirty="0" err="1">
                <a:solidFill>
                  <a:srgbClr val="222222"/>
                </a:solidFill>
                <a:effectLst/>
                <a:latin typeface="Arial" panose="020B0604020202020204" pitchFamily="34" charset="0"/>
              </a:rPr>
              <a:t>Peternakan</a:t>
            </a:r>
            <a:r>
              <a:rPr lang="en-ID" sz="2000" b="0" i="1" dirty="0">
                <a:solidFill>
                  <a:srgbClr val="222222"/>
                </a:solidFill>
                <a:effectLst/>
                <a:latin typeface="Arial" panose="020B0604020202020204" pitchFamily="34" charset="0"/>
              </a:rPr>
              <a:t> Nusantara</a:t>
            </a:r>
            <a:r>
              <a:rPr lang="en-ID" sz="2000" b="0" i="0" dirty="0">
                <a:solidFill>
                  <a:srgbClr val="222222"/>
                </a:solidFill>
                <a:effectLst/>
                <a:latin typeface="Arial" panose="020B0604020202020204" pitchFamily="34" charset="0"/>
              </a:rPr>
              <a:t>, </a:t>
            </a:r>
            <a:r>
              <a:rPr lang="en-ID" sz="2000" b="0" i="1" dirty="0">
                <a:solidFill>
                  <a:srgbClr val="222222"/>
                </a:solidFill>
                <a:effectLst/>
                <a:latin typeface="Arial" panose="020B0604020202020204" pitchFamily="34" charset="0"/>
              </a:rPr>
              <a:t>7</a:t>
            </a:r>
            <a:r>
              <a:rPr lang="en-ID" sz="2000" b="0" i="0" dirty="0">
                <a:solidFill>
                  <a:srgbClr val="222222"/>
                </a:solidFill>
                <a:effectLst/>
                <a:latin typeface="Arial" panose="020B0604020202020204" pitchFamily="34" charset="0"/>
              </a:rPr>
              <a:t>(1), 41-50.</a:t>
            </a:r>
          </a:p>
          <a:p>
            <a:pPr marL="0" indent="0">
              <a:buNone/>
            </a:pPr>
            <a:r>
              <a:rPr lang="en-ID" sz="2000" b="0" dirty="0">
                <a:solidFill>
                  <a:srgbClr val="222222"/>
                </a:solidFill>
                <a:latin typeface="Arial" panose="020B0604020202020204" pitchFamily="34" charset="0"/>
              </a:rPr>
              <a:t>9. </a:t>
            </a:r>
            <a:r>
              <a:rPr lang="en-ID" sz="2000" b="0" dirty="0" err="1">
                <a:latin typeface="Arial" panose="020B0604020202020204" pitchFamily="34" charset="0"/>
                <a:hlinkClick r:id="rId2">
                  <a:extLst>
                    <a:ext uri="{A12FA001-AC4F-418D-AE19-62706E023703}">
                      <ahyp:hlinkClr xmlns:ahyp="http://schemas.microsoft.com/office/drawing/2018/hyperlinkcolor" val="tx"/>
                    </a:ext>
                  </a:extLst>
                </a:hlinkClick>
              </a:rPr>
              <a:t>A</a:t>
            </a:r>
            <a:r>
              <a:rPr lang="en-ID" sz="2000" b="0" dirty="0" err="1">
                <a:latin typeface="Arial" panose="020B0604020202020204" pitchFamily="34" charset="0"/>
              </a:rPr>
              <a:t>nonimous</a:t>
            </a:r>
            <a:r>
              <a:rPr lang="en-ID" sz="2000" b="0" dirty="0">
                <a:solidFill>
                  <a:srgbClr val="222222"/>
                </a:solidFill>
                <a:latin typeface="Arial" panose="020B0604020202020204" pitchFamily="34" charset="0"/>
              </a:rPr>
              <a:t> ,</a:t>
            </a:r>
            <a:r>
              <a:rPr lang="en-ID" sz="1200" dirty="0">
                <a:hlinkClick r:id="rId2"/>
              </a:rPr>
              <a:t>MANAJEMEN PENYULUHAN </a:t>
            </a:r>
            <a:r>
              <a:rPr lang="en-ID" sz="1200" dirty="0" err="1">
                <a:hlinkClick r:id="rId2"/>
              </a:rPr>
              <a:t>Politeknik</a:t>
            </a:r>
            <a:r>
              <a:rPr lang="en-ID" sz="1200" dirty="0">
                <a:hlinkClick r:id="rId2"/>
              </a:rPr>
              <a:t> </a:t>
            </a:r>
            <a:r>
              <a:rPr lang="en-ID" sz="1200" dirty="0" err="1">
                <a:hlinkClick r:id="rId2"/>
              </a:rPr>
              <a:t>Pertanian</a:t>
            </a:r>
            <a:r>
              <a:rPr lang="en-ID" sz="1200" dirty="0">
                <a:hlinkClick r:id="rId2"/>
              </a:rPr>
              <a:t> Negeri </a:t>
            </a:r>
            <a:r>
              <a:rPr lang="en-ID" sz="1200" dirty="0" err="1">
                <a:hlinkClick r:id="rId2"/>
              </a:rPr>
              <a:t>Kupang</a:t>
            </a:r>
            <a:r>
              <a:rPr lang="en-ID" sz="1200" dirty="0">
                <a:hlinkClick r:id="rId2"/>
              </a:rPr>
              <a:t> </a:t>
            </a:r>
            <a:r>
              <a:rPr lang="en-ID" sz="1200" dirty="0" err="1">
                <a:hlinkClick r:id="rId2"/>
              </a:rPr>
              <a:t>Jurusana</a:t>
            </a:r>
            <a:r>
              <a:rPr lang="en-ID" sz="1200" dirty="0">
                <a:hlinkClick r:id="rId2"/>
              </a:rPr>
              <a:t> </a:t>
            </a:r>
            <a:r>
              <a:rPr lang="en-ID" sz="1200" dirty="0" err="1">
                <a:hlinkClick r:id="rId2"/>
              </a:rPr>
              <a:t>Manajemen</a:t>
            </a:r>
            <a:r>
              <a:rPr lang="en-ID" sz="1200" dirty="0">
                <a:hlinkClick r:id="rId2"/>
              </a:rPr>
              <a:t> </a:t>
            </a:r>
            <a:r>
              <a:rPr lang="en-ID" sz="1200" dirty="0" err="1">
                <a:hlinkClick r:id="rId2"/>
              </a:rPr>
              <a:t>Pertanian</a:t>
            </a:r>
            <a:r>
              <a:rPr lang="en-ID" sz="1200" dirty="0">
                <a:hlinkClick r:id="rId2"/>
              </a:rPr>
              <a:t> </a:t>
            </a:r>
            <a:r>
              <a:rPr lang="en-ID" sz="1200" dirty="0" err="1">
                <a:hlinkClick r:id="rId2"/>
              </a:rPr>
              <a:t>Lahan</a:t>
            </a:r>
            <a:r>
              <a:rPr lang="en-ID" sz="1200" dirty="0">
                <a:hlinkClick r:id="rId2"/>
              </a:rPr>
              <a:t> </a:t>
            </a:r>
            <a:r>
              <a:rPr lang="en-ID" sz="1200" dirty="0" err="1">
                <a:hlinkClick r:id="rId2"/>
              </a:rPr>
              <a:t>Kering</a:t>
            </a:r>
            <a:r>
              <a:rPr lang="en-ID" sz="1200" dirty="0">
                <a:hlinkClick r:id="rId2"/>
              </a:rPr>
              <a:t> Program </a:t>
            </a:r>
            <a:r>
              <a:rPr lang="en-ID" sz="1200" dirty="0" err="1">
                <a:hlinkClick r:id="rId2"/>
              </a:rPr>
              <a:t>Studi</a:t>
            </a:r>
            <a:r>
              <a:rPr lang="en-ID" sz="1200" dirty="0">
                <a:hlinkClick r:id="rId2"/>
              </a:rPr>
              <a:t> </a:t>
            </a:r>
            <a:r>
              <a:rPr lang="en-ID" sz="1200" dirty="0" err="1">
                <a:hlinkClick r:id="rId2"/>
              </a:rPr>
              <a:t>Penyuluhan</a:t>
            </a:r>
            <a:r>
              <a:rPr lang="en-ID" sz="1200" dirty="0">
                <a:hlinkClick r:id="rId2"/>
              </a:rPr>
              <a:t> </a:t>
            </a:r>
            <a:r>
              <a:rPr lang="en-ID" sz="1200" dirty="0" err="1">
                <a:hlinkClick r:id="rId2"/>
              </a:rPr>
              <a:t>Pertanian</a:t>
            </a:r>
            <a:r>
              <a:rPr lang="en-ID" sz="1200" dirty="0">
                <a:hlinkClick r:id="rId2"/>
              </a:rPr>
              <a:t> </a:t>
            </a:r>
            <a:r>
              <a:rPr lang="en-ID" sz="1200" dirty="0" err="1">
                <a:hlinkClick r:id="rId2"/>
              </a:rPr>
              <a:t>Lahan</a:t>
            </a:r>
            <a:r>
              <a:rPr lang="en-ID" sz="1200" dirty="0">
                <a:hlinkClick r:id="rId2"/>
              </a:rPr>
              <a:t> </a:t>
            </a:r>
            <a:r>
              <a:rPr lang="en-ID" sz="1200" dirty="0" err="1">
                <a:hlinkClick r:id="rId2"/>
              </a:rPr>
              <a:t>Kering</a:t>
            </a:r>
            <a:r>
              <a:rPr lang="en-ID" sz="1200" dirty="0">
                <a:hlinkClick r:id="rId2"/>
              </a:rPr>
              <a:t> </a:t>
            </a:r>
            <a:r>
              <a:rPr lang="en-ID" sz="1200" dirty="0" err="1">
                <a:hlinkClick r:id="rId2"/>
              </a:rPr>
              <a:t>Dosen</a:t>
            </a:r>
            <a:r>
              <a:rPr lang="en-ID" sz="1200" dirty="0">
                <a:hlinkClick r:id="rId2"/>
              </a:rPr>
              <a:t>. - ppt download</a:t>
            </a:r>
            <a:endParaRPr lang="en-ID" sz="2000" b="0" dirty="0"/>
          </a:p>
        </p:txBody>
      </p:sp>
    </p:spTree>
    <p:extLst>
      <p:ext uri="{BB962C8B-B14F-4D97-AF65-F5344CB8AC3E}">
        <p14:creationId xmlns:p14="http://schemas.microsoft.com/office/powerpoint/2010/main" val="15472085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40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2</a:t>
              </a:r>
              <a:endParaRPr lang="ko-KR" altLang="en-US" sz="40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918945" y="3008462"/>
            <a:ext cx="8122988" cy="1200329"/>
          </a:xfrm>
        </p:spPr>
        <p:txBody>
          <a:bodyPr/>
          <a:lstStyle/>
          <a:p>
            <a:r>
              <a:rPr lang="en-US" sz="3600" dirty="0">
                <a:latin typeface="Redressed" panose="020B0604020202020204" charset="0"/>
              </a:rPr>
              <a:t>The Role of Livestock Extension Development</a:t>
            </a:r>
            <a:br>
              <a:rPr lang="en-US" sz="3600" dirty="0">
                <a:latin typeface="Redressed" panose="020B0604020202020204" charset="0"/>
              </a:rPr>
            </a:br>
            <a:r>
              <a:rPr lang="en-US" sz="3600" dirty="0">
                <a:latin typeface="Redressed" panose="020B0604020202020204" charset="0"/>
              </a:rPr>
              <a:t>(</a:t>
            </a:r>
            <a:r>
              <a:rPr lang="en-US" sz="3600" dirty="0" err="1">
                <a:latin typeface="Redressed" panose="020B0604020202020204" charset="0"/>
              </a:rPr>
              <a:t>Peran</a:t>
            </a:r>
            <a:r>
              <a:rPr lang="en-US" sz="3600" dirty="0">
                <a:latin typeface="Redressed" panose="020B0604020202020204" charset="0"/>
              </a:rPr>
              <a:t> </a:t>
            </a:r>
            <a:r>
              <a:rPr lang="en-US" sz="3600" dirty="0" err="1">
                <a:latin typeface="Redressed" panose="020B0604020202020204" charset="0"/>
              </a:rPr>
              <a:t>Penyuluhan</a:t>
            </a:r>
            <a:r>
              <a:rPr lang="en-US" sz="3600" dirty="0">
                <a:latin typeface="Redressed" panose="020B0604020202020204" charset="0"/>
              </a:rPr>
              <a:t> </a:t>
            </a:r>
            <a:r>
              <a:rPr lang="en-US" sz="3600" dirty="0" err="1">
                <a:latin typeface="Redressed" panose="020B0604020202020204" charset="0"/>
              </a:rPr>
              <a:t>Peternakan</a:t>
            </a:r>
            <a:r>
              <a:rPr lang="en-US" sz="3600" dirty="0">
                <a:latin typeface="Redressed" panose="020B0604020202020204" charset="0"/>
              </a:rPr>
              <a:t>)</a:t>
            </a:r>
            <a:endParaRPr lang="ko-KR" alt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77548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40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3</a:t>
              </a:r>
              <a:endParaRPr lang="ko-KR" altLang="en-US" sz="40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918945" y="3008462"/>
            <a:ext cx="9423660" cy="1200329"/>
          </a:xfrm>
        </p:spPr>
        <p:txBody>
          <a:bodyPr/>
          <a:lstStyle/>
          <a:p>
            <a:r>
              <a:rPr lang="en-US" sz="3600" dirty="0">
                <a:latin typeface="Redressed" panose="020B0604020202020204" charset="0"/>
              </a:rPr>
              <a:t>Philosophy, Goals, Principles and Ethics of Extension</a:t>
            </a:r>
            <a:br>
              <a:rPr lang="en-US" sz="3600" dirty="0">
                <a:latin typeface="Redressed" panose="020B0604020202020204" charset="0"/>
              </a:rPr>
            </a:br>
            <a:r>
              <a:rPr lang="en-US" sz="3600" dirty="0">
                <a:latin typeface="Redressed" panose="020B0604020202020204" charset="0"/>
              </a:rPr>
              <a:t>(</a:t>
            </a:r>
            <a:r>
              <a:rPr lang="en-US" sz="3600" dirty="0" err="1">
                <a:latin typeface="Redressed" panose="020B0604020202020204" charset="0"/>
              </a:rPr>
              <a:t>Filsafat</a:t>
            </a:r>
            <a:r>
              <a:rPr lang="en-US" sz="3600" dirty="0">
                <a:latin typeface="Redressed" panose="020B0604020202020204" charset="0"/>
              </a:rPr>
              <a:t>, </a:t>
            </a:r>
            <a:r>
              <a:rPr lang="en-US" sz="3600" dirty="0" err="1">
                <a:latin typeface="Redressed" panose="020B0604020202020204" charset="0"/>
              </a:rPr>
              <a:t>Tujuan</a:t>
            </a:r>
            <a:r>
              <a:rPr lang="en-US" sz="3600" dirty="0">
                <a:latin typeface="Redressed" panose="020B0604020202020204" charset="0"/>
              </a:rPr>
              <a:t>, </a:t>
            </a:r>
            <a:r>
              <a:rPr lang="en-US" sz="3600" dirty="0" err="1">
                <a:latin typeface="Redressed" panose="020B0604020202020204" charset="0"/>
              </a:rPr>
              <a:t>Prinsip</a:t>
            </a:r>
            <a:r>
              <a:rPr lang="en-US" sz="3600" dirty="0">
                <a:latin typeface="Redressed" panose="020B0604020202020204" charset="0"/>
              </a:rPr>
              <a:t> dan </a:t>
            </a:r>
            <a:r>
              <a:rPr lang="en-US" sz="3600" dirty="0" err="1">
                <a:latin typeface="Redressed" panose="020B0604020202020204" charset="0"/>
              </a:rPr>
              <a:t>Etika</a:t>
            </a:r>
            <a:r>
              <a:rPr lang="en-US" sz="3600" dirty="0">
                <a:latin typeface="Redressed" panose="020B0604020202020204" charset="0"/>
              </a:rPr>
              <a:t> </a:t>
            </a:r>
            <a:r>
              <a:rPr lang="en-US" sz="3600" dirty="0" err="1">
                <a:latin typeface="Redressed" panose="020B0604020202020204" charset="0"/>
              </a:rPr>
              <a:t>Penyuluhan</a:t>
            </a:r>
            <a:r>
              <a:rPr lang="en-US" sz="3600" dirty="0">
                <a:latin typeface="Redressed" panose="020B0604020202020204" charset="0"/>
              </a:rPr>
              <a:t>)</a:t>
            </a:r>
            <a:endParaRPr lang="ko-KR" alt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43635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40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4</a:t>
              </a:r>
              <a:endParaRPr lang="ko-KR" altLang="en-US" sz="40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918945" y="3008462"/>
            <a:ext cx="9423660" cy="1200329"/>
          </a:xfrm>
        </p:spPr>
        <p:txBody>
          <a:bodyPr/>
          <a:lstStyle/>
          <a:p>
            <a:r>
              <a:rPr lang="en-ID" sz="3600" dirty="0" err="1">
                <a:latin typeface="Redressed" panose="020B0604020202020204" charset="0"/>
              </a:rPr>
              <a:t>Penyuluhan</a:t>
            </a:r>
            <a:r>
              <a:rPr lang="en-ID" sz="3600" dirty="0">
                <a:latin typeface="Redressed" panose="020B0604020202020204" charset="0"/>
              </a:rPr>
              <a:t> </a:t>
            </a:r>
            <a:r>
              <a:rPr lang="en-ID" sz="3600" dirty="0" err="1">
                <a:latin typeface="Redressed" panose="020B0604020202020204" charset="0"/>
              </a:rPr>
              <a:t>sebagai</a:t>
            </a:r>
            <a:r>
              <a:rPr lang="en-ID" sz="3600" dirty="0">
                <a:latin typeface="Redressed" panose="020B0604020202020204" charset="0"/>
              </a:rPr>
              <a:t> Proses </a:t>
            </a:r>
            <a:r>
              <a:rPr lang="en-ID" sz="3600" dirty="0" err="1">
                <a:latin typeface="Redressed" panose="020B0604020202020204" charset="0"/>
              </a:rPr>
              <a:t>Belajar</a:t>
            </a:r>
            <a:br>
              <a:rPr lang="en-US" sz="3600" dirty="0">
                <a:latin typeface="Redressed" panose="020B0604020202020204" charset="0"/>
              </a:rPr>
            </a:br>
            <a:r>
              <a:rPr lang="en-US" sz="3600" dirty="0">
                <a:latin typeface="Redressed" panose="020B0604020202020204" charset="0"/>
              </a:rPr>
              <a:t>(Extension as a Learning Process)</a:t>
            </a:r>
            <a:endParaRPr lang="ko-KR" alt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55606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40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5</a:t>
              </a:r>
              <a:endParaRPr lang="ko-KR" altLang="en-US" sz="40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556266" y="3429000"/>
            <a:ext cx="11079467" cy="1569660"/>
          </a:xfrm>
        </p:spPr>
        <p:txBody>
          <a:bodyPr/>
          <a:lstStyle/>
          <a:p>
            <a:r>
              <a:rPr lang="en-US" sz="3200" dirty="0">
                <a:latin typeface="Redressed" panose="020B0604020202020204" charset="0"/>
              </a:rPr>
              <a:t>Communication, Adoption and Diffusion of Innovation in Livestock Extension</a:t>
            </a:r>
            <a:br>
              <a:rPr lang="en-US" sz="3600" dirty="0">
                <a:latin typeface="Redressed" panose="020B0604020202020204" charset="0"/>
              </a:rPr>
            </a:br>
            <a:r>
              <a:rPr lang="en-US" sz="3200" dirty="0">
                <a:latin typeface="Redressed" panose="020B0604020202020204" charset="0"/>
              </a:rPr>
              <a:t>(</a:t>
            </a:r>
            <a:r>
              <a:rPr lang="en-ID" sz="3200" dirty="0" err="1">
                <a:latin typeface="Redressed" panose="020B0604020202020204" charset="0"/>
              </a:rPr>
              <a:t>Komunikasi</a:t>
            </a:r>
            <a:r>
              <a:rPr lang="en-ID" sz="3200" dirty="0">
                <a:latin typeface="Redressed" panose="020B0604020202020204" charset="0"/>
              </a:rPr>
              <a:t>, </a:t>
            </a:r>
            <a:r>
              <a:rPr lang="en-ID" sz="3200" dirty="0" err="1">
                <a:latin typeface="Redressed" panose="020B0604020202020204" charset="0"/>
              </a:rPr>
              <a:t>Adopsi</a:t>
            </a:r>
            <a:r>
              <a:rPr lang="en-ID" sz="3200" dirty="0">
                <a:latin typeface="Redressed" panose="020B0604020202020204" charset="0"/>
              </a:rPr>
              <a:t> dan </a:t>
            </a:r>
            <a:r>
              <a:rPr lang="en-ID" sz="3200" dirty="0" err="1">
                <a:latin typeface="Redressed" panose="020B0604020202020204" charset="0"/>
              </a:rPr>
              <a:t>Difusi</a:t>
            </a:r>
            <a:r>
              <a:rPr lang="en-ID" sz="3200" dirty="0">
                <a:latin typeface="Redressed" panose="020B0604020202020204" charset="0"/>
              </a:rPr>
              <a:t> </a:t>
            </a:r>
            <a:r>
              <a:rPr lang="en-ID" sz="3200" dirty="0" err="1">
                <a:latin typeface="Redressed" panose="020B0604020202020204" charset="0"/>
              </a:rPr>
              <a:t>Inovasi</a:t>
            </a:r>
            <a:r>
              <a:rPr lang="en-ID" sz="3200" dirty="0">
                <a:latin typeface="Redressed" panose="020B0604020202020204" charset="0"/>
              </a:rPr>
              <a:t> </a:t>
            </a:r>
            <a:r>
              <a:rPr lang="en-ID" sz="3200" dirty="0" err="1">
                <a:latin typeface="Redressed" panose="020B0604020202020204" charset="0"/>
              </a:rPr>
              <a:t>dalam</a:t>
            </a:r>
            <a:r>
              <a:rPr lang="en-ID" sz="3200" dirty="0">
                <a:latin typeface="Redressed" panose="020B0604020202020204" charset="0"/>
              </a:rPr>
              <a:t> </a:t>
            </a:r>
            <a:r>
              <a:rPr lang="en-ID" sz="3200" dirty="0" err="1">
                <a:latin typeface="Redressed" panose="020B0604020202020204" charset="0"/>
              </a:rPr>
              <a:t>Penyuluhan</a:t>
            </a:r>
            <a:r>
              <a:rPr lang="en-ID" sz="3200" dirty="0">
                <a:latin typeface="Redressed" panose="020B0604020202020204" charset="0"/>
              </a:rPr>
              <a:t> </a:t>
            </a:r>
            <a:r>
              <a:rPr lang="en-ID" sz="3200" dirty="0" err="1">
                <a:latin typeface="Redressed" panose="020B0604020202020204" charset="0"/>
              </a:rPr>
              <a:t>Peternakan</a:t>
            </a:r>
            <a:r>
              <a:rPr lang="en-US" sz="3200" dirty="0">
                <a:latin typeface="Redressed" panose="020B0604020202020204" charset="0"/>
              </a:rPr>
              <a:t>)</a:t>
            </a:r>
            <a:endParaRPr lang="ko-KR" alt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9349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40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6</a:t>
              </a:r>
              <a:endParaRPr lang="ko-KR" altLang="en-US" sz="40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556266" y="3338714"/>
            <a:ext cx="11079467" cy="1077218"/>
          </a:xfrm>
        </p:spPr>
        <p:txBody>
          <a:bodyPr/>
          <a:lstStyle/>
          <a:p>
            <a:pPr lvl="0" algn="ctr">
              <a:spcBef>
                <a:spcPts val="0"/>
              </a:spcBef>
              <a:spcAft>
                <a:spcPts val="1600"/>
              </a:spcAft>
            </a:pPr>
            <a:r>
              <a:rPr lang="en-ID" altLang="en-US" sz="3200" dirty="0"/>
              <a:t>Inovasi dan Karakter (</a:t>
            </a:r>
            <a:r>
              <a:rPr lang="en-ID" altLang="en-US" sz="3200" dirty="0" err="1"/>
              <a:t>Praktikum</a:t>
            </a:r>
            <a:r>
              <a:rPr lang="en-ID" altLang="en-US" sz="3200" dirty="0"/>
              <a:t> pada masing – masing </a:t>
            </a:r>
            <a:r>
              <a:rPr lang="en-ID" altLang="en-US" sz="3200" dirty="0" err="1"/>
              <a:t>kelompok</a:t>
            </a:r>
            <a:r>
              <a:rPr lang="en-ID" altLang="en-US" sz="3200" dirty="0"/>
              <a:t> </a:t>
            </a:r>
            <a:r>
              <a:rPr lang="en-ID" altLang="en-US" sz="3200" dirty="0" err="1"/>
              <a:t>Pembuatan</a:t>
            </a:r>
            <a:r>
              <a:rPr lang="en-ID" altLang="en-US" sz="3200" dirty="0"/>
              <a:t> </a:t>
            </a:r>
            <a:r>
              <a:rPr lang="en-ID" altLang="en-US" sz="3200" dirty="0" err="1"/>
              <a:t>Pakan</a:t>
            </a:r>
            <a:r>
              <a:rPr lang="en-ID" altLang="en-US" sz="3200" dirty="0"/>
              <a:t> Hay </a:t>
            </a:r>
            <a:r>
              <a:rPr lang="en-ID" altLang="en-US" sz="3200" dirty="0" err="1"/>
              <a:t>Telur</a:t>
            </a:r>
            <a:r>
              <a:rPr lang="en-ID" altLang="en-US" sz="3200" dirty="0"/>
              <a:t> Asin dan Pupuk) </a:t>
            </a:r>
          </a:p>
        </p:txBody>
      </p:sp>
    </p:spTree>
    <p:extLst>
      <p:ext uri="{BB962C8B-B14F-4D97-AF65-F5344CB8AC3E}">
        <p14:creationId xmlns:p14="http://schemas.microsoft.com/office/powerpoint/2010/main" val="2782020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40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7</a:t>
              </a:r>
              <a:endParaRPr lang="ko-KR" altLang="en-US" sz="40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556266" y="2616746"/>
            <a:ext cx="11079467" cy="584775"/>
          </a:xfrm>
        </p:spPr>
        <p:txBody>
          <a:bodyPr/>
          <a:lstStyle/>
          <a:p>
            <a:pPr lvl="0" algn="ctr">
              <a:spcBef>
                <a:spcPts val="0"/>
              </a:spcBef>
              <a:spcAft>
                <a:spcPts val="1600"/>
              </a:spcAft>
            </a:pPr>
            <a:r>
              <a:rPr lang="en-ID" altLang="en-US" sz="3200" dirty="0"/>
              <a:t>Proses </a:t>
            </a:r>
            <a:r>
              <a:rPr lang="en-ID" altLang="en-US" sz="3200" dirty="0" err="1"/>
              <a:t>Adopsi</a:t>
            </a:r>
            <a:r>
              <a:rPr lang="en-ID" altLang="en-US" sz="3200" dirty="0"/>
              <a:t> dan </a:t>
            </a:r>
            <a:r>
              <a:rPr lang="en-ID" altLang="en-US" sz="3200" dirty="0" err="1"/>
              <a:t>Inovasi</a:t>
            </a:r>
            <a:r>
              <a:rPr lang="en-ID" altLang="en-US" sz="3200" dirty="0"/>
              <a:t> </a:t>
            </a:r>
            <a:r>
              <a:rPr lang="en-ID" altLang="en-US" sz="3200" dirty="0" err="1"/>
              <a:t>dalam</a:t>
            </a:r>
            <a:r>
              <a:rPr lang="en-ID" altLang="en-US" sz="3200" dirty="0"/>
              <a:t> </a:t>
            </a:r>
            <a:r>
              <a:rPr lang="en-ID" altLang="en-US" sz="3200" dirty="0" err="1"/>
              <a:t>Penyuluhan</a:t>
            </a:r>
            <a:endParaRPr lang="en-ID" altLang="en-US" sz="3200" dirty="0"/>
          </a:p>
        </p:txBody>
      </p:sp>
      <p:sp>
        <p:nvSpPr>
          <p:cNvPr id="10" name="제목 8">
            <a:extLst>
              <a:ext uri="{FF2B5EF4-FFF2-40B4-BE49-F238E27FC236}">
                <a16:creationId xmlns:a16="http://schemas.microsoft.com/office/drawing/2014/main" id="{9EB05A64-990C-4E7E-9895-D3AE2E0BA8BC}"/>
              </a:ext>
            </a:extLst>
          </p:cNvPr>
          <p:cNvSpPr txBox="1">
            <a:spLocks/>
          </p:cNvSpPr>
          <p:nvPr/>
        </p:nvSpPr>
        <p:spPr>
          <a:xfrm>
            <a:off x="556265" y="3792573"/>
            <a:ext cx="11079467" cy="584775"/>
          </a:xfrm>
          <a:prstGeom prst="rect">
            <a:avLst/>
          </a:prstGeom>
          <a:noFill/>
        </p:spPr>
        <p:txBody>
          <a:bodyPr vert="horz" wrap="square" lIns="91440" tIns="45720" rIns="91440" bIns="45720" rtlCol="0" anchor="ctr">
            <a:spAutoFit/>
          </a:bodyPr>
          <a:lstStyle>
            <a:lvl1pPr algn="l" defTabSz="914400" rtl="0" eaLnBrk="1" latinLnBrk="1" hangingPunct="1">
              <a:lnSpc>
                <a:spcPct val="100000"/>
              </a:lnSpc>
              <a:spcBef>
                <a:spcPct val="0"/>
              </a:spcBef>
              <a:buNone/>
              <a:defRPr lang="ko-KR" altLang="en-US" sz="8000" kern="12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algn="ctr">
              <a:spcBef>
                <a:spcPts val="0"/>
              </a:spcBef>
              <a:spcAft>
                <a:spcPts val="1600"/>
              </a:spcAft>
            </a:pPr>
            <a:r>
              <a:rPr lang="en-ID" sz="3200" dirty="0" err="1">
                <a:latin typeface="Arial" panose="020B0604020202020204" pitchFamily="34" charset="0"/>
                <a:cs typeface="Arial" panose="020B0604020202020204" pitchFamily="34" charset="0"/>
              </a:rPr>
              <a:t>Praktikum</a:t>
            </a:r>
            <a:r>
              <a:rPr lang="en-ID" sz="3200" dirty="0">
                <a:latin typeface="Arial" panose="020B0604020202020204" pitchFamily="34" charset="0"/>
                <a:cs typeface="Arial" panose="020B0604020202020204" pitchFamily="34" charset="0"/>
              </a:rPr>
              <a:t> Survey Lokasi </a:t>
            </a:r>
            <a:r>
              <a:rPr lang="en-ID" sz="3200" dirty="0" err="1">
                <a:latin typeface="Arial" panose="020B0604020202020204" pitchFamily="34" charset="0"/>
                <a:cs typeface="Arial" panose="020B0604020202020204" pitchFamily="34" charset="0"/>
              </a:rPr>
              <a:t>Penyuluhan</a:t>
            </a:r>
            <a:endParaRPr lang="en-ID" sz="3200" dirty="0">
              <a:latin typeface="Arial" panose="020B0604020202020204" pitchFamily="34" charset="0"/>
              <a:cs typeface="Arial" panose="020B0604020202020204" pitchFamily="34" charset="0"/>
            </a:endParaRPr>
          </a:p>
        </p:txBody>
      </p:sp>
      <p:sp>
        <p:nvSpPr>
          <p:cNvPr id="2" name="Arrow: Down 1">
            <a:extLst>
              <a:ext uri="{FF2B5EF4-FFF2-40B4-BE49-F238E27FC236}">
                <a16:creationId xmlns:a16="http://schemas.microsoft.com/office/drawing/2014/main" id="{01F63295-B5A1-4EE2-80E1-5E4E50B8BC1B}"/>
              </a:ext>
            </a:extLst>
          </p:cNvPr>
          <p:cNvSpPr/>
          <p:nvPr/>
        </p:nvSpPr>
        <p:spPr>
          <a:xfrm>
            <a:off x="5903259" y="3201521"/>
            <a:ext cx="578223" cy="584775"/>
          </a:xfrm>
          <a:prstGeom prst="down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ID" dirty="0"/>
          </a:p>
        </p:txBody>
      </p:sp>
    </p:spTree>
    <p:extLst>
      <p:ext uri="{BB962C8B-B14F-4D97-AF65-F5344CB8AC3E}">
        <p14:creationId xmlns:p14="http://schemas.microsoft.com/office/powerpoint/2010/main" val="3725607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2800"/>
                            </p:stCondLst>
                            <p:childTnLst>
                              <p:par>
                                <p:cTn id="13" presetID="22" presetClass="entr" presetSubtype="8" fill="hold" grpId="0" nodeType="afterEffect">
                                  <p:stCondLst>
                                    <p:cond delay="0"/>
                                  </p:stCondLst>
                                  <p:iterate type="lt">
                                    <p:tmPct val="10000"/>
                                  </p:iterate>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40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9</a:t>
              </a:r>
              <a:endParaRPr lang="ko-KR" altLang="en-US" sz="40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556266" y="3554157"/>
            <a:ext cx="11079467" cy="646331"/>
          </a:xfrm>
        </p:spPr>
        <p:txBody>
          <a:bodyPr/>
          <a:lstStyle/>
          <a:p>
            <a:pPr lvl="0" algn="ctr">
              <a:spcBef>
                <a:spcPts val="0"/>
              </a:spcBef>
              <a:spcAft>
                <a:spcPts val="1600"/>
              </a:spcAft>
            </a:pPr>
            <a:r>
              <a:rPr lang="en-ID" altLang="en-US" sz="3600" dirty="0" err="1">
                <a:latin typeface="Arial" panose="020B0604020202020204" pitchFamily="34" charset="0"/>
                <a:cs typeface="Arial" panose="020B0604020202020204" pitchFamily="34" charset="0"/>
              </a:rPr>
              <a:t>Perencanaan</a:t>
            </a:r>
            <a:r>
              <a:rPr lang="en-ID" altLang="en-US" sz="3600" dirty="0">
                <a:latin typeface="Arial" panose="020B0604020202020204" pitchFamily="34" charset="0"/>
                <a:cs typeface="Arial" panose="020B0604020202020204" pitchFamily="34" charset="0"/>
              </a:rPr>
              <a:t> dan </a:t>
            </a:r>
            <a:r>
              <a:rPr lang="en-ID" altLang="en-US" sz="3600" dirty="0" err="1">
                <a:latin typeface="Arial" panose="020B0604020202020204" pitchFamily="34" charset="0"/>
                <a:cs typeface="Arial" panose="020B0604020202020204" pitchFamily="34" charset="0"/>
              </a:rPr>
              <a:t>Pelaksanaan</a:t>
            </a:r>
            <a:r>
              <a:rPr lang="en-ID" altLang="en-US" sz="3600" dirty="0">
                <a:latin typeface="Arial" panose="020B0604020202020204" pitchFamily="34" charset="0"/>
                <a:cs typeface="Arial" panose="020B0604020202020204" pitchFamily="34" charset="0"/>
              </a:rPr>
              <a:t> Program </a:t>
            </a:r>
            <a:r>
              <a:rPr lang="en-ID" altLang="en-US" sz="3600" dirty="0" err="1">
                <a:latin typeface="Arial" panose="020B0604020202020204" pitchFamily="34" charset="0"/>
                <a:cs typeface="Arial" panose="020B0604020202020204" pitchFamily="34" charset="0"/>
              </a:rPr>
              <a:t>Penyuluhan</a:t>
            </a:r>
            <a:endParaRPr lang="en-ID" alt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0304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40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10</a:t>
              </a:r>
              <a:endParaRPr lang="ko-KR" altLang="en-US" sz="40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556266" y="3554157"/>
            <a:ext cx="11079467" cy="646331"/>
          </a:xfrm>
        </p:spPr>
        <p:txBody>
          <a:bodyPr/>
          <a:lstStyle/>
          <a:p>
            <a:pPr lvl="0" algn="ctr">
              <a:spcBef>
                <a:spcPts val="0"/>
              </a:spcBef>
              <a:spcAft>
                <a:spcPts val="1600"/>
              </a:spcAft>
            </a:pPr>
            <a:r>
              <a:rPr lang="en-ID" altLang="en-US" sz="3600" dirty="0" err="1">
                <a:latin typeface="Arial" panose="020B0604020202020204" pitchFamily="34" charset="0"/>
                <a:cs typeface="Arial" panose="020B0604020202020204" pitchFamily="34" charset="0"/>
              </a:rPr>
              <a:t>Merumuskan</a:t>
            </a:r>
            <a:r>
              <a:rPr lang="en-ID" altLang="en-US" sz="3600" dirty="0">
                <a:latin typeface="Arial" panose="020B0604020202020204" pitchFamily="34" charset="0"/>
                <a:cs typeface="Arial" panose="020B0604020202020204" pitchFamily="34" charset="0"/>
              </a:rPr>
              <a:t> Program </a:t>
            </a:r>
            <a:r>
              <a:rPr lang="en-ID" altLang="en-US" sz="3600" dirty="0" err="1">
                <a:latin typeface="Arial" panose="020B0604020202020204" pitchFamily="34" charset="0"/>
                <a:cs typeface="Arial" panose="020B0604020202020204" pitchFamily="34" charset="0"/>
              </a:rPr>
              <a:t>Penyuluhan</a:t>
            </a:r>
            <a:r>
              <a:rPr lang="en-ID" altLang="en-US" sz="3600" dirty="0">
                <a:latin typeface="Arial" panose="020B0604020202020204" pitchFamily="34" charset="0"/>
                <a:cs typeface="Arial" panose="020B0604020202020204" pitchFamily="34" charset="0"/>
              </a:rPr>
              <a:t> di Masyarakat</a:t>
            </a:r>
          </a:p>
        </p:txBody>
      </p:sp>
    </p:spTree>
    <p:extLst>
      <p:ext uri="{BB962C8B-B14F-4D97-AF65-F5344CB8AC3E}">
        <p14:creationId xmlns:p14="http://schemas.microsoft.com/office/powerpoint/2010/main" val="184408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40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11</a:t>
              </a:r>
              <a:endParaRPr lang="ko-KR" altLang="en-US" sz="40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556266" y="3584935"/>
            <a:ext cx="11079467" cy="584775"/>
          </a:xfrm>
        </p:spPr>
        <p:txBody>
          <a:bodyPr/>
          <a:lstStyle/>
          <a:p>
            <a:pPr lvl="0" algn="ctr">
              <a:spcBef>
                <a:spcPts val="0"/>
              </a:spcBef>
              <a:spcAft>
                <a:spcPts val="1600"/>
              </a:spcAft>
            </a:pPr>
            <a:r>
              <a:rPr lang="en-US" altLang="en-US" sz="3200" dirty="0" err="1"/>
              <a:t>Metode</a:t>
            </a:r>
            <a:r>
              <a:rPr lang="en-US" altLang="en-US" sz="3200" dirty="0"/>
              <a:t> </a:t>
            </a:r>
            <a:r>
              <a:rPr lang="en-US" altLang="en-US" sz="3200" dirty="0" err="1"/>
              <a:t>Penyuluhan</a:t>
            </a:r>
            <a:r>
              <a:rPr lang="en-US" altLang="en-US" sz="3200" dirty="0"/>
              <a:t> di Masyarakat</a:t>
            </a:r>
            <a:endParaRPr lang="en-ID" altLang="en-US" sz="3200" dirty="0"/>
          </a:p>
        </p:txBody>
      </p:sp>
    </p:spTree>
    <p:extLst>
      <p:ext uri="{BB962C8B-B14F-4D97-AF65-F5344CB8AC3E}">
        <p14:creationId xmlns:p14="http://schemas.microsoft.com/office/powerpoint/2010/main" val="2093762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40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12</a:t>
              </a:r>
              <a:endParaRPr lang="ko-KR" altLang="en-US" sz="40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556266" y="3584935"/>
            <a:ext cx="11079467" cy="584775"/>
          </a:xfrm>
        </p:spPr>
        <p:txBody>
          <a:bodyPr/>
          <a:lstStyle/>
          <a:p>
            <a:pPr lvl="0" algn="ctr">
              <a:spcBef>
                <a:spcPts val="0"/>
              </a:spcBef>
              <a:spcAft>
                <a:spcPts val="1600"/>
              </a:spcAft>
            </a:pPr>
            <a:r>
              <a:rPr lang="en-US" altLang="en-US" sz="3200" dirty="0"/>
              <a:t>Media </a:t>
            </a:r>
            <a:r>
              <a:rPr lang="en-US" altLang="en-US" sz="3200" dirty="0" err="1"/>
              <a:t>Penyuluhan</a:t>
            </a:r>
            <a:endParaRPr lang="en-ID" altLang="en-US" sz="3200" dirty="0"/>
          </a:p>
        </p:txBody>
      </p:sp>
    </p:spTree>
    <p:extLst>
      <p:ext uri="{BB962C8B-B14F-4D97-AF65-F5344CB8AC3E}">
        <p14:creationId xmlns:p14="http://schemas.microsoft.com/office/powerpoint/2010/main" val="2146553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40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13</a:t>
              </a:r>
              <a:endParaRPr lang="ko-KR" altLang="en-US" sz="40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556266" y="2643641"/>
            <a:ext cx="11079467" cy="584775"/>
          </a:xfrm>
        </p:spPr>
        <p:txBody>
          <a:bodyPr/>
          <a:lstStyle/>
          <a:p>
            <a:pPr lvl="0" algn="ctr">
              <a:spcBef>
                <a:spcPts val="0"/>
              </a:spcBef>
              <a:spcAft>
                <a:spcPts val="1600"/>
              </a:spcAft>
            </a:pPr>
            <a:r>
              <a:rPr lang="en-US" altLang="en-US" sz="3200" dirty="0" err="1"/>
              <a:t>Penyusunan</a:t>
            </a:r>
            <a:r>
              <a:rPr lang="en-US" altLang="en-US" sz="3200" dirty="0"/>
              <a:t> Media </a:t>
            </a:r>
            <a:r>
              <a:rPr lang="en-US" altLang="en-US" sz="3200" dirty="0" err="1"/>
              <a:t>atau</a:t>
            </a:r>
            <a:r>
              <a:rPr lang="en-US" altLang="en-US" sz="3200" dirty="0"/>
              <a:t> </a:t>
            </a:r>
            <a:r>
              <a:rPr lang="en-US" altLang="en-US" sz="3200" dirty="0" err="1"/>
              <a:t>Materi</a:t>
            </a:r>
            <a:r>
              <a:rPr lang="en-US" altLang="en-US" sz="3200" dirty="0"/>
              <a:t> </a:t>
            </a:r>
            <a:r>
              <a:rPr lang="en-US" altLang="en-US" sz="3200" dirty="0" err="1"/>
              <a:t>Penyuluhan</a:t>
            </a:r>
            <a:endParaRPr lang="en-ID" altLang="en-US" sz="3200" dirty="0"/>
          </a:p>
        </p:txBody>
      </p:sp>
      <p:sp>
        <p:nvSpPr>
          <p:cNvPr id="10" name="제목 8">
            <a:extLst>
              <a:ext uri="{FF2B5EF4-FFF2-40B4-BE49-F238E27FC236}">
                <a16:creationId xmlns:a16="http://schemas.microsoft.com/office/drawing/2014/main" id="{7FE0ABA3-2CDA-4B6F-9F36-A2ACF4BB8FBD}"/>
              </a:ext>
            </a:extLst>
          </p:cNvPr>
          <p:cNvSpPr txBox="1">
            <a:spLocks/>
          </p:cNvSpPr>
          <p:nvPr/>
        </p:nvSpPr>
        <p:spPr>
          <a:xfrm>
            <a:off x="556265" y="3846362"/>
            <a:ext cx="11079467" cy="584775"/>
          </a:xfrm>
          <a:prstGeom prst="rect">
            <a:avLst/>
          </a:prstGeom>
          <a:noFill/>
        </p:spPr>
        <p:txBody>
          <a:bodyPr vert="horz" wrap="square" lIns="91440" tIns="45720" rIns="91440" bIns="45720" rtlCol="0" anchor="ctr">
            <a:spAutoFit/>
          </a:bodyPr>
          <a:lstStyle>
            <a:lvl1pPr algn="l" defTabSz="914400" rtl="0" eaLnBrk="1" latinLnBrk="1" hangingPunct="1">
              <a:lnSpc>
                <a:spcPct val="100000"/>
              </a:lnSpc>
              <a:spcBef>
                <a:spcPct val="0"/>
              </a:spcBef>
              <a:buNone/>
              <a:defRPr lang="ko-KR" altLang="en-US" sz="8000" kern="12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algn="ctr">
              <a:spcBef>
                <a:spcPts val="0"/>
              </a:spcBef>
              <a:spcAft>
                <a:spcPts val="1600"/>
              </a:spcAft>
            </a:pPr>
            <a:r>
              <a:rPr lang="en-US" sz="3200" dirty="0" err="1"/>
              <a:t>Praktikum</a:t>
            </a:r>
            <a:r>
              <a:rPr lang="en-US" sz="3200" dirty="0"/>
              <a:t> di Masyarakat </a:t>
            </a:r>
            <a:r>
              <a:rPr lang="en-US" sz="3200" dirty="0" err="1"/>
              <a:t>Pembuatan</a:t>
            </a:r>
            <a:r>
              <a:rPr lang="en-US" sz="3200" dirty="0"/>
              <a:t> </a:t>
            </a:r>
            <a:r>
              <a:rPr lang="en-US" sz="3200" dirty="0" err="1"/>
              <a:t>Pakan</a:t>
            </a:r>
            <a:r>
              <a:rPr lang="en-US" sz="3200" dirty="0"/>
              <a:t> Hay, </a:t>
            </a:r>
            <a:r>
              <a:rPr lang="en-US" sz="3200" dirty="0" err="1"/>
              <a:t>telur</a:t>
            </a:r>
            <a:r>
              <a:rPr lang="en-US" sz="3200" dirty="0"/>
              <a:t> </a:t>
            </a:r>
            <a:r>
              <a:rPr lang="en-US" sz="3200" dirty="0" err="1"/>
              <a:t>asin</a:t>
            </a:r>
            <a:r>
              <a:rPr lang="en-US" sz="3200" dirty="0"/>
              <a:t> dan </a:t>
            </a:r>
            <a:r>
              <a:rPr lang="en-US" sz="3200" dirty="0" err="1"/>
              <a:t>Pupuk</a:t>
            </a:r>
            <a:endParaRPr lang="en-ID" sz="3200" dirty="0"/>
          </a:p>
        </p:txBody>
      </p:sp>
      <p:sp>
        <p:nvSpPr>
          <p:cNvPr id="2" name="Arrow: Down 1">
            <a:extLst>
              <a:ext uri="{FF2B5EF4-FFF2-40B4-BE49-F238E27FC236}">
                <a16:creationId xmlns:a16="http://schemas.microsoft.com/office/drawing/2014/main" id="{6093BD60-1F55-47F0-904F-DF89E11A9E2B}"/>
              </a:ext>
            </a:extLst>
          </p:cNvPr>
          <p:cNvSpPr/>
          <p:nvPr/>
        </p:nvSpPr>
        <p:spPr>
          <a:xfrm>
            <a:off x="5903259" y="3228416"/>
            <a:ext cx="457200" cy="584775"/>
          </a:xfrm>
          <a:prstGeom prst="down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ID" dirty="0"/>
          </a:p>
        </p:txBody>
      </p:sp>
    </p:spTree>
    <p:extLst>
      <p:ext uri="{BB962C8B-B14F-4D97-AF65-F5344CB8AC3E}">
        <p14:creationId xmlns:p14="http://schemas.microsoft.com/office/powerpoint/2010/main" val="273321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2700"/>
                            </p:stCondLst>
                            <p:childTnLst>
                              <p:par>
                                <p:cTn id="13" presetID="22" presetClass="entr" presetSubtype="8" fill="hold" grpId="0" nodeType="afterEffect">
                                  <p:stCondLst>
                                    <p:cond delay="0"/>
                                  </p:stCondLst>
                                  <p:iterate type="lt">
                                    <p:tmPct val="10000"/>
                                  </p:iterate>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40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14</a:t>
              </a:r>
              <a:endParaRPr lang="ko-KR" altLang="en-US" sz="40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556266" y="2643641"/>
            <a:ext cx="11079467" cy="584775"/>
          </a:xfrm>
        </p:spPr>
        <p:txBody>
          <a:bodyPr/>
          <a:lstStyle/>
          <a:p>
            <a:pPr lvl="0" algn="ctr">
              <a:spcBef>
                <a:spcPts val="0"/>
              </a:spcBef>
              <a:spcAft>
                <a:spcPts val="1600"/>
              </a:spcAft>
            </a:pPr>
            <a:r>
              <a:rPr lang="en-US" altLang="en-US" sz="3200" dirty="0" err="1"/>
              <a:t>Evaluasi</a:t>
            </a:r>
            <a:r>
              <a:rPr lang="en-US" altLang="en-US" sz="3200" dirty="0"/>
              <a:t> Program </a:t>
            </a:r>
            <a:r>
              <a:rPr lang="en-US" altLang="en-US" sz="3200" dirty="0" err="1"/>
              <a:t>Penyuluhan</a:t>
            </a:r>
            <a:endParaRPr lang="en-ID" altLang="en-US" sz="3200" dirty="0"/>
          </a:p>
        </p:txBody>
      </p:sp>
      <p:sp>
        <p:nvSpPr>
          <p:cNvPr id="10" name="제목 8">
            <a:extLst>
              <a:ext uri="{FF2B5EF4-FFF2-40B4-BE49-F238E27FC236}">
                <a16:creationId xmlns:a16="http://schemas.microsoft.com/office/drawing/2014/main" id="{7FE0ABA3-2CDA-4B6F-9F36-A2ACF4BB8FBD}"/>
              </a:ext>
            </a:extLst>
          </p:cNvPr>
          <p:cNvSpPr txBox="1">
            <a:spLocks/>
          </p:cNvSpPr>
          <p:nvPr/>
        </p:nvSpPr>
        <p:spPr>
          <a:xfrm>
            <a:off x="556265" y="3943940"/>
            <a:ext cx="11079467" cy="584775"/>
          </a:xfrm>
          <a:prstGeom prst="rect">
            <a:avLst/>
          </a:prstGeom>
          <a:noFill/>
        </p:spPr>
        <p:txBody>
          <a:bodyPr vert="horz" wrap="square" lIns="91440" tIns="45720" rIns="91440" bIns="45720" rtlCol="0" anchor="ctr">
            <a:spAutoFit/>
          </a:bodyPr>
          <a:lstStyle>
            <a:lvl1pPr algn="l" defTabSz="914400" rtl="0" eaLnBrk="1" latinLnBrk="1" hangingPunct="1">
              <a:lnSpc>
                <a:spcPct val="100000"/>
              </a:lnSpc>
              <a:spcBef>
                <a:spcPct val="0"/>
              </a:spcBef>
              <a:buNone/>
              <a:defRPr lang="ko-KR" altLang="en-US" sz="8000" kern="12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algn="ctr">
              <a:spcBef>
                <a:spcPts val="0"/>
              </a:spcBef>
              <a:spcAft>
                <a:spcPts val="1600"/>
              </a:spcAft>
            </a:pPr>
            <a:r>
              <a:rPr lang="en-US" sz="3200" dirty="0"/>
              <a:t>Monitoring Hasil </a:t>
            </a:r>
            <a:r>
              <a:rPr lang="en-US" sz="3200" dirty="0" err="1"/>
              <a:t>Praktikum</a:t>
            </a:r>
            <a:r>
              <a:rPr lang="en-US" sz="3200" dirty="0"/>
              <a:t> dan </a:t>
            </a:r>
            <a:r>
              <a:rPr lang="en-US" sz="3200" dirty="0" err="1"/>
              <a:t>Melakukan</a:t>
            </a:r>
            <a:r>
              <a:rPr lang="en-US" sz="3200" dirty="0"/>
              <a:t> </a:t>
            </a:r>
            <a:r>
              <a:rPr lang="en-US" sz="3200" dirty="0" err="1"/>
              <a:t>Evaluasi</a:t>
            </a:r>
            <a:endParaRPr lang="en-ID" sz="3200" dirty="0"/>
          </a:p>
        </p:txBody>
      </p:sp>
      <p:sp>
        <p:nvSpPr>
          <p:cNvPr id="11" name="Arrow: Down 10">
            <a:extLst>
              <a:ext uri="{FF2B5EF4-FFF2-40B4-BE49-F238E27FC236}">
                <a16:creationId xmlns:a16="http://schemas.microsoft.com/office/drawing/2014/main" id="{95D49CF9-0A9A-44D9-9A9A-29DF48F760AF}"/>
              </a:ext>
            </a:extLst>
          </p:cNvPr>
          <p:cNvSpPr/>
          <p:nvPr/>
        </p:nvSpPr>
        <p:spPr>
          <a:xfrm>
            <a:off x="5867398" y="3341149"/>
            <a:ext cx="457200" cy="584775"/>
          </a:xfrm>
          <a:prstGeom prst="down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ID" dirty="0"/>
          </a:p>
        </p:txBody>
      </p:sp>
    </p:spTree>
    <p:extLst>
      <p:ext uri="{BB962C8B-B14F-4D97-AF65-F5344CB8AC3E}">
        <p14:creationId xmlns:p14="http://schemas.microsoft.com/office/powerpoint/2010/main" val="2674498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2200"/>
                            </p:stCondLst>
                            <p:childTnLst>
                              <p:par>
                                <p:cTn id="13" presetID="22" presetClass="entr" presetSubtype="8" fill="hold" grpId="0" nodeType="afterEffect">
                                  <p:stCondLst>
                                    <p:cond delay="0"/>
                                  </p:stCondLst>
                                  <p:iterate type="lt">
                                    <p:tmPct val="10000"/>
                                  </p:iterate>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40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15</a:t>
              </a:r>
              <a:endParaRPr lang="ko-KR" altLang="en-US" sz="40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556266" y="3338714"/>
            <a:ext cx="11079467" cy="1077218"/>
          </a:xfrm>
        </p:spPr>
        <p:txBody>
          <a:bodyPr/>
          <a:lstStyle/>
          <a:p>
            <a:pPr lvl="0" algn="ctr">
              <a:spcBef>
                <a:spcPts val="0"/>
              </a:spcBef>
              <a:spcAft>
                <a:spcPts val="1600"/>
              </a:spcAft>
            </a:pPr>
            <a:r>
              <a:rPr lang="en-US" altLang="en-US" sz="3200" dirty="0"/>
              <a:t>Lembaga </a:t>
            </a:r>
            <a:r>
              <a:rPr lang="en-US" altLang="en-US" sz="3200" dirty="0" err="1"/>
              <a:t>Penyuluhan</a:t>
            </a:r>
            <a:r>
              <a:rPr lang="en-US" altLang="en-US" sz="3200" dirty="0"/>
              <a:t> dan Peran </a:t>
            </a:r>
            <a:r>
              <a:rPr lang="en-US" altLang="en-US" sz="3200" dirty="0" err="1"/>
              <a:t>Kelompok</a:t>
            </a:r>
            <a:r>
              <a:rPr lang="en-US" altLang="en-US" sz="3200" dirty="0"/>
              <a:t> </a:t>
            </a:r>
            <a:r>
              <a:rPr lang="en-US" altLang="en-US" sz="3200" dirty="0" err="1"/>
              <a:t>Tani</a:t>
            </a:r>
            <a:r>
              <a:rPr lang="en-US" altLang="en-US" sz="3200" dirty="0"/>
              <a:t> – </a:t>
            </a:r>
            <a:r>
              <a:rPr lang="en-US" altLang="en-US" sz="3200" dirty="0" err="1"/>
              <a:t>Ternak</a:t>
            </a:r>
            <a:r>
              <a:rPr lang="en-US" altLang="en-US" sz="3200" dirty="0"/>
              <a:t> </a:t>
            </a:r>
            <a:r>
              <a:rPr lang="en-US" altLang="en-US" sz="3200" dirty="0" err="1"/>
              <a:t>dalam</a:t>
            </a:r>
            <a:r>
              <a:rPr lang="en-US" altLang="en-US" sz="3200" dirty="0"/>
              <a:t> </a:t>
            </a:r>
            <a:r>
              <a:rPr lang="en-US" altLang="en-US" sz="3200" dirty="0" err="1"/>
              <a:t>Penyuluhan</a:t>
            </a:r>
            <a:endParaRPr lang="en-ID" altLang="en-US" sz="3200" dirty="0"/>
          </a:p>
        </p:txBody>
      </p:sp>
    </p:spTree>
    <p:extLst>
      <p:ext uri="{BB962C8B-B14F-4D97-AF65-F5344CB8AC3E}">
        <p14:creationId xmlns:p14="http://schemas.microsoft.com/office/powerpoint/2010/main" val="1508678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22004-633D-4886-B9B3-3F7D39983EF0}"/>
              </a:ext>
            </a:extLst>
          </p:cNvPr>
          <p:cNvSpPr>
            <a:spLocks noGrp="1"/>
          </p:cNvSpPr>
          <p:nvPr>
            <p:ph type="title"/>
          </p:nvPr>
        </p:nvSpPr>
        <p:spPr>
          <a:xfrm>
            <a:off x="857294" y="2439211"/>
            <a:ext cx="6928553" cy="2554545"/>
          </a:xfrm>
        </p:spPr>
        <p:txBody>
          <a:bodyPr/>
          <a:lstStyle/>
          <a:p>
            <a:r>
              <a:rPr lang="en-US" dirty="0"/>
              <a:t>TERIMA KASIH</a:t>
            </a:r>
            <a:endParaRPr lang="en-ID" dirty="0"/>
          </a:p>
        </p:txBody>
      </p:sp>
    </p:spTree>
    <p:extLst>
      <p:ext uri="{BB962C8B-B14F-4D97-AF65-F5344CB8AC3E}">
        <p14:creationId xmlns:p14="http://schemas.microsoft.com/office/powerpoint/2010/main" val="174325670"/>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3722</TotalTime>
  <Words>3224</Words>
  <Application>Microsoft Office PowerPoint</Application>
  <PresentationFormat>Widescreen</PresentationFormat>
  <Paragraphs>292</Paragraphs>
  <Slides>60</Slides>
  <Notes>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60</vt:i4>
      </vt:variant>
    </vt:vector>
  </HeadingPairs>
  <TitlesOfParts>
    <vt:vector size="72" baseType="lpstr">
      <vt:lpstr>맑은 고딕</vt:lpstr>
      <vt:lpstr>Arial</vt:lpstr>
      <vt:lpstr>Calibri</vt:lpstr>
      <vt:lpstr>Fira Sans Extra Condensed Medium</vt:lpstr>
      <vt:lpstr>Redressed</vt:lpstr>
      <vt:lpstr>Wingdings</vt:lpstr>
      <vt:lpstr>나눔바른고딕</vt:lpstr>
      <vt:lpstr>나눔스퀘어 Bold</vt:lpstr>
      <vt:lpstr>나눔스퀘어_ac</vt:lpstr>
      <vt:lpstr>나눔스퀘어_ac Bold</vt:lpstr>
      <vt:lpstr>나눔스퀘어_ac Light</vt:lpstr>
      <vt:lpstr>Office 테마</vt:lpstr>
      <vt:lpstr>Scope of Development Extension (Ruang Lingkup Penyuluhan Pembangunan)   </vt:lpstr>
      <vt:lpstr>PowerPoint Presentation</vt:lpstr>
      <vt:lpstr>Ruang Lingkup Penyuluhan Pembangunan</vt:lpstr>
      <vt:lpstr>Ruang Lingkup Penyuluhan Pembangunan</vt:lpstr>
      <vt:lpstr>1. Ruang Lingkup Penyuluhan Peternakan</vt:lpstr>
      <vt:lpstr>1. Ruang Lingkup Penyuluhan Peternakan</vt:lpstr>
      <vt:lpstr>1. Ruang Lingkup Penyuluhan Peternakan</vt:lpstr>
      <vt:lpstr>1. Ruang Lingkup Penyuluhan Peternakan</vt:lpstr>
      <vt:lpstr>1. Ruang Lingkup Penyuluhan Peternakan</vt:lpstr>
      <vt:lpstr>1. Ruang Lingkup Penyuluhan Peternakan</vt:lpstr>
      <vt:lpstr>1. Ruang Lingkup Penyuluhan Peternakan</vt:lpstr>
      <vt:lpstr>2. Ruang Lingkup Peranan Penyuluhan</vt:lpstr>
      <vt:lpstr>3. Ruang Lingkup Manajemen Penyuluhan</vt:lpstr>
      <vt:lpstr>4, Ruang Lingkup Kegiatan Penyuluhan</vt:lpstr>
      <vt:lpstr>4, Ruang Lingkup Kegiatan Penyuluhan</vt:lpstr>
      <vt:lpstr>4, Ruang Lingkup Kegiatan Penyuluhan</vt:lpstr>
      <vt:lpstr>5. Ruang Lingkup Materi Program Penyuluhan</vt:lpstr>
      <vt:lpstr>Sejarah Penyuluhan Peternakan</vt:lpstr>
      <vt:lpstr>Penyuluhan</vt:lpstr>
      <vt:lpstr>Penyuluhan</vt:lpstr>
      <vt:lpstr>Penyuluhan</vt:lpstr>
      <vt:lpstr>Sejarah</vt:lpstr>
      <vt:lpstr>Sekolah Hortikultura  (1900)</vt:lpstr>
      <vt:lpstr>Plan Kasimo1945-1950 (Rencana Produksi 3 tahun, 1948-1950)</vt:lpstr>
      <vt:lpstr>Penyuluhan perorangan melalui teknik tetesan minyak diganti dengan penyuluhan masal dengan teknik tumpahan air pada tahun 1959 - 1963</vt:lpstr>
      <vt:lpstr>1974-1983. Bersamaan dengan proyek penyuluhan pertanian tanaman pangan NFCEP (National Food Crops Extension Project), pada 1976 mulai dikenalkan kegiatan Intensifikasi Khusus (INSUS) dengan efektifkan penyuluhan kepada kelompok tani melalui system kerja Latihan dan Kunjungan (LAKU) atau Training &amp; Visit (TV). Keberhasilan INSUS ini sejak 1979 kemudian dikembangkan menjadi beragam OPSUS (Operasi Khusus) di beberapa daerah yang dinilai “terlambat”, seperti OPSUS Tekad Makmur (NTB), OPSUS Lapo Ase (Sumsel)</vt:lpstr>
      <vt:lpstr>1993 – 2001. Pada periode ini terjadi perubahan administrasi penyuluhan dipindah lagi dari SPHB (Sekretaris Pelaksana Harian BIMAS) ke Dinas - dinas sub-sectoral  Semula, perubahan ini dimaskudkan untuk memeratakan kegiatan penyuluhan pertanian yang sejak awal lebih terfokus pada tanaman pangan ke semua sub-sector. Tetapi, karena luas wilayah kerja penyuluh semakin luas, efektivitas LAKU (Latihan dan Kunjungan) menjadi berkurang. Di samping itu mutu PPL semakin tidak mampu mengimbangi kecepatan kemajuan IPTEK dan kegiatan penyuluhan yang dilakukan oleh pelaku Bisnis dan LSM  </vt:lpstr>
      <vt:lpstr>Tujuan Penyuluhan Peternakan</vt:lpstr>
      <vt:lpstr>Tujuan Penyuluhan</vt:lpstr>
      <vt:lpstr>Tujuan Jangka Pendek</vt:lpstr>
      <vt:lpstr>Tujuan Jangka Panjang</vt:lpstr>
      <vt:lpstr>Prinsip Tujuan Penyuluhan</vt:lpstr>
      <vt:lpstr>Prinsip Tujuan Khusus (Specific)</vt:lpstr>
      <vt:lpstr>Prinsip Tujuan Khusus (Specific)</vt:lpstr>
      <vt:lpstr>Prinsip Tujuan Dapat Diukur</vt:lpstr>
      <vt:lpstr>Prinsip Tujuan Dapat Diukur</vt:lpstr>
      <vt:lpstr>Prinsip Tujuan Dapat di Kerjakan atau di lakukan</vt:lpstr>
      <vt:lpstr>Prinsip Tujuan Realistis</vt:lpstr>
      <vt:lpstr>Prinsip Tujuan Memiliki Batasan Waktu</vt:lpstr>
      <vt:lpstr>Pengertian Penyuluhan Peternakan</vt:lpstr>
      <vt:lpstr> 1) Pengertian Penyuluhan </vt:lpstr>
      <vt:lpstr>PowerPoint Presentation</vt:lpstr>
      <vt:lpstr>Tugas Praktikum  Penyuluhan</vt:lpstr>
      <vt:lpstr>Komponen Penilaian</vt:lpstr>
      <vt:lpstr>Referensi</vt:lpstr>
      <vt:lpstr>Referensi</vt:lpstr>
      <vt:lpstr>The Role of Livestock Extension Development (Peran Penyuluhan Peternakan)</vt:lpstr>
      <vt:lpstr>Philosophy, Goals, Principles and Ethics of Extension (Filsafat, Tujuan, Prinsip dan Etika Penyuluhan)</vt:lpstr>
      <vt:lpstr>Penyuluhan sebagai Proses Belajar (Extension as a Learning Process)</vt:lpstr>
      <vt:lpstr>Communication, Adoption and Diffusion of Innovation in Livestock Extension (Komunikasi, Adopsi dan Difusi Inovasi dalam Penyuluhan Peternakan)</vt:lpstr>
      <vt:lpstr>Inovasi dan Karakter (Praktikum pada masing – masing kelompok Pembuatan Pakan Hay Telur Asin dan Pupuk) </vt:lpstr>
      <vt:lpstr>Proses Adopsi dan Inovasi dalam Penyuluhan</vt:lpstr>
      <vt:lpstr>Perencanaan dan Pelaksanaan Program Penyuluhan</vt:lpstr>
      <vt:lpstr>Merumuskan Program Penyuluhan di Masyarakat</vt:lpstr>
      <vt:lpstr>Metode Penyuluhan di Masyarakat</vt:lpstr>
      <vt:lpstr>Media Penyuluhan</vt:lpstr>
      <vt:lpstr>Penyusunan Media atau Materi Penyuluhan</vt:lpstr>
      <vt:lpstr>Evaluasi Program Penyuluhan</vt:lpstr>
      <vt:lpstr>Lembaga Penyuluhan dan Peran Kelompok Tani – Ternak dalam Penyuluhan</vt:lpstr>
      <vt:lpstr>TERIMA KASIH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Iven Rannu</cp:lastModifiedBy>
  <cp:revision>181</cp:revision>
  <dcterms:created xsi:type="dcterms:W3CDTF">2021-04-29T04:21:21Z</dcterms:created>
  <dcterms:modified xsi:type="dcterms:W3CDTF">2025-06-14T05:09:57Z</dcterms:modified>
</cp:coreProperties>
</file>