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4"/>
  </p:notesMasterIdLst>
  <p:handoutMasterIdLst>
    <p:handoutMasterId r:id="rId45"/>
  </p:handoutMasterIdLst>
  <p:sldIdLst>
    <p:sldId id="400" r:id="rId2"/>
    <p:sldId id="268" r:id="rId3"/>
    <p:sldId id="370" r:id="rId4"/>
    <p:sldId id="362" r:id="rId5"/>
    <p:sldId id="363" r:id="rId6"/>
    <p:sldId id="364" r:id="rId7"/>
    <p:sldId id="365" r:id="rId8"/>
    <p:sldId id="286" r:id="rId9"/>
    <p:sldId id="290" r:id="rId10"/>
    <p:sldId id="352" r:id="rId11"/>
    <p:sldId id="361" r:id="rId12"/>
    <p:sldId id="353" r:id="rId13"/>
    <p:sldId id="354" r:id="rId14"/>
    <p:sldId id="355" r:id="rId15"/>
    <p:sldId id="356" r:id="rId16"/>
    <p:sldId id="357" r:id="rId17"/>
    <p:sldId id="358" r:id="rId18"/>
    <p:sldId id="359" r:id="rId19"/>
    <p:sldId id="360" r:id="rId20"/>
    <p:sldId id="393" r:id="rId21"/>
    <p:sldId id="395" r:id="rId22"/>
    <p:sldId id="396" r:id="rId23"/>
    <p:sldId id="397" r:id="rId24"/>
    <p:sldId id="366" r:id="rId25"/>
    <p:sldId id="367" r:id="rId26"/>
    <p:sldId id="368" r:id="rId27"/>
    <p:sldId id="369" r:id="rId28"/>
    <p:sldId id="392" r:id="rId29"/>
    <p:sldId id="394" r:id="rId30"/>
    <p:sldId id="287" r:id="rId31"/>
    <p:sldId id="398" r:id="rId32"/>
    <p:sldId id="399" r:id="rId33"/>
    <p:sldId id="373" r:id="rId34"/>
    <p:sldId id="374" r:id="rId35"/>
    <p:sldId id="375" r:id="rId36"/>
    <p:sldId id="377" r:id="rId37"/>
    <p:sldId id="376" r:id="rId38"/>
    <p:sldId id="378" r:id="rId39"/>
    <p:sldId id="380" r:id="rId40"/>
    <p:sldId id="381" r:id="rId41"/>
    <p:sldId id="382" r:id="rId42"/>
    <p:sldId id="379" r:id="rId4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755" autoAdjust="0"/>
    <p:restoredTop sz="94660"/>
  </p:normalViewPr>
  <p:slideViewPr>
    <p:cSldViewPr snapToGrid="0">
      <p:cViewPr varScale="1">
        <p:scale>
          <a:sx n="69" d="100"/>
          <a:sy n="69" d="100"/>
        </p:scale>
        <p:origin x="4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2025-03-29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9B703C-E809-4D98-836D-355E347139EC}" type="datetimeFigureOut">
              <a:rPr lang="en-ID" smtClean="0"/>
              <a:t>29/03/2025</a:t>
            </a:fld>
            <a:endParaRPr lang="en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2B6B4B-771D-45BE-8823-AB0DC7C16192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0305053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3" name="Google Shape;483;g70c1df8b91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84" name="Google Shape;484;g70c1df8b91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709141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:a16="http://schemas.microsoft.com/office/drawing/2014/main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105531">
            <a:off x="6020906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9338A8CF-C5A9-4FCB-B078-3773C5473AE2}"/>
              </a:ext>
            </a:extLst>
          </p:cNvPr>
          <p:cNvSpPr/>
          <p:nvPr userDrawn="1"/>
        </p:nvSpPr>
        <p:spPr>
          <a:xfrm>
            <a:off x="5628319" y="1815966"/>
            <a:ext cx="4602079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:a16="http://schemas.microsoft.com/office/drawing/2014/main" id="{15C35F22-CF5F-4968-A7D2-CA117F0B363E}"/>
              </a:ext>
            </a:extLst>
          </p:cNvPr>
          <p:cNvSpPr/>
          <p:nvPr userDrawn="1"/>
        </p:nvSpPr>
        <p:spPr>
          <a:xfrm>
            <a:off x="0" y="1371826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7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399"/>
            <a:ext cx="2415448" cy="27700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:a16="http://schemas.microsoft.com/office/drawing/2014/main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27344" b="12244"/>
          <a:stretch/>
        </p:blipFill>
        <p:spPr>
          <a:xfrm>
            <a:off x="-1914980" y="829517"/>
            <a:ext cx="7561807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:a16="http://schemas.microsoft.com/office/drawing/2014/main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:a16="http://schemas.microsoft.com/office/drawing/2014/main" id="{331E1F0E-DC95-4538-AF87-5CCEC619B153}"/>
              </a:ext>
            </a:extLst>
          </p:cNvPr>
          <p:cNvSpPr/>
          <p:nvPr userDrawn="1"/>
        </p:nvSpPr>
        <p:spPr>
          <a:xfrm>
            <a:off x="-4265411" y="-386447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5"/>
            <a:ext cx="6197962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0" y="195861"/>
            <a:ext cx="3963517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CD0F39D9-E803-48E2-8A5B-312C027A2595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:a16="http://schemas.microsoft.com/office/drawing/2014/main" id="{2337AB86-FB4C-4A0F-9E99-D3858A5D9CF6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:a16="http://schemas.microsoft.com/office/drawing/2014/main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1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:a16="http://schemas.microsoft.com/office/drawing/2014/main" id="{E4FB8308-C79E-4DBF-934B-DFE971567015}"/>
              </a:ext>
            </a:extLst>
          </p:cNvPr>
          <p:cNvSpPr/>
          <p:nvPr userDrawn="1"/>
        </p:nvSpPr>
        <p:spPr>
          <a:xfrm>
            <a:off x="0" y="-58141"/>
            <a:ext cx="10053114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:a16="http://schemas.microsoft.com/office/drawing/2014/main" id="{DD1AAACB-28E9-4D52-A6EE-22B06FA2EE4A}"/>
              </a:ext>
            </a:extLst>
          </p:cNvPr>
          <p:cNvSpPr/>
          <p:nvPr userDrawn="1"/>
        </p:nvSpPr>
        <p:spPr>
          <a:xfrm>
            <a:off x="768815" y="124361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:a16="http://schemas.microsoft.com/office/drawing/2014/main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41688" y="805103"/>
            <a:ext cx="7561807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:a16="http://schemas.microsoft.com/office/drawing/2014/main" id="{F530099C-CA70-497E-9E2C-570DD13C57C5}"/>
              </a:ext>
            </a:extLst>
          </p:cNvPr>
          <p:cNvSpPr/>
          <p:nvPr userDrawn="1"/>
        </p:nvSpPr>
        <p:spPr>
          <a:xfrm rot="10800000">
            <a:off x="7666723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9C9C839-8C4C-401D-891A-9EB09EA999DB}"/>
              </a:ext>
            </a:extLst>
          </p:cNvPr>
          <p:cNvSpPr/>
          <p:nvPr userDrawn="1"/>
        </p:nvSpPr>
        <p:spPr>
          <a:xfrm>
            <a:off x="556097" y="1613463"/>
            <a:ext cx="11079805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6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:a16="http://schemas.microsoft.com/office/drawing/2014/main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:a16="http://schemas.microsoft.com/office/drawing/2014/main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0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7669C717-D7EA-4559-971D-9D96519396A4}"/>
              </a:ext>
            </a:extLst>
          </p:cNvPr>
          <p:cNvSpPr/>
          <p:nvPr userDrawn="1"/>
        </p:nvSpPr>
        <p:spPr>
          <a:xfrm>
            <a:off x="-1" y="-2945"/>
            <a:ext cx="8942227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b="37766"/>
          <a:stretch/>
        </p:blipFill>
        <p:spPr>
          <a:xfrm>
            <a:off x="9524" y="-1849374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70F86DED-00F3-458B-8659-DC3628B429DE}"/>
              </a:ext>
            </a:extLst>
          </p:cNvPr>
          <p:cNvGrpSpPr/>
          <p:nvPr userDrawn="1"/>
        </p:nvGrpSpPr>
        <p:grpSpPr>
          <a:xfrm>
            <a:off x="857294" y="2370244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4" y="2439211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:a16="http://schemas.microsoft.com/office/drawing/2014/main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8259956A-65B4-4EEA-9C7C-0AF5194488F5}"/>
              </a:ext>
            </a:extLst>
          </p:cNvPr>
          <p:cNvSpPr/>
          <p:nvPr userDrawn="1"/>
        </p:nvSpPr>
        <p:spPr>
          <a:xfrm>
            <a:off x="13750" y="823551"/>
            <a:ext cx="12185048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:a16="http://schemas.microsoft.com/office/drawing/2014/main" id="{0B197D7A-6573-4F38-9142-7D335934E7E5}"/>
              </a:ext>
            </a:extLst>
          </p:cNvPr>
          <p:cNvSpPr/>
          <p:nvPr userDrawn="1"/>
        </p:nvSpPr>
        <p:spPr>
          <a:xfrm>
            <a:off x="9247671" y="833398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:a16="http://schemas.microsoft.com/office/drawing/2014/main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:a16="http://schemas.microsoft.com/office/drawing/2014/main" id="{E19E2B2F-F19A-4B13-BA5B-51D91EA0AEFA}"/>
              </a:ext>
            </a:extLst>
          </p:cNvPr>
          <p:cNvSpPr/>
          <p:nvPr userDrawn="1"/>
        </p:nvSpPr>
        <p:spPr bwMode="auto">
          <a:xfrm>
            <a:off x="296353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:a16="http://schemas.microsoft.com/office/drawing/2014/main" id="{953AE7E3-D204-4367-80C4-AF39C650F4B5}"/>
              </a:ext>
            </a:extLst>
          </p:cNvPr>
          <p:cNvSpPr/>
          <p:nvPr userDrawn="1"/>
        </p:nvSpPr>
        <p:spPr bwMode="auto">
          <a:xfrm>
            <a:off x="68241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:a16="http://schemas.microsoft.com/office/drawing/2014/main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>
            <a:off x="460700" y="434443"/>
            <a:ext cx="238271" cy="198287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:a16="http://schemas.microsoft.com/office/drawing/2014/main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817888">
            <a:off x="9061189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:a16="http://schemas.microsoft.com/office/drawing/2014/main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1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Table of contents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2"/>
          <p:cNvSpPr txBox="1">
            <a:spLocks noGrp="1"/>
          </p:cNvSpPr>
          <p:nvPr>
            <p:ph type="ctrTitle"/>
          </p:nvPr>
        </p:nvSpPr>
        <p:spPr>
          <a:xfrm>
            <a:off x="2721039" y="3561117"/>
            <a:ext cx="3288000" cy="770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b="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45" name="Google Shape;45;p12"/>
          <p:cNvSpPr txBox="1">
            <a:spLocks noGrp="1"/>
          </p:cNvSpPr>
          <p:nvPr>
            <p:ph type="title" idx="2" hasCustomPrompt="1"/>
          </p:nvPr>
        </p:nvSpPr>
        <p:spPr>
          <a:xfrm>
            <a:off x="1111159" y="3244117"/>
            <a:ext cx="1497600" cy="1201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8000" b="0">
                <a:solidFill>
                  <a:schemeClr val="dk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  <p:sp>
        <p:nvSpPr>
          <p:cNvPr id="46" name="Google Shape;46;p12"/>
          <p:cNvSpPr txBox="1">
            <a:spLocks noGrp="1"/>
          </p:cNvSpPr>
          <p:nvPr>
            <p:ph type="ctrTitle" idx="3"/>
          </p:nvPr>
        </p:nvSpPr>
        <p:spPr>
          <a:xfrm>
            <a:off x="2718533" y="4633676"/>
            <a:ext cx="3629600" cy="120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b="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47" name="Google Shape;47;p12"/>
          <p:cNvSpPr txBox="1">
            <a:spLocks noGrp="1"/>
          </p:cNvSpPr>
          <p:nvPr>
            <p:ph type="title" idx="4" hasCustomPrompt="1"/>
          </p:nvPr>
        </p:nvSpPr>
        <p:spPr>
          <a:xfrm>
            <a:off x="1147192" y="4633676"/>
            <a:ext cx="1497600" cy="1201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8000" b="0">
                <a:solidFill>
                  <a:schemeClr val="dk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  <p:sp>
        <p:nvSpPr>
          <p:cNvPr id="48" name="Google Shape;48;p12"/>
          <p:cNvSpPr txBox="1">
            <a:spLocks noGrp="1"/>
          </p:cNvSpPr>
          <p:nvPr>
            <p:ph type="ctrTitle" idx="5"/>
          </p:nvPr>
        </p:nvSpPr>
        <p:spPr>
          <a:xfrm>
            <a:off x="7938352" y="3569439"/>
            <a:ext cx="3818800" cy="770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b="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title" idx="6" hasCustomPrompt="1"/>
          </p:nvPr>
        </p:nvSpPr>
        <p:spPr>
          <a:xfrm>
            <a:off x="6312192" y="3252439"/>
            <a:ext cx="1497600" cy="1201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8000" b="0">
                <a:solidFill>
                  <a:schemeClr val="dk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  <p:sp>
        <p:nvSpPr>
          <p:cNvPr id="50" name="Google Shape;50;p12"/>
          <p:cNvSpPr txBox="1">
            <a:spLocks noGrp="1"/>
          </p:cNvSpPr>
          <p:nvPr>
            <p:ph type="ctrTitle" idx="7"/>
          </p:nvPr>
        </p:nvSpPr>
        <p:spPr>
          <a:xfrm>
            <a:off x="7937645" y="4647880"/>
            <a:ext cx="3288000" cy="120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b="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51" name="Google Shape;51;p12"/>
          <p:cNvSpPr txBox="1">
            <a:spLocks noGrp="1"/>
          </p:cNvSpPr>
          <p:nvPr>
            <p:ph type="title" idx="8" hasCustomPrompt="1"/>
          </p:nvPr>
        </p:nvSpPr>
        <p:spPr>
          <a:xfrm>
            <a:off x="6336337" y="4592075"/>
            <a:ext cx="1497600" cy="1201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8000" b="0">
                <a:solidFill>
                  <a:schemeClr val="dk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val="7332307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107A6C-9AC3-41C6-83A6-E0E0BDE9E5CC}" type="datetimeFigureOut">
              <a:rPr lang="ko-KR" altLang="en-US" smtClean="0"/>
              <a:t>2025-03-29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  <p:sldLayoutId id="2147483662" r:id="rId8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5" Type="http://schemas.openxmlformats.org/officeDocument/2006/relationships/slide" Target="slide14.xml"/><Relationship Id="rId4" Type="http://schemas.openxmlformats.org/officeDocument/2006/relationships/slide" Target="slide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https://slideplayer.info/slide/2673229/" TargetMode="Externa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529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Sejarah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Perkembangan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tahun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1954 –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sekarang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29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Perkembangan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cabang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Pendidikan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pertanian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peternakan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muai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tahun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1900 di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sekoah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Hortikultura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sampai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sekarang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di Universitas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Institut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pertanian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Bogor (IPB)</a:t>
            </a:r>
          </a:p>
          <a:p>
            <a:pPr marL="529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mempunyai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dua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yakni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jangka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waktu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pendek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dimana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perubahan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perubahan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pada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terkait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pengetahuan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kemampuan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keterampilan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sikap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jangka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waktu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Panjang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dimana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memperbaiki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usahatani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kehidupan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tani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ternak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29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Pendidikan no formal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dimana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memanfaatkan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sumber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meningkatkan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pendapatan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kesejahteraan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29200" indent="-457200" algn="just">
              <a:buAutoNum type="arabicPeriod"/>
            </a:pP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텍스트 개체 틀 7">
            <a:extLst>
              <a:ext uri="{FF2B5EF4-FFF2-40B4-BE49-F238E27FC236}">
                <a16:creationId xmlns:a16="http://schemas.microsoft.com/office/drawing/2014/main" id="{C6882D0D-7D6D-4250-ABCC-2A1088B8F3BF}"/>
              </a:ext>
            </a:extLst>
          </p:cNvPr>
          <p:cNvSpPr txBox="1">
            <a:spLocks/>
          </p:cNvSpPr>
          <p:nvPr/>
        </p:nvSpPr>
        <p:spPr>
          <a:xfrm>
            <a:off x="9534582" y="4573905"/>
            <a:ext cx="2514857" cy="2195848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400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leave this place empty.</a:t>
            </a:r>
            <a:endParaRPr lang="en-US" altLang="ko-KR" sz="4000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27825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Redressed" panose="020B0604020202020204" charset="0"/>
              </a:rPr>
              <a:t>Review Week 1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7874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>
            <a:extLst>
              <a:ext uri="{FF2B5EF4-FFF2-40B4-BE49-F238E27FC236}">
                <a16:creationId xmlns:a16="http://schemas.microsoft.com/office/drawing/2014/main" id="{2BDC60AF-50D5-42B0-A336-F00B15A0157C}"/>
              </a:ext>
            </a:extLst>
          </p:cNvPr>
          <p:cNvGrpSpPr/>
          <p:nvPr/>
        </p:nvGrpSpPr>
        <p:grpSpPr>
          <a:xfrm>
            <a:off x="887552" y="871619"/>
            <a:ext cx="2400432" cy="1154075"/>
            <a:chOff x="887552" y="871619"/>
            <a:chExt cx="2400432" cy="1154075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C8728EED-9067-42A3-8531-D75B974CFFEF}"/>
                </a:ext>
              </a:extLst>
            </p:cNvPr>
            <p:cNvSpPr/>
            <p:nvPr/>
          </p:nvSpPr>
          <p:spPr>
            <a:xfrm>
              <a:off x="918945" y="883510"/>
              <a:ext cx="2092720" cy="1142184"/>
            </a:xfrm>
            <a:prstGeom prst="rect">
              <a:avLst/>
            </a:prstGeom>
            <a:solidFill>
              <a:srgbClr val="311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직사각형 35">
              <a:extLst>
                <a:ext uri="{FF2B5EF4-FFF2-40B4-BE49-F238E27FC236}">
                  <a16:creationId xmlns:a16="http://schemas.microsoft.com/office/drawing/2014/main" id="{203C6810-D772-4DFF-A8C2-DCB99AA0938B}"/>
                </a:ext>
              </a:extLst>
            </p:cNvPr>
            <p:cNvSpPr/>
            <p:nvPr/>
          </p:nvSpPr>
          <p:spPr bwMode="auto">
            <a:xfrm>
              <a:off x="887552" y="1092351"/>
              <a:ext cx="2070664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ct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40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Week 2</a:t>
              </a:r>
              <a:endParaRPr lang="ko-KR" altLang="en-US" sz="4000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  <p:sp>
          <p:nvSpPr>
            <p:cNvPr id="5" name="직각 삼각형 4">
              <a:extLst>
                <a:ext uri="{FF2B5EF4-FFF2-40B4-BE49-F238E27FC236}">
                  <a16:creationId xmlns:a16="http://schemas.microsoft.com/office/drawing/2014/main" id="{BD4157F2-8529-4DFE-9279-9405E098EC99}"/>
                </a:ext>
              </a:extLst>
            </p:cNvPr>
            <p:cNvSpPr/>
            <p:nvPr/>
          </p:nvSpPr>
          <p:spPr>
            <a:xfrm>
              <a:off x="3005510" y="871619"/>
              <a:ext cx="282474" cy="892142"/>
            </a:xfrm>
            <a:prstGeom prst="rt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" name="그래픽 5">
              <a:extLst>
                <a:ext uri="{FF2B5EF4-FFF2-40B4-BE49-F238E27FC236}">
                  <a16:creationId xmlns:a16="http://schemas.microsoft.com/office/drawing/2014/main" id="{44DB670B-A50A-4486-8464-D45D327310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977384" y="992020"/>
              <a:ext cx="303094" cy="252232"/>
            </a:xfrm>
            <a:prstGeom prst="rect">
              <a:avLst/>
            </a:prstGeom>
          </p:spPr>
        </p:pic>
      </p:grpSp>
      <p:sp>
        <p:nvSpPr>
          <p:cNvPr id="9" name="제목 8">
            <a:extLst>
              <a:ext uri="{FF2B5EF4-FFF2-40B4-BE49-F238E27FC236}">
                <a16:creationId xmlns:a16="http://schemas.microsoft.com/office/drawing/2014/main" id="{C3CE7482-9FAA-447A-9D15-5D6507163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8945" y="3008462"/>
            <a:ext cx="8122988" cy="1200329"/>
          </a:xfrm>
        </p:spPr>
        <p:txBody>
          <a:bodyPr/>
          <a:lstStyle/>
          <a:p>
            <a:r>
              <a:rPr lang="en-US" sz="3600" dirty="0">
                <a:latin typeface="Redressed" panose="020B0604020202020204" charset="0"/>
              </a:rPr>
              <a:t>The Role of Livestock Extension Development</a:t>
            </a:r>
            <a:br>
              <a:rPr lang="en-US" sz="3600" dirty="0">
                <a:latin typeface="Redressed" panose="020B0604020202020204" charset="0"/>
              </a:rPr>
            </a:br>
            <a:r>
              <a:rPr lang="en-US" sz="3600" dirty="0">
                <a:latin typeface="Redressed" panose="020B0604020202020204" charset="0"/>
              </a:rPr>
              <a:t>(</a:t>
            </a:r>
            <a:r>
              <a:rPr lang="en-US" sz="3600" dirty="0" err="1">
                <a:latin typeface="Redressed" panose="020B0604020202020204" charset="0"/>
              </a:rPr>
              <a:t>Peran</a:t>
            </a:r>
            <a:r>
              <a:rPr lang="en-US" sz="3600" dirty="0">
                <a:latin typeface="Redressed" panose="020B0604020202020204" charset="0"/>
              </a:rPr>
              <a:t> </a:t>
            </a:r>
            <a:r>
              <a:rPr lang="en-US" sz="3600" dirty="0" err="1">
                <a:latin typeface="Redressed" panose="020B0604020202020204" charset="0"/>
              </a:rPr>
              <a:t>Penyuluhan</a:t>
            </a:r>
            <a:r>
              <a:rPr lang="en-US" sz="3600" dirty="0">
                <a:latin typeface="Redressed" panose="020B0604020202020204" charset="0"/>
              </a:rPr>
              <a:t> </a:t>
            </a:r>
            <a:r>
              <a:rPr lang="en-US" sz="3600" dirty="0" err="1">
                <a:latin typeface="Redressed" panose="020B0604020202020204" charset="0"/>
              </a:rPr>
              <a:t>Peternakan</a:t>
            </a:r>
            <a:r>
              <a:rPr lang="en-US" sz="3600" dirty="0">
                <a:latin typeface="Redressed" panose="020B0604020202020204" charset="0"/>
              </a:rPr>
              <a:t>)</a:t>
            </a:r>
            <a:endParaRPr lang="ko-KR" alt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텍스트 개체 틀 7">
            <a:extLst>
              <a:ext uri="{FF2B5EF4-FFF2-40B4-BE49-F238E27FC236}">
                <a16:creationId xmlns:a16="http://schemas.microsoft.com/office/drawing/2014/main" id="{C6882D0D-7D6D-4250-ABCC-2A1088B8F3BF}"/>
              </a:ext>
            </a:extLst>
          </p:cNvPr>
          <p:cNvSpPr txBox="1">
            <a:spLocks/>
          </p:cNvSpPr>
          <p:nvPr/>
        </p:nvSpPr>
        <p:spPr>
          <a:xfrm>
            <a:off x="9580610" y="4662152"/>
            <a:ext cx="2514857" cy="2195848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4000" dirty="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leave this place empty.</a:t>
            </a:r>
          </a:p>
        </p:txBody>
      </p:sp>
    </p:spTree>
    <p:extLst>
      <p:ext uri="{BB962C8B-B14F-4D97-AF65-F5344CB8AC3E}">
        <p14:creationId xmlns:p14="http://schemas.microsoft.com/office/powerpoint/2010/main" val="1977548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529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Mengetahui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Memahami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Peranan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29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Mengetahui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Memahami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Peranan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Mahasiswa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텍스트 개체 틀 7">
            <a:extLst>
              <a:ext uri="{FF2B5EF4-FFF2-40B4-BE49-F238E27FC236}">
                <a16:creationId xmlns:a16="http://schemas.microsoft.com/office/drawing/2014/main" id="{C6882D0D-7D6D-4250-ABCC-2A1088B8F3BF}"/>
              </a:ext>
            </a:extLst>
          </p:cNvPr>
          <p:cNvSpPr txBox="1">
            <a:spLocks/>
          </p:cNvSpPr>
          <p:nvPr/>
        </p:nvSpPr>
        <p:spPr>
          <a:xfrm>
            <a:off x="9534582" y="4573905"/>
            <a:ext cx="2514857" cy="2195848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400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leave this place empty.</a:t>
            </a:r>
            <a:endParaRPr lang="en-US" altLang="ko-KR" sz="4000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32736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Redressed" panose="020B0604020202020204" charset="0"/>
              </a:rPr>
              <a:t>Kompetensi</a:t>
            </a:r>
            <a:r>
              <a:rPr lang="en-US" sz="3200" b="1" dirty="0">
                <a:solidFill>
                  <a:schemeClr val="bg1"/>
                </a:solidFill>
                <a:latin typeface="Redressed" panose="020B0604020202020204" charset="0"/>
              </a:rPr>
              <a:t> Dasar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10005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7200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Peran :</a:t>
            </a:r>
          </a:p>
          <a:p>
            <a:pPr marL="414900" indent="-342900" algn="just"/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bertugas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memberikan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dorongan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kepada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petani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peternak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agar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mengubah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cara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berpikir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cara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kerja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ko-KR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cara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hidup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sesuai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perkembangan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zaman,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perkembangan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teknologi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pertanian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maupun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peternakan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maju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demikian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seorang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pertanian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/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peternakan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melaksanakan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tugasnya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mempunyai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3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peranan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endParaRPr lang="ko-KR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텍스트 개체 틀 7">
            <a:extLst>
              <a:ext uri="{FF2B5EF4-FFF2-40B4-BE49-F238E27FC236}">
                <a16:creationId xmlns:a16="http://schemas.microsoft.com/office/drawing/2014/main" id="{C6882D0D-7D6D-4250-ABCC-2A1088B8F3BF}"/>
              </a:ext>
            </a:extLst>
          </p:cNvPr>
          <p:cNvSpPr txBox="1">
            <a:spLocks/>
          </p:cNvSpPr>
          <p:nvPr/>
        </p:nvSpPr>
        <p:spPr>
          <a:xfrm>
            <a:off x="9534582" y="4573905"/>
            <a:ext cx="2514857" cy="2195848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400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leave this place empty.</a:t>
            </a:r>
            <a:endParaRPr lang="en-US" altLang="ko-KR" sz="4000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523431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Redressed" panose="020B0604020202020204" charset="0"/>
              </a:rPr>
              <a:t>(Peran </a:t>
            </a:r>
            <a:r>
              <a:rPr lang="en-US" sz="3200" b="1" dirty="0" err="1">
                <a:solidFill>
                  <a:schemeClr val="bg1"/>
                </a:solidFill>
                <a:latin typeface="Redressed" panose="020B0604020202020204" charset="0"/>
              </a:rPr>
              <a:t>Penyuluhan</a:t>
            </a:r>
            <a:r>
              <a:rPr lang="en-US" sz="3200" b="1" dirty="0">
                <a:solidFill>
                  <a:schemeClr val="bg1"/>
                </a:solidFill>
                <a:latin typeface="Redressed" panose="020B060402020202020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Redressed" panose="020B0604020202020204" charset="0"/>
              </a:rPr>
              <a:t>Lapangan</a:t>
            </a:r>
            <a:r>
              <a:rPr lang="en-US" sz="3200" b="1" dirty="0">
                <a:solidFill>
                  <a:schemeClr val="bg1"/>
                </a:solidFill>
                <a:latin typeface="Redressed" panose="020B0604020202020204" charset="0"/>
              </a:rPr>
              <a:t>)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64802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1201961"/>
          </a:xfrm>
        </p:spPr>
        <p:txBody>
          <a:bodyPr>
            <a:normAutofit/>
          </a:bodyPr>
          <a:lstStyle/>
          <a:p>
            <a:pPr marL="72000" indent="0" algn="just"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berperan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pendidik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memberikan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pengetahuan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cara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cara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baru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budidaya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ternak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pengolahan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manajemen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ternak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agar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peternak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terarah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usaha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meningkatkan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mengatasi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kegagalan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kegagalan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usahanya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ko-KR" alt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텍스트 개체 틀 7">
            <a:extLst>
              <a:ext uri="{FF2B5EF4-FFF2-40B4-BE49-F238E27FC236}">
                <a16:creationId xmlns:a16="http://schemas.microsoft.com/office/drawing/2014/main" id="{C6882D0D-7D6D-4250-ABCC-2A1088B8F3BF}"/>
              </a:ext>
            </a:extLst>
          </p:cNvPr>
          <p:cNvSpPr txBox="1">
            <a:spLocks/>
          </p:cNvSpPr>
          <p:nvPr/>
        </p:nvSpPr>
        <p:spPr>
          <a:xfrm>
            <a:off x="9534582" y="4573905"/>
            <a:ext cx="2514857" cy="2195848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400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leave this place empty.</a:t>
            </a:r>
            <a:endParaRPr lang="en-US" altLang="ko-KR" sz="4000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51990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Redressed" panose="020B0604020202020204" charset="0"/>
              </a:rPr>
              <a:t>(Peran </a:t>
            </a:r>
            <a:r>
              <a:rPr lang="en-US" sz="3200" b="1" dirty="0" err="1">
                <a:solidFill>
                  <a:schemeClr val="bg1"/>
                </a:solidFill>
                <a:latin typeface="Redressed" panose="020B0604020202020204" charset="0"/>
              </a:rPr>
              <a:t>Penyuluhan</a:t>
            </a:r>
            <a:r>
              <a:rPr lang="en-US" sz="3200" b="1" dirty="0">
                <a:solidFill>
                  <a:schemeClr val="bg1"/>
                </a:solidFill>
                <a:latin typeface="Redressed" panose="020B060402020202020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Redressed" panose="020B0604020202020204" charset="0"/>
              </a:rPr>
              <a:t>Lapangan</a:t>
            </a:r>
            <a:r>
              <a:rPr lang="en-US" sz="3200" b="1" dirty="0">
                <a:solidFill>
                  <a:schemeClr val="bg1"/>
                </a:solidFill>
                <a:latin typeface="Redressed" panose="020B0604020202020204" charset="0"/>
              </a:rPr>
              <a:t>)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9532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1368215"/>
          </a:xfrm>
        </p:spPr>
        <p:txBody>
          <a:bodyPr>
            <a:normAutofit/>
          </a:bodyPr>
          <a:lstStyle/>
          <a:p>
            <a:pPr marL="7200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B.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Berperan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pemimpin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membimbing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memotivasi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petani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peternak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agar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merubah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berpikirnya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kerjanya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agar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timbul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keterbukaan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menerima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berternak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baru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berdaya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guna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berhasil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sehingga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tingkat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hidupnya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sejahtera</a:t>
            </a:r>
            <a:endParaRPr lang="ko-KR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텍스트 개체 틀 7">
            <a:extLst>
              <a:ext uri="{FF2B5EF4-FFF2-40B4-BE49-F238E27FC236}">
                <a16:creationId xmlns:a16="http://schemas.microsoft.com/office/drawing/2014/main" id="{C6882D0D-7D6D-4250-ABCC-2A1088B8F3BF}"/>
              </a:ext>
            </a:extLst>
          </p:cNvPr>
          <p:cNvSpPr txBox="1">
            <a:spLocks/>
          </p:cNvSpPr>
          <p:nvPr/>
        </p:nvSpPr>
        <p:spPr>
          <a:xfrm>
            <a:off x="9534582" y="4573905"/>
            <a:ext cx="2514857" cy="2195848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400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leave this place empty.</a:t>
            </a:r>
            <a:endParaRPr lang="en-US" altLang="ko-KR" sz="4000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51990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Redressed" panose="020B0604020202020204" charset="0"/>
              </a:rPr>
              <a:t>(Peran </a:t>
            </a:r>
            <a:r>
              <a:rPr lang="en-US" sz="3200" b="1" dirty="0" err="1">
                <a:solidFill>
                  <a:schemeClr val="bg1"/>
                </a:solidFill>
                <a:latin typeface="Redressed" panose="020B0604020202020204" charset="0"/>
              </a:rPr>
              <a:t>Penyuluhan</a:t>
            </a:r>
            <a:r>
              <a:rPr lang="en-US" sz="3200" b="1" dirty="0">
                <a:solidFill>
                  <a:schemeClr val="bg1"/>
                </a:solidFill>
                <a:latin typeface="Redressed" panose="020B060402020202020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Redressed" panose="020B0604020202020204" charset="0"/>
              </a:rPr>
              <a:t>Lapangan</a:t>
            </a:r>
            <a:r>
              <a:rPr lang="en-US" sz="3200" b="1" dirty="0">
                <a:solidFill>
                  <a:schemeClr val="bg1"/>
                </a:solidFill>
                <a:latin typeface="Redressed" panose="020B0604020202020204" charset="0"/>
              </a:rPr>
              <a:t>)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50415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7200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C.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Berperan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penasehat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melayani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memberikan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petunjuk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petunjuk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membantu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petani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peternak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baik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peragaan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contoh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contoh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kerja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usaha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memecahkan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segala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di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hadapi</a:t>
            </a:r>
            <a:endParaRPr lang="ko-KR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텍스트 개체 틀 7">
            <a:extLst>
              <a:ext uri="{FF2B5EF4-FFF2-40B4-BE49-F238E27FC236}">
                <a16:creationId xmlns:a16="http://schemas.microsoft.com/office/drawing/2014/main" id="{C6882D0D-7D6D-4250-ABCC-2A1088B8F3BF}"/>
              </a:ext>
            </a:extLst>
          </p:cNvPr>
          <p:cNvSpPr txBox="1">
            <a:spLocks/>
          </p:cNvSpPr>
          <p:nvPr/>
        </p:nvSpPr>
        <p:spPr>
          <a:xfrm>
            <a:off x="9534582" y="4573905"/>
            <a:ext cx="2514857" cy="2195848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400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leave this place empty.</a:t>
            </a:r>
            <a:endParaRPr lang="en-US" altLang="ko-KR" sz="4000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51990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Redressed" panose="020B0604020202020204" charset="0"/>
              </a:rPr>
              <a:t>(Peran </a:t>
            </a:r>
            <a:r>
              <a:rPr lang="en-US" sz="3200" b="1" dirty="0" err="1">
                <a:solidFill>
                  <a:schemeClr val="bg1"/>
                </a:solidFill>
                <a:latin typeface="Redressed" panose="020B0604020202020204" charset="0"/>
              </a:rPr>
              <a:t>Penyuluhan</a:t>
            </a:r>
            <a:r>
              <a:rPr lang="en-US" sz="3200" b="1" dirty="0">
                <a:solidFill>
                  <a:schemeClr val="bg1"/>
                </a:solidFill>
                <a:latin typeface="Redressed" panose="020B060402020202020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Redressed" panose="020B0604020202020204" charset="0"/>
              </a:rPr>
              <a:t>Lapangan</a:t>
            </a:r>
            <a:r>
              <a:rPr lang="en-US" sz="3200" b="1" dirty="0">
                <a:solidFill>
                  <a:schemeClr val="bg1"/>
                </a:solidFill>
                <a:latin typeface="Redressed" panose="020B0604020202020204" charset="0"/>
              </a:rPr>
              <a:t>)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98865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Autofit/>
          </a:bodyPr>
          <a:lstStyle/>
          <a:p>
            <a:pPr marL="504000" indent="-432000" algn="just">
              <a:buFont typeface="+mj-lt"/>
              <a:buAutoNum type="arabicParenR"/>
            </a:pP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Penyebarluasan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); </a:t>
            </a:r>
          </a:p>
          <a:p>
            <a:pPr marL="504000" indent="-432000" algn="just">
              <a:buFont typeface="+mj-lt"/>
              <a:buAutoNum type="arabicParenR"/>
            </a:pP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Penerangan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penjelasan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</a:p>
          <a:p>
            <a:pPr marL="504000" indent="-432000" algn="just">
              <a:buFont typeface="+mj-lt"/>
              <a:buAutoNum type="arabicParenR"/>
            </a:pP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Pendidikan non-formal (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luar-sekolah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); </a:t>
            </a:r>
          </a:p>
          <a:p>
            <a:pPr marL="504000" indent="-432000" algn="just">
              <a:buFont typeface="+mj-lt"/>
              <a:buAutoNum type="arabicParenR"/>
            </a:pP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Perubahan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perilaku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504000" indent="-432000" algn="just">
              <a:buFont typeface="+mj-lt"/>
              <a:buAutoNum type="arabicParenR"/>
            </a:pP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Rekayasa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sosial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</a:p>
          <a:p>
            <a:pPr marL="504000" indent="-432000" algn="just">
              <a:buFont typeface="+mj-lt"/>
              <a:buAutoNum type="arabicParenR"/>
            </a:pP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Pemasaran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inovasi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teknis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sosial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); </a:t>
            </a:r>
          </a:p>
          <a:p>
            <a:pPr marL="504000" indent="-432000" algn="just">
              <a:buFont typeface="+mj-lt"/>
              <a:buAutoNum type="arabicParenR"/>
            </a:pP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Perubahan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sosial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perilaku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individu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nilai-nilai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hubungan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antar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individu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kelembagaan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dan lain-lain); </a:t>
            </a:r>
          </a:p>
          <a:p>
            <a:pPr marL="504000" indent="-432000" algn="just">
              <a:buFont typeface="+mj-lt"/>
              <a:buAutoNum type="arabicParenR"/>
            </a:pP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Pemberdayaan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(community empowerment);</a:t>
            </a:r>
          </a:p>
          <a:p>
            <a:pPr marL="504000" indent="-432000" algn="just">
              <a:buFont typeface="+mj-lt"/>
              <a:buAutoNum type="arabicParenR"/>
            </a:pP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Penguatan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komunitas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(community strengthening);</a:t>
            </a:r>
          </a:p>
          <a:p>
            <a:pPr marL="504000" indent="-432000" algn="just">
              <a:buFont typeface="+mj-lt"/>
              <a:buAutoNum type="arabicParenR"/>
            </a:pP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Komunikasi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Pembangunan;</a:t>
            </a:r>
          </a:p>
          <a:p>
            <a:pPr marL="504000" indent="-432000" algn="just">
              <a:buFont typeface="+mj-lt"/>
              <a:buAutoNum type="arabicParenR"/>
            </a:pPr>
            <a:r>
              <a:rPr lang="fi-FI" sz="2000" dirty="0">
                <a:latin typeface="Arial" panose="020B0604020202020204" pitchFamily="34" charset="0"/>
                <a:cs typeface="Arial" panose="020B0604020202020204" pitchFamily="34" charset="0"/>
              </a:rPr>
              <a:t>Redefinisi Penyuluhan Pertanian dan peternakan.</a:t>
            </a:r>
            <a:endParaRPr lang="en-ID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ko-KR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텍스트 개체 틀 7">
            <a:extLst>
              <a:ext uri="{FF2B5EF4-FFF2-40B4-BE49-F238E27FC236}">
                <a16:creationId xmlns:a16="http://schemas.microsoft.com/office/drawing/2014/main" id="{C6882D0D-7D6D-4250-ABCC-2A1088B8F3BF}"/>
              </a:ext>
            </a:extLst>
          </p:cNvPr>
          <p:cNvSpPr txBox="1">
            <a:spLocks/>
          </p:cNvSpPr>
          <p:nvPr/>
        </p:nvSpPr>
        <p:spPr>
          <a:xfrm>
            <a:off x="9534582" y="4573905"/>
            <a:ext cx="2514857" cy="2195848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400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leave this place empty.</a:t>
            </a:r>
            <a:endParaRPr lang="en-US" altLang="ko-KR" sz="4000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63546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Redressed" panose="020B0604020202020204" charset="0"/>
              </a:rPr>
              <a:t>(</a:t>
            </a:r>
            <a:r>
              <a:rPr lang="en-US" sz="3200" b="1" dirty="0" err="1">
                <a:solidFill>
                  <a:schemeClr val="bg1"/>
                </a:solidFill>
                <a:latin typeface="Redressed" panose="020B0604020202020204" charset="0"/>
              </a:rPr>
              <a:t>Peran</a:t>
            </a:r>
            <a:r>
              <a:rPr lang="en-US" sz="3200" b="1" dirty="0">
                <a:solidFill>
                  <a:schemeClr val="bg1"/>
                </a:solidFill>
                <a:latin typeface="Redressed" panose="020B060402020202020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Redressed" panose="020B0604020202020204" charset="0"/>
              </a:rPr>
              <a:t>Penyuluhan</a:t>
            </a:r>
            <a:r>
              <a:rPr lang="en-US" sz="3200" b="1" dirty="0">
                <a:solidFill>
                  <a:schemeClr val="bg1"/>
                </a:solidFill>
                <a:latin typeface="Redressed" panose="020B060402020202020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Redressed" panose="020B0604020202020204" charset="0"/>
              </a:rPr>
              <a:t>Peternakan</a:t>
            </a:r>
            <a:r>
              <a:rPr lang="en-US" sz="3200" b="1" dirty="0">
                <a:solidFill>
                  <a:schemeClr val="bg1"/>
                </a:solidFill>
                <a:latin typeface="Redressed" panose="020B0604020202020204" charset="0"/>
              </a:rPr>
              <a:t>)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95781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56658"/>
            <a:ext cx="5230919" cy="535531"/>
          </a:xfrm>
        </p:spPr>
        <p:txBody>
          <a:bodyPr/>
          <a:lstStyle/>
          <a:p>
            <a:r>
              <a:rPr lang="en-US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1) </a:t>
            </a:r>
            <a:r>
              <a:rPr lang="en-ID" sz="3200" dirty="0" err="1">
                <a:latin typeface="Arial" panose="020B0604020202020204" pitchFamily="34" charset="0"/>
                <a:cs typeface="Arial" panose="020B0604020202020204" pitchFamily="34" charset="0"/>
              </a:rPr>
              <a:t>Penyebarluasan</a:t>
            </a:r>
            <a:r>
              <a:rPr lang="en-ID" sz="32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ID" sz="320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ID" sz="32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endParaRPr lang="ko-KR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텍스트 개체 틀 7">
            <a:extLst>
              <a:ext uri="{FF2B5EF4-FFF2-40B4-BE49-F238E27FC236}">
                <a16:creationId xmlns:a16="http://schemas.microsoft.com/office/drawing/2014/main" id="{C6882D0D-7D6D-4250-ABCC-2A1088B8F3BF}"/>
              </a:ext>
            </a:extLst>
          </p:cNvPr>
          <p:cNvSpPr txBox="1">
            <a:spLocks/>
          </p:cNvSpPr>
          <p:nvPr/>
        </p:nvSpPr>
        <p:spPr>
          <a:xfrm>
            <a:off x="9563986" y="4526183"/>
            <a:ext cx="2514857" cy="2195848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4000" dirty="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leave this place empty.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96CF048-4761-46F2-9E7F-267C00F4E7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086" y="5547288"/>
            <a:ext cx="8083997" cy="1390008"/>
          </a:xfrm>
          <a:prstGeom prst="rect">
            <a:avLst/>
          </a:prstGeom>
        </p:spPr>
      </p:pic>
      <p:sp>
        <p:nvSpPr>
          <p:cNvPr id="9" name="Google Shape;707;p61">
            <a:extLst>
              <a:ext uri="{FF2B5EF4-FFF2-40B4-BE49-F238E27FC236}">
                <a16:creationId xmlns:a16="http://schemas.microsoft.com/office/drawing/2014/main" id="{AE20061E-8B6A-46BA-AF75-DDCA73FAC63F}"/>
              </a:ext>
            </a:extLst>
          </p:cNvPr>
          <p:cNvSpPr txBox="1">
            <a:spLocks/>
          </p:cNvSpPr>
          <p:nvPr/>
        </p:nvSpPr>
        <p:spPr>
          <a:xfrm>
            <a:off x="354758" y="1068825"/>
            <a:ext cx="10803393" cy="252598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terjemahan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kata “extension”,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diartikan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penyebarluasan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hal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peyebarluasan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tentang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ilmu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pengetahuan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teknologi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seni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dihasilkan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oleh 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perguruan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tinggi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ke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praktek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praktis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0" algn="just">
              <a:buNone/>
            </a:pPr>
            <a:endParaRPr lang="en-ID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ID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Implikasi</a:t>
            </a:r>
            <a:r>
              <a:rPr lang="en-ID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ID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pengertian</a:t>
            </a:r>
            <a:r>
              <a:rPr lang="en-ID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ID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endParaRPr lang="en-ID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Arrow: Down 9">
            <a:extLst>
              <a:ext uri="{FF2B5EF4-FFF2-40B4-BE49-F238E27FC236}">
                <a16:creationId xmlns:a16="http://schemas.microsoft.com/office/drawing/2014/main" id="{03E2E66E-B8BD-4F22-9AE7-B068846E05D7}"/>
              </a:ext>
            </a:extLst>
          </p:cNvPr>
          <p:cNvSpPr/>
          <p:nvPr/>
        </p:nvSpPr>
        <p:spPr>
          <a:xfrm rot="18961454">
            <a:off x="7374085" y="4150919"/>
            <a:ext cx="589862" cy="84026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1069572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6" name="Google Shape;486;p5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03701" y="354101"/>
            <a:ext cx="10784599" cy="1856020"/>
          </a:xfrm>
          <a:prstGeom prst="rect">
            <a:avLst/>
          </a:prstGeom>
          <a:noFill/>
          <a:ln>
            <a:noFill/>
          </a:ln>
        </p:spPr>
      </p:pic>
      <p:sp>
        <p:nvSpPr>
          <p:cNvPr id="487" name="Google Shape;487;p57">
            <a:hlinkClick r:id="rId4" action="ppaction://hlinksldjump"/>
          </p:cNvPr>
          <p:cNvSpPr txBox="1">
            <a:spLocks noGrp="1"/>
          </p:cNvSpPr>
          <p:nvPr>
            <p:ph type="ctrTitle"/>
          </p:nvPr>
        </p:nvSpPr>
        <p:spPr>
          <a:xfrm>
            <a:off x="1277890" y="2658570"/>
            <a:ext cx="4022447" cy="502766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pPr lvl="0" algn="just"/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Agen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sz="2000" dirty="0"/>
          </a:p>
        </p:txBody>
      </p:sp>
      <p:sp>
        <p:nvSpPr>
          <p:cNvPr id="488" name="Google Shape;488;p57">
            <a:hlinkClick r:id="rId4" action="ppaction://hlinksldjump"/>
          </p:cNvPr>
          <p:cNvSpPr txBox="1">
            <a:spLocks noGrp="1"/>
          </p:cNvSpPr>
          <p:nvPr>
            <p:ph type="title" idx="2"/>
          </p:nvPr>
        </p:nvSpPr>
        <p:spPr>
          <a:xfrm>
            <a:off x="703701" y="2658570"/>
            <a:ext cx="683097" cy="502766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pPr algn="ctr"/>
            <a:r>
              <a:rPr lang="en" sz="2000" dirty="0">
                <a:solidFill>
                  <a:schemeClr val="hlink"/>
                </a:solidFill>
                <a:uFill>
                  <a:noFill/>
                </a:uFill>
                <a:latin typeface="Arial" panose="020B0604020202020204" pitchFamily="34" charset="0"/>
                <a:cs typeface="Arial" panose="020B0604020202020204" pitchFamily="34" charset="0"/>
                <a:hlinkClick r:id="rId4" action="ppaction://hlinksldjump"/>
              </a:rPr>
              <a:t>01</a:t>
            </a:r>
            <a:endParaRPr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89" name="Google Shape;489;p57"/>
          <p:cNvSpPr txBox="1">
            <a:spLocks noGrp="1"/>
          </p:cNvSpPr>
          <p:nvPr>
            <p:ph type="ctrTitle" idx="3"/>
          </p:nvPr>
        </p:nvSpPr>
        <p:spPr>
          <a:xfrm>
            <a:off x="1337336" y="3717046"/>
            <a:ext cx="3804633" cy="502766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pPr lvl="0"/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Aktif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sz="2000" dirty="0"/>
          </a:p>
        </p:txBody>
      </p:sp>
      <p:sp>
        <p:nvSpPr>
          <p:cNvPr id="490" name="Google Shape;490;p57"/>
          <p:cNvSpPr txBox="1">
            <a:spLocks noGrp="1"/>
          </p:cNvSpPr>
          <p:nvPr>
            <p:ph type="title" idx="4"/>
          </p:nvPr>
        </p:nvSpPr>
        <p:spPr>
          <a:xfrm>
            <a:off x="745548" y="3785717"/>
            <a:ext cx="717973" cy="502766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pPr algn="ctr"/>
            <a:r>
              <a:rPr lang="en" sz="2000" dirty="0">
                <a:solidFill>
                  <a:schemeClr val="hlink"/>
                </a:solidFill>
                <a:uFill>
                  <a:noFill/>
                </a:uFill>
                <a:latin typeface="Arial" panose="020B0604020202020204" pitchFamily="34" charset="0"/>
                <a:cs typeface="Arial" panose="020B0604020202020204" pitchFamily="34" charset="0"/>
                <a:hlinkClick r:id="rId5" action="ppaction://hlinksldjump"/>
              </a:rPr>
              <a:t>02</a:t>
            </a:r>
            <a:endParaRPr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1" name="Google Shape;491;p57"/>
          <p:cNvSpPr txBox="1">
            <a:spLocks noGrp="1"/>
          </p:cNvSpPr>
          <p:nvPr>
            <p:ph type="ctrTitle" idx="5"/>
          </p:nvPr>
        </p:nvSpPr>
        <p:spPr>
          <a:xfrm>
            <a:off x="6132365" y="4037100"/>
            <a:ext cx="5702846" cy="778432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pPr lvl="0" algn="just"/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Pentingnya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menyangkut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hak-hak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politik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sz="2000" dirty="0"/>
          </a:p>
        </p:txBody>
      </p:sp>
      <p:sp>
        <p:nvSpPr>
          <p:cNvPr id="492" name="Google Shape;492;p57"/>
          <p:cNvSpPr txBox="1">
            <a:spLocks noGrp="1"/>
          </p:cNvSpPr>
          <p:nvPr>
            <p:ph type="title" idx="6"/>
          </p:nvPr>
        </p:nvSpPr>
        <p:spPr>
          <a:xfrm>
            <a:off x="5553456" y="4209347"/>
            <a:ext cx="642139" cy="40011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pPr algn="ctr"/>
            <a:r>
              <a:rPr lang="en" sz="2000" dirty="0">
                <a:solidFill>
                  <a:schemeClr val="hlink"/>
                </a:solidFill>
                <a:uFill>
                  <a:noFill/>
                </a:uFill>
                <a:latin typeface="Arial" panose="020B0604020202020204" pitchFamily="34" charset="0"/>
                <a:cs typeface="Arial" panose="020B0604020202020204" pitchFamily="34" charset="0"/>
              </a:rPr>
              <a:t>04</a:t>
            </a:r>
            <a:endParaRPr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3" name="Google Shape;493;p57"/>
          <p:cNvSpPr txBox="1">
            <a:spLocks noGrp="1"/>
          </p:cNvSpPr>
          <p:nvPr>
            <p:ph type="ctrTitle" idx="7"/>
          </p:nvPr>
        </p:nvSpPr>
        <p:spPr>
          <a:xfrm>
            <a:off x="6145520" y="2537514"/>
            <a:ext cx="5658686" cy="984702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pPr lvl="0" algn="just"/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perlu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memperhatikan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“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baik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berupa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“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kearifan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            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tradisional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maupun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“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endegenuous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technology/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Teknologi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Masyarakat”.</a:t>
            </a:r>
            <a:endParaRPr sz="2000" dirty="0"/>
          </a:p>
        </p:txBody>
      </p:sp>
      <p:sp>
        <p:nvSpPr>
          <p:cNvPr id="494" name="Google Shape;494;p57"/>
          <p:cNvSpPr txBox="1">
            <a:spLocks noGrp="1"/>
          </p:cNvSpPr>
          <p:nvPr>
            <p:ph type="title" idx="8"/>
          </p:nvPr>
        </p:nvSpPr>
        <p:spPr>
          <a:xfrm>
            <a:off x="5553456" y="2709898"/>
            <a:ext cx="642139" cy="40011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pPr algn="ctr"/>
            <a:r>
              <a:rPr lang="en" sz="2000" dirty="0">
                <a:solidFill>
                  <a:schemeClr val="hlink"/>
                </a:solidFill>
                <a:uFill>
                  <a:noFill/>
                </a:uFill>
                <a:latin typeface="Arial" panose="020B0604020202020204" pitchFamily="34" charset="0"/>
                <a:cs typeface="Arial" panose="020B0604020202020204" pitchFamily="34" charset="0"/>
              </a:rPr>
              <a:t>03</a:t>
            </a:r>
            <a:endParaRPr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0892E54-4DB4-4C7B-9815-24677665C4D1}"/>
              </a:ext>
            </a:extLst>
          </p:cNvPr>
          <p:cNvSpPr txBox="1"/>
          <p:nvPr/>
        </p:nvSpPr>
        <p:spPr>
          <a:xfrm>
            <a:off x="3084365" y="2050561"/>
            <a:ext cx="6096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Implikasi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pengertian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endParaRPr lang="en-ID" sz="2000" dirty="0"/>
          </a:p>
        </p:txBody>
      </p:sp>
      <p:sp>
        <p:nvSpPr>
          <p:cNvPr id="2" name="Arrow: Down 1">
            <a:extLst>
              <a:ext uri="{FF2B5EF4-FFF2-40B4-BE49-F238E27FC236}">
                <a16:creationId xmlns:a16="http://schemas.microsoft.com/office/drawing/2014/main" id="{BC909A30-B099-4CA9-A04B-A83C79DDCC3D}"/>
              </a:ext>
            </a:extLst>
          </p:cNvPr>
          <p:cNvSpPr/>
          <p:nvPr/>
        </p:nvSpPr>
        <p:spPr>
          <a:xfrm rot="19037437">
            <a:off x="2693360" y="1642618"/>
            <a:ext cx="636547" cy="80287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2400"/>
          </a:p>
        </p:txBody>
      </p:sp>
    </p:spTree>
    <p:extLst>
      <p:ext uri="{BB962C8B-B14F-4D97-AF65-F5344CB8AC3E}">
        <p14:creationId xmlns:p14="http://schemas.microsoft.com/office/powerpoint/2010/main" val="3963900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100"/>
                                        <p:tgtEl>
                                          <p:spTgt spid="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56658"/>
            <a:ext cx="5293437" cy="535531"/>
          </a:xfrm>
        </p:spPr>
        <p:txBody>
          <a:bodyPr/>
          <a:lstStyle/>
          <a:p>
            <a:r>
              <a:rPr lang="en-US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2) </a:t>
            </a:r>
            <a:r>
              <a:rPr lang="en-ID" sz="3200" dirty="0" err="1">
                <a:latin typeface="Arial" panose="020B0604020202020204" pitchFamily="34" charset="0"/>
                <a:cs typeface="Arial" panose="020B0604020202020204" pitchFamily="34" charset="0"/>
              </a:rPr>
              <a:t>Penerangan</a:t>
            </a:r>
            <a:r>
              <a:rPr lang="en-ID" sz="32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3200" dirty="0" err="1">
                <a:latin typeface="Arial" panose="020B0604020202020204" pitchFamily="34" charset="0"/>
                <a:cs typeface="Arial" panose="020B0604020202020204" pitchFamily="34" charset="0"/>
              </a:rPr>
              <a:t>Penjelasan</a:t>
            </a:r>
            <a:endParaRPr lang="ko-KR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텍스트 개체 틀 7">
            <a:extLst>
              <a:ext uri="{FF2B5EF4-FFF2-40B4-BE49-F238E27FC236}">
                <a16:creationId xmlns:a16="http://schemas.microsoft.com/office/drawing/2014/main" id="{C6882D0D-7D6D-4250-ABCC-2A1088B8F3BF}"/>
              </a:ext>
            </a:extLst>
          </p:cNvPr>
          <p:cNvSpPr txBox="1">
            <a:spLocks/>
          </p:cNvSpPr>
          <p:nvPr/>
        </p:nvSpPr>
        <p:spPr>
          <a:xfrm>
            <a:off x="9563986" y="4526183"/>
            <a:ext cx="2514857" cy="2195848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4000" dirty="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leave this place empty.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96CF048-4761-46F2-9E7F-267C00F4E7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086" y="5547288"/>
            <a:ext cx="8083997" cy="1390008"/>
          </a:xfrm>
          <a:prstGeom prst="rect">
            <a:avLst/>
          </a:prstGeom>
        </p:spPr>
      </p:pic>
      <p:sp>
        <p:nvSpPr>
          <p:cNvPr id="8" name="Google Shape;707;p61">
            <a:extLst>
              <a:ext uri="{FF2B5EF4-FFF2-40B4-BE49-F238E27FC236}">
                <a16:creationId xmlns:a16="http://schemas.microsoft.com/office/drawing/2014/main" id="{91F6E750-86FA-40A7-A7B3-11B955366251}"/>
              </a:ext>
            </a:extLst>
          </p:cNvPr>
          <p:cNvSpPr txBox="1">
            <a:spLocks/>
          </p:cNvSpPr>
          <p:nvPr/>
        </p:nvSpPr>
        <p:spPr>
          <a:xfrm>
            <a:off x="600030" y="1260898"/>
            <a:ext cx="10779170" cy="249083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Terkait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istilah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penerangan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oleh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boleh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hanya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bersifat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“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searah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melainkan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berlangsungnya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komunikasi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“timbal-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balik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” yang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memusat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(convergence)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sehingga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juga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memahami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aspirasi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manakala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mereka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menolak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belum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siap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menerima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diberikan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. Hal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penting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agar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bersifat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“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pemaksaan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kehendak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melainkan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tetap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menjamin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hubungan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harmonis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antara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mnasyarakat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kliennya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berkelanjutan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478462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56658"/>
            <a:ext cx="3857146" cy="535531"/>
          </a:xfrm>
        </p:spPr>
        <p:txBody>
          <a:bodyPr/>
          <a:lstStyle/>
          <a:p>
            <a:r>
              <a:rPr lang="en-US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3) </a:t>
            </a:r>
            <a:r>
              <a:rPr lang="en-ID" sz="3200" dirty="0" err="1">
                <a:latin typeface="Arial" panose="020B0604020202020204" pitchFamily="34" charset="0"/>
                <a:cs typeface="Arial" panose="020B0604020202020204" pitchFamily="34" charset="0"/>
              </a:rPr>
              <a:t>Perubahan</a:t>
            </a:r>
            <a:r>
              <a:rPr lang="en-ID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3200" dirty="0" err="1">
                <a:latin typeface="Arial" panose="020B0604020202020204" pitchFamily="34" charset="0"/>
                <a:cs typeface="Arial" panose="020B0604020202020204" pitchFamily="34" charset="0"/>
              </a:rPr>
              <a:t>Perilaku</a:t>
            </a:r>
            <a:endParaRPr lang="ko-KR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텍스트 개체 틀 7">
            <a:extLst>
              <a:ext uri="{FF2B5EF4-FFF2-40B4-BE49-F238E27FC236}">
                <a16:creationId xmlns:a16="http://schemas.microsoft.com/office/drawing/2014/main" id="{C6882D0D-7D6D-4250-ABCC-2A1088B8F3BF}"/>
              </a:ext>
            </a:extLst>
          </p:cNvPr>
          <p:cNvSpPr txBox="1">
            <a:spLocks/>
          </p:cNvSpPr>
          <p:nvPr/>
        </p:nvSpPr>
        <p:spPr>
          <a:xfrm>
            <a:off x="9563986" y="4526183"/>
            <a:ext cx="2514857" cy="219584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ko-KR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ko-KR" dirty="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leave this place empty.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96CF048-4761-46F2-9E7F-267C00F4E7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39029" y="6037439"/>
            <a:ext cx="5649914" cy="971478"/>
          </a:xfrm>
          <a:prstGeom prst="rect">
            <a:avLst/>
          </a:prstGeom>
        </p:spPr>
      </p:pic>
      <p:sp>
        <p:nvSpPr>
          <p:cNvPr id="9" name="Google Shape;707;p61">
            <a:extLst>
              <a:ext uri="{FF2B5EF4-FFF2-40B4-BE49-F238E27FC236}">
                <a16:creationId xmlns:a16="http://schemas.microsoft.com/office/drawing/2014/main" id="{AE20061E-8B6A-46BA-AF75-DDCA73FAC63F}"/>
              </a:ext>
            </a:extLst>
          </p:cNvPr>
          <p:cNvSpPr txBox="1">
            <a:spLocks/>
          </p:cNvSpPr>
          <p:nvPr/>
        </p:nvSpPr>
        <p:spPr>
          <a:xfrm>
            <a:off x="354758" y="1068825"/>
            <a:ext cx="10803393" cy="252598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endParaRPr lang="en-ID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2926F05-F5D2-475D-B460-89F19D6DE768}"/>
              </a:ext>
            </a:extLst>
          </p:cNvPr>
          <p:cNvSpPr/>
          <p:nvPr/>
        </p:nvSpPr>
        <p:spPr>
          <a:xfrm>
            <a:off x="33453" y="1008097"/>
            <a:ext cx="8774371" cy="4190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pendidikan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konsep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“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akademik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mudah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dimaklumi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pendidikan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dimaksud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bersifat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“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menggurui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tetapi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pendidikan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bersifat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“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partisipatif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”.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kaitan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keberhasilan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diukur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seberapa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banyak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ajaran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disampaikan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tetapi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seberapa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jauh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terjadi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bersama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mampu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menumbuhkan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kesadaran</a:t>
            </a:r>
            <a:r>
              <a:rPr lang="en-ID" sz="2000" b="1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ID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sikap</a:t>
            </a:r>
            <a:r>
              <a:rPr lang="en-ID" sz="2000" b="1" dirty="0">
                <a:latin typeface="Arial" panose="020B0604020202020204" pitchFamily="34" charset="0"/>
                <a:cs typeface="Arial" panose="020B0604020202020204" pitchFamily="34" charset="0"/>
              </a:rPr>
              <a:t>),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pengetahuan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ID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ketrampilan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mampu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mengubah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perilaku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ke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arah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kehidupan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menyejahterakan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setiap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individu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keluarga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masyarakatnya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Jadi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pendidikan</a:t>
            </a:r>
            <a:r>
              <a:rPr lang="en-ID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ID" sz="2000" b="1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ID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ID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bersama</a:t>
            </a:r>
            <a:r>
              <a:rPr lang="en-ID" sz="20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002757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56658"/>
            <a:ext cx="510076" cy="535531"/>
          </a:xfrm>
        </p:spPr>
        <p:txBody>
          <a:bodyPr/>
          <a:lstStyle/>
          <a:p>
            <a:r>
              <a:rPr lang="en-US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4)</a:t>
            </a:r>
            <a:endParaRPr lang="ko-KR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텍스트 개체 틀 7">
            <a:extLst>
              <a:ext uri="{FF2B5EF4-FFF2-40B4-BE49-F238E27FC236}">
                <a16:creationId xmlns:a16="http://schemas.microsoft.com/office/drawing/2014/main" id="{C6882D0D-7D6D-4250-ABCC-2A1088B8F3BF}"/>
              </a:ext>
            </a:extLst>
          </p:cNvPr>
          <p:cNvSpPr txBox="1">
            <a:spLocks/>
          </p:cNvSpPr>
          <p:nvPr/>
        </p:nvSpPr>
        <p:spPr>
          <a:xfrm>
            <a:off x="9563986" y="4526183"/>
            <a:ext cx="2514857" cy="219584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ko-KR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ko-KR" dirty="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leave this place empty.</a:t>
            </a:r>
          </a:p>
        </p:txBody>
      </p:sp>
      <p:sp>
        <p:nvSpPr>
          <p:cNvPr id="9" name="Google Shape;707;p61">
            <a:extLst>
              <a:ext uri="{FF2B5EF4-FFF2-40B4-BE49-F238E27FC236}">
                <a16:creationId xmlns:a16="http://schemas.microsoft.com/office/drawing/2014/main" id="{AE20061E-8B6A-46BA-AF75-DDCA73FAC63F}"/>
              </a:ext>
            </a:extLst>
          </p:cNvPr>
          <p:cNvSpPr txBox="1">
            <a:spLocks/>
          </p:cNvSpPr>
          <p:nvPr/>
        </p:nvSpPr>
        <p:spPr>
          <a:xfrm>
            <a:off x="354758" y="1068825"/>
            <a:ext cx="10803393" cy="252598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endParaRPr lang="en-ID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2926F05-F5D2-475D-B460-89F19D6DE768}"/>
              </a:ext>
            </a:extLst>
          </p:cNvPr>
          <p:cNvSpPr/>
          <p:nvPr/>
        </p:nvSpPr>
        <p:spPr>
          <a:xfrm>
            <a:off x="240790" y="1068825"/>
            <a:ext cx="8835976" cy="326698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juga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sering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disebut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rekayasa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sosial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(social engineering)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segala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upaya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menyiapkan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sumberdaya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manusia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agar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mereka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tahu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mau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mampu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melaksanakan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peran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sesuai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tugas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pokok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fungsinya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sistem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sosialnya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masing-masing. Karena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rekayasa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- 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sosial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oleh ”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pihak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luar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”,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maka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relayasa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sosial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bertujuan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terwujudnya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perubahan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sosial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demi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terciptanya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kondisi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sosial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diinginkan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oleh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pihak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luar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perekayasa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  <a:endParaRPr lang="en-ID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0250F71-CF2A-43FF-97C1-AC25FDD9F4EA}"/>
              </a:ext>
            </a:extLst>
          </p:cNvPr>
          <p:cNvSpPr/>
          <p:nvPr/>
        </p:nvSpPr>
        <p:spPr>
          <a:xfrm>
            <a:off x="750865" y="332035"/>
            <a:ext cx="32383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D" sz="3200" dirty="0" err="1">
                <a:latin typeface="Arial" panose="020B0604020202020204" pitchFamily="34" charset="0"/>
                <a:cs typeface="Arial" panose="020B0604020202020204" pitchFamily="34" charset="0"/>
              </a:rPr>
              <a:t>Rekayasa</a:t>
            </a:r>
            <a:r>
              <a:rPr lang="en-ID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3200" dirty="0" err="1">
                <a:latin typeface="Arial" panose="020B0604020202020204" pitchFamily="34" charset="0"/>
                <a:cs typeface="Arial" panose="020B0604020202020204" pitchFamily="34" charset="0"/>
              </a:rPr>
              <a:t>Sosial</a:t>
            </a:r>
            <a:endParaRPr lang="en-ID" sz="3200" dirty="0"/>
          </a:p>
        </p:txBody>
      </p:sp>
    </p:spTree>
    <p:extLst>
      <p:ext uri="{BB962C8B-B14F-4D97-AF65-F5344CB8AC3E}">
        <p14:creationId xmlns:p14="http://schemas.microsoft.com/office/powerpoint/2010/main" val="40399411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289123"/>
            <a:ext cx="510076" cy="535531"/>
          </a:xfrm>
        </p:spPr>
        <p:txBody>
          <a:bodyPr/>
          <a:lstStyle/>
          <a:p>
            <a:r>
              <a:rPr lang="en-US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5)</a:t>
            </a:r>
            <a:endParaRPr lang="ko-KR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텍스트 개체 틀 7">
            <a:extLst>
              <a:ext uri="{FF2B5EF4-FFF2-40B4-BE49-F238E27FC236}">
                <a16:creationId xmlns:a16="http://schemas.microsoft.com/office/drawing/2014/main" id="{C6882D0D-7D6D-4250-ABCC-2A1088B8F3BF}"/>
              </a:ext>
            </a:extLst>
          </p:cNvPr>
          <p:cNvSpPr txBox="1">
            <a:spLocks/>
          </p:cNvSpPr>
          <p:nvPr/>
        </p:nvSpPr>
        <p:spPr>
          <a:xfrm>
            <a:off x="9563986" y="4526183"/>
            <a:ext cx="2514857" cy="219584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ko-KR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ko-KR" dirty="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leave this place empty.</a:t>
            </a:r>
          </a:p>
        </p:txBody>
      </p:sp>
      <p:sp>
        <p:nvSpPr>
          <p:cNvPr id="9" name="Google Shape;707;p61">
            <a:extLst>
              <a:ext uri="{FF2B5EF4-FFF2-40B4-BE49-F238E27FC236}">
                <a16:creationId xmlns:a16="http://schemas.microsoft.com/office/drawing/2014/main" id="{AE20061E-8B6A-46BA-AF75-DDCA73FAC63F}"/>
              </a:ext>
            </a:extLst>
          </p:cNvPr>
          <p:cNvSpPr txBox="1">
            <a:spLocks/>
          </p:cNvSpPr>
          <p:nvPr/>
        </p:nvSpPr>
        <p:spPr>
          <a:xfrm>
            <a:off x="354758" y="1068825"/>
            <a:ext cx="10803393" cy="252598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endParaRPr lang="en-ID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2926F05-F5D2-475D-B460-89F19D6DE768}"/>
              </a:ext>
            </a:extLst>
          </p:cNvPr>
          <p:cNvSpPr/>
          <p:nvPr/>
        </p:nvSpPr>
        <p:spPr>
          <a:xfrm>
            <a:off x="117222" y="1068825"/>
            <a:ext cx="9013332" cy="326698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Yang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dimaksud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“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pemasaran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sosial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penerapan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konsep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teori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pemasaran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perubahan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sosial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Berbeda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rekayasa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sosial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berkonotasi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“</a:t>
            </a:r>
            <a:r>
              <a:rPr lang="en-ID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membentuk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” (to do to)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menjadikan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menjadi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sesuatu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yang “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baru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sesuai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dikehendaki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oleh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perekayasa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. Proses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pemasaran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sosial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dimaksudkan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“</a:t>
            </a:r>
            <a:r>
              <a:rPr lang="en-ID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menawarkan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” (to do for)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sesuatu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kepada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pengambilan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keputusan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sepenuhnya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berada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tangan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itu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sendiri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ID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0250F71-CF2A-43FF-97C1-AC25FDD9F4EA}"/>
              </a:ext>
            </a:extLst>
          </p:cNvPr>
          <p:cNvSpPr/>
          <p:nvPr/>
        </p:nvSpPr>
        <p:spPr>
          <a:xfrm>
            <a:off x="750865" y="289123"/>
            <a:ext cx="72677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D" sz="3200" dirty="0" err="1">
                <a:latin typeface="Arial" panose="020B0604020202020204" pitchFamily="34" charset="0"/>
                <a:cs typeface="Arial" panose="020B0604020202020204" pitchFamily="34" charset="0"/>
              </a:rPr>
              <a:t>Pemasaran</a:t>
            </a:r>
            <a:r>
              <a:rPr lang="en-ID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3200" dirty="0" err="1">
                <a:latin typeface="Arial" panose="020B0604020202020204" pitchFamily="34" charset="0"/>
                <a:cs typeface="Arial" panose="020B0604020202020204" pitchFamily="34" charset="0"/>
              </a:rPr>
              <a:t>Inovasi</a:t>
            </a:r>
            <a:r>
              <a:rPr lang="en-ID" sz="32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ID" sz="3200" dirty="0" err="1">
                <a:latin typeface="Arial" panose="020B0604020202020204" pitchFamily="34" charset="0"/>
                <a:cs typeface="Arial" panose="020B0604020202020204" pitchFamily="34" charset="0"/>
              </a:rPr>
              <a:t>Teknis</a:t>
            </a:r>
            <a:r>
              <a:rPr lang="en-ID" sz="32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3200" dirty="0" err="1">
                <a:latin typeface="Arial" panose="020B0604020202020204" pitchFamily="34" charset="0"/>
                <a:cs typeface="Arial" panose="020B0604020202020204" pitchFamily="34" charset="0"/>
              </a:rPr>
              <a:t>Sosial</a:t>
            </a:r>
            <a:r>
              <a:rPr lang="en-ID" sz="32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ID" sz="3200" dirty="0"/>
          </a:p>
        </p:txBody>
      </p:sp>
    </p:spTree>
    <p:extLst>
      <p:ext uri="{BB962C8B-B14F-4D97-AF65-F5344CB8AC3E}">
        <p14:creationId xmlns:p14="http://schemas.microsoft.com/office/powerpoint/2010/main" val="22966659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289123"/>
            <a:ext cx="510076" cy="535531"/>
          </a:xfrm>
        </p:spPr>
        <p:txBody>
          <a:bodyPr/>
          <a:lstStyle/>
          <a:p>
            <a:r>
              <a:rPr lang="en-US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6)</a:t>
            </a:r>
            <a:endParaRPr lang="ko-KR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텍스트 개체 틀 7">
            <a:extLst>
              <a:ext uri="{FF2B5EF4-FFF2-40B4-BE49-F238E27FC236}">
                <a16:creationId xmlns:a16="http://schemas.microsoft.com/office/drawing/2014/main" id="{C6882D0D-7D6D-4250-ABCC-2A1088B8F3BF}"/>
              </a:ext>
            </a:extLst>
          </p:cNvPr>
          <p:cNvSpPr txBox="1">
            <a:spLocks/>
          </p:cNvSpPr>
          <p:nvPr/>
        </p:nvSpPr>
        <p:spPr>
          <a:xfrm>
            <a:off x="9563986" y="4526183"/>
            <a:ext cx="2514857" cy="219584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ko-KR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ko-KR" dirty="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leave this place empty.</a:t>
            </a:r>
          </a:p>
        </p:txBody>
      </p:sp>
      <p:sp>
        <p:nvSpPr>
          <p:cNvPr id="9" name="Google Shape;707;p61">
            <a:extLst>
              <a:ext uri="{FF2B5EF4-FFF2-40B4-BE49-F238E27FC236}">
                <a16:creationId xmlns:a16="http://schemas.microsoft.com/office/drawing/2014/main" id="{AE20061E-8B6A-46BA-AF75-DDCA73FAC63F}"/>
              </a:ext>
            </a:extLst>
          </p:cNvPr>
          <p:cNvSpPr txBox="1">
            <a:spLocks/>
          </p:cNvSpPr>
          <p:nvPr/>
        </p:nvSpPr>
        <p:spPr>
          <a:xfrm>
            <a:off x="354758" y="1068825"/>
            <a:ext cx="10803393" cy="252598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endParaRPr lang="en-ID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84CF5D5-2A18-40A1-B386-2D57F37BBD4F}"/>
              </a:ext>
            </a:extLst>
          </p:cNvPr>
          <p:cNvSpPr/>
          <p:nvPr/>
        </p:nvSpPr>
        <p:spPr>
          <a:xfrm>
            <a:off x="750865" y="264500"/>
            <a:ext cx="341952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D" sz="3200" dirty="0" err="1">
                <a:latin typeface="Arial" panose="020B0604020202020204" pitchFamily="34" charset="0"/>
                <a:cs typeface="Arial" panose="020B0604020202020204" pitchFamily="34" charset="0"/>
              </a:rPr>
              <a:t>Perubahan</a:t>
            </a:r>
            <a:r>
              <a:rPr lang="en-ID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3200" dirty="0" err="1">
                <a:latin typeface="Arial" panose="020B0604020202020204" pitchFamily="34" charset="0"/>
                <a:cs typeface="Arial" panose="020B0604020202020204" pitchFamily="34" charset="0"/>
              </a:rPr>
              <a:t>Sosial</a:t>
            </a:r>
            <a:endParaRPr lang="en-ID" sz="3200" dirty="0"/>
          </a:p>
        </p:txBody>
      </p:sp>
      <p:sp>
        <p:nvSpPr>
          <p:cNvPr id="10" name="Google Shape;707;p61">
            <a:extLst>
              <a:ext uri="{FF2B5EF4-FFF2-40B4-BE49-F238E27FC236}">
                <a16:creationId xmlns:a16="http://schemas.microsoft.com/office/drawing/2014/main" id="{306D07C4-3495-4F5B-90E9-A29D9E796F8A}"/>
              </a:ext>
            </a:extLst>
          </p:cNvPr>
          <p:cNvSpPr txBox="1">
            <a:spLocks/>
          </p:cNvSpPr>
          <p:nvPr/>
        </p:nvSpPr>
        <p:spPr>
          <a:xfrm>
            <a:off x="240789" y="1099953"/>
            <a:ext cx="7693431" cy="300563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</a:pP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sekadar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perubahan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perilaku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pada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diri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seseorang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tetapi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perubahan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sosial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yang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mencakup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banyak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aspek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politik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ekonomi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jangka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panjang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bertahap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mampu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diandalkan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menciptakan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pilihan-pilihan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baru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memperbaiki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kehidupan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masyarakatnya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Yang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dimaksud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perubahan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sosial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sini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saja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perubahan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perilaku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) yang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berlangsung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pada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diri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seseorang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tetapi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juga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perubahan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hubungan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antar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satu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individu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172868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289123"/>
            <a:ext cx="510076" cy="535531"/>
          </a:xfrm>
        </p:spPr>
        <p:txBody>
          <a:bodyPr/>
          <a:lstStyle/>
          <a:p>
            <a:r>
              <a:rPr lang="en-US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7)</a:t>
            </a:r>
            <a:endParaRPr lang="ko-KR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텍스트 개체 틀 7">
            <a:extLst>
              <a:ext uri="{FF2B5EF4-FFF2-40B4-BE49-F238E27FC236}">
                <a16:creationId xmlns:a16="http://schemas.microsoft.com/office/drawing/2014/main" id="{C6882D0D-7D6D-4250-ABCC-2A1088B8F3BF}"/>
              </a:ext>
            </a:extLst>
          </p:cNvPr>
          <p:cNvSpPr txBox="1">
            <a:spLocks/>
          </p:cNvSpPr>
          <p:nvPr/>
        </p:nvSpPr>
        <p:spPr>
          <a:xfrm>
            <a:off x="9563986" y="4526183"/>
            <a:ext cx="2514857" cy="219584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ko-KR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ko-KR" dirty="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leave this place empty.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84CF5D5-2A18-40A1-B386-2D57F37BBD4F}"/>
              </a:ext>
            </a:extLst>
          </p:cNvPr>
          <p:cNvSpPr/>
          <p:nvPr/>
        </p:nvSpPr>
        <p:spPr>
          <a:xfrm>
            <a:off x="750865" y="239879"/>
            <a:ext cx="51940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D" sz="3200" dirty="0" err="1">
                <a:latin typeface="Arial" panose="020B0604020202020204" pitchFamily="34" charset="0"/>
                <a:cs typeface="Arial" panose="020B0604020202020204" pitchFamily="34" charset="0"/>
              </a:rPr>
              <a:t>Pemberdayaan</a:t>
            </a:r>
            <a:r>
              <a:rPr lang="en-ID" sz="3200" dirty="0">
                <a:latin typeface="Arial" panose="020B0604020202020204" pitchFamily="34" charset="0"/>
                <a:cs typeface="Arial" panose="020B0604020202020204" pitchFamily="34" charset="0"/>
              </a:rPr>
              <a:t> Masyarakat</a:t>
            </a:r>
            <a:endParaRPr lang="en-ID" sz="3200" dirty="0"/>
          </a:p>
        </p:txBody>
      </p:sp>
      <p:sp>
        <p:nvSpPr>
          <p:cNvPr id="8" name="Google Shape;707;p61">
            <a:extLst>
              <a:ext uri="{FF2B5EF4-FFF2-40B4-BE49-F238E27FC236}">
                <a16:creationId xmlns:a16="http://schemas.microsoft.com/office/drawing/2014/main" id="{D9C57FBE-0F2B-4CCE-AB4C-F9117A6CBCCB}"/>
              </a:ext>
            </a:extLst>
          </p:cNvPr>
          <p:cNvSpPr txBox="1">
            <a:spLocks/>
          </p:cNvSpPr>
          <p:nvPr/>
        </p:nvSpPr>
        <p:spPr>
          <a:xfrm>
            <a:off x="240790" y="824654"/>
            <a:ext cx="8472904" cy="4231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konsep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pemberdayaan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tersebut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terkandung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pemahaman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bahwa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pemberdayaan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tersebut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diarahkan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pada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terwujudnya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madani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(yang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beradab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) dan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mandiri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pengertian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mengambil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keputusan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(yang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terbaik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bagi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kesejahteraannya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sendiri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Pemberdayaan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dimaksudkan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memperkuat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kemampuan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agar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mereka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berpartisipasi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aktif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keseluruhan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pembangunan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terutama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pembangunan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ditawarkan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oleh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penguasa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pihak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luar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yang lain (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LSM, dan lain-lain). </a:t>
            </a:r>
          </a:p>
          <a:p>
            <a:pPr marL="0" indent="0">
              <a:lnSpc>
                <a:spcPct val="150000"/>
              </a:lnSpc>
              <a:buNone/>
            </a:pPr>
            <a:endParaRPr lang="en-ID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71367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289123"/>
            <a:ext cx="510076" cy="535531"/>
          </a:xfrm>
        </p:spPr>
        <p:txBody>
          <a:bodyPr/>
          <a:lstStyle/>
          <a:p>
            <a:r>
              <a:rPr lang="en-US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8)</a:t>
            </a:r>
            <a:endParaRPr lang="ko-KR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텍스트 개체 틀 7">
            <a:extLst>
              <a:ext uri="{FF2B5EF4-FFF2-40B4-BE49-F238E27FC236}">
                <a16:creationId xmlns:a16="http://schemas.microsoft.com/office/drawing/2014/main" id="{C6882D0D-7D6D-4250-ABCC-2A1088B8F3BF}"/>
              </a:ext>
            </a:extLst>
          </p:cNvPr>
          <p:cNvSpPr txBox="1">
            <a:spLocks/>
          </p:cNvSpPr>
          <p:nvPr/>
        </p:nvSpPr>
        <p:spPr>
          <a:xfrm>
            <a:off x="9563986" y="4526183"/>
            <a:ext cx="2514857" cy="219584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ko-KR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ko-KR" dirty="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leave this place empty.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84CF5D5-2A18-40A1-B386-2D57F37BBD4F}"/>
              </a:ext>
            </a:extLst>
          </p:cNvPr>
          <p:cNvSpPr/>
          <p:nvPr/>
        </p:nvSpPr>
        <p:spPr>
          <a:xfrm>
            <a:off x="750865" y="239879"/>
            <a:ext cx="421621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D" sz="3200" dirty="0" err="1">
                <a:latin typeface="Arial" panose="020B0604020202020204" pitchFamily="34" charset="0"/>
                <a:cs typeface="Arial" panose="020B0604020202020204" pitchFamily="34" charset="0"/>
              </a:rPr>
              <a:t>Penguatan</a:t>
            </a:r>
            <a:r>
              <a:rPr lang="en-ID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3200" dirty="0" err="1">
                <a:latin typeface="Arial" panose="020B0604020202020204" pitchFamily="34" charset="0"/>
                <a:cs typeface="Arial" panose="020B0604020202020204" pitchFamily="34" charset="0"/>
              </a:rPr>
              <a:t>Komunitas</a:t>
            </a:r>
            <a:endParaRPr lang="en-ID" sz="3200" dirty="0"/>
          </a:p>
        </p:txBody>
      </p:sp>
      <p:sp>
        <p:nvSpPr>
          <p:cNvPr id="9" name="Google Shape;707;p61">
            <a:extLst>
              <a:ext uri="{FF2B5EF4-FFF2-40B4-BE49-F238E27FC236}">
                <a16:creationId xmlns:a16="http://schemas.microsoft.com/office/drawing/2014/main" id="{F42E6176-A4A0-4321-9994-9A7C39A59B7D}"/>
              </a:ext>
            </a:extLst>
          </p:cNvPr>
          <p:cNvSpPr txBox="1">
            <a:spLocks/>
          </p:cNvSpPr>
          <p:nvPr/>
        </p:nvSpPr>
        <p:spPr>
          <a:xfrm>
            <a:off x="38049" y="979338"/>
            <a:ext cx="7948927" cy="548869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hubungan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kekuatan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daya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dimiliki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setiap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individu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bersifat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aktif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yaitu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terus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menerus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dikembangkan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dikuatkan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“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memproduksi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menghasilkan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sesuatu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bermanfaat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Penguatan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disini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memiliki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makna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ganda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bersifat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timbal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balik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. Di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satu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pihak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penguatan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diarahkan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melebih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mampukan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individual agar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mampu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berperan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 global, di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tengah-tengah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ancaman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dihadapi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baik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kehidupan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pribadi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global.</a:t>
            </a:r>
          </a:p>
          <a:p>
            <a:pPr algn="just">
              <a:lnSpc>
                <a:spcPct val="150000"/>
              </a:lnSpc>
            </a:pPr>
            <a:endParaRPr lang="en-ID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048335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289123"/>
            <a:ext cx="510076" cy="535531"/>
          </a:xfrm>
        </p:spPr>
        <p:txBody>
          <a:bodyPr/>
          <a:lstStyle/>
          <a:p>
            <a:r>
              <a:rPr lang="en-US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9)</a:t>
            </a:r>
            <a:endParaRPr lang="ko-KR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텍스트 개체 틀 7">
            <a:extLst>
              <a:ext uri="{FF2B5EF4-FFF2-40B4-BE49-F238E27FC236}">
                <a16:creationId xmlns:a16="http://schemas.microsoft.com/office/drawing/2014/main" id="{C6882D0D-7D6D-4250-ABCC-2A1088B8F3BF}"/>
              </a:ext>
            </a:extLst>
          </p:cNvPr>
          <p:cNvSpPr txBox="1">
            <a:spLocks/>
          </p:cNvSpPr>
          <p:nvPr/>
        </p:nvSpPr>
        <p:spPr>
          <a:xfrm>
            <a:off x="9563986" y="4526183"/>
            <a:ext cx="2514857" cy="219584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ko-KR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ko-KR" dirty="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leave this place empty.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84CF5D5-2A18-40A1-B386-2D57F37BBD4F}"/>
              </a:ext>
            </a:extLst>
          </p:cNvPr>
          <p:cNvSpPr/>
          <p:nvPr/>
        </p:nvSpPr>
        <p:spPr>
          <a:xfrm>
            <a:off x="750865" y="239879"/>
            <a:ext cx="1050168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ID" sz="32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32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ID" sz="32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ID" sz="3200" dirty="0" err="1">
                <a:latin typeface="Arial" panose="020B0604020202020204" pitchFamily="34" charset="0"/>
                <a:cs typeface="Arial" panose="020B0604020202020204" pitchFamily="34" charset="0"/>
              </a:rPr>
              <a:t>Komunikasi</a:t>
            </a:r>
            <a:r>
              <a:rPr lang="en-ID" sz="3200" dirty="0">
                <a:latin typeface="Arial" panose="020B0604020202020204" pitchFamily="34" charset="0"/>
                <a:cs typeface="Arial" panose="020B0604020202020204" pitchFamily="34" charset="0"/>
              </a:rPr>
              <a:t> Pembangunan</a:t>
            </a:r>
            <a:endParaRPr lang="en-ID" sz="3200" dirty="0"/>
          </a:p>
        </p:txBody>
      </p:sp>
      <p:sp>
        <p:nvSpPr>
          <p:cNvPr id="8" name="Google Shape;707;p61">
            <a:extLst>
              <a:ext uri="{FF2B5EF4-FFF2-40B4-BE49-F238E27FC236}">
                <a16:creationId xmlns:a16="http://schemas.microsoft.com/office/drawing/2014/main" id="{3417A5D4-A103-461F-A6AD-8CBA872B2A5C}"/>
              </a:ext>
            </a:extLst>
          </p:cNvPr>
          <p:cNvSpPr txBox="1">
            <a:spLocks/>
          </p:cNvSpPr>
          <p:nvPr/>
        </p:nvSpPr>
        <p:spPr>
          <a:xfrm>
            <a:off x="0" y="996855"/>
            <a:ext cx="8863327" cy="572517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</a:pP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komunikasi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pembangunan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sekadar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upaya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menyampaikan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pesan-pesan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pembangunan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tetapi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penting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itu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menumbuh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kembangkan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partisipasi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pembangunan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Mardikanto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1987).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Upaya-upaya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pPr marL="457200" indent="-457200" algn="just">
              <a:buFont typeface="Arial" panose="020B0604020202020204" pitchFamily="34" charset="0"/>
              <a:buAutoNum type="arabicParenR"/>
            </a:pP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Menyadarkan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agar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mau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berpartisipasi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sukarela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457200" indent="-457200" algn="just">
              <a:buFont typeface="Arial" panose="020B0604020202020204" pitchFamily="34" charset="0"/>
              <a:buAutoNum type="arabicParenR"/>
            </a:pP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Meningkatkan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kemampuan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agar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mampu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fisik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mental,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intelegensi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ekonomis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dan non-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ekonomis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); </a:t>
            </a:r>
          </a:p>
          <a:p>
            <a:pPr marL="457200" indent="-457200" algn="just">
              <a:buFont typeface="Arial" panose="020B0604020202020204" pitchFamily="34" charset="0"/>
              <a:buAutoNum type="arabicParenR"/>
            </a:pP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Menunjukkan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adanya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kesempatan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diberikan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kepada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berpartisipasi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Berpartisipasi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keseluruhan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pembangunan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sejak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pengambilan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keputusan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tentang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pentingnya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pembangunan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perencanaan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pemantauan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pemanfaatan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hasil-hasil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pembangunan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endParaRPr lang="en-ID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806087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289123"/>
            <a:ext cx="718466" cy="535531"/>
          </a:xfrm>
        </p:spPr>
        <p:txBody>
          <a:bodyPr/>
          <a:lstStyle/>
          <a:p>
            <a:r>
              <a:rPr lang="en-US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10)</a:t>
            </a:r>
            <a:endParaRPr lang="ko-KR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텍스트 개체 틀 7">
            <a:extLst>
              <a:ext uri="{FF2B5EF4-FFF2-40B4-BE49-F238E27FC236}">
                <a16:creationId xmlns:a16="http://schemas.microsoft.com/office/drawing/2014/main" id="{C6882D0D-7D6D-4250-ABCC-2A1088B8F3BF}"/>
              </a:ext>
            </a:extLst>
          </p:cNvPr>
          <p:cNvSpPr txBox="1">
            <a:spLocks/>
          </p:cNvSpPr>
          <p:nvPr/>
        </p:nvSpPr>
        <p:spPr>
          <a:xfrm>
            <a:off x="9563986" y="4526183"/>
            <a:ext cx="2514857" cy="219584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ko-KR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ko-KR" dirty="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leave this place empty.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84CF5D5-2A18-40A1-B386-2D57F37BBD4F}"/>
              </a:ext>
            </a:extLst>
          </p:cNvPr>
          <p:cNvSpPr/>
          <p:nvPr/>
        </p:nvSpPr>
        <p:spPr>
          <a:xfrm>
            <a:off x="750865" y="239879"/>
            <a:ext cx="1050168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ID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i-FI" sz="3200" dirty="0">
                <a:latin typeface="Arial" panose="020B0604020202020204" pitchFamily="34" charset="0"/>
                <a:cs typeface="Arial" panose="020B0604020202020204" pitchFamily="34" charset="0"/>
              </a:rPr>
              <a:t>Definisi Penyuluhan Pertanian dan Peternakan</a:t>
            </a:r>
            <a:endParaRPr lang="en-ID" sz="3200" dirty="0"/>
          </a:p>
        </p:txBody>
      </p:sp>
      <p:sp>
        <p:nvSpPr>
          <p:cNvPr id="9" name="Google Shape;707;p61">
            <a:extLst>
              <a:ext uri="{FF2B5EF4-FFF2-40B4-BE49-F238E27FC236}">
                <a16:creationId xmlns:a16="http://schemas.microsoft.com/office/drawing/2014/main" id="{0C489D86-6907-4ADB-A9AC-36BF9D2BC04F}"/>
              </a:ext>
            </a:extLst>
          </p:cNvPr>
          <p:cNvSpPr txBox="1">
            <a:spLocks/>
          </p:cNvSpPr>
          <p:nvPr/>
        </p:nvSpPr>
        <p:spPr>
          <a:xfrm>
            <a:off x="113157" y="1067749"/>
            <a:ext cx="7979993" cy="312773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kepustakaan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selama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dijumpai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disimpulkan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bahwa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peternakan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diartikan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pendidikan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luar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sekolah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ditujukan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kepada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peternak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keluarganya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agar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beternak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baik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berusaha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ternak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menguntungkan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demi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terwujudnya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kehidupan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sejahtera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bagi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keluarga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masyarakatnya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Wiriatmadja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1976;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Mardikanto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1993). </a:t>
            </a:r>
          </a:p>
          <a:p>
            <a:pPr algn="just">
              <a:lnSpc>
                <a:spcPct val="150000"/>
              </a:lnSpc>
            </a:pPr>
            <a:endParaRPr lang="en-ID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184235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8" y="289123"/>
            <a:ext cx="2831224" cy="535531"/>
          </a:xfrm>
        </p:spPr>
        <p:txBody>
          <a:bodyPr/>
          <a:lstStyle/>
          <a:p>
            <a:r>
              <a:rPr lang="en-US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Peran </a:t>
            </a:r>
            <a:r>
              <a:rPr lang="en-US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endParaRPr lang="ko-KR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텍스트 개체 틀 7">
            <a:extLst>
              <a:ext uri="{FF2B5EF4-FFF2-40B4-BE49-F238E27FC236}">
                <a16:creationId xmlns:a16="http://schemas.microsoft.com/office/drawing/2014/main" id="{C6882D0D-7D6D-4250-ABCC-2A1088B8F3BF}"/>
              </a:ext>
            </a:extLst>
          </p:cNvPr>
          <p:cNvSpPr txBox="1">
            <a:spLocks/>
          </p:cNvSpPr>
          <p:nvPr/>
        </p:nvSpPr>
        <p:spPr>
          <a:xfrm>
            <a:off x="9563986" y="4526183"/>
            <a:ext cx="2514857" cy="219584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ko-KR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ko-KR" dirty="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leave this place empty.</a:t>
            </a:r>
          </a:p>
        </p:txBody>
      </p:sp>
      <p:sp>
        <p:nvSpPr>
          <p:cNvPr id="9" name="Google Shape;707;p61">
            <a:extLst>
              <a:ext uri="{FF2B5EF4-FFF2-40B4-BE49-F238E27FC236}">
                <a16:creationId xmlns:a16="http://schemas.microsoft.com/office/drawing/2014/main" id="{0C489D86-6907-4ADB-A9AC-36BF9D2BC04F}"/>
              </a:ext>
            </a:extLst>
          </p:cNvPr>
          <p:cNvSpPr txBox="1">
            <a:spLocks/>
          </p:cNvSpPr>
          <p:nvPr/>
        </p:nvSpPr>
        <p:spPr>
          <a:xfrm>
            <a:off x="113157" y="1067749"/>
            <a:ext cx="7979993" cy="533305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penelitian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Sundari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(2015),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peran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berikut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</a:p>
          <a:p>
            <a:pPr marL="457200" indent="-457200" algn="just">
              <a:lnSpc>
                <a:spcPct val="150000"/>
              </a:lnSpc>
              <a:buAutoNum type="arabicPeriod"/>
            </a:pP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Peran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Pertanian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Penasehat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457200" indent="-457200" algn="just">
              <a:lnSpc>
                <a:spcPct val="150000"/>
              </a:lnSpc>
              <a:buAutoNum type="arabicPeriod"/>
            </a:pP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Peran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Teknisi</a:t>
            </a:r>
            <a:endParaRPr lang="en-ID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lnSpc>
                <a:spcPct val="150000"/>
              </a:lnSpc>
              <a:buAutoNum type="arabicPeriod"/>
            </a:pP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Peran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Penghubung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</a:p>
          <a:p>
            <a:pPr marL="457200" indent="-457200" algn="just">
              <a:lnSpc>
                <a:spcPct val="150000"/>
              </a:lnSpc>
              <a:buAutoNum type="arabicPeriod"/>
            </a:pP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Peran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Organisator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457200" indent="-457200" algn="just">
              <a:lnSpc>
                <a:spcPct val="150000"/>
              </a:lnSpc>
              <a:buAutoNum type="arabicPeriod"/>
            </a:pP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Peran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Agen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Pembaharu</a:t>
            </a:r>
            <a:endParaRPr lang="en-ID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625834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8" y="289123"/>
            <a:ext cx="2831224" cy="535531"/>
          </a:xfrm>
        </p:spPr>
        <p:txBody>
          <a:bodyPr/>
          <a:lstStyle/>
          <a:p>
            <a:r>
              <a:rPr lang="en-US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Peran </a:t>
            </a:r>
            <a:r>
              <a:rPr lang="en-US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endParaRPr lang="ko-KR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텍스트 개체 틀 7">
            <a:extLst>
              <a:ext uri="{FF2B5EF4-FFF2-40B4-BE49-F238E27FC236}">
                <a16:creationId xmlns:a16="http://schemas.microsoft.com/office/drawing/2014/main" id="{C6882D0D-7D6D-4250-ABCC-2A1088B8F3BF}"/>
              </a:ext>
            </a:extLst>
          </p:cNvPr>
          <p:cNvSpPr txBox="1">
            <a:spLocks/>
          </p:cNvSpPr>
          <p:nvPr/>
        </p:nvSpPr>
        <p:spPr>
          <a:xfrm>
            <a:off x="9563986" y="4526183"/>
            <a:ext cx="2514857" cy="219584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ko-KR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ko-KR" dirty="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leave this place empty.</a:t>
            </a:r>
          </a:p>
        </p:txBody>
      </p:sp>
      <p:sp>
        <p:nvSpPr>
          <p:cNvPr id="9" name="Google Shape;707;p61">
            <a:extLst>
              <a:ext uri="{FF2B5EF4-FFF2-40B4-BE49-F238E27FC236}">
                <a16:creationId xmlns:a16="http://schemas.microsoft.com/office/drawing/2014/main" id="{0C489D86-6907-4ADB-A9AC-36BF9D2BC04F}"/>
              </a:ext>
            </a:extLst>
          </p:cNvPr>
          <p:cNvSpPr txBox="1">
            <a:spLocks/>
          </p:cNvSpPr>
          <p:nvPr/>
        </p:nvSpPr>
        <p:spPr>
          <a:xfrm>
            <a:off x="113157" y="1067749"/>
            <a:ext cx="7979993" cy="533305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penelitian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Anwarudin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(2020),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peran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berikut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sv-SE" sz="2000" dirty="0">
                <a:latin typeface="Arial" panose="020B0604020202020204" pitchFamily="34" charset="0"/>
                <a:cs typeface="Arial" panose="020B0604020202020204" pitchFamily="34" charset="0"/>
              </a:rPr>
              <a:t>Peran Penyuluh sebagai fasilitator, </a:t>
            </a: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sv-SE" sz="2000" dirty="0">
                <a:latin typeface="Arial" panose="020B0604020202020204" pitchFamily="34" charset="0"/>
                <a:cs typeface="Arial" panose="020B0604020202020204" pitchFamily="34" charset="0"/>
              </a:rPr>
              <a:t>Peran Penyuluh Sebagai komunikator, </a:t>
            </a: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sv-SE" sz="2000" dirty="0">
                <a:latin typeface="Arial" panose="020B0604020202020204" pitchFamily="34" charset="0"/>
                <a:cs typeface="Arial" panose="020B0604020202020204" pitchFamily="34" charset="0"/>
              </a:rPr>
              <a:t>Peran Penyuluh sebagai motivator </a:t>
            </a: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sv-SE" sz="2000" dirty="0">
                <a:latin typeface="Arial" panose="020B0604020202020204" pitchFamily="34" charset="0"/>
                <a:cs typeface="Arial" panose="020B0604020202020204" pitchFamily="34" charset="0"/>
              </a:rPr>
              <a:t>Peran Penyuluh sebagai konsultan</a:t>
            </a:r>
            <a:endParaRPr lang="en-ID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018160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8" y="289123"/>
            <a:ext cx="2831224" cy="535531"/>
          </a:xfrm>
        </p:spPr>
        <p:txBody>
          <a:bodyPr/>
          <a:lstStyle/>
          <a:p>
            <a:r>
              <a:rPr lang="en-US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Peran </a:t>
            </a:r>
            <a:r>
              <a:rPr lang="en-US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endParaRPr lang="ko-KR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텍스트 개체 틀 7">
            <a:extLst>
              <a:ext uri="{FF2B5EF4-FFF2-40B4-BE49-F238E27FC236}">
                <a16:creationId xmlns:a16="http://schemas.microsoft.com/office/drawing/2014/main" id="{C6882D0D-7D6D-4250-ABCC-2A1088B8F3BF}"/>
              </a:ext>
            </a:extLst>
          </p:cNvPr>
          <p:cNvSpPr txBox="1">
            <a:spLocks/>
          </p:cNvSpPr>
          <p:nvPr/>
        </p:nvSpPr>
        <p:spPr>
          <a:xfrm>
            <a:off x="9563986" y="4526183"/>
            <a:ext cx="2514857" cy="219584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ko-KR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ko-KR" dirty="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leave this place empty.</a:t>
            </a:r>
          </a:p>
        </p:txBody>
      </p:sp>
      <p:sp>
        <p:nvSpPr>
          <p:cNvPr id="9" name="Google Shape;707;p61">
            <a:extLst>
              <a:ext uri="{FF2B5EF4-FFF2-40B4-BE49-F238E27FC236}">
                <a16:creationId xmlns:a16="http://schemas.microsoft.com/office/drawing/2014/main" id="{0C489D86-6907-4ADB-A9AC-36BF9D2BC04F}"/>
              </a:ext>
            </a:extLst>
          </p:cNvPr>
          <p:cNvSpPr txBox="1">
            <a:spLocks/>
          </p:cNvSpPr>
          <p:nvPr/>
        </p:nvSpPr>
        <p:spPr>
          <a:xfrm>
            <a:off x="113157" y="1067750"/>
            <a:ext cx="7979993" cy="120480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penelitian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Khairunnisa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(2021) </a:t>
            </a:r>
            <a:r>
              <a:rPr lang="en-ID" sz="2000" b="0" i="0" dirty="0" err="1">
                <a:effectLst/>
                <a:latin typeface="Arial" panose="020B0604020202020204" pitchFamily="34" charset="0"/>
              </a:rPr>
              <a:t>Desa</a:t>
            </a:r>
            <a:r>
              <a:rPr lang="en-ID" sz="2000" b="0" i="0" dirty="0"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</a:rPr>
              <a:t>Nunuk</a:t>
            </a:r>
            <a:r>
              <a:rPr lang="en-ID" sz="2000" b="0" i="0" dirty="0"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</a:rPr>
              <a:t>Baru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berikut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ID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1F83C4F-F3F9-4FEB-9538-BE05C613FC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788" y="2341719"/>
            <a:ext cx="7612294" cy="3911163"/>
          </a:xfrm>
          <a:prstGeom prst="rect">
            <a:avLst/>
          </a:prstGeom>
        </p:spPr>
      </p:pic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73FF93A6-B282-4CF4-9E0B-8207BE9362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3891158"/>
              </p:ext>
            </p:extLst>
          </p:nvPr>
        </p:nvGraphicFramePr>
        <p:xfrm>
          <a:off x="8214733" y="1356539"/>
          <a:ext cx="3319780" cy="154032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67130">
                  <a:extLst>
                    <a:ext uri="{9D8B030D-6E8A-4147-A177-3AD203B41FA5}">
                      <a16:colId xmlns:a16="http://schemas.microsoft.com/office/drawing/2014/main" val="862290305"/>
                    </a:ext>
                  </a:extLst>
                </a:gridCol>
                <a:gridCol w="1076325">
                  <a:extLst>
                    <a:ext uri="{9D8B030D-6E8A-4147-A177-3AD203B41FA5}">
                      <a16:colId xmlns:a16="http://schemas.microsoft.com/office/drawing/2014/main" val="4252092734"/>
                    </a:ext>
                  </a:extLst>
                </a:gridCol>
                <a:gridCol w="1076325">
                  <a:extLst>
                    <a:ext uri="{9D8B030D-6E8A-4147-A177-3AD203B41FA5}">
                      <a16:colId xmlns:a16="http://schemas.microsoft.com/office/drawing/2014/main" val="347343865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100">
                          <a:effectLst/>
                        </a:rPr>
                        <a:t>Peran Penyuluh</a:t>
                      </a:r>
                      <a:endParaRPr lang="en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100">
                          <a:effectLst/>
                        </a:rPr>
                        <a:t>Jumlah Orang</a:t>
                      </a:r>
                      <a:endParaRPr lang="en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100">
                          <a:effectLst/>
                        </a:rPr>
                        <a:t>Tingkat Peran</a:t>
                      </a:r>
                      <a:endParaRPr lang="en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931665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100">
                          <a:effectLst/>
                        </a:rPr>
                        <a:t>Motivator</a:t>
                      </a:r>
                      <a:endParaRPr lang="en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100">
                          <a:effectLst/>
                        </a:rPr>
                        <a:t>43</a:t>
                      </a:r>
                      <a:endParaRPr lang="en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100">
                          <a:effectLst/>
                        </a:rPr>
                        <a:t>Baik</a:t>
                      </a:r>
                      <a:endParaRPr lang="en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5882118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100">
                          <a:effectLst/>
                        </a:rPr>
                        <a:t>Edukator</a:t>
                      </a:r>
                      <a:endParaRPr lang="en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100">
                          <a:effectLst/>
                        </a:rPr>
                        <a:t>40</a:t>
                      </a:r>
                      <a:endParaRPr lang="en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100">
                          <a:effectLst/>
                        </a:rPr>
                        <a:t>Baik</a:t>
                      </a:r>
                      <a:endParaRPr lang="en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712083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100">
                          <a:effectLst/>
                        </a:rPr>
                        <a:t>Kataisator</a:t>
                      </a:r>
                      <a:endParaRPr lang="en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100">
                          <a:effectLst/>
                        </a:rPr>
                        <a:t>45</a:t>
                      </a:r>
                      <a:endParaRPr lang="en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100">
                          <a:effectLst/>
                        </a:rPr>
                        <a:t>Sangat Baik</a:t>
                      </a:r>
                      <a:endParaRPr lang="en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4480263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100">
                          <a:effectLst/>
                        </a:rPr>
                        <a:t>Komunikator</a:t>
                      </a:r>
                      <a:endParaRPr lang="en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100">
                          <a:effectLst/>
                        </a:rPr>
                        <a:t>39</a:t>
                      </a:r>
                      <a:endParaRPr lang="en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100">
                          <a:effectLst/>
                        </a:rPr>
                        <a:t>Baik</a:t>
                      </a:r>
                      <a:endParaRPr lang="en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340439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100">
                          <a:effectLst/>
                        </a:rPr>
                        <a:t>Konsultan</a:t>
                      </a:r>
                      <a:endParaRPr lang="en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100">
                          <a:effectLst/>
                        </a:rPr>
                        <a:t>51</a:t>
                      </a:r>
                      <a:endParaRPr lang="en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100">
                          <a:effectLst/>
                        </a:rPr>
                        <a:t>Sangat Baik</a:t>
                      </a:r>
                      <a:endParaRPr lang="en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700185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100">
                          <a:effectLst/>
                        </a:rPr>
                        <a:t>Fasiitator</a:t>
                      </a:r>
                      <a:endParaRPr lang="en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100">
                          <a:effectLst/>
                        </a:rPr>
                        <a:t>35</a:t>
                      </a:r>
                      <a:endParaRPr lang="en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100">
                          <a:effectLst/>
                        </a:rPr>
                        <a:t>Baik</a:t>
                      </a:r>
                      <a:endParaRPr lang="en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853661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100">
                          <a:effectLst/>
                        </a:rPr>
                        <a:t>Organisator</a:t>
                      </a:r>
                      <a:endParaRPr lang="en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100">
                          <a:effectLst/>
                        </a:rPr>
                        <a:t>59</a:t>
                      </a:r>
                      <a:endParaRPr lang="en-ID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ID" sz="1100" dirty="0" err="1">
                          <a:effectLst/>
                        </a:rPr>
                        <a:t>Sangat</a:t>
                      </a:r>
                      <a:r>
                        <a:rPr lang="en-ID" sz="1100" dirty="0">
                          <a:effectLst/>
                        </a:rPr>
                        <a:t> </a:t>
                      </a:r>
                      <a:r>
                        <a:rPr lang="en-ID" sz="1100" dirty="0" err="1">
                          <a:effectLst/>
                        </a:rPr>
                        <a:t>Baik</a:t>
                      </a:r>
                      <a:endParaRPr lang="en-ID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92886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2860098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8" y="289123"/>
            <a:ext cx="2831224" cy="535531"/>
          </a:xfrm>
        </p:spPr>
        <p:txBody>
          <a:bodyPr/>
          <a:lstStyle/>
          <a:p>
            <a:r>
              <a:rPr lang="en-US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Peran </a:t>
            </a:r>
            <a:r>
              <a:rPr lang="en-US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endParaRPr lang="ko-KR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텍스트 개체 틀 7">
            <a:extLst>
              <a:ext uri="{FF2B5EF4-FFF2-40B4-BE49-F238E27FC236}">
                <a16:creationId xmlns:a16="http://schemas.microsoft.com/office/drawing/2014/main" id="{C6882D0D-7D6D-4250-ABCC-2A1088B8F3BF}"/>
              </a:ext>
            </a:extLst>
          </p:cNvPr>
          <p:cNvSpPr txBox="1">
            <a:spLocks/>
          </p:cNvSpPr>
          <p:nvPr/>
        </p:nvSpPr>
        <p:spPr>
          <a:xfrm>
            <a:off x="9563986" y="4526183"/>
            <a:ext cx="2514857" cy="219584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ko-KR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ko-KR" dirty="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leave this place empty.</a:t>
            </a:r>
          </a:p>
        </p:txBody>
      </p:sp>
      <p:sp>
        <p:nvSpPr>
          <p:cNvPr id="9" name="Google Shape;707;p61">
            <a:extLst>
              <a:ext uri="{FF2B5EF4-FFF2-40B4-BE49-F238E27FC236}">
                <a16:creationId xmlns:a16="http://schemas.microsoft.com/office/drawing/2014/main" id="{0C489D86-6907-4ADB-A9AC-36BF9D2BC04F}"/>
              </a:ext>
            </a:extLst>
          </p:cNvPr>
          <p:cNvSpPr txBox="1">
            <a:spLocks/>
          </p:cNvSpPr>
          <p:nvPr/>
        </p:nvSpPr>
        <p:spPr>
          <a:xfrm>
            <a:off x="113157" y="824654"/>
            <a:ext cx="11733702" cy="105793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penelitian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Saputri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(2016)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perkembangan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kelompok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tani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di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kabupaten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Sukoharjo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berikut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ID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15F6382-7D0E-4232-A516-B9AA48F169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728" y="1882588"/>
            <a:ext cx="7738484" cy="4715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653262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7">
            <a:extLst>
              <a:ext uri="{FF2B5EF4-FFF2-40B4-BE49-F238E27FC236}">
                <a16:creationId xmlns:a16="http://schemas.microsoft.com/office/drawing/2014/main" id="{C6882D0D-7D6D-4250-ABCC-2A1088B8F3BF}"/>
              </a:ext>
            </a:extLst>
          </p:cNvPr>
          <p:cNvSpPr txBox="1">
            <a:spLocks/>
          </p:cNvSpPr>
          <p:nvPr/>
        </p:nvSpPr>
        <p:spPr>
          <a:xfrm>
            <a:off x="9563986" y="4526183"/>
            <a:ext cx="2514857" cy="219584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ko-KR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ko-KR" dirty="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leave this place empty.</a:t>
            </a:r>
          </a:p>
        </p:txBody>
      </p:sp>
      <p:sp>
        <p:nvSpPr>
          <p:cNvPr id="9" name="Google Shape;707;p61">
            <a:extLst>
              <a:ext uri="{FF2B5EF4-FFF2-40B4-BE49-F238E27FC236}">
                <a16:creationId xmlns:a16="http://schemas.microsoft.com/office/drawing/2014/main" id="{0C489D86-6907-4ADB-A9AC-36BF9D2BC04F}"/>
              </a:ext>
            </a:extLst>
          </p:cNvPr>
          <p:cNvSpPr txBox="1">
            <a:spLocks/>
          </p:cNvSpPr>
          <p:nvPr/>
        </p:nvSpPr>
        <p:spPr>
          <a:xfrm>
            <a:off x="653020" y="1068825"/>
            <a:ext cx="8127910" cy="565320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Peran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Mahasiswa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Peternakan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tugas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tanggung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jawab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lokasi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masing – masing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berikut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-457200" algn="just">
              <a:lnSpc>
                <a:spcPct val="150000"/>
              </a:lnSpc>
              <a:buAutoNum type="arabicPeriod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Persiapan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lnSpc>
                <a:spcPct val="150000"/>
              </a:lnSpc>
              <a:buAutoNum type="arabicPeriod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lnSpc>
                <a:spcPct val="150000"/>
              </a:lnSpc>
              <a:buAutoNum type="arabicPeriod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endParaRPr lang="en-ID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CF15972F-E95C-45C6-AE0A-295F09C443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285787"/>
            <a:ext cx="7691465" cy="604781"/>
          </a:xfrm>
        </p:spPr>
        <p:txBody>
          <a:bodyPr/>
          <a:lstStyle/>
          <a:p>
            <a:r>
              <a:rPr lang="en-US" dirty="0" err="1"/>
              <a:t>Peranan</a:t>
            </a:r>
            <a:r>
              <a:rPr lang="en-US" dirty="0"/>
              <a:t> </a:t>
            </a:r>
            <a:r>
              <a:rPr lang="en-US" dirty="0" err="1"/>
              <a:t>Mahasiswa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penyuluh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248015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E7F1DE-DD4A-447A-B3F8-34E516C4BD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2057166" cy="604781"/>
          </a:xfrm>
        </p:spPr>
        <p:txBody>
          <a:bodyPr/>
          <a:lstStyle/>
          <a:p>
            <a:r>
              <a:rPr lang="en-US" dirty="0" err="1"/>
              <a:t>Persiapan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1A2826-8068-4DD3-86EC-195B5793D48A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Peranan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Mahasiswa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persiapan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Berikut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514350" indent="-514350">
              <a:buAutoNum type="arabi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Survei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lokasi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AutoNum type="arabi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Wawancara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terkait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Sumber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Daya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di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miliki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Masyarakat</a:t>
            </a:r>
          </a:p>
          <a:p>
            <a:pPr marL="514350" indent="-514350">
              <a:buAutoNum type="arabi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Menyiapkan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bahan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alat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AutoNum type="arabi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Praktikum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materi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siap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tawarkan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AutoNum type="arabicPeriod"/>
            </a:pP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927851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E7F1DE-DD4A-447A-B3F8-34E516C4BD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2576603" cy="604781"/>
          </a:xfrm>
        </p:spPr>
        <p:txBody>
          <a:bodyPr/>
          <a:lstStyle/>
          <a:p>
            <a:r>
              <a:rPr lang="en-US" dirty="0" err="1"/>
              <a:t>Pelaksanaan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1A2826-8068-4DD3-86EC-195B5793D48A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87101" y="1189537"/>
            <a:ext cx="9026291" cy="53510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Peran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mahasiswa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berikut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-457200">
              <a:buAutoNum type="arabi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Mahasiswa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Berperan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Moderator</a:t>
            </a:r>
          </a:p>
          <a:p>
            <a:pPr marL="457200" indent="-457200">
              <a:buAutoNum type="arabi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Mahasiswa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Berperan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pembawa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materi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di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tawarkan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rabi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Mahasiswa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Berperan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tenaga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praktikum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berserta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rabi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Mahasiswa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Berperan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tenaga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pengisian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Absensi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memandu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pengisian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kuesioner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survei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kepuasaan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masyarakt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dan uji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organoleptik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690161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E7F1DE-DD4A-447A-B3F8-34E516C4BD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1704634" cy="604781"/>
          </a:xfrm>
        </p:spPr>
        <p:txBody>
          <a:bodyPr/>
          <a:lstStyle/>
          <a:p>
            <a:r>
              <a:rPr lang="en-US" dirty="0" err="1"/>
              <a:t>Evaluasi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1A2826-8068-4DD3-86EC-195B5793D48A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Mahasiswa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Berperan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Berikut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-457200">
              <a:buAutoNum type="arabi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Mahasiswa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Berperan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Monitoring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Produk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di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Sosialisasikan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kepada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rabi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Mahasiswa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Berperan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Produk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di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sosialisasikan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berhasil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rabicPeriod"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Mahasiswa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Berperan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analisis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Survei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Kepuasaa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dan Uji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Organoleptik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235125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19B6A2-C090-473D-8E40-B967772FFF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1955728" cy="604781"/>
          </a:xfrm>
        </p:spPr>
        <p:txBody>
          <a:bodyPr/>
          <a:lstStyle/>
          <a:p>
            <a:r>
              <a:rPr lang="en-US" dirty="0" err="1"/>
              <a:t>Referensi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673D05-E7D7-4AED-97C2-26B96442CA37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213357" y="1233348"/>
            <a:ext cx="9026291" cy="5351094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Pi, P. I. H. S. (2014). </a:t>
            </a:r>
            <a:r>
              <a:rPr lang="en-ID" sz="2000" b="0" i="1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b="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i="1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komunikasi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Media Nusa Creative (MNC Publishing). Halaman 1 - 124</a:t>
            </a:r>
          </a:p>
          <a:p>
            <a:pPr marL="514350" indent="-514350">
              <a:buAutoNum type="arabicPeriod"/>
            </a:pPr>
            <a:r>
              <a:rPr lang="nn-NO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Samsudin, S. U. (1977). Dasar-dasar penyuluhan dan modernisasi pertanian.</a:t>
            </a:r>
          </a:p>
          <a:p>
            <a:pPr marL="514350" indent="-514350">
              <a:buAutoNum type="arabicPeriod"/>
            </a:pP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Suhardjo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U. P., &amp; Agni, A. N. (2003). Clinical manifestations of ocular toxoplasmosis in Yogyakarta, Indonesia: a clinical review of 173 cases. </a:t>
            </a:r>
            <a:r>
              <a:rPr lang="en-ID" sz="2000" b="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Southeast Asian J Trop Med Public Health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ID" sz="2000" b="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34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(2), 291-7.</a:t>
            </a:r>
          </a:p>
          <a:p>
            <a:pPr marL="514350" indent="-514350">
              <a:buAutoNum type="arabicPeriod"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Anonimous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PENYULUHAN DAN KOMUNIKASI PERTANIAN - ppt download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AutoNum type="arabicPeriod"/>
            </a:pP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SUNDARI, S., Yusra, A. H. A., &amp; NURLIZA, N. (2015). Peran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pertanian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terhadap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peningkatan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produksi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usahatani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Kabupaten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Pontianak. </a:t>
            </a:r>
            <a:r>
              <a:rPr lang="en-ID" sz="2000" b="0" i="1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Jurnal</a:t>
            </a:r>
            <a:r>
              <a:rPr lang="en-ID" sz="2000" b="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Social Economic of Agriculture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ID" sz="2000" b="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(1), 26-31.</a:t>
            </a:r>
          </a:p>
        </p:txBody>
      </p:sp>
    </p:spTree>
    <p:extLst>
      <p:ext uri="{BB962C8B-B14F-4D97-AF65-F5344CB8AC3E}">
        <p14:creationId xmlns:p14="http://schemas.microsoft.com/office/powerpoint/2010/main" val="373388990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19B6A2-C090-473D-8E40-B967772FFF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1955728" cy="604781"/>
          </a:xfrm>
        </p:spPr>
        <p:txBody>
          <a:bodyPr/>
          <a:lstStyle/>
          <a:p>
            <a:r>
              <a:rPr lang="en-US" dirty="0" err="1"/>
              <a:t>Referensi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673D05-E7D7-4AED-97C2-26B96442CA37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213357" y="1233348"/>
            <a:ext cx="9026291" cy="53510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6.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Anwarudin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O.,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Sumardjo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S., Satria, A., &amp;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Fatchiya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A. (2020).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Peranan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penyuluh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pertanian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dalam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mendukung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keberlanjutan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agribisnis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petani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muda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di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Kabupaten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Majalengka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. 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Jurnal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Agribisnis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Terpadu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13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(1), 17-36.</a:t>
            </a:r>
          </a:p>
          <a:p>
            <a:pPr marL="0" indent="0">
              <a:buNone/>
            </a:pPr>
            <a:r>
              <a:rPr lang="en-ID" sz="2000" b="0" dirty="0">
                <a:solidFill>
                  <a:srgbClr val="2222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7.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Khairunnisa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N. F.,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Saidah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Z.,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Hapsari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H., &amp;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Wulandari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E. (2021).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Pengaruh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peran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penyuluh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pertanian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terhadap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tingkat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produksi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usahatani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jagung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. 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Jurnal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Penyuluhan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17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(2), 113-125.</a:t>
            </a:r>
          </a:p>
          <a:p>
            <a:pPr marL="0" indent="0">
              <a:buNone/>
            </a:pPr>
            <a:r>
              <a:rPr lang="en-ID" sz="2000" b="0" dirty="0">
                <a:solidFill>
                  <a:srgbClr val="2222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8.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Saputri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R. D. (2016). Peran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penyuluh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pertanian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lapangan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dengan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tingkat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perkembangan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kelompok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tani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di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kabupaten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Sukoharjo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. 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Agrista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4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(3).</a:t>
            </a:r>
          </a:p>
          <a:p>
            <a:pPr marL="0" indent="0">
              <a:buNone/>
            </a:pPr>
            <a:r>
              <a:rPr lang="en-ID" sz="2000" b="0" dirty="0">
                <a:solidFill>
                  <a:srgbClr val="2222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9.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Wiriaatmadja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S. (1976).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Penyuluhan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pertanian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dalam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hubungannya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dengan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pengendalian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hama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dan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penyakit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tanaman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. 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Majalah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Pertanian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24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0" indent="0">
              <a:buNone/>
            </a:pPr>
            <a:r>
              <a:rPr lang="en-ID" sz="2000" b="0" dirty="0">
                <a:solidFill>
                  <a:srgbClr val="2222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10. </a:t>
            </a:r>
            <a:r>
              <a:rPr lang="fi-FI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Mardikanto, T. (1993). Penyuluhan pembangunan pertanian.</a:t>
            </a:r>
            <a:endParaRPr lang="en-ID" sz="20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037981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>
            <a:extLst>
              <a:ext uri="{FF2B5EF4-FFF2-40B4-BE49-F238E27FC236}">
                <a16:creationId xmlns:a16="http://schemas.microsoft.com/office/drawing/2014/main" id="{2BDC60AF-50D5-42B0-A336-F00B15A0157C}"/>
              </a:ext>
            </a:extLst>
          </p:cNvPr>
          <p:cNvGrpSpPr/>
          <p:nvPr/>
        </p:nvGrpSpPr>
        <p:grpSpPr>
          <a:xfrm>
            <a:off x="887552" y="871619"/>
            <a:ext cx="2400432" cy="1154075"/>
            <a:chOff x="887552" y="871619"/>
            <a:chExt cx="2400432" cy="1154075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C8728EED-9067-42A3-8531-D75B974CFFEF}"/>
                </a:ext>
              </a:extLst>
            </p:cNvPr>
            <p:cNvSpPr/>
            <p:nvPr/>
          </p:nvSpPr>
          <p:spPr>
            <a:xfrm>
              <a:off x="918945" y="883510"/>
              <a:ext cx="2092720" cy="1142184"/>
            </a:xfrm>
            <a:prstGeom prst="rect">
              <a:avLst/>
            </a:prstGeom>
            <a:solidFill>
              <a:srgbClr val="311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직사각형 35">
              <a:extLst>
                <a:ext uri="{FF2B5EF4-FFF2-40B4-BE49-F238E27FC236}">
                  <a16:creationId xmlns:a16="http://schemas.microsoft.com/office/drawing/2014/main" id="{203C6810-D772-4DFF-A8C2-DCB99AA0938B}"/>
                </a:ext>
              </a:extLst>
            </p:cNvPr>
            <p:cNvSpPr/>
            <p:nvPr/>
          </p:nvSpPr>
          <p:spPr bwMode="auto">
            <a:xfrm>
              <a:off x="887552" y="1092351"/>
              <a:ext cx="2070664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ct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40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Week 3</a:t>
              </a:r>
              <a:endParaRPr lang="ko-KR" altLang="en-US" sz="4000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  <p:sp>
          <p:nvSpPr>
            <p:cNvPr id="5" name="직각 삼각형 4">
              <a:extLst>
                <a:ext uri="{FF2B5EF4-FFF2-40B4-BE49-F238E27FC236}">
                  <a16:creationId xmlns:a16="http://schemas.microsoft.com/office/drawing/2014/main" id="{BD4157F2-8529-4DFE-9279-9405E098EC99}"/>
                </a:ext>
              </a:extLst>
            </p:cNvPr>
            <p:cNvSpPr/>
            <p:nvPr/>
          </p:nvSpPr>
          <p:spPr>
            <a:xfrm>
              <a:off x="3005510" y="871619"/>
              <a:ext cx="282474" cy="892142"/>
            </a:xfrm>
            <a:prstGeom prst="rt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" name="그래픽 5">
              <a:extLst>
                <a:ext uri="{FF2B5EF4-FFF2-40B4-BE49-F238E27FC236}">
                  <a16:creationId xmlns:a16="http://schemas.microsoft.com/office/drawing/2014/main" id="{44DB670B-A50A-4486-8464-D45D327310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977384" y="992020"/>
              <a:ext cx="303094" cy="252232"/>
            </a:xfrm>
            <a:prstGeom prst="rect">
              <a:avLst/>
            </a:prstGeom>
          </p:spPr>
        </p:pic>
      </p:grpSp>
      <p:sp>
        <p:nvSpPr>
          <p:cNvPr id="9" name="제목 8">
            <a:extLst>
              <a:ext uri="{FF2B5EF4-FFF2-40B4-BE49-F238E27FC236}">
                <a16:creationId xmlns:a16="http://schemas.microsoft.com/office/drawing/2014/main" id="{C3CE7482-9FAA-447A-9D15-5D6507163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8945" y="3008462"/>
            <a:ext cx="9423660" cy="1200329"/>
          </a:xfrm>
        </p:spPr>
        <p:txBody>
          <a:bodyPr/>
          <a:lstStyle/>
          <a:p>
            <a:r>
              <a:rPr lang="en-US" sz="3600" dirty="0">
                <a:latin typeface="Redressed" panose="020B0604020202020204" charset="0"/>
              </a:rPr>
              <a:t>Philosophy, Goals, Principles and Ethics of Extension</a:t>
            </a:r>
            <a:br>
              <a:rPr lang="en-US" sz="3600" dirty="0">
                <a:latin typeface="Redressed" panose="020B0604020202020204" charset="0"/>
              </a:rPr>
            </a:br>
            <a:r>
              <a:rPr lang="en-US" sz="3600" dirty="0">
                <a:latin typeface="Redressed" panose="020B0604020202020204" charset="0"/>
              </a:rPr>
              <a:t>(</a:t>
            </a:r>
            <a:r>
              <a:rPr lang="en-US" sz="3600" dirty="0" err="1">
                <a:latin typeface="Redressed" panose="020B0604020202020204" charset="0"/>
              </a:rPr>
              <a:t>Filsafat</a:t>
            </a:r>
            <a:r>
              <a:rPr lang="en-US" sz="3600" dirty="0">
                <a:latin typeface="Redressed" panose="020B0604020202020204" charset="0"/>
              </a:rPr>
              <a:t>, </a:t>
            </a:r>
            <a:r>
              <a:rPr lang="en-US" sz="3600" dirty="0" err="1">
                <a:latin typeface="Redressed" panose="020B0604020202020204" charset="0"/>
              </a:rPr>
              <a:t>Tujuan</a:t>
            </a:r>
            <a:r>
              <a:rPr lang="en-US" sz="3600" dirty="0">
                <a:latin typeface="Redressed" panose="020B0604020202020204" charset="0"/>
              </a:rPr>
              <a:t>, </a:t>
            </a:r>
            <a:r>
              <a:rPr lang="en-US" sz="3600" dirty="0" err="1">
                <a:latin typeface="Redressed" panose="020B0604020202020204" charset="0"/>
              </a:rPr>
              <a:t>Prinsip</a:t>
            </a:r>
            <a:r>
              <a:rPr lang="en-US" sz="3600" dirty="0">
                <a:latin typeface="Redressed" panose="020B0604020202020204" charset="0"/>
              </a:rPr>
              <a:t> dan </a:t>
            </a:r>
            <a:r>
              <a:rPr lang="en-US" sz="3600" dirty="0" err="1">
                <a:latin typeface="Redressed" panose="020B0604020202020204" charset="0"/>
              </a:rPr>
              <a:t>Etika</a:t>
            </a:r>
            <a:r>
              <a:rPr lang="en-US" sz="3600" dirty="0">
                <a:latin typeface="Redressed" panose="020B0604020202020204" charset="0"/>
              </a:rPr>
              <a:t> </a:t>
            </a:r>
            <a:r>
              <a:rPr lang="en-US" sz="3600" dirty="0" err="1">
                <a:latin typeface="Redressed" panose="020B0604020202020204" charset="0"/>
              </a:rPr>
              <a:t>Penyuluhan</a:t>
            </a:r>
            <a:r>
              <a:rPr lang="en-US" sz="3600" dirty="0">
                <a:latin typeface="Redressed" panose="020B0604020202020204" charset="0"/>
              </a:rPr>
              <a:t>)</a:t>
            </a:r>
            <a:endParaRPr lang="ko-KR" alt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3635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>
            <a:extLst>
              <a:ext uri="{FF2B5EF4-FFF2-40B4-BE49-F238E27FC236}">
                <a16:creationId xmlns:a16="http://schemas.microsoft.com/office/drawing/2014/main" id="{2BDC60AF-50D5-42B0-A336-F00B15A0157C}"/>
              </a:ext>
            </a:extLst>
          </p:cNvPr>
          <p:cNvGrpSpPr/>
          <p:nvPr/>
        </p:nvGrpSpPr>
        <p:grpSpPr>
          <a:xfrm>
            <a:off x="887552" y="871619"/>
            <a:ext cx="2400432" cy="1154075"/>
            <a:chOff x="887552" y="871619"/>
            <a:chExt cx="2400432" cy="1154075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C8728EED-9067-42A3-8531-D75B974CFFEF}"/>
                </a:ext>
              </a:extLst>
            </p:cNvPr>
            <p:cNvSpPr/>
            <p:nvPr/>
          </p:nvSpPr>
          <p:spPr>
            <a:xfrm>
              <a:off x="918945" y="883510"/>
              <a:ext cx="2092720" cy="1142184"/>
            </a:xfrm>
            <a:prstGeom prst="rect">
              <a:avLst/>
            </a:prstGeom>
            <a:solidFill>
              <a:srgbClr val="311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직사각형 35">
              <a:extLst>
                <a:ext uri="{FF2B5EF4-FFF2-40B4-BE49-F238E27FC236}">
                  <a16:creationId xmlns:a16="http://schemas.microsoft.com/office/drawing/2014/main" id="{203C6810-D772-4DFF-A8C2-DCB99AA0938B}"/>
                </a:ext>
              </a:extLst>
            </p:cNvPr>
            <p:cNvSpPr/>
            <p:nvPr/>
          </p:nvSpPr>
          <p:spPr bwMode="auto">
            <a:xfrm>
              <a:off x="887552" y="1092351"/>
              <a:ext cx="2070664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ct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40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Week 4</a:t>
              </a:r>
              <a:endParaRPr lang="ko-KR" altLang="en-US" sz="4000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  <p:sp>
          <p:nvSpPr>
            <p:cNvPr id="5" name="직각 삼각형 4">
              <a:extLst>
                <a:ext uri="{FF2B5EF4-FFF2-40B4-BE49-F238E27FC236}">
                  <a16:creationId xmlns:a16="http://schemas.microsoft.com/office/drawing/2014/main" id="{BD4157F2-8529-4DFE-9279-9405E098EC99}"/>
                </a:ext>
              </a:extLst>
            </p:cNvPr>
            <p:cNvSpPr/>
            <p:nvPr/>
          </p:nvSpPr>
          <p:spPr>
            <a:xfrm>
              <a:off x="3005510" y="871619"/>
              <a:ext cx="282474" cy="892142"/>
            </a:xfrm>
            <a:prstGeom prst="rt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" name="그래픽 5">
              <a:extLst>
                <a:ext uri="{FF2B5EF4-FFF2-40B4-BE49-F238E27FC236}">
                  <a16:creationId xmlns:a16="http://schemas.microsoft.com/office/drawing/2014/main" id="{44DB670B-A50A-4486-8464-D45D327310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977384" y="992020"/>
              <a:ext cx="303094" cy="252232"/>
            </a:xfrm>
            <a:prstGeom prst="rect">
              <a:avLst/>
            </a:prstGeom>
          </p:spPr>
        </p:pic>
      </p:grpSp>
      <p:sp>
        <p:nvSpPr>
          <p:cNvPr id="9" name="제목 8">
            <a:extLst>
              <a:ext uri="{FF2B5EF4-FFF2-40B4-BE49-F238E27FC236}">
                <a16:creationId xmlns:a16="http://schemas.microsoft.com/office/drawing/2014/main" id="{C3CE7482-9FAA-447A-9D15-5D6507163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8945" y="3008462"/>
            <a:ext cx="9423660" cy="1200329"/>
          </a:xfrm>
        </p:spPr>
        <p:txBody>
          <a:bodyPr/>
          <a:lstStyle/>
          <a:p>
            <a:r>
              <a:rPr lang="en-ID" sz="3600" dirty="0" err="1">
                <a:latin typeface="Redressed" panose="020B0604020202020204" charset="0"/>
              </a:rPr>
              <a:t>Penyuluhan</a:t>
            </a:r>
            <a:r>
              <a:rPr lang="en-ID" sz="3600" dirty="0">
                <a:latin typeface="Redressed" panose="020B0604020202020204" charset="0"/>
              </a:rPr>
              <a:t> </a:t>
            </a:r>
            <a:r>
              <a:rPr lang="en-ID" sz="3600" dirty="0" err="1">
                <a:latin typeface="Redressed" panose="020B0604020202020204" charset="0"/>
              </a:rPr>
              <a:t>sebagai</a:t>
            </a:r>
            <a:r>
              <a:rPr lang="en-ID" sz="3600" dirty="0">
                <a:latin typeface="Redressed" panose="020B0604020202020204" charset="0"/>
              </a:rPr>
              <a:t> Proses </a:t>
            </a:r>
            <a:r>
              <a:rPr lang="en-ID" sz="3600" dirty="0" err="1">
                <a:latin typeface="Redressed" panose="020B0604020202020204" charset="0"/>
              </a:rPr>
              <a:t>Belajar</a:t>
            </a:r>
            <a:br>
              <a:rPr lang="en-US" sz="3600" dirty="0">
                <a:latin typeface="Redressed" panose="020B0604020202020204" charset="0"/>
              </a:rPr>
            </a:br>
            <a:r>
              <a:rPr lang="en-US" sz="3600" dirty="0">
                <a:latin typeface="Redressed" panose="020B0604020202020204" charset="0"/>
              </a:rPr>
              <a:t>(Extension as a Learning Process)</a:t>
            </a:r>
            <a:endParaRPr lang="ko-KR" alt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5606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>
            <a:extLst>
              <a:ext uri="{FF2B5EF4-FFF2-40B4-BE49-F238E27FC236}">
                <a16:creationId xmlns:a16="http://schemas.microsoft.com/office/drawing/2014/main" id="{2BDC60AF-50D5-42B0-A336-F00B15A0157C}"/>
              </a:ext>
            </a:extLst>
          </p:cNvPr>
          <p:cNvGrpSpPr/>
          <p:nvPr/>
        </p:nvGrpSpPr>
        <p:grpSpPr>
          <a:xfrm>
            <a:off x="887552" y="871619"/>
            <a:ext cx="2400432" cy="1154075"/>
            <a:chOff x="887552" y="871619"/>
            <a:chExt cx="2400432" cy="1154075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C8728EED-9067-42A3-8531-D75B974CFFEF}"/>
                </a:ext>
              </a:extLst>
            </p:cNvPr>
            <p:cNvSpPr/>
            <p:nvPr/>
          </p:nvSpPr>
          <p:spPr>
            <a:xfrm>
              <a:off x="918945" y="883510"/>
              <a:ext cx="2092720" cy="1142184"/>
            </a:xfrm>
            <a:prstGeom prst="rect">
              <a:avLst/>
            </a:prstGeom>
            <a:solidFill>
              <a:srgbClr val="311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직사각형 35">
              <a:extLst>
                <a:ext uri="{FF2B5EF4-FFF2-40B4-BE49-F238E27FC236}">
                  <a16:creationId xmlns:a16="http://schemas.microsoft.com/office/drawing/2014/main" id="{203C6810-D772-4DFF-A8C2-DCB99AA0938B}"/>
                </a:ext>
              </a:extLst>
            </p:cNvPr>
            <p:cNvSpPr/>
            <p:nvPr/>
          </p:nvSpPr>
          <p:spPr bwMode="auto">
            <a:xfrm>
              <a:off x="887552" y="1092351"/>
              <a:ext cx="2070664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ct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40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Week 5</a:t>
              </a:r>
              <a:endParaRPr lang="ko-KR" altLang="en-US" sz="4000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  <p:sp>
          <p:nvSpPr>
            <p:cNvPr id="5" name="직각 삼각형 4">
              <a:extLst>
                <a:ext uri="{FF2B5EF4-FFF2-40B4-BE49-F238E27FC236}">
                  <a16:creationId xmlns:a16="http://schemas.microsoft.com/office/drawing/2014/main" id="{BD4157F2-8529-4DFE-9279-9405E098EC99}"/>
                </a:ext>
              </a:extLst>
            </p:cNvPr>
            <p:cNvSpPr/>
            <p:nvPr/>
          </p:nvSpPr>
          <p:spPr>
            <a:xfrm>
              <a:off x="3005510" y="871619"/>
              <a:ext cx="282474" cy="892142"/>
            </a:xfrm>
            <a:prstGeom prst="rt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" name="그래픽 5">
              <a:extLst>
                <a:ext uri="{FF2B5EF4-FFF2-40B4-BE49-F238E27FC236}">
                  <a16:creationId xmlns:a16="http://schemas.microsoft.com/office/drawing/2014/main" id="{44DB670B-A50A-4486-8464-D45D327310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977384" y="992020"/>
              <a:ext cx="303094" cy="252232"/>
            </a:xfrm>
            <a:prstGeom prst="rect">
              <a:avLst/>
            </a:prstGeom>
          </p:spPr>
        </p:pic>
      </p:grpSp>
      <p:sp>
        <p:nvSpPr>
          <p:cNvPr id="9" name="제목 8">
            <a:extLst>
              <a:ext uri="{FF2B5EF4-FFF2-40B4-BE49-F238E27FC236}">
                <a16:creationId xmlns:a16="http://schemas.microsoft.com/office/drawing/2014/main" id="{C3CE7482-9FAA-447A-9D15-5D6507163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266" y="3429000"/>
            <a:ext cx="11079467" cy="1569660"/>
          </a:xfrm>
        </p:spPr>
        <p:txBody>
          <a:bodyPr/>
          <a:lstStyle/>
          <a:p>
            <a:r>
              <a:rPr lang="en-US" sz="3200" dirty="0">
                <a:latin typeface="Redressed" panose="020B0604020202020204" charset="0"/>
              </a:rPr>
              <a:t>Communication, Adoption and Diffusion of Innovation in Livestock Extension</a:t>
            </a:r>
            <a:br>
              <a:rPr lang="en-US" sz="3600" dirty="0">
                <a:latin typeface="Redressed" panose="020B0604020202020204" charset="0"/>
              </a:rPr>
            </a:br>
            <a:r>
              <a:rPr lang="en-US" sz="3200" dirty="0">
                <a:latin typeface="Redressed" panose="020B0604020202020204" charset="0"/>
              </a:rPr>
              <a:t>(</a:t>
            </a:r>
            <a:r>
              <a:rPr lang="en-ID" sz="3200" dirty="0" err="1">
                <a:latin typeface="Redressed" panose="020B0604020202020204" charset="0"/>
              </a:rPr>
              <a:t>Komunikasi</a:t>
            </a:r>
            <a:r>
              <a:rPr lang="en-ID" sz="3200" dirty="0">
                <a:latin typeface="Redressed" panose="020B0604020202020204" charset="0"/>
              </a:rPr>
              <a:t>, </a:t>
            </a:r>
            <a:r>
              <a:rPr lang="en-ID" sz="3200" dirty="0" err="1">
                <a:latin typeface="Redressed" panose="020B0604020202020204" charset="0"/>
              </a:rPr>
              <a:t>Adopsi</a:t>
            </a:r>
            <a:r>
              <a:rPr lang="en-ID" sz="3200" dirty="0">
                <a:latin typeface="Redressed" panose="020B0604020202020204" charset="0"/>
              </a:rPr>
              <a:t> dan </a:t>
            </a:r>
            <a:r>
              <a:rPr lang="en-ID" sz="3200" dirty="0" err="1">
                <a:latin typeface="Redressed" panose="020B0604020202020204" charset="0"/>
              </a:rPr>
              <a:t>Difusi</a:t>
            </a:r>
            <a:r>
              <a:rPr lang="en-ID" sz="3200" dirty="0">
                <a:latin typeface="Redressed" panose="020B0604020202020204" charset="0"/>
              </a:rPr>
              <a:t> </a:t>
            </a:r>
            <a:r>
              <a:rPr lang="en-ID" sz="3200" dirty="0" err="1">
                <a:latin typeface="Redressed" panose="020B0604020202020204" charset="0"/>
              </a:rPr>
              <a:t>Inovasi</a:t>
            </a:r>
            <a:r>
              <a:rPr lang="en-ID" sz="3200" dirty="0">
                <a:latin typeface="Redressed" panose="020B0604020202020204" charset="0"/>
              </a:rPr>
              <a:t> </a:t>
            </a:r>
            <a:r>
              <a:rPr lang="en-ID" sz="3200" dirty="0" err="1">
                <a:latin typeface="Redressed" panose="020B0604020202020204" charset="0"/>
              </a:rPr>
              <a:t>dalam</a:t>
            </a:r>
            <a:r>
              <a:rPr lang="en-ID" sz="3200" dirty="0">
                <a:latin typeface="Redressed" panose="020B0604020202020204" charset="0"/>
              </a:rPr>
              <a:t> </a:t>
            </a:r>
            <a:r>
              <a:rPr lang="en-ID" sz="3200" dirty="0" err="1">
                <a:latin typeface="Redressed" panose="020B0604020202020204" charset="0"/>
              </a:rPr>
              <a:t>Penyuluhan</a:t>
            </a:r>
            <a:r>
              <a:rPr lang="en-ID" sz="3200" dirty="0">
                <a:latin typeface="Redressed" panose="020B0604020202020204" charset="0"/>
              </a:rPr>
              <a:t> </a:t>
            </a:r>
            <a:r>
              <a:rPr lang="en-ID" sz="3200" dirty="0" err="1">
                <a:latin typeface="Redressed" panose="020B0604020202020204" charset="0"/>
              </a:rPr>
              <a:t>Peternakan</a:t>
            </a:r>
            <a:r>
              <a:rPr lang="en-US" sz="3200" dirty="0">
                <a:latin typeface="Redressed" panose="020B0604020202020204" charset="0"/>
              </a:rPr>
              <a:t>)</a:t>
            </a:r>
            <a:endParaRPr lang="ko-KR" alt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9349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>
            <a:extLst>
              <a:ext uri="{FF2B5EF4-FFF2-40B4-BE49-F238E27FC236}">
                <a16:creationId xmlns:a16="http://schemas.microsoft.com/office/drawing/2014/main" id="{2BDC60AF-50D5-42B0-A336-F00B15A0157C}"/>
              </a:ext>
            </a:extLst>
          </p:cNvPr>
          <p:cNvGrpSpPr/>
          <p:nvPr/>
        </p:nvGrpSpPr>
        <p:grpSpPr>
          <a:xfrm>
            <a:off x="887552" y="871619"/>
            <a:ext cx="2400432" cy="1154075"/>
            <a:chOff x="887552" y="871619"/>
            <a:chExt cx="2400432" cy="1154075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C8728EED-9067-42A3-8531-D75B974CFFEF}"/>
                </a:ext>
              </a:extLst>
            </p:cNvPr>
            <p:cNvSpPr/>
            <p:nvPr/>
          </p:nvSpPr>
          <p:spPr>
            <a:xfrm>
              <a:off x="918945" y="883510"/>
              <a:ext cx="2092720" cy="1142184"/>
            </a:xfrm>
            <a:prstGeom prst="rect">
              <a:avLst/>
            </a:prstGeom>
            <a:solidFill>
              <a:srgbClr val="311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직사각형 35">
              <a:extLst>
                <a:ext uri="{FF2B5EF4-FFF2-40B4-BE49-F238E27FC236}">
                  <a16:creationId xmlns:a16="http://schemas.microsoft.com/office/drawing/2014/main" id="{203C6810-D772-4DFF-A8C2-DCB99AA0938B}"/>
                </a:ext>
              </a:extLst>
            </p:cNvPr>
            <p:cNvSpPr/>
            <p:nvPr/>
          </p:nvSpPr>
          <p:spPr bwMode="auto">
            <a:xfrm>
              <a:off x="887552" y="1092351"/>
              <a:ext cx="2070664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ct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40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Week 6</a:t>
              </a:r>
              <a:endParaRPr lang="ko-KR" altLang="en-US" sz="4000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  <p:sp>
          <p:nvSpPr>
            <p:cNvPr id="5" name="직각 삼각형 4">
              <a:extLst>
                <a:ext uri="{FF2B5EF4-FFF2-40B4-BE49-F238E27FC236}">
                  <a16:creationId xmlns:a16="http://schemas.microsoft.com/office/drawing/2014/main" id="{BD4157F2-8529-4DFE-9279-9405E098EC99}"/>
                </a:ext>
              </a:extLst>
            </p:cNvPr>
            <p:cNvSpPr/>
            <p:nvPr/>
          </p:nvSpPr>
          <p:spPr>
            <a:xfrm>
              <a:off x="3005510" y="871619"/>
              <a:ext cx="282474" cy="892142"/>
            </a:xfrm>
            <a:prstGeom prst="rt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" name="그래픽 5">
              <a:extLst>
                <a:ext uri="{FF2B5EF4-FFF2-40B4-BE49-F238E27FC236}">
                  <a16:creationId xmlns:a16="http://schemas.microsoft.com/office/drawing/2014/main" id="{44DB670B-A50A-4486-8464-D45D327310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977384" y="992020"/>
              <a:ext cx="303094" cy="252232"/>
            </a:xfrm>
            <a:prstGeom prst="rect">
              <a:avLst/>
            </a:prstGeom>
          </p:spPr>
        </p:pic>
      </p:grpSp>
      <p:sp>
        <p:nvSpPr>
          <p:cNvPr id="9" name="제목 8">
            <a:extLst>
              <a:ext uri="{FF2B5EF4-FFF2-40B4-BE49-F238E27FC236}">
                <a16:creationId xmlns:a16="http://schemas.microsoft.com/office/drawing/2014/main" id="{C3CE7482-9FAA-447A-9D15-5D6507163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266" y="3338714"/>
            <a:ext cx="11079467" cy="1077218"/>
          </a:xfrm>
        </p:spPr>
        <p:txBody>
          <a:bodyPr/>
          <a:lstStyle/>
          <a:p>
            <a:pPr lvl="0" algn="ctr">
              <a:spcBef>
                <a:spcPts val="0"/>
              </a:spcBef>
              <a:spcAft>
                <a:spcPts val="1600"/>
              </a:spcAft>
            </a:pPr>
            <a:r>
              <a:rPr lang="en-ID" altLang="en-US" sz="3200" dirty="0"/>
              <a:t>Inovasi dan Karakter (</a:t>
            </a:r>
            <a:r>
              <a:rPr lang="en-ID" altLang="en-US" sz="3200" dirty="0" err="1"/>
              <a:t>Praktikum</a:t>
            </a:r>
            <a:r>
              <a:rPr lang="en-ID" altLang="en-US" sz="3200" dirty="0"/>
              <a:t> pada masing – masing </a:t>
            </a:r>
            <a:r>
              <a:rPr lang="en-ID" altLang="en-US" sz="3200" dirty="0" err="1"/>
              <a:t>kelompok</a:t>
            </a:r>
            <a:r>
              <a:rPr lang="en-ID" altLang="en-US" sz="3200" dirty="0"/>
              <a:t> </a:t>
            </a:r>
            <a:r>
              <a:rPr lang="en-ID" altLang="en-US" sz="3200" dirty="0" err="1"/>
              <a:t>Pembuatan</a:t>
            </a:r>
            <a:r>
              <a:rPr lang="en-ID" altLang="en-US" sz="3200" dirty="0"/>
              <a:t> </a:t>
            </a:r>
            <a:r>
              <a:rPr lang="en-ID" altLang="en-US" sz="3200" dirty="0" err="1"/>
              <a:t>Pakan</a:t>
            </a:r>
            <a:r>
              <a:rPr lang="en-ID" altLang="en-US" sz="3200" dirty="0"/>
              <a:t> Hay </a:t>
            </a:r>
            <a:r>
              <a:rPr lang="en-ID" altLang="en-US" sz="3200" dirty="0" err="1"/>
              <a:t>Telur</a:t>
            </a:r>
            <a:r>
              <a:rPr lang="en-ID" altLang="en-US" sz="3200" dirty="0"/>
              <a:t> Asin dan Pupuk) </a:t>
            </a:r>
          </a:p>
        </p:txBody>
      </p:sp>
    </p:spTree>
    <p:extLst>
      <p:ext uri="{BB962C8B-B14F-4D97-AF65-F5344CB8AC3E}">
        <p14:creationId xmlns:p14="http://schemas.microsoft.com/office/powerpoint/2010/main" val="2782020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>
            <a:extLst>
              <a:ext uri="{FF2B5EF4-FFF2-40B4-BE49-F238E27FC236}">
                <a16:creationId xmlns:a16="http://schemas.microsoft.com/office/drawing/2014/main" id="{2BDC60AF-50D5-42B0-A336-F00B15A0157C}"/>
              </a:ext>
            </a:extLst>
          </p:cNvPr>
          <p:cNvGrpSpPr/>
          <p:nvPr/>
        </p:nvGrpSpPr>
        <p:grpSpPr>
          <a:xfrm>
            <a:off x="887552" y="871619"/>
            <a:ext cx="2400432" cy="1154075"/>
            <a:chOff x="887552" y="871619"/>
            <a:chExt cx="2400432" cy="1154075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C8728EED-9067-42A3-8531-D75B974CFFEF}"/>
                </a:ext>
              </a:extLst>
            </p:cNvPr>
            <p:cNvSpPr/>
            <p:nvPr/>
          </p:nvSpPr>
          <p:spPr>
            <a:xfrm>
              <a:off x="918945" y="883510"/>
              <a:ext cx="2092720" cy="1142184"/>
            </a:xfrm>
            <a:prstGeom prst="rect">
              <a:avLst/>
            </a:prstGeom>
            <a:solidFill>
              <a:srgbClr val="311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직사각형 35">
              <a:extLst>
                <a:ext uri="{FF2B5EF4-FFF2-40B4-BE49-F238E27FC236}">
                  <a16:creationId xmlns:a16="http://schemas.microsoft.com/office/drawing/2014/main" id="{203C6810-D772-4DFF-A8C2-DCB99AA0938B}"/>
                </a:ext>
              </a:extLst>
            </p:cNvPr>
            <p:cNvSpPr/>
            <p:nvPr/>
          </p:nvSpPr>
          <p:spPr bwMode="auto">
            <a:xfrm>
              <a:off x="887552" y="1092351"/>
              <a:ext cx="2070664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ct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40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Week 7</a:t>
              </a:r>
              <a:endParaRPr lang="ko-KR" altLang="en-US" sz="4000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  <p:sp>
          <p:nvSpPr>
            <p:cNvPr id="5" name="직각 삼각형 4">
              <a:extLst>
                <a:ext uri="{FF2B5EF4-FFF2-40B4-BE49-F238E27FC236}">
                  <a16:creationId xmlns:a16="http://schemas.microsoft.com/office/drawing/2014/main" id="{BD4157F2-8529-4DFE-9279-9405E098EC99}"/>
                </a:ext>
              </a:extLst>
            </p:cNvPr>
            <p:cNvSpPr/>
            <p:nvPr/>
          </p:nvSpPr>
          <p:spPr>
            <a:xfrm>
              <a:off x="3005510" y="871619"/>
              <a:ext cx="282474" cy="892142"/>
            </a:xfrm>
            <a:prstGeom prst="rt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" name="그래픽 5">
              <a:extLst>
                <a:ext uri="{FF2B5EF4-FFF2-40B4-BE49-F238E27FC236}">
                  <a16:creationId xmlns:a16="http://schemas.microsoft.com/office/drawing/2014/main" id="{44DB670B-A50A-4486-8464-D45D327310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977384" y="992020"/>
              <a:ext cx="303094" cy="252232"/>
            </a:xfrm>
            <a:prstGeom prst="rect">
              <a:avLst/>
            </a:prstGeom>
          </p:spPr>
        </p:pic>
      </p:grpSp>
      <p:sp>
        <p:nvSpPr>
          <p:cNvPr id="9" name="제목 8">
            <a:extLst>
              <a:ext uri="{FF2B5EF4-FFF2-40B4-BE49-F238E27FC236}">
                <a16:creationId xmlns:a16="http://schemas.microsoft.com/office/drawing/2014/main" id="{C3CE7482-9FAA-447A-9D15-5D6507163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266" y="2616746"/>
            <a:ext cx="11079467" cy="584775"/>
          </a:xfrm>
        </p:spPr>
        <p:txBody>
          <a:bodyPr/>
          <a:lstStyle/>
          <a:p>
            <a:pPr lvl="0" algn="ctr">
              <a:spcBef>
                <a:spcPts val="0"/>
              </a:spcBef>
              <a:spcAft>
                <a:spcPts val="1600"/>
              </a:spcAft>
            </a:pPr>
            <a:r>
              <a:rPr lang="en-ID" altLang="en-US" sz="3200" dirty="0"/>
              <a:t>Proses </a:t>
            </a:r>
            <a:r>
              <a:rPr lang="en-ID" altLang="en-US" sz="3200" dirty="0" err="1"/>
              <a:t>Adopsi</a:t>
            </a:r>
            <a:r>
              <a:rPr lang="en-ID" altLang="en-US" sz="3200" dirty="0"/>
              <a:t> dan </a:t>
            </a:r>
            <a:r>
              <a:rPr lang="en-ID" altLang="en-US" sz="3200" dirty="0" err="1"/>
              <a:t>Inovasi</a:t>
            </a:r>
            <a:r>
              <a:rPr lang="en-ID" altLang="en-US" sz="3200" dirty="0"/>
              <a:t> </a:t>
            </a:r>
            <a:r>
              <a:rPr lang="en-ID" altLang="en-US" sz="3200" dirty="0" err="1"/>
              <a:t>dalam</a:t>
            </a:r>
            <a:r>
              <a:rPr lang="en-ID" altLang="en-US" sz="3200" dirty="0"/>
              <a:t> </a:t>
            </a:r>
            <a:r>
              <a:rPr lang="en-ID" altLang="en-US" sz="3200" dirty="0" err="1"/>
              <a:t>Penyuluhan</a:t>
            </a:r>
            <a:endParaRPr lang="en-ID" altLang="en-US" sz="3200" dirty="0"/>
          </a:p>
        </p:txBody>
      </p:sp>
      <p:sp>
        <p:nvSpPr>
          <p:cNvPr id="10" name="제목 8">
            <a:extLst>
              <a:ext uri="{FF2B5EF4-FFF2-40B4-BE49-F238E27FC236}">
                <a16:creationId xmlns:a16="http://schemas.microsoft.com/office/drawing/2014/main" id="{9EB05A64-990C-4E7E-9895-D3AE2E0BA8BC}"/>
              </a:ext>
            </a:extLst>
          </p:cNvPr>
          <p:cNvSpPr txBox="1">
            <a:spLocks/>
          </p:cNvSpPr>
          <p:nvPr/>
        </p:nvSpPr>
        <p:spPr>
          <a:xfrm>
            <a:off x="556265" y="3792573"/>
            <a:ext cx="11079467" cy="584775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algn="l" defTabSz="914400" rtl="0" eaLnBrk="1" latinLnBrk="1" hangingPunct="1">
              <a:lnSpc>
                <a:spcPct val="100000"/>
              </a:lnSpc>
              <a:spcBef>
                <a:spcPct val="0"/>
              </a:spcBef>
              <a:buNone/>
              <a:defRPr lang="ko-KR" altLang="en-US" sz="8000" kern="12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algn="ctr">
              <a:spcBef>
                <a:spcPts val="0"/>
              </a:spcBef>
              <a:spcAft>
                <a:spcPts val="1600"/>
              </a:spcAft>
            </a:pPr>
            <a:r>
              <a:rPr lang="en-ID" sz="3200" dirty="0" err="1">
                <a:latin typeface="Arial" panose="020B0604020202020204" pitchFamily="34" charset="0"/>
                <a:cs typeface="Arial" panose="020B0604020202020204" pitchFamily="34" charset="0"/>
              </a:rPr>
              <a:t>Praktikum</a:t>
            </a:r>
            <a:r>
              <a:rPr lang="en-ID" sz="3200" dirty="0">
                <a:latin typeface="Arial" panose="020B0604020202020204" pitchFamily="34" charset="0"/>
                <a:cs typeface="Arial" panose="020B0604020202020204" pitchFamily="34" charset="0"/>
              </a:rPr>
              <a:t> Survey Lokasi </a:t>
            </a:r>
            <a:r>
              <a:rPr lang="en-ID" sz="32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ID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Arrow: Down 1">
            <a:extLst>
              <a:ext uri="{FF2B5EF4-FFF2-40B4-BE49-F238E27FC236}">
                <a16:creationId xmlns:a16="http://schemas.microsoft.com/office/drawing/2014/main" id="{01F63295-B5A1-4EE2-80E1-5E4E50B8BC1B}"/>
              </a:ext>
            </a:extLst>
          </p:cNvPr>
          <p:cNvSpPr/>
          <p:nvPr/>
        </p:nvSpPr>
        <p:spPr>
          <a:xfrm>
            <a:off x="5903259" y="3201521"/>
            <a:ext cx="578223" cy="584775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3725607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8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>
            <a:extLst>
              <a:ext uri="{FF2B5EF4-FFF2-40B4-BE49-F238E27FC236}">
                <a16:creationId xmlns:a16="http://schemas.microsoft.com/office/drawing/2014/main" id="{2BDC60AF-50D5-42B0-A336-F00B15A0157C}"/>
              </a:ext>
            </a:extLst>
          </p:cNvPr>
          <p:cNvGrpSpPr/>
          <p:nvPr/>
        </p:nvGrpSpPr>
        <p:grpSpPr>
          <a:xfrm>
            <a:off x="887552" y="871619"/>
            <a:ext cx="2400432" cy="1154075"/>
            <a:chOff x="887552" y="871619"/>
            <a:chExt cx="2400432" cy="1154075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C8728EED-9067-42A3-8531-D75B974CFFEF}"/>
                </a:ext>
              </a:extLst>
            </p:cNvPr>
            <p:cNvSpPr/>
            <p:nvPr/>
          </p:nvSpPr>
          <p:spPr>
            <a:xfrm>
              <a:off x="918945" y="883510"/>
              <a:ext cx="2092720" cy="1142184"/>
            </a:xfrm>
            <a:prstGeom prst="rect">
              <a:avLst/>
            </a:prstGeom>
            <a:solidFill>
              <a:srgbClr val="311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직사각형 35">
              <a:extLst>
                <a:ext uri="{FF2B5EF4-FFF2-40B4-BE49-F238E27FC236}">
                  <a16:creationId xmlns:a16="http://schemas.microsoft.com/office/drawing/2014/main" id="{203C6810-D772-4DFF-A8C2-DCB99AA0938B}"/>
                </a:ext>
              </a:extLst>
            </p:cNvPr>
            <p:cNvSpPr/>
            <p:nvPr/>
          </p:nvSpPr>
          <p:spPr bwMode="auto">
            <a:xfrm>
              <a:off x="887552" y="1092351"/>
              <a:ext cx="2070664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ct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40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Week 9</a:t>
              </a:r>
              <a:endParaRPr lang="ko-KR" altLang="en-US" sz="4000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  <p:sp>
          <p:nvSpPr>
            <p:cNvPr id="5" name="직각 삼각형 4">
              <a:extLst>
                <a:ext uri="{FF2B5EF4-FFF2-40B4-BE49-F238E27FC236}">
                  <a16:creationId xmlns:a16="http://schemas.microsoft.com/office/drawing/2014/main" id="{BD4157F2-8529-4DFE-9279-9405E098EC99}"/>
                </a:ext>
              </a:extLst>
            </p:cNvPr>
            <p:cNvSpPr/>
            <p:nvPr/>
          </p:nvSpPr>
          <p:spPr>
            <a:xfrm>
              <a:off x="3005510" y="871619"/>
              <a:ext cx="282474" cy="892142"/>
            </a:xfrm>
            <a:prstGeom prst="rt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" name="그래픽 5">
              <a:extLst>
                <a:ext uri="{FF2B5EF4-FFF2-40B4-BE49-F238E27FC236}">
                  <a16:creationId xmlns:a16="http://schemas.microsoft.com/office/drawing/2014/main" id="{44DB670B-A50A-4486-8464-D45D327310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977384" y="992020"/>
              <a:ext cx="303094" cy="252232"/>
            </a:xfrm>
            <a:prstGeom prst="rect">
              <a:avLst/>
            </a:prstGeom>
          </p:spPr>
        </p:pic>
      </p:grpSp>
      <p:sp>
        <p:nvSpPr>
          <p:cNvPr id="9" name="제목 8">
            <a:extLst>
              <a:ext uri="{FF2B5EF4-FFF2-40B4-BE49-F238E27FC236}">
                <a16:creationId xmlns:a16="http://schemas.microsoft.com/office/drawing/2014/main" id="{C3CE7482-9FAA-447A-9D15-5D6507163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266" y="3554157"/>
            <a:ext cx="11079467" cy="646331"/>
          </a:xfrm>
        </p:spPr>
        <p:txBody>
          <a:bodyPr/>
          <a:lstStyle/>
          <a:p>
            <a:pPr lvl="0" algn="ctr">
              <a:spcBef>
                <a:spcPts val="0"/>
              </a:spcBef>
              <a:spcAft>
                <a:spcPts val="1600"/>
              </a:spcAft>
            </a:pPr>
            <a:r>
              <a:rPr lang="en-ID" alt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Perencanaan</a:t>
            </a:r>
            <a:r>
              <a:rPr lang="en-ID" alt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alt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ID" alt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ID" alt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ID" alt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0304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>
            <a:extLst>
              <a:ext uri="{FF2B5EF4-FFF2-40B4-BE49-F238E27FC236}">
                <a16:creationId xmlns:a16="http://schemas.microsoft.com/office/drawing/2014/main" id="{2BDC60AF-50D5-42B0-A336-F00B15A0157C}"/>
              </a:ext>
            </a:extLst>
          </p:cNvPr>
          <p:cNvGrpSpPr/>
          <p:nvPr/>
        </p:nvGrpSpPr>
        <p:grpSpPr>
          <a:xfrm>
            <a:off x="887552" y="871619"/>
            <a:ext cx="2400432" cy="1154075"/>
            <a:chOff x="887552" y="871619"/>
            <a:chExt cx="2400432" cy="1154075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C8728EED-9067-42A3-8531-D75B974CFFEF}"/>
                </a:ext>
              </a:extLst>
            </p:cNvPr>
            <p:cNvSpPr/>
            <p:nvPr/>
          </p:nvSpPr>
          <p:spPr>
            <a:xfrm>
              <a:off x="918945" y="883510"/>
              <a:ext cx="2092720" cy="1142184"/>
            </a:xfrm>
            <a:prstGeom prst="rect">
              <a:avLst/>
            </a:prstGeom>
            <a:solidFill>
              <a:srgbClr val="311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직사각형 35">
              <a:extLst>
                <a:ext uri="{FF2B5EF4-FFF2-40B4-BE49-F238E27FC236}">
                  <a16:creationId xmlns:a16="http://schemas.microsoft.com/office/drawing/2014/main" id="{203C6810-D772-4DFF-A8C2-DCB99AA0938B}"/>
                </a:ext>
              </a:extLst>
            </p:cNvPr>
            <p:cNvSpPr/>
            <p:nvPr/>
          </p:nvSpPr>
          <p:spPr bwMode="auto">
            <a:xfrm>
              <a:off x="887552" y="1092351"/>
              <a:ext cx="2070664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ct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40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Week 10</a:t>
              </a:r>
              <a:endParaRPr lang="ko-KR" altLang="en-US" sz="4000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  <p:sp>
          <p:nvSpPr>
            <p:cNvPr id="5" name="직각 삼각형 4">
              <a:extLst>
                <a:ext uri="{FF2B5EF4-FFF2-40B4-BE49-F238E27FC236}">
                  <a16:creationId xmlns:a16="http://schemas.microsoft.com/office/drawing/2014/main" id="{BD4157F2-8529-4DFE-9279-9405E098EC99}"/>
                </a:ext>
              </a:extLst>
            </p:cNvPr>
            <p:cNvSpPr/>
            <p:nvPr/>
          </p:nvSpPr>
          <p:spPr>
            <a:xfrm>
              <a:off x="3005510" y="871619"/>
              <a:ext cx="282474" cy="892142"/>
            </a:xfrm>
            <a:prstGeom prst="rt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" name="그래픽 5">
              <a:extLst>
                <a:ext uri="{FF2B5EF4-FFF2-40B4-BE49-F238E27FC236}">
                  <a16:creationId xmlns:a16="http://schemas.microsoft.com/office/drawing/2014/main" id="{44DB670B-A50A-4486-8464-D45D327310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977384" y="992020"/>
              <a:ext cx="303094" cy="252232"/>
            </a:xfrm>
            <a:prstGeom prst="rect">
              <a:avLst/>
            </a:prstGeom>
          </p:spPr>
        </p:pic>
      </p:grpSp>
      <p:sp>
        <p:nvSpPr>
          <p:cNvPr id="9" name="제목 8">
            <a:extLst>
              <a:ext uri="{FF2B5EF4-FFF2-40B4-BE49-F238E27FC236}">
                <a16:creationId xmlns:a16="http://schemas.microsoft.com/office/drawing/2014/main" id="{C3CE7482-9FAA-447A-9D15-5D6507163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266" y="3554157"/>
            <a:ext cx="11079467" cy="646331"/>
          </a:xfrm>
        </p:spPr>
        <p:txBody>
          <a:bodyPr/>
          <a:lstStyle/>
          <a:p>
            <a:pPr lvl="0" algn="ctr">
              <a:spcBef>
                <a:spcPts val="0"/>
              </a:spcBef>
              <a:spcAft>
                <a:spcPts val="1600"/>
              </a:spcAft>
            </a:pPr>
            <a:r>
              <a:rPr lang="en-ID" alt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Merumuskan</a:t>
            </a:r>
            <a:r>
              <a:rPr lang="en-ID" alt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ID" alt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alt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di Masyarakat</a:t>
            </a:r>
          </a:p>
        </p:txBody>
      </p:sp>
    </p:spTree>
    <p:extLst>
      <p:ext uri="{BB962C8B-B14F-4D97-AF65-F5344CB8AC3E}">
        <p14:creationId xmlns:p14="http://schemas.microsoft.com/office/powerpoint/2010/main" val="1844082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>
            <a:extLst>
              <a:ext uri="{FF2B5EF4-FFF2-40B4-BE49-F238E27FC236}">
                <a16:creationId xmlns:a16="http://schemas.microsoft.com/office/drawing/2014/main" id="{2BDC60AF-50D5-42B0-A336-F00B15A0157C}"/>
              </a:ext>
            </a:extLst>
          </p:cNvPr>
          <p:cNvGrpSpPr/>
          <p:nvPr/>
        </p:nvGrpSpPr>
        <p:grpSpPr>
          <a:xfrm>
            <a:off x="887552" y="871619"/>
            <a:ext cx="2400432" cy="1154075"/>
            <a:chOff x="887552" y="871619"/>
            <a:chExt cx="2400432" cy="1154075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C8728EED-9067-42A3-8531-D75B974CFFEF}"/>
                </a:ext>
              </a:extLst>
            </p:cNvPr>
            <p:cNvSpPr/>
            <p:nvPr/>
          </p:nvSpPr>
          <p:spPr>
            <a:xfrm>
              <a:off x="918945" y="883510"/>
              <a:ext cx="2092720" cy="1142184"/>
            </a:xfrm>
            <a:prstGeom prst="rect">
              <a:avLst/>
            </a:prstGeom>
            <a:solidFill>
              <a:srgbClr val="311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직사각형 35">
              <a:extLst>
                <a:ext uri="{FF2B5EF4-FFF2-40B4-BE49-F238E27FC236}">
                  <a16:creationId xmlns:a16="http://schemas.microsoft.com/office/drawing/2014/main" id="{203C6810-D772-4DFF-A8C2-DCB99AA0938B}"/>
                </a:ext>
              </a:extLst>
            </p:cNvPr>
            <p:cNvSpPr/>
            <p:nvPr/>
          </p:nvSpPr>
          <p:spPr bwMode="auto">
            <a:xfrm>
              <a:off x="887552" y="1092351"/>
              <a:ext cx="2070664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ct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40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Week 11</a:t>
              </a:r>
              <a:endParaRPr lang="ko-KR" altLang="en-US" sz="4000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  <p:sp>
          <p:nvSpPr>
            <p:cNvPr id="5" name="직각 삼각형 4">
              <a:extLst>
                <a:ext uri="{FF2B5EF4-FFF2-40B4-BE49-F238E27FC236}">
                  <a16:creationId xmlns:a16="http://schemas.microsoft.com/office/drawing/2014/main" id="{BD4157F2-8529-4DFE-9279-9405E098EC99}"/>
                </a:ext>
              </a:extLst>
            </p:cNvPr>
            <p:cNvSpPr/>
            <p:nvPr/>
          </p:nvSpPr>
          <p:spPr>
            <a:xfrm>
              <a:off x="3005510" y="871619"/>
              <a:ext cx="282474" cy="892142"/>
            </a:xfrm>
            <a:prstGeom prst="rt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" name="그래픽 5">
              <a:extLst>
                <a:ext uri="{FF2B5EF4-FFF2-40B4-BE49-F238E27FC236}">
                  <a16:creationId xmlns:a16="http://schemas.microsoft.com/office/drawing/2014/main" id="{44DB670B-A50A-4486-8464-D45D327310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977384" y="992020"/>
              <a:ext cx="303094" cy="252232"/>
            </a:xfrm>
            <a:prstGeom prst="rect">
              <a:avLst/>
            </a:prstGeom>
          </p:spPr>
        </p:pic>
      </p:grpSp>
      <p:sp>
        <p:nvSpPr>
          <p:cNvPr id="9" name="제목 8">
            <a:extLst>
              <a:ext uri="{FF2B5EF4-FFF2-40B4-BE49-F238E27FC236}">
                <a16:creationId xmlns:a16="http://schemas.microsoft.com/office/drawing/2014/main" id="{C3CE7482-9FAA-447A-9D15-5D6507163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266" y="3584935"/>
            <a:ext cx="11079467" cy="584775"/>
          </a:xfrm>
        </p:spPr>
        <p:txBody>
          <a:bodyPr/>
          <a:lstStyle/>
          <a:p>
            <a:pPr lvl="0" algn="ctr">
              <a:spcBef>
                <a:spcPts val="0"/>
              </a:spcBef>
              <a:spcAft>
                <a:spcPts val="1600"/>
              </a:spcAft>
            </a:pPr>
            <a:r>
              <a:rPr lang="en-US" altLang="en-US" sz="3200" dirty="0" err="1"/>
              <a:t>Metode</a:t>
            </a:r>
            <a:r>
              <a:rPr lang="en-US" altLang="en-US" sz="3200" dirty="0"/>
              <a:t> </a:t>
            </a:r>
            <a:r>
              <a:rPr lang="en-US" altLang="en-US" sz="3200" dirty="0" err="1"/>
              <a:t>Penyuluhan</a:t>
            </a:r>
            <a:r>
              <a:rPr lang="en-US" altLang="en-US" sz="3200" dirty="0"/>
              <a:t> di Masyarakat</a:t>
            </a:r>
            <a:endParaRPr lang="en-ID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093762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>
            <a:extLst>
              <a:ext uri="{FF2B5EF4-FFF2-40B4-BE49-F238E27FC236}">
                <a16:creationId xmlns:a16="http://schemas.microsoft.com/office/drawing/2014/main" id="{2BDC60AF-50D5-42B0-A336-F00B15A0157C}"/>
              </a:ext>
            </a:extLst>
          </p:cNvPr>
          <p:cNvGrpSpPr/>
          <p:nvPr/>
        </p:nvGrpSpPr>
        <p:grpSpPr>
          <a:xfrm>
            <a:off x="887552" y="871619"/>
            <a:ext cx="2400432" cy="1154075"/>
            <a:chOff x="887552" y="871619"/>
            <a:chExt cx="2400432" cy="1154075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C8728EED-9067-42A3-8531-D75B974CFFEF}"/>
                </a:ext>
              </a:extLst>
            </p:cNvPr>
            <p:cNvSpPr/>
            <p:nvPr/>
          </p:nvSpPr>
          <p:spPr>
            <a:xfrm>
              <a:off x="918945" y="883510"/>
              <a:ext cx="2092720" cy="1142184"/>
            </a:xfrm>
            <a:prstGeom prst="rect">
              <a:avLst/>
            </a:prstGeom>
            <a:solidFill>
              <a:srgbClr val="311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직사각형 35">
              <a:extLst>
                <a:ext uri="{FF2B5EF4-FFF2-40B4-BE49-F238E27FC236}">
                  <a16:creationId xmlns:a16="http://schemas.microsoft.com/office/drawing/2014/main" id="{203C6810-D772-4DFF-A8C2-DCB99AA0938B}"/>
                </a:ext>
              </a:extLst>
            </p:cNvPr>
            <p:cNvSpPr/>
            <p:nvPr/>
          </p:nvSpPr>
          <p:spPr bwMode="auto">
            <a:xfrm>
              <a:off x="887552" y="1092351"/>
              <a:ext cx="2070664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ct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40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Week 12</a:t>
              </a:r>
              <a:endParaRPr lang="ko-KR" altLang="en-US" sz="4000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  <p:sp>
          <p:nvSpPr>
            <p:cNvPr id="5" name="직각 삼각형 4">
              <a:extLst>
                <a:ext uri="{FF2B5EF4-FFF2-40B4-BE49-F238E27FC236}">
                  <a16:creationId xmlns:a16="http://schemas.microsoft.com/office/drawing/2014/main" id="{BD4157F2-8529-4DFE-9279-9405E098EC99}"/>
                </a:ext>
              </a:extLst>
            </p:cNvPr>
            <p:cNvSpPr/>
            <p:nvPr/>
          </p:nvSpPr>
          <p:spPr>
            <a:xfrm>
              <a:off x="3005510" y="871619"/>
              <a:ext cx="282474" cy="892142"/>
            </a:xfrm>
            <a:prstGeom prst="rt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" name="그래픽 5">
              <a:extLst>
                <a:ext uri="{FF2B5EF4-FFF2-40B4-BE49-F238E27FC236}">
                  <a16:creationId xmlns:a16="http://schemas.microsoft.com/office/drawing/2014/main" id="{44DB670B-A50A-4486-8464-D45D327310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977384" y="992020"/>
              <a:ext cx="303094" cy="252232"/>
            </a:xfrm>
            <a:prstGeom prst="rect">
              <a:avLst/>
            </a:prstGeom>
          </p:spPr>
        </p:pic>
      </p:grpSp>
      <p:sp>
        <p:nvSpPr>
          <p:cNvPr id="9" name="제목 8">
            <a:extLst>
              <a:ext uri="{FF2B5EF4-FFF2-40B4-BE49-F238E27FC236}">
                <a16:creationId xmlns:a16="http://schemas.microsoft.com/office/drawing/2014/main" id="{C3CE7482-9FAA-447A-9D15-5D6507163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266" y="3584935"/>
            <a:ext cx="11079467" cy="584775"/>
          </a:xfrm>
        </p:spPr>
        <p:txBody>
          <a:bodyPr/>
          <a:lstStyle/>
          <a:p>
            <a:pPr lvl="0" algn="ctr">
              <a:spcBef>
                <a:spcPts val="0"/>
              </a:spcBef>
              <a:spcAft>
                <a:spcPts val="1600"/>
              </a:spcAft>
            </a:pPr>
            <a:r>
              <a:rPr lang="en-US" altLang="en-US" sz="3200" dirty="0"/>
              <a:t>Media </a:t>
            </a:r>
            <a:r>
              <a:rPr lang="en-US" altLang="en-US" sz="3200" dirty="0" err="1"/>
              <a:t>Penyuluhan</a:t>
            </a:r>
            <a:endParaRPr lang="en-ID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146553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>
            <a:extLst>
              <a:ext uri="{FF2B5EF4-FFF2-40B4-BE49-F238E27FC236}">
                <a16:creationId xmlns:a16="http://schemas.microsoft.com/office/drawing/2014/main" id="{2BDC60AF-50D5-42B0-A336-F00B15A0157C}"/>
              </a:ext>
            </a:extLst>
          </p:cNvPr>
          <p:cNvGrpSpPr/>
          <p:nvPr/>
        </p:nvGrpSpPr>
        <p:grpSpPr>
          <a:xfrm>
            <a:off x="887552" y="871619"/>
            <a:ext cx="2400432" cy="1154075"/>
            <a:chOff x="887552" y="871619"/>
            <a:chExt cx="2400432" cy="1154075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C8728EED-9067-42A3-8531-D75B974CFFEF}"/>
                </a:ext>
              </a:extLst>
            </p:cNvPr>
            <p:cNvSpPr/>
            <p:nvPr/>
          </p:nvSpPr>
          <p:spPr>
            <a:xfrm>
              <a:off x="918945" y="883510"/>
              <a:ext cx="2092720" cy="1142184"/>
            </a:xfrm>
            <a:prstGeom prst="rect">
              <a:avLst/>
            </a:prstGeom>
            <a:solidFill>
              <a:srgbClr val="311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직사각형 35">
              <a:extLst>
                <a:ext uri="{FF2B5EF4-FFF2-40B4-BE49-F238E27FC236}">
                  <a16:creationId xmlns:a16="http://schemas.microsoft.com/office/drawing/2014/main" id="{203C6810-D772-4DFF-A8C2-DCB99AA0938B}"/>
                </a:ext>
              </a:extLst>
            </p:cNvPr>
            <p:cNvSpPr/>
            <p:nvPr/>
          </p:nvSpPr>
          <p:spPr bwMode="auto">
            <a:xfrm>
              <a:off x="887552" y="1092351"/>
              <a:ext cx="2070664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ct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40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Week 13</a:t>
              </a:r>
              <a:endParaRPr lang="ko-KR" altLang="en-US" sz="4000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  <p:sp>
          <p:nvSpPr>
            <p:cNvPr id="5" name="직각 삼각형 4">
              <a:extLst>
                <a:ext uri="{FF2B5EF4-FFF2-40B4-BE49-F238E27FC236}">
                  <a16:creationId xmlns:a16="http://schemas.microsoft.com/office/drawing/2014/main" id="{BD4157F2-8529-4DFE-9279-9405E098EC99}"/>
                </a:ext>
              </a:extLst>
            </p:cNvPr>
            <p:cNvSpPr/>
            <p:nvPr/>
          </p:nvSpPr>
          <p:spPr>
            <a:xfrm>
              <a:off x="3005510" y="871619"/>
              <a:ext cx="282474" cy="892142"/>
            </a:xfrm>
            <a:prstGeom prst="rt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" name="그래픽 5">
              <a:extLst>
                <a:ext uri="{FF2B5EF4-FFF2-40B4-BE49-F238E27FC236}">
                  <a16:creationId xmlns:a16="http://schemas.microsoft.com/office/drawing/2014/main" id="{44DB670B-A50A-4486-8464-D45D327310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977384" y="992020"/>
              <a:ext cx="303094" cy="252232"/>
            </a:xfrm>
            <a:prstGeom prst="rect">
              <a:avLst/>
            </a:prstGeom>
          </p:spPr>
        </p:pic>
      </p:grpSp>
      <p:sp>
        <p:nvSpPr>
          <p:cNvPr id="9" name="제목 8">
            <a:extLst>
              <a:ext uri="{FF2B5EF4-FFF2-40B4-BE49-F238E27FC236}">
                <a16:creationId xmlns:a16="http://schemas.microsoft.com/office/drawing/2014/main" id="{C3CE7482-9FAA-447A-9D15-5D6507163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266" y="2643641"/>
            <a:ext cx="11079467" cy="584775"/>
          </a:xfrm>
        </p:spPr>
        <p:txBody>
          <a:bodyPr/>
          <a:lstStyle/>
          <a:p>
            <a:pPr lvl="0" algn="ctr">
              <a:spcBef>
                <a:spcPts val="0"/>
              </a:spcBef>
              <a:spcAft>
                <a:spcPts val="1600"/>
              </a:spcAft>
            </a:pPr>
            <a:r>
              <a:rPr lang="en-US" altLang="en-US" sz="3200" dirty="0" err="1"/>
              <a:t>Penyusunan</a:t>
            </a:r>
            <a:r>
              <a:rPr lang="en-US" altLang="en-US" sz="3200" dirty="0"/>
              <a:t> Media </a:t>
            </a:r>
            <a:r>
              <a:rPr lang="en-US" altLang="en-US" sz="3200" dirty="0" err="1"/>
              <a:t>atau</a:t>
            </a:r>
            <a:r>
              <a:rPr lang="en-US" altLang="en-US" sz="3200" dirty="0"/>
              <a:t> </a:t>
            </a:r>
            <a:r>
              <a:rPr lang="en-US" altLang="en-US" sz="3200" dirty="0" err="1"/>
              <a:t>Materi</a:t>
            </a:r>
            <a:r>
              <a:rPr lang="en-US" altLang="en-US" sz="3200" dirty="0"/>
              <a:t> </a:t>
            </a:r>
            <a:r>
              <a:rPr lang="en-US" altLang="en-US" sz="3200" dirty="0" err="1"/>
              <a:t>Penyuluhan</a:t>
            </a:r>
            <a:endParaRPr lang="en-ID" altLang="en-US" sz="3200" dirty="0"/>
          </a:p>
        </p:txBody>
      </p:sp>
      <p:sp>
        <p:nvSpPr>
          <p:cNvPr id="10" name="제목 8">
            <a:extLst>
              <a:ext uri="{FF2B5EF4-FFF2-40B4-BE49-F238E27FC236}">
                <a16:creationId xmlns:a16="http://schemas.microsoft.com/office/drawing/2014/main" id="{7FE0ABA3-2CDA-4B6F-9F36-A2ACF4BB8FBD}"/>
              </a:ext>
            </a:extLst>
          </p:cNvPr>
          <p:cNvSpPr txBox="1">
            <a:spLocks/>
          </p:cNvSpPr>
          <p:nvPr/>
        </p:nvSpPr>
        <p:spPr>
          <a:xfrm>
            <a:off x="556265" y="3846362"/>
            <a:ext cx="11079467" cy="584775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algn="l" defTabSz="914400" rtl="0" eaLnBrk="1" latinLnBrk="1" hangingPunct="1">
              <a:lnSpc>
                <a:spcPct val="100000"/>
              </a:lnSpc>
              <a:spcBef>
                <a:spcPct val="0"/>
              </a:spcBef>
              <a:buNone/>
              <a:defRPr lang="ko-KR" altLang="en-US" sz="8000" kern="12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algn="ctr">
              <a:spcBef>
                <a:spcPts val="0"/>
              </a:spcBef>
              <a:spcAft>
                <a:spcPts val="1600"/>
              </a:spcAft>
            </a:pPr>
            <a:r>
              <a:rPr lang="en-US" sz="3200" dirty="0" err="1"/>
              <a:t>Praktikum</a:t>
            </a:r>
            <a:r>
              <a:rPr lang="en-US" sz="3200" dirty="0"/>
              <a:t> di Masyarakat </a:t>
            </a:r>
            <a:r>
              <a:rPr lang="en-US" sz="3200" dirty="0" err="1"/>
              <a:t>Pembuatan</a:t>
            </a:r>
            <a:r>
              <a:rPr lang="en-US" sz="3200" dirty="0"/>
              <a:t> </a:t>
            </a:r>
            <a:r>
              <a:rPr lang="en-US" sz="3200" dirty="0" err="1"/>
              <a:t>Pakan</a:t>
            </a:r>
            <a:r>
              <a:rPr lang="en-US" sz="3200" dirty="0"/>
              <a:t> Hay, </a:t>
            </a:r>
            <a:r>
              <a:rPr lang="en-US" sz="3200" dirty="0" err="1"/>
              <a:t>telur</a:t>
            </a:r>
            <a:r>
              <a:rPr lang="en-US" sz="3200" dirty="0"/>
              <a:t> </a:t>
            </a:r>
            <a:r>
              <a:rPr lang="en-US" sz="3200" dirty="0" err="1"/>
              <a:t>asin</a:t>
            </a:r>
            <a:r>
              <a:rPr lang="en-US" sz="3200" dirty="0"/>
              <a:t> dan </a:t>
            </a:r>
            <a:r>
              <a:rPr lang="en-US" sz="3200" dirty="0" err="1"/>
              <a:t>Pupuk</a:t>
            </a:r>
            <a:endParaRPr lang="en-ID" sz="3200" dirty="0"/>
          </a:p>
        </p:txBody>
      </p:sp>
      <p:sp>
        <p:nvSpPr>
          <p:cNvPr id="2" name="Arrow: Down 1">
            <a:extLst>
              <a:ext uri="{FF2B5EF4-FFF2-40B4-BE49-F238E27FC236}">
                <a16:creationId xmlns:a16="http://schemas.microsoft.com/office/drawing/2014/main" id="{6093BD60-1F55-47F0-904F-DF89E11A9E2B}"/>
              </a:ext>
            </a:extLst>
          </p:cNvPr>
          <p:cNvSpPr/>
          <p:nvPr/>
        </p:nvSpPr>
        <p:spPr>
          <a:xfrm>
            <a:off x="5903259" y="3228416"/>
            <a:ext cx="457200" cy="584775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2733213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7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>
            <a:extLst>
              <a:ext uri="{FF2B5EF4-FFF2-40B4-BE49-F238E27FC236}">
                <a16:creationId xmlns:a16="http://schemas.microsoft.com/office/drawing/2014/main" id="{2BDC60AF-50D5-42B0-A336-F00B15A0157C}"/>
              </a:ext>
            </a:extLst>
          </p:cNvPr>
          <p:cNvGrpSpPr/>
          <p:nvPr/>
        </p:nvGrpSpPr>
        <p:grpSpPr>
          <a:xfrm>
            <a:off x="887552" y="871619"/>
            <a:ext cx="2400432" cy="1154075"/>
            <a:chOff x="887552" y="871619"/>
            <a:chExt cx="2400432" cy="1154075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C8728EED-9067-42A3-8531-D75B974CFFEF}"/>
                </a:ext>
              </a:extLst>
            </p:cNvPr>
            <p:cNvSpPr/>
            <p:nvPr/>
          </p:nvSpPr>
          <p:spPr>
            <a:xfrm>
              <a:off x="918945" y="883510"/>
              <a:ext cx="2092720" cy="1142184"/>
            </a:xfrm>
            <a:prstGeom prst="rect">
              <a:avLst/>
            </a:prstGeom>
            <a:solidFill>
              <a:srgbClr val="311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직사각형 35">
              <a:extLst>
                <a:ext uri="{FF2B5EF4-FFF2-40B4-BE49-F238E27FC236}">
                  <a16:creationId xmlns:a16="http://schemas.microsoft.com/office/drawing/2014/main" id="{203C6810-D772-4DFF-A8C2-DCB99AA0938B}"/>
                </a:ext>
              </a:extLst>
            </p:cNvPr>
            <p:cNvSpPr/>
            <p:nvPr/>
          </p:nvSpPr>
          <p:spPr bwMode="auto">
            <a:xfrm>
              <a:off x="887552" y="1092351"/>
              <a:ext cx="2070664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ct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40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Week 14</a:t>
              </a:r>
              <a:endParaRPr lang="ko-KR" altLang="en-US" sz="4000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  <p:sp>
          <p:nvSpPr>
            <p:cNvPr id="5" name="직각 삼각형 4">
              <a:extLst>
                <a:ext uri="{FF2B5EF4-FFF2-40B4-BE49-F238E27FC236}">
                  <a16:creationId xmlns:a16="http://schemas.microsoft.com/office/drawing/2014/main" id="{BD4157F2-8529-4DFE-9279-9405E098EC99}"/>
                </a:ext>
              </a:extLst>
            </p:cNvPr>
            <p:cNvSpPr/>
            <p:nvPr/>
          </p:nvSpPr>
          <p:spPr>
            <a:xfrm>
              <a:off x="3005510" y="871619"/>
              <a:ext cx="282474" cy="892142"/>
            </a:xfrm>
            <a:prstGeom prst="rt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" name="그래픽 5">
              <a:extLst>
                <a:ext uri="{FF2B5EF4-FFF2-40B4-BE49-F238E27FC236}">
                  <a16:creationId xmlns:a16="http://schemas.microsoft.com/office/drawing/2014/main" id="{44DB670B-A50A-4486-8464-D45D327310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977384" y="992020"/>
              <a:ext cx="303094" cy="252232"/>
            </a:xfrm>
            <a:prstGeom prst="rect">
              <a:avLst/>
            </a:prstGeom>
          </p:spPr>
        </p:pic>
      </p:grpSp>
      <p:sp>
        <p:nvSpPr>
          <p:cNvPr id="9" name="제목 8">
            <a:extLst>
              <a:ext uri="{FF2B5EF4-FFF2-40B4-BE49-F238E27FC236}">
                <a16:creationId xmlns:a16="http://schemas.microsoft.com/office/drawing/2014/main" id="{C3CE7482-9FAA-447A-9D15-5D6507163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266" y="2643641"/>
            <a:ext cx="11079467" cy="584775"/>
          </a:xfrm>
        </p:spPr>
        <p:txBody>
          <a:bodyPr/>
          <a:lstStyle/>
          <a:p>
            <a:pPr lvl="0" algn="ctr">
              <a:spcBef>
                <a:spcPts val="0"/>
              </a:spcBef>
              <a:spcAft>
                <a:spcPts val="1600"/>
              </a:spcAft>
            </a:pPr>
            <a:r>
              <a:rPr lang="en-US" altLang="en-US" sz="3200" dirty="0" err="1"/>
              <a:t>Evaluasi</a:t>
            </a:r>
            <a:r>
              <a:rPr lang="en-US" altLang="en-US" sz="3200" dirty="0"/>
              <a:t> Program </a:t>
            </a:r>
            <a:r>
              <a:rPr lang="en-US" altLang="en-US" sz="3200" dirty="0" err="1"/>
              <a:t>Penyuluhan</a:t>
            </a:r>
            <a:endParaRPr lang="en-ID" altLang="en-US" sz="3200" dirty="0"/>
          </a:p>
        </p:txBody>
      </p:sp>
      <p:sp>
        <p:nvSpPr>
          <p:cNvPr id="10" name="제목 8">
            <a:extLst>
              <a:ext uri="{FF2B5EF4-FFF2-40B4-BE49-F238E27FC236}">
                <a16:creationId xmlns:a16="http://schemas.microsoft.com/office/drawing/2014/main" id="{7FE0ABA3-2CDA-4B6F-9F36-A2ACF4BB8FBD}"/>
              </a:ext>
            </a:extLst>
          </p:cNvPr>
          <p:cNvSpPr txBox="1">
            <a:spLocks/>
          </p:cNvSpPr>
          <p:nvPr/>
        </p:nvSpPr>
        <p:spPr>
          <a:xfrm>
            <a:off x="556265" y="3943940"/>
            <a:ext cx="11079467" cy="584775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algn="l" defTabSz="914400" rtl="0" eaLnBrk="1" latinLnBrk="1" hangingPunct="1">
              <a:lnSpc>
                <a:spcPct val="100000"/>
              </a:lnSpc>
              <a:spcBef>
                <a:spcPct val="0"/>
              </a:spcBef>
              <a:buNone/>
              <a:defRPr lang="ko-KR" altLang="en-US" sz="8000" kern="12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algn="ctr">
              <a:spcBef>
                <a:spcPts val="0"/>
              </a:spcBef>
              <a:spcAft>
                <a:spcPts val="1600"/>
              </a:spcAft>
            </a:pPr>
            <a:r>
              <a:rPr lang="en-US" sz="3200" dirty="0"/>
              <a:t>Monitoring Hasil </a:t>
            </a:r>
            <a:r>
              <a:rPr lang="en-US" sz="3200" dirty="0" err="1"/>
              <a:t>Praktikum</a:t>
            </a:r>
            <a:r>
              <a:rPr lang="en-US" sz="3200" dirty="0"/>
              <a:t> dan </a:t>
            </a:r>
            <a:r>
              <a:rPr lang="en-US" sz="3200" dirty="0" err="1"/>
              <a:t>Melakukan</a:t>
            </a:r>
            <a:r>
              <a:rPr lang="en-US" sz="3200" dirty="0"/>
              <a:t> </a:t>
            </a:r>
            <a:r>
              <a:rPr lang="en-US" sz="3200" dirty="0" err="1"/>
              <a:t>Evaluasi</a:t>
            </a:r>
            <a:endParaRPr lang="en-ID" sz="3200" dirty="0"/>
          </a:p>
        </p:txBody>
      </p:sp>
      <p:sp>
        <p:nvSpPr>
          <p:cNvPr id="11" name="Arrow: Down 10">
            <a:extLst>
              <a:ext uri="{FF2B5EF4-FFF2-40B4-BE49-F238E27FC236}">
                <a16:creationId xmlns:a16="http://schemas.microsoft.com/office/drawing/2014/main" id="{95D49CF9-0A9A-44D9-9A9A-29DF48F760AF}"/>
              </a:ext>
            </a:extLst>
          </p:cNvPr>
          <p:cNvSpPr/>
          <p:nvPr/>
        </p:nvSpPr>
        <p:spPr>
          <a:xfrm>
            <a:off x="5867398" y="3341149"/>
            <a:ext cx="457200" cy="584775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2674498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>
            <a:extLst>
              <a:ext uri="{FF2B5EF4-FFF2-40B4-BE49-F238E27FC236}">
                <a16:creationId xmlns:a16="http://schemas.microsoft.com/office/drawing/2014/main" id="{2BDC60AF-50D5-42B0-A336-F00B15A0157C}"/>
              </a:ext>
            </a:extLst>
          </p:cNvPr>
          <p:cNvGrpSpPr/>
          <p:nvPr/>
        </p:nvGrpSpPr>
        <p:grpSpPr>
          <a:xfrm>
            <a:off x="887552" y="871619"/>
            <a:ext cx="2400432" cy="1154075"/>
            <a:chOff x="887552" y="871619"/>
            <a:chExt cx="2400432" cy="1154075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C8728EED-9067-42A3-8531-D75B974CFFEF}"/>
                </a:ext>
              </a:extLst>
            </p:cNvPr>
            <p:cNvSpPr/>
            <p:nvPr/>
          </p:nvSpPr>
          <p:spPr>
            <a:xfrm>
              <a:off x="918945" y="883510"/>
              <a:ext cx="2092720" cy="1142184"/>
            </a:xfrm>
            <a:prstGeom prst="rect">
              <a:avLst/>
            </a:prstGeom>
            <a:solidFill>
              <a:srgbClr val="311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직사각형 35">
              <a:extLst>
                <a:ext uri="{FF2B5EF4-FFF2-40B4-BE49-F238E27FC236}">
                  <a16:creationId xmlns:a16="http://schemas.microsoft.com/office/drawing/2014/main" id="{203C6810-D772-4DFF-A8C2-DCB99AA0938B}"/>
                </a:ext>
              </a:extLst>
            </p:cNvPr>
            <p:cNvSpPr/>
            <p:nvPr/>
          </p:nvSpPr>
          <p:spPr bwMode="auto">
            <a:xfrm>
              <a:off x="887552" y="1092351"/>
              <a:ext cx="2070664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ct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40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Week 15</a:t>
              </a:r>
              <a:endParaRPr lang="ko-KR" altLang="en-US" sz="4000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  <p:sp>
          <p:nvSpPr>
            <p:cNvPr id="5" name="직각 삼각형 4">
              <a:extLst>
                <a:ext uri="{FF2B5EF4-FFF2-40B4-BE49-F238E27FC236}">
                  <a16:creationId xmlns:a16="http://schemas.microsoft.com/office/drawing/2014/main" id="{BD4157F2-8529-4DFE-9279-9405E098EC99}"/>
                </a:ext>
              </a:extLst>
            </p:cNvPr>
            <p:cNvSpPr/>
            <p:nvPr/>
          </p:nvSpPr>
          <p:spPr>
            <a:xfrm>
              <a:off x="3005510" y="871619"/>
              <a:ext cx="282474" cy="892142"/>
            </a:xfrm>
            <a:prstGeom prst="rt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" name="그래픽 5">
              <a:extLst>
                <a:ext uri="{FF2B5EF4-FFF2-40B4-BE49-F238E27FC236}">
                  <a16:creationId xmlns:a16="http://schemas.microsoft.com/office/drawing/2014/main" id="{44DB670B-A50A-4486-8464-D45D327310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977384" y="992020"/>
              <a:ext cx="303094" cy="252232"/>
            </a:xfrm>
            <a:prstGeom prst="rect">
              <a:avLst/>
            </a:prstGeom>
          </p:spPr>
        </p:pic>
      </p:grpSp>
      <p:sp>
        <p:nvSpPr>
          <p:cNvPr id="9" name="제목 8">
            <a:extLst>
              <a:ext uri="{FF2B5EF4-FFF2-40B4-BE49-F238E27FC236}">
                <a16:creationId xmlns:a16="http://schemas.microsoft.com/office/drawing/2014/main" id="{C3CE7482-9FAA-447A-9D15-5D6507163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266" y="3338714"/>
            <a:ext cx="11079467" cy="1077218"/>
          </a:xfrm>
        </p:spPr>
        <p:txBody>
          <a:bodyPr/>
          <a:lstStyle/>
          <a:p>
            <a:pPr lvl="0" algn="ctr">
              <a:spcBef>
                <a:spcPts val="0"/>
              </a:spcBef>
              <a:spcAft>
                <a:spcPts val="1600"/>
              </a:spcAft>
            </a:pPr>
            <a:r>
              <a:rPr lang="en-US" altLang="en-US" sz="3200" dirty="0"/>
              <a:t>Lembaga </a:t>
            </a:r>
            <a:r>
              <a:rPr lang="en-US" altLang="en-US" sz="3200" dirty="0" err="1"/>
              <a:t>Penyuluhan</a:t>
            </a:r>
            <a:r>
              <a:rPr lang="en-US" altLang="en-US" sz="3200" dirty="0"/>
              <a:t> dan Peran </a:t>
            </a:r>
            <a:r>
              <a:rPr lang="en-US" altLang="en-US" sz="3200" dirty="0" err="1"/>
              <a:t>Kelompok</a:t>
            </a:r>
            <a:r>
              <a:rPr lang="en-US" altLang="en-US" sz="3200" dirty="0"/>
              <a:t> </a:t>
            </a:r>
            <a:r>
              <a:rPr lang="en-US" altLang="en-US" sz="3200" dirty="0" err="1"/>
              <a:t>Tani</a:t>
            </a:r>
            <a:r>
              <a:rPr lang="en-US" altLang="en-US" sz="3200" dirty="0"/>
              <a:t> – </a:t>
            </a:r>
            <a:r>
              <a:rPr lang="en-US" altLang="en-US" sz="3200" dirty="0" err="1"/>
              <a:t>Ternak</a:t>
            </a:r>
            <a:r>
              <a:rPr lang="en-US" altLang="en-US" sz="3200" dirty="0"/>
              <a:t> </a:t>
            </a:r>
            <a:r>
              <a:rPr lang="en-US" altLang="en-US" sz="3200" dirty="0" err="1"/>
              <a:t>dalam</a:t>
            </a:r>
            <a:r>
              <a:rPr lang="en-US" altLang="en-US" sz="3200" dirty="0"/>
              <a:t> </a:t>
            </a:r>
            <a:r>
              <a:rPr lang="en-US" altLang="en-US" sz="3200" dirty="0" err="1"/>
              <a:t>Penyuluhan</a:t>
            </a:r>
            <a:endParaRPr lang="en-ID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508678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A22004-633D-4886-B9B3-3F7D39983E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7294" y="2439211"/>
            <a:ext cx="6928553" cy="2554545"/>
          </a:xfrm>
        </p:spPr>
        <p:txBody>
          <a:bodyPr/>
          <a:lstStyle/>
          <a:p>
            <a:r>
              <a:rPr lang="en-US" dirty="0"/>
              <a:t>TERIMA KASIH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743256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1223</TotalTime>
  <Words>2099</Words>
  <Application>Microsoft Office PowerPoint</Application>
  <PresentationFormat>Widescreen</PresentationFormat>
  <Paragraphs>212</Paragraphs>
  <Slides>42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54" baseType="lpstr">
      <vt:lpstr>맑은 고딕</vt:lpstr>
      <vt:lpstr>Arial</vt:lpstr>
      <vt:lpstr>Calibri</vt:lpstr>
      <vt:lpstr>Fira Sans Extra Condensed Medium</vt:lpstr>
      <vt:lpstr>Redressed</vt:lpstr>
      <vt:lpstr>Wingdings</vt:lpstr>
      <vt:lpstr>나눔바른고딕</vt:lpstr>
      <vt:lpstr>나눔스퀘어 Bold</vt:lpstr>
      <vt:lpstr>나눔스퀘어_ac</vt:lpstr>
      <vt:lpstr>나눔스퀘어_ac Bold</vt:lpstr>
      <vt:lpstr>나눔스퀘어_ac Light</vt:lpstr>
      <vt:lpstr>Office 테마</vt:lpstr>
      <vt:lpstr>PowerPoint Presentation</vt:lpstr>
      <vt:lpstr>The Role of Livestock Extension Development (Peran Penyuluhan Peternakan)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1) Penyebarluasan (Informasi) </vt:lpstr>
      <vt:lpstr>Penyuluh sebagai Agen.</vt:lpstr>
      <vt:lpstr>2) Penerangan dan Penjelasan</vt:lpstr>
      <vt:lpstr>3) Perubahan Perilaku</vt:lpstr>
      <vt:lpstr>4)</vt:lpstr>
      <vt:lpstr>5)</vt:lpstr>
      <vt:lpstr>6)</vt:lpstr>
      <vt:lpstr>7)</vt:lpstr>
      <vt:lpstr>8)</vt:lpstr>
      <vt:lpstr>9)</vt:lpstr>
      <vt:lpstr>10)</vt:lpstr>
      <vt:lpstr>Peran Penyuluh</vt:lpstr>
      <vt:lpstr>Peran Penyuluh</vt:lpstr>
      <vt:lpstr>Peran Penyuluh</vt:lpstr>
      <vt:lpstr>Peran Penyuluh</vt:lpstr>
      <vt:lpstr>Peranan Mahasiswa sebagai penyuluh</vt:lpstr>
      <vt:lpstr>Persiapan</vt:lpstr>
      <vt:lpstr>Pelaksanaan</vt:lpstr>
      <vt:lpstr>Evaluasi</vt:lpstr>
      <vt:lpstr>Referensi</vt:lpstr>
      <vt:lpstr>Referensi</vt:lpstr>
      <vt:lpstr>Philosophy, Goals, Principles and Ethics of Extension (Filsafat, Tujuan, Prinsip dan Etika Penyuluhan)</vt:lpstr>
      <vt:lpstr>Penyuluhan sebagai Proses Belajar (Extension as a Learning Process)</vt:lpstr>
      <vt:lpstr>Communication, Adoption and Diffusion of Innovation in Livestock Extension (Komunikasi, Adopsi dan Difusi Inovasi dalam Penyuluhan Peternakan)</vt:lpstr>
      <vt:lpstr>Inovasi dan Karakter (Praktikum pada masing – masing kelompok Pembuatan Pakan Hay Telur Asin dan Pupuk) </vt:lpstr>
      <vt:lpstr>Proses Adopsi dan Inovasi dalam Penyuluhan</vt:lpstr>
      <vt:lpstr>Perencanaan dan Pelaksanaan Program Penyuluhan</vt:lpstr>
      <vt:lpstr>Merumuskan Program Penyuluhan di Masyarakat</vt:lpstr>
      <vt:lpstr>Metode Penyuluhan di Masyarakat</vt:lpstr>
      <vt:lpstr>Media Penyuluhan</vt:lpstr>
      <vt:lpstr>Penyusunan Media atau Materi Penyuluhan</vt:lpstr>
      <vt:lpstr>Evaluasi Program Penyuluhan</vt:lpstr>
      <vt:lpstr>Lembaga Penyuluhan dan Peran Kelompok Tani – Ternak dalam Penyuluhan</vt:lpstr>
      <vt:lpstr>TERIMA KASIH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Iven Rannu</cp:lastModifiedBy>
  <cp:revision>114</cp:revision>
  <dcterms:created xsi:type="dcterms:W3CDTF">2021-04-29T04:21:21Z</dcterms:created>
  <dcterms:modified xsi:type="dcterms:W3CDTF">2025-03-29T11:04:27Z</dcterms:modified>
</cp:coreProperties>
</file>