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400" r:id="rId2"/>
    <p:sldId id="268" r:id="rId3"/>
    <p:sldId id="370" r:id="rId4"/>
    <p:sldId id="258" r:id="rId5"/>
    <p:sldId id="406" r:id="rId6"/>
    <p:sldId id="401" r:id="rId7"/>
    <p:sldId id="407" r:id="rId8"/>
    <p:sldId id="412" r:id="rId9"/>
    <p:sldId id="413" r:id="rId10"/>
    <p:sldId id="430" r:id="rId11"/>
    <p:sldId id="431" r:id="rId12"/>
    <p:sldId id="432" r:id="rId13"/>
    <p:sldId id="415" r:id="rId14"/>
    <p:sldId id="342" r:id="rId15"/>
    <p:sldId id="402" r:id="rId16"/>
    <p:sldId id="410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50" r:id="rId25"/>
    <p:sldId id="403" r:id="rId26"/>
    <p:sldId id="265" r:id="rId27"/>
    <p:sldId id="404" r:id="rId28"/>
    <p:sldId id="408" r:id="rId29"/>
    <p:sldId id="416" r:id="rId30"/>
    <p:sldId id="417" r:id="rId31"/>
    <p:sldId id="418" r:id="rId32"/>
    <p:sldId id="419" r:id="rId33"/>
    <p:sldId id="420" r:id="rId34"/>
    <p:sldId id="422" r:id="rId35"/>
    <p:sldId id="423" r:id="rId36"/>
    <p:sldId id="434" r:id="rId37"/>
    <p:sldId id="435" r:id="rId38"/>
    <p:sldId id="436" r:id="rId39"/>
    <p:sldId id="405" r:id="rId40"/>
    <p:sldId id="259" r:id="rId41"/>
    <p:sldId id="424" r:id="rId42"/>
    <p:sldId id="426" r:id="rId43"/>
    <p:sldId id="427" r:id="rId44"/>
    <p:sldId id="428" r:id="rId45"/>
    <p:sldId id="429" r:id="rId46"/>
    <p:sldId id="392" r:id="rId47"/>
    <p:sldId id="425" r:id="rId48"/>
    <p:sldId id="433" r:id="rId49"/>
    <p:sldId id="398" r:id="rId50"/>
    <p:sldId id="399" r:id="rId51"/>
    <p:sldId id="373" r:id="rId52"/>
    <p:sldId id="374" r:id="rId53"/>
    <p:sldId id="375" r:id="rId54"/>
    <p:sldId id="377" r:id="rId55"/>
    <p:sldId id="376" r:id="rId56"/>
    <p:sldId id="378" r:id="rId57"/>
    <p:sldId id="380" r:id="rId58"/>
    <p:sldId id="381" r:id="rId59"/>
    <p:sldId id="382" r:id="rId60"/>
    <p:sldId id="379" r:id="rId6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06" autoAdjust="0"/>
    <p:restoredTop sz="94660"/>
  </p:normalViewPr>
  <p:slideViewPr>
    <p:cSldViewPr snapToGrid="0">
      <p:cViewPr varScale="1">
        <p:scale>
          <a:sx n="71" d="100"/>
          <a:sy n="71" d="100"/>
        </p:scale>
        <p:origin x="55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01/04/2025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70c1df8b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70c1df8b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70c1df8b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70c1df8b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87070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426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8670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3784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7721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25474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437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16936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745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Google Shape;1098;g6ba96a1c4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9" name="Google Shape;1099;g6ba96a1c45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244cc8daa9_1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1244cc8daa9_1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2"/>
          <p:cNvSpPr txBox="1">
            <a:spLocks noGrp="1"/>
          </p:cNvSpPr>
          <p:nvPr>
            <p:ph type="ctrTitle"/>
          </p:nvPr>
        </p:nvSpPr>
        <p:spPr>
          <a:xfrm>
            <a:off x="2721039" y="3561117"/>
            <a:ext cx="3288000" cy="77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title" idx="2" hasCustomPrompt="1"/>
          </p:nvPr>
        </p:nvSpPr>
        <p:spPr>
          <a:xfrm>
            <a:off x="1111159" y="3244117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ctrTitle" idx="3"/>
          </p:nvPr>
        </p:nvSpPr>
        <p:spPr>
          <a:xfrm>
            <a:off x="2718533" y="4633676"/>
            <a:ext cx="3629600" cy="12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title" idx="4" hasCustomPrompt="1"/>
          </p:nvPr>
        </p:nvSpPr>
        <p:spPr>
          <a:xfrm>
            <a:off x="1147192" y="4633676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2"/>
          <p:cNvSpPr txBox="1">
            <a:spLocks noGrp="1"/>
          </p:cNvSpPr>
          <p:nvPr>
            <p:ph type="ctrTitle" idx="5"/>
          </p:nvPr>
        </p:nvSpPr>
        <p:spPr>
          <a:xfrm>
            <a:off x="7938352" y="3569439"/>
            <a:ext cx="3818800" cy="77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title" idx="6" hasCustomPrompt="1"/>
          </p:nvPr>
        </p:nvSpPr>
        <p:spPr>
          <a:xfrm>
            <a:off x="6312192" y="3252439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2"/>
          <p:cNvSpPr txBox="1">
            <a:spLocks noGrp="1"/>
          </p:cNvSpPr>
          <p:nvPr>
            <p:ph type="ctrTitle" idx="7"/>
          </p:nvPr>
        </p:nvSpPr>
        <p:spPr>
          <a:xfrm>
            <a:off x="7937645" y="4647880"/>
            <a:ext cx="3288000" cy="120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title" idx="8" hasCustomPrompt="1"/>
          </p:nvPr>
        </p:nvSpPr>
        <p:spPr>
          <a:xfrm>
            <a:off x="6336337" y="4592075"/>
            <a:ext cx="1497600" cy="120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8000" b="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Fira Sans Extra Condensed Medium"/>
              <a:buNone/>
              <a:defRPr sz="64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52031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title"/>
          </p:nvPr>
        </p:nvSpPr>
        <p:spPr>
          <a:xfrm>
            <a:off x="3775400" y="3221100"/>
            <a:ext cx="4641200" cy="119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69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4072800" y="4483700"/>
            <a:ext cx="4046400" cy="79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2133">
                <a:latin typeface="Livvic"/>
                <a:ea typeface="Livvic"/>
                <a:cs typeface="Livvic"/>
                <a:sym typeface="Livvic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00"/>
              <a:buFont typeface="Livvic"/>
              <a:buNone/>
              <a:defRPr sz="1600">
                <a:solidFill>
                  <a:schemeClr val="accent3"/>
                </a:solidFill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title" idx="2" hasCustomPrompt="1"/>
          </p:nvPr>
        </p:nvSpPr>
        <p:spPr>
          <a:xfrm>
            <a:off x="5370400" y="1673567"/>
            <a:ext cx="14512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6933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8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013903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8"/>
          <p:cNvSpPr txBox="1">
            <a:spLocks noGrp="1"/>
          </p:cNvSpPr>
          <p:nvPr>
            <p:ph type="ctrTitle"/>
          </p:nvPr>
        </p:nvSpPr>
        <p:spPr>
          <a:xfrm>
            <a:off x="3938820" y="3488671"/>
            <a:ext cx="1634400" cy="30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09" name="Google Shape;109;p28"/>
          <p:cNvSpPr txBox="1">
            <a:spLocks noGrp="1"/>
          </p:cNvSpPr>
          <p:nvPr>
            <p:ph type="subTitle" idx="1"/>
          </p:nvPr>
        </p:nvSpPr>
        <p:spPr>
          <a:xfrm>
            <a:off x="3489820" y="3716163"/>
            <a:ext cx="253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110" name="Google Shape;110;p28"/>
          <p:cNvSpPr txBox="1">
            <a:spLocks noGrp="1"/>
          </p:cNvSpPr>
          <p:nvPr>
            <p:ph type="ctrTitle" idx="2"/>
          </p:nvPr>
        </p:nvSpPr>
        <p:spPr>
          <a:xfrm>
            <a:off x="8766831" y="3453871"/>
            <a:ext cx="2322400" cy="33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11" name="Google Shape;111;p28"/>
          <p:cNvSpPr txBox="1">
            <a:spLocks noGrp="1"/>
          </p:cNvSpPr>
          <p:nvPr>
            <p:ph type="subTitle" idx="3"/>
          </p:nvPr>
        </p:nvSpPr>
        <p:spPr>
          <a:xfrm>
            <a:off x="8661831" y="3716163"/>
            <a:ext cx="2532400" cy="10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112" name="Google Shape;112;p28"/>
          <p:cNvSpPr txBox="1">
            <a:spLocks noGrp="1"/>
          </p:cNvSpPr>
          <p:nvPr>
            <p:ph type="ctrTitle" idx="4"/>
          </p:nvPr>
        </p:nvSpPr>
        <p:spPr>
          <a:xfrm>
            <a:off x="1079369" y="3488671"/>
            <a:ext cx="2425600" cy="30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13" name="Google Shape;113;p28"/>
          <p:cNvSpPr txBox="1">
            <a:spLocks noGrp="1"/>
          </p:cNvSpPr>
          <p:nvPr>
            <p:ph type="subTitle" idx="5"/>
          </p:nvPr>
        </p:nvSpPr>
        <p:spPr>
          <a:xfrm>
            <a:off x="1026069" y="3716163"/>
            <a:ext cx="2532400" cy="77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114" name="Google Shape;114;p28"/>
          <p:cNvSpPr txBox="1">
            <a:spLocks noGrp="1"/>
          </p:cNvSpPr>
          <p:nvPr>
            <p:ph type="ctrTitle" idx="6"/>
          </p:nvPr>
        </p:nvSpPr>
        <p:spPr>
          <a:xfrm>
            <a:off x="6298631" y="3453871"/>
            <a:ext cx="1967600" cy="33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  <a:defRPr sz="2133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8"/>
          <p:cNvSpPr txBox="1">
            <a:spLocks noGrp="1"/>
          </p:cNvSpPr>
          <p:nvPr>
            <p:ph type="subTitle" idx="7"/>
          </p:nvPr>
        </p:nvSpPr>
        <p:spPr>
          <a:xfrm>
            <a:off x="6016231" y="3716163"/>
            <a:ext cx="2532400" cy="103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1pPr>
            <a:lvl2pPr lvl="1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1867">
                <a:latin typeface="Livvic"/>
                <a:ea typeface="Livvic"/>
                <a:cs typeface="Livvic"/>
                <a:sym typeface="Livvic"/>
              </a:defRPr>
            </a:lvl9pPr>
          </a:lstStyle>
          <a:p>
            <a:endParaRPr/>
          </a:p>
        </p:txBody>
      </p:sp>
      <p:sp>
        <p:nvSpPr>
          <p:cNvPr id="116" name="Google Shape;116;p28"/>
          <p:cNvSpPr txBox="1">
            <a:spLocks noGrp="1"/>
          </p:cNvSpPr>
          <p:nvPr>
            <p:ph type="ctrTitle" idx="8"/>
          </p:nvPr>
        </p:nvSpPr>
        <p:spPr>
          <a:xfrm>
            <a:off x="2580733" y="479267"/>
            <a:ext cx="7030800" cy="129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40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8445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slide" Target="slide4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slideplayer.info/slide/13978518/" TargetMode="Externa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agronomipertanian.blogspot.com/2016/06/tugas-dan-fungsi-penyuuhan-pertanian.html" TargetMode="Externa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2000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1. Peran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2.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Penasehat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(2015),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Anwarudini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(2020),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Khairunnisa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(2021),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Saputri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(2016)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Penasehat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Penghubung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Agen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Pembaharu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motivator,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konsutan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Edukator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Motivator,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Mediator</a:t>
            </a:r>
          </a:p>
          <a:p>
            <a:pPr marL="529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Peran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tanggung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Peran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Peran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dan Peran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098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2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787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3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945" y="2454465"/>
            <a:ext cx="8122988" cy="2308324"/>
          </a:xfrm>
        </p:spPr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Functions, Philosophy, Goals, Principles and Ethics of extension</a:t>
            </a:r>
            <a:b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fungsi, falsafah, tujuan, prinsip, dan etika penyuluhan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80610" y="4662152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alsafah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Font typeface="Wingdings" panose="05000000000000000000" pitchFamily="2" charset="2"/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Ruang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Lingkup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Font typeface="Wingdings" panose="05000000000000000000" pitchFamily="2" charset="2"/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Pencapaian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Font typeface="Wingdings" panose="05000000000000000000" pitchFamily="2" charset="2"/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Font typeface="Wingdings" panose="05000000000000000000" pitchFamily="2" charset="2"/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Etika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2736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Kompetensi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Dasar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000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526345"/>
            <a:ext cx="10515600" cy="701731"/>
          </a:xfrm>
        </p:spPr>
        <p:txBody>
          <a:bodyPr/>
          <a:lstStyle/>
          <a:p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Fungsi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dirty="0" err="1">
                <a:solidFill>
                  <a:srgbClr val="444444"/>
                </a:solidFill>
                <a:latin typeface="Arial" panose="020B0604020202020204" pitchFamily="34" charset="0"/>
              </a:rPr>
              <a:t>peranan</a:t>
            </a:r>
            <a:r>
              <a:rPr lang="en-ID" sz="2000" dirty="0">
                <a:solidFill>
                  <a:srgbClr val="444444"/>
                </a:solidFill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adalah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peranan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selain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tugas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pokoknya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melaksanakan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Mengapa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demikian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karena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melaksanakan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tugas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pokoknya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menyuluh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)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tidak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akan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berhasil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baik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bila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tidak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mampu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memerankan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peran-peran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tambahan</a:t>
            </a:r>
            <a:r>
              <a:rPr lang="en-ID" sz="2000" b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/</a:t>
            </a:r>
            <a:r>
              <a:rPr lang="en-ID" sz="2000" b="0" dirty="0" err="1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lainnya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472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Fungsi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705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526345"/>
            <a:ext cx="10515600" cy="701731"/>
          </a:xfrm>
        </p:spPr>
        <p:txBody>
          <a:bodyPr/>
          <a:lstStyle/>
          <a:p>
            <a:r>
              <a:rPr lang="en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ID" alt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alsafah</a:t>
            </a:r>
            <a:r>
              <a:rPr lang="en-ID" alt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77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dirty="0" err="1">
                <a:latin typeface="+mj-lt"/>
              </a:rPr>
              <a:t>Makna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secara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filosofis</a:t>
            </a:r>
            <a:r>
              <a:rPr lang="en-ID" sz="2000" dirty="0">
                <a:latin typeface="+mj-lt"/>
              </a:rPr>
              <a:t>, ”</a:t>
            </a:r>
            <a:r>
              <a:rPr lang="en-ID" sz="2000" dirty="0" err="1">
                <a:latin typeface="+mj-lt"/>
              </a:rPr>
              <a:t>penyuluhan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pertanian</a:t>
            </a:r>
            <a:r>
              <a:rPr lang="en-ID" sz="2000" dirty="0">
                <a:latin typeface="+mj-lt"/>
              </a:rPr>
              <a:t> dan </a:t>
            </a:r>
            <a:r>
              <a:rPr lang="en-ID" sz="2000" dirty="0" err="1">
                <a:latin typeface="+mj-lt"/>
              </a:rPr>
              <a:t>peternakan</a:t>
            </a:r>
            <a:r>
              <a:rPr lang="en-ID" sz="2000" dirty="0">
                <a:latin typeface="+mj-lt"/>
              </a:rPr>
              <a:t> ”yang </a:t>
            </a:r>
            <a:r>
              <a:rPr lang="en-ID" sz="2000" dirty="0" err="1">
                <a:latin typeface="+mj-lt"/>
              </a:rPr>
              <a:t>terkandung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dalam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Undang</a:t>
            </a:r>
            <a:r>
              <a:rPr lang="en-ID" sz="2000" dirty="0">
                <a:latin typeface="+mj-lt"/>
              </a:rPr>
              <a:t>- </a:t>
            </a:r>
            <a:r>
              <a:rPr lang="en-ID" sz="2000" dirty="0" err="1">
                <a:latin typeface="+mj-lt"/>
              </a:rPr>
              <a:t>Undang</a:t>
            </a:r>
            <a:r>
              <a:rPr lang="en-ID" sz="2000" dirty="0">
                <a:latin typeface="+mj-lt"/>
              </a:rPr>
              <a:t> no 16 </a:t>
            </a:r>
            <a:r>
              <a:rPr lang="en-ID" sz="2000" dirty="0" err="1">
                <a:latin typeface="+mj-lt"/>
              </a:rPr>
              <a:t>tahun</a:t>
            </a:r>
            <a:r>
              <a:rPr lang="en-ID" sz="2000" dirty="0">
                <a:latin typeface="+mj-lt"/>
              </a:rPr>
              <a:t> 2006 </a:t>
            </a:r>
            <a:r>
              <a:rPr lang="en-ID" sz="2000" dirty="0" err="1">
                <a:latin typeface="+mj-lt"/>
              </a:rPr>
              <a:t>adalah</a:t>
            </a:r>
            <a:r>
              <a:rPr lang="en-ID" sz="2000" dirty="0">
                <a:latin typeface="+mj-lt"/>
              </a:rPr>
              <a:t> “</a:t>
            </a:r>
            <a:r>
              <a:rPr lang="en-ID" sz="2000" dirty="0" err="1">
                <a:latin typeface="+mj-lt"/>
              </a:rPr>
              <a:t>bekerja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bersama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masyarakat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dalam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melakukan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usahanya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untuk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meningkatkan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kesejahteraan</a:t>
            </a:r>
            <a:r>
              <a:rPr lang="en-ID" sz="2000" dirty="0">
                <a:latin typeface="+mj-lt"/>
              </a:rPr>
              <a:t> dan </a:t>
            </a:r>
            <a:r>
              <a:rPr lang="en-ID" sz="2000" dirty="0" err="1">
                <a:latin typeface="+mj-lt"/>
              </a:rPr>
              <a:t>kesadarannya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dalam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pelestarian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lingkungan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hidup</a:t>
            </a:r>
            <a:r>
              <a:rPr lang="en-ID" sz="2000" dirty="0">
                <a:latin typeface="+mj-lt"/>
              </a:rPr>
              <a:t>“. </a:t>
            </a: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350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158750" indent="0" algn="just">
              <a:buNone/>
            </a:pPr>
            <a:r>
              <a:rPr lang="en-ID" sz="2000" dirty="0" err="1">
                <a:latin typeface="+mj-lt"/>
              </a:rPr>
              <a:t>Kegiatan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penyuluhan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harus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berpijak</a:t>
            </a:r>
            <a:r>
              <a:rPr lang="en-ID" sz="2000" dirty="0">
                <a:latin typeface="+mj-lt"/>
              </a:rPr>
              <a:t> pada </a:t>
            </a:r>
            <a:r>
              <a:rPr lang="en-ID" sz="2000" dirty="0" err="1">
                <a:latin typeface="+mj-lt"/>
              </a:rPr>
              <a:t>pentingnya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pengembangan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individu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dalam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perjalanan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pertumbuhan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masyarakat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itu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sendiri</a:t>
            </a:r>
            <a:r>
              <a:rPr lang="en-ID" sz="2000" dirty="0">
                <a:latin typeface="+mj-lt"/>
              </a:rPr>
              <a:t>. </a:t>
            </a:r>
            <a:r>
              <a:rPr lang="en-ID" sz="2000" dirty="0" err="1">
                <a:latin typeface="+mj-lt"/>
              </a:rPr>
              <a:t>Penyuluhan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sebagai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implikasi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pendidikan</a:t>
            </a:r>
            <a:r>
              <a:rPr lang="en-ID" sz="2000" dirty="0">
                <a:latin typeface="+mj-lt"/>
              </a:rPr>
              <a:t> non formal </a:t>
            </a:r>
            <a:r>
              <a:rPr lang="en-ID" sz="2000" dirty="0" err="1">
                <a:latin typeface="+mj-lt"/>
              </a:rPr>
              <a:t>dimaksudkan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bukan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hanya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suatu</a:t>
            </a:r>
            <a:r>
              <a:rPr lang="en-ID" sz="2000" dirty="0">
                <a:latin typeface="+mj-lt"/>
              </a:rPr>
              <a:t> proses </a:t>
            </a:r>
            <a:r>
              <a:rPr lang="en-ID" sz="2000" dirty="0" err="1">
                <a:latin typeface="+mj-lt"/>
              </a:rPr>
              <a:t>pembelajaran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untuk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menyesuaikan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terhadap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situasi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kehidupan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nyata</a:t>
            </a:r>
            <a:r>
              <a:rPr lang="en-ID" sz="2000" dirty="0">
                <a:latin typeface="+mj-lt"/>
              </a:rPr>
              <a:t>, </a:t>
            </a:r>
            <a:r>
              <a:rPr lang="en-ID" sz="2000" dirty="0" err="1">
                <a:latin typeface="+mj-lt"/>
              </a:rPr>
              <a:t>namun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lebih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jauh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dari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itu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adalah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suatu</a:t>
            </a:r>
            <a:r>
              <a:rPr lang="en-ID" sz="2000" dirty="0">
                <a:latin typeface="+mj-lt"/>
              </a:rPr>
              <a:t> proses </a:t>
            </a:r>
            <a:r>
              <a:rPr lang="en-ID" sz="2000" dirty="0" err="1">
                <a:latin typeface="+mj-lt"/>
              </a:rPr>
              <a:t>pembelajaran</a:t>
            </a:r>
            <a:r>
              <a:rPr lang="en-ID" sz="2000" dirty="0">
                <a:latin typeface="+mj-lt"/>
              </a:rPr>
              <a:t> yang </a:t>
            </a:r>
            <a:r>
              <a:rPr lang="en-ID" sz="2000" dirty="0" err="1">
                <a:latin typeface="+mj-lt"/>
              </a:rPr>
              <a:t>dilakukan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untuk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meningkatkan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kualitas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hidup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manusia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dengan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mempertinggi</a:t>
            </a:r>
            <a:r>
              <a:rPr lang="en-ID" sz="2000" dirty="0">
                <a:latin typeface="+mj-lt"/>
              </a:rPr>
              <a:t> </a:t>
            </a:r>
            <a:r>
              <a:rPr lang="en-ID" sz="2000" dirty="0" err="1">
                <a:latin typeface="+mj-lt"/>
              </a:rPr>
              <a:t>pengalaman-pengalaman</a:t>
            </a:r>
            <a:endParaRPr lang="en-ID" sz="2000" dirty="0">
              <a:latin typeface="+mj-lt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3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kerjasama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dikemukakan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filosofis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timur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intinya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dijiwai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amat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mulia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orang lain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rangka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memperbaiki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menguntungkan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0" indent="0">
              <a:buNone/>
            </a:pPr>
            <a:endParaRPr lang="en-ID" sz="2000" dirty="0"/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702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Kelsey dan Hearne,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Ensminger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(1962)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(1993)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falsafah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“1)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mengubah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ketrampilan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2)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segenap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keinginannya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3)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menolong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4)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sambal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”, dan “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percaya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”; </a:t>
            </a: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685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Sejalan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Kelsey dan Hearne,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Ensminger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(1962)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Mardikanto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(1993)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falsafah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5)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pemimpin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dunianya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keseluruhan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6)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kebahagiaan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7)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pekerjaan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diselaraskan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8)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berhubungan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menghormati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mempercayai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9)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arah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; dan  </a:t>
            </a:r>
          </a:p>
          <a:p>
            <a:pPr marL="0" indent="0" algn="just">
              <a:buNone/>
            </a:pP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10)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berkelanjutan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”.  </a:t>
            </a: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601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singkat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Asngari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Slamet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2003)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mengatakan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falsafah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mendidik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orang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mengubah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klien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direncanakan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dikehendaki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orang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 modern</a:t>
            </a: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246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Falsafah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394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57">
            <a:hlinkClick r:id="rId3" action="ppaction://hlinksldjump"/>
          </p:cNvPr>
          <p:cNvSpPr txBox="1">
            <a:spLocks noGrp="1"/>
          </p:cNvSpPr>
          <p:nvPr>
            <p:ph type="ctrTitle"/>
          </p:nvPr>
        </p:nvSpPr>
        <p:spPr>
          <a:xfrm>
            <a:off x="1895992" y="1492352"/>
            <a:ext cx="3288000" cy="77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-ID" sz="2000" dirty="0"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" sz="2000" dirty="0"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</a:rPr>
              <a:t>ekerjasama dengan masyarakat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8" name="Google Shape;488;p57">
            <a:hlinkClick r:id="rId3" action="ppaction://hlinksldjump"/>
          </p:cNvPr>
          <p:cNvSpPr txBox="1">
            <a:spLocks noGrp="1"/>
          </p:cNvSpPr>
          <p:nvPr>
            <p:ph type="title" idx="2"/>
          </p:nvPr>
        </p:nvSpPr>
        <p:spPr>
          <a:xfrm>
            <a:off x="995082" y="1428764"/>
            <a:ext cx="900910" cy="89757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tx1"/>
                </a:solidFill>
                <a:uFill>
                  <a:noFill/>
                </a:uFill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01</a:t>
            </a:r>
            <a:endParaRPr sz="4000" dirty="0">
              <a:solidFill>
                <a:schemeClr val="tx1"/>
              </a:solidFill>
            </a:endParaRPr>
          </a:p>
        </p:txBody>
      </p:sp>
      <p:sp>
        <p:nvSpPr>
          <p:cNvPr id="489" name="Google Shape;489;p57"/>
          <p:cNvSpPr txBox="1">
            <a:spLocks noGrp="1"/>
          </p:cNvSpPr>
          <p:nvPr>
            <p:ph type="ctrTitle" idx="3"/>
          </p:nvPr>
        </p:nvSpPr>
        <p:spPr>
          <a:xfrm>
            <a:off x="1895992" y="2602921"/>
            <a:ext cx="3629600" cy="89757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" sz="2000" dirty="0"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</a:rPr>
              <a:t>Mendorong Kemandirian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0" name="Google Shape;490;p57"/>
          <p:cNvSpPr txBox="1">
            <a:spLocks noGrp="1"/>
          </p:cNvSpPr>
          <p:nvPr>
            <p:ph type="title" idx="4"/>
          </p:nvPr>
        </p:nvSpPr>
        <p:spPr>
          <a:xfrm>
            <a:off x="995082" y="2741401"/>
            <a:ext cx="900910" cy="77040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tx1"/>
                </a:solidFill>
                <a:uFill>
                  <a:noFill/>
                </a:u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02</a:t>
            </a:r>
            <a:endParaRPr sz="4000" dirty="0">
              <a:solidFill>
                <a:schemeClr val="tx1"/>
              </a:solidFill>
            </a:endParaRPr>
          </a:p>
        </p:txBody>
      </p:sp>
      <p:sp>
        <p:nvSpPr>
          <p:cNvPr id="491" name="Google Shape;491;p57"/>
          <p:cNvSpPr txBox="1">
            <a:spLocks noGrp="1"/>
          </p:cNvSpPr>
          <p:nvPr>
            <p:ph type="ctrTitle" idx="5"/>
          </p:nvPr>
        </p:nvSpPr>
        <p:spPr>
          <a:xfrm>
            <a:off x="7487074" y="1492352"/>
            <a:ext cx="3818800" cy="77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sz="2000" dirty="0"/>
          </a:p>
        </p:txBody>
      </p:sp>
      <p:sp>
        <p:nvSpPr>
          <p:cNvPr id="492" name="Google Shape;492;p57"/>
          <p:cNvSpPr txBox="1">
            <a:spLocks noGrp="1"/>
          </p:cNvSpPr>
          <p:nvPr>
            <p:ph type="title" idx="6"/>
          </p:nvPr>
        </p:nvSpPr>
        <p:spPr>
          <a:xfrm>
            <a:off x="6683200" y="1492352"/>
            <a:ext cx="803874" cy="77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tx1"/>
                </a:solidFill>
                <a:uFill>
                  <a:noFill/>
                </a:u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03</a:t>
            </a:r>
            <a:endParaRPr sz="4000" dirty="0">
              <a:solidFill>
                <a:schemeClr val="tx1"/>
              </a:solidFill>
            </a:endParaRPr>
          </a:p>
        </p:txBody>
      </p:sp>
      <p:sp>
        <p:nvSpPr>
          <p:cNvPr id="493" name="Google Shape;493;p57"/>
          <p:cNvSpPr txBox="1">
            <a:spLocks noGrp="1"/>
          </p:cNvSpPr>
          <p:nvPr>
            <p:ph type="ctrTitle" idx="7"/>
          </p:nvPr>
        </p:nvSpPr>
        <p:spPr>
          <a:xfrm>
            <a:off x="7487075" y="2604070"/>
            <a:ext cx="3818799" cy="1562868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Peningkatan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harkat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martabat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&amp;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endParaRPr sz="2000" dirty="0"/>
          </a:p>
        </p:txBody>
      </p:sp>
      <p:sp>
        <p:nvSpPr>
          <p:cNvPr id="494" name="Google Shape;494;p57"/>
          <p:cNvSpPr txBox="1">
            <a:spLocks noGrp="1"/>
          </p:cNvSpPr>
          <p:nvPr>
            <p:ph type="title" idx="8"/>
          </p:nvPr>
        </p:nvSpPr>
        <p:spPr>
          <a:xfrm>
            <a:off x="6683200" y="2867697"/>
            <a:ext cx="803874" cy="51780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tx1"/>
                </a:solidFill>
                <a:uFill>
                  <a:noFill/>
                </a:u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04</a:t>
            </a:r>
            <a:endParaRPr sz="4000" dirty="0">
              <a:solidFill>
                <a:schemeClr val="tx1"/>
              </a:solidFill>
            </a:endParaRPr>
          </a:p>
        </p:txBody>
      </p:sp>
      <p:sp>
        <p:nvSpPr>
          <p:cNvPr id="11" name="Google Shape;487;p57">
            <a:hlinkClick r:id="rId3" action="ppaction://hlinksldjump"/>
            <a:extLst>
              <a:ext uri="{FF2B5EF4-FFF2-40B4-BE49-F238E27FC236}">
                <a16:creationId xmlns:a16="http://schemas.microsoft.com/office/drawing/2014/main" id="{9585CA2F-6796-4EEE-B64C-69D45787AB9F}"/>
              </a:ext>
            </a:extLst>
          </p:cNvPr>
          <p:cNvSpPr txBox="1">
            <a:spLocks/>
          </p:cNvSpPr>
          <p:nvPr/>
        </p:nvSpPr>
        <p:spPr>
          <a:xfrm>
            <a:off x="3381008" y="142323"/>
            <a:ext cx="5373027" cy="1009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8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9pPr>
          </a:lstStyle>
          <a:p>
            <a:pPr algn="ctr"/>
            <a:r>
              <a:rPr lang="en-ID" sz="2667" dirty="0">
                <a:solidFill>
                  <a:schemeClr val="tx1"/>
                </a:solidFill>
                <a:uFill>
                  <a:noFill/>
                </a:uFill>
                <a:latin typeface="+mj-lt"/>
              </a:rPr>
              <a:t>4 </a:t>
            </a:r>
            <a:r>
              <a:rPr lang="en-ID" sz="2667" dirty="0" err="1">
                <a:solidFill>
                  <a:schemeClr val="tx1"/>
                </a:solidFill>
                <a:uFill>
                  <a:noFill/>
                </a:uFill>
                <a:latin typeface="+mj-lt"/>
              </a:rPr>
              <a:t>hal</a:t>
            </a:r>
            <a:r>
              <a:rPr lang="en-ID" sz="2667" dirty="0">
                <a:solidFill>
                  <a:schemeClr val="tx1"/>
                </a:solidFill>
                <a:uFill>
                  <a:noFill/>
                </a:uFill>
                <a:latin typeface="+mj-lt"/>
              </a:rPr>
              <a:t> </a:t>
            </a:r>
            <a:r>
              <a:rPr lang="en-ID" sz="2667" dirty="0" err="1">
                <a:solidFill>
                  <a:schemeClr val="tx1"/>
                </a:solidFill>
                <a:uFill>
                  <a:noFill/>
                </a:uFill>
                <a:latin typeface="+mj-lt"/>
              </a:rPr>
              <a:t>penting</a:t>
            </a:r>
            <a:r>
              <a:rPr lang="en-ID" sz="2667" dirty="0">
                <a:solidFill>
                  <a:schemeClr val="tx1"/>
                </a:solidFill>
                <a:uFill>
                  <a:noFill/>
                </a:uFill>
                <a:latin typeface="+mj-lt"/>
              </a:rPr>
              <a:t> </a:t>
            </a:r>
            <a:r>
              <a:rPr lang="en-ID" sz="2667" dirty="0" err="1">
                <a:solidFill>
                  <a:schemeClr val="tx1"/>
                </a:solidFill>
                <a:uFill>
                  <a:noFill/>
                </a:uFill>
                <a:latin typeface="+mj-lt"/>
              </a:rPr>
              <a:t>filosofi</a:t>
            </a:r>
            <a:r>
              <a:rPr lang="en-ID" sz="2667" dirty="0">
                <a:solidFill>
                  <a:schemeClr val="tx1"/>
                </a:solidFill>
                <a:uFill>
                  <a:noFill/>
                </a:uFill>
                <a:latin typeface="+mj-lt"/>
              </a:rPr>
              <a:t> </a:t>
            </a:r>
            <a:r>
              <a:rPr lang="en-ID" sz="2667" dirty="0" err="1">
                <a:solidFill>
                  <a:schemeClr val="tx1"/>
                </a:solidFill>
                <a:uFill>
                  <a:noFill/>
                </a:uFill>
                <a:latin typeface="+mj-lt"/>
              </a:rPr>
              <a:t>penyuluhan</a:t>
            </a:r>
            <a:r>
              <a:rPr lang="en-ID" sz="2667" dirty="0">
                <a:solidFill>
                  <a:schemeClr val="tx1"/>
                </a:solidFill>
                <a:uFill>
                  <a:noFill/>
                </a:uFill>
                <a:latin typeface="+mj-lt"/>
              </a:rPr>
              <a:t> </a:t>
            </a:r>
            <a:r>
              <a:rPr lang="en-ID" sz="2667" dirty="0" err="1">
                <a:solidFill>
                  <a:schemeClr val="tx1"/>
                </a:solidFill>
                <a:uFill>
                  <a:noFill/>
                </a:uFill>
                <a:latin typeface="+mj-lt"/>
              </a:rPr>
              <a:t>peternakan</a:t>
            </a:r>
            <a:endParaRPr lang="en-ID" sz="2667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57">
            <a:hlinkClick r:id="rId3" action="ppaction://hlinksldjump"/>
          </p:cNvPr>
          <p:cNvSpPr txBox="1">
            <a:spLocks noGrp="1"/>
          </p:cNvSpPr>
          <p:nvPr>
            <p:ph type="ctrTitle"/>
          </p:nvPr>
        </p:nvSpPr>
        <p:spPr>
          <a:xfrm>
            <a:off x="1105431" y="1655261"/>
            <a:ext cx="4477593" cy="50696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seutuhnya</a:t>
            </a:r>
            <a:endParaRPr sz="2000" dirty="0"/>
          </a:p>
        </p:txBody>
      </p:sp>
      <p:sp>
        <p:nvSpPr>
          <p:cNvPr id="488" name="Google Shape;488;p57">
            <a:hlinkClick r:id="rId3" action="ppaction://hlinksldjump"/>
          </p:cNvPr>
          <p:cNvSpPr txBox="1">
            <a:spLocks noGrp="1"/>
          </p:cNvSpPr>
          <p:nvPr>
            <p:ph type="title" idx="2"/>
          </p:nvPr>
        </p:nvSpPr>
        <p:spPr>
          <a:xfrm>
            <a:off x="211739" y="1455229"/>
            <a:ext cx="893692" cy="985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01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9" name="Google Shape;489;p57"/>
          <p:cNvSpPr txBox="1">
            <a:spLocks noGrp="1"/>
          </p:cNvSpPr>
          <p:nvPr>
            <p:ph type="ctrTitle" idx="3"/>
          </p:nvPr>
        </p:nvSpPr>
        <p:spPr>
          <a:xfrm>
            <a:off x="1105431" y="2574918"/>
            <a:ext cx="4646526" cy="50696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sz="2000" dirty="0"/>
          </a:p>
        </p:txBody>
      </p:sp>
      <p:sp>
        <p:nvSpPr>
          <p:cNvPr id="490" name="Google Shape;490;p57"/>
          <p:cNvSpPr txBox="1">
            <a:spLocks noGrp="1"/>
          </p:cNvSpPr>
          <p:nvPr>
            <p:ph type="title" idx="4"/>
          </p:nvPr>
        </p:nvSpPr>
        <p:spPr>
          <a:xfrm>
            <a:off x="211738" y="2554895"/>
            <a:ext cx="893693" cy="770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02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" name="Google Shape;491;p57"/>
          <p:cNvSpPr txBox="1">
            <a:spLocks noGrp="1"/>
          </p:cNvSpPr>
          <p:nvPr>
            <p:ph type="ctrTitle" idx="5"/>
          </p:nvPr>
        </p:nvSpPr>
        <p:spPr>
          <a:xfrm>
            <a:off x="1105430" y="3776120"/>
            <a:ext cx="5299238" cy="48277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penampilannya</a:t>
            </a:r>
            <a:endParaRPr sz="2000" dirty="0"/>
          </a:p>
        </p:txBody>
      </p:sp>
      <p:sp>
        <p:nvSpPr>
          <p:cNvPr id="492" name="Google Shape;492;p57"/>
          <p:cNvSpPr txBox="1">
            <a:spLocks noGrp="1"/>
          </p:cNvSpPr>
          <p:nvPr>
            <p:ph type="title" idx="6"/>
          </p:nvPr>
        </p:nvSpPr>
        <p:spPr>
          <a:xfrm>
            <a:off x="211737" y="3737989"/>
            <a:ext cx="893693" cy="76431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hlink"/>
                </a:solidFill>
                <a:uFill>
                  <a:noFill/>
                </a:uFill>
                <a:hlinkClick r:id="" action="ppaction://noaction"/>
              </a:rPr>
              <a:t>03</a:t>
            </a:r>
            <a:endParaRPr sz="4000" dirty="0"/>
          </a:p>
        </p:txBody>
      </p:sp>
      <p:sp>
        <p:nvSpPr>
          <p:cNvPr id="493" name="Google Shape;493;p57"/>
          <p:cNvSpPr txBox="1">
            <a:spLocks noGrp="1"/>
          </p:cNvSpPr>
          <p:nvPr>
            <p:ph type="ctrTitle" idx="7"/>
          </p:nvPr>
        </p:nvSpPr>
        <p:spPr>
          <a:xfrm>
            <a:off x="1105430" y="4622255"/>
            <a:ext cx="5174346" cy="116063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mencerminkan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dinamika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Ulet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Mental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Kuat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Semangat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endParaRPr sz="2000" dirty="0"/>
          </a:p>
        </p:txBody>
      </p:sp>
      <p:sp>
        <p:nvSpPr>
          <p:cNvPr id="494" name="Google Shape;494;p57"/>
          <p:cNvSpPr txBox="1">
            <a:spLocks noGrp="1"/>
          </p:cNvSpPr>
          <p:nvPr>
            <p:ph type="title" idx="8"/>
          </p:nvPr>
        </p:nvSpPr>
        <p:spPr>
          <a:xfrm>
            <a:off x="223622" y="4881506"/>
            <a:ext cx="881808" cy="78143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000" dirty="0">
                <a:solidFill>
                  <a:schemeClr val="hlink"/>
                </a:solidFill>
                <a:uFill>
                  <a:noFill/>
                </a:uFill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04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Google Shape;487;p57">
            <a:hlinkClick r:id="rId3" action="ppaction://hlinksldjump"/>
            <a:extLst>
              <a:ext uri="{FF2B5EF4-FFF2-40B4-BE49-F238E27FC236}">
                <a16:creationId xmlns:a16="http://schemas.microsoft.com/office/drawing/2014/main" id="{9585CA2F-6796-4EEE-B64C-69D45787AB9F}"/>
              </a:ext>
            </a:extLst>
          </p:cNvPr>
          <p:cNvSpPr txBox="1">
            <a:spLocks/>
          </p:cNvSpPr>
          <p:nvPr/>
        </p:nvSpPr>
        <p:spPr>
          <a:xfrm>
            <a:off x="354586" y="43933"/>
            <a:ext cx="11679636" cy="781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8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edressed"/>
              <a:buNone/>
              <a:defRPr sz="2400" b="0" i="0" u="none" strike="noStrike" cap="none">
                <a:solidFill>
                  <a:schemeClr val="dk1"/>
                </a:solidFill>
                <a:latin typeface="Redressed"/>
                <a:ea typeface="Redressed"/>
                <a:cs typeface="Redressed"/>
                <a:sym typeface="Redressed"/>
              </a:defRPr>
            </a:lvl9pPr>
          </a:lstStyle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Padmanegara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(1987)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ditunjukkan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diragakan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), yang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endParaRPr lang="en-ID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6048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526345"/>
            <a:ext cx="10515600" cy="701731"/>
          </a:xfrm>
        </p:spPr>
        <p:txBody>
          <a:bodyPr/>
          <a:lstStyle/>
          <a:p>
            <a:r>
              <a:rPr lang="en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dan Ruang </a:t>
            </a:r>
            <a:r>
              <a:rPr lang="en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Lingkup</a:t>
            </a:r>
            <a:r>
              <a:rPr lang="en-ID" alt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485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Penyadaran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Masalajh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Memproduksi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Publikasi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Peguatan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Kapasitas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684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dan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Lingkup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876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Penyadaran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menyadarkan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keberadaannya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keberadaannya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lingkungannya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menyangkut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sosial-budaya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144501" y="1885497"/>
            <a:ext cx="3816033" cy="40346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  <a:hlinkClick r:id="rId5" action="ppaction://hlinksldjump"/>
              </a:rPr>
              <a:t>01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983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diinginkan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kaitannya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alam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sarana-prasarana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kelembagaan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aksesibilitas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sosial-budaya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politis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272439" y="2233951"/>
            <a:ext cx="3816033" cy="40346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055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Membantu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sejak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akar-masalah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masalah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pilihan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pemecahan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terbaik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202746" y="1905740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03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405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pentingnya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lingkungannya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lokal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nasional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regional dan global)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202746" y="1905740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04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4501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pengujian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bagian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terencana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dirumuskan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438144" y="2307929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05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140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uji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cocok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ekonomis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sosial-budaya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politik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. Di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samping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uji </a:t>
            </a:r>
            <a:r>
              <a:rPr lang="en-ID" sz="2667" b="1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ID" sz="2667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juga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gambaran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beragam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paling “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resiko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terkecil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438144" y="2307929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06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83781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619220" y="1977207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Memproduksi</a:t>
            </a:r>
            <a:r>
              <a:rPr lang="en-ID" sz="26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2667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publikasi</a:t>
            </a:r>
            <a:r>
              <a:rPr lang="en-ID" sz="26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baik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berasal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luar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penelitian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kebijakan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produsen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pelaku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bisnis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maupun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berasal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pengalaman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indegenuous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technology,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maupun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kearifan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tradisional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nilai-nilai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adat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lain).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438144" y="2307929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375905"/>
            <a:ext cx="1497600" cy="1201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07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232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2401208" y="957857"/>
            <a:ext cx="6953560" cy="577105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Melaksanakan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pemberdayaan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kapasitas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Pemberdayaan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disini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pemberian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kesempatan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kelompok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bersuara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menentukan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pilihan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(voice and choice)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kaitannya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aksesibilitas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keterlibatan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pemenuhan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kebutuhan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serta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partisipasi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keseluruhan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proses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pembangunan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bertanggung-gugat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akuntabilitas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publik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dan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kapasitas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lokal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kapasitas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menyangkut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penguatan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kapasitas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individu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kelembagaan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lokal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masyarakat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serta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pengembangan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jejaring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kemitraan</a:t>
            </a:r>
            <a:r>
              <a:rPr lang="en-ID" sz="2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kerja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-438144" y="2307929"/>
            <a:ext cx="2963855" cy="2805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9756894" y="326194"/>
            <a:ext cx="2223089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Google Shape;488;p57">
            <a:hlinkClick r:id="rId5" action="ppaction://hlinksldjump"/>
            <a:extLst>
              <a:ext uri="{FF2B5EF4-FFF2-40B4-BE49-F238E27FC236}">
                <a16:creationId xmlns:a16="http://schemas.microsoft.com/office/drawing/2014/main" id="{EB58F734-DD29-43FA-A363-EE8B12950577}"/>
              </a:ext>
            </a:extLst>
          </p:cNvPr>
          <p:cNvSpPr txBox="1">
            <a:spLocks noGrp="1"/>
          </p:cNvSpPr>
          <p:nvPr>
            <p:ph type="title" idx="2"/>
          </p:nvPr>
        </p:nvSpPr>
        <p:spPr>
          <a:xfrm>
            <a:off x="5129188" y="45873"/>
            <a:ext cx="1497600" cy="91798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hlink"/>
                </a:solidFill>
                <a:uFill>
                  <a:noFill/>
                </a:uFill>
              </a:rPr>
              <a:t>08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6060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221646"/>
            <a:ext cx="10515600" cy="1311128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Kekuatan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Pencapaian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132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64"/>
          <p:cNvSpPr txBox="1">
            <a:spLocks noGrp="1"/>
          </p:cNvSpPr>
          <p:nvPr>
            <p:ph type="ctrTitle" idx="8"/>
          </p:nvPr>
        </p:nvSpPr>
        <p:spPr>
          <a:xfrm>
            <a:off x="458994" y="1"/>
            <a:ext cx="11517853" cy="139760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en-ID" sz="4800" dirty="0" err="1">
                <a:cs typeface="Times New Roman" panose="02020603050405020304" pitchFamily="18" charset="0"/>
              </a:rPr>
              <a:t>Kekuatan</a:t>
            </a:r>
            <a:r>
              <a:rPr lang="en-ID" sz="4800" dirty="0">
                <a:cs typeface="Times New Roman" panose="02020603050405020304" pitchFamily="18" charset="0"/>
              </a:rPr>
              <a:t> </a:t>
            </a:r>
            <a:r>
              <a:rPr lang="en-ID" sz="4800" dirty="0" err="1">
                <a:cs typeface="Times New Roman" panose="02020603050405020304" pitchFamily="18" charset="0"/>
              </a:rPr>
              <a:t>Mempengaruhi</a:t>
            </a:r>
            <a:r>
              <a:rPr lang="en-ID" sz="4800" dirty="0">
                <a:cs typeface="Times New Roman" panose="02020603050405020304" pitchFamily="18" charset="0"/>
              </a:rPr>
              <a:t> </a:t>
            </a:r>
            <a:r>
              <a:rPr lang="en-ID" sz="4800" dirty="0" err="1">
                <a:cs typeface="Times New Roman" panose="02020603050405020304" pitchFamily="18" charset="0"/>
              </a:rPr>
              <a:t>Pencapaian</a:t>
            </a:r>
            <a:r>
              <a:rPr lang="en-ID" sz="4800" dirty="0">
                <a:cs typeface="Times New Roman" panose="02020603050405020304" pitchFamily="18" charset="0"/>
              </a:rPr>
              <a:t> </a:t>
            </a:r>
            <a:r>
              <a:rPr lang="en-ID" sz="4800" dirty="0" err="1">
                <a:cs typeface="Times New Roman" panose="02020603050405020304" pitchFamily="18" charset="0"/>
              </a:rPr>
              <a:t>Tujuan</a:t>
            </a:r>
            <a:r>
              <a:rPr lang="en-ID" sz="4800" dirty="0">
                <a:cs typeface="Times New Roman" panose="02020603050405020304" pitchFamily="18" charset="0"/>
              </a:rPr>
              <a:t> </a:t>
            </a:r>
            <a:r>
              <a:rPr lang="en-ID" sz="4800" dirty="0" err="1">
                <a:cs typeface="Times New Roman" panose="02020603050405020304" pitchFamily="18" charset="0"/>
              </a:rPr>
              <a:t>Penyuluhan</a:t>
            </a:r>
            <a:r>
              <a:rPr lang="en-ID" sz="4800" dirty="0">
                <a:cs typeface="Times New Roman" panose="02020603050405020304" pitchFamily="18" charset="0"/>
              </a:rPr>
              <a:t> </a:t>
            </a:r>
            <a:r>
              <a:rPr lang="en-ID" sz="4800" dirty="0" err="1">
                <a:cs typeface="Times New Roman" panose="02020603050405020304" pitchFamily="18" charset="0"/>
              </a:rPr>
              <a:t>Peternakan</a:t>
            </a:r>
            <a:endParaRPr sz="4800" dirty="0"/>
          </a:p>
        </p:txBody>
      </p:sp>
      <p:sp>
        <p:nvSpPr>
          <p:cNvPr id="1102" name="Google Shape;1102;p64"/>
          <p:cNvSpPr txBox="1">
            <a:spLocks noGrp="1"/>
          </p:cNvSpPr>
          <p:nvPr>
            <p:ph type="ctrTitle" idx="6"/>
          </p:nvPr>
        </p:nvSpPr>
        <p:spPr>
          <a:xfrm>
            <a:off x="8800882" y="2497321"/>
            <a:ext cx="2336933" cy="9827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pPr lvl="0" algn="just"/>
            <a:r>
              <a:rPr lang="en-ID" sz="2667" dirty="0" err="1"/>
              <a:t>Kekuatan</a:t>
            </a:r>
            <a:r>
              <a:rPr lang="en-ID" sz="2667" dirty="0"/>
              <a:t> </a:t>
            </a:r>
            <a:r>
              <a:rPr lang="en-ID" sz="2667" dirty="0" err="1"/>
              <a:t>Pengganggu</a:t>
            </a:r>
            <a:endParaRPr sz="2667" dirty="0"/>
          </a:p>
        </p:txBody>
      </p:sp>
      <p:sp>
        <p:nvSpPr>
          <p:cNvPr id="1103" name="Google Shape;1103;p64"/>
          <p:cNvSpPr txBox="1">
            <a:spLocks noGrp="1"/>
          </p:cNvSpPr>
          <p:nvPr>
            <p:ph type="ctrTitle"/>
          </p:nvPr>
        </p:nvSpPr>
        <p:spPr>
          <a:xfrm>
            <a:off x="5419434" y="2611547"/>
            <a:ext cx="2156165" cy="83954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pPr lvl="0" algn="just"/>
            <a:r>
              <a:rPr lang="en-ID" sz="2667" dirty="0" err="1">
                <a:cs typeface="Times New Roman" panose="02020603050405020304" pitchFamily="18" charset="0"/>
              </a:rPr>
              <a:t>Kekuatan</a:t>
            </a:r>
            <a:r>
              <a:rPr lang="en-ID" sz="2667" dirty="0"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cs typeface="Times New Roman" panose="02020603050405020304" pitchFamily="18" charset="0"/>
              </a:rPr>
              <a:t>Bertahan</a:t>
            </a:r>
            <a:endParaRPr sz="2667" dirty="0"/>
          </a:p>
        </p:txBody>
      </p:sp>
      <p:sp>
        <p:nvSpPr>
          <p:cNvPr id="1104" name="Google Shape;1104;p64"/>
          <p:cNvSpPr txBox="1">
            <a:spLocks noGrp="1"/>
          </p:cNvSpPr>
          <p:nvPr>
            <p:ph type="subTitle" idx="5"/>
          </p:nvPr>
        </p:nvSpPr>
        <p:spPr>
          <a:xfrm>
            <a:off x="0" y="3480020"/>
            <a:ext cx="3657600" cy="2558605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just"/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Kekuatan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ini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berasal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dari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segala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aspek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situasi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yang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merangsang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kemauan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orang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untuk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melakukan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perubahan</a:t>
            </a:r>
            <a:endParaRPr sz="2667" dirty="0">
              <a:latin typeface="+mj-lt"/>
            </a:endParaRPr>
          </a:p>
        </p:txBody>
      </p:sp>
      <p:sp>
        <p:nvSpPr>
          <p:cNvPr id="1107" name="Google Shape;1107;p64"/>
          <p:cNvSpPr txBox="1">
            <a:spLocks noGrp="1"/>
          </p:cNvSpPr>
          <p:nvPr>
            <p:ph type="subTitle" idx="1"/>
          </p:nvPr>
        </p:nvSpPr>
        <p:spPr>
          <a:xfrm>
            <a:off x="4913583" y="3588208"/>
            <a:ext cx="2532400" cy="202011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just">
              <a:spcAft>
                <a:spcPts val="2133"/>
              </a:spcAft>
            </a:pP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kekuatan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yang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menolak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adanya</a:t>
            </a:r>
            <a:r>
              <a:rPr lang="en-ID" sz="2667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latin typeface="+mj-lt"/>
                <a:cs typeface="Times New Roman" panose="02020603050405020304" pitchFamily="18" charset="0"/>
              </a:rPr>
              <a:t>perubahan</a:t>
            </a:r>
            <a:endParaRPr sz="2667" dirty="0">
              <a:latin typeface="+mj-lt"/>
            </a:endParaRPr>
          </a:p>
        </p:txBody>
      </p:sp>
      <p:sp>
        <p:nvSpPr>
          <p:cNvPr id="1108" name="Google Shape;1108;p64"/>
          <p:cNvSpPr txBox="1">
            <a:spLocks noGrp="1"/>
          </p:cNvSpPr>
          <p:nvPr>
            <p:ph type="ctrTitle" idx="4"/>
          </p:nvPr>
        </p:nvSpPr>
        <p:spPr>
          <a:xfrm>
            <a:off x="1054186" y="2558280"/>
            <a:ext cx="2156165" cy="984573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pPr algn="just"/>
            <a:r>
              <a:rPr lang="en-ID" sz="2667" dirty="0" err="1">
                <a:cs typeface="Times New Roman" panose="02020603050405020304" pitchFamily="18" charset="0"/>
              </a:rPr>
              <a:t>Kekuatan</a:t>
            </a:r>
            <a:r>
              <a:rPr lang="en-ID" sz="2667" dirty="0">
                <a:cs typeface="Times New Roman" panose="02020603050405020304" pitchFamily="18" charset="0"/>
              </a:rPr>
              <a:t> </a:t>
            </a:r>
            <a:r>
              <a:rPr lang="en-ID" sz="2667" dirty="0" err="1">
                <a:cs typeface="Times New Roman" panose="02020603050405020304" pitchFamily="18" charset="0"/>
              </a:rPr>
              <a:t>Pendorong</a:t>
            </a:r>
            <a:r>
              <a:rPr lang="en-ID" sz="2667" dirty="0"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09" name="Google Shape;1109;p64"/>
          <p:cNvSpPr txBox="1">
            <a:spLocks noGrp="1"/>
          </p:cNvSpPr>
          <p:nvPr>
            <p:ph type="subTitle" idx="7"/>
          </p:nvPr>
        </p:nvSpPr>
        <p:spPr>
          <a:xfrm>
            <a:off x="8231234" y="3579905"/>
            <a:ext cx="3860361" cy="2308596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 algn="just">
              <a:spcAft>
                <a:spcPts val="2133"/>
              </a:spcAft>
            </a:pPr>
            <a:r>
              <a:rPr lang="en-ID" sz="2667" dirty="0" err="1">
                <a:latin typeface="+mj-lt"/>
              </a:rPr>
              <a:t>Kekuatan</a:t>
            </a:r>
            <a:r>
              <a:rPr lang="en-ID" sz="2667">
                <a:latin typeface="+mj-lt"/>
              </a:rPr>
              <a:t> - kekuatan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dalam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masyarakat</a:t>
            </a:r>
            <a:r>
              <a:rPr lang="en-ID" sz="2667" dirty="0">
                <a:latin typeface="+mj-lt"/>
              </a:rPr>
              <a:t> yang </a:t>
            </a:r>
            <a:r>
              <a:rPr lang="en-ID" sz="2667" dirty="0" err="1">
                <a:latin typeface="+mj-lt"/>
              </a:rPr>
              <a:t>bersaing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untuk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memperoleh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dukungan</a:t>
            </a:r>
            <a:r>
              <a:rPr lang="en-ID" sz="2667" dirty="0">
                <a:latin typeface="+mj-lt"/>
              </a:rPr>
              <a:t> </a:t>
            </a:r>
            <a:r>
              <a:rPr lang="en-ID" sz="2667" dirty="0" err="1">
                <a:latin typeface="+mj-lt"/>
              </a:rPr>
              <a:t>masyarakat</a:t>
            </a:r>
            <a:endParaRPr sz="2667" dirty="0">
              <a:latin typeface="+mj-lt"/>
            </a:endParaRPr>
          </a:p>
        </p:txBody>
      </p:sp>
      <p:sp>
        <p:nvSpPr>
          <p:cNvPr id="1110" name="Google Shape;1110;p64"/>
          <p:cNvSpPr txBox="1">
            <a:spLocks noGrp="1"/>
          </p:cNvSpPr>
          <p:nvPr>
            <p:ph type="ctrTitle" idx="4"/>
          </p:nvPr>
        </p:nvSpPr>
        <p:spPr>
          <a:xfrm>
            <a:off x="1555097" y="2035924"/>
            <a:ext cx="1008400" cy="30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dk1"/>
                </a:solidFill>
              </a:rPr>
              <a:t>01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1111" name="Google Shape;1111;p64"/>
          <p:cNvSpPr txBox="1">
            <a:spLocks noGrp="1"/>
          </p:cNvSpPr>
          <p:nvPr>
            <p:ph type="ctrTitle" idx="4"/>
          </p:nvPr>
        </p:nvSpPr>
        <p:spPr>
          <a:xfrm>
            <a:off x="5675583" y="2015260"/>
            <a:ext cx="1008400" cy="30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dk1"/>
                </a:solidFill>
              </a:rPr>
              <a:t>02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1112" name="Google Shape;1112;p64"/>
          <p:cNvSpPr txBox="1">
            <a:spLocks noGrp="1"/>
          </p:cNvSpPr>
          <p:nvPr>
            <p:ph type="ctrTitle" idx="4"/>
          </p:nvPr>
        </p:nvSpPr>
        <p:spPr>
          <a:xfrm>
            <a:off x="8927401" y="1949141"/>
            <a:ext cx="1008400" cy="30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dirty="0">
                <a:solidFill>
                  <a:schemeClr val="dk1"/>
                </a:solidFill>
              </a:rPr>
              <a:t>03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1114" name="Google Shape;1114;p64"/>
          <p:cNvSpPr/>
          <p:nvPr/>
        </p:nvSpPr>
        <p:spPr>
          <a:xfrm>
            <a:off x="1695892" y="1813793"/>
            <a:ext cx="728933" cy="660633"/>
          </a:xfrm>
          <a:custGeom>
            <a:avLst/>
            <a:gdLst/>
            <a:ahLst/>
            <a:cxnLst/>
            <a:rect l="l" t="t" r="r" b="b"/>
            <a:pathLst>
              <a:path w="21868" h="19819" extrusionOk="0">
                <a:moveTo>
                  <a:pt x="103" y="1"/>
                </a:moveTo>
                <a:lnTo>
                  <a:pt x="91" y="2738"/>
                </a:lnTo>
                <a:cubicBezTo>
                  <a:pt x="83" y="3694"/>
                  <a:pt x="71" y="4658"/>
                  <a:pt x="62" y="5643"/>
                </a:cubicBezTo>
                <a:cubicBezTo>
                  <a:pt x="46" y="7641"/>
                  <a:pt x="34" y="9414"/>
                  <a:pt x="17" y="11297"/>
                </a:cubicBezTo>
                <a:cubicBezTo>
                  <a:pt x="17" y="12274"/>
                  <a:pt x="25" y="13172"/>
                  <a:pt x="25" y="13997"/>
                </a:cubicBezTo>
                <a:cubicBezTo>
                  <a:pt x="30" y="14408"/>
                  <a:pt x="30" y="14801"/>
                  <a:pt x="25" y="15175"/>
                </a:cubicBezTo>
                <a:cubicBezTo>
                  <a:pt x="25" y="15593"/>
                  <a:pt x="21" y="16004"/>
                  <a:pt x="21" y="16406"/>
                </a:cubicBezTo>
                <a:cubicBezTo>
                  <a:pt x="13" y="17222"/>
                  <a:pt x="9" y="18006"/>
                  <a:pt x="5" y="18765"/>
                </a:cubicBezTo>
                <a:cubicBezTo>
                  <a:pt x="1" y="19114"/>
                  <a:pt x="1" y="19426"/>
                  <a:pt x="1" y="19705"/>
                </a:cubicBezTo>
                <a:lnTo>
                  <a:pt x="739" y="19717"/>
                </a:lnTo>
                <a:lnTo>
                  <a:pt x="1347" y="19725"/>
                </a:lnTo>
                <a:lnTo>
                  <a:pt x="3349" y="19762"/>
                </a:lnTo>
                <a:cubicBezTo>
                  <a:pt x="4010" y="19771"/>
                  <a:pt x="4724" y="19775"/>
                  <a:pt x="5343" y="19775"/>
                </a:cubicBezTo>
                <a:cubicBezTo>
                  <a:pt x="6578" y="19771"/>
                  <a:pt x="7502" y="19754"/>
                  <a:pt x="8207" y="19754"/>
                </a:cubicBezTo>
                <a:cubicBezTo>
                  <a:pt x="8893" y="19754"/>
                  <a:pt x="9418" y="19762"/>
                  <a:pt x="9812" y="19766"/>
                </a:cubicBezTo>
                <a:cubicBezTo>
                  <a:pt x="10620" y="19779"/>
                  <a:pt x="11465" y="19799"/>
                  <a:pt x="12348" y="19807"/>
                </a:cubicBezTo>
                <a:lnTo>
                  <a:pt x="13016" y="19816"/>
                </a:lnTo>
                <a:lnTo>
                  <a:pt x="14723" y="19816"/>
                </a:lnTo>
                <a:cubicBezTo>
                  <a:pt x="15323" y="19817"/>
                  <a:pt x="15893" y="19818"/>
                  <a:pt x="16430" y="19818"/>
                </a:cubicBezTo>
                <a:cubicBezTo>
                  <a:pt x="17188" y="19818"/>
                  <a:pt x="17881" y="19816"/>
                  <a:pt x="18498" y="19812"/>
                </a:cubicBezTo>
                <a:cubicBezTo>
                  <a:pt x="19553" y="19803"/>
                  <a:pt x="20390" y="19795"/>
                  <a:pt x="20964" y="19779"/>
                </a:cubicBezTo>
                <a:cubicBezTo>
                  <a:pt x="21539" y="19766"/>
                  <a:pt x="21855" y="19750"/>
                  <a:pt x="21859" y="19729"/>
                </a:cubicBezTo>
                <a:cubicBezTo>
                  <a:pt x="21867" y="19709"/>
                  <a:pt x="21564" y="19688"/>
                  <a:pt x="21001" y="19668"/>
                </a:cubicBezTo>
                <a:cubicBezTo>
                  <a:pt x="20439" y="19652"/>
                  <a:pt x="19614" y="19631"/>
                  <a:pt x="18572" y="19615"/>
                </a:cubicBezTo>
                <a:lnTo>
                  <a:pt x="14826" y="19557"/>
                </a:lnTo>
                <a:lnTo>
                  <a:pt x="13718" y="19545"/>
                </a:lnTo>
                <a:lnTo>
                  <a:pt x="13148" y="19537"/>
                </a:lnTo>
                <a:lnTo>
                  <a:pt x="12631" y="19533"/>
                </a:lnTo>
                <a:lnTo>
                  <a:pt x="10185" y="19483"/>
                </a:lnTo>
                <a:cubicBezTo>
                  <a:pt x="9818" y="19480"/>
                  <a:pt x="9238" y="19470"/>
                  <a:pt x="8503" y="19470"/>
                </a:cubicBezTo>
                <a:cubicBezTo>
                  <a:pt x="8384" y="19470"/>
                  <a:pt x="8261" y="19470"/>
                  <a:pt x="8134" y="19471"/>
                </a:cubicBezTo>
                <a:cubicBezTo>
                  <a:pt x="7243" y="19475"/>
                  <a:pt x="6234" y="19491"/>
                  <a:pt x="5216" y="19500"/>
                </a:cubicBezTo>
                <a:cubicBezTo>
                  <a:pt x="5131" y="19500"/>
                  <a:pt x="5045" y="19500"/>
                  <a:pt x="4958" y="19500"/>
                </a:cubicBezTo>
                <a:cubicBezTo>
                  <a:pt x="4041" y="19500"/>
                  <a:pt x="2966" y="19481"/>
                  <a:pt x="1622" y="19463"/>
                </a:cubicBezTo>
                <a:lnTo>
                  <a:pt x="460" y="19450"/>
                </a:lnTo>
                <a:lnTo>
                  <a:pt x="259" y="19450"/>
                </a:lnTo>
                <a:lnTo>
                  <a:pt x="263" y="18790"/>
                </a:lnTo>
                <a:cubicBezTo>
                  <a:pt x="263" y="18018"/>
                  <a:pt x="268" y="17226"/>
                  <a:pt x="272" y="16406"/>
                </a:cubicBezTo>
                <a:cubicBezTo>
                  <a:pt x="272" y="15987"/>
                  <a:pt x="276" y="15569"/>
                  <a:pt x="276" y="15138"/>
                </a:cubicBezTo>
                <a:cubicBezTo>
                  <a:pt x="276" y="14674"/>
                  <a:pt x="272" y="14219"/>
                  <a:pt x="272" y="13772"/>
                </a:cubicBezTo>
                <a:cubicBezTo>
                  <a:pt x="263" y="12877"/>
                  <a:pt x="255" y="12011"/>
                  <a:pt x="255" y="11178"/>
                </a:cubicBezTo>
                <a:cubicBezTo>
                  <a:pt x="259" y="9381"/>
                  <a:pt x="268" y="7510"/>
                  <a:pt x="276" y="5590"/>
                </a:cubicBezTo>
                <a:cubicBezTo>
                  <a:pt x="284" y="4638"/>
                  <a:pt x="288" y="3653"/>
                  <a:pt x="292" y="2631"/>
                </a:cubicBezTo>
                <a:lnTo>
                  <a:pt x="296" y="190"/>
                </a:lnTo>
                <a:lnTo>
                  <a:pt x="493" y="190"/>
                </a:lnTo>
                <a:lnTo>
                  <a:pt x="6554" y="194"/>
                </a:lnTo>
                <a:lnTo>
                  <a:pt x="9898" y="194"/>
                </a:lnTo>
                <a:cubicBezTo>
                  <a:pt x="10267" y="194"/>
                  <a:pt x="10633" y="196"/>
                  <a:pt x="11012" y="196"/>
                </a:cubicBezTo>
                <a:cubicBezTo>
                  <a:pt x="11201" y="196"/>
                  <a:pt x="11394" y="195"/>
                  <a:pt x="11593" y="194"/>
                </a:cubicBezTo>
                <a:lnTo>
                  <a:pt x="13267" y="177"/>
                </a:lnTo>
                <a:cubicBezTo>
                  <a:pt x="13804" y="169"/>
                  <a:pt x="14329" y="165"/>
                  <a:pt x="14838" y="165"/>
                </a:cubicBezTo>
                <a:cubicBezTo>
                  <a:pt x="15004" y="164"/>
                  <a:pt x="15172" y="163"/>
                  <a:pt x="15342" y="163"/>
                </a:cubicBezTo>
                <a:cubicBezTo>
                  <a:pt x="15682" y="163"/>
                  <a:pt x="16030" y="165"/>
                  <a:pt x="16377" y="165"/>
                </a:cubicBezTo>
                <a:cubicBezTo>
                  <a:pt x="17419" y="173"/>
                  <a:pt x="18470" y="186"/>
                  <a:pt x="19532" y="190"/>
                </a:cubicBezTo>
                <a:lnTo>
                  <a:pt x="20722" y="190"/>
                </a:lnTo>
                <a:lnTo>
                  <a:pt x="21670" y="186"/>
                </a:lnTo>
                <a:lnTo>
                  <a:pt x="21670" y="378"/>
                </a:lnTo>
                <a:lnTo>
                  <a:pt x="21670" y="735"/>
                </a:lnTo>
                <a:lnTo>
                  <a:pt x="21670" y="2163"/>
                </a:lnTo>
                <a:cubicBezTo>
                  <a:pt x="21670" y="2643"/>
                  <a:pt x="21670" y="3115"/>
                  <a:pt x="21670" y="3583"/>
                </a:cubicBezTo>
                <a:cubicBezTo>
                  <a:pt x="21666" y="4519"/>
                  <a:pt x="21662" y="5425"/>
                  <a:pt x="21662" y="6299"/>
                </a:cubicBezTo>
                <a:cubicBezTo>
                  <a:pt x="21662" y="7153"/>
                  <a:pt x="21654" y="7961"/>
                  <a:pt x="21646" y="8770"/>
                </a:cubicBezTo>
                <a:cubicBezTo>
                  <a:pt x="21637" y="9578"/>
                  <a:pt x="21629" y="10390"/>
                  <a:pt x="21629" y="11166"/>
                </a:cubicBezTo>
                <a:cubicBezTo>
                  <a:pt x="21633" y="11937"/>
                  <a:pt x="21637" y="12647"/>
                  <a:pt x="21641" y="13300"/>
                </a:cubicBezTo>
                <a:cubicBezTo>
                  <a:pt x="21646" y="13952"/>
                  <a:pt x="21650" y="14543"/>
                  <a:pt x="21654" y="15080"/>
                </a:cubicBezTo>
                <a:cubicBezTo>
                  <a:pt x="21658" y="15630"/>
                  <a:pt x="21662" y="16160"/>
                  <a:pt x="21662" y="16627"/>
                </a:cubicBezTo>
                <a:cubicBezTo>
                  <a:pt x="21670" y="17567"/>
                  <a:pt x="21683" y="18306"/>
                  <a:pt x="21695" y="18810"/>
                </a:cubicBezTo>
                <a:cubicBezTo>
                  <a:pt x="21711" y="19315"/>
                  <a:pt x="21732" y="19586"/>
                  <a:pt x="21756" y="19594"/>
                </a:cubicBezTo>
                <a:cubicBezTo>
                  <a:pt x="21757" y="19594"/>
                  <a:pt x="21757" y="19594"/>
                  <a:pt x="21758" y="19594"/>
                </a:cubicBezTo>
                <a:cubicBezTo>
                  <a:pt x="21782" y="19594"/>
                  <a:pt x="21806" y="19325"/>
                  <a:pt x="21818" y="18835"/>
                </a:cubicBezTo>
                <a:cubicBezTo>
                  <a:pt x="21834" y="18334"/>
                  <a:pt x="21843" y="17592"/>
                  <a:pt x="21851" y="16644"/>
                </a:cubicBezTo>
                <a:cubicBezTo>
                  <a:pt x="21855" y="16168"/>
                  <a:pt x="21855" y="15659"/>
                  <a:pt x="21859" y="15064"/>
                </a:cubicBezTo>
                <a:cubicBezTo>
                  <a:pt x="21863" y="14457"/>
                  <a:pt x="21859" y="13817"/>
                  <a:pt x="21855" y="13148"/>
                </a:cubicBezTo>
                <a:cubicBezTo>
                  <a:pt x="21851" y="12483"/>
                  <a:pt x="21847" y="11786"/>
                  <a:pt x="21843" y="11096"/>
                </a:cubicBezTo>
                <a:cubicBezTo>
                  <a:pt x="21843" y="10407"/>
                  <a:pt x="21847" y="9656"/>
                  <a:pt x="21851" y="8839"/>
                </a:cubicBezTo>
                <a:cubicBezTo>
                  <a:pt x="21859" y="8035"/>
                  <a:pt x="21859" y="7120"/>
                  <a:pt x="21859" y="6213"/>
                </a:cubicBezTo>
                <a:cubicBezTo>
                  <a:pt x="21859" y="5327"/>
                  <a:pt x="21855" y="4412"/>
                  <a:pt x="21855" y="3468"/>
                </a:cubicBezTo>
                <a:cubicBezTo>
                  <a:pt x="21855" y="2996"/>
                  <a:pt x="21855" y="2516"/>
                  <a:pt x="21855" y="2028"/>
                </a:cubicBezTo>
                <a:cubicBezTo>
                  <a:pt x="21851" y="1527"/>
                  <a:pt x="21851" y="1023"/>
                  <a:pt x="21847" y="522"/>
                </a:cubicBezTo>
                <a:cubicBezTo>
                  <a:pt x="21843" y="350"/>
                  <a:pt x="21843" y="181"/>
                  <a:pt x="21843" y="9"/>
                </a:cubicBezTo>
                <a:lnTo>
                  <a:pt x="20620" y="17"/>
                </a:lnTo>
                <a:lnTo>
                  <a:pt x="19393" y="21"/>
                </a:lnTo>
                <a:lnTo>
                  <a:pt x="16266" y="5"/>
                </a:lnTo>
                <a:cubicBezTo>
                  <a:pt x="15905" y="5"/>
                  <a:pt x="15529" y="3"/>
                  <a:pt x="15148" y="3"/>
                </a:cubicBezTo>
                <a:cubicBezTo>
                  <a:pt x="14957" y="3"/>
                  <a:pt x="14764" y="4"/>
                  <a:pt x="14572" y="5"/>
                </a:cubicBezTo>
                <a:lnTo>
                  <a:pt x="12910" y="21"/>
                </a:lnTo>
                <a:cubicBezTo>
                  <a:pt x="12368" y="30"/>
                  <a:pt x="11843" y="38"/>
                  <a:pt x="11330" y="38"/>
                </a:cubicBezTo>
                <a:lnTo>
                  <a:pt x="9701" y="38"/>
                </a:lnTo>
                <a:lnTo>
                  <a:pt x="6361" y="26"/>
                </a:lnTo>
                <a:lnTo>
                  <a:pt x="321" y="1"/>
                </a:lnTo>
                <a:close/>
              </a:path>
            </a:pathLst>
          </a:custGeom>
          <a:solidFill>
            <a:srgbClr val="5D3D1D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15" name="Google Shape;1115;p64"/>
          <p:cNvSpPr/>
          <p:nvPr/>
        </p:nvSpPr>
        <p:spPr>
          <a:xfrm>
            <a:off x="5815316" y="1813793"/>
            <a:ext cx="728933" cy="660633"/>
          </a:xfrm>
          <a:custGeom>
            <a:avLst/>
            <a:gdLst/>
            <a:ahLst/>
            <a:cxnLst/>
            <a:rect l="l" t="t" r="r" b="b"/>
            <a:pathLst>
              <a:path w="21868" h="19819" extrusionOk="0">
                <a:moveTo>
                  <a:pt x="103" y="1"/>
                </a:moveTo>
                <a:lnTo>
                  <a:pt x="91" y="2738"/>
                </a:lnTo>
                <a:cubicBezTo>
                  <a:pt x="83" y="3694"/>
                  <a:pt x="71" y="4658"/>
                  <a:pt x="62" y="5643"/>
                </a:cubicBezTo>
                <a:cubicBezTo>
                  <a:pt x="46" y="7641"/>
                  <a:pt x="34" y="9414"/>
                  <a:pt x="17" y="11297"/>
                </a:cubicBezTo>
                <a:cubicBezTo>
                  <a:pt x="17" y="12274"/>
                  <a:pt x="25" y="13172"/>
                  <a:pt x="25" y="13997"/>
                </a:cubicBezTo>
                <a:cubicBezTo>
                  <a:pt x="30" y="14408"/>
                  <a:pt x="30" y="14801"/>
                  <a:pt x="25" y="15175"/>
                </a:cubicBezTo>
                <a:cubicBezTo>
                  <a:pt x="25" y="15593"/>
                  <a:pt x="21" y="16004"/>
                  <a:pt x="21" y="16406"/>
                </a:cubicBezTo>
                <a:cubicBezTo>
                  <a:pt x="13" y="17222"/>
                  <a:pt x="9" y="18006"/>
                  <a:pt x="5" y="18765"/>
                </a:cubicBezTo>
                <a:cubicBezTo>
                  <a:pt x="1" y="19114"/>
                  <a:pt x="1" y="19426"/>
                  <a:pt x="1" y="19705"/>
                </a:cubicBezTo>
                <a:lnTo>
                  <a:pt x="739" y="19717"/>
                </a:lnTo>
                <a:lnTo>
                  <a:pt x="1347" y="19725"/>
                </a:lnTo>
                <a:lnTo>
                  <a:pt x="3349" y="19762"/>
                </a:lnTo>
                <a:cubicBezTo>
                  <a:pt x="4010" y="19771"/>
                  <a:pt x="4724" y="19775"/>
                  <a:pt x="5343" y="19775"/>
                </a:cubicBezTo>
                <a:cubicBezTo>
                  <a:pt x="6578" y="19771"/>
                  <a:pt x="7502" y="19754"/>
                  <a:pt x="8207" y="19754"/>
                </a:cubicBezTo>
                <a:cubicBezTo>
                  <a:pt x="8893" y="19754"/>
                  <a:pt x="9418" y="19762"/>
                  <a:pt x="9812" y="19766"/>
                </a:cubicBezTo>
                <a:cubicBezTo>
                  <a:pt x="10620" y="19779"/>
                  <a:pt x="11465" y="19799"/>
                  <a:pt x="12348" y="19807"/>
                </a:cubicBezTo>
                <a:lnTo>
                  <a:pt x="13016" y="19816"/>
                </a:lnTo>
                <a:lnTo>
                  <a:pt x="14723" y="19816"/>
                </a:lnTo>
                <a:cubicBezTo>
                  <a:pt x="15323" y="19817"/>
                  <a:pt x="15893" y="19818"/>
                  <a:pt x="16430" y="19818"/>
                </a:cubicBezTo>
                <a:cubicBezTo>
                  <a:pt x="17188" y="19818"/>
                  <a:pt x="17881" y="19816"/>
                  <a:pt x="18498" y="19812"/>
                </a:cubicBezTo>
                <a:cubicBezTo>
                  <a:pt x="19553" y="19803"/>
                  <a:pt x="20390" y="19795"/>
                  <a:pt x="20964" y="19779"/>
                </a:cubicBezTo>
                <a:cubicBezTo>
                  <a:pt x="21539" y="19766"/>
                  <a:pt x="21855" y="19750"/>
                  <a:pt x="21859" y="19729"/>
                </a:cubicBezTo>
                <a:cubicBezTo>
                  <a:pt x="21867" y="19709"/>
                  <a:pt x="21564" y="19688"/>
                  <a:pt x="21001" y="19668"/>
                </a:cubicBezTo>
                <a:cubicBezTo>
                  <a:pt x="20439" y="19652"/>
                  <a:pt x="19614" y="19631"/>
                  <a:pt x="18572" y="19615"/>
                </a:cubicBezTo>
                <a:lnTo>
                  <a:pt x="14826" y="19557"/>
                </a:lnTo>
                <a:lnTo>
                  <a:pt x="13718" y="19545"/>
                </a:lnTo>
                <a:lnTo>
                  <a:pt x="13148" y="19537"/>
                </a:lnTo>
                <a:lnTo>
                  <a:pt x="12631" y="19533"/>
                </a:lnTo>
                <a:lnTo>
                  <a:pt x="10185" y="19483"/>
                </a:lnTo>
                <a:cubicBezTo>
                  <a:pt x="9818" y="19480"/>
                  <a:pt x="9238" y="19470"/>
                  <a:pt x="8503" y="19470"/>
                </a:cubicBezTo>
                <a:cubicBezTo>
                  <a:pt x="8384" y="19470"/>
                  <a:pt x="8261" y="19470"/>
                  <a:pt x="8134" y="19471"/>
                </a:cubicBezTo>
                <a:cubicBezTo>
                  <a:pt x="7243" y="19475"/>
                  <a:pt x="6234" y="19491"/>
                  <a:pt x="5216" y="19500"/>
                </a:cubicBezTo>
                <a:cubicBezTo>
                  <a:pt x="5131" y="19500"/>
                  <a:pt x="5045" y="19500"/>
                  <a:pt x="4958" y="19500"/>
                </a:cubicBezTo>
                <a:cubicBezTo>
                  <a:pt x="4041" y="19500"/>
                  <a:pt x="2966" y="19481"/>
                  <a:pt x="1622" y="19463"/>
                </a:cubicBezTo>
                <a:lnTo>
                  <a:pt x="460" y="19450"/>
                </a:lnTo>
                <a:lnTo>
                  <a:pt x="259" y="19450"/>
                </a:lnTo>
                <a:lnTo>
                  <a:pt x="263" y="18790"/>
                </a:lnTo>
                <a:cubicBezTo>
                  <a:pt x="263" y="18018"/>
                  <a:pt x="268" y="17226"/>
                  <a:pt x="272" y="16406"/>
                </a:cubicBezTo>
                <a:cubicBezTo>
                  <a:pt x="272" y="15987"/>
                  <a:pt x="276" y="15569"/>
                  <a:pt x="276" y="15138"/>
                </a:cubicBezTo>
                <a:cubicBezTo>
                  <a:pt x="276" y="14674"/>
                  <a:pt x="272" y="14219"/>
                  <a:pt x="272" y="13772"/>
                </a:cubicBezTo>
                <a:cubicBezTo>
                  <a:pt x="263" y="12877"/>
                  <a:pt x="255" y="12011"/>
                  <a:pt x="255" y="11178"/>
                </a:cubicBezTo>
                <a:cubicBezTo>
                  <a:pt x="259" y="9381"/>
                  <a:pt x="268" y="7510"/>
                  <a:pt x="276" y="5590"/>
                </a:cubicBezTo>
                <a:cubicBezTo>
                  <a:pt x="284" y="4638"/>
                  <a:pt x="288" y="3653"/>
                  <a:pt x="292" y="2631"/>
                </a:cubicBezTo>
                <a:lnTo>
                  <a:pt x="296" y="190"/>
                </a:lnTo>
                <a:lnTo>
                  <a:pt x="493" y="190"/>
                </a:lnTo>
                <a:lnTo>
                  <a:pt x="6554" y="194"/>
                </a:lnTo>
                <a:lnTo>
                  <a:pt x="9898" y="194"/>
                </a:lnTo>
                <a:cubicBezTo>
                  <a:pt x="10267" y="194"/>
                  <a:pt x="10633" y="196"/>
                  <a:pt x="11012" y="196"/>
                </a:cubicBezTo>
                <a:cubicBezTo>
                  <a:pt x="11201" y="196"/>
                  <a:pt x="11394" y="195"/>
                  <a:pt x="11593" y="194"/>
                </a:cubicBezTo>
                <a:lnTo>
                  <a:pt x="13267" y="177"/>
                </a:lnTo>
                <a:cubicBezTo>
                  <a:pt x="13804" y="169"/>
                  <a:pt x="14329" y="165"/>
                  <a:pt x="14838" y="165"/>
                </a:cubicBezTo>
                <a:cubicBezTo>
                  <a:pt x="15004" y="164"/>
                  <a:pt x="15172" y="163"/>
                  <a:pt x="15342" y="163"/>
                </a:cubicBezTo>
                <a:cubicBezTo>
                  <a:pt x="15682" y="163"/>
                  <a:pt x="16030" y="165"/>
                  <a:pt x="16377" y="165"/>
                </a:cubicBezTo>
                <a:cubicBezTo>
                  <a:pt x="17419" y="173"/>
                  <a:pt x="18470" y="186"/>
                  <a:pt x="19532" y="190"/>
                </a:cubicBezTo>
                <a:lnTo>
                  <a:pt x="20722" y="190"/>
                </a:lnTo>
                <a:lnTo>
                  <a:pt x="21670" y="186"/>
                </a:lnTo>
                <a:lnTo>
                  <a:pt x="21670" y="378"/>
                </a:lnTo>
                <a:lnTo>
                  <a:pt x="21670" y="735"/>
                </a:lnTo>
                <a:lnTo>
                  <a:pt x="21670" y="2163"/>
                </a:lnTo>
                <a:cubicBezTo>
                  <a:pt x="21670" y="2643"/>
                  <a:pt x="21670" y="3115"/>
                  <a:pt x="21670" y="3583"/>
                </a:cubicBezTo>
                <a:cubicBezTo>
                  <a:pt x="21666" y="4519"/>
                  <a:pt x="21662" y="5425"/>
                  <a:pt x="21662" y="6299"/>
                </a:cubicBezTo>
                <a:cubicBezTo>
                  <a:pt x="21662" y="7153"/>
                  <a:pt x="21654" y="7961"/>
                  <a:pt x="21646" y="8770"/>
                </a:cubicBezTo>
                <a:cubicBezTo>
                  <a:pt x="21637" y="9578"/>
                  <a:pt x="21629" y="10390"/>
                  <a:pt x="21629" y="11166"/>
                </a:cubicBezTo>
                <a:cubicBezTo>
                  <a:pt x="21633" y="11937"/>
                  <a:pt x="21637" y="12647"/>
                  <a:pt x="21641" y="13300"/>
                </a:cubicBezTo>
                <a:cubicBezTo>
                  <a:pt x="21646" y="13952"/>
                  <a:pt x="21650" y="14543"/>
                  <a:pt x="21654" y="15080"/>
                </a:cubicBezTo>
                <a:cubicBezTo>
                  <a:pt x="21658" y="15630"/>
                  <a:pt x="21662" y="16160"/>
                  <a:pt x="21662" y="16627"/>
                </a:cubicBezTo>
                <a:cubicBezTo>
                  <a:pt x="21670" y="17567"/>
                  <a:pt x="21683" y="18306"/>
                  <a:pt x="21695" y="18810"/>
                </a:cubicBezTo>
                <a:cubicBezTo>
                  <a:pt x="21711" y="19315"/>
                  <a:pt x="21732" y="19586"/>
                  <a:pt x="21756" y="19594"/>
                </a:cubicBezTo>
                <a:cubicBezTo>
                  <a:pt x="21757" y="19594"/>
                  <a:pt x="21757" y="19594"/>
                  <a:pt x="21758" y="19594"/>
                </a:cubicBezTo>
                <a:cubicBezTo>
                  <a:pt x="21782" y="19594"/>
                  <a:pt x="21806" y="19325"/>
                  <a:pt x="21818" y="18835"/>
                </a:cubicBezTo>
                <a:cubicBezTo>
                  <a:pt x="21834" y="18334"/>
                  <a:pt x="21843" y="17592"/>
                  <a:pt x="21851" y="16644"/>
                </a:cubicBezTo>
                <a:cubicBezTo>
                  <a:pt x="21855" y="16168"/>
                  <a:pt x="21855" y="15659"/>
                  <a:pt x="21859" y="15064"/>
                </a:cubicBezTo>
                <a:cubicBezTo>
                  <a:pt x="21863" y="14457"/>
                  <a:pt x="21859" y="13817"/>
                  <a:pt x="21855" y="13148"/>
                </a:cubicBezTo>
                <a:cubicBezTo>
                  <a:pt x="21851" y="12483"/>
                  <a:pt x="21847" y="11786"/>
                  <a:pt x="21843" y="11096"/>
                </a:cubicBezTo>
                <a:cubicBezTo>
                  <a:pt x="21843" y="10407"/>
                  <a:pt x="21847" y="9656"/>
                  <a:pt x="21851" y="8839"/>
                </a:cubicBezTo>
                <a:cubicBezTo>
                  <a:pt x="21859" y="8035"/>
                  <a:pt x="21859" y="7120"/>
                  <a:pt x="21859" y="6213"/>
                </a:cubicBezTo>
                <a:cubicBezTo>
                  <a:pt x="21859" y="5327"/>
                  <a:pt x="21855" y="4412"/>
                  <a:pt x="21855" y="3468"/>
                </a:cubicBezTo>
                <a:cubicBezTo>
                  <a:pt x="21855" y="2996"/>
                  <a:pt x="21855" y="2516"/>
                  <a:pt x="21855" y="2028"/>
                </a:cubicBezTo>
                <a:cubicBezTo>
                  <a:pt x="21851" y="1527"/>
                  <a:pt x="21851" y="1023"/>
                  <a:pt x="21847" y="522"/>
                </a:cubicBezTo>
                <a:cubicBezTo>
                  <a:pt x="21843" y="350"/>
                  <a:pt x="21843" y="181"/>
                  <a:pt x="21843" y="9"/>
                </a:cubicBezTo>
                <a:lnTo>
                  <a:pt x="20620" y="17"/>
                </a:lnTo>
                <a:lnTo>
                  <a:pt x="19393" y="21"/>
                </a:lnTo>
                <a:lnTo>
                  <a:pt x="16266" y="5"/>
                </a:lnTo>
                <a:cubicBezTo>
                  <a:pt x="15905" y="5"/>
                  <a:pt x="15529" y="3"/>
                  <a:pt x="15148" y="3"/>
                </a:cubicBezTo>
                <a:cubicBezTo>
                  <a:pt x="14957" y="3"/>
                  <a:pt x="14764" y="4"/>
                  <a:pt x="14572" y="5"/>
                </a:cubicBezTo>
                <a:lnTo>
                  <a:pt x="12910" y="21"/>
                </a:lnTo>
                <a:cubicBezTo>
                  <a:pt x="12368" y="30"/>
                  <a:pt x="11843" y="38"/>
                  <a:pt x="11330" y="38"/>
                </a:cubicBezTo>
                <a:lnTo>
                  <a:pt x="9701" y="38"/>
                </a:lnTo>
                <a:lnTo>
                  <a:pt x="6361" y="26"/>
                </a:lnTo>
                <a:lnTo>
                  <a:pt x="321" y="1"/>
                </a:lnTo>
                <a:close/>
              </a:path>
            </a:pathLst>
          </a:custGeom>
          <a:solidFill>
            <a:srgbClr val="5D3D1D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116" name="Google Shape;1116;p64"/>
          <p:cNvSpPr/>
          <p:nvPr/>
        </p:nvSpPr>
        <p:spPr>
          <a:xfrm>
            <a:off x="9067135" y="1736805"/>
            <a:ext cx="728933" cy="660633"/>
          </a:xfrm>
          <a:custGeom>
            <a:avLst/>
            <a:gdLst/>
            <a:ahLst/>
            <a:cxnLst/>
            <a:rect l="l" t="t" r="r" b="b"/>
            <a:pathLst>
              <a:path w="21868" h="19819" extrusionOk="0">
                <a:moveTo>
                  <a:pt x="103" y="1"/>
                </a:moveTo>
                <a:lnTo>
                  <a:pt x="91" y="2738"/>
                </a:lnTo>
                <a:cubicBezTo>
                  <a:pt x="83" y="3694"/>
                  <a:pt x="71" y="4658"/>
                  <a:pt x="62" y="5643"/>
                </a:cubicBezTo>
                <a:cubicBezTo>
                  <a:pt x="46" y="7641"/>
                  <a:pt x="34" y="9414"/>
                  <a:pt x="17" y="11297"/>
                </a:cubicBezTo>
                <a:cubicBezTo>
                  <a:pt x="17" y="12274"/>
                  <a:pt x="25" y="13172"/>
                  <a:pt x="25" y="13997"/>
                </a:cubicBezTo>
                <a:cubicBezTo>
                  <a:pt x="30" y="14408"/>
                  <a:pt x="30" y="14801"/>
                  <a:pt x="25" y="15175"/>
                </a:cubicBezTo>
                <a:cubicBezTo>
                  <a:pt x="25" y="15593"/>
                  <a:pt x="21" y="16004"/>
                  <a:pt x="21" y="16406"/>
                </a:cubicBezTo>
                <a:cubicBezTo>
                  <a:pt x="13" y="17222"/>
                  <a:pt x="9" y="18006"/>
                  <a:pt x="5" y="18765"/>
                </a:cubicBezTo>
                <a:cubicBezTo>
                  <a:pt x="1" y="19114"/>
                  <a:pt x="1" y="19426"/>
                  <a:pt x="1" y="19705"/>
                </a:cubicBezTo>
                <a:lnTo>
                  <a:pt x="739" y="19717"/>
                </a:lnTo>
                <a:lnTo>
                  <a:pt x="1347" y="19725"/>
                </a:lnTo>
                <a:lnTo>
                  <a:pt x="3349" y="19762"/>
                </a:lnTo>
                <a:cubicBezTo>
                  <a:pt x="4010" y="19771"/>
                  <a:pt x="4724" y="19775"/>
                  <a:pt x="5343" y="19775"/>
                </a:cubicBezTo>
                <a:cubicBezTo>
                  <a:pt x="6578" y="19771"/>
                  <a:pt x="7502" y="19754"/>
                  <a:pt x="8207" y="19754"/>
                </a:cubicBezTo>
                <a:cubicBezTo>
                  <a:pt x="8893" y="19754"/>
                  <a:pt x="9418" y="19762"/>
                  <a:pt x="9812" y="19766"/>
                </a:cubicBezTo>
                <a:cubicBezTo>
                  <a:pt x="10620" y="19779"/>
                  <a:pt x="11465" y="19799"/>
                  <a:pt x="12348" y="19807"/>
                </a:cubicBezTo>
                <a:lnTo>
                  <a:pt x="13016" y="19816"/>
                </a:lnTo>
                <a:lnTo>
                  <a:pt x="14723" y="19816"/>
                </a:lnTo>
                <a:cubicBezTo>
                  <a:pt x="15323" y="19817"/>
                  <a:pt x="15893" y="19818"/>
                  <a:pt x="16430" y="19818"/>
                </a:cubicBezTo>
                <a:cubicBezTo>
                  <a:pt x="17188" y="19818"/>
                  <a:pt x="17881" y="19816"/>
                  <a:pt x="18498" y="19812"/>
                </a:cubicBezTo>
                <a:cubicBezTo>
                  <a:pt x="19553" y="19803"/>
                  <a:pt x="20390" y="19795"/>
                  <a:pt x="20964" y="19779"/>
                </a:cubicBezTo>
                <a:cubicBezTo>
                  <a:pt x="21539" y="19766"/>
                  <a:pt x="21855" y="19750"/>
                  <a:pt x="21859" y="19729"/>
                </a:cubicBezTo>
                <a:cubicBezTo>
                  <a:pt x="21867" y="19709"/>
                  <a:pt x="21564" y="19688"/>
                  <a:pt x="21001" y="19668"/>
                </a:cubicBezTo>
                <a:cubicBezTo>
                  <a:pt x="20439" y="19652"/>
                  <a:pt x="19614" y="19631"/>
                  <a:pt x="18572" y="19615"/>
                </a:cubicBezTo>
                <a:lnTo>
                  <a:pt x="14826" y="19557"/>
                </a:lnTo>
                <a:lnTo>
                  <a:pt x="13718" y="19545"/>
                </a:lnTo>
                <a:lnTo>
                  <a:pt x="13148" y="19537"/>
                </a:lnTo>
                <a:lnTo>
                  <a:pt x="12631" y="19533"/>
                </a:lnTo>
                <a:lnTo>
                  <a:pt x="10185" y="19483"/>
                </a:lnTo>
                <a:cubicBezTo>
                  <a:pt x="9818" y="19480"/>
                  <a:pt x="9238" y="19470"/>
                  <a:pt x="8503" y="19470"/>
                </a:cubicBezTo>
                <a:cubicBezTo>
                  <a:pt x="8384" y="19470"/>
                  <a:pt x="8261" y="19470"/>
                  <a:pt x="8134" y="19471"/>
                </a:cubicBezTo>
                <a:cubicBezTo>
                  <a:pt x="7243" y="19475"/>
                  <a:pt x="6234" y="19491"/>
                  <a:pt x="5216" y="19500"/>
                </a:cubicBezTo>
                <a:cubicBezTo>
                  <a:pt x="5131" y="19500"/>
                  <a:pt x="5045" y="19500"/>
                  <a:pt x="4958" y="19500"/>
                </a:cubicBezTo>
                <a:cubicBezTo>
                  <a:pt x="4041" y="19500"/>
                  <a:pt x="2966" y="19481"/>
                  <a:pt x="1622" y="19463"/>
                </a:cubicBezTo>
                <a:lnTo>
                  <a:pt x="460" y="19450"/>
                </a:lnTo>
                <a:lnTo>
                  <a:pt x="259" y="19450"/>
                </a:lnTo>
                <a:lnTo>
                  <a:pt x="263" y="18790"/>
                </a:lnTo>
                <a:cubicBezTo>
                  <a:pt x="263" y="18018"/>
                  <a:pt x="268" y="17226"/>
                  <a:pt x="272" y="16406"/>
                </a:cubicBezTo>
                <a:cubicBezTo>
                  <a:pt x="272" y="15987"/>
                  <a:pt x="276" y="15569"/>
                  <a:pt x="276" y="15138"/>
                </a:cubicBezTo>
                <a:cubicBezTo>
                  <a:pt x="276" y="14674"/>
                  <a:pt x="272" y="14219"/>
                  <a:pt x="272" y="13772"/>
                </a:cubicBezTo>
                <a:cubicBezTo>
                  <a:pt x="263" y="12877"/>
                  <a:pt x="255" y="12011"/>
                  <a:pt x="255" y="11178"/>
                </a:cubicBezTo>
                <a:cubicBezTo>
                  <a:pt x="259" y="9381"/>
                  <a:pt x="268" y="7510"/>
                  <a:pt x="276" y="5590"/>
                </a:cubicBezTo>
                <a:cubicBezTo>
                  <a:pt x="284" y="4638"/>
                  <a:pt x="288" y="3653"/>
                  <a:pt x="292" y="2631"/>
                </a:cubicBezTo>
                <a:lnTo>
                  <a:pt x="296" y="190"/>
                </a:lnTo>
                <a:lnTo>
                  <a:pt x="493" y="190"/>
                </a:lnTo>
                <a:lnTo>
                  <a:pt x="6554" y="194"/>
                </a:lnTo>
                <a:lnTo>
                  <a:pt x="9898" y="194"/>
                </a:lnTo>
                <a:cubicBezTo>
                  <a:pt x="10267" y="194"/>
                  <a:pt x="10633" y="196"/>
                  <a:pt x="11012" y="196"/>
                </a:cubicBezTo>
                <a:cubicBezTo>
                  <a:pt x="11201" y="196"/>
                  <a:pt x="11394" y="195"/>
                  <a:pt x="11593" y="194"/>
                </a:cubicBezTo>
                <a:lnTo>
                  <a:pt x="13267" y="177"/>
                </a:lnTo>
                <a:cubicBezTo>
                  <a:pt x="13804" y="169"/>
                  <a:pt x="14329" y="165"/>
                  <a:pt x="14838" y="165"/>
                </a:cubicBezTo>
                <a:cubicBezTo>
                  <a:pt x="15004" y="164"/>
                  <a:pt x="15172" y="163"/>
                  <a:pt x="15342" y="163"/>
                </a:cubicBezTo>
                <a:cubicBezTo>
                  <a:pt x="15682" y="163"/>
                  <a:pt x="16030" y="165"/>
                  <a:pt x="16377" y="165"/>
                </a:cubicBezTo>
                <a:cubicBezTo>
                  <a:pt x="17419" y="173"/>
                  <a:pt x="18470" y="186"/>
                  <a:pt x="19532" y="190"/>
                </a:cubicBezTo>
                <a:lnTo>
                  <a:pt x="20722" y="190"/>
                </a:lnTo>
                <a:lnTo>
                  <a:pt x="21670" y="186"/>
                </a:lnTo>
                <a:lnTo>
                  <a:pt x="21670" y="378"/>
                </a:lnTo>
                <a:lnTo>
                  <a:pt x="21670" y="735"/>
                </a:lnTo>
                <a:lnTo>
                  <a:pt x="21670" y="2163"/>
                </a:lnTo>
                <a:cubicBezTo>
                  <a:pt x="21670" y="2643"/>
                  <a:pt x="21670" y="3115"/>
                  <a:pt x="21670" y="3583"/>
                </a:cubicBezTo>
                <a:cubicBezTo>
                  <a:pt x="21666" y="4519"/>
                  <a:pt x="21662" y="5425"/>
                  <a:pt x="21662" y="6299"/>
                </a:cubicBezTo>
                <a:cubicBezTo>
                  <a:pt x="21662" y="7153"/>
                  <a:pt x="21654" y="7961"/>
                  <a:pt x="21646" y="8770"/>
                </a:cubicBezTo>
                <a:cubicBezTo>
                  <a:pt x="21637" y="9578"/>
                  <a:pt x="21629" y="10390"/>
                  <a:pt x="21629" y="11166"/>
                </a:cubicBezTo>
                <a:cubicBezTo>
                  <a:pt x="21633" y="11937"/>
                  <a:pt x="21637" y="12647"/>
                  <a:pt x="21641" y="13300"/>
                </a:cubicBezTo>
                <a:cubicBezTo>
                  <a:pt x="21646" y="13952"/>
                  <a:pt x="21650" y="14543"/>
                  <a:pt x="21654" y="15080"/>
                </a:cubicBezTo>
                <a:cubicBezTo>
                  <a:pt x="21658" y="15630"/>
                  <a:pt x="21662" y="16160"/>
                  <a:pt x="21662" y="16627"/>
                </a:cubicBezTo>
                <a:cubicBezTo>
                  <a:pt x="21670" y="17567"/>
                  <a:pt x="21683" y="18306"/>
                  <a:pt x="21695" y="18810"/>
                </a:cubicBezTo>
                <a:cubicBezTo>
                  <a:pt x="21711" y="19315"/>
                  <a:pt x="21732" y="19586"/>
                  <a:pt x="21756" y="19594"/>
                </a:cubicBezTo>
                <a:cubicBezTo>
                  <a:pt x="21757" y="19594"/>
                  <a:pt x="21757" y="19594"/>
                  <a:pt x="21758" y="19594"/>
                </a:cubicBezTo>
                <a:cubicBezTo>
                  <a:pt x="21782" y="19594"/>
                  <a:pt x="21806" y="19325"/>
                  <a:pt x="21818" y="18835"/>
                </a:cubicBezTo>
                <a:cubicBezTo>
                  <a:pt x="21834" y="18334"/>
                  <a:pt x="21843" y="17592"/>
                  <a:pt x="21851" y="16644"/>
                </a:cubicBezTo>
                <a:cubicBezTo>
                  <a:pt x="21855" y="16168"/>
                  <a:pt x="21855" y="15659"/>
                  <a:pt x="21859" y="15064"/>
                </a:cubicBezTo>
                <a:cubicBezTo>
                  <a:pt x="21863" y="14457"/>
                  <a:pt x="21859" y="13817"/>
                  <a:pt x="21855" y="13148"/>
                </a:cubicBezTo>
                <a:cubicBezTo>
                  <a:pt x="21851" y="12483"/>
                  <a:pt x="21847" y="11786"/>
                  <a:pt x="21843" y="11096"/>
                </a:cubicBezTo>
                <a:cubicBezTo>
                  <a:pt x="21843" y="10407"/>
                  <a:pt x="21847" y="9656"/>
                  <a:pt x="21851" y="8839"/>
                </a:cubicBezTo>
                <a:cubicBezTo>
                  <a:pt x="21859" y="8035"/>
                  <a:pt x="21859" y="7120"/>
                  <a:pt x="21859" y="6213"/>
                </a:cubicBezTo>
                <a:cubicBezTo>
                  <a:pt x="21859" y="5327"/>
                  <a:pt x="21855" y="4412"/>
                  <a:pt x="21855" y="3468"/>
                </a:cubicBezTo>
                <a:cubicBezTo>
                  <a:pt x="21855" y="2996"/>
                  <a:pt x="21855" y="2516"/>
                  <a:pt x="21855" y="2028"/>
                </a:cubicBezTo>
                <a:cubicBezTo>
                  <a:pt x="21851" y="1527"/>
                  <a:pt x="21851" y="1023"/>
                  <a:pt x="21847" y="522"/>
                </a:cubicBezTo>
                <a:cubicBezTo>
                  <a:pt x="21843" y="350"/>
                  <a:pt x="21843" y="181"/>
                  <a:pt x="21843" y="9"/>
                </a:cubicBezTo>
                <a:lnTo>
                  <a:pt x="20620" y="17"/>
                </a:lnTo>
                <a:lnTo>
                  <a:pt x="19393" y="21"/>
                </a:lnTo>
                <a:lnTo>
                  <a:pt x="16266" y="5"/>
                </a:lnTo>
                <a:cubicBezTo>
                  <a:pt x="15905" y="5"/>
                  <a:pt x="15529" y="3"/>
                  <a:pt x="15148" y="3"/>
                </a:cubicBezTo>
                <a:cubicBezTo>
                  <a:pt x="14957" y="3"/>
                  <a:pt x="14764" y="4"/>
                  <a:pt x="14572" y="5"/>
                </a:cubicBezTo>
                <a:lnTo>
                  <a:pt x="12910" y="21"/>
                </a:lnTo>
                <a:cubicBezTo>
                  <a:pt x="12368" y="30"/>
                  <a:pt x="11843" y="38"/>
                  <a:pt x="11330" y="38"/>
                </a:cubicBezTo>
                <a:lnTo>
                  <a:pt x="9701" y="38"/>
                </a:lnTo>
                <a:lnTo>
                  <a:pt x="6361" y="26"/>
                </a:lnTo>
                <a:lnTo>
                  <a:pt x="321" y="1"/>
                </a:lnTo>
                <a:close/>
              </a:path>
            </a:pathLst>
          </a:custGeom>
          <a:solidFill>
            <a:srgbClr val="5D3D1D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pic>
        <p:nvPicPr>
          <p:cNvPr id="1118" name="Google Shape;1118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60767" y="5888500"/>
            <a:ext cx="4270467" cy="77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526345"/>
            <a:ext cx="10515600" cy="701731"/>
          </a:xfrm>
        </p:spPr>
        <p:txBody>
          <a:bodyPr/>
          <a:lstStyle/>
          <a:p>
            <a:r>
              <a:rPr lang="en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alt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018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ctr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Dari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Petani,Oleh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95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045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konsisten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pedoman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pegangan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95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9920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otonomi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Kemitrasejajaran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29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Keswadayaan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953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2284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spesifik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kewenangan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otonomi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kabupaten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7802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Otonomi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Daerah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231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kesertaan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kedudukan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737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Kemitrasejajaran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7465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menghargai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mengakomodasi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aspirasi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676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Demokrasi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2586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landasan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diselenggarakan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potensi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tenaga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material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butuhkan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1710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Keswadayaan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8146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Valera et al (1987),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Bersama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klien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bukan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endParaRPr lang="en-US" altLang="ko-K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Dahan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dan Bhatnagar (1980),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Mengacu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bawah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keragaman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Kerjasama dan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demokrasi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ilmu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sambil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spesialisasi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terlatih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unit social dan </a:t>
            </a:r>
          </a:p>
          <a:p>
            <a:pPr marL="529200" indent="-457200" algn="just">
              <a:buAutoNum type="arabicPeriod"/>
            </a:pP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mewujudkan</a:t>
            </a:r>
            <a:r>
              <a:rPr lang="en-US" altLang="ko-K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400" dirty="0" err="1">
                <a:latin typeface="Arial" panose="020B0604020202020204" pitchFamily="34" charset="0"/>
                <a:cs typeface="Arial" panose="020B0604020202020204" pitchFamily="34" charset="0"/>
              </a:rPr>
              <a:t>kepuasan</a:t>
            </a:r>
            <a:endParaRPr lang="ko-KR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451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8495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529200" indent="-457200" algn="just">
              <a:buAutoNum type="arabicParenBoth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mengacu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29200" indent="-457200" algn="just">
              <a:buAutoNum type="arabicParenBoth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bawah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menyentuh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bawah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sejak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kekerabatan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29200" indent="-457200" algn="just">
              <a:buAutoNum type="arabicParenBoth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keragaman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keragaman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mengakibatkan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29200" indent="-457200" algn="just">
              <a:buAutoNum type="arabicParenBoth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menggerakkan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program-program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dirancang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29200" indent="-457200" algn="just">
              <a:buAutoNum type="arabicParenBoth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kesempatan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menawar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ilmu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alternatif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diterapkan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451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357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diupayakan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disesuaikan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sosial-budaya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kegiatan-kegiatan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kepemimpinan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Specialis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terlatih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memperoleh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latihan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72000" indent="0" algn="just">
              <a:buNone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451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342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Segenap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kesatuan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unit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7200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11.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mewujudkan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451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7430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412" y="3526345"/>
            <a:ext cx="10515600" cy="701731"/>
          </a:xfrm>
        </p:spPr>
        <p:txBody>
          <a:bodyPr/>
          <a:lstStyle/>
          <a:p>
            <a:r>
              <a:rPr lang="en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Etika</a:t>
            </a:r>
            <a:r>
              <a:rPr lang="en-ID" alt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06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072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8"/>
          <p:cNvSpPr/>
          <p:nvPr/>
        </p:nvSpPr>
        <p:spPr>
          <a:xfrm>
            <a:off x="5370400" y="1577105"/>
            <a:ext cx="1451200" cy="1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0" name="Google Shape;500;p58"/>
          <p:cNvSpPr/>
          <p:nvPr/>
        </p:nvSpPr>
        <p:spPr>
          <a:xfrm>
            <a:off x="5370347" y="1577099"/>
            <a:ext cx="2341219" cy="1503419"/>
          </a:xfrm>
          <a:custGeom>
            <a:avLst/>
            <a:gdLst/>
            <a:ahLst/>
            <a:cxnLst/>
            <a:rect l="l" t="t" r="r" b="b"/>
            <a:pathLst>
              <a:path w="21868" h="19819" extrusionOk="0">
                <a:moveTo>
                  <a:pt x="103" y="1"/>
                </a:moveTo>
                <a:lnTo>
                  <a:pt x="91" y="2738"/>
                </a:lnTo>
                <a:cubicBezTo>
                  <a:pt x="83" y="3694"/>
                  <a:pt x="71" y="4658"/>
                  <a:pt x="62" y="5643"/>
                </a:cubicBezTo>
                <a:cubicBezTo>
                  <a:pt x="46" y="7641"/>
                  <a:pt x="34" y="9414"/>
                  <a:pt x="17" y="11297"/>
                </a:cubicBezTo>
                <a:cubicBezTo>
                  <a:pt x="17" y="12274"/>
                  <a:pt x="25" y="13172"/>
                  <a:pt x="25" y="13997"/>
                </a:cubicBezTo>
                <a:cubicBezTo>
                  <a:pt x="30" y="14408"/>
                  <a:pt x="30" y="14801"/>
                  <a:pt x="25" y="15175"/>
                </a:cubicBezTo>
                <a:cubicBezTo>
                  <a:pt x="25" y="15593"/>
                  <a:pt x="21" y="16004"/>
                  <a:pt x="21" y="16406"/>
                </a:cubicBezTo>
                <a:cubicBezTo>
                  <a:pt x="13" y="17222"/>
                  <a:pt x="9" y="18006"/>
                  <a:pt x="5" y="18765"/>
                </a:cubicBezTo>
                <a:cubicBezTo>
                  <a:pt x="1" y="19114"/>
                  <a:pt x="1" y="19426"/>
                  <a:pt x="1" y="19705"/>
                </a:cubicBezTo>
                <a:lnTo>
                  <a:pt x="739" y="19717"/>
                </a:lnTo>
                <a:lnTo>
                  <a:pt x="1347" y="19725"/>
                </a:lnTo>
                <a:lnTo>
                  <a:pt x="3349" y="19762"/>
                </a:lnTo>
                <a:cubicBezTo>
                  <a:pt x="4010" y="19771"/>
                  <a:pt x="4724" y="19775"/>
                  <a:pt x="5343" y="19775"/>
                </a:cubicBezTo>
                <a:cubicBezTo>
                  <a:pt x="6578" y="19771"/>
                  <a:pt x="7502" y="19754"/>
                  <a:pt x="8207" y="19754"/>
                </a:cubicBezTo>
                <a:cubicBezTo>
                  <a:pt x="8893" y="19754"/>
                  <a:pt x="9418" y="19762"/>
                  <a:pt x="9812" y="19766"/>
                </a:cubicBezTo>
                <a:cubicBezTo>
                  <a:pt x="10620" y="19779"/>
                  <a:pt x="11465" y="19799"/>
                  <a:pt x="12348" y="19807"/>
                </a:cubicBezTo>
                <a:lnTo>
                  <a:pt x="13016" y="19816"/>
                </a:lnTo>
                <a:lnTo>
                  <a:pt x="14723" y="19816"/>
                </a:lnTo>
                <a:cubicBezTo>
                  <a:pt x="15323" y="19817"/>
                  <a:pt x="15893" y="19818"/>
                  <a:pt x="16430" y="19818"/>
                </a:cubicBezTo>
                <a:cubicBezTo>
                  <a:pt x="17188" y="19818"/>
                  <a:pt x="17881" y="19816"/>
                  <a:pt x="18498" y="19812"/>
                </a:cubicBezTo>
                <a:cubicBezTo>
                  <a:pt x="19553" y="19803"/>
                  <a:pt x="20390" y="19795"/>
                  <a:pt x="20964" y="19779"/>
                </a:cubicBezTo>
                <a:cubicBezTo>
                  <a:pt x="21539" y="19766"/>
                  <a:pt x="21855" y="19750"/>
                  <a:pt x="21859" y="19729"/>
                </a:cubicBezTo>
                <a:cubicBezTo>
                  <a:pt x="21867" y="19709"/>
                  <a:pt x="21564" y="19688"/>
                  <a:pt x="21001" y="19668"/>
                </a:cubicBezTo>
                <a:cubicBezTo>
                  <a:pt x="20439" y="19652"/>
                  <a:pt x="19614" y="19631"/>
                  <a:pt x="18572" y="19615"/>
                </a:cubicBezTo>
                <a:lnTo>
                  <a:pt x="14826" y="19557"/>
                </a:lnTo>
                <a:lnTo>
                  <a:pt x="13718" y="19545"/>
                </a:lnTo>
                <a:lnTo>
                  <a:pt x="13148" y="19537"/>
                </a:lnTo>
                <a:lnTo>
                  <a:pt x="12631" y="19533"/>
                </a:lnTo>
                <a:lnTo>
                  <a:pt x="10185" y="19483"/>
                </a:lnTo>
                <a:cubicBezTo>
                  <a:pt x="9818" y="19480"/>
                  <a:pt x="9238" y="19470"/>
                  <a:pt x="8503" y="19470"/>
                </a:cubicBezTo>
                <a:cubicBezTo>
                  <a:pt x="8384" y="19470"/>
                  <a:pt x="8261" y="19470"/>
                  <a:pt x="8134" y="19471"/>
                </a:cubicBezTo>
                <a:cubicBezTo>
                  <a:pt x="7243" y="19475"/>
                  <a:pt x="6234" y="19491"/>
                  <a:pt x="5216" y="19500"/>
                </a:cubicBezTo>
                <a:cubicBezTo>
                  <a:pt x="5131" y="19500"/>
                  <a:pt x="5045" y="19500"/>
                  <a:pt x="4958" y="19500"/>
                </a:cubicBezTo>
                <a:cubicBezTo>
                  <a:pt x="4041" y="19500"/>
                  <a:pt x="2966" y="19481"/>
                  <a:pt x="1622" y="19463"/>
                </a:cubicBezTo>
                <a:lnTo>
                  <a:pt x="460" y="19450"/>
                </a:lnTo>
                <a:lnTo>
                  <a:pt x="259" y="19450"/>
                </a:lnTo>
                <a:lnTo>
                  <a:pt x="263" y="18790"/>
                </a:lnTo>
                <a:cubicBezTo>
                  <a:pt x="263" y="18018"/>
                  <a:pt x="268" y="17226"/>
                  <a:pt x="272" y="16406"/>
                </a:cubicBezTo>
                <a:cubicBezTo>
                  <a:pt x="272" y="15987"/>
                  <a:pt x="276" y="15569"/>
                  <a:pt x="276" y="15138"/>
                </a:cubicBezTo>
                <a:cubicBezTo>
                  <a:pt x="276" y="14674"/>
                  <a:pt x="272" y="14219"/>
                  <a:pt x="272" y="13772"/>
                </a:cubicBezTo>
                <a:cubicBezTo>
                  <a:pt x="263" y="12877"/>
                  <a:pt x="255" y="12011"/>
                  <a:pt x="255" y="11178"/>
                </a:cubicBezTo>
                <a:cubicBezTo>
                  <a:pt x="259" y="9381"/>
                  <a:pt x="268" y="7510"/>
                  <a:pt x="276" y="5590"/>
                </a:cubicBezTo>
                <a:cubicBezTo>
                  <a:pt x="284" y="4638"/>
                  <a:pt x="288" y="3653"/>
                  <a:pt x="292" y="2631"/>
                </a:cubicBezTo>
                <a:lnTo>
                  <a:pt x="296" y="190"/>
                </a:lnTo>
                <a:lnTo>
                  <a:pt x="493" y="190"/>
                </a:lnTo>
                <a:lnTo>
                  <a:pt x="6554" y="194"/>
                </a:lnTo>
                <a:lnTo>
                  <a:pt x="9898" y="194"/>
                </a:lnTo>
                <a:cubicBezTo>
                  <a:pt x="10267" y="194"/>
                  <a:pt x="10633" y="196"/>
                  <a:pt x="11012" y="196"/>
                </a:cubicBezTo>
                <a:cubicBezTo>
                  <a:pt x="11201" y="196"/>
                  <a:pt x="11394" y="195"/>
                  <a:pt x="11593" y="194"/>
                </a:cubicBezTo>
                <a:lnTo>
                  <a:pt x="13267" y="177"/>
                </a:lnTo>
                <a:cubicBezTo>
                  <a:pt x="13804" y="169"/>
                  <a:pt x="14329" y="165"/>
                  <a:pt x="14838" y="165"/>
                </a:cubicBezTo>
                <a:cubicBezTo>
                  <a:pt x="15004" y="164"/>
                  <a:pt x="15172" y="163"/>
                  <a:pt x="15342" y="163"/>
                </a:cubicBezTo>
                <a:cubicBezTo>
                  <a:pt x="15682" y="163"/>
                  <a:pt x="16030" y="165"/>
                  <a:pt x="16377" y="165"/>
                </a:cubicBezTo>
                <a:cubicBezTo>
                  <a:pt x="17419" y="173"/>
                  <a:pt x="18470" y="186"/>
                  <a:pt x="19532" y="190"/>
                </a:cubicBezTo>
                <a:lnTo>
                  <a:pt x="20722" y="190"/>
                </a:lnTo>
                <a:lnTo>
                  <a:pt x="21670" y="186"/>
                </a:lnTo>
                <a:lnTo>
                  <a:pt x="21670" y="378"/>
                </a:lnTo>
                <a:lnTo>
                  <a:pt x="21670" y="735"/>
                </a:lnTo>
                <a:lnTo>
                  <a:pt x="21670" y="2163"/>
                </a:lnTo>
                <a:cubicBezTo>
                  <a:pt x="21670" y="2643"/>
                  <a:pt x="21670" y="3115"/>
                  <a:pt x="21670" y="3583"/>
                </a:cubicBezTo>
                <a:cubicBezTo>
                  <a:pt x="21666" y="4519"/>
                  <a:pt x="21662" y="5425"/>
                  <a:pt x="21662" y="6299"/>
                </a:cubicBezTo>
                <a:cubicBezTo>
                  <a:pt x="21662" y="7153"/>
                  <a:pt x="21654" y="7961"/>
                  <a:pt x="21646" y="8770"/>
                </a:cubicBezTo>
                <a:cubicBezTo>
                  <a:pt x="21637" y="9578"/>
                  <a:pt x="21629" y="10390"/>
                  <a:pt x="21629" y="11166"/>
                </a:cubicBezTo>
                <a:cubicBezTo>
                  <a:pt x="21633" y="11937"/>
                  <a:pt x="21637" y="12647"/>
                  <a:pt x="21641" y="13300"/>
                </a:cubicBezTo>
                <a:cubicBezTo>
                  <a:pt x="21646" y="13952"/>
                  <a:pt x="21650" y="14543"/>
                  <a:pt x="21654" y="15080"/>
                </a:cubicBezTo>
                <a:cubicBezTo>
                  <a:pt x="21658" y="15630"/>
                  <a:pt x="21662" y="16160"/>
                  <a:pt x="21662" y="16627"/>
                </a:cubicBezTo>
                <a:cubicBezTo>
                  <a:pt x="21670" y="17567"/>
                  <a:pt x="21683" y="18306"/>
                  <a:pt x="21695" y="18810"/>
                </a:cubicBezTo>
                <a:cubicBezTo>
                  <a:pt x="21711" y="19315"/>
                  <a:pt x="21732" y="19586"/>
                  <a:pt x="21756" y="19594"/>
                </a:cubicBezTo>
                <a:cubicBezTo>
                  <a:pt x="21757" y="19594"/>
                  <a:pt x="21757" y="19594"/>
                  <a:pt x="21758" y="19594"/>
                </a:cubicBezTo>
                <a:cubicBezTo>
                  <a:pt x="21782" y="19594"/>
                  <a:pt x="21806" y="19325"/>
                  <a:pt x="21818" y="18835"/>
                </a:cubicBezTo>
                <a:cubicBezTo>
                  <a:pt x="21834" y="18334"/>
                  <a:pt x="21843" y="17592"/>
                  <a:pt x="21851" y="16644"/>
                </a:cubicBezTo>
                <a:cubicBezTo>
                  <a:pt x="21855" y="16168"/>
                  <a:pt x="21855" y="15659"/>
                  <a:pt x="21859" y="15064"/>
                </a:cubicBezTo>
                <a:cubicBezTo>
                  <a:pt x="21863" y="14457"/>
                  <a:pt x="21859" y="13817"/>
                  <a:pt x="21855" y="13148"/>
                </a:cubicBezTo>
                <a:cubicBezTo>
                  <a:pt x="21851" y="12483"/>
                  <a:pt x="21847" y="11786"/>
                  <a:pt x="21843" y="11096"/>
                </a:cubicBezTo>
                <a:cubicBezTo>
                  <a:pt x="21843" y="10407"/>
                  <a:pt x="21847" y="9656"/>
                  <a:pt x="21851" y="8839"/>
                </a:cubicBezTo>
                <a:cubicBezTo>
                  <a:pt x="21859" y="8035"/>
                  <a:pt x="21859" y="7120"/>
                  <a:pt x="21859" y="6213"/>
                </a:cubicBezTo>
                <a:cubicBezTo>
                  <a:pt x="21859" y="5327"/>
                  <a:pt x="21855" y="4412"/>
                  <a:pt x="21855" y="3468"/>
                </a:cubicBezTo>
                <a:cubicBezTo>
                  <a:pt x="21855" y="2996"/>
                  <a:pt x="21855" y="2516"/>
                  <a:pt x="21855" y="2028"/>
                </a:cubicBezTo>
                <a:cubicBezTo>
                  <a:pt x="21851" y="1527"/>
                  <a:pt x="21851" y="1023"/>
                  <a:pt x="21847" y="522"/>
                </a:cubicBezTo>
                <a:cubicBezTo>
                  <a:pt x="21843" y="350"/>
                  <a:pt x="21843" y="181"/>
                  <a:pt x="21843" y="9"/>
                </a:cubicBezTo>
                <a:lnTo>
                  <a:pt x="20620" y="17"/>
                </a:lnTo>
                <a:lnTo>
                  <a:pt x="19393" y="21"/>
                </a:lnTo>
                <a:lnTo>
                  <a:pt x="16266" y="5"/>
                </a:lnTo>
                <a:cubicBezTo>
                  <a:pt x="15905" y="5"/>
                  <a:pt x="15529" y="3"/>
                  <a:pt x="15148" y="3"/>
                </a:cubicBezTo>
                <a:cubicBezTo>
                  <a:pt x="14957" y="3"/>
                  <a:pt x="14764" y="4"/>
                  <a:pt x="14572" y="5"/>
                </a:cubicBezTo>
                <a:lnTo>
                  <a:pt x="12910" y="21"/>
                </a:lnTo>
                <a:cubicBezTo>
                  <a:pt x="12368" y="30"/>
                  <a:pt x="11843" y="38"/>
                  <a:pt x="11330" y="38"/>
                </a:cubicBezTo>
                <a:lnTo>
                  <a:pt x="9701" y="38"/>
                </a:lnTo>
                <a:lnTo>
                  <a:pt x="6361" y="26"/>
                </a:lnTo>
                <a:lnTo>
                  <a:pt x="321" y="1"/>
                </a:lnTo>
                <a:close/>
              </a:path>
            </a:pathLst>
          </a:cu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501" name="Google Shape;501;p58"/>
          <p:cNvSpPr txBox="1">
            <a:spLocks noGrp="1"/>
          </p:cNvSpPr>
          <p:nvPr>
            <p:ph type="title"/>
          </p:nvPr>
        </p:nvSpPr>
        <p:spPr>
          <a:xfrm>
            <a:off x="3064176" y="3176979"/>
            <a:ext cx="6953560" cy="290358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just"/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Etika,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senantiasa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merujuk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tata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pergaulan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khas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ciri-ciri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mengidentifikasi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mengasosiasikan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berkarya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berprestasi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memilikinya</a:t>
            </a:r>
            <a:endParaRPr sz="2667" dirty="0"/>
          </a:p>
        </p:txBody>
      </p:sp>
      <p:sp>
        <p:nvSpPr>
          <p:cNvPr id="502" name="Google Shape;502;p58"/>
          <p:cNvSpPr txBox="1">
            <a:spLocks noGrp="1"/>
          </p:cNvSpPr>
          <p:nvPr>
            <p:ph type="title" idx="2"/>
          </p:nvPr>
        </p:nvSpPr>
        <p:spPr>
          <a:xfrm>
            <a:off x="5370399" y="1673567"/>
            <a:ext cx="2341220" cy="1122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Etika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66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667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endParaRPr sz="2667" dirty="0"/>
          </a:p>
        </p:txBody>
      </p:sp>
      <p:pic>
        <p:nvPicPr>
          <p:cNvPr id="504" name="Google Shape;504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6094691">
            <a:off x="338468" y="2229069"/>
            <a:ext cx="3816033" cy="40346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5" name="Google Shape;505;p58"/>
          <p:cNvGrpSpPr/>
          <p:nvPr/>
        </p:nvGrpSpPr>
        <p:grpSpPr>
          <a:xfrm>
            <a:off x="7929577" y="326194"/>
            <a:ext cx="4050407" cy="3816996"/>
            <a:chOff x="5947182" y="244645"/>
            <a:chExt cx="3037805" cy="2862747"/>
          </a:xfrm>
        </p:grpSpPr>
        <p:pic>
          <p:nvPicPr>
            <p:cNvPr id="506" name="Google Shape;506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3675432">
              <a:off x="5925778" y="769441"/>
              <a:ext cx="1798724" cy="1016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5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8528202">
              <a:off x="7063752" y="1646192"/>
              <a:ext cx="1798725" cy="101615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Siswanto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 (2012) 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Etika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Etika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menemukan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Etika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senantiasa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tulus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ikhlas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kepentingan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Bersama.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etimologi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Istilah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diturunkan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kata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Yunani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”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istiadat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200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Muhamad (1987), Etika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peraturan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moral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membangkitkan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kesadaran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beretika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dilanggara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berakibat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tercemarnya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pribadi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lain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15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Etika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996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Siswanto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(2012),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Etika/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14900" indent="-3429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Nilai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Religius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900" indent="-3429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Nilai – Nilai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900" indent="-3429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Ideologi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15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Etika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9198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901032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Doktrin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doktrin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agama Kristen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Protestan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menekankan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keras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keharusan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mencapai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pekerjaan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panggilan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jiwa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kewajiban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sacral.</a:t>
            </a:r>
          </a:p>
          <a:p>
            <a:pPr marL="72000" indent="0" algn="just">
              <a:buNone/>
            </a:pPr>
            <a:endParaRPr lang="en-ID" altLang="ko-K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Bellah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(1992)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memperlihatkan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religious (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Budhisme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Kofusianisme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menguatkan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tntang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prestasi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partikuarisme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Kumorotomo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(1994),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agam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Hindu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ajaran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terkandung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dharma.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Masyarakt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Hindu punya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kewajiban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menaati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Karmayoga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norma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menyatakan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swadharma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inti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Yadnya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(Ibadah)</a:t>
            </a:r>
          </a:p>
          <a:p>
            <a:pPr marL="72000" indent="0" algn="just">
              <a:buNone/>
            </a:pPr>
            <a:endParaRPr lang="en-ID" altLang="ko-K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" indent="0" algn="just">
              <a:buNone/>
            </a:pP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Islam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mempunyai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tersendiri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unsur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: (1)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niat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Allah; (2)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memberlakukan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kaidah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norma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/Syariah)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totalitas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halal,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haram); (3)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motivasinya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di dunia dan di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akhirat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; (4)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dituntut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asas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efisiensi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asas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kelestarian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; (5)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menjaga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keseimbangan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harta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dan ibadah; (6)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bekerja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hendaknya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bersyukur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Allah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membelanjakan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rejeki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diperolehnya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altLang="ko-KR" sz="1800" dirty="0" err="1">
                <a:latin typeface="Arial" panose="020B0604020202020204" pitchFamily="34" charset="0"/>
                <a:cs typeface="Arial" panose="020B0604020202020204" pitchFamily="34" charset="0"/>
              </a:rPr>
              <a:t>jalan</a:t>
            </a:r>
            <a:r>
              <a:rPr lang="en-ID" altLang="ko-KR" sz="1800" dirty="0">
                <a:latin typeface="Arial" panose="020B0604020202020204" pitchFamily="34" charset="0"/>
                <a:cs typeface="Arial" panose="020B0604020202020204" pitchFamily="34" charset="0"/>
              </a:rPr>
              <a:t> Allah pula</a:t>
            </a:r>
            <a:endParaRPr lang="ko-KR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94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1. Nilai – Nilai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Religius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3001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Koentjaraningrat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(1985)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mengatakan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(cultural value systems) dan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(attitudes)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menyebabkan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timbulnya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pola-pola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sebaliknya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pola-pola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kelakuan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kehidupan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sehari-hari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dimiliki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mempengaruhi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etos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lembaga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8851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2. Nilai – Nilai </a:t>
            </a:r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Budaya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391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42561" y="1319525"/>
            <a:ext cx="9624618" cy="5450227"/>
          </a:xfrm>
        </p:spPr>
        <p:txBody>
          <a:bodyPr>
            <a:noAutofit/>
          </a:bodyPr>
          <a:lstStyle/>
          <a:p>
            <a:pPr marL="72000" indent="0" algn="just">
              <a:buNone/>
            </a:pP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Sikap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hidup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suatu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masyarakat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ideologi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tertentu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juga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menjadi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sumber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etos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kerja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72000" indent="0" algn="just">
              <a:buNone/>
            </a:pPr>
            <a:endParaRPr lang="en-ID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000" indent="0" algn="just">
              <a:buNone/>
            </a:pP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Masyarakat Barat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berhasil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mengembangkan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industri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sains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sebagai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dasar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utamanya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karena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berpikir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cenderung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merasionalisasikan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persoalan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72000" indent="0" algn="just">
              <a:buNone/>
            </a:pPr>
            <a:endParaRPr lang="en-ID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000" indent="0" algn="just">
              <a:buNone/>
            </a:pP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Masyarakat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Jepang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demikian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pula,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tidak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ragu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ragu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belajar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meniru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orang lain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sepanjang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itu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bermanfaat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tidak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merugikan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72000" indent="0" algn="just">
              <a:buNone/>
            </a:pPr>
            <a:endParaRPr lang="en-ID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000" indent="0" algn="just">
              <a:buNone/>
            </a:pP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Bangsa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Indonesia juga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sesungguhnya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telah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memiliki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pijakan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untuk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membina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etos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kerja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menunjang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kemajuan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Di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samping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sikap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hidup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religius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bangsa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Indonesia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mempunyai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Pancasila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sebagai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dasar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dasar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nilai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luhur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pernah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kering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Pancasila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sebagai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etos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kebudayaan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nasional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menegaskan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bahwa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nilai-nilai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terkandung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Pancasila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meresapi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serta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menjiwai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kehidupan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manusia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Indonesia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baik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bidang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kelembagaannya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maupun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elakuan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Konsep-konsep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serupa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dengan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dasar-dasar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etika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kerja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dimiliki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bangsa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Indonesia;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pekerti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gotong royong, dan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pengadilan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Kini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tinggal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bagaimana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kita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memanfaatkan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gagasan-gagasan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spiritual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tersebut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dalam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gagasan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gagasan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pembangunan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Bagi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keberhasilan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pembangunan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nasional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pentingnya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etos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kerja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tinggi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tidak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lagi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dapat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D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disangkal</a:t>
            </a:r>
            <a:r>
              <a:rPr lang="en-ID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000" indent="0" algn="just">
              <a:buNone/>
            </a:pPr>
            <a:endParaRPr lang="ko-KR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텍스트 개체 틀 7">
            <a:extLst>
              <a:ext uri="{FF2B5EF4-FFF2-40B4-BE49-F238E27FC236}">
                <a16:creationId xmlns:a16="http://schemas.microsoft.com/office/drawing/2014/main" id="{C6882D0D-7D6D-4250-ABCC-2A1088B8F3BF}"/>
              </a:ext>
            </a:extLst>
          </p:cNvPr>
          <p:cNvSpPr txBox="1">
            <a:spLocks/>
          </p:cNvSpPr>
          <p:nvPr/>
        </p:nvSpPr>
        <p:spPr>
          <a:xfrm>
            <a:off x="9534582" y="4573905"/>
            <a:ext cx="2514857" cy="219584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00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leave this place empty.</a:t>
            </a:r>
            <a:endParaRPr lang="en-US" altLang="ko-KR" sz="40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558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Redressed" panose="020B0604020202020204" charset="0"/>
              </a:rPr>
              <a:t>Ideologi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0134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1 - 124</a:t>
            </a:r>
            <a:endParaRPr lang="nn-NO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nn-NO" sz="2000" b="0" dirty="0">
                <a:latin typeface="Arial" panose="020B0604020202020204" pitchFamily="34" charset="0"/>
                <a:cs typeface="Arial" panose="020B0604020202020204" pitchFamily="34" charset="0"/>
              </a:rPr>
              <a:t>Anonimous,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Tujuan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Instruksional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Umum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Pengertian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tujuan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filosofi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prinsip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Ruang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lingkup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unsur-unsur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penyuluhan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Landasan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teknis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, - ppt download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nn-NO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Padmanagara, Salmon, 1987, “Etika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“.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Makalah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disaj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kongres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Perhiptani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 di Subang. 4-6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1987.</a:t>
            </a:r>
          </a:p>
          <a:p>
            <a:pPr marL="514350" indent="-514350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Siswanto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D. (2012).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Urgensi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Falsafah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Pembangunan dan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Etos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Kerja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Pemberdayaan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Masyarakat.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Civis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Ilmiah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Sosial dan Pendidikan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(1).</a:t>
            </a:r>
            <a:endParaRPr lang="nn-NO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fi-FI" sz="2000" b="0" dirty="0">
                <a:latin typeface="Arial" panose="020B0604020202020204" pitchFamily="34" charset="0"/>
                <a:cs typeface="Arial" panose="020B0604020202020204" pitchFamily="34" charset="0"/>
              </a:rPr>
              <a:t>Muhammad, Kartono, 1987, “Etika Penyuluhan Pertanian” Makalah disajikan pada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kongres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Perhiptani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 di Subang. 4-6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1987</a:t>
            </a:r>
          </a:p>
          <a:p>
            <a:pPr marL="0" indent="0">
              <a:buNone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https://agronomipertanian.blogspot.com/201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6/06/tugas-dan-fungsi-penyuuhan-pertanian.html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Bellah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R.N., 1992,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Religi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Tokugawa: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Akar-akar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Budaya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Jepang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Gramedia, Jakarta</a:t>
            </a:r>
          </a:p>
          <a:p>
            <a:pPr marL="0" indent="0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Koentjaraningrat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1985,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Kebudayaan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Mentalitet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Pembangunan, Gramedia, Jakarta.</a:t>
            </a:r>
          </a:p>
          <a:p>
            <a:pPr marL="0" indent="0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Kumorotomo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1994, Etika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Administrasi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Negara, Gadjah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Press, Yogyakarta</a:t>
            </a:r>
          </a:p>
        </p:txBody>
      </p:sp>
    </p:spTree>
    <p:extLst>
      <p:ext uri="{BB962C8B-B14F-4D97-AF65-F5344CB8AC3E}">
        <p14:creationId xmlns:p14="http://schemas.microsoft.com/office/powerpoint/2010/main" val="411665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Kelsey, L.D. and C.C. Hearne, 1955, Cooperative Extension Work, Comstock  Publishing Associates, Ithaca. </a:t>
            </a:r>
            <a:endParaRPr lang="nn-NO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2408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4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945" y="3008462"/>
            <a:ext cx="9423660" cy="1200329"/>
          </a:xfrm>
        </p:spPr>
        <p:txBody>
          <a:bodyPr/>
          <a:lstStyle/>
          <a:p>
            <a:r>
              <a:rPr lang="en-ID" sz="3600" dirty="0" err="1">
                <a:latin typeface="Redressed" panose="020B0604020202020204" charset="0"/>
              </a:rPr>
              <a:t>Penyuluhan</a:t>
            </a:r>
            <a:r>
              <a:rPr lang="en-ID" sz="3600" dirty="0">
                <a:latin typeface="Redressed" panose="020B0604020202020204" charset="0"/>
              </a:rPr>
              <a:t> </a:t>
            </a:r>
            <a:r>
              <a:rPr lang="en-ID" sz="3600" dirty="0" err="1">
                <a:latin typeface="Redressed" panose="020B0604020202020204" charset="0"/>
              </a:rPr>
              <a:t>sebagai</a:t>
            </a:r>
            <a:r>
              <a:rPr lang="en-ID" sz="3600" dirty="0">
                <a:latin typeface="Redressed" panose="020B0604020202020204" charset="0"/>
              </a:rPr>
              <a:t> Proses </a:t>
            </a:r>
            <a:r>
              <a:rPr lang="en-ID" sz="3600" dirty="0" err="1">
                <a:latin typeface="Redressed" panose="020B0604020202020204" charset="0"/>
              </a:rPr>
              <a:t>Belajar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600" dirty="0">
                <a:latin typeface="Redressed" panose="020B0604020202020204" charset="0"/>
              </a:rPr>
              <a:t>(Extension as a Learning Process)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60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429000"/>
            <a:ext cx="11079467" cy="1569660"/>
          </a:xfrm>
        </p:spPr>
        <p:txBody>
          <a:bodyPr/>
          <a:lstStyle/>
          <a:p>
            <a:r>
              <a:rPr lang="en-US" sz="3200" dirty="0">
                <a:latin typeface="Redressed" panose="020B0604020202020204" charset="0"/>
              </a:rPr>
              <a:t>Communication, Adoption and Diffusion of Innovation in Livestock Extension</a:t>
            </a:r>
            <a:br>
              <a:rPr lang="en-US" sz="3600" dirty="0">
                <a:latin typeface="Redressed" panose="020B0604020202020204" charset="0"/>
              </a:rPr>
            </a:br>
            <a:r>
              <a:rPr lang="en-US" sz="3200" dirty="0">
                <a:latin typeface="Redressed" panose="020B0604020202020204" charset="0"/>
              </a:rPr>
              <a:t>(</a:t>
            </a:r>
            <a:r>
              <a:rPr lang="en-ID" sz="3200" dirty="0" err="1">
                <a:latin typeface="Redressed" panose="020B0604020202020204" charset="0"/>
              </a:rPr>
              <a:t>Komunikasi</a:t>
            </a:r>
            <a:r>
              <a:rPr lang="en-ID" sz="3200" dirty="0">
                <a:latin typeface="Redressed" panose="020B0604020202020204" charset="0"/>
              </a:rPr>
              <a:t>, </a:t>
            </a:r>
            <a:r>
              <a:rPr lang="en-ID" sz="3200" dirty="0" err="1">
                <a:latin typeface="Redressed" panose="020B0604020202020204" charset="0"/>
              </a:rPr>
              <a:t>Adopsi</a:t>
            </a:r>
            <a:r>
              <a:rPr lang="en-ID" sz="3200" dirty="0">
                <a:latin typeface="Redressed" panose="020B0604020202020204" charset="0"/>
              </a:rPr>
              <a:t> dan </a:t>
            </a:r>
            <a:r>
              <a:rPr lang="en-ID" sz="3200" dirty="0" err="1">
                <a:latin typeface="Redressed" panose="020B0604020202020204" charset="0"/>
              </a:rPr>
              <a:t>Difusi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Inovasi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dalam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Penyuluhan</a:t>
            </a:r>
            <a:r>
              <a:rPr lang="en-ID" sz="3200" dirty="0">
                <a:latin typeface="Redressed" panose="020B0604020202020204" charset="0"/>
              </a:rPr>
              <a:t> </a:t>
            </a:r>
            <a:r>
              <a:rPr lang="en-ID" sz="3200" dirty="0" err="1">
                <a:latin typeface="Redressed" panose="020B0604020202020204" charset="0"/>
              </a:rPr>
              <a:t>Peternakan</a:t>
            </a:r>
            <a:r>
              <a:rPr lang="en-US" sz="3200" dirty="0">
                <a:latin typeface="Redressed" panose="020B0604020202020204" charset="0"/>
              </a:rPr>
              <a:t>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34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6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338714"/>
            <a:ext cx="11079467" cy="1077218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200" dirty="0"/>
              <a:t>Inovasi dan Karakter (</a:t>
            </a:r>
            <a:r>
              <a:rPr lang="en-ID" altLang="en-US" sz="3200" dirty="0" err="1"/>
              <a:t>Praktikum</a:t>
            </a:r>
            <a:r>
              <a:rPr lang="en-ID" altLang="en-US" sz="3200" dirty="0"/>
              <a:t> pada masing – masing </a:t>
            </a:r>
            <a:r>
              <a:rPr lang="en-ID" altLang="en-US" sz="3200" dirty="0" err="1"/>
              <a:t>kelompok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Pembuatan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Pakan</a:t>
            </a:r>
            <a:r>
              <a:rPr lang="en-ID" altLang="en-US" sz="3200" dirty="0"/>
              <a:t> Hay </a:t>
            </a:r>
            <a:r>
              <a:rPr lang="en-ID" altLang="en-US" sz="3200" dirty="0" err="1"/>
              <a:t>Telur</a:t>
            </a:r>
            <a:r>
              <a:rPr lang="en-ID" altLang="en-US" sz="3200" dirty="0"/>
              <a:t> Asin dan Pupuk) </a:t>
            </a:r>
          </a:p>
        </p:txBody>
      </p:sp>
    </p:spTree>
    <p:extLst>
      <p:ext uri="{BB962C8B-B14F-4D97-AF65-F5344CB8AC3E}">
        <p14:creationId xmlns:p14="http://schemas.microsoft.com/office/powerpoint/2010/main" val="278202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7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16746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200" dirty="0"/>
              <a:t>Proses </a:t>
            </a:r>
            <a:r>
              <a:rPr lang="en-ID" altLang="en-US" sz="3200" dirty="0" err="1"/>
              <a:t>Adopsi</a:t>
            </a:r>
            <a:r>
              <a:rPr lang="en-ID" altLang="en-US" sz="3200" dirty="0"/>
              <a:t> dan </a:t>
            </a:r>
            <a:r>
              <a:rPr lang="en-ID" altLang="en-US" sz="3200" dirty="0" err="1"/>
              <a:t>Inovasi</a:t>
            </a:r>
            <a:r>
              <a:rPr lang="en-ID" altLang="en-US" sz="3200" dirty="0"/>
              <a:t> </a:t>
            </a:r>
            <a:r>
              <a:rPr lang="en-ID" altLang="en-US" sz="3200" dirty="0" err="1"/>
              <a:t>dalam</a:t>
            </a:r>
            <a:r>
              <a:rPr lang="en-ID" altLang="en-US" sz="3200" dirty="0"/>
              <a:t> </a:t>
            </a:r>
            <a:r>
              <a:rPr lang="en-ID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9EB05A64-990C-4E7E-9895-D3AE2E0BA8BC}"/>
              </a:ext>
            </a:extLst>
          </p:cNvPr>
          <p:cNvSpPr txBox="1">
            <a:spLocks/>
          </p:cNvSpPr>
          <p:nvPr/>
        </p:nvSpPr>
        <p:spPr>
          <a:xfrm>
            <a:off x="556265" y="3792573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Praktikum</a:t>
            </a:r>
            <a:r>
              <a:rPr lang="en-ID" sz="3200" dirty="0">
                <a:latin typeface="Arial" panose="020B0604020202020204" pitchFamily="34" charset="0"/>
                <a:cs typeface="Arial" panose="020B0604020202020204" pitchFamily="34" charset="0"/>
              </a:rPr>
              <a:t> Survey Lokasi </a:t>
            </a:r>
            <a:r>
              <a:rPr lang="en-ID" sz="32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01F63295-B5A1-4EE2-80E1-5E4E50B8BC1B}"/>
              </a:ext>
            </a:extLst>
          </p:cNvPr>
          <p:cNvSpPr/>
          <p:nvPr/>
        </p:nvSpPr>
        <p:spPr>
          <a:xfrm>
            <a:off x="5903259" y="3201521"/>
            <a:ext cx="578223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2560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9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54157"/>
            <a:ext cx="11079467" cy="646331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30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10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54157"/>
            <a:ext cx="11079467" cy="646331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alt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di Masyarakat</a:t>
            </a:r>
          </a:p>
        </p:txBody>
      </p:sp>
    </p:spTree>
    <p:extLst>
      <p:ext uri="{BB962C8B-B14F-4D97-AF65-F5344CB8AC3E}">
        <p14:creationId xmlns:p14="http://schemas.microsoft.com/office/powerpoint/2010/main" val="184408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11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84935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Metode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r>
              <a:rPr lang="en-US" altLang="en-US" sz="3200" dirty="0"/>
              <a:t> di Masyarakat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9376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12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584935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/>
              <a:t>Media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14655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13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43641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Penyusunan</a:t>
            </a:r>
            <a:r>
              <a:rPr lang="en-US" altLang="en-US" sz="3200" dirty="0"/>
              <a:t> Media </a:t>
            </a:r>
            <a:r>
              <a:rPr lang="en-US" altLang="en-US" sz="3200" dirty="0" err="1"/>
              <a:t>atau</a:t>
            </a:r>
            <a:r>
              <a:rPr lang="en-US" altLang="en-US" sz="3200" dirty="0"/>
              <a:t> </a:t>
            </a:r>
            <a:r>
              <a:rPr lang="en-US" altLang="en-US" sz="3200" dirty="0" err="1"/>
              <a:t>Materi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7FE0ABA3-2CDA-4B6F-9F36-A2ACF4BB8FBD}"/>
              </a:ext>
            </a:extLst>
          </p:cNvPr>
          <p:cNvSpPr txBox="1">
            <a:spLocks/>
          </p:cNvSpPr>
          <p:nvPr/>
        </p:nvSpPr>
        <p:spPr>
          <a:xfrm>
            <a:off x="556265" y="3846362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US" sz="3200" dirty="0" err="1"/>
              <a:t>Praktikum</a:t>
            </a:r>
            <a:r>
              <a:rPr lang="en-US" sz="3200" dirty="0"/>
              <a:t> di Masyarakat </a:t>
            </a:r>
            <a:r>
              <a:rPr lang="en-US" sz="3200" dirty="0" err="1"/>
              <a:t>Pembuatan</a:t>
            </a:r>
            <a:r>
              <a:rPr lang="en-US" sz="3200" dirty="0"/>
              <a:t> </a:t>
            </a:r>
            <a:r>
              <a:rPr lang="en-US" sz="3200" dirty="0" err="1"/>
              <a:t>Pakan</a:t>
            </a:r>
            <a:r>
              <a:rPr lang="en-US" sz="3200" dirty="0"/>
              <a:t> Hay, </a:t>
            </a:r>
            <a:r>
              <a:rPr lang="en-US" sz="3200" dirty="0" err="1"/>
              <a:t>telur</a:t>
            </a:r>
            <a:r>
              <a:rPr lang="en-US" sz="3200" dirty="0"/>
              <a:t> </a:t>
            </a:r>
            <a:r>
              <a:rPr lang="en-US" sz="3200" dirty="0" err="1"/>
              <a:t>asin</a:t>
            </a:r>
            <a:r>
              <a:rPr lang="en-US" sz="3200" dirty="0"/>
              <a:t> dan </a:t>
            </a:r>
            <a:r>
              <a:rPr lang="en-US" sz="3200" dirty="0" err="1"/>
              <a:t>Pupuk</a:t>
            </a:r>
            <a:endParaRPr lang="en-ID" sz="3200" dirty="0"/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6093BD60-1F55-47F0-904F-DF89E11A9E2B}"/>
              </a:ext>
            </a:extLst>
          </p:cNvPr>
          <p:cNvSpPr/>
          <p:nvPr/>
        </p:nvSpPr>
        <p:spPr>
          <a:xfrm>
            <a:off x="5903259" y="3228416"/>
            <a:ext cx="457200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3321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14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2643641"/>
            <a:ext cx="11079467" cy="584775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 err="1"/>
              <a:t>Evaluasi</a:t>
            </a:r>
            <a:r>
              <a:rPr lang="en-US" altLang="en-US" sz="3200" dirty="0"/>
              <a:t> Program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  <p:sp>
        <p:nvSpPr>
          <p:cNvPr id="10" name="제목 8">
            <a:extLst>
              <a:ext uri="{FF2B5EF4-FFF2-40B4-BE49-F238E27FC236}">
                <a16:creationId xmlns:a16="http://schemas.microsoft.com/office/drawing/2014/main" id="{7FE0ABA3-2CDA-4B6F-9F36-A2ACF4BB8FBD}"/>
              </a:ext>
            </a:extLst>
          </p:cNvPr>
          <p:cNvSpPr txBox="1">
            <a:spLocks/>
          </p:cNvSpPr>
          <p:nvPr/>
        </p:nvSpPr>
        <p:spPr>
          <a:xfrm>
            <a:off x="556265" y="3943940"/>
            <a:ext cx="11079467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8000" kern="12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>
              <a:spcBef>
                <a:spcPts val="0"/>
              </a:spcBef>
              <a:spcAft>
                <a:spcPts val="1600"/>
              </a:spcAft>
            </a:pPr>
            <a:r>
              <a:rPr lang="en-US" sz="3200" dirty="0"/>
              <a:t>Monitoring Hasil </a:t>
            </a:r>
            <a:r>
              <a:rPr lang="en-US" sz="3200" dirty="0" err="1"/>
              <a:t>Praktikum</a:t>
            </a:r>
            <a:r>
              <a:rPr lang="en-US" sz="3200" dirty="0"/>
              <a:t> dan </a:t>
            </a:r>
            <a:r>
              <a:rPr lang="en-US" sz="3200" dirty="0" err="1"/>
              <a:t>Melakukan</a:t>
            </a:r>
            <a:r>
              <a:rPr lang="en-US" sz="3200" dirty="0"/>
              <a:t> </a:t>
            </a:r>
            <a:r>
              <a:rPr lang="en-US" sz="3200" dirty="0" err="1"/>
              <a:t>Evaluasi</a:t>
            </a:r>
            <a:endParaRPr lang="en-ID" sz="3200" dirty="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95D49CF9-0A9A-44D9-9A9A-29DF48F760AF}"/>
              </a:ext>
            </a:extLst>
          </p:cNvPr>
          <p:cNvSpPr/>
          <p:nvPr/>
        </p:nvSpPr>
        <p:spPr>
          <a:xfrm>
            <a:off x="5867398" y="3341149"/>
            <a:ext cx="457200" cy="5847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67449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15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266" y="3338714"/>
            <a:ext cx="11079467" cy="1077218"/>
          </a:xfrm>
        </p:spPr>
        <p:txBody>
          <a:bodyPr/>
          <a:lstStyle/>
          <a:p>
            <a:pPr lvl="0" algn="ctr">
              <a:spcBef>
                <a:spcPts val="0"/>
              </a:spcBef>
              <a:spcAft>
                <a:spcPts val="1600"/>
              </a:spcAft>
            </a:pPr>
            <a:r>
              <a:rPr lang="en-US" altLang="en-US" sz="3200" dirty="0"/>
              <a:t>Lembaga </a:t>
            </a:r>
            <a:r>
              <a:rPr lang="en-US" altLang="en-US" sz="3200" dirty="0" err="1"/>
              <a:t>Penyuluhan</a:t>
            </a:r>
            <a:r>
              <a:rPr lang="en-US" altLang="en-US" sz="3200" dirty="0"/>
              <a:t> dan Peran </a:t>
            </a:r>
            <a:r>
              <a:rPr lang="en-US" altLang="en-US" sz="3200" dirty="0" err="1"/>
              <a:t>Kelompok</a:t>
            </a:r>
            <a:r>
              <a:rPr lang="en-US" altLang="en-US" sz="3200" dirty="0"/>
              <a:t> </a:t>
            </a:r>
            <a:r>
              <a:rPr lang="en-US" altLang="en-US" sz="3200" dirty="0" err="1"/>
              <a:t>Tani</a:t>
            </a:r>
            <a:r>
              <a:rPr lang="en-US" altLang="en-US" sz="3200" dirty="0"/>
              <a:t> – </a:t>
            </a:r>
            <a:r>
              <a:rPr lang="en-US" altLang="en-US" sz="3200" dirty="0" err="1"/>
              <a:t>Ternak</a:t>
            </a:r>
            <a:r>
              <a:rPr lang="en-US" altLang="en-US" sz="3200" dirty="0"/>
              <a:t> </a:t>
            </a:r>
            <a:r>
              <a:rPr lang="en-US" altLang="en-US" sz="3200" dirty="0" err="1"/>
              <a:t>dalam</a:t>
            </a:r>
            <a:r>
              <a:rPr lang="en-US" altLang="en-US" sz="3200" dirty="0"/>
              <a:t> </a:t>
            </a:r>
            <a:r>
              <a:rPr lang="en-US" altLang="en-US" sz="3200" dirty="0" err="1"/>
              <a:t>Penyuluhan</a:t>
            </a:r>
            <a:endParaRPr lang="en-ID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0867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1602</TotalTime>
  <Words>2815</Words>
  <Application>Microsoft Office PowerPoint</Application>
  <PresentationFormat>Widescreen</PresentationFormat>
  <Paragraphs>243</Paragraphs>
  <Slides>60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74" baseType="lpstr">
      <vt:lpstr>맑은 고딕</vt:lpstr>
      <vt:lpstr>Arial</vt:lpstr>
      <vt:lpstr>Calibri</vt:lpstr>
      <vt:lpstr>Fira Sans Extra Condensed Medium</vt:lpstr>
      <vt:lpstr>Livvic</vt:lpstr>
      <vt:lpstr>Redressed</vt:lpstr>
      <vt:lpstr>Times New Roman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Functions, Philosophy, Goals, Principles and Ethics of extension (fungsi, falsafah, tujuan, prinsip, dan etika penyuluhan)</vt:lpstr>
      <vt:lpstr>PowerPoint Presentation</vt:lpstr>
      <vt:lpstr>Fungsi Penyuluhan</vt:lpstr>
      <vt:lpstr>PowerPoint Presentation</vt:lpstr>
      <vt:lpstr>Falsafah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Bekerjasama dengan masyarakat</vt:lpstr>
      <vt:lpstr>Perilaku sebagai manusia seutuhnya</vt:lpstr>
      <vt:lpstr>Tujuan dan Ruang Lingkup Penyuluhan</vt:lpstr>
      <vt:lpstr>PowerPoint Presentation</vt:lpstr>
      <vt:lpstr>Penyadaran, yaitu kegiatan-kegiatan yang dilakukan untuk menyadarkan masyarakat tentang “keberadaannya”, baik keberadaannya sebagai individu dan anggota masyarakat, maupun kondisi lingkungannya yang menyangkut lingkungan fisik/teknis, sosial-budaya, ekonomi, dan politik.</vt:lpstr>
      <vt:lpstr>Menunjukkan adanya masalah, yaitu kondisi yang tidak diinginkan yang kaitannya dengan: keadaan sumberdaya (alam, manusia, sarana-prasarana, kelembagaan, budaya, dan aksesibilitas), lingkungan fisik/teknis, sosial-budaya dan politis</vt:lpstr>
      <vt:lpstr>Membantu pemecahan masalah, sejak analisis akar-masalah, analisis alternatif pemecahan masalah, serta pilihan alternatif pemecahan terbaik</vt:lpstr>
      <vt:lpstr>Menunjukkan pentingnya perubahan, yang sedang dan akan terjadi di lingkungannya, baik lingkungan organisasi dan masyarakat (lokal, nasional, regional dan global)</vt:lpstr>
      <vt:lpstr>Melakukan pengujian sebagai bagian dan implementasi perubahan terencana yang berhasil dirumuskan</vt:lpstr>
      <vt:lpstr>Kegiatan uji coba ini sangat diperlukan, karena tidak semua inovasi selalu cocok (secara: teknis, ekonomis, sosial-budaya, dan politik/kebijakan) dengan kondisi masyarakatnya. Di samping itu, uji coba juga diperlukan untuk memperoleh gambaran tentang beragam alternatif yang paling “bermanfaat” dengan resiko yang terkecil</vt:lpstr>
      <vt:lpstr>Memproduksi dan publikasi informasi, baik yang berasal dari “luar” (penelitian, kebijakan, produsen/pelaku bisnis, dll) maupun yang berasal dari dalam (pengalaman, indegenuous technology, maupun kearifan tradisional dan nilai-nilai adat yang lain).</vt:lpstr>
      <vt:lpstr>Melaksanakan pemberdayaan dan Penguatan kapasitas. Pemberdayaan disini adalah pemberian kesempatan kepada kelompok untuk bersuara dan menentukan sendiri pilihan (voice and choice) kaitannya dengan: aksesibilitas informasi, keterlibatan dalam pemenuhan kebutuhan serta partisipasi dalam keseluruhan proses pembangunan, bertanggung-gugat (akuntabilitas publik), dan penguatan kapasitas lokal.  Penguatan kapasitas, menyangkut penguatan kapasitas individu, kelembagaan lokal, masyarakat, serta pengembangan jejaring dan kemitraan kerja</vt:lpstr>
      <vt:lpstr>Kekuatan Mempengaruhi Pencapaian Tujuan Penyuluhan Peternakan</vt:lpstr>
      <vt:lpstr>Kekuatan Mempengaruhi Pencapaian Tujuan Penyuluhan Peternakan</vt:lpstr>
      <vt:lpstr>Prinsip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Etika Penyuluhan</vt:lpstr>
      <vt:lpstr>Pengertian tentang Etika, senantiasa merujuk kepada tata pergaulan yang khas atau ciri-ciri perilaku yang dapat digunakan untuk mengidentifikasi, mengasosiasikan diri, dan dapat merupakan sumber motivasi untuk berkarya dan berprestasi bagi kelompok tertentu yang memilikinya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Referensi</vt:lpstr>
      <vt:lpstr>Referensi</vt:lpstr>
      <vt:lpstr>Referensi</vt:lpstr>
      <vt:lpstr>Penyuluhan sebagai Proses Belajar (Extension as a Learning Process)</vt:lpstr>
      <vt:lpstr>Communication, Adoption and Diffusion of Innovation in Livestock Extension (Komunikasi, Adopsi dan Difusi Inovasi dalam Penyuluhan Peternakan)</vt:lpstr>
      <vt:lpstr>Inovasi dan Karakter (Praktikum pada masing – masing kelompok Pembuatan Pakan Hay Telur Asin dan Pupuk) </vt:lpstr>
      <vt:lpstr>Proses Adopsi dan Inovasi dalam Penyuluhan</vt:lpstr>
      <vt:lpstr>Perencanaan dan Pelaksanaan Program Penyuluhan</vt:lpstr>
      <vt:lpstr>Merumuskan Program Penyuluhan di Masyarakat</vt:lpstr>
      <vt:lpstr>Metode Penyuluhan di Masyarakat</vt:lpstr>
      <vt:lpstr>Media Penyuluhan</vt:lpstr>
      <vt:lpstr>Penyusunan Media atau Materi Penyuluhan</vt:lpstr>
      <vt:lpstr>Evaluasi Program Penyuluhan</vt:lpstr>
      <vt:lpstr>Lembaga Penyuluhan dan Peran Kelompok Tani – Ternak dalam Penyuluhan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157</cp:revision>
  <dcterms:created xsi:type="dcterms:W3CDTF">2021-04-29T04:21:21Z</dcterms:created>
  <dcterms:modified xsi:type="dcterms:W3CDTF">2025-04-01T05:43:11Z</dcterms:modified>
</cp:coreProperties>
</file>