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400" r:id="rId2"/>
    <p:sldId id="422" r:id="rId3"/>
    <p:sldId id="256" r:id="rId4"/>
    <p:sldId id="257" r:id="rId5"/>
    <p:sldId id="258" r:id="rId6"/>
    <p:sldId id="370" r:id="rId7"/>
    <p:sldId id="391" r:id="rId8"/>
    <p:sldId id="393" r:id="rId9"/>
    <p:sldId id="394" r:id="rId10"/>
    <p:sldId id="437" r:id="rId11"/>
    <p:sldId id="389" r:id="rId12"/>
    <p:sldId id="438" r:id="rId13"/>
    <p:sldId id="439" r:id="rId14"/>
    <p:sldId id="415" r:id="rId15"/>
    <p:sldId id="365" r:id="rId16"/>
    <p:sldId id="371" r:id="rId17"/>
    <p:sldId id="388" r:id="rId18"/>
    <p:sldId id="410" r:id="rId19"/>
    <p:sldId id="411" r:id="rId20"/>
    <p:sldId id="412" r:id="rId21"/>
    <p:sldId id="413" r:id="rId22"/>
    <p:sldId id="414" r:id="rId23"/>
    <p:sldId id="435" r:id="rId24"/>
    <p:sldId id="392" r:id="rId25"/>
    <p:sldId id="428" r:id="rId26"/>
    <p:sldId id="429" r:id="rId27"/>
    <p:sldId id="430" r:id="rId28"/>
    <p:sldId id="431" r:id="rId29"/>
    <p:sldId id="390" r:id="rId30"/>
    <p:sldId id="433" r:id="rId31"/>
    <p:sldId id="434" r:id="rId32"/>
    <p:sldId id="432" r:id="rId33"/>
    <p:sldId id="366" r:id="rId34"/>
    <p:sldId id="386" r:id="rId35"/>
    <p:sldId id="416" r:id="rId36"/>
    <p:sldId id="417" r:id="rId37"/>
    <p:sldId id="418" r:id="rId38"/>
    <p:sldId id="419" r:id="rId39"/>
    <p:sldId id="420" r:id="rId40"/>
    <p:sldId id="423" r:id="rId41"/>
    <p:sldId id="424" r:id="rId42"/>
    <p:sldId id="426" r:id="rId43"/>
    <p:sldId id="427" r:id="rId44"/>
    <p:sldId id="425" r:id="rId45"/>
    <p:sldId id="409" r:id="rId46"/>
    <p:sldId id="421" r:id="rId47"/>
    <p:sldId id="436" r:id="rId48"/>
    <p:sldId id="379" r:id="rId4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1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26/04/2025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jurnalpenyuluhanpertanian.blogspot.com/2016/06/analisis-proses-belajar-dalam.html" TargetMode="Externa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Kelsey dan Hearne,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Ensminger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(1962)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(1993)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falsafah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1)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Pendidikan, 2)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segenap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3)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4)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sambal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”, 5)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pemimpin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6)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7)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pekerjaan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diselaraskan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8)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berhubungan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menghormati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mempercayai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9)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arah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10)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berkelanjutan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Etika/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Nilai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Religius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Nilai – Nilai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Ideologi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3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787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Ruang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Penyadaran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Memproduksi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Publikasi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Peguatan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Pencapaian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Pendorong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Penggangu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Mengacu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bawah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keragaman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Kerjasama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spesialisasi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terlatih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unit social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mewujudkan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3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9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0559" y="3950767"/>
            <a:ext cx="11186208" cy="1089529"/>
          </a:xfrm>
        </p:spPr>
        <p:txBody>
          <a:bodyPr/>
          <a:lstStyle/>
          <a:p>
            <a:pPr algn="just"/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 as one of the educational processes</a:t>
            </a:r>
            <a:b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penyuluhan sebagai salah satu proses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35531"/>
          </a:xfrm>
        </p:spPr>
        <p:txBody>
          <a:bodyPr/>
          <a:lstStyle/>
          <a:p>
            <a:pPr algn="r"/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5670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4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380558" y="5788192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3305284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433357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59262" y="3693334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4237057" cy="642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</a:t>
            </a:r>
            <a:r>
              <a:rPr lang="en-ID" sz="3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salah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092619" y="3168569"/>
            <a:ext cx="9524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5B65C1-7734-431A-B98C-EAA3182742E5}"/>
              </a:ext>
            </a:extLst>
          </p:cNvPr>
          <p:cNvSpPr/>
          <p:nvPr/>
        </p:nvSpPr>
        <p:spPr>
          <a:xfrm>
            <a:off x="1162257" y="4349593"/>
            <a:ext cx="102697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Faktor-faktor</a:t>
            </a:r>
            <a:r>
              <a:rPr lang="en-ID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psikologis</a:t>
            </a:r>
            <a:r>
              <a:rPr lang="en-ID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mempengaruhi</a:t>
            </a:r>
            <a:r>
              <a:rPr lang="en-ID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belajar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35093"/>
            <a:ext cx="10515600" cy="1311128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salah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343911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Pendidikan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menyebarkan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menanamkan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keyakinan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sadar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mengerti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ajuran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8F636-E2C6-4838-B92B-2A6C17814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871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657848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(Pendidikan)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Pendidik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Pemimpin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Motivator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pengaruhi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mengajar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8F636-E2C6-4838-B92B-2A6C17814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3089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320944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Pendidikan orang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ujuan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Ketrampilan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8F636-E2C6-4838-B92B-2A6C17814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4793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9328195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Percaya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Penemuan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Mengancam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Keterbukaan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Mengajui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Kepribadian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Mengakui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salah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Membolehkan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keraguan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Bersama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8F636-E2C6-4838-B92B-2A6C17814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6784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398179" cy="590931"/>
          </a:xfrm>
        </p:spPr>
        <p:txBody>
          <a:bodyPr/>
          <a:lstStyle/>
          <a:p>
            <a:r>
              <a:rPr lang="en-ID" sz="360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arakteristik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62298" y="1182612"/>
            <a:ext cx="9026291" cy="5351094"/>
          </a:xfrm>
        </p:spPr>
        <p:txBody>
          <a:bodyPr>
            <a:normAutofit/>
          </a:bodyPr>
          <a:lstStyle/>
          <a:p>
            <a:pPr marL="457200" indent="-457200" algn="l" fontAlgn="base">
              <a:buAutoNum type="arabicPeriod"/>
            </a:pP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lateral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horizontal,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bertukar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l" fontAlgn="base">
              <a:buAutoNum type="arabicPeriod"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Kedudukan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berada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melainkan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posisi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sejajar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Kedudukan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mitra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sejajar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terletak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pertukaran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berlangsungnya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dimulai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pribadi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berkomunikasi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menghormati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memperdulikan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membutuhkan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kemajuan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i="0" u="none" strike="noStrike" dirty="0">
              <a:solidFill>
                <a:srgbClr val="002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5933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398179" cy="590931"/>
          </a:xfrm>
        </p:spPr>
        <p:txBody>
          <a:bodyPr/>
          <a:lstStyle/>
          <a:p>
            <a:r>
              <a:rPr lang="en-ID" sz="360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arakteristik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2612"/>
            <a:ext cx="9026291" cy="5351094"/>
          </a:xfrm>
        </p:spPr>
        <p:txBody>
          <a:bodyPr>
            <a:normAutofit/>
          </a:bodyPr>
          <a:lstStyle/>
          <a:p>
            <a:pPr marL="0" indent="0" algn="l" fontAlgn="base">
              <a:buNone/>
            </a:pP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 Peran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guru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menggurui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melainkan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sebatas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selaku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moderator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pemandu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acara), motivator (yang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merangsang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sekedar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manakala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kebuntutan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emosional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D" sz="2000" b="0" i="0" u="none" strike="noStrike" dirty="0">
              <a:solidFill>
                <a:srgbClr val="002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82993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398179" cy="590931"/>
          </a:xfrm>
        </p:spPr>
        <p:txBody>
          <a:bodyPr/>
          <a:lstStyle/>
          <a:p>
            <a:r>
              <a:rPr lang="en-ID" sz="360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arakteristik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2612"/>
            <a:ext cx="9614647" cy="5351094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berangkat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dirasakan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menyangkut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 fontAlgn="base">
              <a:buFont typeface="+mj-lt"/>
              <a:buAutoNum type="alphaUcPeriod"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buFont typeface="+mj-lt"/>
              <a:buAutoNum type="alphaUcPeriod"/>
            </a:pPr>
            <a:r>
              <a:rPr lang="en-ID" sz="2000" b="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asalah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dihadapi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buFont typeface="+mj-lt"/>
              <a:buAutoNum type="alphaUcPeriod"/>
            </a:pPr>
            <a:r>
              <a:rPr lang="en-ID" sz="2000" b="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erubahan-perubahan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buFont typeface="+mj-lt"/>
              <a:buAutoNum type="alphaUcPeriod"/>
            </a:pPr>
            <a:r>
              <a:rPr lang="en-ID" sz="2000" b="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sebaiknya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disesuaikan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kesepakatan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 fontAlgn="base">
              <a:buNone/>
            </a:pPr>
            <a:r>
              <a:rPr lang="en-ID" sz="2000" b="0" dirty="0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1).</a:t>
            </a:r>
            <a:r>
              <a:rPr lang="en-ID" sz="2000" b="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menetap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berpindah-pindah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kesempatan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ID" sz="2000" b="0" dirty="0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2).H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kepastian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3).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sekali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2 kali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sebulan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jawa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diundur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sedikit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 kali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selapan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(35)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i="0" u="none" strike="noStrike" dirty="0">
              <a:solidFill>
                <a:srgbClr val="002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5422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398179" cy="590931"/>
          </a:xfrm>
        </p:spPr>
        <p:txBody>
          <a:bodyPr/>
          <a:lstStyle/>
          <a:p>
            <a:r>
              <a:rPr lang="en-ID" sz="360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arakteristik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36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36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2612"/>
            <a:ext cx="9614647" cy="5351094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“transfer of knowledge”,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dialog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diskusi,sharing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Berlangsungnya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dialog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arti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kaitannya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penggalian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ditawarkan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indegenuous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technology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digali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warisan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generasi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buFont typeface="+mj-lt"/>
              <a:buAutoNum type="alphaLcParenR"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Peluang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ditawarkan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buFont typeface="+mj-lt"/>
              <a:buAutoNum type="alphaLcParenR"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Berkembangnya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merasakan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keharusan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turut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mengamankan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disepakati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monitoring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dll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ID" sz="2000" b="0" i="0" u="none" strike="noStrike" dirty="0">
              <a:solidFill>
                <a:srgbClr val="002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7719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9265229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4302BA8-4E51-4BA1-91FC-3C48AA2C3F17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2"/>
          <a:stretch>
            <a:fillRect/>
          </a:stretch>
        </p:blipFill>
        <p:spPr>
          <a:xfrm>
            <a:off x="213357" y="3237635"/>
            <a:ext cx="6684983" cy="3478582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B8F636-E2C6-4838-B92B-2A6C17814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2893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E0A9AE-0247-456E-939D-FBEEE1DEA6C1}"/>
              </a:ext>
            </a:extLst>
          </p:cNvPr>
          <p:cNvSpPr txBox="1"/>
          <p:nvPr/>
        </p:nvSpPr>
        <p:spPr>
          <a:xfrm>
            <a:off x="17371" y="1202729"/>
            <a:ext cx="688096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Pendidikan orang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PPL (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selain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pengenalan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pula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curah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sekolah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dan lain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, yang pada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dasarnya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berupaya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peranserta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8211C5-7F31-46A3-8231-ED639356243F}"/>
              </a:ext>
            </a:extLst>
          </p:cNvPr>
          <p:cNvSpPr txBox="1"/>
          <p:nvPr/>
        </p:nvSpPr>
        <p:spPr>
          <a:xfrm>
            <a:off x="9671797" y="1202729"/>
            <a:ext cx="23902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Wibowo et al (2018)</a:t>
            </a:r>
            <a:endParaRPr lang="en-ID" dirty="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38740744-372A-4937-806C-48D46F93B683}"/>
              </a:ext>
            </a:extLst>
          </p:cNvPr>
          <p:cNvSpPr/>
          <p:nvPr/>
        </p:nvSpPr>
        <p:spPr>
          <a:xfrm rot="4191748">
            <a:off x="8108583" y="381697"/>
            <a:ext cx="470647" cy="2438643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16F2DE5D-ED2A-4E22-B48A-6CAA8C718E8B}"/>
              </a:ext>
            </a:extLst>
          </p:cNvPr>
          <p:cNvSpPr/>
          <p:nvPr/>
        </p:nvSpPr>
        <p:spPr>
          <a:xfrm rot="2735790">
            <a:off x="8304379" y="1158509"/>
            <a:ext cx="470647" cy="3518718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82509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35094"/>
            <a:ext cx="10515600" cy="1311128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37671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Stimulus,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Mengabstrasikan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Ide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Meghubungka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menemukan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munculnya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5742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913251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Cara - Cara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Learning By Doing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Learning By Experience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Learning By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Probel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Solving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Learning By Participation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Belahar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Learning By Multimedia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Multimedia)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4340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5641288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80CCBB-057E-416D-B8CB-B8ED374F9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1" y="1102660"/>
            <a:ext cx="6066419" cy="3886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CA4D61-AF28-4B50-86E7-E6D26052F89A}"/>
              </a:ext>
            </a:extLst>
          </p:cNvPr>
          <p:cNvSpPr txBox="1"/>
          <p:nvPr/>
        </p:nvSpPr>
        <p:spPr>
          <a:xfrm>
            <a:off x="6096000" y="1983493"/>
            <a:ext cx="23902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Wibowo et al (2018)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91997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069499" cy="60478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Tinggi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(Masyarakat),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737768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8188460" cy="60478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effectLst/>
                <a:latin typeface="Arial" panose="020B0604020202020204" pitchFamily="34" charset="0"/>
              </a:rPr>
              <a:t>Menurut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Ap, I. G. S. (2005),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Petani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dididik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dua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cara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berbeda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: 1)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mengajari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bagaimana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cara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</a:rPr>
              <a:t>m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emecahkan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masalah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spesifik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2)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mengajari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proses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pemecahan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masalah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en-ID" sz="2000" b="0" i="0" dirty="0">
                <a:effectLst/>
                <a:latin typeface="Arial" panose="020B0604020202020204" pitchFamily="34" charset="0"/>
              </a:rPr>
              <a:t>Cara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demikianlah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terbaik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tetapi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perlu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disadari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bahwa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seseorang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diberi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pendidikan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sepotong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-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sepotong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lebih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berbahaya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dari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orang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buta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huruf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.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Petani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wajib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diberi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pengertian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tentang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masalah</a:t>
            </a:r>
            <a:r>
              <a:rPr lang="en-ID" sz="2000" i="0" dirty="0">
                <a:effectLst/>
                <a:latin typeface="Arial" panose="020B0604020202020204" pitchFamily="34" charset="0"/>
              </a:rPr>
              <a:t> mana yang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dapat</a:t>
            </a:r>
            <a:r>
              <a:rPr lang="en-ID" sz="200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mereka</a:t>
            </a:r>
            <a:r>
              <a:rPr lang="en-ID" sz="200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pecahkan</a:t>
            </a:r>
            <a:r>
              <a:rPr lang="en-ID" sz="200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sendiri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dan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manakah</a:t>
            </a:r>
            <a:r>
              <a:rPr lang="en-ID" sz="2000" i="0" dirty="0">
                <a:effectLst/>
                <a:latin typeface="Arial" panose="020B0604020202020204" pitchFamily="34" charset="0"/>
              </a:rPr>
              <a:t> yang </a:t>
            </a:r>
            <a:r>
              <a:rPr lang="en-ID" sz="2000" i="0" dirty="0" err="1">
                <a:effectLst/>
                <a:latin typeface="Arial" panose="020B0604020202020204" pitchFamily="34" charset="0"/>
              </a:rPr>
              <a:t>tidak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ID" sz="2000" b="0" i="0" dirty="0">
              <a:effectLst/>
              <a:latin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19733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672963" cy="60478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73A79D-ACB1-4FD9-AAF0-356CC299A379}"/>
              </a:ext>
            </a:extLst>
          </p:cNvPr>
          <p:cNvSpPr txBox="1"/>
          <p:nvPr/>
        </p:nvSpPr>
        <p:spPr>
          <a:xfrm>
            <a:off x="2909048" y="5655825"/>
            <a:ext cx="30468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Dayat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&amp;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Anwarudin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(2020)</a:t>
            </a:r>
            <a:endParaRPr lang="en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5DA3CE9-D1F6-4557-B9BB-24032F740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689" y="3240741"/>
            <a:ext cx="3778968" cy="22668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4F5F5A-BED9-4E85-9BB7-2CAC5556570D}"/>
              </a:ext>
            </a:extLst>
          </p:cNvPr>
          <p:cNvSpPr txBox="1"/>
          <p:nvPr/>
        </p:nvSpPr>
        <p:spPr>
          <a:xfrm>
            <a:off x="-2240" y="1202175"/>
            <a:ext cx="1191633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berimbas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Faktor-faktor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diantaranya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umur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magang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lama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persepsi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factor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eksternal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33D2696-12DF-4EDF-B8E8-DFD630CE0F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40" y="3141167"/>
            <a:ext cx="4970929" cy="252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865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5622052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Multimedia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172ECA-FF1E-4B14-8FE5-95D23E9FF0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70" y="3886201"/>
            <a:ext cx="5525271" cy="26475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D0FF30-2BA9-478B-9053-451DE327E126}"/>
              </a:ext>
            </a:extLst>
          </p:cNvPr>
          <p:cNvSpPr txBox="1"/>
          <p:nvPr/>
        </p:nvSpPr>
        <p:spPr>
          <a:xfrm>
            <a:off x="5631341" y="5209954"/>
            <a:ext cx="23902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Wibowo et al (2018)</a:t>
            </a:r>
            <a:endParaRPr lang="en-ID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E176C86-F221-487A-88B8-DE5C3ED61D0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40044"/>
            <a:ext cx="12021671" cy="2437699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Anwas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(2011),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rofesi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eningkatan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memperkaya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keterampilannya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Banyak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diperoleh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memanfaatkan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berinteraksi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tugasnya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mengenal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potensi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wilayah,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permasalahan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dihadapi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9654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339329" cy="60478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pegang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panutan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Badudu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Zein, 2001)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landasan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landasan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berpijak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berjalan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pendidik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didik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7386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959465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Latihan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barengi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Menghubungkan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lama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stimulus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Kesiapan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mental,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emosi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7848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509294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Latihan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dibarengi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latihan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aktivitas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merangsang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badan (kaki,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dll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sambil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dialami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4636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376793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Menghubungkan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jalan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menghubung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hubungkan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prilaku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lama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perasaan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pikiran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stimulus – stimulus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kemiripan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aitan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prilaku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dipahami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850788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261919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dikemukakan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didik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pasti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Karena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manakala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memberika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disenangi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menyenanginya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84197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911648" cy="60478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Kesiapan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didiknya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kenyamanan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diselenggarakannya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lamanya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lain-lain)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kesiapan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keinginan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hal-hal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disukai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lain-lain).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6861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9390712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9536"/>
            <a:ext cx="9291918" cy="5668463"/>
          </a:xfrm>
        </p:spPr>
        <p:txBody>
          <a:bodyPr>
            <a:no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guru. </a:t>
            </a:r>
            <a:r>
              <a:rPr lang="en-ID" sz="2000" b="0" dirty="0" err="1">
                <a:solidFill>
                  <a:srgbClr val="002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asilitator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berasal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kata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bahasa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inggris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 facilitate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memudahkan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pembimbing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mempermudah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jalannya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Disini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motivator,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katalisator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konsultan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dirasakan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Masyarakat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ketrampilan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difokuskan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masalah.yang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hadapi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juga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diperhatikan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bertentangan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4822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9390712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9537"/>
            <a:ext cx="9026291" cy="53510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banyaknya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“knowledge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transfered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namun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tumbuh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berlangsungnya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dialog/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sharing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kata lain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diupayakan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informal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masing-masing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pesertanya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kerjasama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b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 mana masing-masing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berpengalaman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berpengalaman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usia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muda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emosional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kalem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bugar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bugar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berpendidikan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berpendidikan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dan lain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88410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9390712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045089"/>
            <a:ext cx="9604069" cy="53510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menekankan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keterlibatan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panca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optimal pada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apabila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didukung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(media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konkret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pemahaman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sedemikian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rupa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luarnya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macam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seginya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dianalisis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dikomparasi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gambaran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lengkap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b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6. 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mendukung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berfungsi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Oleh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membawa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mengatur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menciptakan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sebaik-baiknya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tercipta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komponen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kedudukannya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memenuhi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syarat</a:t>
            </a:r>
            <a:r>
              <a:rPr lang="en-ID" sz="2000" b="0" i="0" dirty="0">
                <a:solidFill>
                  <a:srgbClr val="002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08740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698244" cy="604781"/>
          </a:xfrm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/FGD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Gagasan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Peran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23653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95189"/>
            <a:ext cx="10515600" cy="590931"/>
          </a:xfrm>
        </p:spPr>
        <p:txBody>
          <a:bodyPr/>
          <a:lstStyle/>
          <a:p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Faktor-faktor psikologis yang mempengaruhi proses belajar</a:t>
            </a:r>
            <a:endParaRPr lang="ko-KR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4FE7EA-C2D5-4844-A3B5-1B7BEED49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81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7443063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Faktor – faktor yang perlu di perhatikan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Tingkat Pendidikan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Tingkat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Sosial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Ekonomi</a:t>
            </a:r>
            <a:endParaRPr lang="en-US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Adat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Istiadat</a:t>
            </a:r>
            <a:endParaRPr lang="en-US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Kepercayaan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/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Keyakinan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masyarakat</a:t>
            </a:r>
            <a:endParaRPr lang="en-US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Waktu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37822196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4192366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1. Tingkat Pendidikan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54EFB2-9242-4F27-BCC0-5FB8DFC01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4106"/>
            <a:ext cx="8287907" cy="21148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5AF4839-62B5-4AC7-B4D5-0CF0695B46D1}"/>
              </a:ext>
            </a:extLst>
          </p:cNvPr>
          <p:cNvSpPr txBox="1"/>
          <p:nvPr/>
        </p:nvSpPr>
        <p:spPr>
          <a:xfrm>
            <a:off x="8064874" y="1094106"/>
            <a:ext cx="25314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Nurfathiyah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P. (2019)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2537464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5013104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2. Tingkat Sosial Ekonomi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Status social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ekonomi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masyarakat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tentu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mempunyai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pernana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terhadap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proses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belajar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. Masyarakat yang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memiiki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social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ekonomi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kurang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mampu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akan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cenderung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untuk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memikirkan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pekerjaan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(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usahatani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)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ketimbang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mengikuti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penyuluhan</a:t>
            </a:r>
            <a:endParaRPr lang="en-US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lang="en-US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Peranan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ekonomi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secara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umumnya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dapat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dikatakan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mempunyai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pengaruh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terhadap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peningkatan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proses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belajar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24074072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2929200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3. Adat Istiadat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Pengaruh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istiadat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diabaikan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Indonesia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menganggap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boleh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diabaikan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2231451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7539243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4. Kepercayaan/Keyakinan Masyarakat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orang-orang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kenal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timbul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kepercayaan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41857366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1834669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5. Waktu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Waktu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Tingkat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menjamin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kehadiran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Waktu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4 jam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Aktifitas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masyarakat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yang di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maksudkan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adalah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kegiatan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–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kegiatan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sehari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–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hari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masyarakat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dalam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hal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bekerja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seperti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Bertani,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beternak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dan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maupun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berkantoran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Waktu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penyuluhan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maksimal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2 jam,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hal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ini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akan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mengganguin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tngkat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penyerapan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materi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,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sedangkan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jika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lebih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dari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2 jam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akan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membuat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masyarakat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merasa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bosan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, dan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tidak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merasa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nyaman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. Waktu yang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tepat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dalam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melakukan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penyuluhan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adalah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jam 12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siang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dan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hari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sabtu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dan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minggu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931029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DF51B-2ECD-4D54-8843-819CD1B4B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65844"/>
            <a:ext cx="8747908" cy="507831"/>
          </a:xfrm>
        </p:spPr>
        <p:txBody>
          <a:bodyPr/>
          <a:lstStyle/>
          <a:p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endParaRPr lang="en-ID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202F6-5CA8-4BCE-8AD5-41228C184819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pengaruh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siginifikan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persepsi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; X2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, X4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), X5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Akses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), X7 (</a:t>
            </a:r>
            <a:r>
              <a:rPr lang="fi-FI" sz="2000" b="0" dirty="0">
                <a:latin typeface="Arial" panose="020B0604020202020204" pitchFamily="34" charset="0"/>
                <a:cs typeface="Arial" panose="020B0604020202020204" pitchFamily="34" charset="0"/>
              </a:rPr>
              <a:t>Persepsi petani kepada kebijakan pemerintah)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7741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3F16E-4F15-4AC5-B101-C0C9A2182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126616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Penyuluhan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116C0-1776-4FDD-962D-D77334D1A340}"/>
              </a:ext>
            </a:extLst>
          </p:cNvPr>
          <p:cNvSpPr txBox="1"/>
          <p:nvPr/>
        </p:nvSpPr>
        <p:spPr>
          <a:xfrm>
            <a:off x="2493137" y="1052631"/>
            <a:ext cx="573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1.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embuatan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Telur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Asin</a:t>
            </a: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054DF6-3D52-46E4-8D95-E7ACD5DCC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33" y="1921777"/>
            <a:ext cx="2185651" cy="144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E2FF9A-9469-4BE9-8A9E-CF0EC165A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473" y="1921777"/>
            <a:ext cx="2048434" cy="144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4DF4C60-343B-4735-85C7-98A2AC22A0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162" y="1782813"/>
            <a:ext cx="1817470" cy="16301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987B582-ECD9-4EBE-80BD-BFF96A8410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7" y="1877887"/>
            <a:ext cx="2560000" cy="1440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3A8FF42-2E39-4EA5-A610-F303FFB810B4}"/>
              </a:ext>
            </a:extLst>
          </p:cNvPr>
          <p:cNvSpPr txBox="1"/>
          <p:nvPr/>
        </p:nvSpPr>
        <p:spPr>
          <a:xfrm>
            <a:off x="158784" y="3469355"/>
            <a:ext cx="10119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</a:t>
            </a:r>
            <a:r>
              <a:rPr lang="en-US" dirty="0" err="1"/>
              <a:t>Dokumentasi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Peternakan</a:t>
            </a:r>
            <a:r>
              <a:rPr lang="en-US" dirty="0"/>
              <a:t> Angkatan 2022 Pada </a:t>
            </a:r>
            <a:r>
              <a:rPr lang="en-US" dirty="0" err="1"/>
              <a:t>Tanggal</a:t>
            </a:r>
            <a:r>
              <a:rPr lang="en-US" dirty="0"/>
              <a:t> 6 April 2025. Gambar 1 </a:t>
            </a:r>
            <a:r>
              <a:rPr lang="en-US" dirty="0" err="1"/>
              <a:t>sampai</a:t>
            </a:r>
            <a:r>
              <a:rPr lang="en-US" dirty="0"/>
              <a:t> 4 </a:t>
            </a:r>
            <a:endParaRPr lang="en-ID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581C2A-4755-4573-8D5B-3F6CE6D3856F}"/>
              </a:ext>
            </a:extLst>
          </p:cNvPr>
          <p:cNvSpPr txBox="1"/>
          <p:nvPr/>
        </p:nvSpPr>
        <p:spPr>
          <a:xfrm>
            <a:off x="756484" y="1508555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</a:t>
            </a:r>
            <a:endParaRPr lang="en-ID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DE4E2E-DF5C-4253-A352-659DA8A29904}"/>
              </a:ext>
            </a:extLst>
          </p:cNvPr>
          <p:cNvSpPr txBox="1"/>
          <p:nvPr/>
        </p:nvSpPr>
        <p:spPr>
          <a:xfrm>
            <a:off x="3744886" y="1367778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</a:t>
            </a:r>
            <a:endParaRPr lang="en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998337-A425-4E55-932A-E1C2995B2ACF}"/>
              </a:ext>
            </a:extLst>
          </p:cNvPr>
          <p:cNvSpPr txBox="1"/>
          <p:nvPr/>
        </p:nvSpPr>
        <p:spPr>
          <a:xfrm>
            <a:off x="5743817" y="1413481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3</a:t>
            </a:r>
            <a:endParaRPr lang="en-ID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CF2FF8-BA54-4ACA-8350-68D515882113}"/>
              </a:ext>
            </a:extLst>
          </p:cNvPr>
          <p:cNvSpPr txBox="1"/>
          <p:nvPr/>
        </p:nvSpPr>
        <p:spPr>
          <a:xfrm>
            <a:off x="8233093" y="1461196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4</a:t>
            </a:r>
            <a:endParaRPr lang="en-ID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4808D7-58A4-4AA6-81AD-7F96951E2333}"/>
              </a:ext>
            </a:extLst>
          </p:cNvPr>
          <p:cNvSpPr txBox="1"/>
          <p:nvPr/>
        </p:nvSpPr>
        <p:spPr>
          <a:xfrm>
            <a:off x="158784" y="4330018"/>
            <a:ext cx="903900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Keterangan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Gambar</a:t>
            </a:r>
          </a:p>
          <a:p>
            <a:pPr algn="just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belajar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membuka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Masyarakat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Mauliru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algn="just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 da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n 3 :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Mahasiswa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Mengajarkan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cara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pembuatan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telur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asin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kepada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masyarakat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algn="just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4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belajar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mengarahkan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pengisian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kusioner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Uji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Survei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Kepuasa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dan Uji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Organoleptik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.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Kemudian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penutupan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dalam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kegiatan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1948837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3F16E-4F15-4AC5-B101-C0C9A2182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126616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Penyuluhan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116C0-1776-4FDD-962D-D77334D1A340}"/>
              </a:ext>
            </a:extLst>
          </p:cNvPr>
          <p:cNvSpPr txBox="1"/>
          <p:nvPr/>
        </p:nvSpPr>
        <p:spPr>
          <a:xfrm>
            <a:off x="2493136" y="1052631"/>
            <a:ext cx="77938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2.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embuatan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Kambambang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Pangan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Lokal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Sumba)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A8FF42-2E39-4EA5-A610-F303FFB810B4}"/>
              </a:ext>
            </a:extLst>
          </p:cNvPr>
          <p:cNvSpPr txBox="1"/>
          <p:nvPr/>
        </p:nvSpPr>
        <p:spPr>
          <a:xfrm>
            <a:off x="90686" y="4474559"/>
            <a:ext cx="906676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Keterangan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Gambar</a:t>
            </a: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belajar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membuka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Masyarakat di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Lambanapu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 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: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Mahasiswa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Mengajarkan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cara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pembuatan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Kambambang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(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pangan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Lokal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Sumba)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kepada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masyarakat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3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belajar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mengarahkan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pengisian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kusioner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Uji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Survei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Kepuasa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dan Uji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Organoleptik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. </a:t>
            </a:r>
          </a:p>
          <a:p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Gambar 4 :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Kemudian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penutupan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dalam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kegiatan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endParaRPr lang="en-ID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581C2A-4755-4573-8D5B-3F6CE6D3856F}"/>
              </a:ext>
            </a:extLst>
          </p:cNvPr>
          <p:cNvSpPr txBox="1"/>
          <p:nvPr/>
        </p:nvSpPr>
        <p:spPr>
          <a:xfrm>
            <a:off x="756484" y="1508555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</a:t>
            </a:r>
            <a:endParaRPr lang="en-ID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DE4E2E-DF5C-4253-A352-659DA8A29904}"/>
              </a:ext>
            </a:extLst>
          </p:cNvPr>
          <p:cNvSpPr txBox="1"/>
          <p:nvPr/>
        </p:nvSpPr>
        <p:spPr>
          <a:xfrm>
            <a:off x="3744886" y="1367778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</a:t>
            </a:r>
            <a:endParaRPr lang="en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998337-A425-4E55-932A-E1C2995B2ACF}"/>
              </a:ext>
            </a:extLst>
          </p:cNvPr>
          <p:cNvSpPr txBox="1"/>
          <p:nvPr/>
        </p:nvSpPr>
        <p:spPr>
          <a:xfrm>
            <a:off x="5743817" y="1413481"/>
            <a:ext cx="36400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3</a:t>
            </a:r>
            <a:endParaRPr lang="en-ID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CF2FF8-BA54-4ACA-8350-68D515882113}"/>
              </a:ext>
            </a:extLst>
          </p:cNvPr>
          <p:cNvSpPr txBox="1"/>
          <p:nvPr/>
        </p:nvSpPr>
        <p:spPr>
          <a:xfrm>
            <a:off x="9816353" y="1461196"/>
            <a:ext cx="16631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4</a:t>
            </a: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ADFC47-D39D-41EC-93BD-C22B53567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839" y="1830624"/>
            <a:ext cx="1920000" cy="144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FEF8F4-F20E-4060-9F29-2F2702806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116" y="1865444"/>
            <a:ext cx="1707776" cy="144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C431F28-57A8-416E-A2AA-7501D500EF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29" y="1865444"/>
            <a:ext cx="2188608" cy="144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06D5ADE-8C28-4AE9-B58D-604C1A88CA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963" y="1782813"/>
            <a:ext cx="2149102" cy="144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970AFF7-3F6C-436C-B176-7AA07292A6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892" y="1865444"/>
            <a:ext cx="1967951" cy="1440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52DD7C1-7645-4978-A4C5-14BD3E1C6B90}"/>
              </a:ext>
            </a:extLst>
          </p:cNvPr>
          <p:cNvSpPr txBox="1"/>
          <p:nvPr/>
        </p:nvSpPr>
        <p:spPr>
          <a:xfrm>
            <a:off x="158784" y="3445040"/>
            <a:ext cx="10119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</a:t>
            </a:r>
            <a:r>
              <a:rPr lang="en-US" dirty="0" err="1"/>
              <a:t>Dokumentasi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Peternakan</a:t>
            </a:r>
            <a:r>
              <a:rPr lang="en-US" dirty="0"/>
              <a:t> Angkatan 2022 Pada </a:t>
            </a:r>
            <a:r>
              <a:rPr lang="en-US" dirty="0" err="1"/>
              <a:t>Tanggal</a:t>
            </a:r>
            <a:r>
              <a:rPr lang="en-US" dirty="0"/>
              <a:t> 28 </a:t>
            </a:r>
            <a:r>
              <a:rPr lang="en-US" dirty="0" err="1"/>
              <a:t>Maret</a:t>
            </a:r>
            <a:r>
              <a:rPr lang="en-US" dirty="0"/>
              <a:t> 2025 di </a:t>
            </a:r>
            <a:r>
              <a:rPr lang="en-US" dirty="0" err="1"/>
              <a:t>Kalumbang</a:t>
            </a:r>
            <a:r>
              <a:rPr lang="en-US" dirty="0"/>
              <a:t>. Gambar 1 </a:t>
            </a:r>
            <a:r>
              <a:rPr lang="en-US" dirty="0" err="1"/>
              <a:t>sampai</a:t>
            </a:r>
            <a:r>
              <a:rPr lang="en-US" dirty="0"/>
              <a:t> 4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1917580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3F16E-4F15-4AC5-B101-C0C9A2182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126616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Penyuluhan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116C0-1776-4FDD-962D-D77334D1A340}"/>
              </a:ext>
            </a:extLst>
          </p:cNvPr>
          <p:cNvSpPr txBox="1"/>
          <p:nvPr/>
        </p:nvSpPr>
        <p:spPr>
          <a:xfrm>
            <a:off x="2493136" y="1052631"/>
            <a:ext cx="77938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3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embuatan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Pakan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Silase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di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Desa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Mbatakapidu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A8FF42-2E39-4EA5-A610-F303FFB810B4}"/>
              </a:ext>
            </a:extLst>
          </p:cNvPr>
          <p:cNvSpPr txBox="1"/>
          <p:nvPr/>
        </p:nvSpPr>
        <p:spPr>
          <a:xfrm>
            <a:off x="90686" y="4474559"/>
            <a:ext cx="841965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Keterangan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Gambar</a:t>
            </a: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Menjelaskan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Pakan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yang di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gunakan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yakni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amtoro</a:t>
            </a:r>
            <a:r>
              <a:rPr lang="en-US" dirty="0"/>
              <a:t>, </a:t>
            </a:r>
            <a:r>
              <a:rPr lang="en-US" dirty="0" err="1"/>
              <a:t>Daun</a:t>
            </a:r>
            <a:r>
              <a:rPr lang="en-US" dirty="0"/>
              <a:t> Gamal DAN </a:t>
            </a:r>
            <a:r>
              <a:rPr lang="en-US" dirty="0" err="1"/>
              <a:t>Rumput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 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: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Mahasiswa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Mengajarkan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cara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pembuatan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Pakan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Silase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Gambar 3 :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Kemudian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penutupan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dalam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kegiatan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endParaRPr lang="en-ID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DE4E2E-DF5C-4253-A352-659DA8A29904}"/>
              </a:ext>
            </a:extLst>
          </p:cNvPr>
          <p:cNvSpPr txBox="1"/>
          <p:nvPr/>
        </p:nvSpPr>
        <p:spPr>
          <a:xfrm>
            <a:off x="944806" y="1495045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</a:t>
            </a:r>
            <a:endParaRPr lang="en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998337-A425-4E55-932A-E1C2995B2ACF}"/>
              </a:ext>
            </a:extLst>
          </p:cNvPr>
          <p:cNvSpPr txBox="1"/>
          <p:nvPr/>
        </p:nvSpPr>
        <p:spPr>
          <a:xfrm>
            <a:off x="2907560" y="1479789"/>
            <a:ext cx="36400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</a:t>
            </a:r>
            <a:endParaRPr lang="en-ID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CF2FF8-BA54-4ACA-8350-68D515882113}"/>
              </a:ext>
            </a:extLst>
          </p:cNvPr>
          <p:cNvSpPr txBox="1"/>
          <p:nvPr/>
        </p:nvSpPr>
        <p:spPr>
          <a:xfrm>
            <a:off x="7906871" y="1487820"/>
            <a:ext cx="16631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3</a:t>
            </a:r>
            <a:endParaRPr lang="en-ID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2DD7C1-7645-4978-A4C5-14BD3E1C6B90}"/>
              </a:ext>
            </a:extLst>
          </p:cNvPr>
          <p:cNvSpPr txBox="1"/>
          <p:nvPr/>
        </p:nvSpPr>
        <p:spPr>
          <a:xfrm>
            <a:off x="158784" y="3445040"/>
            <a:ext cx="10119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</a:t>
            </a:r>
            <a:r>
              <a:rPr lang="en-US" dirty="0" err="1"/>
              <a:t>Dokumentasi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Peternakan</a:t>
            </a:r>
            <a:r>
              <a:rPr lang="en-US" dirty="0"/>
              <a:t> Angkatan 2022 Pada </a:t>
            </a:r>
            <a:r>
              <a:rPr lang="en-US" dirty="0" err="1"/>
              <a:t>Tanggal</a:t>
            </a:r>
            <a:r>
              <a:rPr lang="en-US" dirty="0"/>
              <a:t> 07 April 2025 di </a:t>
            </a:r>
            <a:r>
              <a:rPr lang="en-US" dirty="0" err="1"/>
              <a:t>Desa</a:t>
            </a:r>
            <a:r>
              <a:rPr lang="en-US" dirty="0"/>
              <a:t> </a:t>
            </a:r>
            <a:r>
              <a:rPr lang="en-US" dirty="0" err="1"/>
              <a:t>Mbatakapidu</a:t>
            </a:r>
            <a:r>
              <a:rPr lang="en-US" dirty="0"/>
              <a:t>. Gambar 1 </a:t>
            </a:r>
            <a:r>
              <a:rPr lang="en-US" dirty="0" err="1"/>
              <a:t>sampai</a:t>
            </a:r>
            <a:r>
              <a:rPr lang="en-US" dirty="0"/>
              <a:t> 3 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E1081F-C238-4950-8BB9-1F6752AA3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79" y="1864377"/>
            <a:ext cx="1920000" cy="144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B84B0F-421D-4913-8C27-26A1508DB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437" y="1893927"/>
            <a:ext cx="1920000" cy="144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6A227D-E0FC-4F6A-9B6C-0EAF139543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871" y="1903635"/>
            <a:ext cx="192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6399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3F16E-4F15-4AC5-B101-C0C9A2182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126616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Penyuluhan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116C0-1776-4FDD-962D-D77334D1A340}"/>
              </a:ext>
            </a:extLst>
          </p:cNvPr>
          <p:cNvSpPr txBox="1"/>
          <p:nvPr/>
        </p:nvSpPr>
        <p:spPr>
          <a:xfrm>
            <a:off x="2493137" y="1052631"/>
            <a:ext cx="573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4.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embuatan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Pupuk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Bokashi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A8FF42-2E39-4EA5-A610-F303FFB810B4}"/>
              </a:ext>
            </a:extLst>
          </p:cNvPr>
          <p:cNvSpPr txBox="1"/>
          <p:nvPr/>
        </p:nvSpPr>
        <p:spPr>
          <a:xfrm>
            <a:off x="158784" y="4406755"/>
            <a:ext cx="841965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Keterangan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Gambar</a:t>
            </a: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belajar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membuka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Masyarakat di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Kiritana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 da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n 3 :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Mahasiswa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Mengajarkan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cara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pembuatan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Pupuk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Bokashi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kepada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masyarakat</a:t>
            </a:r>
            <a:endParaRPr lang="en-ID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4 :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belajar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mengarahkan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pengisian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kusioner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Uji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Survei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Kepuasa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.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Kemudian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penutupan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dalam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kegiatan</a:t>
            </a:r>
            <a:r>
              <a:rPr lang="en-ID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dirty="0" err="1">
                <a:solidFill>
                  <a:srgbClr val="222222"/>
                </a:solidFill>
                <a:latin typeface="Arial" panose="020B0604020202020204" pitchFamily="34" charset="0"/>
              </a:rPr>
              <a:t>Penyuluhan</a:t>
            </a:r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endParaRPr lang="en-ID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581C2A-4755-4573-8D5B-3F6CE6D3856F}"/>
              </a:ext>
            </a:extLst>
          </p:cNvPr>
          <p:cNvSpPr txBox="1"/>
          <p:nvPr/>
        </p:nvSpPr>
        <p:spPr>
          <a:xfrm>
            <a:off x="756484" y="1508555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1</a:t>
            </a:r>
            <a:endParaRPr lang="en-ID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DE4E2E-DF5C-4253-A352-659DA8A29904}"/>
              </a:ext>
            </a:extLst>
          </p:cNvPr>
          <p:cNvSpPr txBox="1"/>
          <p:nvPr/>
        </p:nvSpPr>
        <p:spPr>
          <a:xfrm>
            <a:off x="3744886" y="1367778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2</a:t>
            </a:r>
            <a:endParaRPr lang="en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998337-A425-4E55-932A-E1C2995B2ACF}"/>
              </a:ext>
            </a:extLst>
          </p:cNvPr>
          <p:cNvSpPr txBox="1"/>
          <p:nvPr/>
        </p:nvSpPr>
        <p:spPr>
          <a:xfrm>
            <a:off x="5743817" y="1413481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3</a:t>
            </a:r>
            <a:endParaRPr lang="en-ID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CF2FF8-BA54-4ACA-8350-68D515882113}"/>
              </a:ext>
            </a:extLst>
          </p:cNvPr>
          <p:cNvSpPr txBox="1"/>
          <p:nvPr/>
        </p:nvSpPr>
        <p:spPr>
          <a:xfrm>
            <a:off x="8233093" y="1461196"/>
            <a:ext cx="1473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Gambar 4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346D3D-E173-4362-9EC5-D5E9FC271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716" y="1861183"/>
            <a:ext cx="1912500" cy="144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9A95A6-6CCA-483C-9923-8F3C701936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947" y="1820841"/>
            <a:ext cx="1912500" cy="144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AC05456-1527-4286-BAD0-46F26DCC74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831" y="1894591"/>
            <a:ext cx="1912500" cy="144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5F18E5E-02B4-405C-AB6E-636A7F050A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37" y="1934933"/>
            <a:ext cx="1912500" cy="1440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B092119-A927-47EF-97A4-7A666F0D19F3}"/>
              </a:ext>
            </a:extLst>
          </p:cNvPr>
          <p:cNvSpPr txBox="1"/>
          <p:nvPr/>
        </p:nvSpPr>
        <p:spPr>
          <a:xfrm>
            <a:off x="158784" y="3445040"/>
            <a:ext cx="10119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</a:t>
            </a:r>
            <a:r>
              <a:rPr lang="en-US" dirty="0" err="1"/>
              <a:t>Dokumentasi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Peternakan</a:t>
            </a:r>
            <a:r>
              <a:rPr lang="en-US" dirty="0"/>
              <a:t> Angkatan 2022 Pada </a:t>
            </a:r>
            <a:r>
              <a:rPr lang="en-US" dirty="0" err="1"/>
              <a:t>Tanggal</a:t>
            </a:r>
            <a:r>
              <a:rPr lang="en-US" dirty="0"/>
              <a:t> 6 April 2025 Di </a:t>
            </a:r>
            <a:r>
              <a:rPr lang="en-US" dirty="0" err="1"/>
              <a:t>Desa</a:t>
            </a:r>
            <a:r>
              <a:rPr lang="en-US" dirty="0"/>
              <a:t> </a:t>
            </a:r>
            <a:r>
              <a:rPr lang="en-US" dirty="0" err="1"/>
              <a:t>Kiritana</a:t>
            </a:r>
            <a:r>
              <a:rPr lang="en-US"/>
              <a:t>. </a:t>
            </a:r>
            <a:r>
              <a:rPr lang="en-US" dirty="0"/>
              <a:t>Gambar 1 </a:t>
            </a:r>
            <a:r>
              <a:rPr lang="en-US" dirty="0" err="1"/>
              <a:t>sampai</a:t>
            </a:r>
            <a:r>
              <a:rPr lang="en-US" dirty="0"/>
              <a:t> 4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143821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– 124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Badudu</a:t>
            </a:r>
            <a:r>
              <a:rPr lang="en-ID" sz="2000" b="0" i="0" dirty="0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Zain, 2001. </a:t>
            </a:r>
            <a:r>
              <a:rPr lang="en-ID" sz="2000" b="0" i="0" dirty="0" err="1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Kamus</a:t>
            </a:r>
            <a:r>
              <a:rPr lang="en-ID" sz="2000" b="0" i="0" dirty="0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ID" sz="2000" b="0" i="0" dirty="0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Bahasa Indonesia. </a:t>
            </a:r>
            <a:r>
              <a:rPr lang="en-ID" sz="2000" b="0" i="0" dirty="0" err="1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Balai</a:t>
            </a:r>
            <a:r>
              <a:rPr lang="en-ID" sz="2000" b="0" i="0" dirty="0">
                <a:solidFill>
                  <a:srgbClr val="6666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Pustaka, Jakarta</a:t>
            </a:r>
          </a:p>
          <a:p>
            <a:pPr marL="514350" indent="-514350" algn="just">
              <a:buAutoNum type="arabicPeriod"/>
            </a:pP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Wibowo, H. S.,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Sutjipta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N.,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Windia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I. W. (2018).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(PPL)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Pendidikan Orang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Andragogi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)(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Kasus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Gapoktan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Madani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Sampalan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Klod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Kecamatan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Dawan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Klungkung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Bali).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Agribisnis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Agrowisata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(Journal Of Agribusiness And Agritourism)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21-30.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Anwas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O. M. (2011).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pengaruhnya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Pendidikan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Kebudayaan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(3), 283-290.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Nurfathiyah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P. (2019).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Faktor-faktor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mempengaruhi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pemanfaatan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media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informasi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Batanghari.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Ilmiah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Terapan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Universitas Jambi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78-92.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6.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Ap, I. G. S. (2005).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Masalah-masalah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7.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Dayat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D.,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Anwarudin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O. (2020).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Faktor-faktor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penentu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partisipasi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era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otonomi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daerah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Bogor.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Agribisnis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Terpadu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13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167-186.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8.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Rasoki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T.,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Asnamawati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L. 2023. FAKTOR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FAKTOR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YANG MEMPENGARUHI PROSES PEMBELAJARAN DALAM PENYULUHAN FACTORS AFFECTING THE LEARNING PROCESS IN EXTENSION. </a:t>
            </a:r>
            <a:r>
              <a:rPr lang="nn-NO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AGRITEPA, 10(1), Januari –Juni  2023, 87 - 100</a:t>
            </a:r>
            <a:endParaRPr lang="en-ID" sz="36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0" indent="0" algn="just">
              <a:buNone/>
            </a:pP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5185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https://jurnalpenyuluhanpertanian.blogspot.com/2016/06/analisis-proses-belajar-dalam.html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4511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2998</TotalTime>
  <Words>2983</Words>
  <Application>Microsoft Office PowerPoint</Application>
  <PresentationFormat>Widescreen</PresentationFormat>
  <Paragraphs>202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맑은 고딕</vt:lpstr>
      <vt:lpstr>Arial</vt:lpstr>
      <vt:lpstr>Calibri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Extension as one of the educational processes (penyuluhan sebagai salah satu proses pendidikan</vt:lpstr>
      <vt:lpstr>PowerPoint Presentation</vt:lpstr>
      <vt:lpstr>Penyuluhan sebagai salah satu system pendidikan</vt:lpstr>
      <vt:lpstr>Pendidikan</vt:lpstr>
      <vt:lpstr>Pembelajaran dalam penyuluhan</vt:lpstr>
      <vt:lpstr>Pendidikan orang Dewasa</vt:lpstr>
      <vt:lpstr>Kondisi Belajar yang sesuai untuk orang Dewasa</vt:lpstr>
      <vt:lpstr>Karakteristik pendidikan orang dewasa</vt:lpstr>
      <vt:lpstr>Karakteristik pendidikan orang dewasa</vt:lpstr>
      <vt:lpstr>Karakteristik pendidikan orang dewasa</vt:lpstr>
      <vt:lpstr>Karakteristik pendidikan orang dewasa</vt:lpstr>
      <vt:lpstr>Hasil Penelitian Metode Belajar orang Dewasa</vt:lpstr>
      <vt:lpstr>Jenis – jenis belajar, cara – cara dan prinsip proses belajar</vt:lpstr>
      <vt:lpstr>Jenis – Jenis Belajar</vt:lpstr>
      <vt:lpstr>Cara - Cara Belajar</vt:lpstr>
      <vt:lpstr>1. Belajar dengan Melakukan</vt:lpstr>
      <vt:lpstr>2. Belajar berdasarkan Pengalaman</vt:lpstr>
      <vt:lpstr>3. Belajar dengan memecahkan Masalah</vt:lpstr>
      <vt:lpstr>4. Belajar dengan Partisipasi</vt:lpstr>
      <vt:lpstr>5. Belajar dengan Multimedia</vt:lpstr>
      <vt:lpstr>Prinsip Proses Belajar</vt:lpstr>
      <vt:lpstr>Prinsip Belajar</vt:lpstr>
      <vt:lpstr>1. Prinsip Latihan</vt:lpstr>
      <vt:lpstr>2. Prinsip Menghubungkan</vt:lpstr>
      <vt:lpstr>3. Prinsip Akibat</vt:lpstr>
      <vt:lpstr>4. Prinsip Kesiapan</vt:lpstr>
      <vt:lpstr>Prinsip yang perlu dalam sebuah proses Belajar</vt:lpstr>
      <vt:lpstr>Prinsip yang perlu dalam sebuah proses Belajar</vt:lpstr>
      <vt:lpstr>Prinsip yang perlu dalam sebuah proses Belajar</vt:lpstr>
      <vt:lpstr>Prinsip dengan berbagai metode</vt:lpstr>
      <vt:lpstr>Faktor-faktor psikologis yang mempengaruhi proses belajar</vt:lpstr>
      <vt:lpstr>Faktor – faktor yang perlu di perhatikan</vt:lpstr>
      <vt:lpstr>1. Tingkat Pendidikan</vt:lpstr>
      <vt:lpstr>2. Tingkat Sosial Ekonomi</vt:lpstr>
      <vt:lpstr>3. Adat Istiadat</vt:lpstr>
      <vt:lpstr>4. Kepercayaan/Keyakinan Masyarakat</vt:lpstr>
      <vt:lpstr>5. Waktu</vt:lpstr>
      <vt:lpstr>Faktor yang mempengaruhi berdasarkan hasil penelitian</vt:lpstr>
      <vt:lpstr>Proses Belajar Mahasiswa dalam melakukan Penyuluhan</vt:lpstr>
      <vt:lpstr>Proses Belajar Mahasiswa dalam melakukan Penyuluhan</vt:lpstr>
      <vt:lpstr>Proses Belajar Mahasiswa dalam melakukan Penyuluhan</vt:lpstr>
      <vt:lpstr>Proses Belajar Mahasiswa dalam melakukan Penyuluhan</vt:lpstr>
      <vt:lpstr>Referensi</vt:lpstr>
      <vt:lpstr>Referensi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195</cp:revision>
  <dcterms:created xsi:type="dcterms:W3CDTF">2021-04-29T04:21:21Z</dcterms:created>
  <dcterms:modified xsi:type="dcterms:W3CDTF">2025-04-26T02:58:33Z</dcterms:modified>
</cp:coreProperties>
</file>