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4"/>
  </p:notesMasterIdLst>
  <p:handoutMasterIdLst>
    <p:handoutMasterId r:id="rId45"/>
  </p:handoutMasterIdLst>
  <p:sldIdLst>
    <p:sldId id="418" r:id="rId2"/>
    <p:sldId id="419" r:id="rId3"/>
    <p:sldId id="256" r:id="rId4"/>
    <p:sldId id="257" r:id="rId5"/>
    <p:sldId id="258" r:id="rId6"/>
    <p:sldId id="393" r:id="rId7"/>
    <p:sldId id="394" r:id="rId8"/>
    <p:sldId id="395" r:id="rId9"/>
    <p:sldId id="396" r:id="rId10"/>
    <p:sldId id="397" r:id="rId11"/>
    <p:sldId id="398" r:id="rId12"/>
    <p:sldId id="399" r:id="rId13"/>
    <p:sldId id="367" r:id="rId14"/>
    <p:sldId id="400" r:id="rId15"/>
    <p:sldId id="402" r:id="rId16"/>
    <p:sldId id="403" r:id="rId17"/>
    <p:sldId id="404" r:id="rId18"/>
    <p:sldId id="405" r:id="rId19"/>
    <p:sldId id="406" r:id="rId20"/>
    <p:sldId id="407" r:id="rId21"/>
    <p:sldId id="401" r:id="rId22"/>
    <p:sldId id="415" r:id="rId23"/>
    <p:sldId id="417" r:id="rId24"/>
    <p:sldId id="365" r:id="rId25"/>
    <p:sldId id="371" r:id="rId26"/>
    <p:sldId id="387" r:id="rId27"/>
    <p:sldId id="366" r:id="rId28"/>
    <p:sldId id="386" r:id="rId29"/>
    <p:sldId id="388" r:id="rId30"/>
    <p:sldId id="389" r:id="rId31"/>
    <p:sldId id="391" r:id="rId32"/>
    <p:sldId id="390" r:id="rId33"/>
    <p:sldId id="392" r:id="rId34"/>
    <p:sldId id="408" r:id="rId35"/>
    <p:sldId id="412" r:id="rId36"/>
    <p:sldId id="410" r:id="rId37"/>
    <p:sldId id="413" r:id="rId38"/>
    <p:sldId id="411" r:id="rId39"/>
    <p:sldId id="414" r:id="rId40"/>
    <p:sldId id="409" r:id="rId41"/>
    <p:sldId id="416" r:id="rId42"/>
    <p:sldId id="379" r:id="rId43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7ECF1"/>
    <a:srgbClr val="29455F"/>
    <a:srgbClr val="2F333E"/>
    <a:srgbClr val="585C65"/>
    <a:srgbClr val="D9E1E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1471" autoAdjust="0"/>
    <p:restoredTop sz="94660"/>
  </p:normalViewPr>
  <p:slideViewPr>
    <p:cSldViewPr snapToGrid="0">
      <p:cViewPr varScale="1">
        <p:scale>
          <a:sx n="71" d="100"/>
          <a:sy n="71" d="100"/>
        </p:scale>
        <p:origin x="84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99" d="100"/>
          <a:sy n="99" d="100"/>
        </p:scale>
        <p:origin x="3810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>
            <a:extLst>
              <a:ext uri="{FF2B5EF4-FFF2-40B4-BE49-F238E27FC236}">
                <a16:creationId xmlns:a16="http://schemas.microsoft.com/office/drawing/2014/main" id="{1FA06A38-C37F-4568-A048-47EECB9A14E1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752D2E05-4CF1-4BCC-9766-ECC4888F3EF2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C0BD674-518E-4782-9092-813744A91FEA}" type="datetimeFigureOut">
              <a:rPr lang="ko-KR" altLang="en-US" smtClean="0"/>
              <a:t>2025-04-26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C551118D-489C-4243-BEFA-9A1FB90A45B3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32BA7DCD-C975-460D-BFAB-67A58038289A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FDB4EAB-417F-45EB-9B7D-11919795AFE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0767202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ID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99B703C-E809-4D98-836D-355E347139EC}" type="datetimeFigureOut">
              <a:rPr lang="en-ID" smtClean="0"/>
              <a:t>26/04/2025</a:t>
            </a:fld>
            <a:endParaRPr lang="en-ID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ID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C2B6B4B-771D-45BE-8823-AB0DC7C16192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20305053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7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sv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sv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sv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7" Type="http://schemas.openxmlformats.org/officeDocument/2006/relationships/image" Target="../media/image2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.png"/><Relationship Id="rId5" Type="http://schemas.openxmlformats.org/officeDocument/2006/relationships/image" Target="../media/image14.svg"/><Relationship Id="rId4" Type="http://schemas.openxmlformats.org/officeDocument/2006/relationships/image" Target="../media/image13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표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우측이미지">
            <a:extLst>
              <a:ext uri="{FF2B5EF4-FFF2-40B4-BE49-F238E27FC236}">
                <a16:creationId xmlns:a16="http://schemas.microsoft.com/office/drawing/2014/main" id="{7A334113-2019-4F08-BFDD-FAA6F78B7BD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21105531">
            <a:off x="6020906" y="1345035"/>
            <a:ext cx="7004124" cy="5805700"/>
          </a:xfrm>
          <a:prstGeom prst="rect">
            <a:avLst/>
          </a:prstGeom>
        </p:spPr>
      </p:pic>
      <p:sp>
        <p:nvSpPr>
          <p:cNvPr id="21" name="자유형: 도형 20">
            <a:extLst>
              <a:ext uri="{FF2B5EF4-FFF2-40B4-BE49-F238E27FC236}">
                <a16:creationId xmlns:a16="http://schemas.microsoft.com/office/drawing/2014/main" id="{9338A8CF-C5A9-4FCB-B078-3773C5473AE2}"/>
              </a:ext>
            </a:extLst>
          </p:cNvPr>
          <p:cNvSpPr/>
          <p:nvPr userDrawn="1"/>
        </p:nvSpPr>
        <p:spPr>
          <a:xfrm>
            <a:off x="5628319" y="1815966"/>
            <a:ext cx="4602079" cy="5042034"/>
          </a:xfrm>
          <a:custGeom>
            <a:avLst/>
            <a:gdLst>
              <a:gd name="connsiteX0" fmla="*/ 0 w 4602079"/>
              <a:gd name="connsiteY0" fmla="*/ 0 h 5410200"/>
              <a:gd name="connsiteX1" fmla="*/ 1241659 w 4602079"/>
              <a:gd name="connsiteY1" fmla="*/ 0 h 5410200"/>
              <a:gd name="connsiteX2" fmla="*/ 4602079 w 4602079"/>
              <a:gd name="connsiteY2" fmla="*/ 5410200 h 5410200"/>
              <a:gd name="connsiteX3" fmla="*/ 3360420 w 4602079"/>
              <a:gd name="connsiteY3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602079" h="5410200">
                <a:moveTo>
                  <a:pt x="0" y="0"/>
                </a:moveTo>
                <a:lnTo>
                  <a:pt x="1241659" y="0"/>
                </a:lnTo>
                <a:lnTo>
                  <a:pt x="4602079" y="5410200"/>
                </a:lnTo>
                <a:lnTo>
                  <a:pt x="3360420" y="5410200"/>
                </a:lnTo>
                <a:close/>
              </a:path>
            </a:pathLst>
          </a:custGeom>
          <a:solidFill>
            <a:srgbClr val="8FCBDC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22" name="그래픽 18">
            <a:extLst>
              <a:ext uri="{FF2B5EF4-FFF2-40B4-BE49-F238E27FC236}">
                <a16:creationId xmlns:a16="http://schemas.microsoft.com/office/drawing/2014/main" id="{15C35F22-CF5F-4968-A7D2-CA117F0B363E}"/>
              </a:ext>
            </a:extLst>
          </p:cNvPr>
          <p:cNvSpPr/>
          <p:nvPr userDrawn="1"/>
        </p:nvSpPr>
        <p:spPr>
          <a:xfrm>
            <a:off x="0" y="1371826"/>
            <a:ext cx="6067033" cy="5042033"/>
          </a:xfrm>
          <a:custGeom>
            <a:avLst/>
            <a:gdLst>
              <a:gd name="connsiteX0" fmla="*/ 6067034 w 6067033"/>
              <a:gd name="connsiteY0" fmla="*/ 5042033 h 5042033"/>
              <a:gd name="connsiteX1" fmla="*/ 0 w 6067033"/>
              <a:gd name="connsiteY1" fmla="*/ 0 h 5042033"/>
              <a:gd name="connsiteX2" fmla="*/ 0 w 6067033"/>
              <a:gd name="connsiteY2" fmla="*/ 5042033 h 50420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067033" h="5042033">
                <a:moveTo>
                  <a:pt x="6067034" y="5042033"/>
                </a:moveTo>
                <a:lnTo>
                  <a:pt x="0" y="0"/>
                </a:lnTo>
                <a:lnTo>
                  <a:pt x="0" y="5042033"/>
                </a:lnTo>
                <a:close/>
              </a:path>
            </a:pathLst>
          </a:custGeom>
          <a:gradFill flip="none" rotWithShape="1">
            <a:gsLst>
              <a:gs pos="0">
                <a:srgbClr val="9AE0E2"/>
              </a:gs>
              <a:gs pos="100000">
                <a:srgbClr val="8F9DEC"/>
              </a:gs>
            </a:gsLst>
            <a:lin ang="2700000" scaled="1"/>
            <a:tileRect/>
          </a:gra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dirty="0">
              <a:solidFill>
                <a:schemeClr val="lt1"/>
              </a:solidFill>
            </a:endParaRPr>
          </a:p>
        </p:txBody>
      </p:sp>
      <p:sp>
        <p:nvSpPr>
          <p:cNvPr id="23" name="자유형: 도형 22">
            <a:extLst>
              <a:ext uri="{FF2B5EF4-FFF2-40B4-BE49-F238E27FC236}">
                <a16:creationId xmlns:a16="http://schemas.microsoft.com/office/drawing/2014/main" id="{C4F55F57-C455-4D44-BF5B-7B61AB79BBD1}"/>
              </a:ext>
            </a:extLst>
          </p:cNvPr>
          <p:cNvSpPr/>
          <p:nvPr userDrawn="1"/>
        </p:nvSpPr>
        <p:spPr>
          <a:xfrm>
            <a:off x="0" y="592754"/>
            <a:ext cx="8815537" cy="5042034"/>
          </a:xfrm>
          <a:custGeom>
            <a:avLst/>
            <a:gdLst>
              <a:gd name="connsiteX0" fmla="*/ 0 w 8815537"/>
              <a:gd name="connsiteY0" fmla="*/ 0 h 5410200"/>
              <a:gd name="connsiteX1" fmla="*/ 5455117 w 8815537"/>
              <a:gd name="connsiteY1" fmla="*/ 0 h 5410200"/>
              <a:gd name="connsiteX2" fmla="*/ 8815537 w 8815537"/>
              <a:gd name="connsiteY2" fmla="*/ 5410200 h 5410200"/>
              <a:gd name="connsiteX3" fmla="*/ 5455117 w 8815537"/>
              <a:gd name="connsiteY3" fmla="*/ 5410200 h 5410200"/>
              <a:gd name="connsiteX4" fmla="*/ 2094697 w 8815537"/>
              <a:gd name="connsiteY4" fmla="*/ 5410200 h 5410200"/>
              <a:gd name="connsiteX5" fmla="*/ 0 w 8815537"/>
              <a:gd name="connsiteY5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15537" h="5410200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rgbClr val="2B90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24" name="직사각형 23">
            <a:extLst>
              <a:ext uri="{FF2B5EF4-FFF2-40B4-BE49-F238E27FC236}">
                <a16:creationId xmlns:a16="http://schemas.microsoft.com/office/drawing/2014/main" id="{9E13D364-9946-48F8-A1D3-D34015297BFD}"/>
              </a:ext>
            </a:extLst>
          </p:cNvPr>
          <p:cNvSpPr/>
          <p:nvPr userDrawn="1"/>
        </p:nvSpPr>
        <p:spPr bwMode="auto">
          <a:xfrm rot="10800000">
            <a:off x="404660" y="1024399"/>
            <a:ext cx="2415448" cy="277000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indent="-85725" fontAlgn="auto" latinLnBrk="0">
              <a:spcBef>
                <a:spcPts val="100"/>
              </a:spcBef>
              <a:spcAft>
                <a:spcPts val="0"/>
              </a:spcAft>
              <a:buClr>
                <a:srgbClr val="008400"/>
              </a:buClr>
              <a:buSzPct val="140000"/>
              <a:tabLst>
                <a:tab pos="5645270" algn="l"/>
              </a:tabLst>
              <a:defRPr/>
            </a:pPr>
            <a:endParaRPr kumimoji="0" lang="ko-KR" altLang="en-US" sz="1200" b="1" spc="-100" dirty="0">
              <a:gradFill>
                <a:gsLst>
                  <a:gs pos="0">
                    <a:schemeClr val="bg1"/>
                  </a:gs>
                  <a:gs pos="100000">
                    <a:schemeClr val="bg1"/>
                  </a:gs>
                </a:gsLst>
                <a:lin ang="0" scaled="0"/>
              </a:gradFill>
              <a:latin typeface="나눔스퀘어 Bold" panose="020B0600000101010101" pitchFamily="50" charset="-127"/>
              <a:ea typeface="나눔스퀘어 Bold" panose="020B0600000101010101" pitchFamily="50" charset="-127"/>
              <a:sym typeface="Monotype Sorts"/>
            </a:endParaRPr>
          </a:p>
        </p:txBody>
      </p:sp>
      <p:pic>
        <p:nvPicPr>
          <p:cNvPr id="25" name="그래픽 24">
            <a:extLst>
              <a:ext uri="{FF2B5EF4-FFF2-40B4-BE49-F238E27FC236}">
                <a16:creationId xmlns:a16="http://schemas.microsoft.com/office/drawing/2014/main" id="{44BF4D7B-D180-4DA2-8FA5-EB96C65A5F4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 l="27344" b="12244"/>
          <a:stretch/>
        </p:blipFill>
        <p:spPr>
          <a:xfrm>
            <a:off x="-1914980" y="829517"/>
            <a:ext cx="7561807" cy="6028483"/>
          </a:xfrm>
          <a:prstGeom prst="rect">
            <a:avLst/>
          </a:prstGeom>
        </p:spPr>
      </p:pic>
      <p:sp>
        <p:nvSpPr>
          <p:cNvPr id="26" name="상단바">
            <a:extLst>
              <a:ext uri="{FF2B5EF4-FFF2-40B4-BE49-F238E27FC236}">
                <a16:creationId xmlns:a16="http://schemas.microsoft.com/office/drawing/2014/main" id="{B31180F2-2F84-47B4-97B7-E65F8DB51734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1" name="이등변 삼각형 30">
            <a:extLst>
              <a:ext uri="{FF2B5EF4-FFF2-40B4-BE49-F238E27FC236}">
                <a16:creationId xmlns:a16="http://schemas.microsoft.com/office/drawing/2014/main" id="{331E1F0E-DC95-4538-AF87-5CCEC619B153}"/>
              </a:ext>
            </a:extLst>
          </p:cNvPr>
          <p:cNvSpPr/>
          <p:nvPr userDrawn="1"/>
        </p:nvSpPr>
        <p:spPr>
          <a:xfrm>
            <a:off x="-4265411" y="-386447"/>
            <a:ext cx="6987820" cy="6023983"/>
          </a:xfrm>
          <a:prstGeom prst="triangle">
            <a:avLst/>
          </a:prstGeom>
          <a:solidFill>
            <a:srgbClr val="152375">
              <a:alpha val="15000"/>
            </a:srgbClr>
          </a:solidFill>
          <a:ln w="2329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id="{FED57959-16C0-466D-A78C-A8F7339A3B7B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459692" y="2735225"/>
            <a:ext cx="6197962" cy="1477328"/>
          </a:xfrm>
          <a:noFill/>
        </p:spPr>
        <p:txBody>
          <a:bodyPr wrap="square" rtlCol="0">
            <a:spAutoFit/>
          </a:bodyPr>
          <a:lstStyle>
            <a:lvl1pPr>
              <a:lnSpc>
                <a:spcPct val="90000"/>
              </a:lnSpc>
              <a:defRPr lang="ko-KR" altLang="en-US" sz="10000" spc="-300" dirty="0">
                <a:solidFill>
                  <a:schemeClr val="bg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</a:lstStyle>
          <a:p>
            <a:pPr marL="0" lvl="0"/>
            <a:endParaRPr lang="ko-KR" altLang="en-US" dirty="0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8E912B2B-1BEA-42A8-94BA-27DE2589530D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9128490" y="195861"/>
            <a:ext cx="3963517" cy="424732"/>
          </a:xfrm>
          <a:noFill/>
        </p:spPr>
        <p:txBody>
          <a:bodyPr wrap="square" rtlCol="0">
            <a:spAutoFit/>
          </a:bodyPr>
          <a:lstStyle>
            <a:lvl1pPr marL="0" indent="0">
              <a:buNone/>
              <a:defRPr kumimoji="0" lang="ko-KR" altLang="en-US" sz="3000" b="1" i="0" u="none" strike="noStrike" cap="none" spc="-200" normalizeH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나눔스퀘어_ac Light" panose="020B0600000101010101" pitchFamily="50" charset="-127"/>
                <a:ea typeface="나눔스퀘어_ac Light" panose="020B0600000101010101" pitchFamily="50" charset="-127"/>
              </a:defRPr>
            </a:lvl1pPr>
          </a:lstStyle>
          <a:p>
            <a:pPr marL="0" lvl="0"/>
            <a:endParaRPr lang="ko-KR" altLang="en-US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48258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본문_b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래픽 6">
            <a:extLst>
              <a:ext uri="{FF2B5EF4-FFF2-40B4-BE49-F238E27FC236}">
                <a16:creationId xmlns:a16="http://schemas.microsoft.com/office/drawing/2014/main" id="{8430E921-D36B-4D13-A177-F2F6046E4A5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4623241" y="827432"/>
            <a:ext cx="7561807" cy="6074667"/>
          </a:xfrm>
          <a:prstGeom prst="rect">
            <a:avLst/>
          </a:prstGeom>
        </p:spPr>
      </p:pic>
      <p:sp>
        <p:nvSpPr>
          <p:cNvPr id="16" name="직사각형 15">
            <a:extLst>
              <a:ext uri="{FF2B5EF4-FFF2-40B4-BE49-F238E27FC236}">
                <a16:creationId xmlns:a16="http://schemas.microsoft.com/office/drawing/2014/main" id="{CD0F39D9-E803-48E2-8A5B-312C027A2595}"/>
              </a:ext>
            </a:extLst>
          </p:cNvPr>
          <p:cNvSpPr/>
          <p:nvPr userDrawn="1"/>
        </p:nvSpPr>
        <p:spPr>
          <a:xfrm>
            <a:off x="0" y="766472"/>
            <a:ext cx="10833768" cy="6095103"/>
          </a:xfrm>
          <a:custGeom>
            <a:avLst/>
            <a:gdLst>
              <a:gd name="connsiteX0" fmla="*/ 0 w 12185048"/>
              <a:gd name="connsiteY0" fmla="*/ 0 h 6023983"/>
              <a:gd name="connsiteX1" fmla="*/ 12185048 w 12185048"/>
              <a:gd name="connsiteY1" fmla="*/ 0 h 6023983"/>
              <a:gd name="connsiteX2" fmla="*/ 12185048 w 12185048"/>
              <a:gd name="connsiteY2" fmla="*/ 6023983 h 6023983"/>
              <a:gd name="connsiteX3" fmla="*/ 0 w 12185048"/>
              <a:gd name="connsiteY3" fmla="*/ 6023983 h 6023983"/>
              <a:gd name="connsiteX4" fmla="*/ 0 w 12185048"/>
              <a:gd name="connsiteY4" fmla="*/ 0 h 602398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908624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787720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0833768"/>
              <a:gd name="connsiteY0" fmla="*/ 60960 h 6105263"/>
              <a:gd name="connsiteX1" fmla="*/ 10833768 w 10833768"/>
              <a:gd name="connsiteY1" fmla="*/ 0 h 6105263"/>
              <a:gd name="connsiteX2" fmla="*/ 7877208 w 10833768"/>
              <a:gd name="connsiteY2" fmla="*/ 6105263 h 6105263"/>
              <a:gd name="connsiteX3" fmla="*/ 0 w 10833768"/>
              <a:gd name="connsiteY3" fmla="*/ 6084943 h 6105263"/>
              <a:gd name="connsiteX4" fmla="*/ 0 w 10833768"/>
              <a:gd name="connsiteY4" fmla="*/ 60960 h 610526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76544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  <a:gd name="connsiteX0" fmla="*/ 0 w 10833768"/>
              <a:gd name="connsiteY0" fmla="*/ 60960 h 6084943"/>
              <a:gd name="connsiteX1" fmla="*/ 10833768 w 10833768"/>
              <a:gd name="connsiteY1" fmla="*/ 0 h 6084943"/>
              <a:gd name="connsiteX2" fmla="*/ 7196488 w 10833768"/>
              <a:gd name="connsiteY2" fmla="*/ 6064623 h 6084943"/>
              <a:gd name="connsiteX3" fmla="*/ 0 w 10833768"/>
              <a:gd name="connsiteY3" fmla="*/ 6084943 h 6084943"/>
              <a:gd name="connsiteX4" fmla="*/ 0 w 10833768"/>
              <a:gd name="connsiteY4" fmla="*/ 60960 h 608494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80608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833768" h="6095103">
                <a:moveTo>
                  <a:pt x="0" y="60960"/>
                </a:moveTo>
                <a:lnTo>
                  <a:pt x="10833768" y="0"/>
                </a:lnTo>
                <a:lnTo>
                  <a:pt x="7806088" y="6095103"/>
                </a:lnTo>
                <a:lnTo>
                  <a:pt x="0" y="6084943"/>
                </a:lnTo>
                <a:lnTo>
                  <a:pt x="0" y="6096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112072C9-293D-4D05-9701-C2EFEC827FED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2" name="이등변 삼각형 11">
            <a:extLst>
              <a:ext uri="{FF2B5EF4-FFF2-40B4-BE49-F238E27FC236}">
                <a16:creationId xmlns:a16="http://schemas.microsoft.com/office/drawing/2014/main" id="{835BC0DA-2154-4248-9986-7156D3ACC0FA}"/>
              </a:ext>
            </a:extLst>
          </p:cNvPr>
          <p:cNvSpPr/>
          <p:nvPr userDrawn="1"/>
        </p:nvSpPr>
        <p:spPr>
          <a:xfrm>
            <a:off x="4386807" y="827432"/>
            <a:ext cx="6987820" cy="6023983"/>
          </a:xfrm>
          <a:prstGeom prst="triangle">
            <a:avLst/>
          </a:prstGeom>
          <a:solidFill>
            <a:srgbClr val="FFFFF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9352F398-F353-41EC-852E-CA997DAA8852}"/>
              </a:ext>
            </a:extLst>
          </p:cNvPr>
          <p:cNvSpPr/>
          <p:nvPr/>
        </p:nvSpPr>
        <p:spPr>
          <a:xfrm>
            <a:off x="208679" y="253332"/>
            <a:ext cx="6111356" cy="842580"/>
          </a:xfrm>
          <a:prstGeom prst="rect">
            <a:avLst/>
          </a:prstGeom>
          <a:solidFill>
            <a:srgbClr val="404040">
              <a:alpha val="2705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C396019B-5111-4D3B-8EED-7B4BD901B7C0}"/>
              </a:ext>
            </a:extLst>
          </p:cNvPr>
          <p:cNvSpPr/>
          <p:nvPr/>
        </p:nvSpPr>
        <p:spPr>
          <a:xfrm>
            <a:off x="134381" y="178308"/>
            <a:ext cx="6111356" cy="842580"/>
          </a:xfrm>
          <a:prstGeom prst="rect">
            <a:avLst/>
          </a:prstGeom>
          <a:gradFill flip="none" rotWithShape="1">
            <a:gsLst>
              <a:gs pos="0">
                <a:srgbClr val="CFE6ED"/>
              </a:gs>
              <a:gs pos="100000">
                <a:srgbClr val="DDEEF3"/>
              </a:gs>
            </a:gsLst>
            <a:lin ang="18900000" scaled="1"/>
            <a:tileRect/>
          </a:gradFill>
          <a:ln w="3175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id="{79D67CF0-B63A-482C-AA8D-0120CDB87CC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13357" y="268894"/>
            <a:ext cx="761747" cy="701731"/>
          </a:xfrm>
          <a:noFill/>
        </p:spPr>
        <p:txBody>
          <a:bodyPr wrap="none" rtlCol="0">
            <a:spAutoFit/>
          </a:bodyPr>
          <a:lstStyle>
            <a:lvl1pPr>
              <a:defRPr lang="en-US" altLang="ko-KR" sz="3700" b="0" spc="-15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  <a:cs typeface="+mn-cs"/>
              </a:defRPr>
            </a:lvl1pPr>
          </a:lstStyle>
          <a:p>
            <a:pPr marL="0" lvl="0"/>
            <a:r>
              <a:rPr lang="en-US" altLang="ko-KR" sz="440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1)</a:t>
            </a:r>
          </a:p>
        </p:txBody>
      </p:sp>
    </p:spTree>
    <p:extLst>
      <p:ext uri="{BB962C8B-B14F-4D97-AF65-F5344CB8AC3E}">
        <p14:creationId xmlns:p14="http://schemas.microsoft.com/office/powerpoint/2010/main" val="11213905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본문_기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래픽 6">
            <a:extLst>
              <a:ext uri="{FF2B5EF4-FFF2-40B4-BE49-F238E27FC236}">
                <a16:creationId xmlns:a16="http://schemas.microsoft.com/office/drawing/2014/main" id="{8430E921-D36B-4D13-A177-F2F6046E4A5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4623241" y="827432"/>
            <a:ext cx="7561807" cy="6074667"/>
          </a:xfrm>
          <a:prstGeom prst="rect">
            <a:avLst/>
          </a:prstGeom>
        </p:spPr>
      </p:pic>
      <p:sp>
        <p:nvSpPr>
          <p:cNvPr id="18" name="직사각형 15">
            <a:extLst>
              <a:ext uri="{FF2B5EF4-FFF2-40B4-BE49-F238E27FC236}">
                <a16:creationId xmlns:a16="http://schemas.microsoft.com/office/drawing/2014/main" id="{2337AB86-FB4C-4A0F-9E99-D3858A5D9CF6}"/>
              </a:ext>
            </a:extLst>
          </p:cNvPr>
          <p:cNvSpPr/>
          <p:nvPr userDrawn="1"/>
        </p:nvSpPr>
        <p:spPr>
          <a:xfrm>
            <a:off x="0" y="766472"/>
            <a:ext cx="10833768" cy="6095103"/>
          </a:xfrm>
          <a:custGeom>
            <a:avLst/>
            <a:gdLst>
              <a:gd name="connsiteX0" fmla="*/ 0 w 12185048"/>
              <a:gd name="connsiteY0" fmla="*/ 0 h 6023983"/>
              <a:gd name="connsiteX1" fmla="*/ 12185048 w 12185048"/>
              <a:gd name="connsiteY1" fmla="*/ 0 h 6023983"/>
              <a:gd name="connsiteX2" fmla="*/ 12185048 w 12185048"/>
              <a:gd name="connsiteY2" fmla="*/ 6023983 h 6023983"/>
              <a:gd name="connsiteX3" fmla="*/ 0 w 12185048"/>
              <a:gd name="connsiteY3" fmla="*/ 6023983 h 6023983"/>
              <a:gd name="connsiteX4" fmla="*/ 0 w 12185048"/>
              <a:gd name="connsiteY4" fmla="*/ 0 h 602398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908624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787720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0833768"/>
              <a:gd name="connsiteY0" fmla="*/ 60960 h 6105263"/>
              <a:gd name="connsiteX1" fmla="*/ 10833768 w 10833768"/>
              <a:gd name="connsiteY1" fmla="*/ 0 h 6105263"/>
              <a:gd name="connsiteX2" fmla="*/ 7877208 w 10833768"/>
              <a:gd name="connsiteY2" fmla="*/ 6105263 h 6105263"/>
              <a:gd name="connsiteX3" fmla="*/ 0 w 10833768"/>
              <a:gd name="connsiteY3" fmla="*/ 6084943 h 6105263"/>
              <a:gd name="connsiteX4" fmla="*/ 0 w 10833768"/>
              <a:gd name="connsiteY4" fmla="*/ 60960 h 610526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76544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  <a:gd name="connsiteX0" fmla="*/ 0 w 10833768"/>
              <a:gd name="connsiteY0" fmla="*/ 60960 h 6084943"/>
              <a:gd name="connsiteX1" fmla="*/ 10833768 w 10833768"/>
              <a:gd name="connsiteY1" fmla="*/ 0 h 6084943"/>
              <a:gd name="connsiteX2" fmla="*/ 7196488 w 10833768"/>
              <a:gd name="connsiteY2" fmla="*/ 6064623 h 6084943"/>
              <a:gd name="connsiteX3" fmla="*/ 0 w 10833768"/>
              <a:gd name="connsiteY3" fmla="*/ 6084943 h 6084943"/>
              <a:gd name="connsiteX4" fmla="*/ 0 w 10833768"/>
              <a:gd name="connsiteY4" fmla="*/ 60960 h 608494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80608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833768" h="6095103">
                <a:moveTo>
                  <a:pt x="0" y="60960"/>
                </a:moveTo>
                <a:lnTo>
                  <a:pt x="10833768" y="0"/>
                </a:lnTo>
                <a:lnTo>
                  <a:pt x="7806088" y="6095103"/>
                </a:lnTo>
                <a:lnTo>
                  <a:pt x="0" y="6084943"/>
                </a:lnTo>
                <a:lnTo>
                  <a:pt x="0" y="6096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112072C9-293D-4D05-9701-C2EFEC827FED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2" name="이등변 삼각형 11">
            <a:extLst>
              <a:ext uri="{FF2B5EF4-FFF2-40B4-BE49-F238E27FC236}">
                <a16:creationId xmlns:a16="http://schemas.microsoft.com/office/drawing/2014/main" id="{835BC0DA-2154-4248-9986-7156D3ACC0FA}"/>
              </a:ext>
            </a:extLst>
          </p:cNvPr>
          <p:cNvSpPr/>
          <p:nvPr userDrawn="1"/>
        </p:nvSpPr>
        <p:spPr>
          <a:xfrm>
            <a:off x="4386807" y="827432"/>
            <a:ext cx="6987820" cy="6023983"/>
          </a:xfrm>
          <a:prstGeom prst="triangle">
            <a:avLst/>
          </a:prstGeom>
          <a:solidFill>
            <a:srgbClr val="FFFFF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9352F398-F353-41EC-852E-CA997DAA8852}"/>
              </a:ext>
            </a:extLst>
          </p:cNvPr>
          <p:cNvSpPr/>
          <p:nvPr/>
        </p:nvSpPr>
        <p:spPr>
          <a:xfrm>
            <a:off x="208679" y="253332"/>
            <a:ext cx="6111356" cy="842580"/>
          </a:xfrm>
          <a:prstGeom prst="rect">
            <a:avLst/>
          </a:prstGeom>
          <a:solidFill>
            <a:srgbClr val="404040">
              <a:alpha val="2705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C396019B-5111-4D3B-8EED-7B4BD901B7C0}"/>
              </a:ext>
            </a:extLst>
          </p:cNvPr>
          <p:cNvSpPr/>
          <p:nvPr/>
        </p:nvSpPr>
        <p:spPr>
          <a:xfrm>
            <a:off x="134381" y="178308"/>
            <a:ext cx="6111356" cy="842580"/>
          </a:xfrm>
          <a:prstGeom prst="rect">
            <a:avLst/>
          </a:prstGeom>
          <a:gradFill flip="none" rotWithShape="1">
            <a:gsLst>
              <a:gs pos="0">
                <a:srgbClr val="CFE6ED"/>
              </a:gs>
              <a:gs pos="100000">
                <a:srgbClr val="DDEEF3"/>
              </a:gs>
            </a:gsLst>
            <a:lin ang="18900000" scaled="1"/>
            <a:tileRect/>
          </a:gradFill>
          <a:ln w="3175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id="{79D67CF0-B63A-482C-AA8D-0120CDB87CC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13357" y="268894"/>
            <a:ext cx="761747" cy="701731"/>
          </a:xfrm>
          <a:noFill/>
        </p:spPr>
        <p:txBody>
          <a:bodyPr wrap="none" rtlCol="0">
            <a:spAutoFit/>
          </a:bodyPr>
          <a:lstStyle>
            <a:lvl1pPr>
              <a:defRPr lang="en-US" altLang="ko-KR" sz="3700" b="0" spc="-15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  <a:cs typeface="+mn-cs"/>
              </a:defRPr>
            </a:lvl1pPr>
          </a:lstStyle>
          <a:p>
            <a:pPr marL="0" lvl="0"/>
            <a:r>
              <a:rPr lang="en-US" altLang="ko-KR" sz="440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1)</a:t>
            </a:r>
          </a:p>
        </p:txBody>
      </p:sp>
      <p:sp>
        <p:nvSpPr>
          <p:cNvPr id="45" name="내용 개체 틀 2">
            <a:extLst>
              <a:ext uri="{FF2B5EF4-FFF2-40B4-BE49-F238E27FC236}">
                <a16:creationId xmlns:a16="http://schemas.microsoft.com/office/drawing/2014/main" id="{76BF5C99-1997-42D7-9B55-D543611FB4ED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46482" y="1233348"/>
            <a:ext cx="9026291" cy="5351094"/>
          </a:xfrm>
        </p:spPr>
        <p:txBody>
          <a:bodyPr>
            <a:normAutofit/>
          </a:bodyPr>
          <a:lstStyle>
            <a:lvl1pPr marL="252000" indent="-252000">
              <a:lnSpc>
                <a:spcPct val="120000"/>
              </a:lnSpc>
              <a:buClr>
                <a:srgbClr val="D5B8EA"/>
              </a:buClr>
              <a:buSzPct val="100000"/>
              <a:buFontTx/>
              <a:buBlip>
                <a:blip r:embed="rId4"/>
              </a:buBlip>
              <a:defRPr sz="3200" b="1">
                <a:latin typeface="나눔스퀘어_ac" panose="020B0600000101010101" pitchFamily="50" charset="-127"/>
                <a:ea typeface="나눔스퀘어_ac" panose="020B0600000101010101" pitchFamily="50" charset="-127"/>
              </a:defRPr>
            </a:lvl1pPr>
            <a:lvl2pPr marL="504000" indent="-228600">
              <a:lnSpc>
                <a:spcPct val="120000"/>
              </a:lnSpc>
              <a:buClr>
                <a:schemeClr val="accent4"/>
              </a:buClr>
              <a:buFont typeface="Wingdings" panose="05000000000000000000" pitchFamily="2" charset="2"/>
              <a:buChar char="§"/>
              <a:defRPr sz="30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2pPr>
            <a:lvl3pPr marL="828000">
              <a:lnSpc>
                <a:spcPct val="120000"/>
              </a:lnSpc>
              <a:buClr>
                <a:schemeClr val="accent3">
                  <a:lumMod val="75000"/>
                </a:schemeClr>
              </a:buClr>
              <a:defRPr sz="28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3pPr>
            <a:lvl4pPr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4pPr>
            <a:lvl5pPr marL="1828800" indent="0">
              <a:buClr>
                <a:srgbClr val="D5B8EA"/>
              </a:buClr>
              <a:buNone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5pPr>
          </a:lstStyle>
          <a:p>
            <a:pPr lvl="4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1968967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목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직사각형 2">
            <a:extLst>
              <a:ext uri="{FF2B5EF4-FFF2-40B4-BE49-F238E27FC236}">
                <a16:creationId xmlns:a16="http://schemas.microsoft.com/office/drawing/2014/main" id="{E4FB8308-C79E-4DBF-934B-DFE971567015}"/>
              </a:ext>
            </a:extLst>
          </p:cNvPr>
          <p:cNvSpPr/>
          <p:nvPr userDrawn="1"/>
        </p:nvSpPr>
        <p:spPr>
          <a:xfrm>
            <a:off x="0" y="-58141"/>
            <a:ext cx="10053114" cy="6913497"/>
          </a:xfrm>
          <a:custGeom>
            <a:avLst/>
            <a:gdLst>
              <a:gd name="connsiteX0" fmla="*/ 0 w 10898802"/>
              <a:gd name="connsiteY0" fmla="*/ 0 h 6864482"/>
              <a:gd name="connsiteX1" fmla="*/ 10898802 w 10898802"/>
              <a:gd name="connsiteY1" fmla="*/ 0 h 6864482"/>
              <a:gd name="connsiteX2" fmla="*/ 10898802 w 10898802"/>
              <a:gd name="connsiteY2" fmla="*/ 6864482 h 6864482"/>
              <a:gd name="connsiteX3" fmla="*/ 0 w 10898802"/>
              <a:gd name="connsiteY3" fmla="*/ 6864482 h 6864482"/>
              <a:gd name="connsiteX4" fmla="*/ 0 w 10898802"/>
              <a:gd name="connsiteY4" fmla="*/ 0 h 6864482"/>
              <a:gd name="connsiteX0" fmla="*/ 0 w 10898802"/>
              <a:gd name="connsiteY0" fmla="*/ 0 h 6868420"/>
              <a:gd name="connsiteX1" fmla="*/ 10898802 w 10898802"/>
              <a:gd name="connsiteY1" fmla="*/ 0 h 6868420"/>
              <a:gd name="connsiteX2" fmla="*/ 6569938 w 10898802"/>
              <a:gd name="connsiteY2" fmla="*/ 6868420 h 6868420"/>
              <a:gd name="connsiteX3" fmla="*/ 0 w 10898802"/>
              <a:gd name="connsiteY3" fmla="*/ 6864482 h 6868420"/>
              <a:gd name="connsiteX4" fmla="*/ 0 w 10898802"/>
              <a:gd name="connsiteY4" fmla="*/ 0 h 6868420"/>
              <a:gd name="connsiteX0" fmla="*/ 0 w 9989688"/>
              <a:gd name="connsiteY0" fmla="*/ 0 h 6868420"/>
              <a:gd name="connsiteX1" fmla="*/ 9989688 w 9989688"/>
              <a:gd name="connsiteY1" fmla="*/ 45719 h 6868420"/>
              <a:gd name="connsiteX2" fmla="*/ 6569938 w 9989688"/>
              <a:gd name="connsiteY2" fmla="*/ 6868420 h 6868420"/>
              <a:gd name="connsiteX3" fmla="*/ 0 w 9989688"/>
              <a:gd name="connsiteY3" fmla="*/ 6864482 h 6868420"/>
              <a:gd name="connsiteX4" fmla="*/ 0 w 9989688"/>
              <a:gd name="connsiteY4" fmla="*/ 0 h 6868420"/>
              <a:gd name="connsiteX0" fmla="*/ 0 w 9984402"/>
              <a:gd name="connsiteY0" fmla="*/ 45719 h 6914139"/>
              <a:gd name="connsiteX1" fmla="*/ 9984402 w 9984402"/>
              <a:gd name="connsiteY1" fmla="*/ 0 h 6914139"/>
              <a:gd name="connsiteX2" fmla="*/ 6569938 w 9984402"/>
              <a:gd name="connsiteY2" fmla="*/ 6914139 h 6914139"/>
              <a:gd name="connsiteX3" fmla="*/ 0 w 9984402"/>
              <a:gd name="connsiteY3" fmla="*/ 6910201 h 6914139"/>
              <a:gd name="connsiteX4" fmla="*/ 0 w 9984402"/>
              <a:gd name="connsiteY4" fmla="*/ 45719 h 69141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984402" h="6914139">
                <a:moveTo>
                  <a:pt x="0" y="45719"/>
                </a:moveTo>
                <a:lnTo>
                  <a:pt x="9984402" y="0"/>
                </a:lnTo>
                <a:lnTo>
                  <a:pt x="6569938" y="6914139"/>
                </a:lnTo>
                <a:lnTo>
                  <a:pt x="0" y="6910201"/>
                </a:lnTo>
                <a:lnTo>
                  <a:pt x="0" y="45719"/>
                </a:lnTo>
                <a:close/>
              </a:path>
            </a:pathLst>
          </a:custGeom>
          <a:solidFill>
            <a:srgbClr val="E7ECF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40" name="자유형: 도형 39">
            <a:extLst>
              <a:ext uri="{FF2B5EF4-FFF2-40B4-BE49-F238E27FC236}">
                <a16:creationId xmlns:a16="http://schemas.microsoft.com/office/drawing/2014/main" id="{DD1AAACB-28E9-4D52-A6EE-22B06FA2EE4A}"/>
              </a:ext>
            </a:extLst>
          </p:cNvPr>
          <p:cNvSpPr/>
          <p:nvPr userDrawn="1"/>
        </p:nvSpPr>
        <p:spPr>
          <a:xfrm>
            <a:off x="768815" y="1243616"/>
            <a:ext cx="8815537" cy="5307946"/>
          </a:xfrm>
          <a:custGeom>
            <a:avLst/>
            <a:gdLst>
              <a:gd name="connsiteX0" fmla="*/ 0 w 8815537"/>
              <a:gd name="connsiteY0" fmla="*/ 0 h 5410200"/>
              <a:gd name="connsiteX1" fmla="*/ 5455117 w 8815537"/>
              <a:gd name="connsiteY1" fmla="*/ 0 h 5410200"/>
              <a:gd name="connsiteX2" fmla="*/ 8815537 w 8815537"/>
              <a:gd name="connsiteY2" fmla="*/ 5410200 h 5410200"/>
              <a:gd name="connsiteX3" fmla="*/ 5455117 w 8815537"/>
              <a:gd name="connsiteY3" fmla="*/ 5410200 h 5410200"/>
              <a:gd name="connsiteX4" fmla="*/ 2094697 w 8815537"/>
              <a:gd name="connsiteY4" fmla="*/ 5410200 h 5410200"/>
              <a:gd name="connsiteX5" fmla="*/ 0 w 8815537"/>
              <a:gd name="connsiteY5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15537" h="5410200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rgbClr val="8FCBDC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1" name="자유형: 도형 40">
            <a:extLst>
              <a:ext uri="{FF2B5EF4-FFF2-40B4-BE49-F238E27FC236}">
                <a16:creationId xmlns:a16="http://schemas.microsoft.com/office/drawing/2014/main" id="{3A9E8056-E227-48D0-A362-012CD6F927DB}"/>
              </a:ext>
            </a:extLst>
          </p:cNvPr>
          <p:cNvSpPr/>
          <p:nvPr userDrawn="1"/>
        </p:nvSpPr>
        <p:spPr>
          <a:xfrm>
            <a:off x="11495" y="845026"/>
            <a:ext cx="8815537" cy="5307946"/>
          </a:xfrm>
          <a:custGeom>
            <a:avLst/>
            <a:gdLst>
              <a:gd name="connsiteX0" fmla="*/ 0 w 8815537"/>
              <a:gd name="connsiteY0" fmla="*/ 0 h 5410200"/>
              <a:gd name="connsiteX1" fmla="*/ 5455117 w 8815537"/>
              <a:gd name="connsiteY1" fmla="*/ 0 h 5410200"/>
              <a:gd name="connsiteX2" fmla="*/ 8815537 w 8815537"/>
              <a:gd name="connsiteY2" fmla="*/ 5410200 h 5410200"/>
              <a:gd name="connsiteX3" fmla="*/ 5455117 w 8815537"/>
              <a:gd name="connsiteY3" fmla="*/ 5410200 h 5410200"/>
              <a:gd name="connsiteX4" fmla="*/ 2094697 w 8815537"/>
              <a:gd name="connsiteY4" fmla="*/ 5410200 h 5410200"/>
              <a:gd name="connsiteX5" fmla="*/ 0 w 8815537"/>
              <a:gd name="connsiteY5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15537" h="5410200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2" name="직사각형 41">
            <a:extLst>
              <a:ext uri="{FF2B5EF4-FFF2-40B4-BE49-F238E27FC236}">
                <a16:creationId xmlns:a16="http://schemas.microsoft.com/office/drawing/2014/main" id="{3E639EC3-96A7-44E5-A7D4-BDDA1BCAA187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44" name="그래픽 43">
            <a:extLst>
              <a:ext uri="{FF2B5EF4-FFF2-40B4-BE49-F238E27FC236}">
                <a16:creationId xmlns:a16="http://schemas.microsoft.com/office/drawing/2014/main" id="{3E6241A5-2F2F-42ED-85F8-D43B71F806A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4641688" y="805103"/>
            <a:ext cx="7561807" cy="60746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96651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절제목_간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그래픽 18">
            <a:extLst>
              <a:ext uri="{FF2B5EF4-FFF2-40B4-BE49-F238E27FC236}">
                <a16:creationId xmlns:a16="http://schemas.microsoft.com/office/drawing/2014/main" id="{F530099C-CA70-497E-9E2C-570DD13C57C5}"/>
              </a:ext>
            </a:extLst>
          </p:cNvPr>
          <p:cNvSpPr/>
          <p:nvPr userDrawn="1"/>
        </p:nvSpPr>
        <p:spPr>
          <a:xfrm rot="10800000">
            <a:off x="7666723" y="132125"/>
            <a:ext cx="4394137" cy="3651766"/>
          </a:xfrm>
          <a:custGeom>
            <a:avLst/>
            <a:gdLst>
              <a:gd name="connsiteX0" fmla="*/ 6067034 w 6067033"/>
              <a:gd name="connsiteY0" fmla="*/ 5042033 h 5042033"/>
              <a:gd name="connsiteX1" fmla="*/ 0 w 6067033"/>
              <a:gd name="connsiteY1" fmla="*/ 0 h 5042033"/>
              <a:gd name="connsiteX2" fmla="*/ 0 w 6067033"/>
              <a:gd name="connsiteY2" fmla="*/ 5042033 h 50420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067033" h="5042033">
                <a:moveTo>
                  <a:pt x="6067034" y="5042033"/>
                </a:moveTo>
                <a:lnTo>
                  <a:pt x="0" y="0"/>
                </a:lnTo>
                <a:lnTo>
                  <a:pt x="0" y="5042033"/>
                </a:lnTo>
                <a:close/>
              </a:path>
            </a:pathLst>
          </a:custGeom>
          <a:gradFill flip="none" rotWithShape="1">
            <a:gsLst>
              <a:gs pos="0">
                <a:srgbClr val="9AE0E2"/>
              </a:gs>
              <a:gs pos="100000">
                <a:srgbClr val="8F9DEC"/>
              </a:gs>
            </a:gsLst>
            <a:lin ang="2700000" scaled="1"/>
            <a:tileRect/>
          </a:gra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dirty="0">
              <a:solidFill>
                <a:schemeClr val="lt1"/>
              </a:solidFill>
            </a:endParaRPr>
          </a:p>
        </p:txBody>
      </p:sp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id="{39C9C839-8C4C-401D-891A-9EB09EA999DB}"/>
              </a:ext>
            </a:extLst>
          </p:cNvPr>
          <p:cNvSpPr/>
          <p:nvPr userDrawn="1"/>
        </p:nvSpPr>
        <p:spPr>
          <a:xfrm>
            <a:off x="556097" y="1613463"/>
            <a:ext cx="11079805" cy="4105072"/>
          </a:xfrm>
          <a:prstGeom prst="roundRect">
            <a:avLst/>
          </a:prstGeom>
          <a:solidFill>
            <a:schemeClr val="bg1">
              <a:alpha val="49804"/>
            </a:schemeClr>
          </a:solidFill>
          <a:ln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pic>
        <p:nvPicPr>
          <p:cNvPr id="9" name="그래픽 8">
            <a:extLst>
              <a:ext uri="{FF2B5EF4-FFF2-40B4-BE49-F238E27FC236}">
                <a16:creationId xmlns:a16="http://schemas.microsoft.com/office/drawing/2014/main" id="{D265E156-5DAB-412B-B8ED-5B3264F77CF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3575174" y="-645"/>
            <a:ext cx="8616826" cy="6858002"/>
          </a:xfrm>
          <a:prstGeom prst="rect">
            <a:avLst/>
          </a:prstGeom>
        </p:spPr>
      </p:pic>
      <p:pic>
        <p:nvPicPr>
          <p:cNvPr id="14" name="그래픽 13">
            <a:extLst>
              <a:ext uri="{FF2B5EF4-FFF2-40B4-BE49-F238E27FC236}">
                <a16:creationId xmlns:a16="http://schemas.microsoft.com/office/drawing/2014/main" id="{2F4B05E3-97F5-4C0C-BABF-9754BC166810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21105531">
            <a:off x="7071037" y="2495151"/>
            <a:ext cx="7004124" cy="5805700"/>
          </a:xfrm>
          <a:prstGeom prst="rect">
            <a:avLst/>
          </a:prstGeom>
        </p:spPr>
      </p:pic>
      <p:sp>
        <p:nvSpPr>
          <p:cNvPr id="2" name="절제목입력">
            <a:extLst>
              <a:ext uri="{FF2B5EF4-FFF2-40B4-BE49-F238E27FC236}">
                <a16:creationId xmlns:a16="http://schemas.microsoft.com/office/drawing/2014/main" id="{C4266977-02BA-456A-825A-A4467609EC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0302" y="3221244"/>
            <a:ext cx="10515600" cy="1338828"/>
          </a:xfrm>
          <a:noFill/>
        </p:spPr>
        <p:txBody>
          <a:bodyPr wrap="square" rtlCol="0">
            <a:spAutoFit/>
          </a:bodyPr>
          <a:lstStyle>
            <a:lvl1pPr>
              <a:defRPr lang="ko-KR" altLang="en-US" sz="9000" spc="-300" dirty="0">
                <a:solidFill>
                  <a:schemeClr val="tx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1pPr>
          </a:lstStyle>
          <a:p>
            <a:pPr marL="0" lvl="0"/>
            <a:endParaRPr lang="ko-KR" altLang="en-US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79781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다음시간안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그림 15" descr="실내이(가) 표시된 사진&#10;&#10;자동 생성된 설명" hidden="1">
            <a:extLst>
              <a:ext uri="{FF2B5EF4-FFF2-40B4-BE49-F238E27FC236}">
                <a16:creationId xmlns:a16="http://schemas.microsoft.com/office/drawing/2014/main" id="{1F988D3E-7A9E-4D99-A05F-EC0F8D429EC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995"/>
          <a:stretch/>
        </p:blipFill>
        <p:spPr>
          <a:xfrm>
            <a:off x="4991100" y="776752"/>
            <a:ext cx="7191376" cy="6074667"/>
          </a:xfrm>
          <a:prstGeom prst="rect">
            <a:avLst/>
          </a:prstGeom>
        </p:spPr>
      </p:pic>
      <p:sp>
        <p:nvSpPr>
          <p:cNvPr id="5" name="직사각형 4">
            <a:extLst>
              <a:ext uri="{FF2B5EF4-FFF2-40B4-BE49-F238E27FC236}">
                <a16:creationId xmlns:a16="http://schemas.microsoft.com/office/drawing/2014/main" id="{7669C717-D7EA-4559-971D-9D96519396A4}"/>
              </a:ext>
            </a:extLst>
          </p:cNvPr>
          <p:cNvSpPr/>
          <p:nvPr userDrawn="1"/>
        </p:nvSpPr>
        <p:spPr>
          <a:xfrm>
            <a:off x="-1" y="-2945"/>
            <a:ext cx="8942227" cy="6879996"/>
          </a:xfrm>
          <a:custGeom>
            <a:avLst/>
            <a:gdLst>
              <a:gd name="connsiteX0" fmla="*/ 0 w 10487025"/>
              <a:gd name="connsiteY0" fmla="*/ 0 h 6844840"/>
              <a:gd name="connsiteX1" fmla="*/ 10487025 w 10487025"/>
              <a:gd name="connsiteY1" fmla="*/ 0 h 6844840"/>
              <a:gd name="connsiteX2" fmla="*/ 10487025 w 10487025"/>
              <a:gd name="connsiteY2" fmla="*/ 6844840 h 6844840"/>
              <a:gd name="connsiteX3" fmla="*/ 0 w 10487025"/>
              <a:gd name="connsiteY3" fmla="*/ 6844840 h 6844840"/>
              <a:gd name="connsiteX4" fmla="*/ 0 w 10487025"/>
              <a:gd name="connsiteY4" fmla="*/ 0 h 6844840"/>
              <a:gd name="connsiteX0" fmla="*/ 0 w 10487025"/>
              <a:gd name="connsiteY0" fmla="*/ 161925 h 7006765"/>
              <a:gd name="connsiteX1" fmla="*/ 5962650 w 10487025"/>
              <a:gd name="connsiteY1" fmla="*/ 0 h 7006765"/>
              <a:gd name="connsiteX2" fmla="*/ 10487025 w 10487025"/>
              <a:gd name="connsiteY2" fmla="*/ 7006765 h 7006765"/>
              <a:gd name="connsiteX3" fmla="*/ 0 w 10487025"/>
              <a:gd name="connsiteY3" fmla="*/ 7006765 h 7006765"/>
              <a:gd name="connsiteX4" fmla="*/ 0 w 10487025"/>
              <a:gd name="connsiteY4" fmla="*/ 161925 h 7006765"/>
              <a:gd name="connsiteX0" fmla="*/ 0 w 10487025"/>
              <a:gd name="connsiteY0" fmla="*/ 0 h 6844840"/>
              <a:gd name="connsiteX1" fmla="*/ 8896350 w 10487025"/>
              <a:gd name="connsiteY1" fmla="*/ 0 h 6844840"/>
              <a:gd name="connsiteX2" fmla="*/ 10487025 w 10487025"/>
              <a:gd name="connsiteY2" fmla="*/ 6844840 h 6844840"/>
              <a:gd name="connsiteX3" fmla="*/ 0 w 10487025"/>
              <a:gd name="connsiteY3" fmla="*/ 6844840 h 6844840"/>
              <a:gd name="connsiteX4" fmla="*/ 0 w 10487025"/>
              <a:gd name="connsiteY4" fmla="*/ 0 h 6844840"/>
              <a:gd name="connsiteX0" fmla="*/ 0 w 8896350"/>
              <a:gd name="connsiteY0" fmla="*/ 0 h 6844840"/>
              <a:gd name="connsiteX1" fmla="*/ 8896350 w 8896350"/>
              <a:gd name="connsiteY1" fmla="*/ 0 h 6844840"/>
              <a:gd name="connsiteX2" fmla="*/ 6467475 w 8896350"/>
              <a:gd name="connsiteY2" fmla="*/ 6816265 h 6844840"/>
              <a:gd name="connsiteX3" fmla="*/ 0 w 8896350"/>
              <a:gd name="connsiteY3" fmla="*/ 6844840 h 6844840"/>
              <a:gd name="connsiteX4" fmla="*/ 0 w 8896350"/>
              <a:gd name="connsiteY4" fmla="*/ 0 h 6844840"/>
              <a:gd name="connsiteX0" fmla="*/ 0 w 8896350"/>
              <a:gd name="connsiteY0" fmla="*/ 0 h 6844840"/>
              <a:gd name="connsiteX1" fmla="*/ 8896350 w 8896350"/>
              <a:gd name="connsiteY1" fmla="*/ 0 h 6844840"/>
              <a:gd name="connsiteX2" fmla="*/ 5429250 w 8896350"/>
              <a:gd name="connsiteY2" fmla="*/ 6816265 h 6844840"/>
              <a:gd name="connsiteX3" fmla="*/ 0 w 8896350"/>
              <a:gd name="connsiteY3" fmla="*/ 6844840 h 6844840"/>
              <a:gd name="connsiteX4" fmla="*/ 0 w 8896350"/>
              <a:gd name="connsiteY4" fmla="*/ 0 h 6844840"/>
              <a:gd name="connsiteX0" fmla="*/ 0 w 8896350"/>
              <a:gd name="connsiteY0" fmla="*/ 0 h 6844840"/>
              <a:gd name="connsiteX1" fmla="*/ 8896350 w 8896350"/>
              <a:gd name="connsiteY1" fmla="*/ 0 h 6844840"/>
              <a:gd name="connsiteX2" fmla="*/ 5486400 w 8896350"/>
              <a:gd name="connsiteY2" fmla="*/ 6835315 h 6844840"/>
              <a:gd name="connsiteX3" fmla="*/ 0 w 8896350"/>
              <a:gd name="connsiteY3" fmla="*/ 6844840 h 6844840"/>
              <a:gd name="connsiteX4" fmla="*/ 0 w 8896350"/>
              <a:gd name="connsiteY4" fmla="*/ 0 h 68448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896350" h="6844840">
                <a:moveTo>
                  <a:pt x="0" y="0"/>
                </a:moveTo>
                <a:lnTo>
                  <a:pt x="8896350" y="0"/>
                </a:lnTo>
                <a:lnTo>
                  <a:pt x="5486400" y="6835315"/>
                </a:lnTo>
                <a:lnTo>
                  <a:pt x="0" y="6844840"/>
                </a:lnTo>
                <a:lnTo>
                  <a:pt x="0" y="0"/>
                </a:lnTo>
                <a:close/>
              </a:path>
            </a:pathLst>
          </a:custGeom>
          <a:solidFill>
            <a:srgbClr val="E7ECF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11" name="그래픽 10">
            <a:extLst>
              <a:ext uri="{FF2B5EF4-FFF2-40B4-BE49-F238E27FC236}">
                <a16:creationId xmlns:a16="http://schemas.microsoft.com/office/drawing/2014/main" id="{F88AB430-4AA1-45AA-B076-C34B61161B8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 b="37766"/>
          <a:stretch/>
        </p:blipFill>
        <p:spPr>
          <a:xfrm>
            <a:off x="9524" y="-1849374"/>
            <a:ext cx="7004124" cy="3613135"/>
          </a:xfrm>
          <a:prstGeom prst="rect">
            <a:avLst/>
          </a:prstGeom>
        </p:spPr>
      </p:pic>
      <p:sp>
        <p:nvSpPr>
          <p:cNvPr id="13" name="직사각형 12">
            <a:extLst>
              <a:ext uri="{FF2B5EF4-FFF2-40B4-BE49-F238E27FC236}">
                <a16:creationId xmlns:a16="http://schemas.microsoft.com/office/drawing/2014/main" id="{C5EB58ED-179B-4078-B192-BE5B72A0F7A2}"/>
              </a:ext>
            </a:extLst>
          </p:cNvPr>
          <p:cNvSpPr/>
          <p:nvPr userDrawn="1"/>
        </p:nvSpPr>
        <p:spPr>
          <a:xfrm>
            <a:off x="0" y="-13063"/>
            <a:ext cx="12192000" cy="1784842"/>
          </a:xfrm>
          <a:prstGeom prst="rect">
            <a:avLst/>
          </a:prstGeom>
          <a:solidFill>
            <a:schemeClr val="accent1">
              <a:lumMod val="50000"/>
              <a:alpha val="40000"/>
            </a:schemeClr>
          </a:solidFill>
          <a:ln w="2329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grpSp>
        <p:nvGrpSpPr>
          <p:cNvPr id="3" name="그룹 2">
            <a:extLst>
              <a:ext uri="{FF2B5EF4-FFF2-40B4-BE49-F238E27FC236}">
                <a16:creationId xmlns:a16="http://schemas.microsoft.com/office/drawing/2014/main" id="{70F86DED-00F3-458B-8659-DC3628B429DE}"/>
              </a:ext>
            </a:extLst>
          </p:cNvPr>
          <p:cNvGrpSpPr/>
          <p:nvPr userDrawn="1"/>
        </p:nvGrpSpPr>
        <p:grpSpPr>
          <a:xfrm>
            <a:off x="857294" y="2370244"/>
            <a:ext cx="4756327" cy="2536467"/>
            <a:chOff x="857294" y="2370244"/>
            <a:chExt cx="4756327" cy="2536467"/>
          </a:xfrm>
        </p:grpSpPr>
        <p:cxnSp>
          <p:nvCxnSpPr>
            <p:cNvPr id="25" name="직선 연결선 24">
              <a:extLst>
                <a:ext uri="{FF2B5EF4-FFF2-40B4-BE49-F238E27FC236}">
                  <a16:creationId xmlns:a16="http://schemas.microsoft.com/office/drawing/2014/main" id="{0403CE34-B4DF-4BC4-9CEA-89E13DDE2288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857294" y="4906711"/>
              <a:ext cx="4756327" cy="0"/>
            </a:xfrm>
            <a:prstGeom prst="line">
              <a:avLst/>
            </a:prstGeom>
            <a:ln>
              <a:solidFill>
                <a:schemeClr val="accent1">
                  <a:lumMod val="7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직선 연결선 25">
              <a:extLst>
                <a:ext uri="{FF2B5EF4-FFF2-40B4-BE49-F238E27FC236}">
                  <a16:creationId xmlns:a16="http://schemas.microsoft.com/office/drawing/2014/main" id="{37043C51-C423-4A7B-AD44-8284F712F9F3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857294" y="2370244"/>
              <a:ext cx="4756327" cy="0"/>
            </a:xfrm>
            <a:prstGeom prst="line">
              <a:avLst/>
            </a:prstGeom>
            <a:ln>
              <a:solidFill>
                <a:schemeClr val="accent1">
                  <a:lumMod val="7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절제목입력">
            <a:extLst>
              <a:ext uri="{FF2B5EF4-FFF2-40B4-BE49-F238E27FC236}">
                <a16:creationId xmlns:a16="http://schemas.microsoft.com/office/drawing/2014/main" id="{C4266977-02BA-456A-825A-A4467609EC6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57294" y="2439211"/>
            <a:ext cx="5186199" cy="2554545"/>
          </a:xfrm>
          <a:noFill/>
        </p:spPr>
        <p:txBody>
          <a:bodyPr wrap="square" rtlCol="0">
            <a:spAutoFit/>
          </a:bodyPr>
          <a:lstStyle>
            <a:lvl1pPr>
              <a:lnSpc>
                <a:spcPct val="100000"/>
              </a:lnSpc>
              <a:defRPr lang="ko-KR" altLang="en-US" sz="8000" spc="-300" dirty="0">
                <a:solidFill>
                  <a:schemeClr val="tx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1pPr>
          </a:lstStyle>
          <a:p>
            <a:pPr marL="0" lvl="0"/>
            <a:br>
              <a:rPr lang="ko-KR" altLang="en-US" dirty="0">
                <a:solidFill>
                  <a:schemeClr val="tx2">
                    <a:lumMod val="50000"/>
                  </a:schemeClr>
                </a:solidFill>
              </a:rPr>
            </a:br>
            <a:endParaRPr lang="ko-KR" altLang="en-US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52684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정리하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래픽 5">
            <a:extLst>
              <a:ext uri="{FF2B5EF4-FFF2-40B4-BE49-F238E27FC236}">
                <a16:creationId xmlns:a16="http://schemas.microsoft.com/office/drawing/2014/main" id="{E6127282-84D8-4C6D-B83A-DD91189F825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4623241" y="827432"/>
            <a:ext cx="7561807" cy="6074667"/>
          </a:xfrm>
          <a:prstGeom prst="rect">
            <a:avLst/>
          </a:prstGeom>
        </p:spPr>
      </p:pic>
      <p:sp>
        <p:nvSpPr>
          <p:cNvPr id="7" name="직사각형 6">
            <a:extLst>
              <a:ext uri="{FF2B5EF4-FFF2-40B4-BE49-F238E27FC236}">
                <a16:creationId xmlns:a16="http://schemas.microsoft.com/office/drawing/2014/main" id="{8259956A-65B4-4EEA-9C7C-0AF5194488F5}"/>
              </a:ext>
            </a:extLst>
          </p:cNvPr>
          <p:cNvSpPr/>
          <p:nvPr userDrawn="1"/>
        </p:nvSpPr>
        <p:spPr>
          <a:xfrm>
            <a:off x="13750" y="823551"/>
            <a:ext cx="12185048" cy="6027166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DA3C90BF-7600-40AA-8805-55295AE0CF88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이등변 삼각형 9">
            <a:extLst>
              <a:ext uri="{FF2B5EF4-FFF2-40B4-BE49-F238E27FC236}">
                <a16:creationId xmlns:a16="http://schemas.microsoft.com/office/drawing/2014/main" id="{0B197D7A-6573-4F38-9142-7D335934E7E5}"/>
              </a:ext>
            </a:extLst>
          </p:cNvPr>
          <p:cNvSpPr/>
          <p:nvPr userDrawn="1"/>
        </p:nvSpPr>
        <p:spPr>
          <a:xfrm>
            <a:off x="9247671" y="833398"/>
            <a:ext cx="6987820" cy="6023983"/>
          </a:xfrm>
          <a:prstGeom prst="triangle">
            <a:avLst/>
          </a:prstGeom>
          <a:solidFill>
            <a:schemeClr val="accent1">
              <a:lumMod val="75000"/>
              <a:alpha val="15000"/>
            </a:schemeClr>
          </a:solidFill>
          <a:ln w="2329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대각선 방향의 모서리가 둥근 사각형 175">
            <a:extLst>
              <a:ext uri="{FF2B5EF4-FFF2-40B4-BE49-F238E27FC236}">
                <a16:creationId xmlns:a16="http://schemas.microsoft.com/office/drawing/2014/main" id="{3ACEB31D-F473-492D-896B-19B4B5802F74}"/>
              </a:ext>
            </a:extLst>
          </p:cNvPr>
          <p:cNvSpPr/>
          <p:nvPr userDrawn="1"/>
        </p:nvSpPr>
        <p:spPr bwMode="auto">
          <a:xfrm>
            <a:off x="446482" y="413245"/>
            <a:ext cx="2417191" cy="907308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000000">
              <a:alpha val="1803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13" name="대각선 방향의 모서리가 둥근 사각형 175">
            <a:extLst>
              <a:ext uri="{FF2B5EF4-FFF2-40B4-BE49-F238E27FC236}">
                <a16:creationId xmlns:a16="http://schemas.microsoft.com/office/drawing/2014/main" id="{E19E2B2F-F19A-4B13-BA5B-51D91EA0AEFA}"/>
              </a:ext>
            </a:extLst>
          </p:cNvPr>
          <p:cNvSpPr/>
          <p:nvPr userDrawn="1"/>
        </p:nvSpPr>
        <p:spPr bwMode="auto">
          <a:xfrm>
            <a:off x="296353" y="272411"/>
            <a:ext cx="2417191" cy="907308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2B90D9">
              <a:alpha val="6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14" name="직사각형 35">
            <a:extLst>
              <a:ext uri="{FF2B5EF4-FFF2-40B4-BE49-F238E27FC236}">
                <a16:creationId xmlns:a16="http://schemas.microsoft.com/office/drawing/2014/main" id="{953AE7E3-D204-4367-80C4-AF39C650F4B5}"/>
              </a:ext>
            </a:extLst>
          </p:cNvPr>
          <p:cNvSpPr/>
          <p:nvPr userDrawn="1"/>
        </p:nvSpPr>
        <p:spPr bwMode="auto">
          <a:xfrm>
            <a:off x="68241" y="365404"/>
            <a:ext cx="2417191" cy="724561"/>
          </a:xfrm>
          <a:prstGeom prst="rect">
            <a:avLst/>
          </a:prstGeom>
          <a:noFill/>
        </p:spPr>
        <p:txBody>
          <a:bodyPr anchor="ctr"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algn="r">
              <a:buClr>
                <a:srgbClr val="008400"/>
              </a:buClr>
              <a:buSzPct val="140000"/>
              <a:tabLst>
                <a:tab pos="5645270" algn="l"/>
              </a:tabLst>
            </a:pPr>
            <a:endParaRPr lang="ko-KR" altLang="en-US" sz="4000" b="1" spc="-100" dirty="0">
              <a:solidFill>
                <a:schemeClr val="bg1"/>
              </a:solidFill>
              <a:latin typeface="나눔스퀘어_ac Light" panose="020B0600000101010101" pitchFamily="50" charset="-127"/>
              <a:ea typeface="나눔스퀘어_ac Light" panose="020B0600000101010101" pitchFamily="50" charset="-127"/>
              <a:sym typeface="Monotype Sorts"/>
            </a:endParaRPr>
          </a:p>
        </p:txBody>
      </p:sp>
      <p:pic>
        <p:nvPicPr>
          <p:cNvPr id="15" name="그래픽 14">
            <a:extLst>
              <a:ext uri="{FF2B5EF4-FFF2-40B4-BE49-F238E27FC236}">
                <a16:creationId xmlns:a16="http://schemas.microsoft.com/office/drawing/2014/main" id="{9576B87C-9060-46BF-9AEE-FB7EBE001AA2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5400000">
            <a:off x="460700" y="434443"/>
            <a:ext cx="238271" cy="198287"/>
          </a:xfrm>
          <a:prstGeom prst="rect">
            <a:avLst/>
          </a:prstGeom>
        </p:spPr>
      </p:pic>
      <p:pic>
        <p:nvPicPr>
          <p:cNvPr id="16" name="그래픽 15">
            <a:extLst>
              <a:ext uri="{FF2B5EF4-FFF2-40B4-BE49-F238E27FC236}">
                <a16:creationId xmlns:a16="http://schemas.microsoft.com/office/drawing/2014/main" id="{8FA20798-5018-4E15-AC02-980DAE92A4FA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 rot="817888">
            <a:off x="9061189" y="2125299"/>
            <a:ext cx="7004124" cy="5805700"/>
          </a:xfrm>
          <a:prstGeom prst="rect">
            <a:avLst/>
          </a:prstGeom>
        </p:spPr>
      </p:pic>
      <p:sp>
        <p:nvSpPr>
          <p:cNvPr id="17" name="내용 개체 틀 2">
            <a:extLst>
              <a:ext uri="{FF2B5EF4-FFF2-40B4-BE49-F238E27FC236}">
                <a16:creationId xmlns:a16="http://schemas.microsoft.com/office/drawing/2014/main" id="{8882EFD0-2702-4CF9-A9A1-7AC20E3EDEF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46482" y="1513530"/>
            <a:ext cx="9026291" cy="4351338"/>
          </a:xfrm>
        </p:spPr>
        <p:txBody>
          <a:bodyPr>
            <a:normAutofit/>
          </a:bodyPr>
          <a:lstStyle>
            <a:lvl1pPr marL="252000" indent="-252000">
              <a:buClr>
                <a:srgbClr val="D5B8EA"/>
              </a:buClr>
              <a:buSzPct val="80000"/>
              <a:buFont typeface="Wingdings" panose="05000000000000000000" pitchFamily="2" charset="2"/>
              <a:buChar char="l"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1pPr>
            <a:lvl2pPr marL="685800" indent="-228600">
              <a:buFont typeface="Wingdings" panose="05000000000000000000" pitchFamily="2" charset="2"/>
              <a:buChar char="v"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2pPr>
            <a:lvl3pPr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3pPr>
            <a:lvl4pPr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4pPr>
            <a:lvl5pPr marL="1828800" indent="0">
              <a:buClr>
                <a:srgbClr val="D5B8EA"/>
              </a:buClr>
              <a:buNone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5pPr>
          </a:lstStyle>
          <a:p>
            <a:pPr lvl="4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5337425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9E1E8">
            <a:alpha val="62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5A864DAE-ECE1-4533-8A71-4E4D39FE0B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2D443D05-94D4-4342-AEFA-0197AA7802A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dirty="0"/>
              <a:t>마스터 텍스트 스타일을 편집하려면 클릭</a:t>
            </a:r>
          </a:p>
          <a:p>
            <a:pPr lvl="1"/>
            <a:r>
              <a:rPr lang="ko-KR" altLang="en-US" dirty="0"/>
              <a:t>두 번째 수준</a:t>
            </a:r>
          </a:p>
          <a:p>
            <a:pPr lvl="2"/>
            <a:r>
              <a:rPr lang="ko-KR" altLang="en-US" dirty="0"/>
              <a:t>세 번째 수준</a:t>
            </a:r>
          </a:p>
          <a:p>
            <a:pPr lvl="3"/>
            <a:r>
              <a:rPr lang="ko-KR" altLang="en-US" dirty="0"/>
              <a:t>네 번째 수준</a:t>
            </a:r>
          </a:p>
          <a:p>
            <a:pPr lvl="4"/>
            <a:r>
              <a:rPr lang="ko-KR" altLang="en-US" dirty="0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DA825FC3-8F69-4D96-AC04-9C5FA0606E7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107A6C-9AC3-41C6-83A6-E0E0BDE9E5CC}" type="datetimeFigureOut">
              <a:rPr lang="ko-KR" altLang="en-US" smtClean="0"/>
              <a:t>2025-04-26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32F7D89B-8384-4B4C-B483-77929B29860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573BD4B8-82EB-4089-9218-49718EAEE92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199C1B-4DD0-46FA-B2CF-A309B194904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821077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1" r:id="rId3"/>
    <p:sldLayoutId id="2147483651" r:id="rId4"/>
    <p:sldLayoutId id="2147483654" r:id="rId5"/>
    <p:sldLayoutId id="2147483660" r:id="rId6"/>
    <p:sldLayoutId id="2147483655" r:id="rId7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5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5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5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hyperlink" Target="https://slideplayer.info/slide/11943560/" TargetMode="External"/><Relationship Id="rId2" Type="http://schemas.openxmlformats.org/officeDocument/2006/relationships/hyperlink" Target="https://slideplayer.info/slide/14185694/" TargetMode="External"/><Relationship Id="rId1" Type="http://schemas.openxmlformats.org/officeDocument/2006/relationships/slideLayout" Target="../slideLayouts/slideLayout3.xml"/><Relationship Id="rId4" Type="http://schemas.openxmlformats.org/officeDocument/2006/relationships/hyperlink" Target="https://slideplayer.info/slide/13270749/" TargetMode="Externa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C6C9862-36D5-435F-A936-1F9C5CCD9D8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46482" y="1513530"/>
            <a:ext cx="9624618" cy="4351338"/>
          </a:xfrm>
        </p:spPr>
        <p:txBody>
          <a:bodyPr>
            <a:normAutofit/>
          </a:bodyPr>
          <a:lstStyle/>
          <a:p>
            <a:pPr marL="457200" indent="-457200" algn="just">
              <a:buAutoNum type="arabicPeriod"/>
            </a:pP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Merupakan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Proses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Pembelajaran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(Pendidikan)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untuk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orang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Dewasa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Penyuluh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: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Pendidik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Pengajar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Pemimpin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dan Motivator.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Keberhasilan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sangat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di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pengaruhi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oleh proses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belajar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mengajar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457200" indent="-457200" algn="just">
              <a:buFont typeface="Wingdings" panose="05000000000000000000" pitchFamily="2" charset="2"/>
              <a:buAutoNum type="arabicPeriod"/>
            </a:pP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Jenis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–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Jenis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Belajar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: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Mengidentifikasi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Stimulus,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Mengabstrasikan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Ide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Konsep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Menghubungkan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antara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konsep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prinsip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tertentu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memecahkan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masalah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tahapan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tertentu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, dan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menemukan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sebab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–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sebab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munculnya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masalah</a:t>
            </a:r>
            <a:endParaRPr lang="en-ID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Cara –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cara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belajar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: 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Learning By Doing (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Belajar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Melakukan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), Learning By Experience (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Belajar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berdasarkan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Pengalaman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), Learning By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Probel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Solving (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Belajar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memecahkan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Masalah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), Learning By Participation (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Belahar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Partisipasi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), Learning By Multimedia (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Belajar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Multimedia)</a:t>
            </a:r>
          </a:p>
          <a:p>
            <a:pPr marL="457200" indent="-457200" algn="just">
              <a:buAutoNum type="arabicPeriod"/>
            </a:pP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Prinsip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Belajar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: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Ceramah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Diskusi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Kelompok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/FGD,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Gagasan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Bermain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Peran, dan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Demonstrasi</a:t>
            </a:r>
            <a:endParaRPr lang="en-ID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endParaRPr lang="en-ID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endParaRPr lang="en-ID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텍스트 개체 틀 7">
            <a:extLst>
              <a:ext uri="{FF2B5EF4-FFF2-40B4-BE49-F238E27FC236}">
                <a16:creationId xmlns:a16="http://schemas.microsoft.com/office/drawing/2014/main" id="{C6882D0D-7D6D-4250-ABCC-2A1088B8F3BF}"/>
              </a:ext>
            </a:extLst>
          </p:cNvPr>
          <p:cNvSpPr txBox="1">
            <a:spLocks/>
          </p:cNvSpPr>
          <p:nvPr/>
        </p:nvSpPr>
        <p:spPr>
          <a:xfrm>
            <a:off x="9534582" y="4662152"/>
            <a:ext cx="2514857" cy="2195848"/>
          </a:xfrm>
          <a:prstGeom prst="rect">
            <a:avLst/>
          </a:prstGeom>
        </p:spPr>
        <p:txBody>
          <a:bodyPr>
            <a:normAutofit fontScale="92500"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4000" dirty="0">
                <a:solidFill>
                  <a:schemeClr val="bg2">
                    <a:lumMod val="9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Please leave this place empty.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82DDC7F-D69A-4927-928D-6A31DDA962ED}"/>
              </a:ext>
            </a:extLst>
          </p:cNvPr>
          <p:cNvSpPr/>
          <p:nvPr/>
        </p:nvSpPr>
        <p:spPr>
          <a:xfrm>
            <a:off x="446482" y="316257"/>
            <a:ext cx="278255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  <a:latin typeface="Redressed" panose="020B0604020202020204" charset="0"/>
              </a:rPr>
              <a:t>Review Week 4</a:t>
            </a:r>
            <a:endParaRPr lang="en-ID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578748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C6C9862-36D5-435F-A936-1F9C5CCD9D8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46482" y="1513530"/>
            <a:ext cx="9624618" cy="4351338"/>
          </a:xfrm>
        </p:spPr>
        <p:txBody>
          <a:bodyPr>
            <a:normAutofit/>
          </a:bodyPr>
          <a:lstStyle/>
          <a:p>
            <a:pPr marL="0" lvl="0" indent="0" algn="just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5.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Prinsip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Belajar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dilakukan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Latihan,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Menghubungkan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perilaku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akibat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kesipana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</a:pP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6.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Prinsip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perlu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sebuah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proses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belajar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yakni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: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berperan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sebagai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Fasilitator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berdasarkan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pada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kebutuhan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belajar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berdasarkan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partisipastif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berdasarkan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berdasarkan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karakteristik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berdasarkan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media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peragaan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dan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berdasarkan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tempat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atau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lingkungan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</a:pP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7.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Faktor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– factor yang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mempengaruhi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proses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belajar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: </a:t>
            </a:r>
            <a:r>
              <a:rPr lang="en-US" sz="2000" b="0" dirty="0">
                <a:solidFill>
                  <a:schemeClr val="dk1"/>
                </a:solidFill>
                <a:latin typeface="Arial" panose="020B0604020202020204" pitchFamily="34" charset="0"/>
                <a:ea typeface="Livvic"/>
                <a:cs typeface="Arial" panose="020B0604020202020204" pitchFamily="34" charset="0"/>
                <a:sym typeface="Livvic"/>
              </a:rPr>
              <a:t>Tingkat Pendidikan, Tingkat </a:t>
            </a:r>
            <a:r>
              <a:rPr lang="en-US" sz="2000" b="0" dirty="0" err="1">
                <a:solidFill>
                  <a:schemeClr val="dk1"/>
                </a:solidFill>
                <a:latin typeface="Arial" panose="020B0604020202020204" pitchFamily="34" charset="0"/>
                <a:ea typeface="Livvic"/>
                <a:cs typeface="Arial" panose="020B0604020202020204" pitchFamily="34" charset="0"/>
                <a:sym typeface="Livvic"/>
              </a:rPr>
              <a:t>Sosial</a:t>
            </a:r>
            <a:r>
              <a:rPr lang="en-US" sz="2000" b="0" dirty="0">
                <a:solidFill>
                  <a:schemeClr val="dk1"/>
                </a:solidFill>
                <a:latin typeface="Arial" panose="020B0604020202020204" pitchFamily="34" charset="0"/>
                <a:ea typeface="Livvic"/>
                <a:cs typeface="Arial" panose="020B0604020202020204" pitchFamily="34" charset="0"/>
                <a:sym typeface="Livvic"/>
              </a:rPr>
              <a:t> </a:t>
            </a:r>
            <a:r>
              <a:rPr lang="en-US" sz="2000" b="0" dirty="0" err="1">
                <a:solidFill>
                  <a:schemeClr val="dk1"/>
                </a:solidFill>
                <a:latin typeface="Arial" panose="020B0604020202020204" pitchFamily="34" charset="0"/>
                <a:ea typeface="Livvic"/>
                <a:cs typeface="Arial" panose="020B0604020202020204" pitchFamily="34" charset="0"/>
                <a:sym typeface="Livvic"/>
              </a:rPr>
              <a:t>Ekonomi</a:t>
            </a:r>
            <a:r>
              <a:rPr lang="en-US" sz="2000" dirty="0">
                <a:solidFill>
                  <a:schemeClr val="dk1"/>
                </a:solidFill>
                <a:latin typeface="Arial" panose="020B0604020202020204" pitchFamily="34" charset="0"/>
                <a:ea typeface="Livvic"/>
                <a:cs typeface="Arial" panose="020B0604020202020204" pitchFamily="34" charset="0"/>
                <a:sym typeface="Livvic"/>
              </a:rPr>
              <a:t>, </a:t>
            </a:r>
            <a:r>
              <a:rPr lang="en-US" sz="2000" b="0" dirty="0" err="1">
                <a:solidFill>
                  <a:schemeClr val="dk1"/>
                </a:solidFill>
                <a:latin typeface="Arial" panose="020B0604020202020204" pitchFamily="34" charset="0"/>
                <a:ea typeface="Livvic"/>
                <a:cs typeface="Arial" panose="020B0604020202020204" pitchFamily="34" charset="0"/>
                <a:sym typeface="Livvic"/>
              </a:rPr>
              <a:t>Adat</a:t>
            </a:r>
            <a:r>
              <a:rPr lang="en-US" sz="2000" b="0" dirty="0">
                <a:solidFill>
                  <a:schemeClr val="dk1"/>
                </a:solidFill>
                <a:latin typeface="Arial" panose="020B0604020202020204" pitchFamily="34" charset="0"/>
                <a:ea typeface="Livvic"/>
                <a:cs typeface="Arial" panose="020B0604020202020204" pitchFamily="34" charset="0"/>
                <a:sym typeface="Livvic"/>
              </a:rPr>
              <a:t> </a:t>
            </a:r>
            <a:r>
              <a:rPr lang="en-US" sz="2000" b="0" dirty="0" err="1">
                <a:solidFill>
                  <a:schemeClr val="dk1"/>
                </a:solidFill>
                <a:latin typeface="Arial" panose="020B0604020202020204" pitchFamily="34" charset="0"/>
                <a:ea typeface="Livvic"/>
                <a:cs typeface="Arial" panose="020B0604020202020204" pitchFamily="34" charset="0"/>
                <a:sym typeface="Livvic"/>
              </a:rPr>
              <a:t>Istiadat</a:t>
            </a:r>
            <a:r>
              <a:rPr lang="en-US" sz="2000" dirty="0">
                <a:solidFill>
                  <a:schemeClr val="dk1"/>
                </a:solidFill>
                <a:latin typeface="Arial" panose="020B0604020202020204" pitchFamily="34" charset="0"/>
                <a:ea typeface="Livvic"/>
                <a:cs typeface="Arial" panose="020B0604020202020204" pitchFamily="34" charset="0"/>
                <a:sym typeface="Livvic"/>
              </a:rPr>
              <a:t>, </a:t>
            </a:r>
            <a:r>
              <a:rPr lang="en-US" sz="2000" b="0" dirty="0" err="1">
                <a:solidFill>
                  <a:schemeClr val="dk1"/>
                </a:solidFill>
                <a:latin typeface="Arial" panose="020B0604020202020204" pitchFamily="34" charset="0"/>
                <a:ea typeface="Livvic"/>
                <a:cs typeface="Arial" panose="020B0604020202020204" pitchFamily="34" charset="0"/>
                <a:sym typeface="Livvic"/>
              </a:rPr>
              <a:t>Kepercayaan</a:t>
            </a:r>
            <a:r>
              <a:rPr lang="en-US" sz="2000" b="0" dirty="0">
                <a:solidFill>
                  <a:schemeClr val="dk1"/>
                </a:solidFill>
                <a:latin typeface="Arial" panose="020B0604020202020204" pitchFamily="34" charset="0"/>
                <a:ea typeface="Livvic"/>
                <a:cs typeface="Arial" panose="020B0604020202020204" pitchFamily="34" charset="0"/>
                <a:sym typeface="Livvic"/>
              </a:rPr>
              <a:t>/</a:t>
            </a:r>
            <a:r>
              <a:rPr lang="en-US" sz="2000" b="0" dirty="0" err="1">
                <a:solidFill>
                  <a:schemeClr val="dk1"/>
                </a:solidFill>
                <a:latin typeface="Arial" panose="020B0604020202020204" pitchFamily="34" charset="0"/>
                <a:ea typeface="Livvic"/>
                <a:cs typeface="Arial" panose="020B0604020202020204" pitchFamily="34" charset="0"/>
                <a:sym typeface="Livvic"/>
              </a:rPr>
              <a:t>Keyakinan</a:t>
            </a:r>
            <a:r>
              <a:rPr lang="en-US" sz="2000" b="0" dirty="0">
                <a:solidFill>
                  <a:schemeClr val="dk1"/>
                </a:solidFill>
                <a:latin typeface="Arial" panose="020B0604020202020204" pitchFamily="34" charset="0"/>
                <a:ea typeface="Livvic"/>
                <a:cs typeface="Arial" panose="020B0604020202020204" pitchFamily="34" charset="0"/>
                <a:sym typeface="Livvic"/>
              </a:rPr>
              <a:t> </a:t>
            </a:r>
            <a:r>
              <a:rPr lang="en-US" sz="2000" b="0" dirty="0" err="1">
                <a:solidFill>
                  <a:schemeClr val="dk1"/>
                </a:solidFill>
                <a:latin typeface="Arial" panose="020B0604020202020204" pitchFamily="34" charset="0"/>
                <a:ea typeface="Livvic"/>
                <a:cs typeface="Arial" panose="020B0604020202020204" pitchFamily="34" charset="0"/>
                <a:sym typeface="Livvic"/>
              </a:rPr>
              <a:t>masyarakat</a:t>
            </a:r>
            <a:r>
              <a:rPr lang="en-US" sz="2000" dirty="0">
                <a:solidFill>
                  <a:schemeClr val="dk1"/>
                </a:solidFill>
                <a:latin typeface="Arial" panose="020B0604020202020204" pitchFamily="34" charset="0"/>
                <a:ea typeface="Livvic"/>
                <a:cs typeface="Arial" panose="020B0604020202020204" pitchFamily="34" charset="0"/>
                <a:sym typeface="Livvic"/>
              </a:rPr>
              <a:t>, dan </a:t>
            </a:r>
            <a:r>
              <a:rPr lang="en-US" sz="2000" b="0" dirty="0">
                <a:solidFill>
                  <a:schemeClr val="dk1"/>
                </a:solidFill>
                <a:latin typeface="Arial" panose="020B0604020202020204" pitchFamily="34" charset="0"/>
                <a:ea typeface="Livvic"/>
                <a:cs typeface="Arial" panose="020B0604020202020204" pitchFamily="34" charset="0"/>
                <a:sym typeface="Livvic"/>
              </a:rPr>
              <a:t>Waktu</a:t>
            </a:r>
            <a:endParaRPr lang="en-ID" sz="2000" b="0" dirty="0">
              <a:solidFill>
                <a:schemeClr val="dk1"/>
              </a:solidFill>
              <a:latin typeface="Arial" panose="020B0604020202020204" pitchFamily="34" charset="0"/>
              <a:ea typeface="Livvic"/>
              <a:cs typeface="Arial" panose="020B0604020202020204" pitchFamily="34" charset="0"/>
              <a:sym typeface="Livvic"/>
            </a:endParaRPr>
          </a:p>
          <a:p>
            <a:pPr marL="0" indent="0" algn="just">
              <a:buNone/>
            </a:pPr>
            <a:endParaRPr lang="en-ID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텍스트 개체 틀 7">
            <a:extLst>
              <a:ext uri="{FF2B5EF4-FFF2-40B4-BE49-F238E27FC236}">
                <a16:creationId xmlns:a16="http://schemas.microsoft.com/office/drawing/2014/main" id="{C6882D0D-7D6D-4250-ABCC-2A1088B8F3BF}"/>
              </a:ext>
            </a:extLst>
          </p:cNvPr>
          <p:cNvSpPr txBox="1">
            <a:spLocks/>
          </p:cNvSpPr>
          <p:nvPr/>
        </p:nvSpPr>
        <p:spPr>
          <a:xfrm>
            <a:off x="9534582" y="4573905"/>
            <a:ext cx="2514857" cy="2195848"/>
          </a:xfrm>
          <a:prstGeom prst="rect">
            <a:avLst/>
          </a:prstGeom>
        </p:spPr>
        <p:txBody>
          <a:bodyPr>
            <a:normAutofit fontScale="92500"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4000">
                <a:solidFill>
                  <a:schemeClr val="bg2">
                    <a:lumMod val="9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Please leave this place empty.</a:t>
            </a:r>
            <a:endParaRPr lang="en-US" altLang="ko-KR" sz="4000" dirty="0">
              <a:solidFill>
                <a:schemeClr val="bg2">
                  <a:lumMod val="9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82DDC7F-D69A-4927-928D-6A31DDA962ED}"/>
              </a:ext>
            </a:extLst>
          </p:cNvPr>
          <p:cNvSpPr/>
          <p:nvPr/>
        </p:nvSpPr>
        <p:spPr>
          <a:xfrm>
            <a:off x="446482" y="316257"/>
            <a:ext cx="278255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  <a:latin typeface="Redressed" panose="020B0604020202020204" charset="0"/>
              </a:rPr>
              <a:t>Review Week 4</a:t>
            </a:r>
            <a:endParaRPr lang="en-ID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975465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82F4B22-32F4-494A-8B47-7A93B7758C1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80559" y="3547042"/>
            <a:ext cx="11186208" cy="646331"/>
          </a:xfrm>
        </p:spPr>
        <p:txBody>
          <a:bodyPr/>
          <a:lstStyle/>
          <a:p>
            <a:r>
              <a:rPr lang="en-US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Communication process, adoption and diffusion of innovation in extension</a:t>
            </a:r>
            <a:br>
              <a:rPr lang="en-US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en-ID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proses komunikasi, adopsi dan difusi inovasi </a:t>
            </a:r>
            <a:r>
              <a:rPr lang="en-ID" alt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ID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alt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ID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ko-KR" alt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0D533A04-6BA1-4B4D-AE51-5AA0E3040AA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568701" y="126060"/>
            <a:ext cx="8371840" cy="590931"/>
          </a:xfrm>
        </p:spPr>
        <p:txBody>
          <a:bodyPr/>
          <a:lstStyle/>
          <a:p>
            <a:pPr algn="r"/>
            <a:r>
              <a:rPr lang="en-US" altLang="en-US" sz="3600" dirty="0">
                <a:latin typeface="Arial" panose="020B0604020202020204" pitchFamily="34" charset="0"/>
                <a:cs typeface="Arial" panose="020B0604020202020204" pitchFamily="34" charset="0"/>
              </a:rPr>
              <a:t>Material Development Extension</a:t>
            </a:r>
            <a:endParaRPr lang="ko-KR" altLang="en-US" sz="3600" b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8" name="그룹 7">
            <a:extLst>
              <a:ext uri="{FF2B5EF4-FFF2-40B4-BE49-F238E27FC236}">
                <a16:creationId xmlns:a16="http://schemas.microsoft.com/office/drawing/2014/main" id="{7DB68B75-6191-4852-91F7-8260321E48FB}"/>
              </a:ext>
            </a:extLst>
          </p:cNvPr>
          <p:cNvGrpSpPr/>
          <p:nvPr/>
        </p:nvGrpSpPr>
        <p:grpSpPr>
          <a:xfrm>
            <a:off x="417201" y="381322"/>
            <a:ext cx="1883176" cy="1531239"/>
            <a:chOff x="417201" y="381322"/>
            <a:chExt cx="1883176" cy="1531239"/>
          </a:xfrm>
        </p:grpSpPr>
        <p:grpSp>
          <p:nvGrpSpPr>
            <p:cNvPr id="6" name="그룹 5">
              <a:extLst>
                <a:ext uri="{FF2B5EF4-FFF2-40B4-BE49-F238E27FC236}">
                  <a16:creationId xmlns:a16="http://schemas.microsoft.com/office/drawing/2014/main" id="{4DFC8B25-B355-4714-BB31-0CC5C8D46CD5}"/>
                </a:ext>
              </a:extLst>
            </p:cNvPr>
            <p:cNvGrpSpPr/>
            <p:nvPr/>
          </p:nvGrpSpPr>
          <p:grpSpPr>
            <a:xfrm>
              <a:off x="417201" y="381322"/>
              <a:ext cx="1883176" cy="1531239"/>
              <a:chOff x="417201" y="381322"/>
              <a:chExt cx="1883176" cy="1531239"/>
            </a:xfrm>
          </p:grpSpPr>
          <p:sp>
            <p:nvSpPr>
              <p:cNvPr id="22" name="대각선 방향의 모서리가 둥근 사각형 175">
                <a:extLst>
                  <a:ext uri="{FF2B5EF4-FFF2-40B4-BE49-F238E27FC236}">
                    <a16:creationId xmlns:a16="http://schemas.microsoft.com/office/drawing/2014/main" id="{AE88CCB0-5844-4412-8F99-3A2C120D334F}"/>
                  </a:ext>
                </a:extLst>
              </p:cNvPr>
              <p:cNvSpPr/>
              <p:nvPr/>
            </p:nvSpPr>
            <p:spPr bwMode="auto">
              <a:xfrm>
                <a:off x="607219" y="834966"/>
                <a:ext cx="1693158" cy="1077595"/>
              </a:xfrm>
              <a:prstGeom prst="round2DiagRect">
                <a:avLst>
                  <a:gd name="adj1" fmla="val 34495"/>
                  <a:gd name="adj2" fmla="val 0"/>
                </a:avLst>
              </a:prstGeom>
              <a:solidFill>
                <a:schemeClr val="bg1">
                  <a:alpha val="2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" name="자유형: 도형 22">
                <a:extLst>
                  <a:ext uri="{FF2B5EF4-FFF2-40B4-BE49-F238E27FC236}">
                    <a16:creationId xmlns:a16="http://schemas.microsoft.com/office/drawing/2014/main" id="{4BDA0BF6-493F-4E23-AD60-FF5D00A26885}"/>
                  </a:ext>
                </a:extLst>
              </p:cNvPr>
              <p:cNvSpPr/>
              <p:nvPr/>
            </p:nvSpPr>
            <p:spPr bwMode="auto">
              <a:xfrm>
                <a:off x="417201" y="381322"/>
                <a:ext cx="1633103" cy="1290448"/>
              </a:xfrm>
              <a:custGeom>
                <a:avLst/>
                <a:gdLst>
                  <a:gd name="connsiteX0" fmla="*/ 342414 w 1578927"/>
                  <a:gd name="connsiteY0" fmla="*/ 196076 h 1188723"/>
                  <a:gd name="connsiteX1" fmla="*/ 473972 w 1578927"/>
                  <a:gd name="connsiteY1" fmla="*/ 196076 h 1188723"/>
                  <a:gd name="connsiteX2" fmla="*/ 473972 w 1578927"/>
                  <a:gd name="connsiteY2" fmla="*/ 310690 h 1188723"/>
                  <a:gd name="connsiteX3" fmla="*/ 528969 w 1578927"/>
                  <a:gd name="connsiteY3" fmla="*/ 365687 h 1188723"/>
                  <a:gd name="connsiteX4" fmla="*/ 583966 w 1578927"/>
                  <a:gd name="connsiteY4" fmla="*/ 310690 h 1188723"/>
                  <a:gd name="connsiteX5" fmla="*/ 583966 w 1578927"/>
                  <a:gd name="connsiteY5" fmla="*/ 196076 h 1188723"/>
                  <a:gd name="connsiteX6" fmla="*/ 1578927 w 1578927"/>
                  <a:gd name="connsiteY6" fmla="*/ 196076 h 1188723"/>
                  <a:gd name="connsiteX7" fmla="*/ 1578927 w 1578927"/>
                  <a:gd name="connsiteY7" fmla="*/ 846309 h 1188723"/>
                  <a:gd name="connsiteX8" fmla="*/ 1236513 w 1578927"/>
                  <a:gd name="connsiteY8" fmla="*/ 1188723 h 1188723"/>
                  <a:gd name="connsiteX9" fmla="*/ 0 w 1578927"/>
                  <a:gd name="connsiteY9" fmla="*/ 1188723 h 1188723"/>
                  <a:gd name="connsiteX10" fmla="*/ 0 w 1578927"/>
                  <a:gd name="connsiteY10" fmla="*/ 538490 h 1188723"/>
                  <a:gd name="connsiteX11" fmla="*/ 342414 w 1578927"/>
                  <a:gd name="connsiteY11" fmla="*/ 196076 h 1188723"/>
                  <a:gd name="connsiteX12" fmla="*/ 528969 w 1578927"/>
                  <a:gd name="connsiteY12" fmla="*/ 0 h 1188723"/>
                  <a:gd name="connsiteX13" fmla="*/ 583966 w 1578927"/>
                  <a:gd name="connsiteY13" fmla="*/ 54997 h 1188723"/>
                  <a:gd name="connsiteX14" fmla="*/ 583966 w 1578927"/>
                  <a:gd name="connsiteY14" fmla="*/ 196076 h 1188723"/>
                  <a:gd name="connsiteX15" fmla="*/ 473972 w 1578927"/>
                  <a:gd name="connsiteY15" fmla="*/ 196076 h 1188723"/>
                  <a:gd name="connsiteX16" fmla="*/ 473972 w 1578927"/>
                  <a:gd name="connsiteY16" fmla="*/ 54997 h 1188723"/>
                  <a:gd name="connsiteX17" fmla="*/ 528969 w 1578927"/>
                  <a:gd name="connsiteY17" fmla="*/ 0 h 118872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</a:cxnLst>
                <a:rect l="l" t="t" r="r" b="b"/>
                <a:pathLst>
                  <a:path w="1578927" h="1188723">
                    <a:moveTo>
                      <a:pt x="342414" y="196076"/>
                    </a:moveTo>
                    <a:lnTo>
                      <a:pt x="473972" y="196076"/>
                    </a:lnTo>
                    <a:lnTo>
                      <a:pt x="473972" y="310690"/>
                    </a:lnTo>
                    <a:cubicBezTo>
                      <a:pt x="473972" y="341064"/>
                      <a:pt x="498595" y="365687"/>
                      <a:pt x="528969" y="365687"/>
                    </a:cubicBezTo>
                    <a:cubicBezTo>
                      <a:pt x="559343" y="365687"/>
                      <a:pt x="583966" y="341064"/>
                      <a:pt x="583966" y="310690"/>
                    </a:cubicBezTo>
                    <a:lnTo>
                      <a:pt x="583966" y="196076"/>
                    </a:lnTo>
                    <a:lnTo>
                      <a:pt x="1578927" y="196076"/>
                    </a:lnTo>
                    <a:lnTo>
                      <a:pt x="1578927" y="846309"/>
                    </a:lnTo>
                    <a:cubicBezTo>
                      <a:pt x="1578927" y="1035419"/>
                      <a:pt x="1425623" y="1188723"/>
                      <a:pt x="1236513" y="1188723"/>
                    </a:cubicBezTo>
                    <a:lnTo>
                      <a:pt x="0" y="1188723"/>
                    </a:lnTo>
                    <a:lnTo>
                      <a:pt x="0" y="538490"/>
                    </a:lnTo>
                    <a:cubicBezTo>
                      <a:pt x="0" y="349380"/>
                      <a:pt x="153304" y="196076"/>
                      <a:pt x="342414" y="196076"/>
                    </a:cubicBezTo>
                    <a:close/>
                    <a:moveTo>
                      <a:pt x="528969" y="0"/>
                    </a:moveTo>
                    <a:cubicBezTo>
                      <a:pt x="559343" y="0"/>
                      <a:pt x="583966" y="24623"/>
                      <a:pt x="583966" y="54997"/>
                    </a:cubicBezTo>
                    <a:lnTo>
                      <a:pt x="583966" y="196076"/>
                    </a:lnTo>
                    <a:lnTo>
                      <a:pt x="473972" y="196076"/>
                    </a:lnTo>
                    <a:lnTo>
                      <a:pt x="473972" y="54997"/>
                    </a:lnTo>
                    <a:cubicBezTo>
                      <a:pt x="473972" y="24623"/>
                      <a:pt x="498595" y="0"/>
                      <a:pt x="528969" y="0"/>
                    </a:cubicBezTo>
                    <a:close/>
                  </a:path>
                </a:pathLst>
              </a:custGeom>
              <a:solidFill>
                <a:srgbClr val="D9E1E8"/>
              </a:solidFill>
              <a:ln>
                <a:noFill/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anchor="ctr">
                <a:noAutofit/>
              </a:bodyPr>
              <a:lstStyle/>
              <a:p>
                <a:pPr algn="ctr"/>
                <a:endParaRPr lang="ko-KR" altLang="en-US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19" name="차시">
              <a:extLst>
                <a:ext uri="{FF2B5EF4-FFF2-40B4-BE49-F238E27FC236}">
                  <a16:creationId xmlns:a16="http://schemas.microsoft.com/office/drawing/2014/main" id="{6B27B33C-AB5B-4512-A278-FF08C7EA7D8F}"/>
                </a:ext>
              </a:extLst>
            </p:cNvPr>
            <p:cNvSpPr txBox="1"/>
            <p:nvPr/>
          </p:nvSpPr>
          <p:spPr>
            <a:xfrm>
              <a:off x="459692" y="902019"/>
              <a:ext cx="1567032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3200" dirty="0">
                  <a:solidFill>
                    <a:srgbClr val="282C37"/>
                  </a:solidFill>
                  <a:latin typeface="Arial" panose="020B0604020202020204" pitchFamily="34" charset="0"/>
                  <a:ea typeface="나눔바른고딕" panose="020B0603020101020101" pitchFamily="50" charset="-127"/>
                  <a:cs typeface="Arial" panose="020B0604020202020204" pitchFamily="34" charset="0"/>
                </a:rPr>
                <a:t>Week 5</a:t>
              </a:r>
              <a:endParaRPr lang="ko-KR" altLang="en-US" sz="3200" dirty="0">
                <a:solidFill>
                  <a:srgbClr val="282C37"/>
                </a:solidFill>
                <a:latin typeface="Arial" panose="020B0604020202020204" pitchFamily="34" charset="0"/>
                <a:ea typeface="나눔바른고딕" panose="020B0603020101020101" pitchFamily="50" charset="-127"/>
                <a:cs typeface="Arial" panose="020B0604020202020204" pitchFamily="34" charset="0"/>
              </a:endParaRPr>
            </a:p>
          </p:txBody>
        </p:sp>
      </p:grpSp>
      <p:sp>
        <p:nvSpPr>
          <p:cNvPr id="21" name="TextBox 20">
            <a:extLst>
              <a:ext uri="{FF2B5EF4-FFF2-40B4-BE49-F238E27FC236}">
                <a16:creationId xmlns:a16="http://schemas.microsoft.com/office/drawing/2014/main" id="{6DDBFD3E-CA52-4F82-A577-65F56826E73B}"/>
              </a:ext>
            </a:extLst>
          </p:cNvPr>
          <p:cNvSpPr txBox="1"/>
          <p:nvPr/>
        </p:nvSpPr>
        <p:spPr>
          <a:xfrm>
            <a:off x="380558" y="5788192"/>
            <a:ext cx="5588441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500" spc="-2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t>Iven </a:t>
            </a:r>
            <a:r>
              <a:rPr lang="en-US" altLang="ko-KR" sz="2500" spc="-200" dirty="0" err="1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t>Patu</a:t>
            </a:r>
            <a:r>
              <a:rPr lang="en-US" altLang="ko-KR" sz="2500" spc="-2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t> </a:t>
            </a:r>
            <a:r>
              <a:rPr lang="en-US" altLang="ko-KR" sz="2500" spc="-200" dirty="0" err="1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t>Sirappa</a:t>
            </a:r>
            <a:r>
              <a:rPr lang="en-US" altLang="ko-KR" sz="2500" spc="-2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t>, </a:t>
            </a:r>
            <a:r>
              <a:rPr lang="en-US" altLang="ko-KR" sz="2500" spc="-200" dirty="0" err="1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t>S.Pt</a:t>
            </a:r>
            <a:r>
              <a:rPr lang="en-US" altLang="ko-KR" sz="2500" spc="-2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t>., </a:t>
            </a:r>
            <a:r>
              <a:rPr lang="en-US" altLang="ko-KR" sz="2500" spc="-200" dirty="0" err="1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t>M.Si</a:t>
            </a:r>
            <a:endParaRPr lang="en-US" altLang="ko-KR" sz="2500" spc="-200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ea typeface="나눔스퀘어_ac" panose="020B0600000101010101" pitchFamily="50" charset="-127"/>
              <a:cs typeface="Arial" panose="020B0604020202020204" pitchFamily="34" charset="0"/>
            </a:endParaRPr>
          </a:p>
          <a:p>
            <a:r>
              <a:rPr lang="en-US" altLang="ko-KR" sz="2500" spc="-2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t> NIDN : 0831088903</a:t>
            </a:r>
            <a:endParaRPr lang="ko-KR" altLang="en-US" sz="2500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24" name="직선 연결선 23">
            <a:extLst>
              <a:ext uri="{FF2B5EF4-FFF2-40B4-BE49-F238E27FC236}">
                <a16:creationId xmlns:a16="http://schemas.microsoft.com/office/drawing/2014/main" id="{DEEDD6FE-98DA-411A-8D45-D4E835DFAC8B}"/>
              </a:ext>
            </a:extLst>
          </p:cNvPr>
          <p:cNvCxnSpPr>
            <a:cxnSpLocks/>
          </p:cNvCxnSpPr>
          <p:nvPr/>
        </p:nvCxnSpPr>
        <p:spPr>
          <a:xfrm flipV="1">
            <a:off x="417201" y="4327542"/>
            <a:ext cx="5961917" cy="33420"/>
          </a:xfrm>
          <a:prstGeom prst="line">
            <a:avLst/>
          </a:prstGeom>
          <a:ln>
            <a:solidFill>
              <a:schemeClr val="bg1"/>
            </a:solidFill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Picture 3">
            <a:extLst>
              <a:ext uri="{FF2B5EF4-FFF2-40B4-BE49-F238E27FC236}">
                <a16:creationId xmlns:a16="http://schemas.microsoft.com/office/drawing/2014/main" id="{107592D1-720F-466A-B605-95A58713D40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4862" y="0"/>
            <a:ext cx="1009107" cy="100910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6873398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45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7C5C3697-A855-4609-A3B2-139889B4B4A0}"/>
              </a:ext>
            </a:extLst>
          </p:cNvPr>
          <p:cNvSpPr txBox="1"/>
          <p:nvPr/>
        </p:nvSpPr>
        <p:spPr>
          <a:xfrm>
            <a:off x="4436076" y="104597"/>
            <a:ext cx="76490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en-US" sz="2800" dirty="0">
                <a:solidFill>
                  <a:schemeClr val="bg1"/>
                </a:solidFill>
              </a:rPr>
              <a:t>Material Development</a:t>
            </a:r>
            <a:r>
              <a:rPr lang="ko-KR" altLang="en-US" sz="3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3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Extension</a:t>
            </a:r>
            <a:endParaRPr lang="ko-KR" altLang="en-US" sz="30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9" name="그룹 8">
            <a:extLst>
              <a:ext uri="{FF2B5EF4-FFF2-40B4-BE49-F238E27FC236}">
                <a16:creationId xmlns:a16="http://schemas.microsoft.com/office/drawing/2014/main" id="{0A93FAF5-E1CC-4474-A656-9B46299B343C}"/>
              </a:ext>
            </a:extLst>
          </p:cNvPr>
          <p:cNvGrpSpPr/>
          <p:nvPr/>
        </p:nvGrpSpPr>
        <p:grpSpPr>
          <a:xfrm>
            <a:off x="434203" y="2091128"/>
            <a:ext cx="8119078" cy="670564"/>
            <a:chOff x="434203" y="2091128"/>
            <a:chExt cx="8119078" cy="670564"/>
          </a:xfrm>
        </p:grpSpPr>
        <p:sp>
          <p:nvSpPr>
            <p:cNvPr id="10" name="타원 9">
              <a:extLst>
                <a:ext uri="{FF2B5EF4-FFF2-40B4-BE49-F238E27FC236}">
                  <a16:creationId xmlns:a16="http://schemas.microsoft.com/office/drawing/2014/main" id="{62DFFF72-DCAB-46D5-AC5F-D6958C33AC97}"/>
                </a:ext>
              </a:extLst>
            </p:cNvPr>
            <p:cNvSpPr/>
            <p:nvPr/>
          </p:nvSpPr>
          <p:spPr>
            <a:xfrm>
              <a:off x="532676" y="2131172"/>
              <a:ext cx="551291" cy="551291"/>
            </a:xfrm>
            <a:prstGeom prst="ellipse">
              <a:avLst/>
            </a:prstGeom>
            <a:solidFill>
              <a:srgbClr val="7030A0">
                <a:alpha val="6470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dirty="0">
                <a:solidFill>
                  <a:schemeClr val="lt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11" name="그룹 10">
              <a:extLst>
                <a:ext uri="{FF2B5EF4-FFF2-40B4-BE49-F238E27FC236}">
                  <a16:creationId xmlns:a16="http://schemas.microsoft.com/office/drawing/2014/main" id="{2B49D84C-9C48-487A-B2F7-4A3CC5C54459}"/>
                </a:ext>
              </a:extLst>
            </p:cNvPr>
            <p:cNvGrpSpPr/>
            <p:nvPr/>
          </p:nvGrpSpPr>
          <p:grpSpPr>
            <a:xfrm>
              <a:off x="434203" y="2091128"/>
              <a:ext cx="8119078" cy="670564"/>
              <a:chOff x="434203" y="2091128"/>
              <a:chExt cx="8119078" cy="670564"/>
            </a:xfrm>
          </p:grpSpPr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88420990-FA2A-49F3-8E30-77DBC0F6C4B9}"/>
                  </a:ext>
                </a:extLst>
              </p:cNvPr>
              <p:cNvSpPr txBox="1"/>
              <p:nvPr/>
            </p:nvSpPr>
            <p:spPr>
              <a:xfrm>
                <a:off x="1118717" y="2091128"/>
                <a:ext cx="184731" cy="6617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>
                <a:defPPr>
                  <a:defRPr lang="ko-KR"/>
                </a:defPPr>
                <a:lvl1pPr>
                  <a:defRPr sz="3200" b="1" spc="-150">
                    <a:latin typeface="나눔스퀘어" panose="020B0600000101010101" pitchFamily="50" charset="-127"/>
                    <a:ea typeface="나눔스퀘어" panose="020B0600000101010101" pitchFamily="50" charset="-127"/>
                  </a:defRPr>
                </a:lvl1pPr>
              </a:lstStyle>
              <a:p>
                <a:endParaRPr lang="en-US" altLang="ko-KR" sz="37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2FBE6B1B-537B-4DD2-BCBA-D46F5F571EB2}"/>
                  </a:ext>
                </a:extLst>
              </p:cNvPr>
              <p:cNvSpPr txBox="1"/>
              <p:nvPr/>
            </p:nvSpPr>
            <p:spPr>
              <a:xfrm>
                <a:off x="608024" y="2166451"/>
                <a:ext cx="37890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ko-KR" sz="2800" dirty="0">
                    <a:solidFill>
                      <a:schemeClr val="bg1"/>
                    </a:solidFill>
                    <a:latin typeface="Arial" panose="020B0604020202020204" pitchFamily="34" charset="0"/>
                    <a:ea typeface="나눔스퀘어" panose="020B0600000101010101" pitchFamily="50" charset="-127"/>
                    <a:cs typeface="Arial" panose="020B0604020202020204" pitchFamily="34" charset="0"/>
                  </a:rPr>
                  <a:t>1</a:t>
                </a:r>
                <a:endParaRPr lang="ko-KR" altLang="en-US" sz="2800" dirty="0">
                  <a:solidFill>
                    <a:schemeClr val="bg1"/>
                  </a:solidFill>
                  <a:latin typeface="Arial" panose="020B0604020202020204" pitchFamily="34" charset="0"/>
                  <a:ea typeface="나눔스퀘어" panose="020B0600000101010101" pitchFamily="50" charset="-127"/>
                  <a:cs typeface="Arial" panose="020B0604020202020204" pitchFamily="34" charset="0"/>
                </a:endParaRPr>
              </a:p>
            </p:txBody>
          </p:sp>
          <p:cxnSp>
            <p:nvCxnSpPr>
              <p:cNvPr id="14" name="직선 연결선 13">
                <a:extLst>
                  <a:ext uri="{FF2B5EF4-FFF2-40B4-BE49-F238E27FC236}">
                    <a16:creationId xmlns:a16="http://schemas.microsoft.com/office/drawing/2014/main" id="{07A3D34F-CCBC-442D-8415-399F262C2D4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34203" y="2761692"/>
                <a:ext cx="8119078" cy="0"/>
              </a:xfrm>
              <a:prstGeom prst="line">
                <a:avLst/>
              </a:prstGeom>
              <a:ln>
                <a:solidFill>
                  <a:schemeClr val="accent1">
                    <a:lumMod val="40000"/>
                    <a:lumOff val="60000"/>
                  </a:schemeClr>
                </a:solidFill>
                <a:prstDash val="lg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5" name="그룹 14">
            <a:extLst>
              <a:ext uri="{FF2B5EF4-FFF2-40B4-BE49-F238E27FC236}">
                <a16:creationId xmlns:a16="http://schemas.microsoft.com/office/drawing/2014/main" id="{D86BBDA8-E751-4348-B16C-CB6D55106CE0}"/>
              </a:ext>
            </a:extLst>
          </p:cNvPr>
          <p:cNvGrpSpPr/>
          <p:nvPr/>
        </p:nvGrpSpPr>
        <p:grpSpPr>
          <a:xfrm>
            <a:off x="434203" y="2874980"/>
            <a:ext cx="7795397" cy="670874"/>
            <a:chOff x="434203" y="2874980"/>
            <a:chExt cx="7795397" cy="670874"/>
          </a:xfrm>
        </p:grpSpPr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5760DAF7-9ACE-4005-8F9F-65669F329DC8}"/>
                </a:ext>
              </a:extLst>
            </p:cNvPr>
            <p:cNvSpPr txBox="1"/>
            <p:nvPr/>
          </p:nvSpPr>
          <p:spPr>
            <a:xfrm>
              <a:off x="1140487" y="2874980"/>
              <a:ext cx="184731" cy="6617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ko-KR"/>
              </a:defPPr>
              <a:lvl1pPr>
                <a:defRPr sz="3200" b="1" spc="-150">
                  <a:latin typeface="나눔스퀘어" panose="020B0600000101010101" pitchFamily="50" charset="-127"/>
                  <a:ea typeface="나눔스퀘어" panose="020B0600000101010101" pitchFamily="50" charset="-127"/>
                </a:defRPr>
              </a:lvl1pPr>
            </a:lstStyle>
            <a:p>
              <a:endParaRPr lang="ko-KR" altLang="en-US" sz="37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7" name="타원 16">
              <a:extLst>
                <a:ext uri="{FF2B5EF4-FFF2-40B4-BE49-F238E27FC236}">
                  <a16:creationId xmlns:a16="http://schemas.microsoft.com/office/drawing/2014/main" id="{7BF54FD6-50A8-491C-8070-ED2079AB8100}"/>
                </a:ext>
              </a:extLst>
            </p:cNvPr>
            <p:cNvSpPr/>
            <p:nvPr/>
          </p:nvSpPr>
          <p:spPr>
            <a:xfrm>
              <a:off x="541328" y="2892944"/>
              <a:ext cx="551291" cy="551291"/>
            </a:xfrm>
            <a:prstGeom prst="ellipse">
              <a:avLst/>
            </a:prstGeom>
            <a:solidFill>
              <a:srgbClr val="7030A0">
                <a:alpha val="6470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dirty="0">
                <a:solidFill>
                  <a:schemeClr val="lt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48D27356-5A1A-4E0D-B6FD-C3127346CC1B}"/>
                </a:ext>
              </a:extLst>
            </p:cNvPr>
            <p:cNvSpPr txBox="1"/>
            <p:nvPr/>
          </p:nvSpPr>
          <p:spPr>
            <a:xfrm>
              <a:off x="616676" y="2909173"/>
              <a:ext cx="37890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ko-KR"/>
              </a:defPPr>
              <a:lvl1pPr>
                <a:defRPr sz="2800">
                  <a:solidFill>
                    <a:srgbClr val="002060"/>
                  </a:solidFill>
                  <a:latin typeface="나눔스퀘어 Light" panose="020B0600000101010101" pitchFamily="50" charset="-127"/>
                  <a:ea typeface="나눔스퀘어 Light" panose="020B0600000101010101" pitchFamily="50" charset="-127"/>
                </a:defRPr>
              </a:lvl1pPr>
            </a:lstStyle>
            <a:p>
              <a:r>
                <a:rPr lang="en-US" altLang="ko-KR" dirty="0">
                  <a:solidFill>
                    <a:schemeClr val="bg1"/>
                  </a:solidFill>
                  <a:latin typeface="Arial" panose="020B0604020202020204" pitchFamily="34" charset="0"/>
                  <a:ea typeface="나눔스퀘어" panose="020B0600000101010101" pitchFamily="50" charset="-127"/>
                  <a:cs typeface="Arial" panose="020B0604020202020204" pitchFamily="34" charset="0"/>
                </a:rPr>
                <a:t>2 </a:t>
              </a:r>
              <a:endParaRPr lang="ko-KR" altLang="en-US" dirty="0">
                <a:solidFill>
                  <a:schemeClr val="bg1"/>
                </a:solidFill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endParaRPr>
            </a:p>
          </p:txBody>
        </p:sp>
        <p:cxnSp>
          <p:nvCxnSpPr>
            <p:cNvPr id="19" name="직선 연결선 18">
              <a:extLst>
                <a:ext uri="{FF2B5EF4-FFF2-40B4-BE49-F238E27FC236}">
                  <a16:creationId xmlns:a16="http://schemas.microsoft.com/office/drawing/2014/main" id="{BFD982F2-B040-4954-8059-39A9BAA84D7C}"/>
                </a:ext>
              </a:extLst>
            </p:cNvPr>
            <p:cNvCxnSpPr>
              <a:cxnSpLocks/>
            </p:cNvCxnSpPr>
            <p:nvPr/>
          </p:nvCxnSpPr>
          <p:spPr>
            <a:xfrm>
              <a:off x="434203" y="3545854"/>
              <a:ext cx="7795397" cy="0"/>
            </a:xfrm>
            <a:prstGeom prst="line">
              <a:avLst/>
            </a:prstGeom>
            <a:ln>
              <a:solidFill>
                <a:schemeClr val="accent1">
                  <a:lumMod val="40000"/>
                  <a:lumOff val="60000"/>
                </a:schemeClr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0" name="그룹 19">
            <a:extLst>
              <a:ext uri="{FF2B5EF4-FFF2-40B4-BE49-F238E27FC236}">
                <a16:creationId xmlns:a16="http://schemas.microsoft.com/office/drawing/2014/main" id="{BD4BD20A-BD27-4D5D-BEE1-96D83624D269}"/>
              </a:ext>
            </a:extLst>
          </p:cNvPr>
          <p:cNvGrpSpPr/>
          <p:nvPr/>
        </p:nvGrpSpPr>
        <p:grpSpPr>
          <a:xfrm>
            <a:off x="434203" y="3661225"/>
            <a:ext cx="7415071" cy="661829"/>
            <a:chOff x="434203" y="3661225"/>
            <a:chExt cx="7415071" cy="661829"/>
          </a:xfrm>
        </p:grpSpPr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79A075E5-3F9F-432D-970D-375849C6E373}"/>
                </a:ext>
              </a:extLst>
            </p:cNvPr>
            <p:cNvSpPr txBox="1"/>
            <p:nvPr/>
          </p:nvSpPr>
          <p:spPr>
            <a:xfrm>
              <a:off x="1162257" y="3661225"/>
              <a:ext cx="184731" cy="6617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ko-KR"/>
              </a:defPPr>
              <a:lvl1pPr>
                <a:defRPr sz="3400" b="1" spc="-150">
                  <a:latin typeface="나눔스퀘어" panose="020B0600000101010101" pitchFamily="50" charset="-127"/>
                  <a:ea typeface="나눔스퀘어" panose="020B0600000101010101" pitchFamily="50" charset="-127"/>
                </a:defRPr>
              </a:lvl1pPr>
            </a:lstStyle>
            <a:p>
              <a:endParaRPr lang="en-US" altLang="ko-KR" sz="37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2" name="타원 21">
              <a:extLst>
                <a:ext uri="{FF2B5EF4-FFF2-40B4-BE49-F238E27FC236}">
                  <a16:creationId xmlns:a16="http://schemas.microsoft.com/office/drawing/2014/main" id="{511D622B-76E8-49D2-A7E5-DE6B5A82B2BD}"/>
                </a:ext>
              </a:extLst>
            </p:cNvPr>
            <p:cNvSpPr/>
            <p:nvPr/>
          </p:nvSpPr>
          <p:spPr>
            <a:xfrm>
              <a:off x="541328" y="3663381"/>
              <a:ext cx="551291" cy="551291"/>
            </a:xfrm>
            <a:prstGeom prst="ellipse">
              <a:avLst/>
            </a:prstGeom>
            <a:solidFill>
              <a:srgbClr val="7030A0">
                <a:alpha val="6470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dirty="0">
                <a:solidFill>
                  <a:schemeClr val="lt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16B79E0C-8C7A-4D0C-90CD-3932D25E53D7}"/>
                </a:ext>
              </a:extLst>
            </p:cNvPr>
            <p:cNvSpPr txBox="1"/>
            <p:nvPr/>
          </p:nvSpPr>
          <p:spPr>
            <a:xfrm>
              <a:off x="616676" y="3689135"/>
              <a:ext cx="37890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ko-KR"/>
              </a:defPPr>
              <a:lvl1pPr>
                <a:defRPr sz="2800">
                  <a:solidFill>
                    <a:srgbClr val="002060"/>
                  </a:solidFill>
                  <a:latin typeface="나눔스퀘어" panose="020B0600000101010101" pitchFamily="50" charset="-127"/>
                  <a:ea typeface="나눔스퀘어" panose="020B0600000101010101" pitchFamily="50" charset="-127"/>
                </a:defRPr>
              </a:lvl1pPr>
            </a:lstStyle>
            <a:p>
              <a:r>
                <a:rPr lang="en-US" altLang="ko-KR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3</a:t>
              </a:r>
              <a:endParaRPr lang="ko-KR" altLang="en-US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cxnSp>
          <p:nvCxnSpPr>
            <p:cNvPr id="24" name="직선 연결선 23">
              <a:extLst>
                <a:ext uri="{FF2B5EF4-FFF2-40B4-BE49-F238E27FC236}">
                  <a16:creationId xmlns:a16="http://schemas.microsoft.com/office/drawing/2014/main" id="{8DFAA13A-FCFC-4CC0-9C46-3AEAD370032E}"/>
                </a:ext>
              </a:extLst>
            </p:cNvPr>
            <p:cNvCxnSpPr>
              <a:cxnSpLocks/>
            </p:cNvCxnSpPr>
            <p:nvPr/>
          </p:nvCxnSpPr>
          <p:spPr>
            <a:xfrm>
              <a:off x="434203" y="4323054"/>
              <a:ext cx="7415071" cy="0"/>
            </a:xfrm>
            <a:prstGeom prst="line">
              <a:avLst/>
            </a:prstGeom>
            <a:ln>
              <a:solidFill>
                <a:schemeClr val="accent1">
                  <a:lumMod val="40000"/>
                  <a:lumOff val="60000"/>
                </a:schemeClr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" name="그룹 1">
            <a:extLst>
              <a:ext uri="{FF2B5EF4-FFF2-40B4-BE49-F238E27FC236}">
                <a16:creationId xmlns:a16="http://schemas.microsoft.com/office/drawing/2014/main" id="{CAD0093D-F3CA-4C19-A872-2A40853E8475}"/>
              </a:ext>
            </a:extLst>
          </p:cNvPr>
          <p:cNvGrpSpPr/>
          <p:nvPr/>
        </p:nvGrpSpPr>
        <p:grpSpPr>
          <a:xfrm>
            <a:off x="-718625" y="697642"/>
            <a:ext cx="10738237" cy="1370910"/>
            <a:chOff x="88394" y="448938"/>
            <a:chExt cx="3269948" cy="1370910"/>
          </a:xfrm>
        </p:grpSpPr>
        <p:sp>
          <p:nvSpPr>
            <p:cNvPr id="25" name="대각선 방향의 모서리가 둥근 사각형 175">
              <a:extLst>
                <a:ext uri="{FF2B5EF4-FFF2-40B4-BE49-F238E27FC236}">
                  <a16:creationId xmlns:a16="http://schemas.microsoft.com/office/drawing/2014/main" id="{55D63185-2F26-4374-9534-FEDA48B48A92}"/>
                </a:ext>
              </a:extLst>
            </p:cNvPr>
            <p:cNvSpPr/>
            <p:nvPr/>
          </p:nvSpPr>
          <p:spPr bwMode="auto">
            <a:xfrm>
              <a:off x="554410" y="827201"/>
              <a:ext cx="2803932" cy="992647"/>
            </a:xfrm>
            <a:prstGeom prst="round2DiagRect">
              <a:avLst>
                <a:gd name="adj1" fmla="val 34495"/>
                <a:gd name="adj2" fmla="val 0"/>
              </a:avLst>
            </a:prstGeom>
            <a:solidFill>
              <a:srgbClr val="595959">
                <a:alpha val="2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6" name="자유형: 도형 25">
              <a:extLst>
                <a:ext uri="{FF2B5EF4-FFF2-40B4-BE49-F238E27FC236}">
                  <a16:creationId xmlns:a16="http://schemas.microsoft.com/office/drawing/2014/main" id="{D9623F4A-BB36-4F85-9713-6B39FF2F119A}"/>
                </a:ext>
              </a:extLst>
            </p:cNvPr>
            <p:cNvSpPr/>
            <p:nvPr/>
          </p:nvSpPr>
          <p:spPr bwMode="auto">
            <a:xfrm>
              <a:off x="343459" y="448938"/>
              <a:ext cx="2649123" cy="1188723"/>
            </a:xfrm>
            <a:custGeom>
              <a:avLst/>
              <a:gdLst>
                <a:gd name="connsiteX0" fmla="*/ 342414 w 1578927"/>
                <a:gd name="connsiteY0" fmla="*/ 196076 h 1188723"/>
                <a:gd name="connsiteX1" fmla="*/ 473972 w 1578927"/>
                <a:gd name="connsiteY1" fmla="*/ 196076 h 1188723"/>
                <a:gd name="connsiteX2" fmla="*/ 473972 w 1578927"/>
                <a:gd name="connsiteY2" fmla="*/ 310690 h 1188723"/>
                <a:gd name="connsiteX3" fmla="*/ 528969 w 1578927"/>
                <a:gd name="connsiteY3" fmla="*/ 365687 h 1188723"/>
                <a:gd name="connsiteX4" fmla="*/ 583966 w 1578927"/>
                <a:gd name="connsiteY4" fmla="*/ 310690 h 1188723"/>
                <a:gd name="connsiteX5" fmla="*/ 583966 w 1578927"/>
                <a:gd name="connsiteY5" fmla="*/ 196076 h 1188723"/>
                <a:gd name="connsiteX6" fmla="*/ 1578927 w 1578927"/>
                <a:gd name="connsiteY6" fmla="*/ 196076 h 1188723"/>
                <a:gd name="connsiteX7" fmla="*/ 1578927 w 1578927"/>
                <a:gd name="connsiteY7" fmla="*/ 846309 h 1188723"/>
                <a:gd name="connsiteX8" fmla="*/ 1236513 w 1578927"/>
                <a:gd name="connsiteY8" fmla="*/ 1188723 h 1188723"/>
                <a:gd name="connsiteX9" fmla="*/ 0 w 1578927"/>
                <a:gd name="connsiteY9" fmla="*/ 1188723 h 1188723"/>
                <a:gd name="connsiteX10" fmla="*/ 0 w 1578927"/>
                <a:gd name="connsiteY10" fmla="*/ 538490 h 1188723"/>
                <a:gd name="connsiteX11" fmla="*/ 342414 w 1578927"/>
                <a:gd name="connsiteY11" fmla="*/ 196076 h 1188723"/>
                <a:gd name="connsiteX12" fmla="*/ 528969 w 1578927"/>
                <a:gd name="connsiteY12" fmla="*/ 0 h 1188723"/>
                <a:gd name="connsiteX13" fmla="*/ 583966 w 1578927"/>
                <a:gd name="connsiteY13" fmla="*/ 54997 h 1188723"/>
                <a:gd name="connsiteX14" fmla="*/ 583966 w 1578927"/>
                <a:gd name="connsiteY14" fmla="*/ 196076 h 1188723"/>
                <a:gd name="connsiteX15" fmla="*/ 473972 w 1578927"/>
                <a:gd name="connsiteY15" fmla="*/ 196076 h 1188723"/>
                <a:gd name="connsiteX16" fmla="*/ 473972 w 1578927"/>
                <a:gd name="connsiteY16" fmla="*/ 54997 h 1188723"/>
                <a:gd name="connsiteX17" fmla="*/ 528969 w 1578927"/>
                <a:gd name="connsiteY17" fmla="*/ 0 h 11887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578927" h="1188723">
                  <a:moveTo>
                    <a:pt x="342414" y="196076"/>
                  </a:moveTo>
                  <a:lnTo>
                    <a:pt x="473972" y="196076"/>
                  </a:lnTo>
                  <a:lnTo>
                    <a:pt x="473972" y="310690"/>
                  </a:lnTo>
                  <a:cubicBezTo>
                    <a:pt x="473972" y="341064"/>
                    <a:pt x="498595" y="365687"/>
                    <a:pt x="528969" y="365687"/>
                  </a:cubicBezTo>
                  <a:cubicBezTo>
                    <a:pt x="559343" y="365687"/>
                    <a:pt x="583966" y="341064"/>
                    <a:pt x="583966" y="310690"/>
                  </a:cubicBezTo>
                  <a:lnTo>
                    <a:pt x="583966" y="196076"/>
                  </a:lnTo>
                  <a:lnTo>
                    <a:pt x="1578927" y="196076"/>
                  </a:lnTo>
                  <a:lnTo>
                    <a:pt x="1578927" y="846309"/>
                  </a:lnTo>
                  <a:cubicBezTo>
                    <a:pt x="1578927" y="1035419"/>
                    <a:pt x="1425623" y="1188723"/>
                    <a:pt x="1236513" y="1188723"/>
                  </a:cubicBezTo>
                  <a:lnTo>
                    <a:pt x="0" y="1188723"/>
                  </a:lnTo>
                  <a:lnTo>
                    <a:pt x="0" y="538490"/>
                  </a:lnTo>
                  <a:cubicBezTo>
                    <a:pt x="0" y="349380"/>
                    <a:pt x="153304" y="196076"/>
                    <a:pt x="342414" y="196076"/>
                  </a:cubicBezTo>
                  <a:close/>
                  <a:moveTo>
                    <a:pt x="528969" y="0"/>
                  </a:moveTo>
                  <a:cubicBezTo>
                    <a:pt x="559343" y="0"/>
                    <a:pt x="583966" y="24623"/>
                    <a:pt x="583966" y="54997"/>
                  </a:cubicBezTo>
                  <a:lnTo>
                    <a:pt x="583966" y="196076"/>
                  </a:lnTo>
                  <a:lnTo>
                    <a:pt x="473972" y="196076"/>
                  </a:lnTo>
                  <a:lnTo>
                    <a:pt x="473972" y="54997"/>
                  </a:lnTo>
                  <a:cubicBezTo>
                    <a:pt x="473972" y="24623"/>
                    <a:pt x="498595" y="0"/>
                    <a:pt x="528969" y="0"/>
                  </a:cubicBezTo>
                  <a:close/>
                </a:path>
              </a:pathLst>
            </a:custGeom>
            <a:solidFill>
              <a:srgbClr val="2B90D9">
                <a:alpha val="6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7" name="직사각형 35">
              <a:extLst>
                <a:ext uri="{FF2B5EF4-FFF2-40B4-BE49-F238E27FC236}">
                  <a16:creationId xmlns:a16="http://schemas.microsoft.com/office/drawing/2014/main" id="{3313CE64-3B69-47F9-95DE-8C1D4AC2FC57}"/>
                </a:ext>
              </a:extLst>
            </p:cNvPr>
            <p:cNvSpPr/>
            <p:nvPr/>
          </p:nvSpPr>
          <p:spPr bwMode="auto">
            <a:xfrm>
              <a:off x="88394" y="795847"/>
              <a:ext cx="2768138" cy="724561"/>
            </a:xfrm>
            <a:prstGeom prst="rect">
              <a:avLst/>
            </a:prstGeom>
            <a:noFill/>
          </p:spPr>
          <p:txBody>
            <a:bodyPr anchor="ctr">
              <a:scene3d>
                <a:camera prst="orthographicFront"/>
                <a:lightRig rig="threePt" dir="t"/>
              </a:scene3d>
              <a:sp3d>
                <a:bevelT w="1270" h="1270"/>
                <a:bevelB w="1270" h="1270"/>
              </a:sp3d>
            </a:bodyPr>
            <a:lstStyle/>
            <a:p>
              <a:pPr marL="0" lvl="1" algn="r">
                <a:buClr>
                  <a:srgbClr val="008400"/>
                </a:buClr>
                <a:buSzPct val="140000"/>
                <a:tabLst>
                  <a:tab pos="5645270" algn="l"/>
                </a:tabLst>
                <a:defRPr/>
              </a:pPr>
              <a:endParaRPr lang="ko-KR" altLang="en-US" sz="2400" b="1" spc="-100" dirty="0">
                <a:latin typeface="Arial" panose="020B0604020202020204" pitchFamily="34" charset="0"/>
                <a:ea typeface="나눔스퀘어_ac Light" panose="020B0600000101010101" pitchFamily="50" charset="-127"/>
                <a:cs typeface="Arial" panose="020B0604020202020204" pitchFamily="34" charset="0"/>
                <a:sym typeface="Monotype Sorts"/>
              </a:endParaRPr>
            </a:p>
          </p:txBody>
        </p:sp>
      </p:grpSp>
      <p:sp>
        <p:nvSpPr>
          <p:cNvPr id="3" name="Rectangle 2">
            <a:extLst>
              <a:ext uri="{FF2B5EF4-FFF2-40B4-BE49-F238E27FC236}">
                <a16:creationId xmlns:a16="http://schemas.microsoft.com/office/drawing/2014/main" id="{5A6DCA52-86B1-4A1D-9719-CA3B22AB00F3}"/>
              </a:ext>
            </a:extLst>
          </p:cNvPr>
          <p:cNvSpPr/>
          <p:nvPr/>
        </p:nvSpPr>
        <p:spPr>
          <a:xfrm>
            <a:off x="1083967" y="1106634"/>
            <a:ext cx="3664593" cy="65883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ID" sz="3600" b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Kompetensi</a:t>
            </a:r>
            <a:r>
              <a:rPr lang="en-ID" sz="36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Dasar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8DE9163-946C-450E-BCB6-0B11963F1457}"/>
              </a:ext>
            </a:extLst>
          </p:cNvPr>
          <p:cNvSpPr/>
          <p:nvPr/>
        </p:nvSpPr>
        <p:spPr>
          <a:xfrm>
            <a:off x="1232851" y="2222151"/>
            <a:ext cx="10524945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Mengetahui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memahami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Proses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Komunikasi</a:t>
            </a:r>
            <a:endParaRPr lang="en-ID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5BE95BEE-B617-40C8-AF29-CD93943C8E32}"/>
              </a:ext>
            </a:extLst>
          </p:cNvPr>
          <p:cNvSpPr/>
          <p:nvPr/>
        </p:nvSpPr>
        <p:spPr>
          <a:xfrm>
            <a:off x="1226437" y="2956549"/>
            <a:ext cx="952404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Mengetahui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memahami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Adopsi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endParaRPr lang="en-ID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535B65C1-7734-431A-B98C-EAA3182742E5}"/>
              </a:ext>
            </a:extLst>
          </p:cNvPr>
          <p:cNvSpPr/>
          <p:nvPr/>
        </p:nvSpPr>
        <p:spPr>
          <a:xfrm>
            <a:off x="1211082" y="3690948"/>
            <a:ext cx="1026971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ES" sz="2000" dirty="0" err="1">
                <a:latin typeface="Arial" panose="020B0604020202020204" pitchFamily="34" charset="0"/>
                <a:cs typeface="Arial" panose="020B0604020202020204" pitchFamily="34" charset="0"/>
              </a:rPr>
              <a:t>Mengetahui</a:t>
            </a:r>
            <a:r>
              <a:rPr lang="es-ES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s-ES" sz="2000" dirty="0" err="1">
                <a:latin typeface="Arial" panose="020B0604020202020204" pitchFamily="34" charset="0"/>
                <a:cs typeface="Arial" panose="020B0604020202020204" pitchFamily="34" charset="0"/>
              </a:rPr>
              <a:t>memahami</a:t>
            </a:r>
            <a:r>
              <a:rPr lang="es-E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Difusi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Inovasi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s-ES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s-ES" sz="2000" dirty="0">
              <a:solidFill>
                <a:schemeClr val="dk1"/>
              </a:solidFill>
              <a:latin typeface="Arial" panose="020B0604020202020204" pitchFamily="34" charset="0"/>
              <a:ea typeface="Livvic"/>
              <a:cs typeface="Arial" panose="020B0604020202020204" pitchFamily="34" charset="0"/>
              <a:sym typeface="Livvic"/>
            </a:endParaRPr>
          </a:p>
        </p:txBody>
      </p:sp>
      <p:pic>
        <p:nvPicPr>
          <p:cNvPr id="32" name="Picture 31">
            <a:extLst>
              <a:ext uri="{FF2B5EF4-FFF2-40B4-BE49-F238E27FC236}">
                <a16:creationId xmlns:a16="http://schemas.microsoft.com/office/drawing/2014/main" id="{26AF9A3B-04AC-44E1-82DA-550A5202F7C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4862" y="0"/>
            <a:ext cx="1009107" cy="100910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28" name="그룹 19">
            <a:extLst>
              <a:ext uri="{FF2B5EF4-FFF2-40B4-BE49-F238E27FC236}">
                <a16:creationId xmlns:a16="http://schemas.microsoft.com/office/drawing/2014/main" id="{18616A14-D11F-44CD-890D-B79D3ADBAD06}"/>
              </a:ext>
            </a:extLst>
          </p:cNvPr>
          <p:cNvGrpSpPr/>
          <p:nvPr/>
        </p:nvGrpSpPr>
        <p:grpSpPr>
          <a:xfrm>
            <a:off x="434203" y="3659032"/>
            <a:ext cx="7415071" cy="661829"/>
            <a:chOff x="434203" y="3661225"/>
            <a:chExt cx="7415071" cy="661829"/>
          </a:xfrm>
        </p:grpSpPr>
        <p:sp>
          <p:nvSpPr>
            <p:cNvPr id="33" name="TextBox 32">
              <a:extLst>
                <a:ext uri="{FF2B5EF4-FFF2-40B4-BE49-F238E27FC236}">
                  <a16:creationId xmlns:a16="http://schemas.microsoft.com/office/drawing/2014/main" id="{DF547DEA-63D2-4653-8F56-164B6896195D}"/>
                </a:ext>
              </a:extLst>
            </p:cNvPr>
            <p:cNvSpPr txBox="1"/>
            <p:nvPr/>
          </p:nvSpPr>
          <p:spPr>
            <a:xfrm>
              <a:off x="1162257" y="3661225"/>
              <a:ext cx="184731" cy="6617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ko-KR"/>
              </a:defPPr>
              <a:lvl1pPr>
                <a:defRPr sz="3400" b="1" spc="-150">
                  <a:latin typeface="나눔스퀘어" panose="020B0600000101010101" pitchFamily="50" charset="-127"/>
                  <a:ea typeface="나눔스퀘어" panose="020B0600000101010101" pitchFamily="50" charset="-127"/>
                </a:defRPr>
              </a:lvl1pPr>
            </a:lstStyle>
            <a:p>
              <a:endParaRPr lang="en-US" altLang="ko-KR" sz="37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4" name="타원 21">
              <a:extLst>
                <a:ext uri="{FF2B5EF4-FFF2-40B4-BE49-F238E27FC236}">
                  <a16:creationId xmlns:a16="http://schemas.microsoft.com/office/drawing/2014/main" id="{D04FDB4B-108C-45CF-A6D0-4CA04C955872}"/>
                </a:ext>
              </a:extLst>
            </p:cNvPr>
            <p:cNvSpPr/>
            <p:nvPr/>
          </p:nvSpPr>
          <p:spPr>
            <a:xfrm>
              <a:off x="541328" y="3663381"/>
              <a:ext cx="551291" cy="551291"/>
            </a:xfrm>
            <a:prstGeom prst="ellipse">
              <a:avLst/>
            </a:prstGeom>
            <a:solidFill>
              <a:srgbClr val="7030A0">
                <a:alpha val="6470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dirty="0">
                <a:solidFill>
                  <a:schemeClr val="lt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5" name="TextBox 34">
              <a:extLst>
                <a:ext uri="{FF2B5EF4-FFF2-40B4-BE49-F238E27FC236}">
                  <a16:creationId xmlns:a16="http://schemas.microsoft.com/office/drawing/2014/main" id="{3E209221-03DE-4A8A-AFC5-8617F74A7C03}"/>
                </a:ext>
              </a:extLst>
            </p:cNvPr>
            <p:cNvSpPr txBox="1"/>
            <p:nvPr/>
          </p:nvSpPr>
          <p:spPr>
            <a:xfrm>
              <a:off x="616676" y="3689135"/>
              <a:ext cx="37890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ko-KR"/>
              </a:defPPr>
              <a:lvl1pPr>
                <a:defRPr sz="2800">
                  <a:solidFill>
                    <a:srgbClr val="002060"/>
                  </a:solidFill>
                  <a:latin typeface="나눔스퀘어" panose="020B0600000101010101" pitchFamily="50" charset="-127"/>
                  <a:ea typeface="나눔스퀘어" panose="020B0600000101010101" pitchFamily="50" charset="-127"/>
                </a:defRPr>
              </a:lvl1pPr>
            </a:lstStyle>
            <a:p>
              <a:r>
                <a:rPr lang="en-US" altLang="ko-KR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3</a:t>
              </a:r>
              <a:endParaRPr lang="ko-KR" altLang="en-US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cxnSp>
          <p:nvCxnSpPr>
            <p:cNvPr id="36" name="직선 연결선 23">
              <a:extLst>
                <a:ext uri="{FF2B5EF4-FFF2-40B4-BE49-F238E27FC236}">
                  <a16:creationId xmlns:a16="http://schemas.microsoft.com/office/drawing/2014/main" id="{12DCD353-7A30-43C5-BB20-3B32713C4622}"/>
                </a:ext>
              </a:extLst>
            </p:cNvPr>
            <p:cNvCxnSpPr>
              <a:cxnSpLocks/>
            </p:cNvCxnSpPr>
            <p:nvPr/>
          </p:nvCxnSpPr>
          <p:spPr>
            <a:xfrm>
              <a:off x="434203" y="4323054"/>
              <a:ext cx="7415071" cy="0"/>
            </a:xfrm>
            <a:prstGeom prst="line">
              <a:avLst/>
            </a:prstGeom>
            <a:ln>
              <a:solidFill>
                <a:schemeClr val="accent1">
                  <a:lumMod val="40000"/>
                  <a:lumOff val="60000"/>
                </a:schemeClr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7" name="그룹 19">
            <a:extLst>
              <a:ext uri="{FF2B5EF4-FFF2-40B4-BE49-F238E27FC236}">
                <a16:creationId xmlns:a16="http://schemas.microsoft.com/office/drawing/2014/main" id="{5FC6B5B5-41A9-4FF5-BB06-426BC3D6E284}"/>
              </a:ext>
            </a:extLst>
          </p:cNvPr>
          <p:cNvGrpSpPr/>
          <p:nvPr/>
        </p:nvGrpSpPr>
        <p:grpSpPr>
          <a:xfrm>
            <a:off x="434203" y="4472143"/>
            <a:ext cx="7415071" cy="659673"/>
            <a:chOff x="434203" y="3663381"/>
            <a:chExt cx="7415071" cy="659673"/>
          </a:xfrm>
        </p:grpSpPr>
        <p:sp>
          <p:nvSpPr>
            <p:cNvPr id="39" name="타원 21">
              <a:extLst>
                <a:ext uri="{FF2B5EF4-FFF2-40B4-BE49-F238E27FC236}">
                  <a16:creationId xmlns:a16="http://schemas.microsoft.com/office/drawing/2014/main" id="{116CA593-3B0C-4A95-A276-89B404F03FCE}"/>
                </a:ext>
              </a:extLst>
            </p:cNvPr>
            <p:cNvSpPr/>
            <p:nvPr/>
          </p:nvSpPr>
          <p:spPr>
            <a:xfrm>
              <a:off x="541328" y="3663381"/>
              <a:ext cx="551291" cy="551291"/>
            </a:xfrm>
            <a:prstGeom prst="ellipse">
              <a:avLst/>
            </a:prstGeom>
            <a:solidFill>
              <a:srgbClr val="7030A0">
                <a:alpha val="6470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dirty="0">
                <a:solidFill>
                  <a:schemeClr val="lt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0" name="TextBox 39">
              <a:extLst>
                <a:ext uri="{FF2B5EF4-FFF2-40B4-BE49-F238E27FC236}">
                  <a16:creationId xmlns:a16="http://schemas.microsoft.com/office/drawing/2014/main" id="{C95CE874-1113-466B-988F-FB1F3C93DBCD}"/>
                </a:ext>
              </a:extLst>
            </p:cNvPr>
            <p:cNvSpPr txBox="1"/>
            <p:nvPr/>
          </p:nvSpPr>
          <p:spPr>
            <a:xfrm>
              <a:off x="616676" y="3689135"/>
              <a:ext cx="37890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ko-KR"/>
              </a:defPPr>
              <a:lvl1pPr>
                <a:defRPr sz="2800">
                  <a:solidFill>
                    <a:srgbClr val="002060"/>
                  </a:solidFill>
                  <a:latin typeface="나눔스퀘어" panose="020B0600000101010101" pitchFamily="50" charset="-127"/>
                  <a:ea typeface="나눔스퀘어" panose="020B0600000101010101" pitchFamily="50" charset="-127"/>
                </a:defRPr>
              </a:lvl1pPr>
            </a:lstStyle>
            <a:p>
              <a:r>
                <a:rPr lang="en-US" altLang="ko-KR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4</a:t>
              </a:r>
              <a:endParaRPr lang="ko-KR" altLang="en-US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cxnSp>
          <p:nvCxnSpPr>
            <p:cNvPr id="41" name="직선 연결선 23">
              <a:extLst>
                <a:ext uri="{FF2B5EF4-FFF2-40B4-BE49-F238E27FC236}">
                  <a16:creationId xmlns:a16="http://schemas.microsoft.com/office/drawing/2014/main" id="{7B8F256C-51FC-472B-B399-BBA8FE98FD6F}"/>
                </a:ext>
              </a:extLst>
            </p:cNvPr>
            <p:cNvCxnSpPr>
              <a:cxnSpLocks/>
            </p:cNvCxnSpPr>
            <p:nvPr/>
          </p:nvCxnSpPr>
          <p:spPr>
            <a:xfrm>
              <a:off x="434203" y="4323054"/>
              <a:ext cx="7415071" cy="0"/>
            </a:xfrm>
            <a:prstGeom prst="line">
              <a:avLst/>
            </a:prstGeom>
            <a:ln>
              <a:solidFill>
                <a:schemeClr val="accent1">
                  <a:lumMod val="40000"/>
                  <a:lumOff val="60000"/>
                </a:schemeClr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2" name="Rectangle 41">
            <a:extLst>
              <a:ext uri="{FF2B5EF4-FFF2-40B4-BE49-F238E27FC236}">
                <a16:creationId xmlns:a16="http://schemas.microsoft.com/office/drawing/2014/main" id="{AF6640C7-4F50-409F-A2FB-5DD513335C3A}"/>
              </a:ext>
            </a:extLst>
          </p:cNvPr>
          <p:cNvSpPr/>
          <p:nvPr/>
        </p:nvSpPr>
        <p:spPr>
          <a:xfrm>
            <a:off x="1363482" y="4488804"/>
            <a:ext cx="633848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ES" sz="2000" dirty="0" err="1">
                <a:latin typeface="Arial" panose="020B0604020202020204" pitchFamily="34" charset="0"/>
                <a:cs typeface="Arial" panose="020B0604020202020204" pitchFamily="34" charset="0"/>
              </a:rPr>
              <a:t>Mengetahui</a:t>
            </a:r>
            <a:r>
              <a:rPr lang="es-ES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s-ES" sz="2000" dirty="0" err="1">
                <a:latin typeface="Arial" panose="020B0604020202020204" pitchFamily="34" charset="0"/>
                <a:cs typeface="Arial" panose="020B0604020202020204" pitchFamily="34" charset="0"/>
              </a:rPr>
              <a:t>memahami</a:t>
            </a:r>
            <a:r>
              <a:rPr lang="es-E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z="2000" dirty="0" err="1">
                <a:latin typeface="Arial" panose="020B0604020202020204" pitchFamily="34" charset="0"/>
                <a:cs typeface="Arial" panose="020B0604020202020204" pitchFamily="34" charset="0"/>
              </a:rPr>
              <a:t>Karakteristik</a:t>
            </a:r>
            <a:r>
              <a:rPr lang="es-E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s-ES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s-ES" sz="2000" dirty="0">
              <a:solidFill>
                <a:schemeClr val="dk1"/>
              </a:solidFill>
              <a:latin typeface="Arial" panose="020B0604020202020204" pitchFamily="34" charset="0"/>
              <a:ea typeface="Livvic"/>
              <a:cs typeface="Arial" panose="020B0604020202020204" pitchFamily="34" charset="0"/>
              <a:sym typeface="Livvic"/>
            </a:endParaRPr>
          </a:p>
        </p:txBody>
      </p:sp>
    </p:spTree>
    <p:extLst>
      <p:ext uri="{BB962C8B-B14F-4D97-AF65-F5344CB8AC3E}">
        <p14:creationId xmlns:p14="http://schemas.microsoft.com/office/powerpoint/2010/main" val="27783106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1B92995-DE89-4B4E-915F-9D5C47F974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0302" y="3539792"/>
            <a:ext cx="10515600" cy="701731"/>
          </a:xfrm>
        </p:spPr>
        <p:txBody>
          <a:bodyPr/>
          <a:lstStyle/>
          <a:p>
            <a:r>
              <a:rPr lang="en-ID" sz="4400" dirty="0">
                <a:cs typeface="Arial" panose="020B0604020202020204" pitchFamily="34" charset="0"/>
              </a:rPr>
              <a:t>Proses </a:t>
            </a:r>
            <a:r>
              <a:rPr lang="en-ID" sz="4400" dirty="0" err="1">
                <a:cs typeface="Arial" panose="020B0604020202020204" pitchFamily="34" charset="0"/>
              </a:rPr>
              <a:t>Komunikasi</a:t>
            </a:r>
            <a:endParaRPr lang="ko-KR" altLang="en-US" sz="4400" dirty="0">
              <a:latin typeface="Redressed" panose="020B0604020202020204" charset="0"/>
              <a:cs typeface="Arial" panose="020B0604020202020204" pitchFamily="34" charset="0"/>
            </a:endParaRPr>
          </a:p>
        </p:txBody>
      </p:sp>
      <p:sp>
        <p:nvSpPr>
          <p:cNvPr id="3" name="대각선 방향의 모서리가 둥근 사각형 175">
            <a:extLst>
              <a:ext uri="{FF2B5EF4-FFF2-40B4-BE49-F238E27FC236}">
                <a16:creationId xmlns:a16="http://schemas.microsoft.com/office/drawing/2014/main" id="{49987A58-EA8A-4EE5-B048-BC1CF79AFA7A}"/>
              </a:ext>
            </a:extLst>
          </p:cNvPr>
          <p:cNvSpPr/>
          <p:nvPr/>
        </p:nvSpPr>
        <p:spPr bwMode="auto">
          <a:xfrm>
            <a:off x="1345965" y="1113896"/>
            <a:ext cx="1579196" cy="1221699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000000">
              <a:alpha val="1803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" name="대각선 방향의 모서리가 둥근 사각형 175">
            <a:extLst>
              <a:ext uri="{FF2B5EF4-FFF2-40B4-BE49-F238E27FC236}">
                <a16:creationId xmlns:a16="http://schemas.microsoft.com/office/drawing/2014/main" id="{788F82DA-B240-486F-832E-E3F25C24FCB5}"/>
              </a:ext>
            </a:extLst>
          </p:cNvPr>
          <p:cNvSpPr/>
          <p:nvPr/>
        </p:nvSpPr>
        <p:spPr bwMode="auto">
          <a:xfrm>
            <a:off x="1206110" y="973062"/>
            <a:ext cx="1579196" cy="1221699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311B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5" name="직사각형 35">
            <a:extLst>
              <a:ext uri="{FF2B5EF4-FFF2-40B4-BE49-F238E27FC236}">
                <a16:creationId xmlns:a16="http://schemas.microsoft.com/office/drawing/2014/main" id="{3F339899-2FA4-488C-A4AA-B11FD52ACAE5}"/>
              </a:ext>
            </a:extLst>
          </p:cNvPr>
          <p:cNvSpPr/>
          <p:nvPr/>
        </p:nvSpPr>
        <p:spPr bwMode="auto">
          <a:xfrm>
            <a:off x="1368727" y="1215861"/>
            <a:ext cx="1162656" cy="724561"/>
          </a:xfrm>
          <a:prstGeom prst="rect">
            <a:avLst/>
          </a:prstGeom>
          <a:noFill/>
        </p:spPr>
        <p:txBody>
          <a:bodyPr anchor="ctr"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algn="r">
              <a:buClr>
                <a:srgbClr val="008400"/>
              </a:buClr>
              <a:buSzPct val="140000"/>
              <a:tabLst>
                <a:tab pos="5645270" algn="l"/>
              </a:tabLst>
              <a:defRPr/>
            </a:pPr>
            <a:r>
              <a:rPr lang="en-US" altLang="ko-KR" sz="6000" b="1" spc="-100" dirty="0">
                <a:solidFill>
                  <a:srgbClr val="F9E9DA"/>
                </a:solidFill>
                <a:latin typeface="나눔스퀘어_ac Light" panose="020B0600000101010101" pitchFamily="50" charset="-127"/>
                <a:ea typeface="나눔스퀘어_ac Light" panose="020B0600000101010101" pitchFamily="50" charset="-127"/>
                <a:sym typeface="Monotype Sorts"/>
              </a:rPr>
              <a:t>01</a:t>
            </a:r>
            <a:endParaRPr lang="ko-KR" altLang="en-US" sz="6000" spc="-100" dirty="0">
              <a:gradFill flip="none" rotWithShape="1">
                <a:gsLst>
                  <a:gs pos="0">
                    <a:schemeClr val="bg1"/>
                  </a:gs>
                  <a:gs pos="100000">
                    <a:schemeClr val="bg1"/>
                  </a:gs>
                </a:gsLst>
                <a:path path="circle">
                  <a:fillToRect l="100000" t="100000"/>
                </a:path>
                <a:tileRect r="-100000" b="-100000"/>
              </a:gradFill>
              <a:latin typeface="나눔스퀘어_ac Light" panose="020B0600000101010101" pitchFamily="50" charset="-127"/>
              <a:ea typeface="나눔스퀘어_ac Light" panose="020B0600000101010101" pitchFamily="50" charset="-127"/>
              <a:sym typeface="Monotype Sorts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E28E13D-94F4-4655-8752-B18C8D48DFE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4862" y="0"/>
            <a:ext cx="1009107" cy="100910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9587570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9B725E-F1E1-4649-9BD7-6628CA5AC1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3357" y="317369"/>
            <a:ext cx="4699043" cy="604781"/>
          </a:xfrm>
        </p:spPr>
        <p:txBody>
          <a:bodyPr/>
          <a:lstStyle/>
          <a:p>
            <a:r>
              <a:rPr lang="en-US" dirty="0" err="1"/>
              <a:t>Pengertian</a:t>
            </a:r>
            <a:r>
              <a:rPr lang="en-US" dirty="0"/>
              <a:t> </a:t>
            </a:r>
            <a:r>
              <a:rPr lang="en-US" dirty="0" err="1"/>
              <a:t>Komunikasi</a:t>
            </a:r>
            <a:endParaRPr lang="en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198E2A-7544-457E-BA44-12C4C50C5485}"/>
              </a:ext>
            </a:extLst>
          </p:cNvPr>
          <p:cNvSpPr>
            <a:spLocks noGrp="1"/>
          </p:cNvSpPr>
          <p:nvPr>
            <p:ph idx="10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Komunikasi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adalah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proses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pernyataan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antar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manusia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, dan yang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dinyataannya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itu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adalah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pikiran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atau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perasaan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seseorang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kepada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orang lain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mengguakan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Bahasa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sebagai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penyalurnya</a:t>
            </a:r>
            <a:endParaRPr lang="en-ID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4875928-5C3F-49C8-B983-A2F5524F349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12516" y="0"/>
            <a:ext cx="1009107" cy="100910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12647452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9B725E-F1E1-4649-9BD7-6628CA5AC1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3357" y="317369"/>
            <a:ext cx="3868431" cy="604781"/>
          </a:xfrm>
        </p:spPr>
        <p:txBody>
          <a:bodyPr/>
          <a:lstStyle/>
          <a:p>
            <a:r>
              <a:rPr lang="en-US" dirty="0" err="1"/>
              <a:t>Tujuan</a:t>
            </a:r>
            <a:r>
              <a:rPr lang="en-US" dirty="0"/>
              <a:t> </a:t>
            </a:r>
            <a:r>
              <a:rPr lang="en-US" dirty="0" err="1"/>
              <a:t>Komunikasi</a:t>
            </a:r>
            <a:endParaRPr lang="en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198E2A-7544-457E-BA44-12C4C50C5485}"/>
              </a:ext>
            </a:extLst>
          </p:cNvPr>
          <p:cNvSpPr>
            <a:spLocks noGrp="1"/>
          </p:cNvSpPr>
          <p:nvPr>
            <p:ph idx="10"/>
          </p:nvPr>
        </p:nvSpPr>
        <p:spPr/>
        <p:txBody>
          <a:bodyPr>
            <a:normAutofit/>
          </a:bodyPr>
          <a:lstStyle/>
          <a:p>
            <a:pPr marL="457200" indent="-457200" algn="just">
              <a:buAutoNum type="arabicPeriod"/>
            </a:pP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Supaya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bisa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memahami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orang lain</a:t>
            </a:r>
          </a:p>
          <a:p>
            <a:pPr marL="457200" indent="-457200" algn="just">
              <a:buAutoNum type="arabicPeriod"/>
            </a:pP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Supaya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pendapat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kita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diterima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oleh orang lain</a:t>
            </a:r>
          </a:p>
          <a:p>
            <a:pPr marL="457200" indent="-457200" algn="just">
              <a:buAutoNum type="arabicPeriod"/>
            </a:pP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Menggerakan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orang lain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melakukan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sesuatu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sesuai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keinginan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kita</a:t>
            </a:r>
            <a:endParaRPr lang="en-ID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Memberikan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hiburan</a:t>
            </a:r>
            <a:endParaRPr lang="en-ID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4875928-5C3F-49C8-B983-A2F5524F349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12516" y="0"/>
            <a:ext cx="1009107" cy="100910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10354924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9B725E-F1E1-4649-9BD7-6628CA5AC1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3357" y="317369"/>
            <a:ext cx="5138651" cy="604781"/>
          </a:xfrm>
        </p:spPr>
        <p:txBody>
          <a:bodyPr/>
          <a:lstStyle/>
          <a:p>
            <a:r>
              <a:rPr lang="en-US" dirty="0" err="1"/>
              <a:t>Empat</a:t>
            </a:r>
            <a:r>
              <a:rPr lang="en-US" dirty="0"/>
              <a:t> </a:t>
            </a:r>
            <a:r>
              <a:rPr lang="en-US" dirty="0" err="1"/>
              <a:t>fungsi</a:t>
            </a:r>
            <a:r>
              <a:rPr lang="en-US" dirty="0"/>
              <a:t> </a:t>
            </a:r>
            <a:r>
              <a:rPr lang="en-US" dirty="0" err="1"/>
              <a:t>komunikasi</a:t>
            </a:r>
            <a:endParaRPr lang="en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198E2A-7544-457E-BA44-12C4C50C5485}"/>
              </a:ext>
            </a:extLst>
          </p:cNvPr>
          <p:cNvSpPr>
            <a:spLocks noGrp="1"/>
          </p:cNvSpPr>
          <p:nvPr>
            <p:ph idx="10"/>
          </p:nvPr>
        </p:nvSpPr>
        <p:spPr/>
        <p:txBody>
          <a:bodyPr>
            <a:normAutofit/>
          </a:bodyPr>
          <a:lstStyle/>
          <a:p>
            <a:pPr marL="457200" indent="-457200" algn="just">
              <a:buAutoNum type="arabicPeriod"/>
            </a:pP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P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engendalian</a:t>
            </a:r>
            <a:endParaRPr lang="en-ID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Informasi</a:t>
            </a:r>
            <a:endParaRPr lang="en-ID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Ungkapan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emosi</a:t>
            </a:r>
            <a:endParaRPr lang="en-ID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motivasi</a:t>
            </a:r>
            <a:endParaRPr lang="en-ID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4875928-5C3F-49C8-B983-A2F5524F349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12516" y="0"/>
            <a:ext cx="1009107" cy="100910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73043153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9B725E-F1E1-4649-9BD7-6628CA5AC1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3357" y="317369"/>
            <a:ext cx="3307572" cy="604781"/>
          </a:xfrm>
        </p:spPr>
        <p:txBody>
          <a:bodyPr/>
          <a:lstStyle/>
          <a:p>
            <a:r>
              <a:rPr lang="en-US" dirty="0"/>
              <a:t>1. </a:t>
            </a:r>
            <a:r>
              <a:rPr lang="en-US" dirty="0" err="1"/>
              <a:t>Pengendalian</a:t>
            </a:r>
            <a:endParaRPr lang="en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198E2A-7544-457E-BA44-12C4C50C5485}"/>
              </a:ext>
            </a:extLst>
          </p:cNvPr>
          <p:cNvSpPr>
            <a:spLocks noGrp="1"/>
          </p:cNvSpPr>
          <p:nvPr>
            <p:ph idx="10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Tindakan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komunikasi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formal dan informal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untuk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mengendalikan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perilaku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individu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melakukan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kegiatan</a:t>
            </a:r>
            <a:endParaRPr lang="en-ID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4875928-5C3F-49C8-B983-A2F5524F349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12516" y="0"/>
            <a:ext cx="1009107" cy="100910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3162366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9B725E-F1E1-4649-9BD7-6628CA5AC1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3357" y="317369"/>
            <a:ext cx="2476062" cy="604781"/>
          </a:xfrm>
        </p:spPr>
        <p:txBody>
          <a:bodyPr/>
          <a:lstStyle/>
          <a:p>
            <a:r>
              <a:rPr lang="en-US" dirty="0"/>
              <a:t>2. </a:t>
            </a:r>
            <a:r>
              <a:rPr lang="en-US" dirty="0" err="1"/>
              <a:t>Informasi</a:t>
            </a:r>
            <a:endParaRPr lang="en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198E2A-7544-457E-BA44-12C4C50C5485}"/>
              </a:ext>
            </a:extLst>
          </p:cNvPr>
          <p:cNvSpPr>
            <a:spLocks noGrp="1"/>
          </p:cNvSpPr>
          <p:nvPr>
            <p:ph idx="10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Individu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kelompok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kerja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membutuhkan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informasi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untuk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membuat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keputusan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bekerja</a:t>
            </a:r>
            <a:endParaRPr lang="en-ID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4875928-5C3F-49C8-B983-A2F5524F349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12516" y="0"/>
            <a:ext cx="1009107" cy="100910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09075564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9B725E-F1E1-4649-9BD7-6628CA5AC1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3357" y="317369"/>
            <a:ext cx="4004301" cy="604781"/>
          </a:xfrm>
        </p:spPr>
        <p:txBody>
          <a:bodyPr/>
          <a:lstStyle/>
          <a:p>
            <a:r>
              <a:rPr lang="en-US" dirty="0"/>
              <a:t>3. </a:t>
            </a:r>
            <a:r>
              <a:rPr lang="en-US" dirty="0" err="1"/>
              <a:t>Ungkapan</a:t>
            </a:r>
            <a:r>
              <a:rPr lang="en-US" dirty="0"/>
              <a:t> </a:t>
            </a:r>
            <a:r>
              <a:rPr lang="en-US" dirty="0" err="1"/>
              <a:t>Emosi</a:t>
            </a:r>
            <a:endParaRPr lang="en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198E2A-7544-457E-BA44-12C4C50C5485}"/>
              </a:ext>
            </a:extLst>
          </p:cNvPr>
          <p:cNvSpPr>
            <a:spLocks noGrp="1"/>
          </p:cNvSpPr>
          <p:nvPr>
            <p:ph idx="10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Interaksi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social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bentuk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komunikasi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kelompok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kerja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menyediakan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cra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bagi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karyawan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untuk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menunjukkan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diri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mereka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sendiri</a:t>
            </a:r>
            <a:endParaRPr lang="en-ID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4875928-5C3F-49C8-B983-A2F5524F349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12516" y="0"/>
            <a:ext cx="1009107" cy="100910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31600577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9B725E-F1E1-4649-9BD7-6628CA5AC1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3357" y="317369"/>
            <a:ext cx="2294539" cy="604781"/>
          </a:xfrm>
        </p:spPr>
        <p:txBody>
          <a:bodyPr/>
          <a:lstStyle/>
          <a:p>
            <a:r>
              <a:rPr lang="en-US" dirty="0"/>
              <a:t>4. </a:t>
            </a:r>
            <a:r>
              <a:rPr lang="en-US" dirty="0" err="1"/>
              <a:t>Motivasi</a:t>
            </a:r>
            <a:endParaRPr lang="en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198E2A-7544-457E-BA44-12C4C50C5485}"/>
              </a:ext>
            </a:extLst>
          </p:cNvPr>
          <p:cNvSpPr>
            <a:spLocks noGrp="1"/>
          </p:cNvSpPr>
          <p:nvPr>
            <p:ph idx="10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Komunikasi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jelas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antara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Penyuluh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peternak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apa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harus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dilakukan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bagaimana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sebaiknya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mereka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melakukan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, dan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dapatkan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mereka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melakuka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untuk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meningkatkan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kinerja</a:t>
            </a:r>
            <a:endParaRPr lang="en-ID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4875928-5C3F-49C8-B983-A2F5524F349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12516" y="0"/>
            <a:ext cx="1009107" cy="100910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27393570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9B725E-F1E1-4649-9BD7-6628CA5AC1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3357" y="317369"/>
            <a:ext cx="6126549" cy="604781"/>
          </a:xfrm>
        </p:spPr>
        <p:txBody>
          <a:bodyPr/>
          <a:lstStyle/>
          <a:p>
            <a:r>
              <a:rPr lang="en-US" dirty="0"/>
              <a:t>Teknik – Teknik </a:t>
            </a:r>
            <a:r>
              <a:rPr lang="en-US" dirty="0" err="1"/>
              <a:t>Berkomunikasi</a:t>
            </a:r>
            <a:endParaRPr lang="en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198E2A-7544-457E-BA44-12C4C50C5485}"/>
              </a:ext>
            </a:extLst>
          </p:cNvPr>
          <p:cNvSpPr>
            <a:spLocks noGrp="1"/>
          </p:cNvSpPr>
          <p:nvPr>
            <p:ph idx="10"/>
          </p:nvPr>
        </p:nvSpPr>
        <p:spPr/>
        <p:txBody>
          <a:bodyPr>
            <a:normAutofit/>
          </a:bodyPr>
          <a:lstStyle/>
          <a:p>
            <a:pPr marL="457200" indent="-457200" algn="just">
              <a:buAutoNum type="arabicPeriod"/>
            </a:pP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Berdasarkan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Metodenya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: </a:t>
            </a:r>
          </a:p>
          <a:p>
            <a:pPr marL="457200" indent="-457200" algn="just">
              <a:buAutoNum type="alphaLcPeriod"/>
            </a:pP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Secara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Lisan</a:t>
            </a:r>
            <a:endParaRPr lang="en-ID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lphaLcPeriod"/>
            </a:pP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Secara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tercetak</a:t>
            </a:r>
            <a:endParaRPr lang="en-ID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lphaLcPeriod"/>
            </a:pP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Secara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Terproyeksi</a:t>
            </a:r>
            <a:endParaRPr lang="en-ID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2.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Berdasarkan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jumlah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orang yang di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tuju</a:t>
            </a:r>
            <a:endParaRPr lang="en-ID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lphaLcPeriod"/>
            </a:pP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Secara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Perorangan</a:t>
            </a:r>
            <a:endParaRPr lang="en-ID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lphaLcPeriod"/>
            </a:pP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Secara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Kelompok</a:t>
            </a:r>
            <a:endParaRPr lang="en-ID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lphaLcPeriod"/>
            </a:pP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Secara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Massal</a:t>
            </a:r>
            <a:endParaRPr lang="en-ID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4875928-5C3F-49C8-B983-A2F5524F349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12516" y="0"/>
            <a:ext cx="1009107" cy="100910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03796429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9B725E-F1E1-4649-9BD7-6628CA5AC1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3357" y="317369"/>
            <a:ext cx="4433906" cy="604781"/>
          </a:xfrm>
        </p:spPr>
        <p:txBody>
          <a:bodyPr/>
          <a:lstStyle/>
          <a:p>
            <a:r>
              <a:rPr lang="en-US" dirty="0" err="1"/>
              <a:t>Dinamika</a:t>
            </a:r>
            <a:r>
              <a:rPr lang="en-US" dirty="0"/>
              <a:t> </a:t>
            </a:r>
            <a:r>
              <a:rPr lang="en-US" dirty="0" err="1"/>
              <a:t>Komunikasi</a:t>
            </a:r>
            <a:endParaRPr lang="en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198E2A-7544-457E-BA44-12C4C50C5485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46482" y="1233348"/>
            <a:ext cx="9026291" cy="1214017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T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ujuannya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adalah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meningkatkan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keterampilan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bertanya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mendengar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memberikan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hasil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supportif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positif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demi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tercapainya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maksud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kedua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belah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pihak</a:t>
            </a:r>
            <a:endParaRPr lang="en-ID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endParaRPr lang="en-ID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endParaRPr lang="en-ID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4875928-5C3F-49C8-B983-A2F5524F349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12516" y="0"/>
            <a:ext cx="1009107" cy="100910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967A848F-CA3D-460A-AC82-A1072F4FEF45}"/>
              </a:ext>
            </a:extLst>
          </p:cNvPr>
          <p:cNvSpPr/>
          <p:nvPr/>
        </p:nvSpPr>
        <p:spPr>
          <a:xfrm>
            <a:off x="446482" y="3429000"/>
            <a:ext cx="3937259" cy="2756647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0" indent="0" algn="just">
              <a:buNone/>
            </a:pPr>
            <a:r>
              <a:rPr lang="en-ID" sz="1800" b="0" dirty="0" err="1">
                <a:latin typeface="Arial" panose="020B0604020202020204" pitchFamily="34" charset="0"/>
                <a:cs typeface="Arial" panose="020B0604020202020204" pitchFamily="34" charset="0"/>
              </a:rPr>
              <a:t>Bertanya</a:t>
            </a:r>
            <a:r>
              <a:rPr lang="en-ID" sz="1800" b="0" dirty="0">
                <a:latin typeface="Arial" panose="020B0604020202020204" pitchFamily="34" charset="0"/>
                <a:cs typeface="Arial" panose="020B0604020202020204" pitchFamily="34" charset="0"/>
              </a:rPr>
              <a:t> :</a:t>
            </a:r>
          </a:p>
          <a:p>
            <a:pPr marL="457200" indent="-457200" algn="just">
              <a:buAutoNum type="arabicPeriod"/>
            </a:pPr>
            <a:r>
              <a:rPr lang="en-ID" sz="1800" b="0" dirty="0" err="1">
                <a:latin typeface="Arial" panose="020B0604020202020204" pitchFamily="34" charset="0"/>
                <a:cs typeface="Arial" panose="020B0604020202020204" pitchFamily="34" charset="0"/>
              </a:rPr>
              <a:t>Mendapatkan</a:t>
            </a:r>
            <a:r>
              <a:rPr lang="en-ID" sz="18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1800" b="0" dirty="0" err="1">
                <a:latin typeface="Arial" panose="020B0604020202020204" pitchFamily="34" charset="0"/>
                <a:cs typeface="Arial" panose="020B0604020202020204" pitchFamily="34" charset="0"/>
              </a:rPr>
              <a:t>Informasi</a:t>
            </a:r>
            <a:endParaRPr lang="en-ID" sz="18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r>
              <a:rPr lang="en-ID" sz="1800" b="0" dirty="0" err="1">
                <a:latin typeface="Arial" panose="020B0604020202020204" pitchFamily="34" charset="0"/>
                <a:cs typeface="Arial" panose="020B0604020202020204" pitchFamily="34" charset="0"/>
              </a:rPr>
              <a:t>Menunjukkan</a:t>
            </a:r>
            <a:r>
              <a:rPr lang="en-ID" sz="1800" b="0" dirty="0">
                <a:latin typeface="Arial" panose="020B0604020202020204" pitchFamily="34" charset="0"/>
                <a:cs typeface="Arial" panose="020B0604020202020204" pitchFamily="34" charset="0"/>
              </a:rPr>
              <a:t> rasa </a:t>
            </a:r>
            <a:r>
              <a:rPr lang="en-ID" sz="1800" b="0" dirty="0" err="1">
                <a:latin typeface="Arial" panose="020B0604020202020204" pitchFamily="34" charset="0"/>
                <a:cs typeface="Arial" panose="020B0604020202020204" pitchFamily="34" charset="0"/>
              </a:rPr>
              <a:t>hormat</a:t>
            </a:r>
            <a:endParaRPr lang="en-ID" sz="18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r>
              <a:rPr lang="en-ID" sz="1800" b="0" dirty="0" err="1">
                <a:latin typeface="Arial" panose="020B0604020202020204" pitchFamily="34" charset="0"/>
                <a:cs typeface="Arial" panose="020B0604020202020204" pitchFamily="34" charset="0"/>
              </a:rPr>
              <a:t>Menolong</a:t>
            </a:r>
            <a:r>
              <a:rPr lang="en-ID" sz="1800" b="0" dirty="0">
                <a:latin typeface="Arial" panose="020B0604020202020204" pitchFamily="34" charset="0"/>
                <a:cs typeface="Arial" panose="020B0604020202020204" pitchFamily="34" charset="0"/>
              </a:rPr>
              <a:t> orang lain </a:t>
            </a:r>
            <a:r>
              <a:rPr lang="en-ID" sz="1800" b="0" dirty="0" err="1">
                <a:latin typeface="Arial" panose="020B0604020202020204" pitchFamily="34" charset="0"/>
                <a:cs typeface="Arial" panose="020B0604020202020204" pitchFamily="34" charset="0"/>
              </a:rPr>
              <a:t>merubah</a:t>
            </a:r>
            <a:r>
              <a:rPr lang="en-ID" sz="18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1800" b="0" dirty="0" err="1">
                <a:latin typeface="Arial" panose="020B0604020202020204" pitchFamily="34" charset="0"/>
                <a:cs typeface="Arial" panose="020B0604020202020204" pitchFamily="34" charset="0"/>
              </a:rPr>
              <a:t>pandanganya</a:t>
            </a:r>
            <a:endParaRPr lang="en-ID" sz="18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r>
              <a:rPr lang="en-ID" sz="1800" b="0" dirty="0" err="1">
                <a:latin typeface="Arial" panose="020B0604020202020204" pitchFamily="34" charset="0"/>
                <a:cs typeface="Arial" panose="020B0604020202020204" pitchFamily="34" charset="0"/>
              </a:rPr>
              <a:t>Menekankan</a:t>
            </a:r>
            <a:r>
              <a:rPr lang="en-ID" sz="18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1800" b="0" dirty="0" err="1">
                <a:latin typeface="Arial" panose="020B0604020202020204" pitchFamily="34" charset="0"/>
                <a:cs typeface="Arial" panose="020B0604020202020204" pitchFamily="34" charset="0"/>
              </a:rPr>
              <a:t>akan</a:t>
            </a:r>
            <a:r>
              <a:rPr lang="en-ID" sz="18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1800" b="0" dirty="0" err="1">
                <a:latin typeface="Arial" panose="020B0604020202020204" pitchFamily="34" charset="0"/>
                <a:cs typeface="Arial" panose="020B0604020202020204" pitchFamily="34" charset="0"/>
              </a:rPr>
              <a:t>sesuatu</a:t>
            </a:r>
            <a:r>
              <a:rPr lang="en-ID" sz="18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1800" b="0" dirty="0" err="1">
                <a:latin typeface="Arial" panose="020B0604020202020204" pitchFamily="34" charset="0"/>
                <a:cs typeface="Arial" panose="020B0604020202020204" pitchFamily="34" charset="0"/>
              </a:rPr>
              <a:t>hal</a:t>
            </a:r>
            <a:r>
              <a:rPr lang="en-ID" sz="1800" b="0" dirty="0">
                <a:latin typeface="Arial" panose="020B0604020202020204" pitchFamily="34" charset="0"/>
                <a:cs typeface="Arial" panose="020B0604020202020204" pitchFamily="34" charset="0"/>
              </a:rPr>
              <a:t> (Kesimpulan)</a:t>
            </a:r>
          </a:p>
          <a:p>
            <a:pPr marL="457200" indent="-457200" algn="just">
              <a:buAutoNum type="arabicPeriod"/>
            </a:pPr>
            <a:r>
              <a:rPr lang="en-ID" sz="1800" b="0" dirty="0" err="1">
                <a:latin typeface="Arial" panose="020B0604020202020204" pitchFamily="34" charset="0"/>
                <a:cs typeface="Arial" panose="020B0604020202020204" pitchFamily="34" charset="0"/>
              </a:rPr>
              <a:t>Mendorong</a:t>
            </a:r>
            <a:r>
              <a:rPr lang="en-ID" sz="1800" b="0" dirty="0">
                <a:latin typeface="Arial" panose="020B0604020202020204" pitchFamily="34" charset="0"/>
                <a:cs typeface="Arial" panose="020B0604020202020204" pitchFamily="34" charset="0"/>
              </a:rPr>
              <a:t> orang lain </a:t>
            </a:r>
            <a:r>
              <a:rPr lang="en-ID" sz="1800" b="0" dirty="0" err="1">
                <a:latin typeface="Arial" panose="020B0604020202020204" pitchFamily="34" charset="0"/>
                <a:cs typeface="Arial" panose="020B0604020202020204" pitchFamily="34" charset="0"/>
              </a:rPr>
              <a:t>melakukan</a:t>
            </a:r>
            <a:r>
              <a:rPr lang="en-ID" sz="18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1800" b="0" dirty="0" err="1">
                <a:latin typeface="Arial" panose="020B0604020202020204" pitchFamily="34" charset="0"/>
                <a:cs typeface="Arial" panose="020B0604020202020204" pitchFamily="34" charset="0"/>
              </a:rPr>
              <a:t>sesuatu</a:t>
            </a:r>
            <a:r>
              <a:rPr lang="en-ID" sz="18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1800" b="0" dirty="0" err="1">
                <a:latin typeface="Arial" panose="020B0604020202020204" pitchFamily="34" charset="0"/>
                <a:cs typeface="Arial" panose="020B0604020202020204" pitchFamily="34" charset="0"/>
              </a:rPr>
              <a:t>sebagai</a:t>
            </a:r>
            <a:r>
              <a:rPr lang="en-ID" sz="18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1800" b="0" dirty="0" err="1">
                <a:latin typeface="Arial" panose="020B0604020202020204" pitchFamily="34" charset="0"/>
                <a:cs typeface="Arial" panose="020B0604020202020204" pitchFamily="34" charset="0"/>
              </a:rPr>
              <a:t>ganti</a:t>
            </a:r>
            <a:r>
              <a:rPr lang="en-ID" sz="18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1800" b="0" dirty="0" err="1">
                <a:latin typeface="Arial" panose="020B0604020202020204" pitchFamily="34" charset="0"/>
                <a:cs typeface="Arial" panose="020B0604020202020204" pitchFamily="34" charset="0"/>
              </a:rPr>
              <a:t>perintah</a:t>
            </a:r>
            <a:endParaRPr lang="en-ID" sz="1800" b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F7903B6-FDC3-48E0-8DDA-A1EF3CD34FB3}"/>
              </a:ext>
            </a:extLst>
          </p:cNvPr>
          <p:cNvSpPr/>
          <p:nvPr/>
        </p:nvSpPr>
        <p:spPr>
          <a:xfrm>
            <a:off x="4959627" y="3428999"/>
            <a:ext cx="3937259" cy="2756647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0" indent="0" algn="just">
              <a:buNone/>
            </a:pPr>
            <a:r>
              <a:rPr lang="en-ID" sz="1800" b="0" dirty="0" err="1">
                <a:latin typeface="Arial" panose="020B0604020202020204" pitchFamily="34" charset="0"/>
                <a:cs typeface="Arial" panose="020B0604020202020204" pitchFamily="34" charset="0"/>
              </a:rPr>
              <a:t>Syarat</a:t>
            </a:r>
            <a:r>
              <a:rPr lang="en-ID" sz="18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1800" b="0" dirty="0" err="1">
                <a:latin typeface="Arial" panose="020B0604020202020204" pitchFamily="34" charset="0"/>
                <a:cs typeface="Arial" panose="020B0604020202020204" pitchFamily="34" charset="0"/>
              </a:rPr>
              <a:t>Bertanya</a:t>
            </a:r>
            <a:r>
              <a:rPr lang="en-ID" sz="1800" b="0" dirty="0">
                <a:latin typeface="Arial" panose="020B0604020202020204" pitchFamily="34" charset="0"/>
                <a:cs typeface="Arial" panose="020B0604020202020204" pitchFamily="34" charset="0"/>
              </a:rPr>
              <a:t> : </a:t>
            </a:r>
          </a:p>
          <a:p>
            <a:pPr marL="342900" indent="-342900" algn="just">
              <a:buAutoNum type="arabicPeriod"/>
            </a:pPr>
            <a:r>
              <a:rPr lang="en-ID" dirty="0" err="1">
                <a:latin typeface="Arial" panose="020B0604020202020204" pitchFamily="34" charset="0"/>
                <a:cs typeface="Arial" panose="020B0604020202020204" pitchFamily="34" charset="0"/>
              </a:rPr>
              <a:t>Gunakan</a:t>
            </a:r>
            <a:r>
              <a:rPr lang="en-ID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dirty="0" err="1">
                <a:latin typeface="Arial" panose="020B0604020202020204" pitchFamily="34" charset="0"/>
                <a:cs typeface="Arial" panose="020B0604020202020204" pitchFamily="34" charset="0"/>
              </a:rPr>
              <a:t>sedikit</a:t>
            </a:r>
            <a:r>
              <a:rPr lang="en-ID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dirty="0" err="1">
                <a:latin typeface="Arial" panose="020B0604020202020204" pitchFamily="34" charset="0"/>
                <a:cs typeface="Arial" panose="020B0604020202020204" pitchFamily="34" charset="0"/>
              </a:rPr>
              <a:t>mungkin</a:t>
            </a:r>
            <a:r>
              <a:rPr lang="en-ID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dirty="0" err="1">
                <a:latin typeface="Arial" panose="020B0604020202020204" pitchFamily="34" charset="0"/>
                <a:cs typeface="Arial" panose="020B0604020202020204" pitchFamily="34" charset="0"/>
              </a:rPr>
              <a:t>pertanyaan</a:t>
            </a:r>
            <a:endParaRPr lang="en-ID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buAutoNum type="arabicPeriod"/>
            </a:pPr>
            <a:r>
              <a:rPr lang="en-ID" dirty="0" err="1">
                <a:latin typeface="Arial" panose="020B0604020202020204" pitchFamily="34" charset="0"/>
                <a:cs typeface="Arial" panose="020B0604020202020204" pitchFamily="34" charset="0"/>
              </a:rPr>
              <a:t>Berikan</a:t>
            </a:r>
            <a:r>
              <a:rPr lang="en-ID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dirty="0" err="1">
                <a:latin typeface="Arial" panose="020B0604020202020204" pitchFamily="34" charset="0"/>
                <a:cs typeface="Arial" panose="020B0604020202020204" pitchFamily="34" charset="0"/>
              </a:rPr>
              <a:t>penjelasan</a:t>
            </a:r>
            <a:r>
              <a:rPr lang="en-ID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dirty="0" err="1">
                <a:latin typeface="Arial" panose="020B0604020202020204" pitchFamily="34" charset="0"/>
                <a:cs typeface="Arial" panose="020B0604020202020204" pitchFamily="34" charset="0"/>
              </a:rPr>
              <a:t>tentang</a:t>
            </a:r>
            <a:r>
              <a:rPr lang="en-ID" dirty="0">
                <a:latin typeface="Arial" panose="020B0604020202020204" pitchFamily="34" charset="0"/>
                <a:cs typeface="Arial" panose="020B0604020202020204" pitchFamily="34" charset="0"/>
              </a:rPr>
              <a:t> alas an, </a:t>
            </a:r>
            <a:r>
              <a:rPr lang="en-ID" dirty="0" err="1">
                <a:latin typeface="Arial" panose="020B0604020202020204" pitchFamily="34" charset="0"/>
                <a:cs typeface="Arial" panose="020B0604020202020204" pitchFamily="34" charset="0"/>
              </a:rPr>
              <a:t>manfaat</a:t>
            </a:r>
            <a:r>
              <a:rPr lang="en-ID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dirty="0" err="1">
                <a:latin typeface="Arial" panose="020B0604020202020204" pitchFamily="34" charset="0"/>
                <a:cs typeface="Arial" panose="020B0604020202020204" pitchFamily="34" charset="0"/>
              </a:rPr>
              <a:t>dari</a:t>
            </a:r>
            <a:r>
              <a:rPr lang="en-ID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dirty="0" err="1">
                <a:latin typeface="Arial" panose="020B0604020202020204" pitchFamily="34" charset="0"/>
                <a:cs typeface="Arial" panose="020B0604020202020204" pitchFamily="34" charset="0"/>
              </a:rPr>
              <a:t>pertanyaan</a:t>
            </a:r>
            <a:endParaRPr lang="en-ID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buAutoNum type="arabicPeriod"/>
            </a:pPr>
            <a:r>
              <a:rPr lang="en-ID" dirty="0" err="1">
                <a:latin typeface="Arial" panose="020B0604020202020204" pitchFamily="34" charset="0"/>
                <a:cs typeface="Arial" panose="020B0604020202020204" pitchFamily="34" charset="0"/>
              </a:rPr>
              <a:t>Pertanyaan</a:t>
            </a:r>
            <a:r>
              <a:rPr lang="en-ID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dirty="0" err="1">
                <a:latin typeface="Arial" panose="020B0604020202020204" pitchFamily="34" charset="0"/>
                <a:cs typeface="Arial" panose="020B0604020202020204" pitchFamily="34" charset="0"/>
              </a:rPr>
              <a:t>sebaiknya</a:t>
            </a:r>
            <a:r>
              <a:rPr lang="en-ID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ID" dirty="0" err="1">
                <a:latin typeface="Arial" panose="020B0604020202020204" pitchFamily="34" charset="0"/>
                <a:cs typeface="Arial" panose="020B0604020202020204" pitchFamily="34" charset="0"/>
              </a:rPr>
              <a:t>diajukan</a:t>
            </a:r>
            <a:r>
              <a:rPr lang="en-ID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dirty="0" err="1">
                <a:latin typeface="Arial" panose="020B0604020202020204" pitchFamily="34" charset="0"/>
                <a:cs typeface="Arial" panose="020B0604020202020204" pitchFamily="34" charset="0"/>
              </a:rPr>
              <a:t>pertama</a:t>
            </a:r>
            <a:r>
              <a:rPr lang="en-ID" dirty="0">
                <a:latin typeface="Arial" panose="020B0604020202020204" pitchFamily="34" charset="0"/>
                <a:cs typeface="Arial" panose="020B0604020202020204" pitchFamily="34" charset="0"/>
              </a:rPr>
              <a:t> kali</a:t>
            </a:r>
          </a:p>
          <a:p>
            <a:pPr marL="342900" indent="-342900" algn="just">
              <a:buAutoNum type="arabicPeriod"/>
            </a:pPr>
            <a:r>
              <a:rPr lang="en-ID" sz="1800" b="0" dirty="0" err="1">
                <a:latin typeface="Arial" panose="020B0604020202020204" pitchFamily="34" charset="0"/>
                <a:cs typeface="Arial" panose="020B0604020202020204" pitchFamily="34" charset="0"/>
              </a:rPr>
              <a:t>Pertanyaan</a:t>
            </a:r>
            <a:r>
              <a:rPr lang="en-ID" sz="18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1800" b="0" dirty="0" err="1">
                <a:latin typeface="Arial" panose="020B0604020202020204" pitchFamily="34" charset="0"/>
                <a:cs typeface="Arial" panose="020B0604020202020204" pitchFamily="34" charset="0"/>
              </a:rPr>
              <a:t>harus</a:t>
            </a:r>
            <a:r>
              <a:rPr lang="en-ID" sz="18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1800" b="0" dirty="0" err="1">
                <a:latin typeface="Arial" panose="020B0604020202020204" pitchFamily="34" charset="0"/>
                <a:cs typeface="Arial" panose="020B0604020202020204" pitchFamily="34" charset="0"/>
              </a:rPr>
              <a:t>relevan</a:t>
            </a:r>
            <a:r>
              <a:rPr lang="en-ID" sz="18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1800" b="0" dirty="0" err="1"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ID" sz="18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1800" b="0" dirty="0" err="1">
                <a:latin typeface="Arial" panose="020B0604020202020204" pitchFamily="34" charset="0"/>
                <a:cs typeface="Arial" panose="020B0604020202020204" pitchFamily="34" charset="0"/>
              </a:rPr>
              <a:t>tema</a:t>
            </a:r>
            <a:r>
              <a:rPr lang="en-ID" sz="18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1800" b="0" dirty="0" err="1">
                <a:latin typeface="Arial" panose="020B0604020202020204" pitchFamily="34" charset="0"/>
                <a:cs typeface="Arial" panose="020B0604020202020204" pitchFamily="34" charset="0"/>
              </a:rPr>
              <a:t>pembicara</a:t>
            </a:r>
            <a:endParaRPr lang="en-ID" sz="1800" b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425945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9B725E-F1E1-4649-9BD7-6628CA5AC1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3357" y="317369"/>
            <a:ext cx="9345251" cy="604781"/>
          </a:xfrm>
        </p:spPr>
        <p:txBody>
          <a:bodyPr/>
          <a:lstStyle/>
          <a:p>
            <a:r>
              <a:rPr lang="en-US" dirty="0" err="1"/>
              <a:t>Prinsip</a:t>
            </a:r>
            <a:r>
              <a:rPr lang="en-US" dirty="0"/>
              <a:t> </a:t>
            </a:r>
            <a:r>
              <a:rPr lang="en-US" dirty="0" err="1"/>
              <a:t>dasar</a:t>
            </a:r>
            <a:r>
              <a:rPr lang="en-US" dirty="0"/>
              <a:t> yang </a:t>
            </a:r>
            <a:r>
              <a:rPr lang="en-US" dirty="0" err="1"/>
              <a:t>mempengaruhi</a:t>
            </a:r>
            <a:r>
              <a:rPr lang="en-US" dirty="0"/>
              <a:t> </a:t>
            </a:r>
            <a:r>
              <a:rPr lang="en-US" dirty="0" err="1"/>
              <a:t>komunikasi</a:t>
            </a:r>
            <a:endParaRPr lang="en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198E2A-7544-457E-BA44-12C4C50C5485}"/>
              </a:ext>
            </a:extLst>
          </p:cNvPr>
          <p:cNvSpPr>
            <a:spLocks noGrp="1"/>
          </p:cNvSpPr>
          <p:nvPr>
            <p:ph idx="10"/>
          </p:nvPr>
        </p:nvSpPr>
        <p:spPr/>
        <p:txBody>
          <a:bodyPr>
            <a:normAutofit/>
          </a:bodyPr>
          <a:lstStyle/>
          <a:p>
            <a:pPr marL="457200" indent="-457200" algn="just">
              <a:buAutoNum type="arabicPeriod"/>
            </a:pP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F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aktor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teknis</a:t>
            </a:r>
            <a:endParaRPr lang="en-ID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Faktor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perilaku</a:t>
            </a:r>
            <a:endParaRPr lang="en-ID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Faktor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situasioal</a:t>
            </a:r>
            <a:endParaRPr lang="en-ID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Keterbatasan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waktu</a:t>
            </a:r>
            <a:endParaRPr lang="en-ID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Jarak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pyschologis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/status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sosial</a:t>
            </a:r>
            <a:endParaRPr lang="en-ID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4875928-5C3F-49C8-B983-A2F5524F349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12516" y="0"/>
            <a:ext cx="1009107" cy="100910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10565380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9B725E-F1E1-4649-9BD7-6628CA5AC1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3357" y="317369"/>
            <a:ext cx="3179588" cy="604781"/>
          </a:xfrm>
        </p:spPr>
        <p:txBody>
          <a:bodyPr/>
          <a:lstStyle/>
          <a:p>
            <a:r>
              <a:rPr lang="en-US" dirty="0"/>
              <a:t>1. </a:t>
            </a:r>
            <a:r>
              <a:rPr lang="en-US" dirty="0" err="1"/>
              <a:t>Faktor</a:t>
            </a:r>
            <a:r>
              <a:rPr lang="en-US" dirty="0"/>
              <a:t> Teknis</a:t>
            </a:r>
            <a:endParaRPr lang="en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198E2A-7544-457E-BA44-12C4C50C5485}"/>
              </a:ext>
            </a:extLst>
          </p:cNvPr>
          <p:cNvSpPr>
            <a:spLocks noGrp="1"/>
          </p:cNvSpPr>
          <p:nvPr>
            <p:ph idx="10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Faktor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bersifat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teknis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yaitu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kurangnya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penguasaan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teknis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komunikasi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. Teknik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komunikasi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mencakup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unsur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–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unsur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ada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komunikator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mengungkapkan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pesan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memilih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saluran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, dan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metode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penyampaian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pesan</a:t>
            </a:r>
            <a:endParaRPr lang="en-ID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4875928-5C3F-49C8-B983-A2F5524F349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12516" y="0"/>
            <a:ext cx="1009107" cy="100910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25663724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9B725E-F1E1-4649-9BD7-6628CA5AC1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3357" y="317369"/>
            <a:ext cx="3519618" cy="604781"/>
          </a:xfrm>
        </p:spPr>
        <p:txBody>
          <a:bodyPr/>
          <a:lstStyle/>
          <a:p>
            <a:r>
              <a:rPr lang="en-US" dirty="0"/>
              <a:t>2. </a:t>
            </a:r>
            <a:r>
              <a:rPr lang="en-US" dirty="0" err="1"/>
              <a:t>Faktor</a:t>
            </a:r>
            <a:r>
              <a:rPr lang="en-US" dirty="0"/>
              <a:t> </a:t>
            </a:r>
            <a:r>
              <a:rPr lang="en-US" dirty="0" err="1"/>
              <a:t>Perilaku</a:t>
            </a:r>
            <a:endParaRPr lang="en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198E2A-7544-457E-BA44-12C4C50C5485}"/>
              </a:ext>
            </a:extLst>
          </p:cNvPr>
          <p:cNvSpPr>
            <a:spLocks noGrp="1"/>
          </p:cNvSpPr>
          <p:nvPr>
            <p:ph idx="10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Bentuk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perilaku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dimaksudkan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adalah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perilaku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bersifat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sebagai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berikut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:</a:t>
            </a:r>
          </a:p>
          <a:p>
            <a:pPr marL="457200" indent="-457200" algn="just">
              <a:buAutoNum type="arabicPeriod"/>
            </a:pP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Prasangka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didasarkan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atas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emosi</a:t>
            </a:r>
            <a:endParaRPr lang="en-US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Suasana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otoriter</a:t>
            </a:r>
            <a:endParaRPr lang="en-US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Ketidakmampuan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untuk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berubah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walaupun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salah</a:t>
            </a:r>
          </a:p>
          <a:p>
            <a:pPr marL="457200" indent="-457200" algn="just">
              <a:buAutoNum type="arabicPeriod"/>
            </a:pP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Sifat yang ego</a:t>
            </a:r>
            <a:endParaRPr lang="en-ID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4875928-5C3F-49C8-B983-A2F5524F349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12516" y="0"/>
            <a:ext cx="1009107" cy="100910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94427267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9B725E-F1E1-4649-9BD7-6628CA5AC1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3357" y="317369"/>
            <a:ext cx="4096442" cy="604781"/>
          </a:xfrm>
        </p:spPr>
        <p:txBody>
          <a:bodyPr/>
          <a:lstStyle/>
          <a:p>
            <a:r>
              <a:rPr lang="en-US" dirty="0"/>
              <a:t>3. </a:t>
            </a:r>
            <a:r>
              <a:rPr lang="en-US" dirty="0" err="1"/>
              <a:t>Faktor</a:t>
            </a:r>
            <a:r>
              <a:rPr lang="en-US" dirty="0"/>
              <a:t> </a:t>
            </a:r>
            <a:r>
              <a:rPr lang="en-US" dirty="0" err="1"/>
              <a:t>Situasional</a:t>
            </a:r>
            <a:endParaRPr lang="en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198E2A-7544-457E-BA44-12C4C50C5485}"/>
              </a:ext>
            </a:extLst>
          </p:cNvPr>
          <p:cNvSpPr>
            <a:spLocks noGrp="1"/>
          </p:cNvSpPr>
          <p:nvPr>
            <p:ph idx="10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Kondisi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situasi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menghambat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komunikasi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misalnya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ekonomi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, social,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politik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keamanan</a:t>
            </a:r>
            <a:endParaRPr lang="en-ID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4875928-5C3F-49C8-B983-A2F5524F349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12516" y="0"/>
            <a:ext cx="1009107" cy="100910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96429080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9B725E-F1E1-4649-9BD7-6628CA5AC1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3357" y="317369"/>
            <a:ext cx="4603953" cy="604781"/>
          </a:xfrm>
        </p:spPr>
        <p:txBody>
          <a:bodyPr/>
          <a:lstStyle/>
          <a:p>
            <a:r>
              <a:rPr lang="en-US" dirty="0"/>
              <a:t>4. </a:t>
            </a:r>
            <a:r>
              <a:rPr lang="en-US" dirty="0" err="1"/>
              <a:t>Keterbatasan</a:t>
            </a:r>
            <a:r>
              <a:rPr lang="en-US" dirty="0"/>
              <a:t> Waktu</a:t>
            </a:r>
            <a:endParaRPr lang="en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198E2A-7544-457E-BA44-12C4C50C5485}"/>
              </a:ext>
            </a:extLst>
          </p:cNvPr>
          <p:cNvSpPr>
            <a:spLocks noGrp="1"/>
          </p:cNvSpPr>
          <p:nvPr>
            <p:ph idx="10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Sering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karena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keterbatasan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waktu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orang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tidak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berkomunikasi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komunikasi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tergesa-gesa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tidak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akan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bisa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memenuhi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persyaratan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–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persyaratan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komunikasi</a:t>
            </a:r>
            <a:endParaRPr lang="en-ID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4875928-5C3F-49C8-B983-A2F5524F349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12516" y="0"/>
            <a:ext cx="1009107" cy="100910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87918848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9B725E-F1E1-4649-9BD7-6628CA5AC1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3357" y="317369"/>
            <a:ext cx="4066819" cy="604781"/>
          </a:xfrm>
        </p:spPr>
        <p:txBody>
          <a:bodyPr/>
          <a:lstStyle/>
          <a:p>
            <a:r>
              <a:rPr lang="en-US" dirty="0"/>
              <a:t>5. Jarak </a:t>
            </a:r>
            <a:r>
              <a:rPr lang="en-US" dirty="0" err="1"/>
              <a:t>Pyschologis</a:t>
            </a:r>
            <a:endParaRPr lang="en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198E2A-7544-457E-BA44-12C4C50C5485}"/>
              </a:ext>
            </a:extLst>
          </p:cNvPr>
          <p:cNvSpPr>
            <a:spLocks noGrp="1"/>
          </p:cNvSpPr>
          <p:nvPr>
            <p:ph idx="10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Jarak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biasanya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terjadi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akibat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adanya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perbedaan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status,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yaitu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status social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maupun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status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pekerjaan</a:t>
            </a:r>
            <a:endParaRPr lang="en-ID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4875928-5C3F-49C8-B983-A2F5524F349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12516" y="0"/>
            <a:ext cx="1009107" cy="100910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61013055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9B725E-F1E1-4649-9BD7-6628CA5AC1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3357" y="317369"/>
            <a:ext cx="3853299" cy="604781"/>
          </a:xfrm>
        </p:spPr>
        <p:txBody>
          <a:bodyPr/>
          <a:lstStyle/>
          <a:p>
            <a:r>
              <a:rPr lang="en-US" dirty="0"/>
              <a:t>Proses </a:t>
            </a:r>
            <a:r>
              <a:rPr lang="en-US" dirty="0" err="1"/>
              <a:t>Komunikasi</a:t>
            </a:r>
            <a:endParaRPr lang="en-ID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4875928-5C3F-49C8-B983-A2F5524F349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12516" y="0"/>
            <a:ext cx="1009107" cy="100910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967A848F-CA3D-460A-AC82-A1072F4FEF45}"/>
              </a:ext>
            </a:extLst>
          </p:cNvPr>
          <p:cNvSpPr/>
          <p:nvPr/>
        </p:nvSpPr>
        <p:spPr>
          <a:xfrm>
            <a:off x="213358" y="1143000"/>
            <a:ext cx="2462608" cy="363071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0" indent="0" algn="just">
              <a:buNone/>
            </a:pPr>
            <a:r>
              <a:rPr lang="en-US" sz="1800" b="0" dirty="0" err="1">
                <a:latin typeface="Arial" panose="020B0604020202020204" pitchFamily="34" charset="0"/>
                <a:cs typeface="Arial" panose="020B0604020202020204" pitchFamily="34" charset="0"/>
              </a:rPr>
              <a:t>Siapa</a:t>
            </a:r>
            <a:r>
              <a:rPr lang="en-US" sz="1800" b="0" dirty="0">
                <a:latin typeface="Arial" panose="020B0604020202020204" pitchFamily="34" charset="0"/>
                <a:cs typeface="Arial" panose="020B0604020202020204" pitchFamily="34" charset="0"/>
              </a:rPr>
              <a:t> ?</a:t>
            </a:r>
            <a:endParaRPr lang="en-ID" sz="1800" b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08F4BDC0-FAC8-48ED-97B9-5822A237E240}"/>
              </a:ext>
            </a:extLst>
          </p:cNvPr>
          <p:cNvSpPr/>
          <p:nvPr/>
        </p:nvSpPr>
        <p:spPr>
          <a:xfrm>
            <a:off x="213358" y="1545385"/>
            <a:ext cx="2462608" cy="363071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0" indent="0" algn="just">
              <a:buNone/>
            </a:pPr>
            <a:r>
              <a:rPr lang="en-US" sz="1800" b="0" dirty="0" err="1">
                <a:latin typeface="Arial" panose="020B0604020202020204" pitchFamily="34" charset="0"/>
                <a:cs typeface="Arial" panose="020B0604020202020204" pitchFamily="34" charset="0"/>
              </a:rPr>
              <a:t>Komunikator</a:t>
            </a:r>
            <a:endParaRPr lang="en-ID" sz="1800" b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9353E9B8-DF13-47CC-BEA3-08A44F5C30AC}"/>
              </a:ext>
            </a:extLst>
          </p:cNvPr>
          <p:cNvSpPr/>
          <p:nvPr/>
        </p:nvSpPr>
        <p:spPr>
          <a:xfrm>
            <a:off x="4135815" y="1143000"/>
            <a:ext cx="2462608" cy="363071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0" indent="0" algn="just">
              <a:buNone/>
            </a:pPr>
            <a:r>
              <a:rPr lang="en-US" sz="1800" b="0" dirty="0" err="1">
                <a:latin typeface="Arial" panose="020B0604020202020204" pitchFamily="34" charset="0"/>
                <a:cs typeface="Arial" panose="020B0604020202020204" pitchFamily="34" charset="0"/>
              </a:rPr>
              <a:t>Mengatakan</a:t>
            </a:r>
            <a:r>
              <a:rPr lang="en-US" sz="18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b="0" dirty="0" err="1">
                <a:latin typeface="Arial" panose="020B0604020202020204" pitchFamily="34" charset="0"/>
                <a:cs typeface="Arial" panose="020B0604020202020204" pitchFamily="34" charset="0"/>
              </a:rPr>
              <a:t>Apa</a:t>
            </a:r>
            <a:r>
              <a:rPr lang="en-US" sz="1800" b="0" dirty="0"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  <a:endParaRPr lang="en-ID" sz="1800" b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C977A4A2-C770-4E01-ADB9-CBBE0C248CDD}"/>
              </a:ext>
            </a:extLst>
          </p:cNvPr>
          <p:cNvSpPr/>
          <p:nvPr/>
        </p:nvSpPr>
        <p:spPr>
          <a:xfrm>
            <a:off x="4135815" y="1545385"/>
            <a:ext cx="2462608" cy="363071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0" indent="0" algn="just">
              <a:buNone/>
            </a:pPr>
            <a:r>
              <a:rPr lang="en-US" sz="1800" b="0" dirty="0" err="1">
                <a:latin typeface="Arial" panose="020B0604020202020204" pitchFamily="34" charset="0"/>
                <a:cs typeface="Arial" panose="020B0604020202020204" pitchFamily="34" charset="0"/>
              </a:rPr>
              <a:t>Pesan</a:t>
            </a:r>
            <a:endParaRPr lang="en-ID" sz="1800" b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0A4711D-63E7-4249-85F3-733BC0862664}"/>
              </a:ext>
            </a:extLst>
          </p:cNvPr>
          <p:cNvSpPr/>
          <p:nvPr/>
        </p:nvSpPr>
        <p:spPr>
          <a:xfrm>
            <a:off x="8058272" y="1103686"/>
            <a:ext cx="2462608" cy="363071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0" indent="0" algn="just">
              <a:buNone/>
            </a:pPr>
            <a:r>
              <a:rPr lang="en-US" sz="1800" b="0" dirty="0" err="1">
                <a:latin typeface="Arial" panose="020B0604020202020204" pitchFamily="34" charset="0"/>
                <a:cs typeface="Arial" panose="020B0604020202020204" pitchFamily="34" charset="0"/>
              </a:rPr>
              <a:t>Caranya</a:t>
            </a:r>
            <a:endParaRPr lang="en-ID" sz="1800" b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5C272056-A82C-497F-8407-B9B3FAC4849A}"/>
              </a:ext>
            </a:extLst>
          </p:cNvPr>
          <p:cNvSpPr/>
          <p:nvPr/>
        </p:nvSpPr>
        <p:spPr>
          <a:xfrm>
            <a:off x="8058272" y="1506071"/>
            <a:ext cx="2462608" cy="363071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0" indent="0" algn="just">
              <a:buNone/>
            </a:pPr>
            <a:r>
              <a:rPr lang="en-US" sz="1800" b="0" dirty="0" err="1">
                <a:latin typeface="Arial" panose="020B0604020202020204" pitchFamily="34" charset="0"/>
                <a:cs typeface="Arial" panose="020B0604020202020204" pitchFamily="34" charset="0"/>
              </a:rPr>
              <a:t>Menyampaikan</a:t>
            </a:r>
            <a:endParaRPr lang="en-ID" sz="1800" b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5A8E54F6-E28F-4CCD-88E8-83F864C7095E}"/>
              </a:ext>
            </a:extLst>
          </p:cNvPr>
          <p:cNvSpPr/>
          <p:nvPr/>
        </p:nvSpPr>
        <p:spPr>
          <a:xfrm>
            <a:off x="8058272" y="3065929"/>
            <a:ext cx="2462608" cy="363071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0" indent="0" algn="just">
              <a:buNone/>
            </a:pPr>
            <a:r>
              <a:rPr lang="en-US" sz="1800" b="0" dirty="0" err="1">
                <a:latin typeface="Arial" panose="020B0604020202020204" pitchFamily="34" charset="0"/>
                <a:cs typeface="Arial" panose="020B0604020202020204" pitchFamily="34" charset="0"/>
              </a:rPr>
              <a:t>Penerima</a:t>
            </a:r>
            <a:endParaRPr lang="en-ID" sz="1800" b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8616DBDA-1FEB-4310-8BA9-5C34388C9A6D}"/>
              </a:ext>
            </a:extLst>
          </p:cNvPr>
          <p:cNvSpPr/>
          <p:nvPr/>
        </p:nvSpPr>
        <p:spPr>
          <a:xfrm>
            <a:off x="4135815" y="3065929"/>
            <a:ext cx="2462608" cy="363071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0" indent="0" algn="just">
              <a:buNone/>
            </a:pPr>
            <a:r>
              <a:rPr lang="en-US" sz="1800" b="0" dirty="0" err="1">
                <a:latin typeface="Arial" panose="020B0604020202020204" pitchFamily="34" charset="0"/>
                <a:cs typeface="Arial" panose="020B0604020202020204" pitchFamily="34" charset="0"/>
              </a:rPr>
              <a:t>Umpan</a:t>
            </a:r>
            <a:r>
              <a:rPr lang="en-US" sz="18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b="0" dirty="0" err="1">
                <a:latin typeface="Arial" panose="020B0604020202020204" pitchFamily="34" charset="0"/>
                <a:cs typeface="Arial" panose="020B0604020202020204" pitchFamily="34" charset="0"/>
              </a:rPr>
              <a:t>Balik</a:t>
            </a:r>
            <a:endParaRPr lang="en-ID" sz="1800" b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85FBA020-D748-4FE1-992F-D78AD2B4664D}"/>
              </a:ext>
            </a:extLst>
          </p:cNvPr>
          <p:cNvSpPr/>
          <p:nvPr/>
        </p:nvSpPr>
        <p:spPr>
          <a:xfrm>
            <a:off x="4135815" y="2663544"/>
            <a:ext cx="2462608" cy="363071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0" indent="0" algn="just">
              <a:buNone/>
            </a:pPr>
            <a:r>
              <a:rPr lang="en-US" sz="1800" b="0" dirty="0" err="1">
                <a:latin typeface="Arial" panose="020B0604020202020204" pitchFamily="34" charset="0"/>
                <a:cs typeface="Arial" panose="020B0604020202020204" pitchFamily="34" charset="0"/>
              </a:rPr>
              <a:t>Apa</a:t>
            </a:r>
            <a:r>
              <a:rPr lang="en-US" sz="18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b="0" dirty="0" err="1">
                <a:latin typeface="Arial" panose="020B0604020202020204" pitchFamily="34" charset="0"/>
                <a:cs typeface="Arial" panose="020B0604020202020204" pitchFamily="34" charset="0"/>
              </a:rPr>
              <a:t>Hasilnya</a:t>
            </a:r>
            <a:r>
              <a:rPr lang="en-US" sz="1800" b="0" dirty="0"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  <a:endParaRPr lang="en-ID" sz="1800" b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Arrow: Down 16">
            <a:extLst>
              <a:ext uri="{FF2B5EF4-FFF2-40B4-BE49-F238E27FC236}">
                <a16:creationId xmlns:a16="http://schemas.microsoft.com/office/drawing/2014/main" id="{60896514-48DA-4DA0-993D-BE686507CF40}"/>
              </a:ext>
            </a:extLst>
          </p:cNvPr>
          <p:cNvSpPr/>
          <p:nvPr/>
        </p:nvSpPr>
        <p:spPr>
          <a:xfrm rot="16200000">
            <a:off x="3157120" y="971551"/>
            <a:ext cx="497541" cy="109593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18" name="Arrow: Down 17">
            <a:extLst>
              <a:ext uri="{FF2B5EF4-FFF2-40B4-BE49-F238E27FC236}">
                <a16:creationId xmlns:a16="http://schemas.microsoft.com/office/drawing/2014/main" id="{CBAB9586-211B-4426-AAC8-AAC7FC5775BB}"/>
              </a:ext>
            </a:extLst>
          </p:cNvPr>
          <p:cNvSpPr/>
          <p:nvPr/>
        </p:nvSpPr>
        <p:spPr>
          <a:xfrm rot="16200000">
            <a:off x="7079577" y="930182"/>
            <a:ext cx="497541" cy="109593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19" name="Arrow: Down 18">
            <a:extLst>
              <a:ext uri="{FF2B5EF4-FFF2-40B4-BE49-F238E27FC236}">
                <a16:creationId xmlns:a16="http://schemas.microsoft.com/office/drawing/2014/main" id="{49C243A3-DF68-4463-AE07-56F568367492}"/>
              </a:ext>
            </a:extLst>
          </p:cNvPr>
          <p:cNvSpPr/>
          <p:nvPr/>
        </p:nvSpPr>
        <p:spPr>
          <a:xfrm>
            <a:off x="9040805" y="1908456"/>
            <a:ext cx="497541" cy="109593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20" name="Arrow: Down 19">
            <a:extLst>
              <a:ext uri="{FF2B5EF4-FFF2-40B4-BE49-F238E27FC236}">
                <a16:creationId xmlns:a16="http://schemas.microsoft.com/office/drawing/2014/main" id="{1E4D4FF7-A291-489C-B052-67AAA650B029}"/>
              </a:ext>
            </a:extLst>
          </p:cNvPr>
          <p:cNvSpPr/>
          <p:nvPr/>
        </p:nvSpPr>
        <p:spPr>
          <a:xfrm rot="5400000">
            <a:off x="7079577" y="2699496"/>
            <a:ext cx="497541" cy="109593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 dirty="0"/>
          </a:p>
        </p:txBody>
      </p:sp>
      <p:sp>
        <p:nvSpPr>
          <p:cNvPr id="21" name="Arrow: Down 20">
            <a:extLst>
              <a:ext uri="{FF2B5EF4-FFF2-40B4-BE49-F238E27FC236}">
                <a16:creationId xmlns:a16="http://schemas.microsoft.com/office/drawing/2014/main" id="{992217D9-D79A-4031-AC77-6E22141015E3}"/>
              </a:ext>
            </a:extLst>
          </p:cNvPr>
          <p:cNvSpPr/>
          <p:nvPr/>
        </p:nvSpPr>
        <p:spPr>
          <a:xfrm rot="6862033">
            <a:off x="2679489" y="1414683"/>
            <a:ext cx="497541" cy="227409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 dirty="0"/>
          </a:p>
        </p:txBody>
      </p:sp>
    </p:spTree>
    <p:extLst>
      <p:ext uri="{BB962C8B-B14F-4D97-AF65-F5344CB8AC3E}">
        <p14:creationId xmlns:p14="http://schemas.microsoft.com/office/powerpoint/2010/main" val="157601283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9B725E-F1E1-4649-9BD7-6628CA5AC1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3357" y="317369"/>
            <a:ext cx="8059579" cy="604781"/>
          </a:xfrm>
        </p:spPr>
        <p:txBody>
          <a:bodyPr/>
          <a:lstStyle/>
          <a:p>
            <a:r>
              <a:rPr lang="en-US" dirty="0" err="1"/>
              <a:t>Komunikasi</a:t>
            </a:r>
            <a:r>
              <a:rPr lang="en-US" dirty="0"/>
              <a:t> </a:t>
            </a:r>
            <a:r>
              <a:rPr lang="en-US" dirty="0" err="1"/>
              <a:t>berdasarkan</a:t>
            </a:r>
            <a:r>
              <a:rPr lang="en-US" dirty="0"/>
              <a:t> </a:t>
            </a:r>
            <a:r>
              <a:rPr lang="en-US" dirty="0" err="1"/>
              <a:t>hasil</a:t>
            </a:r>
            <a:r>
              <a:rPr lang="en-US" dirty="0"/>
              <a:t> </a:t>
            </a:r>
            <a:r>
              <a:rPr lang="en-US" dirty="0" err="1"/>
              <a:t>penelitian</a:t>
            </a:r>
            <a:endParaRPr lang="en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198E2A-7544-457E-BA44-12C4C50C5485}"/>
              </a:ext>
            </a:extLst>
          </p:cNvPr>
          <p:cNvSpPr>
            <a:spLocks noGrp="1"/>
          </p:cNvSpPr>
          <p:nvPr>
            <p:ph idx="10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Berdasarkan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hasil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penelitian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Hapsari</a:t>
            </a:r>
            <a:r>
              <a:rPr lang="en-US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(20</a:t>
            </a:r>
            <a:r>
              <a:rPr lang="en-US" sz="2000" b="0" dirty="0">
                <a:solidFill>
                  <a:srgbClr val="22222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23)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komunikasi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pertanian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di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kelompok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Wanita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tani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estari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desa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cibodas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terdapat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lima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unsur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komunikasi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yaitu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: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komunikator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pesan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, media,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komunikan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efek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komunikasi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.   </a:t>
            </a:r>
          </a:p>
          <a:p>
            <a:pPr marL="0" indent="0" algn="just">
              <a:buNone/>
            </a:pPr>
            <a:endParaRPr lang="en-ID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Berdasarkan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hasil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penelitian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Umi (2024),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Penyuluh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berperan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sebagai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komunikator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menyampaikan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informasi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secara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intensif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efisien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baik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melalui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komunikasi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antarpribadi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maupun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kelompok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sehingga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pesan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menghasilkan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efek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positif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komunikasi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peningkatan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pengetahuan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efek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kognitif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),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perubahan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sikap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efek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afektif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), dan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perubahan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perilaku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efek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konatif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petani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, dan di lain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sisi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mendorong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minat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mereka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terhadap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adopsi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teknologi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digital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peTani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Apps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kegiatan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pertanian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, dan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mengubah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perilaku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mereka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mengaplikasikan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teknologi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tersebut</a:t>
            </a:r>
            <a:endParaRPr lang="en-ID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4875928-5C3F-49C8-B983-A2F5524F349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12516" y="0"/>
            <a:ext cx="1009107" cy="100910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75363804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9B725E-F1E1-4649-9BD7-6628CA5AC1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3357" y="317369"/>
            <a:ext cx="8059579" cy="604781"/>
          </a:xfrm>
        </p:spPr>
        <p:txBody>
          <a:bodyPr/>
          <a:lstStyle/>
          <a:p>
            <a:r>
              <a:rPr lang="en-US" dirty="0" err="1"/>
              <a:t>Komunikasi</a:t>
            </a:r>
            <a:r>
              <a:rPr lang="en-US" dirty="0"/>
              <a:t> </a:t>
            </a:r>
            <a:r>
              <a:rPr lang="en-US" dirty="0" err="1"/>
              <a:t>berdasarkan</a:t>
            </a:r>
            <a:r>
              <a:rPr lang="en-US" dirty="0"/>
              <a:t> </a:t>
            </a:r>
            <a:r>
              <a:rPr lang="en-US" dirty="0" err="1"/>
              <a:t>hasil</a:t>
            </a:r>
            <a:r>
              <a:rPr lang="en-US" dirty="0"/>
              <a:t> </a:t>
            </a:r>
            <a:r>
              <a:rPr lang="en-US" dirty="0" err="1"/>
              <a:t>penelitian</a:t>
            </a:r>
            <a:endParaRPr lang="en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198E2A-7544-457E-BA44-12C4C50C5485}"/>
              </a:ext>
            </a:extLst>
          </p:cNvPr>
          <p:cNvSpPr>
            <a:spLocks noGrp="1"/>
          </p:cNvSpPr>
          <p:nvPr>
            <p:ph idx="10"/>
          </p:nvPr>
        </p:nvSpPr>
        <p:spPr/>
        <p:txBody>
          <a:bodyPr>
            <a:normAutofit fontScale="85000" lnSpcReduction="20000"/>
          </a:bodyPr>
          <a:lstStyle/>
          <a:p>
            <a:pPr marL="0" indent="0" algn="just">
              <a:lnSpc>
                <a:spcPct val="107000"/>
              </a:lnSpc>
              <a:spcAft>
                <a:spcPts val="800"/>
              </a:spcAft>
              <a:buNone/>
            </a:pPr>
            <a:r>
              <a:rPr lang="en-US" sz="18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Menurut</a:t>
            </a:r>
            <a:r>
              <a:rPr lang="en-US" sz="18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Sari (2018), </a:t>
            </a:r>
            <a:r>
              <a:rPr lang="en-US" sz="18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Unsur-unsur</a:t>
            </a:r>
            <a:r>
              <a:rPr lang="en-US" sz="18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8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komunikasi</a:t>
            </a:r>
            <a:r>
              <a:rPr lang="en-US" sz="18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8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tersebut</a:t>
            </a:r>
            <a:r>
              <a:rPr lang="en-US" sz="18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minimal </a:t>
            </a:r>
            <a:r>
              <a:rPr lang="en-US" sz="18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ada</a:t>
            </a:r>
            <a:r>
              <a:rPr lang="en-US" sz="18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5 </a:t>
            </a:r>
            <a:r>
              <a:rPr lang="en-US" sz="18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yaitu</a:t>
            </a:r>
            <a:r>
              <a:rPr lang="en-US" sz="18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: </a:t>
            </a:r>
            <a:endParaRPr lang="en-ID" sz="1800" b="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en-US" sz="18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Sumber</a:t>
            </a:r>
            <a:r>
              <a:rPr lang="en-US" sz="18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/ </a:t>
            </a:r>
            <a:r>
              <a:rPr lang="en-US" sz="18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komunikator</a:t>
            </a:r>
            <a:r>
              <a:rPr lang="en-US" sz="18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(source/sender) :</a:t>
            </a:r>
            <a:r>
              <a:rPr lang="en-US" sz="18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Sumber</a:t>
            </a:r>
            <a:r>
              <a:rPr lang="en-US" sz="18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8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komunikasi</a:t>
            </a:r>
            <a:r>
              <a:rPr lang="en-US" sz="18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8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adalah</a:t>
            </a:r>
            <a:r>
              <a:rPr lang="en-US" sz="18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8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pihak</a:t>
            </a:r>
            <a:r>
              <a:rPr lang="en-US" sz="18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yang </a:t>
            </a:r>
            <a:r>
              <a:rPr lang="en-US" sz="18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mengirim</a:t>
            </a:r>
            <a:r>
              <a:rPr lang="en-US" sz="18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8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pesan</a:t>
            </a:r>
            <a:r>
              <a:rPr lang="en-US" sz="18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8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atau</a:t>
            </a:r>
            <a:r>
              <a:rPr lang="en-US" sz="18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8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informasi</a:t>
            </a:r>
            <a:r>
              <a:rPr lang="en-US" sz="18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dan </a:t>
            </a:r>
            <a:r>
              <a:rPr lang="en-US" sz="18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sumber</a:t>
            </a:r>
            <a:r>
              <a:rPr lang="en-US" sz="18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8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ini</a:t>
            </a:r>
            <a:r>
              <a:rPr lang="en-US" sz="18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8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bisa</a:t>
            </a:r>
            <a:r>
              <a:rPr lang="en-US" sz="18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8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penyuluh</a:t>
            </a:r>
            <a:r>
              <a:rPr lang="en-US" sz="18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8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atau</a:t>
            </a:r>
            <a:r>
              <a:rPr lang="en-US" sz="18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8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agen</a:t>
            </a:r>
            <a:r>
              <a:rPr lang="en-US" sz="18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8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pembaharu</a:t>
            </a:r>
            <a:r>
              <a:rPr lang="en-US" sz="18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  <a:endParaRPr lang="en-ID" sz="1800" b="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en-US" sz="18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Pesan</a:t>
            </a:r>
            <a:r>
              <a:rPr lang="en-US" sz="18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(message) :</a:t>
            </a:r>
            <a:r>
              <a:rPr lang="en-US" sz="18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Pesan</a:t>
            </a:r>
            <a:r>
              <a:rPr lang="en-US" sz="18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8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merupakan</a:t>
            </a:r>
            <a:r>
              <a:rPr lang="en-US" sz="18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8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informasi</a:t>
            </a:r>
            <a:r>
              <a:rPr lang="en-US" sz="18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yang </a:t>
            </a:r>
            <a:r>
              <a:rPr lang="en-US" sz="18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ditujukan</a:t>
            </a:r>
            <a:r>
              <a:rPr lang="en-US" sz="18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8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kepada</a:t>
            </a:r>
            <a:r>
              <a:rPr lang="en-US" sz="18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8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penerima</a:t>
            </a:r>
            <a:r>
              <a:rPr lang="en-US" sz="18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</a:t>
            </a:r>
            <a:r>
              <a:rPr lang="en-US" sz="18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Dalam</a:t>
            </a:r>
            <a:r>
              <a:rPr lang="en-US" sz="18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8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penyuluhan</a:t>
            </a:r>
            <a:r>
              <a:rPr lang="en-US" sz="18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8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pertanian</a:t>
            </a:r>
            <a:r>
              <a:rPr lang="en-US" sz="18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8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pesan</a:t>
            </a:r>
            <a:r>
              <a:rPr lang="en-US" sz="18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8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ini</a:t>
            </a:r>
            <a:r>
              <a:rPr lang="en-US" sz="18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8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dapat</a:t>
            </a:r>
            <a:r>
              <a:rPr lang="en-US" sz="18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8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berupa</a:t>
            </a:r>
            <a:r>
              <a:rPr lang="en-US" sz="18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8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materi</a:t>
            </a:r>
            <a:r>
              <a:rPr lang="en-US" sz="18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8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penyuluhan</a:t>
            </a:r>
            <a:r>
              <a:rPr lang="en-US" sz="18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  <a:endParaRPr lang="en-ID" sz="1800" b="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en-US" sz="18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Penerima</a:t>
            </a:r>
            <a:r>
              <a:rPr lang="en-US" sz="18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/</a:t>
            </a:r>
            <a:r>
              <a:rPr lang="en-US" sz="18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komunikan</a:t>
            </a:r>
            <a:r>
              <a:rPr lang="en-US" sz="18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(receiver) : </a:t>
            </a:r>
            <a:r>
              <a:rPr lang="en-US" sz="18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Penerima</a:t>
            </a:r>
            <a:r>
              <a:rPr lang="en-US" sz="18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8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adalah</a:t>
            </a:r>
            <a:r>
              <a:rPr lang="en-US" sz="18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8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pihak</a:t>
            </a:r>
            <a:r>
              <a:rPr lang="en-US" sz="18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yang </a:t>
            </a:r>
            <a:r>
              <a:rPr lang="en-US" sz="18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menerima</a:t>
            </a:r>
            <a:r>
              <a:rPr lang="en-US" sz="18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8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pesan-pesan</a:t>
            </a:r>
            <a:r>
              <a:rPr lang="en-US" sz="18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8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atau</a:t>
            </a:r>
            <a:r>
              <a:rPr lang="en-US" sz="18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8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informasi</a:t>
            </a:r>
            <a:r>
              <a:rPr lang="en-US" sz="18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</a:t>
            </a:r>
            <a:r>
              <a:rPr lang="en-US" sz="18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yaitu</a:t>
            </a:r>
            <a:r>
              <a:rPr lang="en-US" sz="18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8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pihak</a:t>
            </a:r>
            <a:r>
              <a:rPr lang="en-US" sz="18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yang </a:t>
            </a:r>
            <a:r>
              <a:rPr lang="en-US" sz="18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diharapkan</a:t>
            </a:r>
            <a:r>
              <a:rPr lang="en-US" sz="18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8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akan</a:t>
            </a:r>
            <a:r>
              <a:rPr lang="en-US" sz="18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8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berubah</a:t>
            </a:r>
            <a:r>
              <a:rPr lang="en-US" sz="18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8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baik</a:t>
            </a:r>
            <a:r>
              <a:rPr lang="en-US" sz="18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8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perilaku</a:t>
            </a:r>
            <a:r>
              <a:rPr lang="en-US" sz="18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8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maupun</a:t>
            </a:r>
            <a:r>
              <a:rPr lang="en-US" sz="18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8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kepribadiannya</a:t>
            </a:r>
            <a:r>
              <a:rPr lang="en-US" sz="18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Karena proses </a:t>
            </a:r>
            <a:r>
              <a:rPr lang="en-US" sz="18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penyuluhan</a:t>
            </a:r>
            <a:r>
              <a:rPr lang="en-US" sz="18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8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pertanian</a:t>
            </a:r>
            <a:r>
              <a:rPr lang="en-US" sz="18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8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dapat</a:t>
            </a:r>
            <a:r>
              <a:rPr lang="en-US" sz="18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8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dilakukan</a:t>
            </a:r>
            <a:r>
              <a:rPr lang="en-US" sz="18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8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dengan</a:t>
            </a:r>
            <a:r>
              <a:rPr lang="en-US" sz="18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8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menggunakan</a:t>
            </a:r>
            <a:r>
              <a:rPr lang="en-US" sz="18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8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berbagai</a:t>
            </a:r>
            <a:r>
              <a:rPr lang="en-US" sz="18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8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metoda</a:t>
            </a:r>
            <a:r>
              <a:rPr lang="en-US" sz="18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</a:t>
            </a:r>
            <a:r>
              <a:rPr lang="en-US" sz="18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teknik</a:t>
            </a:r>
            <a:r>
              <a:rPr lang="en-US" sz="18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dan media, </a:t>
            </a:r>
            <a:r>
              <a:rPr lang="en-US" sz="18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maka</a:t>
            </a:r>
            <a:r>
              <a:rPr lang="en-US" sz="18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8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unsur</a:t>
            </a:r>
            <a:r>
              <a:rPr lang="en-US" sz="18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8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komunikasi</a:t>
            </a:r>
            <a:r>
              <a:rPr lang="en-US" sz="18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8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bertambah</a:t>
            </a:r>
            <a:r>
              <a:rPr lang="en-US" sz="18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  <a:endParaRPr lang="en-ID" sz="1800" b="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en-US" sz="18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Saluran</a:t>
            </a:r>
            <a:r>
              <a:rPr lang="en-US" sz="18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(channel) : </a:t>
            </a:r>
            <a:r>
              <a:rPr lang="en-US" sz="18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Saluran</a:t>
            </a:r>
            <a:r>
              <a:rPr lang="en-US" sz="18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8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adalah</a:t>
            </a:r>
            <a:r>
              <a:rPr lang="en-US" sz="18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8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jalan</a:t>
            </a:r>
            <a:r>
              <a:rPr lang="en-US" sz="18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yang </a:t>
            </a:r>
            <a:r>
              <a:rPr lang="en-US" sz="18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dilalui</a:t>
            </a:r>
            <a:r>
              <a:rPr lang="en-US" sz="18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8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pesan</a:t>
            </a:r>
            <a:r>
              <a:rPr lang="en-US" sz="18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yang </a:t>
            </a:r>
            <a:r>
              <a:rPr lang="en-US" sz="18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disampaikan</a:t>
            </a:r>
            <a:r>
              <a:rPr lang="en-US" sz="18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8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sumber</a:t>
            </a:r>
            <a:r>
              <a:rPr lang="en-US" sz="18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8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kepada</a:t>
            </a:r>
            <a:r>
              <a:rPr lang="en-US" sz="18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8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penerima</a:t>
            </a:r>
            <a:r>
              <a:rPr lang="en-US" sz="18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</a:t>
            </a:r>
            <a:r>
              <a:rPr lang="en-US" sz="18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Saluran</a:t>
            </a:r>
            <a:r>
              <a:rPr lang="en-US" sz="18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8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meliputi</a:t>
            </a:r>
            <a:r>
              <a:rPr lang="en-US" sz="18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8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penggunaan</a:t>
            </a:r>
            <a:r>
              <a:rPr lang="en-US" sz="18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8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metoda</a:t>
            </a:r>
            <a:r>
              <a:rPr lang="en-US" sz="18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dan </a:t>
            </a:r>
            <a:r>
              <a:rPr lang="en-US" sz="18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teknik</a:t>
            </a:r>
            <a:r>
              <a:rPr lang="en-US" sz="18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8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serta</a:t>
            </a:r>
            <a:r>
              <a:rPr lang="en-US" sz="18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8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penggunaan</a:t>
            </a:r>
            <a:r>
              <a:rPr lang="en-US" sz="18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media yang </a:t>
            </a:r>
            <a:r>
              <a:rPr lang="en-US" sz="18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relevan</a:t>
            </a:r>
            <a:r>
              <a:rPr lang="en-US" sz="18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8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dengan</a:t>
            </a:r>
            <a:r>
              <a:rPr lang="en-US" sz="18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8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tujuan</a:t>
            </a:r>
            <a:r>
              <a:rPr lang="en-US" sz="18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</a:t>
            </a:r>
            <a:r>
              <a:rPr lang="en-US" sz="18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sasaran</a:t>
            </a:r>
            <a:r>
              <a:rPr lang="en-US" sz="18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8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serta</a:t>
            </a:r>
            <a:r>
              <a:rPr lang="en-US" sz="18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8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sifat</a:t>
            </a:r>
            <a:r>
              <a:rPr lang="en-US" sz="18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8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pesannya</a:t>
            </a:r>
            <a:r>
              <a:rPr lang="en-US" sz="1800" b="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dan di lain </a:t>
            </a:r>
            <a:r>
              <a:rPr lang="en-US" sz="1800" b="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sisi</a:t>
            </a:r>
            <a:r>
              <a:rPr lang="en-US" sz="1800" b="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8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untuk</a:t>
            </a:r>
            <a:r>
              <a:rPr lang="en-US" sz="18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8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meningkatkan</a:t>
            </a:r>
            <a:r>
              <a:rPr lang="en-US" sz="18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8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pemahaman</a:t>
            </a:r>
            <a:r>
              <a:rPr lang="en-US" sz="18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8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sasaran</a:t>
            </a:r>
            <a:r>
              <a:rPr lang="en-US" sz="18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8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terhadap</a:t>
            </a:r>
            <a:r>
              <a:rPr lang="en-US" sz="18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8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pesan</a:t>
            </a:r>
            <a:r>
              <a:rPr lang="en-US" sz="18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yang </a:t>
            </a:r>
            <a:r>
              <a:rPr lang="en-US" sz="18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disampaikan</a:t>
            </a:r>
            <a:r>
              <a:rPr lang="en-US" sz="18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</a:t>
            </a:r>
            <a:r>
              <a:rPr lang="en-US" sz="18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untuk</a:t>
            </a:r>
            <a:r>
              <a:rPr lang="en-US" sz="18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8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mendorong</a:t>
            </a:r>
            <a:r>
              <a:rPr lang="en-US" sz="18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8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aktivitas</a:t>
            </a:r>
            <a:r>
              <a:rPr lang="en-US" sz="18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dan </a:t>
            </a:r>
            <a:r>
              <a:rPr lang="en-US" sz="18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kreativitas</a:t>
            </a:r>
            <a:r>
              <a:rPr lang="en-US" sz="18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8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sasaran</a:t>
            </a:r>
            <a:r>
              <a:rPr lang="en-US" sz="18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8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serta</a:t>
            </a:r>
            <a:r>
              <a:rPr lang="en-US" sz="18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8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tumbuhnya</a:t>
            </a:r>
            <a:r>
              <a:rPr lang="en-US" sz="18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rasa </a:t>
            </a:r>
            <a:r>
              <a:rPr lang="en-US" sz="18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percaya</a:t>
            </a:r>
            <a:r>
              <a:rPr lang="en-US" sz="18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8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diri</a:t>
            </a:r>
            <a:r>
              <a:rPr lang="en-US" sz="18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  <a:endParaRPr lang="en-ID" sz="1800" b="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en-US" sz="18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Efek</a:t>
            </a:r>
            <a:r>
              <a:rPr lang="en-US" sz="18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: </a:t>
            </a:r>
            <a:r>
              <a:rPr lang="en-US" sz="18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Efek</a:t>
            </a:r>
            <a:r>
              <a:rPr lang="en-US" sz="18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8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komunikasi</a:t>
            </a:r>
            <a:r>
              <a:rPr lang="en-US" sz="18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8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merupakan</a:t>
            </a:r>
            <a:r>
              <a:rPr lang="en-US" sz="18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8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respon</a:t>
            </a:r>
            <a:r>
              <a:rPr lang="en-US" sz="18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8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penerima</a:t>
            </a:r>
            <a:r>
              <a:rPr lang="en-US" sz="18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8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terhadap</a:t>
            </a:r>
            <a:r>
              <a:rPr lang="en-US" sz="18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8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pesan-pesan</a:t>
            </a:r>
            <a:r>
              <a:rPr lang="en-US" sz="18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yang </a:t>
            </a:r>
            <a:r>
              <a:rPr lang="en-US" sz="18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diterima</a:t>
            </a:r>
            <a:r>
              <a:rPr lang="en-US" sz="18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dan </a:t>
            </a:r>
            <a:r>
              <a:rPr lang="en-US" sz="18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merupakan</a:t>
            </a:r>
            <a:r>
              <a:rPr lang="en-US" sz="18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8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umpan</a:t>
            </a:r>
            <a:r>
              <a:rPr lang="en-US" sz="18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8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balik</a:t>
            </a:r>
            <a:r>
              <a:rPr lang="en-US" sz="18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(feedback), </a:t>
            </a:r>
            <a:r>
              <a:rPr lang="en-US" sz="18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efek</a:t>
            </a:r>
            <a:r>
              <a:rPr lang="en-US" sz="18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8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komunikasi</a:t>
            </a:r>
            <a:r>
              <a:rPr lang="en-US" sz="18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8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berupa</a:t>
            </a:r>
            <a:r>
              <a:rPr lang="en-US" sz="18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8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perubahan</a:t>
            </a:r>
            <a:r>
              <a:rPr lang="en-US" sz="18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yang </a:t>
            </a:r>
            <a:r>
              <a:rPr lang="en-US" sz="18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diharapkan</a:t>
            </a:r>
            <a:r>
              <a:rPr lang="en-US" sz="18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8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terjadi</a:t>
            </a:r>
            <a:r>
              <a:rPr lang="en-US" sz="18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pada </a:t>
            </a:r>
            <a:r>
              <a:rPr lang="en-US" sz="18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sasaran</a:t>
            </a:r>
            <a:r>
              <a:rPr lang="en-US" sz="18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8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akibat</a:t>
            </a:r>
            <a:r>
              <a:rPr lang="en-US" sz="18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8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dari</a:t>
            </a:r>
            <a:r>
              <a:rPr lang="en-US" sz="18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proses </a:t>
            </a:r>
            <a:r>
              <a:rPr lang="en-US" sz="18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komunikasi</a:t>
            </a:r>
            <a:r>
              <a:rPr lang="en-US" sz="18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</a:t>
            </a:r>
            <a:r>
              <a:rPr lang="en-US" sz="18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Perubahan</a:t>
            </a:r>
            <a:r>
              <a:rPr lang="en-US" sz="18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yang </a:t>
            </a:r>
            <a:r>
              <a:rPr lang="en-US" sz="18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diharapkan</a:t>
            </a:r>
            <a:r>
              <a:rPr lang="en-US" sz="18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8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menyangkut</a:t>
            </a:r>
            <a:r>
              <a:rPr lang="en-US" sz="18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8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perubahan</a:t>
            </a:r>
            <a:r>
              <a:rPr lang="en-US" sz="18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8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perilaku</a:t>
            </a:r>
            <a:r>
              <a:rPr lang="en-US" sz="18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(</a:t>
            </a:r>
            <a:r>
              <a:rPr lang="en-US" sz="18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pengetahuan</a:t>
            </a:r>
            <a:r>
              <a:rPr lang="en-US" sz="18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</a:t>
            </a:r>
            <a:r>
              <a:rPr lang="en-US" sz="18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keterampilan</a:t>
            </a:r>
            <a:r>
              <a:rPr lang="en-US" sz="18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dan </a:t>
            </a:r>
            <a:r>
              <a:rPr lang="en-US" sz="18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sikap</a:t>
            </a:r>
            <a:r>
              <a:rPr lang="en-US" sz="18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), dan </a:t>
            </a:r>
            <a:r>
              <a:rPr lang="en-US" sz="18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kepribadian</a:t>
            </a:r>
            <a:r>
              <a:rPr lang="en-US" sz="18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8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sasaran</a:t>
            </a:r>
            <a:r>
              <a:rPr lang="en-US" sz="18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(</a:t>
            </a:r>
            <a:r>
              <a:rPr lang="en-US" sz="18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kemandirian</a:t>
            </a:r>
            <a:r>
              <a:rPr lang="en-US" sz="18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</a:t>
            </a:r>
            <a:r>
              <a:rPr lang="en-US" sz="18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ketangguhan</a:t>
            </a:r>
            <a:r>
              <a:rPr lang="en-US" sz="18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</a:t>
            </a:r>
            <a:r>
              <a:rPr lang="en-US" sz="18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kemampuan</a:t>
            </a:r>
            <a:r>
              <a:rPr lang="en-US" sz="18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8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bekerjasama</a:t>
            </a:r>
            <a:r>
              <a:rPr lang="en-US" sz="18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</a:t>
            </a:r>
            <a:r>
              <a:rPr lang="en-US" sz="18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percaya</a:t>
            </a:r>
            <a:r>
              <a:rPr lang="en-US" sz="18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8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diri</a:t>
            </a:r>
            <a:r>
              <a:rPr lang="en-US" sz="18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</a:t>
            </a:r>
            <a:r>
              <a:rPr lang="en-US" sz="18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kemampuan</a:t>
            </a:r>
            <a:r>
              <a:rPr lang="en-US" sz="18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8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menempatkan</a:t>
            </a:r>
            <a:r>
              <a:rPr lang="en-US" sz="18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8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diri</a:t>
            </a:r>
            <a:r>
              <a:rPr lang="en-US" sz="18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pada </a:t>
            </a:r>
            <a:r>
              <a:rPr lang="en-US" sz="18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posisi</a:t>
            </a:r>
            <a:r>
              <a:rPr lang="en-US" sz="18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8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tawar</a:t>
            </a:r>
            <a:r>
              <a:rPr lang="en-US" sz="18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yang </a:t>
            </a:r>
            <a:r>
              <a:rPr lang="en-US" sz="18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kuat</a:t>
            </a:r>
            <a:r>
              <a:rPr lang="en-US" sz="18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</a:t>
            </a:r>
            <a:r>
              <a:rPr lang="en-US" sz="18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dsb</a:t>
            </a:r>
            <a:r>
              <a:rPr lang="en-US" sz="18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.)</a:t>
            </a:r>
            <a:endParaRPr lang="en-ID" sz="1800" b="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endParaRPr lang="en-ID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4875928-5C3F-49C8-B983-A2F5524F349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12516" y="0"/>
            <a:ext cx="1009107" cy="100910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68993083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1B92995-DE89-4B4E-915F-9D5C47F974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0302" y="3539792"/>
            <a:ext cx="10515600" cy="701731"/>
          </a:xfrm>
        </p:spPr>
        <p:txBody>
          <a:bodyPr/>
          <a:lstStyle/>
          <a:p>
            <a:r>
              <a:rPr lang="en-ID" sz="4400" dirty="0" err="1">
                <a:cs typeface="Arial" panose="020B0604020202020204" pitchFamily="34" charset="0"/>
              </a:rPr>
              <a:t>Adopsi</a:t>
            </a:r>
            <a:r>
              <a:rPr lang="en-ID" sz="4400" dirty="0">
                <a:cs typeface="Arial" panose="020B0604020202020204" pitchFamily="34" charset="0"/>
              </a:rPr>
              <a:t> </a:t>
            </a:r>
            <a:r>
              <a:rPr lang="en-ID" sz="4400" dirty="0" err="1">
                <a:cs typeface="Arial" panose="020B0604020202020204" pitchFamily="34" charset="0"/>
              </a:rPr>
              <a:t>penyuluhan</a:t>
            </a:r>
            <a:endParaRPr lang="ko-KR" altLang="en-US" sz="4400" dirty="0">
              <a:latin typeface="Redressed" panose="020B0604020202020204" charset="0"/>
              <a:cs typeface="Arial" panose="020B0604020202020204" pitchFamily="34" charset="0"/>
            </a:endParaRPr>
          </a:p>
        </p:txBody>
      </p:sp>
      <p:sp>
        <p:nvSpPr>
          <p:cNvPr id="3" name="대각선 방향의 모서리가 둥근 사각형 175">
            <a:extLst>
              <a:ext uri="{FF2B5EF4-FFF2-40B4-BE49-F238E27FC236}">
                <a16:creationId xmlns:a16="http://schemas.microsoft.com/office/drawing/2014/main" id="{49987A58-EA8A-4EE5-B048-BC1CF79AFA7A}"/>
              </a:ext>
            </a:extLst>
          </p:cNvPr>
          <p:cNvSpPr/>
          <p:nvPr/>
        </p:nvSpPr>
        <p:spPr bwMode="auto">
          <a:xfrm>
            <a:off x="1345965" y="1113896"/>
            <a:ext cx="1579196" cy="1221699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000000">
              <a:alpha val="1803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" name="대각선 방향의 모서리가 둥근 사각형 175">
            <a:extLst>
              <a:ext uri="{FF2B5EF4-FFF2-40B4-BE49-F238E27FC236}">
                <a16:creationId xmlns:a16="http://schemas.microsoft.com/office/drawing/2014/main" id="{788F82DA-B240-486F-832E-E3F25C24FCB5}"/>
              </a:ext>
            </a:extLst>
          </p:cNvPr>
          <p:cNvSpPr/>
          <p:nvPr/>
        </p:nvSpPr>
        <p:spPr bwMode="auto">
          <a:xfrm>
            <a:off x="1206110" y="973062"/>
            <a:ext cx="1579196" cy="1221699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311B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5" name="직사각형 35">
            <a:extLst>
              <a:ext uri="{FF2B5EF4-FFF2-40B4-BE49-F238E27FC236}">
                <a16:creationId xmlns:a16="http://schemas.microsoft.com/office/drawing/2014/main" id="{3F339899-2FA4-488C-A4AA-B11FD52ACAE5}"/>
              </a:ext>
            </a:extLst>
          </p:cNvPr>
          <p:cNvSpPr/>
          <p:nvPr/>
        </p:nvSpPr>
        <p:spPr bwMode="auto">
          <a:xfrm>
            <a:off x="1368727" y="1215861"/>
            <a:ext cx="1162656" cy="724561"/>
          </a:xfrm>
          <a:prstGeom prst="rect">
            <a:avLst/>
          </a:prstGeom>
          <a:noFill/>
        </p:spPr>
        <p:txBody>
          <a:bodyPr anchor="ctr"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algn="r">
              <a:buClr>
                <a:srgbClr val="008400"/>
              </a:buClr>
              <a:buSzPct val="140000"/>
              <a:tabLst>
                <a:tab pos="5645270" algn="l"/>
              </a:tabLst>
              <a:defRPr/>
            </a:pPr>
            <a:r>
              <a:rPr lang="en-US" altLang="ko-KR" sz="6000" b="1" spc="-100" dirty="0">
                <a:solidFill>
                  <a:srgbClr val="F9E9DA"/>
                </a:solidFill>
                <a:latin typeface="나눔스퀘어_ac Light" panose="020B0600000101010101" pitchFamily="50" charset="-127"/>
                <a:ea typeface="나눔스퀘어_ac Light" panose="020B0600000101010101" pitchFamily="50" charset="-127"/>
                <a:sym typeface="Monotype Sorts"/>
              </a:rPr>
              <a:t>02</a:t>
            </a:r>
            <a:endParaRPr lang="ko-KR" altLang="en-US" sz="6000" spc="-100" dirty="0">
              <a:gradFill flip="none" rotWithShape="1">
                <a:gsLst>
                  <a:gs pos="0">
                    <a:schemeClr val="bg1"/>
                  </a:gs>
                  <a:gs pos="100000">
                    <a:schemeClr val="bg1"/>
                  </a:gs>
                </a:gsLst>
                <a:path path="circle">
                  <a:fillToRect l="100000" t="100000"/>
                </a:path>
                <a:tileRect r="-100000" b="-100000"/>
              </a:gradFill>
              <a:latin typeface="나눔스퀘어_ac Light" panose="020B0600000101010101" pitchFamily="50" charset="-127"/>
              <a:ea typeface="나눔스퀘어_ac Light" panose="020B0600000101010101" pitchFamily="50" charset="-127"/>
              <a:sym typeface="Monotype Sorts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1BC93E1-40FD-483A-9176-EEDDAEFA3BA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4862" y="0"/>
            <a:ext cx="1009107" cy="100910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7074891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4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ED7584-642C-4298-A5FB-D89115BF8C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3357" y="317369"/>
            <a:ext cx="3816109" cy="604781"/>
          </a:xfrm>
        </p:spPr>
        <p:txBody>
          <a:bodyPr/>
          <a:lstStyle/>
          <a:p>
            <a:r>
              <a:rPr lang="en-US" dirty="0" err="1"/>
              <a:t>Pengertian</a:t>
            </a:r>
            <a:r>
              <a:rPr lang="en-US" dirty="0"/>
              <a:t> </a:t>
            </a:r>
            <a:r>
              <a:rPr lang="en-US" dirty="0" err="1"/>
              <a:t>Adopsi</a:t>
            </a:r>
            <a:endParaRPr lang="en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9E02E0-92F3-4659-B2D6-04A84C8910F4}"/>
              </a:ext>
            </a:extLst>
          </p:cNvPr>
          <p:cNvSpPr>
            <a:spLocks noGrp="1"/>
          </p:cNvSpPr>
          <p:nvPr>
            <p:ph idx="10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Adopsi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adalah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Proses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atau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peristiwa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yang di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terimanya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suatu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inovasi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teknologi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dan ide - ide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7ED1F54-2E92-49CA-94EF-D82DF731A8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82893" y="-86957"/>
            <a:ext cx="1009107" cy="100910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97574282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ED7584-642C-4298-A5FB-D89115BF8C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3357" y="317369"/>
            <a:ext cx="3337709" cy="604781"/>
          </a:xfrm>
        </p:spPr>
        <p:txBody>
          <a:bodyPr/>
          <a:lstStyle/>
          <a:p>
            <a:r>
              <a:rPr lang="en-US" dirty="0" err="1"/>
              <a:t>Tahapan</a:t>
            </a:r>
            <a:r>
              <a:rPr lang="en-US" dirty="0"/>
              <a:t> </a:t>
            </a:r>
            <a:r>
              <a:rPr lang="en-US" dirty="0" err="1"/>
              <a:t>Adopsi</a:t>
            </a:r>
            <a:endParaRPr lang="en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9E02E0-92F3-4659-B2D6-04A84C8910F4}"/>
              </a:ext>
            </a:extLst>
          </p:cNvPr>
          <p:cNvSpPr>
            <a:spLocks noGrp="1"/>
          </p:cNvSpPr>
          <p:nvPr>
            <p:ph idx="10"/>
          </p:nvPr>
        </p:nvSpPr>
        <p:spPr/>
        <p:txBody>
          <a:bodyPr>
            <a:normAutofit/>
          </a:bodyPr>
          <a:lstStyle/>
          <a:p>
            <a:pPr marL="457200" indent="-457200" algn="just">
              <a:buAutoNum type="arabicPeriod"/>
            </a:pP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Tahap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Sadar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Awarness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) :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Petani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/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Peternak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sasaran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telah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mengetahui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informasi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tetapi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informasi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tersebut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dirasa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kurang</a:t>
            </a:r>
            <a:endParaRPr lang="en-ID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Tahap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Minat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(Interest) :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Petani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/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Peternak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mencari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informasi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atau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keterangan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lebih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lanjut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mengenai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informasi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tersebut</a:t>
            </a:r>
            <a:endParaRPr lang="en-ID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Tahap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Menilai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(Evaluation) :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Petani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/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Peternak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sudah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menilai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cara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membandingkan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inovasi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terhadap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keadaan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dirinya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pada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saat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itu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dimasa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akan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dating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serta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menentukan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apakah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peternak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mencoba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invasi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atau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tidak</a:t>
            </a:r>
            <a:endParaRPr lang="en-ID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Tahap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Mencoba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(Trying) :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Peternak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sudah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mencoba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meskipun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skala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kecil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untuk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menentukan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angka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kesesuaian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inovasi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atau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tidak</a:t>
            </a:r>
            <a:endParaRPr lang="en-ID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Tahap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Adopsi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(Adoption) :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Peternak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sudah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meyakini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kebenaran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Inovasi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inovasi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tersebut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dirasa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bermanfaat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baginya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. Pada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tahap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ini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peternak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menerapkan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jumlah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lebih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besar</a:t>
            </a:r>
            <a:endParaRPr lang="en-ID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7ED1F54-2E92-49CA-94EF-D82DF731A8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82893" y="-86957"/>
            <a:ext cx="1009107" cy="100910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75509198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1B92995-DE89-4B4E-915F-9D5C47F974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0302" y="3539792"/>
            <a:ext cx="10515600" cy="701731"/>
          </a:xfrm>
        </p:spPr>
        <p:txBody>
          <a:bodyPr/>
          <a:lstStyle/>
          <a:p>
            <a:r>
              <a:rPr lang="en-ID" sz="4400" dirty="0" err="1">
                <a:cs typeface="Arial" panose="020B0604020202020204" pitchFamily="34" charset="0"/>
              </a:rPr>
              <a:t>Difusi</a:t>
            </a:r>
            <a:r>
              <a:rPr lang="en-ID" sz="4400" dirty="0">
                <a:cs typeface="Arial" panose="020B0604020202020204" pitchFamily="34" charset="0"/>
              </a:rPr>
              <a:t> </a:t>
            </a:r>
            <a:r>
              <a:rPr lang="en-ID" sz="4400" dirty="0" err="1">
                <a:cs typeface="Arial" panose="020B0604020202020204" pitchFamily="34" charset="0"/>
              </a:rPr>
              <a:t>Inovasi</a:t>
            </a:r>
            <a:r>
              <a:rPr lang="en-ID" sz="4400" dirty="0">
                <a:cs typeface="Arial" panose="020B0604020202020204" pitchFamily="34" charset="0"/>
              </a:rPr>
              <a:t> </a:t>
            </a:r>
            <a:r>
              <a:rPr lang="en-ID" sz="4400" dirty="0" err="1">
                <a:cs typeface="Arial" panose="020B0604020202020204" pitchFamily="34" charset="0"/>
              </a:rPr>
              <a:t>penyuluhan</a:t>
            </a:r>
            <a:endParaRPr lang="ko-KR" altLang="en-US" sz="4400" dirty="0">
              <a:latin typeface="Redressed" panose="020B0604020202020204" charset="0"/>
              <a:cs typeface="Arial" panose="020B0604020202020204" pitchFamily="34" charset="0"/>
            </a:endParaRPr>
          </a:p>
        </p:txBody>
      </p:sp>
      <p:sp>
        <p:nvSpPr>
          <p:cNvPr id="3" name="대각선 방향의 모서리가 둥근 사각형 175">
            <a:extLst>
              <a:ext uri="{FF2B5EF4-FFF2-40B4-BE49-F238E27FC236}">
                <a16:creationId xmlns:a16="http://schemas.microsoft.com/office/drawing/2014/main" id="{49987A58-EA8A-4EE5-B048-BC1CF79AFA7A}"/>
              </a:ext>
            </a:extLst>
          </p:cNvPr>
          <p:cNvSpPr/>
          <p:nvPr/>
        </p:nvSpPr>
        <p:spPr bwMode="auto">
          <a:xfrm>
            <a:off x="1345965" y="1113896"/>
            <a:ext cx="1579196" cy="1221699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000000">
              <a:alpha val="1803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" name="대각선 방향의 모서리가 둥근 사각형 175">
            <a:extLst>
              <a:ext uri="{FF2B5EF4-FFF2-40B4-BE49-F238E27FC236}">
                <a16:creationId xmlns:a16="http://schemas.microsoft.com/office/drawing/2014/main" id="{788F82DA-B240-486F-832E-E3F25C24FCB5}"/>
              </a:ext>
            </a:extLst>
          </p:cNvPr>
          <p:cNvSpPr/>
          <p:nvPr/>
        </p:nvSpPr>
        <p:spPr bwMode="auto">
          <a:xfrm>
            <a:off x="1206110" y="973062"/>
            <a:ext cx="1579196" cy="1221699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311B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5" name="직사각형 35">
            <a:extLst>
              <a:ext uri="{FF2B5EF4-FFF2-40B4-BE49-F238E27FC236}">
                <a16:creationId xmlns:a16="http://schemas.microsoft.com/office/drawing/2014/main" id="{3F339899-2FA4-488C-A4AA-B11FD52ACAE5}"/>
              </a:ext>
            </a:extLst>
          </p:cNvPr>
          <p:cNvSpPr/>
          <p:nvPr/>
        </p:nvSpPr>
        <p:spPr bwMode="auto">
          <a:xfrm>
            <a:off x="1368727" y="1215861"/>
            <a:ext cx="1162656" cy="724561"/>
          </a:xfrm>
          <a:prstGeom prst="rect">
            <a:avLst/>
          </a:prstGeom>
          <a:noFill/>
        </p:spPr>
        <p:txBody>
          <a:bodyPr anchor="ctr"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algn="r">
              <a:buClr>
                <a:srgbClr val="008400"/>
              </a:buClr>
              <a:buSzPct val="140000"/>
              <a:tabLst>
                <a:tab pos="5645270" algn="l"/>
              </a:tabLst>
              <a:defRPr/>
            </a:pPr>
            <a:r>
              <a:rPr lang="en-US" altLang="ko-KR" sz="6000" b="1" spc="-100" dirty="0">
                <a:solidFill>
                  <a:srgbClr val="F9E9DA"/>
                </a:solidFill>
                <a:latin typeface="나눔스퀘어_ac Light" panose="020B0600000101010101" pitchFamily="50" charset="-127"/>
                <a:ea typeface="나눔스퀘어_ac Light" panose="020B0600000101010101" pitchFamily="50" charset="-127"/>
                <a:sym typeface="Monotype Sorts"/>
              </a:rPr>
              <a:t>03</a:t>
            </a:r>
            <a:endParaRPr lang="ko-KR" altLang="en-US" sz="6000" spc="-100" dirty="0">
              <a:gradFill flip="none" rotWithShape="1">
                <a:gsLst>
                  <a:gs pos="0">
                    <a:schemeClr val="bg1"/>
                  </a:gs>
                  <a:gs pos="100000">
                    <a:schemeClr val="bg1"/>
                  </a:gs>
                </a:gsLst>
                <a:path path="circle">
                  <a:fillToRect l="100000" t="100000"/>
                </a:path>
                <a:tileRect r="-100000" b="-100000"/>
              </a:gradFill>
              <a:latin typeface="나눔스퀘어_ac Light" panose="020B0600000101010101" pitchFamily="50" charset="-127"/>
              <a:ea typeface="나눔스퀘어_ac Light" panose="020B0600000101010101" pitchFamily="50" charset="-127"/>
              <a:sym typeface="Monotype Sorts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F4FE7EA-C2D5-4844-A3B5-1B7BEED49A3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4862" y="0"/>
            <a:ext cx="1009107" cy="100910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938158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4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AD2A85-0318-4055-A47F-F0EF995EFE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3356" y="324294"/>
            <a:ext cx="2659702" cy="590931"/>
          </a:xfrm>
        </p:spPr>
        <p:txBody>
          <a:bodyPr/>
          <a:lstStyle/>
          <a:p>
            <a:r>
              <a:rPr lang="en" sz="3600" dirty="0">
                <a:latin typeface="Arial" panose="020B0604020202020204" pitchFamily="34" charset="0"/>
                <a:cs typeface="Arial" panose="020B0604020202020204" pitchFamily="34" charset="0"/>
              </a:rPr>
              <a:t>Difusi Inovasi</a:t>
            </a:r>
            <a:endParaRPr lang="en-ID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A3858A8-AAB4-4985-BC33-2822494F584C}"/>
              </a:ext>
            </a:extLst>
          </p:cNvPr>
          <p:cNvSpPr>
            <a:spLocks noGrp="1"/>
          </p:cNvSpPr>
          <p:nvPr>
            <p:ph idx="10"/>
          </p:nvPr>
        </p:nvSpPr>
        <p:spPr/>
        <p:txBody>
          <a:bodyPr>
            <a:normAutofit/>
          </a:bodyPr>
          <a:lstStyle/>
          <a:p>
            <a:pPr marL="0" lvl="0" indent="0" algn="just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</a:pPr>
            <a:r>
              <a:rPr lang="en-US" sz="2000" b="0" dirty="0">
                <a:solidFill>
                  <a:srgbClr val="11111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sym typeface="Livvic"/>
              </a:rPr>
              <a:t>P</a:t>
            </a:r>
            <a:r>
              <a:rPr lang="en-ID" sz="2000" b="0" dirty="0" err="1">
                <a:solidFill>
                  <a:srgbClr val="11111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sym typeface="Livvic"/>
              </a:rPr>
              <a:t>erubahan</a:t>
            </a:r>
            <a:r>
              <a:rPr lang="en-ID" sz="2000" b="0" dirty="0">
                <a:solidFill>
                  <a:srgbClr val="11111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sym typeface="Livvic"/>
              </a:rPr>
              <a:t> </a:t>
            </a:r>
            <a:r>
              <a:rPr lang="en-ID" sz="2000" b="0" dirty="0" err="1">
                <a:solidFill>
                  <a:srgbClr val="11111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sym typeface="Livvic"/>
              </a:rPr>
              <a:t>sosial</a:t>
            </a:r>
            <a:r>
              <a:rPr lang="en-ID" sz="2000" b="0" dirty="0">
                <a:solidFill>
                  <a:srgbClr val="11111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sym typeface="Livvic"/>
              </a:rPr>
              <a:t> yang </a:t>
            </a:r>
            <a:r>
              <a:rPr lang="en-ID" sz="2000" b="0" dirty="0" err="1">
                <a:solidFill>
                  <a:srgbClr val="11111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sym typeface="Livvic"/>
              </a:rPr>
              <a:t>direncanakan</a:t>
            </a:r>
            <a:r>
              <a:rPr lang="en-ID" sz="2000" b="0" dirty="0">
                <a:solidFill>
                  <a:srgbClr val="11111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sym typeface="Livvic"/>
              </a:rPr>
              <a:t> pada proses </a:t>
            </a:r>
            <a:r>
              <a:rPr lang="en-ID" sz="2000" b="0" dirty="0" err="1">
                <a:solidFill>
                  <a:srgbClr val="11111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sym typeface="Livvic"/>
              </a:rPr>
              <a:t>penyuluhan</a:t>
            </a:r>
            <a:r>
              <a:rPr lang="en-ID" sz="2000" b="0" dirty="0">
                <a:solidFill>
                  <a:srgbClr val="11111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sym typeface="Livvic"/>
              </a:rPr>
              <a:t> </a:t>
            </a:r>
            <a:r>
              <a:rPr lang="en-ID" sz="2000" b="0" dirty="0" err="1">
                <a:solidFill>
                  <a:srgbClr val="11111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sym typeface="Livvic"/>
              </a:rPr>
              <a:t>sangat</a:t>
            </a:r>
            <a:r>
              <a:rPr lang="en-ID" sz="2000" b="0" dirty="0">
                <a:solidFill>
                  <a:srgbClr val="11111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sym typeface="Livvic"/>
              </a:rPr>
              <a:t> </a:t>
            </a:r>
            <a:r>
              <a:rPr lang="en-ID" sz="2000" b="0" dirty="0" err="1">
                <a:solidFill>
                  <a:srgbClr val="11111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sym typeface="Livvic"/>
              </a:rPr>
              <a:t>rumit</a:t>
            </a:r>
            <a:r>
              <a:rPr lang="en-ID" sz="2000" b="0" dirty="0">
                <a:solidFill>
                  <a:srgbClr val="11111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sym typeface="Livvic"/>
              </a:rPr>
              <a:t> yang pada </a:t>
            </a:r>
            <a:r>
              <a:rPr lang="en-ID" sz="2000" b="0" dirty="0" err="1">
                <a:solidFill>
                  <a:srgbClr val="11111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sym typeface="Livvic"/>
              </a:rPr>
              <a:t>dasar</a:t>
            </a:r>
            <a:r>
              <a:rPr lang="en-ID" sz="2000" b="0" dirty="0">
                <a:solidFill>
                  <a:srgbClr val="11111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sym typeface="Livvic"/>
              </a:rPr>
              <a:t> </a:t>
            </a:r>
            <a:r>
              <a:rPr lang="en-ID" sz="2000" b="0" dirty="0" err="1">
                <a:solidFill>
                  <a:srgbClr val="11111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sym typeface="Livvic"/>
              </a:rPr>
              <a:t>dapat</a:t>
            </a:r>
            <a:r>
              <a:rPr lang="en-ID" sz="2000" b="0" dirty="0">
                <a:solidFill>
                  <a:srgbClr val="11111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sym typeface="Livvic"/>
              </a:rPr>
              <a:t> </a:t>
            </a:r>
            <a:r>
              <a:rPr lang="en-ID" sz="2000" b="0" dirty="0" err="1">
                <a:solidFill>
                  <a:srgbClr val="11111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sym typeface="Livvic"/>
              </a:rPr>
              <a:t>dikelompokkan</a:t>
            </a:r>
            <a:r>
              <a:rPr lang="en-ID" sz="2000" b="0" dirty="0">
                <a:solidFill>
                  <a:srgbClr val="11111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sym typeface="Livvic"/>
              </a:rPr>
              <a:t> </a:t>
            </a:r>
            <a:r>
              <a:rPr lang="en-ID" sz="2000" b="0" dirty="0" err="1">
                <a:solidFill>
                  <a:srgbClr val="11111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sym typeface="Livvic"/>
              </a:rPr>
              <a:t>menjadi</a:t>
            </a:r>
            <a:r>
              <a:rPr lang="en-ID" sz="2000" b="0" dirty="0">
                <a:solidFill>
                  <a:srgbClr val="11111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sym typeface="Livvic"/>
              </a:rPr>
              <a:t> 3 </a:t>
            </a:r>
            <a:r>
              <a:rPr lang="en-ID" sz="2000" b="0" dirty="0" err="1">
                <a:solidFill>
                  <a:srgbClr val="11111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sym typeface="Livvic"/>
              </a:rPr>
              <a:t>tahap</a:t>
            </a:r>
            <a:r>
              <a:rPr lang="en-ID" sz="2000" b="0" dirty="0">
                <a:solidFill>
                  <a:srgbClr val="11111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sym typeface="Livvic"/>
              </a:rPr>
              <a:t> </a:t>
            </a:r>
            <a:r>
              <a:rPr lang="en-ID" sz="2000" b="0" dirty="0" err="1">
                <a:solidFill>
                  <a:srgbClr val="11111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sym typeface="Livvic"/>
              </a:rPr>
              <a:t>yaitu</a:t>
            </a:r>
            <a:r>
              <a:rPr lang="en-ID" sz="2000" b="0" dirty="0">
                <a:solidFill>
                  <a:srgbClr val="11111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sym typeface="Livvic"/>
              </a:rPr>
              <a:t> :</a:t>
            </a:r>
          </a:p>
          <a:p>
            <a:pPr marL="457200" lvl="0" indent="-457200" algn="just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AutoNum type="arabicPeriod"/>
            </a:pPr>
            <a:r>
              <a:rPr lang="en-ID" sz="2000" b="0" dirty="0" err="1">
                <a:solidFill>
                  <a:srgbClr val="11111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sym typeface="Livvic"/>
              </a:rPr>
              <a:t>Invensi</a:t>
            </a:r>
            <a:endParaRPr lang="en-ID" sz="2000" b="0" dirty="0">
              <a:solidFill>
                <a:srgbClr val="111111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  <a:sym typeface="Livvic"/>
            </a:endParaRPr>
          </a:p>
          <a:p>
            <a:pPr marL="457200" lvl="0" indent="-457200" algn="just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AutoNum type="arabicPeriod"/>
            </a:pPr>
            <a:r>
              <a:rPr lang="en-ID" sz="2000" b="0" dirty="0" err="1">
                <a:solidFill>
                  <a:srgbClr val="11111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sym typeface="Livvic"/>
              </a:rPr>
              <a:t>Difusi</a:t>
            </a:r>
            <a:endParaRPr lang="en-ID" sz="2000" b="0" dirty="0">
              <a:solidFill>
                <a:srgbClr val="111111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  <a:sym typeface="Livvic"/>
            </a:endParaRPr>
          </a:p>
          <a:p>
            <a:pPr marL="457200" lvl="0" indent="-457200" algn="just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AutoNum type="arabicPeriod"/>
            </a:pPr>
            <a:r>
              <a:rPr lang="en-ID" sz="2000" b="0" dirty="0">
                <a:solidFill>
                  <a:srgbClr val="11111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sym typeface="Livvic"/>
              </a:rPr>
              <a:t>Dan </a:t>
            </a:r>
            <a:r>
              <a:rPr lang="en-ID" sz="2000" b="0" dirty="0" err="1">
                <a:solidFill>
                  <a:srgbClr val="11111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sym typeface="Livvic"/>
              </a:rPr>
              <a:t>konsekuensi</a:t>
            </a:r>
            <a:r>
              <a:rPr lang="en-ID" sz="2000" b="0" dirty="0">
                <a:solidFill>
                  <a:srgbClr val="11111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sym typeface="Livvic"/>
              </a:rPr>
              <a:t> – </a:t>
            </a:r>
            <a:r>
              <a:rPr lang="en-ID" sz="2000" b="0" dirty="0" err="1">
                <a:solidFill>
                  <a:srgbClr val="11111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sym typeface="Livvic"/>
              </a:rPr>
              <a:t>konsekuensi</a:t>
            </a:r>
            <a:r>
              <a:rPr lang="en-ID" sz="2000" b="0" dirty="0">
                <a:solidFill>
                  <a:srgbClr val="11111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sym typeface="Livvic"/>
              </a:rPr>
              <a:t> </a:t>
            </a:r>
            <a:r>
              <a:rPr lang="en-ID" sz="2000" b="0" dirty="0" err="1">
                <a:solidFill>
                  <a:srgbClr val="11111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sym typeface="Livvic"/>
              </a:rPr>
              <a:t>invensi</a:t>
            </a:r>
            <a:endParaRPr lang="en-ID" sz="2000" b="0" dirty="0">
              <a:solidFill>
                <a:srgbClr val="111111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  <a:sym typeface="Livvic"/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</a:pPr>
            <a:r>
              <a:rPr lang="en-ID" sz="2000" b="0" dirty="0" err="1">
                <a:solidFill>
                  <a:srgbClr val="11111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sym typeface="Livvic"/>
              </a:rPr>
              <a:t>Ketiganya</a:t>
            </a:r>
            <a:r>
              <a:rPr lang="en-ID" sz="2000" b="0" dirty="0">
                <a:solidFill>
                  <a:srgbClr val="11111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sym typeface="Livvic"/>
              </a:rPr>
              <a:t> </a:t>
            </a:r>
            <a:r>
              <a:rPr lang="en-ID" sz="2000" b="0" dirty="0" err="1">
                <a:solidFill>
                  <a:srgbClr val="11111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sym typeface="Livvic"/>
              </a:rPr>
              <a:t>merupakan</a:t>
            </a:r>
            <a:r>
              <a:rPr lang="en-ID" sz="2000" b="0" dirty="0">
                <a:solidFill>
                  <a:srgbClr val="11111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sym typeface="Livvic"/>
              </a:rPr>
              <a:t> </a:t>
            </a:r>
            <a:r>
              <a:rPr lang="en-ID" sz="2000" b="0" dirty="0" err="1">
                <a:solidFill>
                  <a:srgbClr val="11111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sym typeface="Livvic"/>
              </a:rPr>
              <a:t>kegiatan</a:t>
            </a:r>
            <a:r>
              <a:rPr lang="en-ID" sz="2000" b="0" dirty="0">
                <a:solidFill>
                  <a:srgbClr val="11111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sym typeface="Livvic"/>
              </a:rPr>
              <a:t> </a:t>
            </a:r>
            <a:r>
              <a:rPr lang="en-ID" sz="2000" b="0" dirty="0" err="1">
                <a:solidFill>
                  <a:srgbClr val="11111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sym typeface="Livvic"/>
              </a:rPr>
              <a:t>penciptaan</a:t>
            </a:r>
            <a:r>
              <a:rPr lang="en-ID" sz="2000" b="0" dirty="0">
                <a:solidFill>
                  <a:srgbClr val="11111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sym typeface="Livvic"/>
              </a:rPr>
              <a:t> </a:t>
            </a:r>
            <a:r>
              <a:rPr lang="en-ID" sz="2000" b="0" dirty="0" err="1">
                <a:solidFill>
                  <a:srgbClr val="11111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sym typeface="Livvic"/>
              </a:rPr>
              <a:t>atau</a:t>
            </a:r>
            <a:r>
              <a:rPr lang="en-ID" sz="2000" b="0" dirty="0">
                <a:solidFill>
                  <a:srgbClr val="11111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sym typeface="Livvic"/>
              </a:rPr>
              <a:t> </a:t>
            </a:r>
            <a:r>
              <a:rPr lang="en-ID" sz="2000" b="0" dirty="0" err="1">
                <a:solidFill>
                  <a:srgbClr val="11111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sym typeface="Livvic"/>
              </a:rPr>
              <a:t>pengembangan</a:t>
            </a:r>
            <a:r>
              <a:rPr lang="en-ID" sz="2000" b="0" dirty="0">
                <a:solidFill>
                  <a:srgbClr val="11111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sym typeface="Livvic"/>
              </a:rPr>
              <a:t> </a:t>
            </a:r>
            <a:r>
              <a:rPr lang="en-ID" sz="2000" b="0" dirty="0" err="1">
                <a:solidFill>
                  <a:srgbClr val="11111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sym typeface="Livvic"/>
              </a:rPr>
              <a:t>inovasi</a:t>
            </a:r>
            <a:r>
              <a:rPr lang="en-ID" sz="2000" b="0" dirty="0">
                <a:solidFill>
                  <a:srgbClr val="11111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sym typeface="Livvic"/>
              </a:rPr>
              <a:t> </a:t>
            </a:r>
            <a:r>
              <a:rPr lang="en-ID" sz="2000" b="0" dirty="0" err="1">
                <a:solidFill>
                  <a:srgbClr val="11111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sym typeface="Livvic"/>
              </a:rPr>
              <a:t>baru</a:t>
            </a:r>
            <a:endParaRPr lang="en-ID" sz="2000" b="0" dirty="0">
              <a:solidFill>
                <a:schemeClr val="dk1"/>
              </a:solidFill>
              <a:latin typeface="Arial" panose="020B0604020202020204" pitchFamily="34" charset="0"/>
              <a:ea typeface="Livvic"/>
              <a:cs typeface="Arial" panose="020B0604020202020204" pitchFamily="34" charset="0"/>
              <a:sym typeface="Livvic"/>
            </a:endParaRPr>
          </a:p>
        </p:txBody>
      </p:sp>
    </p:spTree>
    <p:extLst>
      <p:ext uri="{BB962C8B-B14F-4D97-AF65-F5344CB8AC3E}">
        <p14:creationId xmlns:p14="http://schemas.microsoft.com/office/powerpoint/2010/main" val="378221961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ED7584-642C-4298-A5FB-D89115BF8C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3357" y="317369"/>
            <a:ext cx="2698175" cy="604781"/>
          </a:xfrm>
        </p:spPr>
        <p:txBody>
          <a:bodyPr/>
          <a:lstStyle/>
          <a:p>
            <a:r>
              <a:rPr lang="en-US" dirty="0"/>
              <a:t>Model </a:t>
            </a:r>
            <a:r>
              <a:rPr lang="en-US" dirty="0" err="1"/>
              <a:t>Difusi</a:t>
            </a:r>
            <a:endParaRPr lang="en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9E02E0-92F3-4659-B2D6-04A84C8910F4}"/>
              </a:ext>
            </a:extLst>
          </p:cNvPr>
          <p:cNvSpPr>
            <a:spLocks noGrp="1"/>
          </p:cNvSpPr>
          <p:nvPr>
            <p:ph idx="10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Model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Difusi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di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bagi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atas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3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yaitu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:</a:t>
            </a:r>
          </a:p>
          <a:p>
            <a:pPr marL="457200" indent="-457200" algn="just">
              <a:buAutoNum type="arabicPeriod"/>
            </a:pP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Model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Difusi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Top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Dwon</a:t>
            </a:r>
            <a:endParaRPr lang="en-ID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Model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Difusi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Feed-Back</a:t>
            </a:r>
          </a:p>
          <a:p>
            <a:pPr marL="457200" indent="-457200" algn="just">
              <a:buAutoNum type="arabicPeriod"/>
            </a:pP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Model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Difusi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Farmer back to Farmer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7ED1F54-2E92-49CA-94EF-D82DF731A8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82893" y="-86957"/>
            <a:ext cx="1009107" cy="100910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68261118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ED7584-642C-4298-A5FB-D89115BF8C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3357" y="317369"/>
            <a:ext cx="5348195" cy="604781"/>
          </a:xfrm>
        </p:spPr>
        <p:txBody>
          <a:bodyPr/>
          <a:lstStyle/>
          <a:p>
            <a:r>
              <a:rPr lang="en-US" dirty="0"/>
              <a:t>1. Model </a:t>
            </a:r>
            <a:r>
              <a:rPr lang="en-US" dirty="0" err="1"/>
              <a:t>Difusi</a:t>
            </a:r>
            <a:r>
              <a:rPr lang="en-US" dirty="0"/>
              <a:t> Top </a:t>
            </a:r>
            <a:r>
              <a:rPr lang="en-US" dirty="0" err="1"/>
              <a:t>Dwon</a:t>
            </a:r>
            <a:endParaRPr lang="en-ID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7ED1F54-2E92-49CA-94EF-D82DF731A8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82893" y="-86957"/>
            <a:ext cx="1009107" cy="100910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05A5530E-6436-41EB-B91C-8D275934D1EB}"/>
              </a:ext>
            </a:extLst>
          </p:cNvPr>
          <p:cNvSpPr/>
          <p:nvPr/>
        </p:nvSpPr>
        <p:spPr>
          <a:xfrm>
            <a:off x="363071" y="1479176"/>
            <a:ext cx="2608729" cy="604781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err="1"/>
              <a:t>Peneliti</a:t>
            </a:r>
            <a:endParaRPr lang="en-ID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F3357B9-07A3-47B3-A4D2-F92CA0113B4E}"/>
              </a:ext>
            </a:extLst>
          </p:cNvPr>
          <p:cNvSpPr/>
          <p:nvPr/>
        </p:nvSpPr>
        <p:spPr>
          <a:xfrm>
            <a:off x="4257187" y="1479175"/>
            <a:ext cx="2608729" cy="604781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err="1"/>
              <a:t>Penyuluh</a:t>
            </a:r>
            <a:endParaRPr lang="en-ID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6BE4AD3A-AFFD-4F6E-AD91-FFC987C1906C}"/>
              </a:ext>
            </a:extLst>
          </p:cNvPr>
          <p:cNvSpPr/>
          <p:nvPr/>
        </p:nvSpPr>
        <p:spPr>
          <a:xfrm>
            <a:off x="7959610" y="1479174"/>
            <a:ext cx="2608729" cy="604781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err="1"/>
              <a:t>Peternak</a:t>
            </a:r>
            <a:endParaRPr lang="en-ID" dirty="0"/>
          </a:p>
        </p:txBody>
      </p:sp>
      <p:sp>
        <p:nvSpPr>
          <p:cNvPr id="8" name="Arrow: Down 7">
            <a:extLst>
              <a:ext uri="{FF2B5EF4-FFF2-40B4-BE49-F238E27FC236}">
                <a16:creationId xmlns:a16="http://schemas.microsoft.com/office/drawing/2014/main" id="{531A07E9-1246-48D1-B1E7-720AE0424193}"/>
              </a:ext>
            </a:extLst>
          </p:cNvPr>
          <p:cNvSpPr/>
          <p:nvPr/>
        </p:nvSpPr>
        <p:spPr>
          <a:xfrm rot="16200000" flipH="1">
            <a:off x="3425365" y="1315978"/>
            <a:ext cx="349086" cy="93117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9" name="Arrow: Down 8">
            <a:extLst>
              <a:ext uri="{FF2B5EF4-FFF2-40B4-BE49-F238E27FC236}">
                <a16:creationId xmlns:a16="http://schemas.microsoft.com/office/drawing/2014/main" id="{92C4E14B-F08E-4886-BA55-826CB4821174}"/>
              </a:ext>
            </a:extLst>
          </p:cNvPr>
          <p:cNvSpPr/>
          <p:nvPr/>
        </p:nvSpPr>
        <p:spPr>
          <a:xfrm rot="16200000" flipH="1">
            <a:off x="7238220" y="1315978"/>
            <a:ext cx="349086" cy="93117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412288942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ED7584-642C-4298-A5FB-D89115BF8C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3357" y="317369"/>
            <a:ext cx="5359159" cy="604781"/>
          </a:xfrm>
        </p:spPr>
        <p:txBody>
          <a:bodyPr/>
          <a:lstStyle/>
          <a:p>
            <a:r>
              <a:rPr lang="en-US" dirty="0"/>
              <a:t>2. Model </a:t>
            </a:r>
            <a:r>
              <a:rPr lang="en-US" dirty="0" err="1"/>
              <a:t>Difusi</a:t>
            </a:r>
            <a:r>
              <a:rPr lang="en-US" dirty="0"/>
              <a:t> Feed-Back</a:t>
            </a:r>
            <a:endParaRPr lang="en-ID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7ED1F54-2E92-49CA-94EF-D82DF731A8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82893" y="-86957"/>
            <a:ext cx="1009107" cy="100910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05A5530E-6436-41EB-B91C-8D275934D1EB}"/>
              </a:ext>
            </a:extLst>
          </p:cNvPr>
          <p:cNvSpPr/>
          <p:nvPr/>
        </p:nvSpPr>
        <p:spPr>
          <a:xfrm>
            <a:off x="363071" y="1479176"/>
            <a:ext cx="2608729" cy="604781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err="1"/>
              <a:t>Peneliti</a:t>
            </a:r>
            <a:endParaRPr lang="en-ID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F3357B9-07A3-47B3-A4D2-F92CA0113B4E}"/>
              </a:ext>
            </a:extLst>
          </p:cNvPr>
          <p:cNvSpPr/>
          <p:nvPr/>
        </p:nvSpPr>
        <p:spPr>
          <a:xfrm>
            <a:off x="4257187" y="1479175"/>
            <a:ext cx="2608729" cy="604781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err="1"/>
              <a:t>Penyuluh</a:t>
            </a:r>
            <a:endParaRPr lang="en-ID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6BE4AD3A-AFFD-4F6E-AD91-FFC987C1906C}"/>
              </a:ext>
            </a:extLst>
          </p:cNvPr>
          <p:cNvSpPr/>
          <p:nvPr/>
        </p:nvSpPr>
        <p:spPr>
          <a:xfrm>
            <a:off x="7959610" y="1479174"/>
            <a:ext cx="2608729" cy="604781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err="1"/>
              <a:t>Peternak</a:t>
            </a:r>
            <a:endParaRPr lang="en-ID" dirty="0"/>
          </a:p>
        </p:txBody>
      </p:sp>
      <p:sp>
        <p:nvSpPr>
          <p:cNvPr id="8" name="Arrow: Down 7">
            <a:extLst>
              <a:ext uri="{FF2B5EF4-FFF2-40B4-BE49-F238E27FC236}">
                <a16:creationId xmlns:a16="http://schemas.microsoft.com/office/drawing/2014/main" id="{531A07E9-1246-48D1-B1E7-720AE0424193}"/>
              </a:ext>
            </a:extLst>
          </p:cNvPr>
          <p:cNvSpPr/>
          <p:nvPr/>
        </p:nvSpPr>
        <p:spPr>
          <a:xfrm rot="16200000" flipH="1">
            <a:off x="3425365" y="1188131"/>
            <a:ext cx="349086" cy="93117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9" name="Arrow: Down 8">
            <a:extLst>
              <a:ext uri="{FF2B5EF4-FFF2-40B4-BE49-F238E27FC236}">
                <a16:creationId xmlns:a16="http://schemas.microsoft.com/office/drawing/2014/main" id="{92C4E14B-F08E-4886-BA55-826CB4821174}"/>
              </a:ext>
            </a:extLst>
          </p:cNvPr>
          <p:cNvSpPr/>
          <p:nvPr/>
        </p:nvSpPr>
        <p:spPr>
          <a:xfrm rot="16200000" flipH="1">
            <a:off x="7227628" y="1140895"/>
            <a:ext cx="349086" cy="93117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10" name="Arrow: Down 9">
            <a:extLst>
              <a:ext uri="{FF2B5EF4-FFF2-40B4-BE49-F238E27FC236}">
                <a16:creationId xmlns:a16="http://schemas.microsoft.com/office/drawing/2014/main" id="{A512DCB3-81AB-4822-A0D4-AC212BA596F5}"/>
              </a:ext>
            </a:extLst>
          </p:cNvPr>
          <p:cNvSpPr/>
          <p:nvPr/>
        </p:nvSpPr>
        <p:spPr>
          <a:xfrm rot="5400000" flipH="1">
            <a:off x="3370240" y="1537217"/>
            <a:ext cx="349086" cy="93117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11" name="Arrow: Down 10">
            <a:extLst>
              <a:ext uri="{FF2B5EF4-FFF2-40B4-BE49-F238E27FC236}">
                <a16:creationId xmlns:a16="http://schemas.microsoft.com/office/drawing/2014/main" id="{F3B8395D-598A-4CF1-8287-059BC87B1011}"/>
              </a:ext>
            </a:extLst>
          </p:cNvPr>
          <p:cNvSpPr/>
          <p:nvPr/>
        </p:nvSpPr>
        <p:spPr>
          <a:xfrm rot="5400000" flipH="1">
            <a:off x="7227628" y="1489981"/>
            <a:ext cx="349086" cy="93117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 dirty="0"/>
          </a:p>
        </p:txBody>
      </p:sp>
    </p:spTree>
    <p:extLst>
      <p:ext uri="{BB962C8B-B14F-4D97-AF65-F5344CB8AC3E}">
        <p14:creationId xmlns:p14="http://schemas.microsoft.com/office/powerpoint/2010/main" val="277789031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ED7584-642C-4298-A5FB-D89115BF8C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3357" y="317369"/>
            <a:ext cx="7791813" cy="604781"/>
          </a:xfrm>
        </p:spPr>
        <p:txBody>
          <a:bodyPr/>
          <a:lstStyle/>
          <a:p>
            <a:r>
              <a:rPr lang="en-US" dirty="0"/>
              <a:t>3. Model </a:t>
            </a:r>
            <a:r>
              <a:rPr lang="en-US" dirty="0" err="1"/>
              <a:t>Difusi</a:t>
            </a:r>
            <a:r>
              <a:rPr lang="en-US" dirty="0"/>
              <a:t> Farmer to back Farmer</a:t>
            </a:r>
            <a:endParaRPr lang="en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9E02E0-92F3-4659-B2D6-04A84C8910F4}"/>
              </a:ext>
            </a:extLst>
          </p:cNvPr>
          <p:cNvSpPr>
            <a:spLocks noGrp="1"/>
          </p:cNvSpPr>
          <p:nvPr>
            <p:ph idx="10"/>
          </p:nvPr>
        </p:nvSpPr>
        <p:spPr/>
        <p:txBody>
          <a:bodyPr>
            <a:normAutofit/>
          </a:bodyPr>
          <a:lstStyle/>
          <a:p>
            <a:pPr marL="457200" indent="-457200" algn="just">
              <a:buAutoNum type="arabicPeriod"/>
            </a:pP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Diagnosis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Ilmuan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Petani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457200" indent="-457200" algn="just">
              <a:buAutoNum type="arabicPeriod"/>
            </a:pP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Mencari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Solusi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melakukan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penelitian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interdisplin</a:t>
            </a:r>
            <a:endParaRPr lang="en-US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Adaptasi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atau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penyajian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tingkat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usahatani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atau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sasaran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penelitian</a:t>
            </a:r>
            <a:endParaRPr lang="en-US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Evaluasi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Adaptasi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Petani</a:t>
            </a:r>
            <a:endParaRPr lang="en-ID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7ED1F54-2E92-49CA-94EF-D82DF731A8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82893" y="-86957"/>
            <a:ext cx="1009107" cy="100910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73350648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AD2A85-0318-4055-A47F-F0EF995EFE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3356" y="324294"/>
            <a:ext cx="7949612" cy="590931"/>
          </a:xfrm>
        </p:spPr>
        <p:txBody>
          <a:bodyPr/>
          <a:lstStyle/>
          <a:p>
            <a:r>
              <a:rPr lang="en" sz="3600" dirty="0">
                <a:latin typeface="Arial" panose="020B0604020202020204" pitchFamily="34" charset="0"/>
                <a:cs typeface="Arial" panose="020B0604020202020204" pitchFamily="34" charset="0"/>
              </a:rPr>
              <a:t>Faktor yang mempengaruhi Difusi Inovasi</a:t>
            </a:r>
            <a:endParaRPr lang="en-ID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A3858A8-AAB4-4985-BC33-2822494F584C}"/>
              </a:ext>
            </a:extLst>
          </p:cNvPr>
          <p:cNvSpPr>
            <a:spLocks noGrp="1"/>
          </p:cNvSpPr>
          <p:nvPr>
            <p:ph idx="10"/>
          </p:nvPr>
        </p:nvSpPr>
        <p:spPr/>
        <p:txBody>
          <a:bodyPr>
            <a:normAutofit/>
          </a:bodyPr>
          <a:lstStyle/>
          <a:p>
            <a:pPr marL="457200" lvl="0" indent="-457200" algn="just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AutoNum type="arabicPeriod"/>
            </a:pPr>
            <a:r>
              <a:rPr lang="en-US" sz="2000" b="0" dirty="0" err="1">
                <a:solidFill>
                  <a:srgbClr val="11111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sym typeface="Livvic"/>
              </a:rPr>
              <a:t>Faktor</a:t>
            </a:r>
            <a:r>
              <a:rPr lang="en-US" sz="2000" b="0" dirty="0">
                <a:solidFill>
                  <a:srgbClr val="11111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sym typeface="Livvic"/>
              </a:rPr>
              <a:t> </a:t>
            </a:r>
            <a:r>
              <a:rPr lang="en-US" sz="2000" b="0" dirty="0" err="1">
                <a:solidFill>
                  <a:srgbClr val="11111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sym typeface="Livvic"/>
              </a:rPr>
              <a:t>Sosial</a:t>
            </a:r>
            <a:endParaRPr lang="en-US" sz="2000" b="0" dirty="0">
              <a:solidFill>
                <a:srgbClr val="111111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  <a:sym typeface="Livvic"/>
            </a:endParaRPr>
          </a:p>
          <a:p>
            <a:pPr marL="457200" lvl="0" indent="-457200" algn="just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AutoNum type="arabicPeriod"/>
            </a:pPr>
            <a:r>
              <a:rPr lang="en-US" sz="2000" b="0" dirty="0" err="1">
                <a:solidFill>
                  <a:srgbClr val="11111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sym typeface="Livvic"/>
              </a:rPr>
              <a:t>Faktor</a:t>
            </a:r>
            <a:r>
              <a:rPr lang="en-US" sz="2000" b="0" dirty="0">
                <a:solidFill>
                  <a:srgbClr val="11111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sym typeface="Livvic"/>
              </a:rPr>
              <a:t> </a:t>
            </a:r>
            <a:r>
              <a:rPr lang="en-US" sz="2000" b="0" dirty="0" err="1">
                <a:solidFill>
                  <a:srgbClr val="11111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sym typeface="Livvic"/>
              </a:rPr>
              <a:t>Kebudayaan</a:t>
            </a:r>
            <a:endParaRPr lang="en-US" sz="2000" b="0" dirty="0">
              <a:solidFill>
                <a:srgbClr val="111111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  <a:sym typeface="Livvic"/>
            </a:endParaRPr>
          </a:p>
          <a:p>
            <a:pPr marL="457200" lvl="0" indent="-457200" algn="just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AutoNum type="arabicPeriod"/>
            </a:pPr>
            <a:r>
              <a:rPr lang="en-US" sz="2000" b="0" dirty="0" err="1">
                <a:solidFill>
                  <a:srgbClr val="11111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sym typeface="Livvic"/>
              </a:rPr>
              <a:t>Faktor</a:t>
            </a:r>
            <a:r>
              <a:rPr lang="en-US" sz="2000" b="0" dirty="0">
                <a:solidFill>
                  <a:srgbClr val="11111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sym typeface="Livvic"/>
              </a:rPr>
              <a:t> Personal </a:t>
            </a:r>
            <a:r>
              <a:rPr lang="en-US" sz="2000" b="0" dirty="0" err="1">
                <a:solidFill>
                  <a:srgbClr val="11111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sym typeface="Livvic"/>
              </a:rPr>
              <a:t>dalam</a:t>
            </a:r>
            <a:r>
              <a:rPr lang="en-US" sz="2000" b="0" dirty="0">
                <a:solidFill>
                  <a:srgbClr val="11111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sym typeface="Livvic"/>
              </a:rPr>
              <a:t> </a:t>
            </a:r>
            <a:r>
              <a:rPr lang="en-US" sz="2000" b="0" dirty="0" err="1">
                <a:solidFill>
                  <a:srgbClr val="11111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sym typeface="Livvic"/>
              </a:rPr>
              <a:t>difusi</a:t>
            </a:r>
            <a:r>
              <a:rPr lang="en-US" sz="2000" b="0" dirty="0">
                <a:solidFill>
                  <a:srgbClr val="11111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sym typeface="Livvic"/>
              </a:rPr>
              <a:t> </a:t>
            </a:r>
            <a:r>
              <a:rPr lang="en-US" sz="2000" b="0" dirty="0" err="1">
                <a:solidFill>
                  <a:srgbClr val="11111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sym typeface="Livvic"/>
              </a:rPr>
              <a:t>inovasi</a:t>
            </a:r>
            <a:endParaRPr lang="en-US" sz="2000" b="0" dirty="0">
              <a:solidFill>
                <a:srgbClr val="111111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  <a:sym typeface="Livvic"/>
            </a:endParaRPr>
          </a:p>
          <a:p>
            <a:pPr marL="457200" lvl="0" indent="-457200" algn="just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AutoNum type="arabicPeriod"/>
            </a:pPr>
            <a:r>
              <a:rPr lang="en-ID" sz="2000" b="0" dirty="0" err="1">
                <a:solidFill>
                  <a:schemeClr val="dk1"/>
                </a:solidFill>
                <a:latin typeface="Arial" panose="020B0604020202020204" pitchFamily="34" charset="0"/>
                <a:ea typeface="Livvic"/>
                <a:cs typeface="Arial" panose="020B0604020202020204" pitchFamily="34" charset="0"/>
                <a:sym typeface="Livvic"/>
              </a:rPr>
              <a:t>Faktor</a:t>
            </a:r>
            <a:r>
              <a:rPr lang="en-ID" sz="2000" b="0" dirty="0">
                <a:solidFill>
                  <a:schemeClr val="dk1"/>
                </a:solidFill>
                <a:latin typeface="Arial" panose="020B0604020202020204" pitchFamily="34" charset="0"/>
                <a:ea typeface="Livvic"/>
                <a:cs typeface="Arial" panose="020B0604020202020204" pitchFamily="34" charset="0"/>
                <a:sym typeface="Livvic"/>
              </a:rPr>
              <a:t> </a:t>
            </a:r>
            <a:r>
              <a:rPr lang="en-ID" sz="2000" b="0" dirty="0" err="1">
                <a:solidFill>
                  <a:schemeClr val="dk1"/>
                </a:solidFill>
                <a:latin typeface="Arial" panose="020B0604020202020204" pitchFamily="34" charset="0"/>
                <a:ea typeface="Livvic"/>
                <a:cs typeface="Arial" panose="020B0604020202020204" pitchFamily="34" charset="0"/>
                <a:sym typeface="Livvic"/>
              </a:rPr>
              <a:t>Situasional</a:t>
            </a:r>
            <a:r>
              <a:rPr lang="en-ID" sz="2000" b="0" dirty="0">
                <a:solidFill>
                  <a:schemeClr val="dk1"/>
                </a:solidFill>
                <a:latin typeface="Arial" panose="020B0604020202020204" pitchFamily="34" charset="0"/>
                <a:ea typeface="Livvic"/>
                <a:cs typeface="Arial" panose="020B0604020202020204" pitchFamily="34" charset="0"/>
                <a:sym typeface="Livvic"/>
              </a:rPr>
              <a:t> </a:t>
            </a:r>
            <a:r>
              <a:rPr lang="en-ID" sz="2000" b="0" dirty="0" err="1">
                <a:solidFill>
                  <a:schemeClr val="dk1"/>
                </a:solidFill>
                <a:latin typeface="Arial" panose="020B0604020202020204" pitchFamily="34" charset="0"/>
                <a:ea typeface="Livvic"/>
                <a:cs typeface="Arial" panose="020B0604020202020204" pitchFamily="34" charset="0"/>
                <a:sym typeface="Livvic"/>
              </a:rPr>
              <a:t>dalam</a:t>
            </a:r>
            <a:r>
              <a:rPr lang="en-ID" sz="2000" b="0" dirty="0">
                <a:solidFill>
                  <a:schemeClr val="dk1"/>
                </a:solidFill>
                <a:latin typeface="Arial" panose="020B0604020202020204" pitchFamily="34" charset="0"/>
                <a:ea typeface="Livvic"/>
                <a:cs typeface="Arial" panose="020B0604020202020204" pitchFamily="34" charset="0"/>
                <a:sym typeface="Livvic"/>
              </a:rPr>
              <a:t> </a:t>
            </a:r>
            <a:r>
              <a:rPr lang="en-ID" sz="2000" b="0" dirty="0" err="1">
                <a:solidFill>
                  <a:schemeClr val="dk1"/>
                </a:solidFill>
                <a:latin typeface="Arial" panose="020B0604020202020204" pitchFamily="34" charset="0"/>
                <a:ea typeface="Livvic"/>
                <a:cs typeface="Arial" panose="020B0604020202020204" pitchFamily="34" charset="0"/>
                <a:sym typeface="Livvic"/>
              </a:rPr>
              <a:t>difusi</a:t>
            </a:r>
            <a:r>
              <a:rPr lang="en-ID" sz="2000" b="0" dirty="0">
                <a:solidFill>
                  <a:schemeClr val="dk1"/>
                </a:solidFill>
                <a:latin typeface="Arial" panose="020B0604020202020204" pitchFamily="34" charset="0"/>
                <a:ea typeface="Livvic"/>
                <a:cs typeface="Arial" panose="020B0604020202020204" pitchFamily="34" charset="0"/>
                <a:sym typeface="Livvic"/>
              </a:rPr>
              <a:t> </a:t>
            </a:r>
            <a:r>
              <a:rPr lang="en-ID" sz="2000" b="0" dirty="0" err="1">
                <a:solidFill>
                  <a:schemeClr val="dk1"/>
                </a:solidFill>
                <a:latin typeface="Arial" panose="020B0604020202020204" pitchFamily="34" charset="0"/>
                <a:ea typeface="Livvic"/>
                <a:cs typeface="Arial" panose="020B0604020202020204" pitchFamily="34" charset="0"/>
                <a:sym typeface="Livvic"/>
              </a:rPr>
              <a:t>Inovasi</a:t>
            </a:r>
            <a:endParaRPr lang="en-ID" sz="2000" b="0" dirty="0">
              <a:solidFill>
                <a:schemeClr val="dk1"/>
              </a:solidFill>
              <a:latin typeface="Arial" panose="020B0604020202020204" pitchFamily="34" charset="0"/>
              <a:ea typeface="Livvic"/>
              <a:cs typeface="Arial" panose="020B0604020202020204" pitchFamily="34" charset="0"/>
              <a:sym typeface="Livvic"/>
            </a:endParaRPr>
          </a:p>
        </p:txBody>
      </p:sp>
    </p:spTree>
    <p:extLst>
      <p:ext uri="{BB962C8B-B14F-4D97-AF65-F5344CB8AC3E}">
        <p14:creationId xmlns:p14="http://schemas.microsoft.com/office/powerpoint/2010/main" val="212158943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1B92995-DE89-4B4E-915F-9D5C47F974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0302" y="3539792"/>
            <a:ext cx="10515600" cy="701731"/>
          </a:xfrm>
        </p:spPr>
        <p:txBody>
          <a:bodyPr/>
          <a:lstStyle/>
          <a:p>
            <a:r>
              <a:rPr lang="en-ID" sz="4400" dirty="0" err="1">
                <a:cs typeface="Arial" panose="020B0604020202020204" pitchFamily="34" charset="0"/>
              </a:rPr>
              <a:t>Karakteristik</a:t>
            </a:r>
            <a:r>
              <a:rPr lang="en-ID" sz="4400" dirty="0">
                <a:cs typeface="Arial" panose="020B0604020202020204" pitchFamily="34" charset="0"/>
              </a:rPr>
              <a:t> </a:t>
            </a:r>
            <a:r>
              <a:rPr lang="en-ID" sz="4400" dirty="0" err="1">
                <a:cs typeface="Arial" panose="020B0604020202020204" pitchFamily="34" charset="0"/>
              </a:rPr>
              <a:t>Penyuluhan</a:t>
            </a:r>
            <a:endParaRPr lang="ko-KR" altLang="en-US" sz="4400" dirty="0">
              <a:latin typeface="Redressed" panose="020B0604020202020204" charset="0"/>
              <a:cs typeface="Arial" panose="020B0604020202020204" pitchFamily="34" charset="0"/>
            </a:endParaRPr>
          </a:p>
        </p:txBody>
      </p:sp>
      <p:sp>
        <p:nvSpPr>
          <p:cNvPr id="3" name="대각선 방향의 모서리가 둥근 사각형 175">
            <a:extLst>
              <a:ext uri="{FF2B5EF4-FFF2-40B4-BE49-F238E27FC236}">
                <a16:creationId xmlns:a16="http://schemas.microsoft.com/office/drawing/2014/main" id="{49987A58-EA8A-4EE5-B048-BC1CF79AFA7A}"/>
              </a:ext>
            </a:extLst>
          </p:cNvPr>
          <p:cNvSpPr/>
          <p:nvPr/>
        </p:nvSpPr>
        <p:spPr bwMode="auto">
          <a:xfrm>
            <a:off x="1345965" y="1113896"/>
            <a:ext cx="1579196" cy="1221699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000000">
              <a:alpha val="1803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" name="대각선 방향의 모서리가 둥근 사각형 175">
            <a:extLst>
              <a:ext uri="{FF2B5EF4-FFF2-40B4-BE49-F238E27FC236}">
                <a16:creationId xmlns:a16="http://schemas.microsoft.com/office/drawing/2014/main" id="{788F82DA-B240-486F-832E-E3F25C24FCB5}"/>
              </a:ext>
            </a:extLst>
          </p:cNvPr>
          <p:cNvSpPr/>
          <p:nvPr/>
        </p:nvSpPr>
        <p:spPr bwMode="auto">
          <a:xfrm>
            <a:off x="1206110" y="973062"/>
            <a:ext cx="1579196" cy="1221699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311B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5" name="직사각형 35">
            <a:extLst>
              <a:ext uri="{FF2B5EF4-FFF2-40B4-BE49-F238E27FC236}">
                <a16:creationId xmlns:a16="http://schemas.microsoft.com/office/drawing/2014/main" id="{3F339899-2FA4-488C-A4AA-B11FD52ACAE5}"/>
              </a:ext>
            </a:extLst>
          </p:cNvPr>
          <p:cNvSpPr/>
          <p:nvPr/>
        </p:nvSpPr>
        <p:spPr bwMode="auto">
          <a:xfrm>
            <a:off x="1368727" y="1215861"/>
            <a:ext cx="1162656" cy="724561"/>
          </a:xfrm>
          <a:prstGeom prst="rect">
            <a:avLst/>
          </a:prstGeom>
          <a:noFill/>
        </p:spPr>
        <p:txBody>
          <a:bodyPr anchor="ctr"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algn="r">
              <a:buClr>
                <a:srgbClr val="008400"/>
              </a:buClr>
              <a:buSzPct val="140000"/>
              <a:tabLst>
                <a:tab pos="5645270" algn="l"/>
              </a:tabLst>
              <a:defRPr/>
            </a:pPr>
            <a:r>
              <a:rPr lang="en-US" altLang="ko-KR" sz="6000" b="1" spc="-100" dirty="0">
                <a:solidFill>
                  <a:srgbClr val="F9E9DA"/>
                </a:solidFill>
                <a:latin typeface="나눔스퀘어_ac Light" panose="020B0600000101010101" pitchFamily="50" charset="-127"/>
                <a:ea typeface="나눔스퀘어_ac Light" panose="020B0600000101010101" pitchFamily="50" charset="-127"/>
                <a:sym typeface="Monotype Sorts"/>
              </a:rPr>
              <a:t>04</a:t>
            </a:r>
            <a:endParaRPr lang="ko-KR" altLang="en-US" sz="6000" spc="-100" dirty="0">
              <a:gradFill flip="none" rotWithShape="1">
                <a:gsLst>
                  <a:gs pos="0">
                    <a:schemeClr val="bg1"/>
                  </a:gs>
                  <a:gs pos="100000">
                    <a:schemeClr val="bg1"/>
                  </a:gs>
                </a:gsLst>
                <a:path path="circle">
                  <a:fillToRect l="100000" t="100000"/>
                </a:path>
                <a:tileRect r="-100000" b="-100000"/>
              </a:gradFill>
              <a:latin typeface="나눔스퀘어_ac Light" panose="020B0600000101010101" pitchFamily="50" charset="-127"/>
              <a:ea typeface="나눔스퀘어_ac Light" panose="020B0600000101010101" pitchFamily="50" charset="-127"/>
              <a:sym typeface="Monotype Sorts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E28E13D-94F4-4655-8752-B18C8D48DFE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4862" y="0"/>
            <a:ext cx="1009107" cy="100910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9358462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4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AD2A85-0318-4055-A47F-F0EF995EFE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3356" y="324294"/>
            <a:ext cx="5711820" cy="590931"/>
          </a:xfrm>
        </p:spPr>
        <p:txBody>
          <a:bodyPr/>
          <a:lstStyle/>
          <a:p>
            <a:r>
              <a:rPr lang="en" sz="3600" dirty="0">
                <a:latin typeface="Arial" panose="020B0604020202020204" pitchFamily="34" charset="0"/>
                <a:cs typeface="Arial" panose="020B0604020202020204" pitchFamily="34" charset="0"/>
              </a:rPr>
              <a:t>Karakteristik di bagi beberapa</a:t>
            </a:r>
            <a:endParaRPr lang="en-ID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A3858A8-AAB4-4985-BC33-2822494F584C}"/>
              </a:ext>
            </a:extLst>
          </p:cNvPr>
          <p:cNvSpPr>
            <a:spLocks noGrp="1"/>
          </p:cNvSpPr>
          <p:nvPr>
            <p:ph idx="10"/>
          </p:nvPr>
        </p:nvSpPr>
        <p:spPr/>
        <p:txBody>
          <a:bodyPr>
            <a:normAutofit/>
          </a:bodyPr>
          <a:lstStyle/>
          <a:p>
            <a:pPr marL="0" lvl="0" indent="0" algn="just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</a:pPr>
            <a:r>
              <a:rPr lang="en-US" sz="2000" b="0" dirty="0" err="1">
                <a:solidFill>
                  <a:srgbClr val="11111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sym typeface="Livvic"/>
              </a:rPr>
              <a:t>Karakteristik</a:t>
            </a:r>
            <a:r>
              <a:rPr lang="en-US" sz="2000" b="0" dirty="0">
                <a:solidFill>
                  <a:srgbClr val="11111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sym typeface="Livvic"/>
              </a:rPr>
              <a:t> </a:t>
            </a:r>
            <a:r>
              <a:rPr lang="en-US" sz="2000" b="0" dirty="0" err="1">
                <a:solidFill>
                  <a:srgbClr val="11111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sym typeface="Livvic"/>
              </a:rPr>
              <a:t>penyuluhan</a:t>
            </a:r>
            <a:r>
              <a:rPr lang="en-US" sz="2000" b="0" dirty="0">
                <a:solidFill>
                  <a:srgbClr val="11111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sym typeface="Livvic"/>
              </a:rPr>
              <a:t> di </a:t>
            </a:r>
            <a:r>
              <a:rPr lang="en-US" sz="2000" b="0" dirty="0" err="1">
                <a:solidFill>
                  <a:srgbClr val="11111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sym typeface="Livvic"/>
              </a:rPr>
              <a:t>bagi</a:t>
            </a:r>
            <a:r>
              <a:rPr lang="en-US" sz="2000" b="0" dirty="0">
                <a:solidFill>
                  <a:srgbClr val="11111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sym typeface="Livvic"/>
              </a:rPr>
              <a:t> </a:t>
            </a:r>
            <a:r>
              <a:rPr lang="en-US" sz="2000" b="0" dirty="0" err="1">
                <a:solidFill>
                  <a:srgbClr val="11111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sym typeface="Livvic"/>
              </a:rPr>
              <a:t>atas</a:t>
            </a:r>
            <a:r>
              <a:rPr lang="en-US" sz="2000" b="0" dirty="0">
                <a:solidFill>
                  <a:srgbClr val="11111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sym typeface="Livvic"/>
              </a:rPr>
              <a:t> </a:t>
            </a:r>
            <a:r>
              <a:rPr lang="en-US" sz="2000" b="0" dirty="0" err="1">
                <a:solidFill>
                  <a:srgbClr val="11111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sym typeface="Livvic"/>
              </a:rPr>
              <a:t>tiga</a:t>
            </a:r>
            <a:r>
              <a:rPr lang="en-US" sz="2000" b="0" dirty="0">
                <a:solidFill>
                  <a:srgbClr val="11111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sym typeface="Livvic"/>
              </a:rPr>
              <a:t> </a:t>
            </a:r>
            <a:r>
              <a:rPr lang="en-US" sz="2000" b="0" dirty="0" err="1">
                <a:solidFill>
                  <a:srgbClr val="11111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sym typeface="Livvic"/>
              </a:rPr>
              <a:t>hal</a:t>
            </a:r>
            <a:r>
              <a:rPr lang="en-US" sz="2000" b="0" dirty="0">
                <a:solidFill>
                  <a:srgbClr val="11111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sym typeface="Livvic"/>
              </a:rPr>
              <a:t> </a:t>
            </a:r>
            <a:r>
              <a:rPr lang="en-US" sz="2000" b="0" dirty="0" err="1">
                <a:solidFill>
                  <a:srgbClr val="11111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sym typeface="Livvic"/>
              </a:rPr>
              <a:t>yaitu</a:t>
            </a:r>
            <a:r>
              <a:rPr lang="en-US" sz="2000" b="0" dirty="0">
                <a:solidFill>
                  <a:srgbClr val="11111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sym typeface="Livvic"/>
              </a:rPr>
              <a:t> :</a:t>
            </a:r>
          </a:p>
          <a:p>
            <a:pPr marL="457200" lvl="0" indent="-457200" algn="just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AutoNum type="arabicPeriod"/>
            </a:pPr>
            <a:r>
              <a:rPr lang="en-US" sz="2000" b="0" dirty="0" err="1">
                <a:solidFill>
                  <a:srgbClr val="11111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sym typeface="Livvic"/>
              </a:rPr>
              <a:t>Karakteristik</a:t>
            </a:r>
            <a:r>
              <a:rPr lang="en-US" sz="2000" b="0" dirty="0">
                <a:solidFill>
                  <a:srgbClr val="11111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sym typeface="Livvic"/>
              </a:rPr>
              <a:t> </a:t>
            </a:r>
            <a:r>
              <a:rPr lang="en-US" sz="2000" b="0" dirty="0" err="1">
                <a:solidFill>
                  <a:srgbClr val="11111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sym typeface="Livvic"/>
              </a:rPr>
              <a:t>Sasaran</a:t>
            </a:r>
            <a:r>
              <a:rPr lang="en-US" sz="2000" b="0" dirty="0">
                <a:solidFill>
                  <a:srgbClr val="11111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sym typeface="Livvic"/>
              </a:rPr>
              <a:t> </a:t>
            </a:r>
            <a:r>
              <a:rPr lang="en-US" sz="2000" b="0" dirty="0" err="1">
                <a:solidFill>
                  <a:srgbClr val="11111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sym typeface="Livvic"/>
              </a:rPr>
              <a:t>atau</a:t>
            </a:r>
            <a:r>
              <a:rPr lang="en-US" sz="2000" b="0" dirty="0">
                <a:solidFill>
                  <a:srgbClr val="11111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sym typeface="Livvic"/>
              </a:rPr>
              <a:t> Masyarakat</a:t>
            </a:r>
          </a:p>
          <a:p>
            <a:pPr marL="457200" lvl="0" indent="-457200" algn="just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AutoNum type="arabicPeriod"/>
            </a:pPr>
            <a:r>
              <a:rPr lang="en-US" sz="2000" b="0" dirty="0" err="1">
                <a:solidFill>
                  <a:srgbClr val="11111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sym typeface="Livvic"/>
              </a:rPr>
              <a:t>Karakteristik</a:t>
            </a:r>
            <a:r>
              <a:rPr lang="en-US" sz="2000" b="0" dirty="0">
                <a:solidFill>
                  <a:srgbClr val="11111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sym typeface="Livvic"/>
              </a:rPr>
              <a:t> </a:t>
            </a:r>
            <a:r>
              <a:rPr lang="en-US" sz="2000" b="0" dirty="0" err="1">
                <a:solidFill>
                  <a:srgbClr val="11111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sym typeface="Livvic"/>
              </a:rPr>
              <a:t>Penyuluh</a:t>
            </a:r>
            <a:endParaRPr lang="en-US" sz="2000" b="0" dirty="0">
              <a:solidFill>
                <a:srgbClr val="111111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  <a:sym typeface="Livvic"/>
            </a:endParaRPr>
          </a:p>
          <a:p>
            <a:pPr marL="457200" lvl="0" indent="-457200" algn="just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AutoNum type="arabicPeriod"/>
            </a:pPr>
            <a:r>
              <a:rPr lang="en-US" sz="2000" b="0" dirty="0" err="1">
                <a:solidFill>
                  <a:srgbClr val="11111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sym typeface="Livvic"/>
              </a:rPr>
              <a:t>Karakteristik</a:t>
            </a:r>
            <a:r>
              <a:rPr lang="en-US" sz="2000" b="0" dirty="0">
                <a:solidFill>
                  <a:srgbClr val="11111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sym typeface="Livvic"/>
              </a:rPr>
              <a:t> </a:t>
            </a:r>
            <a:r>
              <a:rPr lang="en-US" sz="2000" b="0" dirty="0" err="1">
                <a:solidFill>
                  <a:srgbClr val="11111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sym typeface="Livvic"/>
              </a:rPr>
              <a:t>Keadaan</a:t>
            </a:r>
            <a:r>
              <a:rPr lang="en-US" sz="2000" b="0" dirty="0">
                <a:solidFill>
                  <a:srgbClr val="11111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sym typeface="Livvic"/>
              </a:rPr>
              <a:t> Daerah</a:t>
            </a:r>
            <a:endParaRPr lang="en-ID" sz="2000" b="0" dirty="0">
              <a:solidFill>
                <a:schemeClr val="dk1"/>
              </a:solidFill>
              <a:latin typeface="Arial" panose="020B0604020202020204" pitchFamily="34" charset="0"/>
              <a:ea typeface="Livvic"/>
              <a:cs typeface="Arial" panose="020B0604020202020204" pitchFamily="34" charset="0"/>
              <a:sym typeface="Livvic"/>
            </a:endParaRPr>
          </a:p>
        </p:txBody>
      </p:sp>
    </p:spTree>
    <p:extLst>
      <p:ext uri="{BB962C8B-B14F-4D97-AF65-F5344CB8AC3E}">
        <p14:creationId xmlns:p14="http://schemas.microsoft.com/office/powerpoint/2010/main" val="1960965828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AD2A85-0318-4055-A47F-F0EF995EFE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3356" y="324294"/>
            <a:ext cx="4621778" cy="590931"/>
          </a:xfrm>
        </p:spPr>
        <p:txBody>
          <a:bodyPr/>
          <a:lstStyle/>
          <a:p>
            <a:r>
              <a:rPr lang="en" sz="3600" dirty="0">
                <a:latin typeface="Arial" panose="020B0604020202020204" pitchFamily="34" charset="0"/>
                <a:cs typeface="Arial" panose="020B0604020202020204" pitchFamily="34" charset="0"/>
              </a:rPr>
              <a:t>1. Karakteristik Sasaran</a:t>
            </a:r>
            <a:endParaRPr lang="en-ID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A5E53CA-8083-4919-884F-E90AE4FB6985}"/>
              </a:ext>
            </a:extLst>
          </p:cNvPr>
          <p:cNvSpPr/>
          <p:nvPr/>
        </p:nvSpPr>
        <p:spPr>
          <a:xfrm>
            <a:off x="44823" y="1229098"/>
            <a:ext cx="2837330" cy="111069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/>
              <a:t>A. Tingkat </a:t>
            </a:r>
            <a:r>
              <a:rPr lang="en-US" dirty="0" err="1"/>
              <a:t>Pengetahuan</a:t>
            </a:r>
            <a:r>
              <a:rPr lang="en-US" dirty="0"/>
              <a:t>, </a:t>
            </a:r>
            <a:r>
              <a:rPr lang="en-US" dirty="0" err="1"/>
              <a:t>Keterampilan</a:t>
            </a:r>
            <a:r>
              <a:rPr lang="en-US" dirty="0"/>
              <a:t> dan </a:t>
            </a:r>
            <a:r>
              <a:rPr lang="en-US" dirty="0" err="1"/>
              <a:t>Sikap</a:t>
            </a:r>
            <a:endParaRPr lang="en-US" dirty="0"/>
          </a:p>
        </p:txBody>
      </p:sp>
      <p:sp>
        <p:nvSpPr>
          <p:cNvPr id="7" name="Arrow: Right 6">
            <a:extLst>
              <a:ext uri="{FF2B5EF4-FFF2-40B4-BE49-F238E27FC236}">
                <a16:creationId xmlns:a16="http://schemas.microsoft.com/office/drawing/2014/main" id="{70DC4558-704D-4320-A22C-E5CC5AA8F777}"/>
              </a:ext>
            </a:extLst>
          </p:cNvPr>
          <p:cNvSpPr/>
          <p:nvPr/>
        </p:nvSpPr>
        <p:spPr>
          <a:xfrm>
            <a:off x="2903219" y="1229098"/>
            <a:ext cx="1749463" cy="868643"/>
          </a:xfrm>
          <a:prstGeom prst="rightArrow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ID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D957E4C4-6B05-4188-8431-C71DC7A471AF}"/>
              </a:ext>
            </a:extLst>
          </p:cNvPr>
          <p:cNvSpPr/>
          <p:nvPr/>
        </p:nvSpPr>
        <p:spPr>
          <a:xfrm>
            <a:off x="4652682" y="1285672"/>
            <a:ext cx="3617259" cy="608626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err="1"/>
              <a:t>Identifikasi</a:t>
            </a:r>
            <a:r>
              <a:rPr lang="en-US" dirty="0"/>
              <a:t> </a:t>
            </a:r>
            <a:r>
              <a:rPr lang="en-US" dirty="0" err="1"/>
              <a:t>tingkat</a:t>
            </a:r>
            <a:r>
              <a:rPr lang="en-US" dirty="0"/>
              <a:t> </a:t>
            </a:r>
            <a:r>
              <a:rPr lang="en-US" dirty="0" err="1"/>
              <a:t>adopsi</a:t>
            </a:r>
            <a:r>
              <a:rPr lang="en-US" dirty="0"/>
              <a:t> </a:t>
            </a:r>
            <a:r>
              <a:rPr lang="en-US" dirty="0" err="1"/>
              <a:t>sasaran</a:t>
            </a:r>
            <a:endParaRPr lang="en-ID" dirty="0"/>
          </a:p>
        </p:txBody>
      </p:sp>
      <p:sp>
        <p:nvSpPr>
          <p:cNvPr id="9" name="Arrow: Right 8">
            <a:extLst>
              <a:ext uri="{FF2B5EF4-FFF2-40B4-BE49-F238E27FC236}">
                <a16:creationId xmlns:a16="http://schemas.microsoft.com/office/drawing/2014/main" id="{74647833-C648-4890-97FF-4FB18A7F656C}"/>
              </a:ext>
            </a:extLst>
          </p:cNvPr>
          <p:cNvSpPr/>
          <p:nvPr/>
        </p:nvSpPr>
        <p:spPr>
          <a:xfrm rot="5400000">
            <a:off x="6082112" y="1939671"/>
            <a:ext cx="705957" cy="678181"/>
          </a:xfrm>
          <a:prstGeom prst="rightArrow">
            <a:avLst>
              <a:gd name="adj1" fmla="val 50000"/>
              <a:gd name="adj2" fmla="val 44859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ID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BF121C1-662D-4D71-8CDC-C2C1E7F2A327}"/>
              </a:ext>
            </a:extLst>
          </p:cNvPr>
          <p:cNvSpPr/>
          <p:nvPr/>
        </p:nvSpPr>
        <p:spPr>
          <a:xfrm>
            <a:off x="4652681" y="2646374"/>
            <a:ext cx="3617259" cy="50695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err="1"/>
              <a:t>Menetapkan</a:t>
            </a:r>
            <a:r>
              <a:rPr lang="en-US" dirty="0"/>
              <a:t> </a:t>
            </a:r>
            <a:r>
              <a:rPr lang="en-US" dirty="0" err="1"/>
              <a:t>Pendekatan</a:t>
            </a:r>
            <a:endParaRPr lang="en-ID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FD77D211-FC3C-4328-A802-C06386FB8BA3}"/>
              </a:ext>
            </a:extLst>
          </p:cNvPr>
          <p:cNvSpPr/>
          <p:nvPr/>
        </p:nvSpPr>
        <p:spPr>
          <a:xfrm>
            <a:off x="4652679" y="3905403"/>
            <a:ext cx="3617259" cy="50695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err="1"/>
              <a:t>Memilih</a:t>
            </a:r>
            <a:r>
              <a:rPr lang="en-US" dirty="0"/>
              <a:t> </a:t>
            </a:r>
            <a:r>
              <a:rPr lang="en-US" dirty="0" err="1"/>
              <a:t>metode</a:t>
            </a:r>
            <a:r>
              <a:rPr lang="en-US" dirty="0"/>
              <a:t> </a:t>
            </a:r>
            <a:r>
              <a:rPr lang="en-US" dirty="0" err="1"/>
              <a:t>penyuluhan</a:t>
            </a:r>
            <a:r>
              <a:rPr lang="en-US" dirty="0"/>
              <a:t> </a:t>
            </a:r>
            <a:r>
              <a:rPr lang="en-US" dirty="0" err="1"/>
              <a:t>pertanian</a:t>
            </a:r>
            <a:r>
              <a:rPr lang="en-US" dirty="0"/>
              <a:t> yang </a:t>
            </a:r>
            <a:r>
              <a:rPr lang="en-US" dirty="0" err="1"/>
              <a:t>tepat</a:t>
            </a:r>
            <a:endParaRPr lang="en-ID" dirty="0"/>
          </a:p>
        </p:txBody>
      </p:sp>
      <p:sp>
        <p:nvSpPr>
          <p:cNvPr id="14" name="Arrow: Right 13">
            <a:extLst>
              <a:ext uri="{FF2B5EF4-FFF2-40B4-BE49-F238E27FC236}">
                <a16:creationId xmlns:a16="http://schemas.microsoft.com/office/drawing/2014/main" id="{F2FD45BC-29BA-4EC1-9CAE-44C4AE8D80CC}"/>
              </a:ext>
            </a:extLst>
          </p:cNvPr>
          <p:cNvSpPr/>
          <p:nvPr/>
        </p:nvSpPr>
        <p:spPr>
          <a:xfrm rot="5400000">
            <a:off x="6108329" y="3190274"/>
            <a:ext cx="705957" cy="678181"/>
          </a:xfrm>
          <a:prstGeom prst="rightArrow">
            <a:avLst>
              <a:gd name="adj1" fmla="val 50000"/>
              <a:gd name="adj2" fmla="val 44859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ID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95BEEDEA-1AEB-4FDB-A95D-840480D0E517}"/>
              </a:ext>
            </a:extLst>
          </p:cNvPr>
          <p:cNvSpPr/>
          <p:nvPr/>
        </p:nvSpPr>
        <p:spPr>
          <a:xfrm>
            <a:off x="0" y="2757068"/>
            <a:ext cx="2837330" cy="111069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/>
              <a:t>B. </a:t>
            </a:r>
            <a:r>
              <a:rPr lang="en-US" dirty="0" err="1"/>
              <a:t>Keadaan</a:t>
            </a:r>
            <a:r>
              <a:rPr lang="en-US" dirty="0"/>
              <a:t> </a:t>
            </a:r>
            <a:r>
              <a:rPr lang="en-US" dirty="0" err="1"/>
              <a:t>Sosial</a:t>
            </a:r>
            <a:r>
              <a:rPr lang="en-US" dirty="0"/>
              <a:t> dan </a:t>
            </a:r>
            <a:r>
              <a:rPr lang="en-US" dirty="0" err="1"/>
              <a:t>Budaya</a:t>
            </a:r>
            <a:r>
              <a:rPr lang="en-US" dirty="0"/>
              <a:t> Masyarakat</a:t>
            </a:r>
          </a:p>
        </p:txBody>
      </p:sp>
    </p:spTree>
    <p:extLst>
      <p:ext uri="{BB962C8B-B14F-4D97-AF65-F5344CB8AC3E}">
        <p14:creationId xmlns:p14="http://schemas.microsoft.com/office/powerpoint/2010/main" val="1038637027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AD2A85-0318-4055-A47F-F0EF995EFE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3356" y="407393"/>
            <a:ext cx="5341527" cy="424732"/>
          </a:xfrm>
        </p:spPr>
        <p:txBody>
          <a:bodyPr/>
          <a:lstStyle/>
          <a:p>
            <a:r>
              <a:rPr lang="en" sz="2400" dirty="0">
                <a:latin typeface="Arial" panose="020B0604020202020204" pitchFamily="34" charset="0"/>
                <a:cs typeface="Arial" panose="020B0604020202020204" pitchFamily="34" charset="0"/>
              </a:rPr>
              <a:t>B.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Keadaan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Sosial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Budaya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Masyarakat</a:t>
            </a:r>
            <a:endParaRPr lang="en-ID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A3858A8-AAB4-4985-BC33-2822494F584C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0" y="1071813"/>
            <a:ext cx="9026291" cy="5351094"/>
          </a:xfrm>
        </p:spPr>
        <p:txBody>
          <a:bodyPr>
            <a:normAutofit/>
          </a:bodyPr>
          <a:lstStyle/>
          <a:p>
            <a:pPr marL="0" lvl="0" indent="0" algn="just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</a:pPr>
            <a:r>
              <a:rPr lang="en-US" sz="2000" b="0" dirty="0" err="1">
                <a:solidFill>
                  <a:srgbClr val="11111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sym typeface="Livvic"/>
              </a:rPr>
              <a:t>Keadaan</a:t>
            </a:r>
            <a:r>
              <a:rPr lang="en-US" sz="2000" b="0" dirty="0">
                <a:solidFill>
                  <a:srgbClr val="11111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sym typeface="Livvic"/>
              </a:rPr>
              <a:t> </a:t>
            </a:r>
            <a:r>
              <a:rPr lang="en-US" sz="2000" b="0" dirty="0" err="1">
                <a:solidFill>
                  <a:srgbClr val="11111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sym typeface="Livvic"/>
              </a:rPr>
              <a:t>Sosial</a:t>
            </a:r>
            <a:r>
              <a:rPr lang="en-US" sz="2000" b="0" dirty="0">
                <a:solidFill>
                  <a:srgbClr val="11111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sym typeface="Livvic"/>
              </a:rPr>
              <a:t> dan </a:t>
            </a:r>
            <a:r>
              <a:rPr lang="en-US" sz="2000" b="0" dirty="0" err="1">
                <a:solidFill>
                  <a:srgbClr val="11111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sym typeface="Livvic"/>
              </a:rPr>
              <a:t>Budaya</a:t>
            </a:r>
            <a:r>
              <a:rPr lang="en-US" sz="2000" b="0" dirty="0">
                <a:solidFill>
                  <a:srgbClr val="11111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sym typeface="Livvic"/>
              </a:rPr>
              <a:t> Masyarakat di </a:t>
            </a:r>
            <a:r>
              <a:rPr lang="en-US" sz="2000" b="0" dirty="0" err="1">
                <a:solidFill>
                  <a:srgbClr val="11111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sym typeface="Livvic"/>
              </a:rPr>
              <a:t>bagi</a:t>
            </a:r>
            <a:r>
              <a:rPr lang="en-US" sz="2000" b="0" dirty="0">
                <a:solidFill>
                  <a:srgbClr val="11111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sym typeface="Livvic"/>
              </a:rPr>
              <a:t> </a:t>
            </a:r>
            <a:r>
              <a:rPr lang="en-US" sz="2000" b="0" dirty="0" err="1">
                <a:solidFill>
                  <a:srgbClr val="11111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sym typeface="Livvic"/>
              </a:rPr>
              <a:t>beberapa</a:t>
            </a:r>
            <a:r>
              <a:rPr lang="en-US" sz="2000" b="0" dirty="0">
                <a:solidFill>
                  <a:srgbClr val="11111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sym typeface="Livvic"/>
              </a:rPr>
              <a:t> </a:t>
            </a:r>
            <a:r>
              <a:rPr lang="en-US" sz="2000" b="0" dirty="0" err="1">
                <a:solidFill>
                  <a:srgbClr val="11111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sym typeface="Livvic"/>
              </a:rPr>
              <a:t>yakni</a:t>
            </a:r>
            <a:r>
              <a:rPr lang="en-US" sz="2000" b="0" dirty="0">
                <a:solidFill>
                  <a:srgbClr val="11111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sym typeface="Livvic"/>
              </a:rPr>
              <a:t> :</a:t>
            </a:r>
          </a:p>
          <a:p>
            <a:pPr marL="457200" lvl="0" indent="-457200" algn="just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AutoNum type="arabicPeriod"/>
            </a:pPr>
            <a:r>
              <a:rPr lang="en-US" sz="2000" b="0" dirty="0">
                <a:solidFill>
                  <a:srgbClr val="11111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sym typeface="Livvic"/>
              </a:rPr>
              <a:t>Nilai yang </a:t>
            </a:r>
            <a:r>
              <a:rPr lang="en-US" sz="2000" b="0" dirty="0" err="1">
                <a:solidFill>
                  <a:srgbClr val="11111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sym typeface="Livvic"/>
              </a:rPr>
              <a:t>dianut</a:t>
            </a:r>
            <a:r>
              <a:rPr lang="en-US" sz="2000" b="0" dirty="0">
                <a:solidFill>
                  <a:srgbClr val="11111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sym typeface="Livvic"/>
              </a:rPr>
              <a:t> </a:t>
            </a:r>
            <a:r>
              <a:rPr lang="en-US" sz="2000" b="0" dirty="0" err="1">
                <a:solidFill>
                  <a:srgbClr val="11111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sym typeface="Livvic"/>
              </a:rPr>
              <a:t>individu</a:t>
            </a:r>
            <a:r>
              <a:rPr lang="en-US" sz="2000" b="0" dirty="0">
                <a:solidFill>
                  <a:srgbClr val="11111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sym typeface="Livvic"/>
              </a:rPr>
              <a:t> </a:t>
            </a:r>
            <a:r>
              <a:rPr lang="en-US" sz="2000" b="0" dirty="0" err="1">
                <a:solidFill>
                  <a:srgbClr val="11111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sym typeface="Livvic"/>
              </a:rPr>
              <a:t>sasaran</a:t>
            </a:r>
            <a:endParaRPr lang="en-US" sz="2000" b="0" dirty="0">
              <a:solidFill>
                <a:srgbClr val="111111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  <a:sym typeface="Livvic"/>
            </a:endParaRPr>
          </a:p>
          <a:p>
            <a:pPr marL="457200" lvl="0" indent="-457200" algn="just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AutoNum type="arabicPeriod"/>
            </a:pPr>
            <a:r>
              <a:rPr lang="en-US" sz="2000" b="0" dirty="0">
                <a:solidFill>
                  <a:srgbClr val="11111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sym typeface="Livvic"/>
              </a:rPr>
              <a:t>Nilai social yang </a:t>
            </a:r>
            <a:r>
              <a:rPr lang="en-US" sz="2000" b="0" dirty="0" err="1">
                <a:solidFill>
                  <a:srgbClr val="11111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sym typeface="Livvic"/>
              </a:rPr>
              <a:t>berlaku</a:t>
            </a:r>
            <a:r>
              <a:rPr lang="en-US" sz="2000" b="0" dirty="0">
                <a:solidFill>
                  <a:srgbClr val="11111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sym typeface="Livvic"/>
              </a:rPr>
              <a:t> di </a:t>
            </a:r>
            <a:r>
              <a:rPr lang="en-US" sz="2000" b="0" dirty="0" err="1">
                <a:solidFill>
                  <a:srgbClr val="11111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sym typeface="Livvic"/>
              </a:rPr>
              <a:t>masyarakat</a:t>
            </a:r>
            <a:endParaRPr lang="en-US" sz="2000" b="0" dirty="0">
              <a:solidFill>
                <a:srgbClr val="111111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  <a:sym typeface="Livvic"/>
            </a:endParaRPr>
          </a:p>
          <a:p>
            <a:pPr marL="457200" lvl="0" indent="-457200" algn="just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AutoNum type="arabicPeriod"/>
            </a:pPr>
            <a:r>
              <a:rPr lang="en-US" sz="2000" b="0" dirty="0">
                <a:solidFill>
                  <a:srgbClr val="11111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sym typeface="Livvic"/>
              </a:rPr>
              <a:t>Pola </a:t>
            </a:r>
            <a:r>
              <a:rPr lang="en-US" sz="2000" b="0" dirty="0" err="1">
                <a:solidFill>
                  <a:srgbClr val="11111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sym typeface="Livvic"/>
              </a:rPr>
              <a:t>tingkah</a:t>
            </a:r>
            <a:r>
              <a:rPr lang="en-US" sz="2000" b="0" dirty="0">
                <a:solidFill>
                  <a:srgbClr val="11111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sym typeface="Livvic"/>
              </a:rPr>
              <a:t> </a:t>
            </a:r>
            <a:r>
              <a:rPr lang="en-US" sz="2000" b="0" dirty="0" err="1">
                <a:solidFill>
                  <a:srgbClr val="11111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sym typeface="Livvic"/>
              </a:rPr>
              <a:t>laku</a:t>
            </a:r>
            <a:r>
              <a:rPr lang="en-US" sz="2000" b="0" dirty="0">
                <a:solidFill>
                  <a:srgbClr val="11111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sym typeface="Livvic"/>
              </a:rPr>
              <a:t> </a:t>
            </a:r>
            <a:r>
              <a:rPr lang="en-US" sz="2000" b="0" dirty="0" err="1">
                <a:solidFill>
                  <a:srgbClr val="11111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sym typeface="Livvic"/>
              </a:rPr>
              <a:t>dianut</a:t>
            </a:r>
            <a:r>
              <a:rPr lang="en-US" sz="2000" b="0" dirty="0">
                <a:solidFill>
                  <a:srgbClr val="11111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sym typeface="Livvic"/>
              </a:rPr>
              <a:t> </a:t>
            </a:r>
            <a:r>
              <a:rPr lang="en-US" sz="2000" b="0" dirty="0" err="1">
                <a:solidFill>
                  <a:srgbClr val="11111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sym typeface="Livvic"/>
              </a:rPr>
              <a:t>sasaran</a:t>
            </a:r>
            <a:r>
              <a:rPr lang="en-US" sz="2000" b="0" dirty="0">
                <a:solidFill>
                  <a:srgbClr val="11111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sym typeface="Livvic"/>
              </a:rPr>
              <a:t> : (Tata Cara, </a:t>
            </a:r>
            <a:r>
              <a:rPr lang="en-US" sz="2000" b="0" dirty="0" err="1">
                <a:solidFill>
                  <a:srgbClr val="11111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sym typeface="Livvic"/>
              </a:rPr>
              <a:t>Kebiasaan</a:t>
            </a:r>
            <a:r>
              <a:rPr lang="en-US" sz="2000" b="0" dirty="0">
                <a:solidFill>
                  <a:srgbClr val="11111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sym typeface="Livvic"/>
              </a:rPr>
              <a:t>, Tata </a:t>
            </a:r>
            <a:r>
              <a:rPr lang="en-US" sz="2000" b="0" dirty="0" err="1">
                <a:solidFill>
                  <a:srgbClr val="11111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sym typeface="Livvic"/>
              </a:rPr>
              <a:t>Kelakuan</a:t>
            </a:r>
            <a:r>
              <a:rPr lang="en-US" sz="2000" b="0" dirty="0">
                <a:solidFill>
                  <a:srgbClr val="11111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sym typeface="Livvic"/>
              </a:rPr>
              <a:t>, </a:t>
            </a:r>
            <a:r>
              <a:rPr lang="en-US" sz="2000" b="0" dirty="0" err="1">
                <a:solidFill>
                  <a:srgbClr val="11111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sym typeface="Livvic"/>
              </a:rPr>
              <a:t>Adat</a:t>
            </a:r>
            <a:r>
              <a:rPr lang="en-US" sz="2000" b="0" dirty="0">
                <a:solidFill>
                  <a:srgbClr val="11111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sym typeface="Livvic"/>
              </a:rPr>
              <a:t> dan </a:t>
            </a:r>
            <a:r>
              <a:rPr lang="en-US" sz="2000" b="0" dirty="0" err="1">
                <a:solidFill>
                  <a:srgbClr val="11111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sym typeface="Livvic"/>
              </a:rPr>
              <a:t>Huku</a:t>
            </a:r>
            <a:r>
              <a:rPr lang="en-US" sz="2000" b="0" dirty="0">
                <a:solidFill>
                  <a:srgbClr val="11111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sym typeface="Livvic"/>
              </a:rPr>
              <a:t>)</a:t>
            </a:r>
          </a:p>
          <a:p>
            <a:pPr marL="457200" lvl="0" indent="-457200" algn="just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AutoNum type="arabicPeriod"/>
            </a:pPr>
            <a:r>
              <a:rPr lang="en-US" sz="2000" b="0" dirty="0" err="1">
                <a:solidFill>
                  <a:srgbClr val="11111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sym typeface="Livvic"/>
              </a:rPr>
              <a:t>Pelapisan</a:t>
            </a:r>
            <a:r>
              <a:rPr lang="en-US" sz="2000" b="0" dirty="0">
                <a:solidFill>
                  <a:srgbClr val="11111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sym typeface="Livvic"/>
              </a:rPr>
              <a:t> (</a:t>
            </a:r>
            <a:r>
              <a:rPr lang="en-US" sz="2000" b="0" dirty="0" err="1">
                <a:solidFill>
                  <a:srgbClr val="11111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sym typeface="Livvic"/>
              </a:rPr>
              <a:t>Stratufukasi</a:t>
            </a:r>
            <a:r>
              <a:rPr lang="en-US" sz="2000" b="0" dirty="0">
                <a:solidFill>
                  <a:srgbClr val="11111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sym typeface="Livvic"/>
              </a:rPr>
              <a:t>) social : (</a:t>
            </a:r>
            <a:r>
              <a:rPr lang="en-US" sz="2000" b="0" dirty="0" err="1">
                <a:solidFill>
                  <a:srgbClr val="11111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sym typeface="Livvic"/>
              </a:rPr>
              <a:t>Lapisan</a:t>
            </a:r>
            <a:r>
              <a:rPr lang="en-US" sz="2000" b="0" dirty="0">
                <a:solidFill>
                  <a:srgbClr val="11111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sym typeface="Livvic"/>
              </a:rPr>
              <a:t> Atas/</a:t>
            </a:r>
            <a:r>
              <a:rPr lang="en-US" sz="2000" b="0" dirty="0" err="1">
                <a:solidFill>
                  <a:srgbClr val="11111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sym typeface="Livvic"/>
              </a:rPr>
              <a:t>Eite</a:t>
            </a:r>
            <a:r>
              <a:rPr lang="en-US" sz="2000" b="0" dirty="0">
                <a:solidFill>
                  <a:srgbClr val="11111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sym typeface="Livvic"/>
              </a:rPr>
              <a:t>, </a:t>
            </a:r>
            <a:r>
              <a:rPr lang="en-US" sz="2000" b="0" dirty="0" err="1">
                <a:solidFill>
                  <a:srgbClr val="11111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sym typeface="Livvic"/>
              </a:rPr>
              <a:t>Lapisan</a:t>
            </a:r>
            <a:r>
              <a:rPr lang="en-US" sz="2000" b="0" dirty="0">
                <a:solidFill>
                  <a:srgbClr val="11111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sym typeface="Livvic"/>
              </a:rPr>
              <a:t> </a:t>
            </a:r>
            <a:r>
              <a:rPr lang="en-US" sz="2000" b="0" dirty="0" err="1">
                <a:solidFill>
                  <a:srgbClr val="11111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sym typeface="Livvic"/>
              </a:rPr>
              <a:t>Menengah</a:t>
            </a:r>
            <a:r>
              <a:rPr lang="en-US" sz="2000" b="0" dirty="0">
                <a:solidFill>
                  <a:srgbClr val="11111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sym typeface="Livvic"/>
              </a:rPr>
              <a:t>, dan </a:t>
            </a:r>
            <a:r>
              <a:rPr lang="en-US" sz="2000" b="0" dirty="0" err="1">
                <a:solidFill>
                  <a:srgbClr val="11111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sym typeface="Livvic"/>
              </a:rPr>
              <a:t>Lapisan</a:t>
            </a:r>
            <a:r>
              <a:rPr lang="en-US" sz="2000" b="0" dirty="0">
                <a:solidFill>
                  <a:srgbClr val="11111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sym typeface="Livvic"/>
              </a:rPr>
              <a:t> Bawah)</a:t>
            </a:r>
          </a:p>
          <a:p>
            <a:pPr marL="457200" lvl="0" indent="-457200" algn="just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AutoNum type="arabicPeriod"/>
            </a:pPr>
            <a:r>
              <a:rPr lang="en-US" sz="2000" b="0" dirty="0">
                <a:solidFill>
                  <a:srgbClr val="11111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sym typeface="Livvic"/>
              </a:rPr>
              <a:t>Status social</a:t>
            </a:r>
          </a:p>
          <a:p>
            <a:pPr marL="457200" lvl="0" indent="-457200" algn="just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AutoNum type="arabicPeriod"/>
            </a:pPr>
            <a:r>
              <a:rPr lang="en-US" sz="2000" b="0" dirty="0" err="1">
                <a:solidFill>
                  <a:srgbClr val="11111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sym typeface="Livvic"/>
              </a:rPr>
              <a:t>Struktur</a:t>
            </a:r>
            <a:r>
              <a:rPr lang="en-US" sz="2000" b="0" dirty="0">
                <a:solidFill>
                  <a:srgbClr val="11111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sym typeface="Livvic"/>
              </a:rPr>
              <a:t> </a:t>
            </a:r>
            <a:r>
              <a:rPr lang="en-US" sz="2000" b="0" dirty="0" err="1">
                <a:solidFill>
                  <a:srgbClr val="11111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sym typeface="Livvic"/>
              </a:rPr>
              <a:t>kekuasaan</a:t>
            </a:r>
            <a:r>
              <a:rPr lang="en-US" sz="2000" b="0" dirty="0">
                <a:solidFill>
                  <a:srgbClr val="11111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sym typeface="Livvic"/>
              </a:rPr>
              <a:t> dan </a:t>
            </a:r>
            <a:r>
              <a:rPr lang="en-US" sz="2000" b="0" dirty="0" err="1">
                <a:solidFill>
                  <a:srgbClr val="11111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sym typeface="Livvic"/>
              </a:rPr>
              <a:t>Pengaruh</a:t>
            </a:r>
            <a:r>
              <a:rPr lang="en-US" sz="2000" b="0" dirty="0">
                <a:solidFill>
                  <a:srgbClr val="11111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sym typeface="Livvic"/>
              </a:rPr>
              <a:t> : (</a:t>
            </a:r>
            <a:r>
              <a:rPr lang="en-US" sz="2000" b="0" dirty="0" err="1">
                <a:solidFill>
                  <a:srgbClr val="11111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sym typeface="Livvic"/>
              </a:rPr>
              <a:t>Kepemimpian</a:t>
            </a:r>
            <a:r>
              <a:rPr lang="en-US" sz="2000" b="0" dirty="0">
                <a:solidFill>
                  <a:srgbClr val="11111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sym typeface="Livvic"/>
              </a:rPr>
              <a:t> </a:t>
            </a:r>
            <a:r>
              <a:rPr lang="en-US" sz="2000" b="0" dirty="0" err="1">
                <a:solidFill>
                  <a:srgbClr val="11111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sym typeface="Livvic"/>
              </a:rPr>
              <a:t>Sosial</a:t>
            </a:r>
            <a:r>
              <a:rPr lang="en-US" sz="2000" b="0" dirty="0">
                <a:solidFill>
                  <a:srgbClr val="11111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sym typeface="Livvic"/>
              </a:rPr>
              <a:t>, </a:t>
            </a:r>
            <a:r>
              <a:rPr lang="en-US" sz="2000" b="0" dirty="0" err="1">
                <a:solidFill>
                  <a:srgbClr val="11111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sym typeface="Livvic"/>
              </a:rPr>
              <a:t>Alokasi</a:t>
            </a:r>
            <a:r>
              <a:rPr lang="en-US" sz="2000" b="0" dirty="0">
                <a:solidFill>
                  <a:srgbClr val="11111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sym typeface="Livvic"/>
              </a:rPr>
              <a:t> </a:t>
            </a:r>
            <a:r>
              <a:rPr lang="en-US" sz="2000" b="0" dirty="0" err="1">
                <a:solidFill>
                  <a:srgbClr val="11111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sym typeface="Livvic"/>
              </a:rPr>
              <a:t>Solidaritas</a:t>
            </a:r>
            <a:r>
              <a:rPr lang="en-US" sz="2000" b="0" dirty="0">
                <a:solidFill>
                  <a:srgbClr val="11111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sym typeface="Livvic"/>
              </a:rPr>
              <a:t>, </a:t>
            </a:r>
            <a:r>
              <a:rPr lang="en-US" sz="2000" b="0" dirty="0" err="1">
                <a:solidFill>
                  <a:srgbClr val="11111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sym typeface="Livvic"/>
              </a:rPr>
              <a:t>Sturktur</a:t>
            </a:r>
            <a:r>
              <a:rPr lang="en-US" sz="2000" b="0" dirty="0">
                <a:solidFill>
                  <a:srgbClr val="11111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sym typeface="Livvic"/>
              </a:rPr>
              <a:t> </a:t>
            </a:r>
            <a:r>
              <a:rPr lang="en-US" sz="2000" b="0" dirty="0" err="1">
                <a:solidFill>
                  <a:srgbClr val="11111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sym typeface="Livvic"/>
              </a:rPr>
              <a:t>Keluarga</a:t>
            </a:r>
            <a:r>
              <a:rPr lang="en-US" sz="2000" b="0" dirty="0">
                <a:solidFill>
                  <a:srgbClr val="11111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sym typeface="Livvic"/>
              </a:rPr>
              <a:t>, dan </a:t>
            </a:r>
            <a:r>
              <a:rPr lang="en-US" sz="2000" b="0" dirty="0" err="1">
                <a:solidFill>
                  <a:srgbClr val="11111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sym typeface="Livvic"/>
              </a:rPr>
              <a:t>Sistem</a:t>
            </a:r>
            <a:r>
              <a:rPr lang="en-US" sz="2000" b="0" dirty="0">
                <a:solidFill>
                  <a:srgbClr val="11111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sym typeface="Livvic"/>
              </a:rPr>
              <a:t> </a:t>
            </a:r>
            <a:r>
              <a:rPr lang="en-US" sz="2000" b="0" dirty="0" err="1">
                <a:solidFill>
                  <a:srgbClr val="11111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sym typeface="Livvic"/>
              </a:rPr>
              <a:t>Kepercayaan</a:t>
            </a:r>
            <a:r>
              <a:rPr lang="en-US" sz="2000" b="0" dirty="0">
                <a:solidFill>
                  <a:srgbClr val="11111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sym typeface="Livvic"/>
              </a:rPr>
              <a:t>)</a:t>
            </a:r>
            <a:endParaRPr lang="en-ID" sz="2000" b="0" dirty="0">
              <a:solidFill>
                <a:schemeClr val="dk1"/>
              </a:solidFill>
              <a:latin typeface="Arial" panose="020B0604020202020204" pitchFamily="34" charset="0"/>
              <a:ea typeface="Livvic"/>
              <a:cs typeface="Arial" panose="020B0604020202020204" pitchFamily="34" charset="0"/>
              <a:sym typeface="Livvic"/>
            </a:endParaRPr>
          </a:p>
        </p:txBody>
      </p:sp>
    </p:spTree>
    <p:extLst>
      <p:ext uri="{BB962C8B-B14F-4D97-AF65-F5344CB8AC3E}">
        <p14:creationId xmlns:p14="http://schemas.microsoft.com/office/powerpoint/2010/main" val="1725278319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AD2A85-0318-4055-A47F-F0EF995EFE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3356" y="324294"/>
            <a:ext cx="4807726" cy="590931"/>
          </a:xfrm>
        </p:spPr>
        <p:txBody>
          <a:bodyPr/>
          <a:lstStyle/>
          <a:p>
            <a:r>
              <a:rPr lang="en" sz="3600" dirty="0">
                <a:latin typeface="Arial" panose="020B0604020202020204" pitchFamily="34" charset="0"/>
                <a:cs typeface="Arial" panose="020B0604020202020204" pitchFamily="34" charset="0"/>
              </a:rPr>
              <a:t>2. Karakteristik Penyuluh</a:t>
            </a:r>
            <a:endParaRPr lang="en-ID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A5E53CA-8083-4919-884F-E90AE4FB6985}"/>
              </a:ext>
            </a:extLst>
          </p:cNvPr>
          <p:cNvSpPr/>
          <p:nvPr/>
        </p:nvSpPr>
        <p:spPr>
          <a:xfrm>
            <a:off x="0" y="2899850"/>
            <a:ext cx="1415078" cy="868643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endParaRPr lang="en-ID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Arrow: Right 6">
            <a:extLst>
              <a:ext uri="{FF2B5EF4-FFF2-40B4-BE49-F238E27FC236}">
                <a16:creationId xmlns:a16="http://schemas.microsoft.com/office/drawing/2014/main" id="{70DC4558-704D-4320-A22C-E5CC5AA8F777}"/>
              </a:ext>
            </a:extLst>
          </p:cNvPr>
          <p:cNvSpPr/>
          <p:nvPr/>
        </p:nvSpPr>
        <p:spPr>
          <a:xfrm>
            <a:off x="1400957" y="2742064"/>
            <a:ext cx="1749463" cy="1163339"/>
          </a:xfrm>
          <a:prstGeom prst="rightArrow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Harus Mampu </a:t>
            </a:r>
            <a:r>
              <a:rPr lang="en-US" sz="1600" dirty="0" err="1">
                <a:latin typeface="Arial" panose="020B0604020202020204" pitchFamily="34" charset="0"/>
                <a:cs typeface="Arial" panose="020B0604020202020204" pitchFamily="34" charset="0"/>
              </a:rPr>
              <a:t>Bertindak</a:t>
            </a:r>
            <a:endParaRPr lang="en-ID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D957E4C4-6B05-4188-8431-C71DC7A471AF}"/>
              </a:ext>
            </a:extLst>
          </p:cNvPr>
          <p:cNvSpPr/>
          <p:nvPr/>
        </p:nvSpPr>
        <p:spPr>
          <a:xfrm>
            <a:off x="5071334" y="1066877"/>
            <a:ext cx="6358666" cy="608626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err="1"/>
              <a:t>Memberika</a:t>
            </a:r>
            <a:r>
              <a:rPr lang="en-US" dirty="0"/>
              <a:t> </a:t>
            </a:r>
            <a:r>
              <a:rPr lang="en-US" dirty="0" err="1"/>
              <a:t>kemudahan</a:t>
            </a:r>
            <a:r>
              <a:rPr lang="en-US" dirty="0"/>
              <a:t> proses </a:t>
            </a:r>
            <a:r>
              <a:rPr lang="en-US" dirty="0" err="1"/>
              <a:t>belajar</a:t>
            </a:r>
            <a:r>
              <a:rPr lang="en-US" dirty="0"/>
              <a:t> </a:t>
            </a:r>
            <a:r>
              <a:rPr lang="en-US" dirty="0" err="1"/>
              <a:t>petani</a:t>
            </a:r>
            <a:r>
              <a:rPr lang="en-US" dirty="0"/>
              <a:t> dan </a:t>
            </a:r>
            <a:r>
              <a:rPr lang="en-US" dirty="0" err="1"/>
              <a:t>anggota</a:t>
            </a:r>
            <a:r>
              <a:rPr lang="en-US" dirty="0"/>
              <a:t> </a:t>
            </a:r>
            <a:r>
              <a:rPr lang="en-US" dirty="0" err="1"/>
              <a:t>keluarganya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konteks</a:t>
            </a:r>
            <a:r>
              <a:rPr lang="en-US" dirty="0"/>
              <a:t> </a:t>
            </a:r>
            <a:r>
              <a:rPr lang="en-US" dirty="0" err="1"/>
              <a:t>pengajaran</a:t>
            </a:r>
            <a:r>
              <a:rPr lang="en-US" dirty="0"/>
              <a:t> orang </a:t>
            </a:r>
            <a:r>
              <a:rPr lang="en-US" dirty="0" err="1"/>
              <a:t>dewasa</a:t>
            </a:r>
            <a:endParaRPr lang="en-ID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BF121C1-662D-4D71-8CDC-C2C1E7F2A327}"/>
              </a:ext>
            </a:extLst>
          </p:cNvPr>
          <p:cNvSpPr/>
          <p:nvPr/>
        </p:nvSpPr>
        <p:spPr>
          <a:xfrm>
            <a:off x="5071334" y="2091452"/>
            <a:ext cx="6479690" cy="562355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/>
              <a:t>Mampu </a:t>
            </a:r>
            <a:r>
              <a:rPr lang="en-US" dirty="0" err="1"/>
              <a:t>menggerakan</a:t>
            </a:r>
            <a:r>
              <a:rPr lang="en-US" dirty="0"/>
              <a:t> proses </a:t>
            </a:r>
            <a:r>
              <a:rPr lang="en-US" dirty="0" err="1"/>
              <a:t>belajar</a:t>
            </a:r>
            <a:r>
              <a:rPr lang="en-US" dirty="0"/>
              <a:t> </a:t>
            </a:r>
            <a:r>
              <a:rPr lang="en-US" dirty="0" err="1"/>
              <a:t>petani</a:t>
            </a:r>
            <a:r>
              <a:rPr lang="en-US" dirty="0"/>
              <a:t> dan </a:t>
            </a:r>
            <a:r>
              <a:rPr lang="en-US" dirty="0" err="1"/>
              <a:t>anggota</a:t>
            </a:r>
            <a:r>
              <a:rPr lang="en-US" dirty="0"/>
              <a:t> </a:t>
            </a:r>
            <a:r>
              <a:rPr lang="en-US" dirty="0" err="1"/>
              <a:t>keluarganya</a:t>
            </a:r>
            <a:endParaRPr lang="en-ID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FD77D211-FC3C-4328-A802-C06386FB8BA3}"/>
              </a:ext>
            </a:extLst>
          </p:cNvPr>
          <p:cNvSpPr/>
          <p:nvPr/>
        </p:nvSpPr>
        <p:spPr>
          <a:xfrm>
            <a:off x="5071334" y="3049208"/>
            <a:ext cx="6479690" cy="578838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/>
              <a:t>Mampu </a:t>
            </a:r>
            <a:r>
              <a:rPr lang="en-US" dirty="0" err="1"/>
              <a:t>Merencanakan</a:t>
            </a:r>
            <a:r>
              <a:rPr lang="en-US" dirty="0"/>
              <a:t>, </a:t>
            </a:r>
            <a:r>
              <a:rPr lang="en-US" dirty="0" err="1"/>
              <a:t>mengatur</a:t>
            </a:r>
            <a:r>
              <a:rPr lang="en-US" dirty="0"/>
              <a:t>, </a:t>
            </a:r>
            <a:r>
              <a:rPr lang="en-US" dirty="0" err="1"/>
              <a:t>melaksanakan</a:t>
            </a:r>
            <a:r>
              <a:rPr lang="en-US" dirty="0"/>
              <a:t>, </a:t>
            </a:r>
            <a:r>
              <a:rPr lang="en-US" dirty="0" err="1"/>
              <a:t>mengevaluasi</a:t>
            </a:r>
            <a:r>
              <a:rPr lang="en-US" dirty="0"/>
              <a:t> proses </a:t>
            </a:r>
            <a:r>
              <a:rPr lang="en-US" dirty="0" err="1"/>
              <a:t>belajar</a:t>
            </a:r>
            <a:endParaRPr lang="en-ID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9057703D-97E6-490F-BB02-B5F4394198A2}"/>
              </a:ext>
            </a:extLst>
          </p:cNvPr>
          <p:cNvSpPr/>
          <p:nvPr/>
        </p:nvSpPr>
        <p:spPr>
          <a:xfrm>
            <a:off x="3174229" y="1066877"/>
            <a:ext cx="1512241" cy="608626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Fasilitator</a:t>
            </a:r>
            <a:endParaRPr lang="en-ID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A07947C9-2A7A-459E-AFBA-08BE4C2ED0DF}"/>
              </a:ext>
            </a:extLst>
          </p:cNvPr>
          <p:cNvSpPr/>
          <p:nvPr/>
        </p:nvSpPr>
        <p:spPr>
          <a:xfrm>
            <a:off x="3174229" y="2091452"/>
            <a:ext cx="1512241" cy="608626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Dinamisator</a:t>
            </a:r>
            <a:endParaRPr lang="en-ID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1DD15B1-681B-44C2-A63D-3EB49D8DFAD5}"/>
              </a:ext>
            </a:extLst>
          </p:cNvPr>
          <p:cNvSpPr/>
          <p:nvPr/>
        </p:nvSpPr>
        <p:spPr>
          <a:xfrm>
            <a:off x="3174229" y="3019420"/>
            <a:ext cx="1512241" cy="608626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Organisator</a:t>
            </a:r>
            <a:endParaRPr lang="en-ID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E17D4A15-0B67-4DB4-9DD5-BE1A2EA1B385}"/>
              </a:ext>
            </a:extLst>
          </p:cNvPr>
          <p:cNvSpPr/>
          <p:nvPr/>
        </p:nvSpPr>
        <p:spPr>
          <a:xfrm>
            <a:off x="3174229" y="3910363"/>
            <a:ext cx="1512241" cy="608626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Katalisator</a:t>
            </a:r>
            <a:endParaRPr lang="en-ID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E55D6C73-593D-43C6-A7D4-4C98D850BC91}"/>
              </a:ext>
            </a:extLst>
          </p:cNvPr>
          <p:cNvSpPr/>
          <p:nvPr/>
        </p:nvSpPr>
        <p:spPr>
          <a:xfrm>
            <a:off x="3174229" y="4801306"/>
            <a:ext cx="1512241" cy="608626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Moderator</a:t>
            </a:r>
            <a:endParaRPr lang="en-ID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EE0D23E2-BACB-4760-A347-37654B26A1CB}"/>
              </a:ext>
            </a:extLst>
          </p:cNvPr>
          <p:cNvSpPr/>
          <p:nvPr/>
        </p:nvSpPr>
        <p:spPr>
          <a:xfrm>
            <a:off x="5071334" y="3905770"/>
            <a:ext cx="6358666" cy="608625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/>
              <a:t>Mampu </a:t>
            </a:r>
            <a:r>
              <a:rPr lang="en-US" dirty="0" err="1"/>
              <a:t>merangsang</a:t>
            </a:r>
            <a:r>
              <a:rPr lang="en-US" dirty="0"/>
              <a:t>, </a:t>
            </a:r>
            <a:r>
              <a:rPr lang="en-US" dirty="0" err="1"/>
              <a:t>memotivasi</a:t>
            </a:r>
            <a:r>
              <a:rPr lang="en-US" dirty="0"/>
              <a:t>, </a:t>
            </a:r>
            <a:r>
              <a:rPr lang="en-US" dirty="0" err="1"/>
              <a:t>mengaktifkan</a:t>
            </a:r>
            <a:r>
              <a:rPr lang="en-US" dirty="0"/>
              <a:t> proses </a:t>
            </a:r>
            <a:r>
              <a:rPr lang="en-US" dirty="0" err="1"/>
              <a:t>belajar</a:t>
            </a:r>
            <a:r>
              <a:rPr lang="en-US" dirty="0"/>
              <a:t> </a:t>
            </a:r>
            <a:endParaRPr lang="en-ID" dirty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573B2F48-2A69-484D-BBA5-8C0AF7F36C1D}"/>
              </a:ext>
            </a:extLst>
          </p:cNvPr>
          <p:cNvSpPr/>
          <p:nvPr/>
        </p:nvSpPr>
        <p:spPr>
          <a:xfrm>
            <a:off x="5071334" y="4801306"/>
            <a:ext cx="4314713" cy="608626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/>
              <a:t>Mampu </a:t>
            </a:r>
            <a:r>
              <a:rPr lang="en-US" dirty="0" err="1"/>
              <a:t>memodernisasi</a:t>
            </a:r>
            <a:r>
              <a:rPr lang="en-US" dirty="0"/>
              <a:t> proses </a:t>
            </a:r>
            <a:r>
              <a:rPr lang="en-US" dirty="0" err="1"/>
              <a:t>belajar</a:t>
            </a:r>
            <a:endParaRPr lang="en-ID" dirty="0"/>
          </a:p>
        </p:txBody>
      </p:sp>
    </p:spTree>
    <p:extLst>
      <p:ext uri="{BB962C8B-B14F-4D97-AF65-F5344CB8AC3E}">
        <p14:creationId xmlns:p14="http://schemas.microsoft.com/office/powerpoint/2010/main" val="1716632299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AD2A85-0318-4055-A47F-F0EF995EFE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3356" y="324294"/>
            <a:ext cx="6256841" cy="590931"/>
          </a:xfrm>
        </p:spPr>
        <p:txBody>
          <a:bodyPr/>
          <a:lstStyle/>
          <a:p>
            <a:r>
              <a:rPr lang="en" sz="3600" dirty="0">
                <a:latin typeface="Arial" panose="020B0604020202020204" pitchFamily="34" charset="0"/>
                <a:cs typeface="Arial" panose="020B0604020202020204" pitchFamily="34" charset="0"/>
              </a:rPr>
              <a:t>3. Karakteristik Keadaan Daerah</a:t>
            </a:r>
            <a:endParaRPr lang="en-ID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A5E53CA-8083-4919-884F-E90AE4FB6985}"/>
              </a:ext>
            </a:extLst>
          </p:cNvPr>
          <p:cNvSpPr/>
          <p:nvPr/>
        </p:nvSpPr>
        <p:spPr>
          <a:xfrm>
            <a:off x="2909046" y="1399369"/>
            <a:ext cx="2315135" cy="111069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err="1"/>
              <a:t>Keadaan</a:t>
            </a:r>
            <a:r>
              <a:rPr lang="en-US" dirty="0"/>
              <a:t> </a:t>
            </a:r>
            <a:r>
              <a:rPr lang="en-US" dirty="0" err="1"/>
              <a:t>Musim</a:t>
            </a:r>
            <a:endParaRPr lang="en-US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D957E4C4-6B05-4188-8431-C71DC7A471AF}"/>
              </a:ext>
            </a:extLst>
          </p:cNvPr>
          <p:cNvSpPr/>
          <p:nvPr/>
        </p:nvSpPr>
        <p:spPr>
          <a:xfrm>
            <a:off x="4677336" y="4158174"/>
            <a:ext cx="2315135" cy="1163971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err="1"/>
              <a:t>Keadaan</a:t>
            </a:r>
            <a:r>
              <a:rPr lang="en-US" dirty="0"/>
              <a:t> </a:t>
            </a:r>
            <a:r>
              <a:rPr lang="en-US" dirty="0" err="1"/>
              <a:t>Lapangan</a:t>
            </a:r>
            <a:endParaRPr lang="en-ID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BF121C1-662D-4D71-8CDC-C2C1E7F2A327}"/>
              </a:ext>
            </a:extLst>
          </p:cNvPr>
          <p:cNvSpPr/>
          <p:nvPr/>
        </p:nvSpPr>
        <p:spPr>
          <a:xfrm>
            <a:off x="1176800" y="4211455"/>
            <a:ext cx="2164976" cy="111069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err="1"/>
              <a:t>Keadaan</a:t>
            </a:r>
            <a:r>
              <a:rPr lang="en-US" dirty="0"/>
              <a:t> </a:t>
            </a:r>
            <a:r>
              <a:rPr lang="en-US" dirty="0" err="1"/>
              <a:t>Usahatani</a:t>
            </a:r>
            <a:endParaRPr lang="en-ID" dirty="0"/>
          </a:p>
        </p:txBody>
      </p:sp>
      <p:sp>
        <p:nvSpPr>
          <p:cNvPr id="3" name="Arrow: Up-Down 2">
            <a:extLst>
              <a:ext uri="{FF2B5EF4-FFF2-40B4-BE49-F238E27FC236}">
                <a16:creationId xmlns:a16="http://schemas.microsoft.com/office/drawing/2014/main" id="{5F32C929-02EA-4985-AAC1-75BAEBF9D7C9}"/>
              </a:ext>
            </a:extLst>
          </p:cNvPr>
          <p:cNvSpPr/>
          <p:nvPr/>
        </p:nvSpPr>
        <p:spPr>
          <a:xfrm rot="1912871">
            <a:off x="2752893" y="2413884"/>
            <a:ext cx="632011" cy="1933994"/>
          </a:xfrm>
          <a:prstGeom prst="upDownArrow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ID" dirty="0"/>
          </a:p>
        </p:txBody>
      </p:sp>
      <p:sp>
        <p:nvSpPr>
          <p:cNvPr id="15" name="Arrow: Up-Down 14">
            <a:extLst>
              <a:ext uri="{FF2B5EF4-FFF2-40B4-BE49-F238E27FC236}">
                <a16:creationId xmlns:a16="http://schemas.microsoft.com/office/drawing/2014/main" id="{D49DD2BE-0B9D-4D0A-979F-479CEA516B71}"/>
              </a:ext>
            </a:extLst>
          </p:cNvPr>
          <p:cNvSpPr/>
          <p:nvPr/>
        </p:nvSpPr>
        <p:spPr>
          <a:xfrm rot="19107229">
            <a:off x="4684367" y="2353272"/>
            <a:ext cx="632011" cy="2080605"/>
          </a:xfrm>
          <a:prstGeom prst="upDownArrow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ID" dirty="0"/>
          </a:p>
        </p:txBody>
      </p:sp>
      <p:sp>
        <p:nvSpPr>
          <p:cNvPr id="17" name="Arrow: Up-Down 16">
            <a:extLst>
              <a:ext uri="{FF2B5EF4-FFF2-40B4-BE49-F238E27FC236}">
                <a16:creationId xmlns:a16="http://schemas.microsoft.com/office/drawing/2014/main" id="{AB0BC751-0D5B-45C2-AF09-7548AEB2E069}"/>
              </a:ext>
            </a:extLst>
          </p:cNvPr>
          <p:cNvSpPr/>
          <p:nvPr/>
        </p:nvSpPr>
        <p:spPr>
          <a:xfrm rot="16200000">
            <a:off x="3717014" y="4075556"/>
            <a:ext cx="632011" cy="1382485"/>
          </a:xfrm>
          <a:prstGeom prst="upDownArrow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ID" dirty="0"/>
          </a:p>
        </p:txBody>
      </p:sp>
    </p:spTree>
    <p:extLst>
      <p:ext uri="{BB962C8B-B14F-4D97-AF65-F5344CB8AC3E}">
        <p14:creationId xmlns:p14="http://schemas.microsoft.com/office/powerpoint/2010/main" val="1605559160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19B6A2-C090-473D-8E40-B967772FFF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3357" y="317369"/>
            <a:ext cx="1955728" cy="604781"/>
          </a:xfrm>
        </p:spPr>
        <p:txBody>
          <a:bodyPr/>
          <a:lstStyle/>
          <a:p>
            <a:r>
              <a:rPr lang="en-US" dirty="0" err="1"/>
              <a:t>Referensi</a:t>
            </a:r>
            <a:endParaRPr lang="en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8673D05-E7D7-4AED-97C2-26B96442CA37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213357" y="1233348"/>
            <a:ext cx="9026291" cy="5351094"/>
          </a:xfrm>
        </p:spPr>
        <p:txBody>
          <a:bodyPr>
            <a:noAutofit/>
          </a:bodyPr>
          <a:lstStyle/>
          <a:p>
            <a:pPr marL="514350" indent="-514350" algn="just">
              <a:buAutoNum type="arabicPeriod"/>
            </a:pPr>
            <a:r>
              <a:rPr lang="en-ID" sz="20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Pi, P. I. H. S. (2014). </a:t>
            </a:r>
            <a:r>
              <a:rPr lang="en-ID" sz="2000" b="0" i="1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ID" sz="2000" b="0" i="1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ID" sz="2000" b="0" i="1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komunikasi</a:t>
            </a:r>
            <a:r>
              <a:rPr lang="en-ID" sz="20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. Media Nusa Creative (MNC Publishing). Halaman 1 - 124</a:t>
            </a:r>
          </a:p>
          <a:p>
            <a:pPr marL="514350" indent="-514350" algn="just">
              <a:buAutoNum type="arabicPeriod"/>
            </a:pP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Anonimous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Tugas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9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Komunikasi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,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adopsi,difusi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dalam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penyuluhan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pertanian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Tugas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9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Komunikasi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,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adopsi,difusi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dalam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penyuluhan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pertanian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RESKI TUANI SIREGAR - ppt download</a:t>
            </a:r>
            <a:endParaRPr lang="en-ID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14350" indent="-514350" algn="just">
              <a:buAutoNum type="arabicPeriod"/>
            </a:pP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Anonimous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Modul 4 :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Adopsi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,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Difusi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dan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Inovasi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dalam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Penyuluhan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Peternakan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- ppt download</a:t>
            </a:r>
            <a:endParaRPr lang="en-ID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14350" indent="-514350" algn="just">
              <a:buAutoNum type="arabicPeriod"/>
            </a:pP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Anonimous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Karakteristik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Dasar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Sasaran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Penyuluhan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Pertanian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Oleh : Agustina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Bidarti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, SP.,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M.Si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Fakultas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Pertanian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Universitas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Sriwijaya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. - ppt download</a:t>
            </a:r>
            <a:endParaRPr lang="en-ID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33889903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19B6A2-C090-473D-8E40-B967772FFF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3357" y="317369"/>
            <a:ext cx="1955728" cy="604781"/>
          </a:xfrm>
        </p:spPr>
        <p:txBody>
          <a:bodyPr/>
          <a:lstStyle/>
          <a:p>
            <a:r>
              <a:rPr lang="en-US" dirty="0" err="1"/>
              <a:t>Referensi</a:t>
            </a:r>
            <a:endParaRPr lang="en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8673D05-E7D7-4AED-97C2-26B96442CA37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213357" y="1233348"/>
            <a:ext cx="9026291" cy="5351094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5.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Hapsari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, H.,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Rahmah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, A. N.,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Munziah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, E., &amp;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Suminartika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, E. (2023). ANALISIS PROSES KOMUNIKASI PENYULUHAN PERTANIAN DALAM PENINGKATAN KOMPETENSI PETANI (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Studi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Kasus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Kelompok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Wanita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Tani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Lestari,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Desa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Cibodas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,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Kecamatan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Kutawaringin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,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Kabupaten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Bandung,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Jawa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Barat). </a:t>
            </a:r>
            <a:r>
              <a:rPr lang="en-ID" sz="2000" b="0" i="1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Jurnal</a:t>
            </a:r>
            <a:r>
              <a:rPr lang="en-ID" sz="2000" b="0" i="1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1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Ilmiah</a:t>
            </a:r>
            <a:r>
              <a:rPr lang="en-ID" sz="2000" b="0" i="1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1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Mahasiswa</a:t>
            </a:r>
            <a:r>
              <a:rPr lang="en-ID" sz="2000" b="0" i="1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AGROINFO GALUH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, </a:t>
            </a:r>
            <a:r>
              <a:rPr lang="en-ID" sz="2000" b="0" i="1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10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(1), 648-656.</a:t>
            </a:r>
          </a:p>
          <a:p>
            <a:pPr marL="0" indent="0" algn="just">
              <a:buNone/>
            </a:pPr>
            <a:r>
              <a:rPr lang="en-ID" sz="2000" b="0" dirty="0">
                <a:solidFill>
                  <a:srgbClr val="22222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6. 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Umi, A. R. L., &amp;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Sudrajat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, R. H. (2024). Peran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Komunikasi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Penyuluh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Pertanian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Dalam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Mengenalkan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Teknologi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Digital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Petani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Apps Pada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Pelaku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Kegiatan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Pertanian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. </a:t>
            </a:r>
            <a:r>
              <a:rPr lang="en-ID" sz="2000" b="0" i="1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Jurnal</a:t>
            </a:r>
            <a:r>
              <a:rPr lang="en-ID" sz="2000" b="0" i="1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1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Riset</a:t>
            </a:r>
            <a:r>
              <a:rPr lang="en-ID" sz="2000" b="0" i="1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1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Mahasiswa</a:t>
            </a:r>
            <a:r>
              <a:rPr lang="en-ID" sz="2000" b="0" i="1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1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Dakwah</a:t>
            </a:r>
            <a:r>
              <a:rPr lang="en-ID" sz="2000" b="0" i="1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dan </a:t>
            </a:r>
            <a:r>
              <a:rPr lang="en-ID" sz="2000" b="0" i="1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Komunikasi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, </a:t>
            </a:r>
            <a:r>
              <a:rPr lang="en-ID" sz="2000" b="0" i="1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6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(2), 194-206.</a:t>
            </a:r>
          </a:p>
          <a:p>
            <a:pPr marL="0" indent="0" algn="just">
              <a:buNone/>
            </a:pPr>
            <a:r>
              <a:rPr lang="en-ID" sz="2000" b="0" dirty="0">
                <a:solidFill>
                  <a:srgbClr val="22222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7. 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Sari, M. (2018).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Peranan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komunikasi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dalam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penyuluhan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pertanian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untuk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pengembangan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kemampuan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pelaku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kegiatan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pertanian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. </a:t>
            </a:r>
            <a:r>
              <a:rPr lang="en-ID" sz="2000" b="0" i="1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Komunikologi</a:t>
            </a:r>
            <a:r>
              <a:rPr lang="en-ID" sz="2000" b="0" i="1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: </a:t>
            </a:r>
            <a:r>
              <a:rPr lang="en-ID" sz="2000" b="0" i="1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Jurnal</a:t>
            </a:r>
            <a:r>
              <a:rPr lang="en-ID" sz="2000" b="0" i="1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1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Pengembangan</a:t>
            </a:r>
            <a:r>
              <a:rPr lang="en-ID" sz="2000" b="0" i="1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1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Ilmu</a:t>
            </a:r>
            <a:r>
              <a:rPr lang="en-ID" sz="2000" b="0" i="1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1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Komunikasi</a:t>
            </a:r>
            <a:r>
              <a:rPr lang="en-ID" sz="2000" b="0" i="1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dan Sosial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, </a:t>
            </a:r>
            <a:r>
              <a:rPr lang="en-ID" sz="2000" b="0" i="1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2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(1).</a:t>
            </a:r>
            <a:endParaRPr lang="en-ID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53146663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A22004-633D-4886-B9B3-3F7D39983E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57294" y="2439211"/>
            <a:ext cx="6928553" cy="2554545"/>
          </a:xfrm>
        </p:spPr>
        <p:txBody>
          <a:bodyPr/>
          <a:lstStyle/>
          <a:p>
            <a:r>
              <a:rPr lang="en-US" dirty="0"/>
              <a:t>TERIMA KASIH</a:t>
            </a:r>
            <a:endParaRPr lang="en-ID" dirty="0"/>
          </a:p>
        </p:txBody>
      </p:sp>
    </p:spTree>
    <p:extLst>
      <p:ext uri="{BB962C8B-B14F-4D97-AF65-F5344CB8AC3E}">
        <p14:creationId xmlns:p14="http://schemas.microsoft.com/office/powerpoint/2010/main" val="17432567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3226</TotalTime>
  <Words>1795</Words>
  <Application>Microsoft Office PowerPoint</Application>
  <PresentationFormat>Widescreen</PresentationFormat>
  <Paragraphs>203</Paragraphs>
  <Slides>42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42</vt:i4>
      </vt:variant>
    </vt:vector>
  </HeadingPairs>
  <TitlesOfParts>
    <vt:vector size="53" baseType="lpstr">
      <vt:lpstr>맑은 고딕</vt:lpstr>
      <vt:lpstr>Arial</vt:lpstr>
      <vt:lpstr>Calibri</vt:lpstr>
      <vt:lpstr>Redressed</vt:lpstr>
      <vt:lpstr>Wingdings</vt:lpstr>
      <vt:lpstr>나눔바른고딕</vt:lpstr>
      <vt:lpstr>나눔스퀘어 Bold</vt:lpstr>
      <vt:lpstr>나눔스퀘어_ac</vt:lpstr>
      <vt:lpstr>나눔스퀘어_ac Bold</vt:lpstr>
      <vt:lpstr>나눔스퀘어_ac Light</vt:lpstr>
      <vt:lpstr>Office 테마</vt:lpstr>
      <vt:lpstr>PowerPoint Presentation</vt:lpstr>
      <vt:lpstr>PowerPoint Presentation</vt:lpstr>
      <vt:lpstr>Communication process, adoption and diffusion of innovation in extension (proses komunikasi, adopsi dan difusi inovasi dalam penyuluhan)</vt:lpstr>
      <vt:lpstr>PowerPoint Presentation</vt:lpstr>
      <vt:lpstr>Proses Komunikasi</vt:lpstr>
      <vt:lpstr>Pengertian Komunikasi</vt:lpstr>
      <vt:lpstr>Tujuan Komunikasi</vt:lpstr>
      <vt:lpstr>Empat fungsi komunikasi</vt:lpstr>
      <vt:lpstr>1. Pengendalian</vt:lpstr>
      <vt:lpstr>2. Informasi</vt:lpstr>
      <vt:lpstr>3. Ungkapan Emosi</vt:lpstr>
      <vt:lpstr>4. Motivasi</vt:lpstr>
      <vt:lpstr>Teknik – Teknik Berkomunikasi</vt:lpstr>
      <vt:lpstr>Dinamika Komunikasi</vt:lpstr>
      <vt:lpstr>Prinsip dasar yang mempengaruhi komunikasi</vt:lpstr>
      <vt:lpstr>1. Faktor Teknis</vt:lpstr>
      <vt:lpstr>2. Faktor Perilaku</vt:lpstr>
      <vt:lpstr>3. Faktor Situasional</vt:lpstr>
      <vt:lpstr>4. Keterbatasan Waktu</vt:lpstr>
      <vt:lpstr>5. Jarak Pyschologis</vt:lpstr>
      <vt:lpstr>Proses Komunikasi</vt:lpstr>
      <vt:lpstr>Komunikasi berdasarkan hasil penelitian</vt:lpstr>
      <vt:lpstr>Komunikasi berdasarkan hasil penelitian</vt:lpstr>
      <vt:lpstr>Adopsi penyuluhan</vt:lpstr>
      <vt:lpstr>Pengertian Adopsi</vt:lpstr>
      <vt:lpstr>Tahapan Adopsi</vt:lpstr>
      <vt:lpstr>Difusi Inovasi penyuluhan</vt:lpstr>
      <vt:lpstr>Difusi Inovasi</vt:lpstr>
      <vt:lpstr>Model Difusi</vt:lpstr>
      <vt:lpstr>1. Model Difusi Top Dwon</vt:lpstr>
      <vt:lpstr>2. Model Difusi Feed-Back</vt:lpstr>
      <vt:lpstr>3. Model Difusi Farmer to back Farmer</vt:lpstr>
      <vt:lpstr>Faktor yang mempengaruhi Difusi Inovasi</vt:lpstr>
      <vt:lpstr>Karakteristik Penyuluhan</vt:lpstr>
      <vt:lpstr>Karakteristik di bagi beberapa</vt:lpstr>
      <vt:lpstr>1. Karakteristik Sasaran</vt:lpstr>
      <vt:lpstr>B. Keadaan Sosial dan Budaya Masyarakat</vt:lpstr>
      <vt:lpstr>2. Karakteristik Penyuluh</vt:lpstr>
      <vt:lpstr>3. Karakteristik Keadaan Daerah</vt:lpstr>
      <vt:lpstr>Referensi</vt:lpstr>
      <vt:lpstr>Referensi</vt:lpstr>
      <vt:lpstr>TERIMA KASIH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최성실</dc:creator>
  <cp:lastModifiedBy>Iven Rannu</cp:lastModifiedBy>
  <cp:revision>179</cp:revision>
  <dcterms:created xsi:type="dcterms:W3CDTF">2021-04-29T04:21:21Z</dcterms:created>
  <dcterms:modified xsi:type="dcterms:W3CDTF">2025-04-26T09:09:15Z</dcterms:modified>
</cp:coreProperties>
</file>