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7"/>
  </p:notesMasterIdLst>
  <p:handoutMasterIdLst>
    <p:handoutMasterId r:id="rId58"/>
  </p:handoutMasterIdLst>
  <p:sldIdLst>
    <p:sldId id="418" r:id="rId2"/>
    <p:sldId id="419" r:id="rId3"/>
    <p:sldId id="256" r:id="rId4"/>
    <p:sldId id="257" r:id="rId5"/>
    <p:sldId id="258" r:id="rId6"/>
    <p:sldId id="432" r:id="rId7"/>
    <p:sldId id="433" r:id="rId8"/>
    <p:sldId id="437" r:id="rId9"/>
    <p:sldId id="367" r:id="rId10"/>
    <p:sldId id="458" r:id="rId11"/>
    <p:sldId id="457" r:id="rId12"/>
    <p:sldId id="438" r:id="rId13"/>
    <p:sldId id="442" r:id="rId14"/>
    <p:sldId id="443" r:id="rId15"/>
    <p:sldId id="420" r:id="rId16"/>
    <p:sldId id="454" r:id="rId17"/>
    <p:sldId id="444" r:id="rId18"/>
    <p:sldId id="446" r:id="rId19"/>
    <p:sldId id="445" r:id="rId20"/>
    <p:sldId id="421" r:id="rId21"/>
    <p:sldId id="439" r:id="rId22"/>
    <p:sldId id="453" r:id="rId23"/>
    <p:sldId id="447" r:id="rId24"/>
    <p:sldId id="448" r:id="rId25"/>
    <p:sldId id="449" r:id="rId26"/>
    <p:sldId id="422" r:id="rId27"/>
    <p:sldId id="450" r:id="rId28"/>
    <p:sldId id="455" r:id="rId29"/>
    <p:sldId id="451" r:id="rId30"/>
    <p:sldId id="440" r:id="rId31"/>
    <p:sldId id="452" r:id="rId32"/>
    <p:sldId id="365" r:id="rId33"/>
    <p:sldId id="430" r:id="rId34"/>
    <p:sldId id="431" r:id="rId35"/>
    <p:sldId id="459" r:id="rId36"/>
    <p:sldId id="461" r:id="rId37"/>
    <p:sldId id="462" r:id="rId38"/>
    <p:sldId id="463" r:id="rId39"/>
    <p:sldId id="464" r:id="rId40"/>
    <p:sldId id="465" r:id="rId41"/>
    <p:sldId id="371" r:id="rId42"/>
    <p:sldId id="423" r:id="rId43"/>
    <p:sldId id="424" r:id="rId44"/>
    <p:sldId id="425" r:id="rId45"/>
    <p:sldId id="366" r:id="rId46"/>
    <p:sldId id="466" r:id="rId47"/>
    <p:sldId id="467" r:id="rId48"/>
    <p:sldId id="468" r:id="rId49"/>
    <p:sldId id="426" r:id="rId50"/>
    <p:sldId id="427" r:id="rId51"/>
    <p:sldId id="428" r:id="rId52"/>
    <p:sldId id="429" r:id="rId53"/>
    <p:sldId id="409" r:id="rId54"/>
    <p:sldId id="460" r:id="rId55"/>
    <p:sldId id="379" r:id="rId56"/>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7ECF1"/>
    <a:srgbClr val="29455F"/>
    <a:srgbClr val="2F333E"/>
    <a:srgbClr val="585C65"/>
    <a:srgbClr val="D9E1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471" autoAdjust="0"/>
    <p:restoredTop sz="94660"/>
  </p:normalViewPr>
  <p:slideViewPr>
    <p:cSldViewPr snapToGrid="0">
      <p:cViewPr varScale="1">
        <p:scale>
          <a:sx n="71" d="100"/>
          <a:sy n="71" d="100"/>
        </p:scale>
        <p:origin x="840" y="84"/>
      </p:cViewPr>
      <p:guideLst/>
    </p:cSldViewPr>
  </p:slideViewPr>
  <p:notesTextViewPr>
    <p:cViewPr>
      <p:scale>
        <a:sx n="1" d="1"/>
        <a:sy n="1" d="1"/>
      </p:scale>
      <p:origin x="0" y="0"/>
    </p:cViewPr>
  </p:notesTextViewPr>
  <p:notesViewPr>
    <p:cSldViewPr snapToGrid="0">
      <p:cViewPr varScale="1">
        <p:scale>
          <a:sx n="99" d="100"/>
          <a:sy n="99" d="100"/>
        </p:scale>
        <p:origin x="3810"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a:extLst>
              <a:ext uri="{FF2B5EF4-FFF2-40B4-BE49-F238E27FC236}">
                <a16:creationId xmlns:a16="http://schemas.microsoft.com/office/drawing/2014/main" id="{1FA06A38-C37F-4568-A048-47EECB9A14E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a:extLst>
              <a:ext uri="{FF2B5EF4-FFF2-40B4-BE49-F238E27FC236}">
                <a16:creationId xmlns:a16="http://schemas.microsoft.com/office/drawing/2014/main" id="{752D2E05-4CF1-4BCC-9766-ECC4888F3EF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C0BD674-518E-4782-9092-813744A91FEA}" type="datetimeFigureOut">
              <a:rPr lang="ko-KR" altLang="en-US" smtClean="0"/>
              <a:t>2025-04-26</a:t>
            </a:fld>
            <a:endParaRPr lang="ko-KR" altLang="en-US"/>
          </a:p>
        </p:txBody>
      </p:sp>
      <p:sp>
        <p:nvSpPr>
          <p:cNvPr id="4" name="바닥글 개체 틀 3">
            <a:extLst>
              <a:ext uri="{FF2B5EF4-FFF2-40B4-BE49-F238E27FC236}">
                <a16:creationId xmlns:a16="http://schemas.microsoft.com/office/drawing/2014/main" id="{C551118D-489C-4243-BEFA-9A1FB90A45B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5" name="슬라이드 번호 개체 틀 4">
            <a:extLst>
              <a:ext uri="{FF2B5EF4-FFF2-40B4-BE49-F238E27FC236}">
                <a16:creationId xmlns:a16="http://schemas.microsoft.com/office/drawing/2014/main" id="{32BA7DCD-C975-460D-BFAB-67A58038289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FDB4EAB-417F-45EB-9B7D-11919795AFEA}" type="slidenum">
              <a:rPr lang="ko-KR" altLang="en-US" smtClean="0"/>
              <a:t>‹#›</a:t>
            </a:fld>
            <a:endParaRPr lang="ko-KR" altLang="en-US"/>
          </a:p>
        </p:txBody>
      </p:sp>
    </p:spTree>
    <p:extLst>
      <p:ext uri="{BB962C8B-B14F-4D97-AF65-F5344CB8AC3E}">
        <p14:creationId xmlns:p14="http://schemas.microsoft.com/office/powerpoint/2010/main" val="10076720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99B703C-E809-4D98-836D-355E347139EC}" type="datetimeFigureOut">
              <a:rPr lang="en-ID" smtClean="0"/>
              <a:t>26/04/2025</a:t>
            </a:fld>
            <a:endParaRPr lang="en-ID"/>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C2B6B4B-771D-45BE-8823-AB0DC7C16192}" type="slidenum">
              <a:rPr lang="en-ID" smtClean="0"/>
              <a:t>‹#›</a:t>
            </a:fld>
            <a:endParaRPr lang="en-ID"/>
          </a:p>
        </p:txBody>
      </p:sp>
    </p:spTree>
    <p:extLst>
      <p:ext uri="{BB962C8B-B14F-4D97-AF65-F5344CB8AC3E}">
        <p14:creationId xmlns:p14="http://schemas.microsoft.com/office/powerpoint/2010/main" val="20305053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png"/><Relationship Id="rId1" Type="http://schemas.openxmlformats.org/officeDocument/2006/relationships/slideMaster" Target="../slideMasters/slideMaster1.xml"/><Relationship Id="rId4" Type="http://schemas.openxmlformats.org/officeDocument/2006/relationships/image" Target="../media/image2.sv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2.sv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4.svg"/><Relationship Id="rId4" Type="http://schemas.openxmlformats.org/officeDocument/2006/relationships/image" Target="../media/image13.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표지">
    <p:spTree>
      <p:nvGrpSpPr>
        <p:cNvPr id="1" name=""/>
        <p:cNvGrpSpPr/>
        <p:nvPr/>
      </p:nvGrpSpPr>
      <p:grpSpPr>
        <a:xfrm>
          <a:off x="0" y="0"/>
          <a:ext cx="0" cy="0"/>
          <a:chOff x="0" y="0"/>
          <a:chExt cx="0" cy="0"/>
        </a:xfrm>
      </p:grpSpPr>
      <p:pic>
        <p:nvPicPr>
          <p:cNvPr id="20" name="우측이미지">
            <a:extLst>
              <a:ext uri="{FF2B5EF4-FFF2-40B4-BE49-F238E27FC236}">
                <a16:creationId xmlns:a16="http://schemas.microsoft.com/office/drawing/2014/main" id="{7A334113-2019-4F08-BFDD-FAA6F78B7BD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21105531">
            <a:off x="6020906" y="1345035"/>
            <a:ext cx="7004124" cy="5805700"/>
          </a:xfrm>
          <a:prstGeom prst="rect">
            <a:avLst/>
          </a:prstGeom>
        </p:spPr>
      </p:pic>
      <p:sp>
        <p:nvSpPr>
          <p:cNvPr id="21" name="자유형: 도형 20">
            <a:extLst>
              <a:ext uri="{FF2B5EF4-FFF2-40B4-BE49-F238E27FC236}">
                <a16:creationId xmlns:a16="http://schemas.microsoft.com/office/drawing/2014/main" id="{9338A8CF-C5A9-4FCB-B078-3773C5473AE2}"/>
              </a:ext>
            </a:extLst>
          </p:cNvPr>
          <p:cNvSpPr/>
          <p:nvPr userDrawn="1"/>
        </p:nvSpPr>
        <p:spPr>
          <a:xfrm>
            <a:off x="5628319" y="1815966"/>
            <a:ext cx="4602079" cy="5042034"/>
          </a:xfrm>
          <a:custGeom>
            <a:avLst/>
            <a:gdLst>
              <a:gd name="connsiteX0" fmla="*/ 0 w 4602079"/>
              <a:gd name="connsiteY0" fmla="*/ 0 h 5410200"/>
              <a:gd name="connsiteX1" fmla="*/ 1241659 w 4602079"/>
              <a:gd name="connsiteY1" fmla="*/ 0 h 5410200"/>
              <a:gd name="connsiteX2" fmla="*/ 4602079 w 4602079"/>
              <a:gd name="connsiteY2" fmla="*/ 5410200 h 5410200"/>
              <a:gd name="connsiteX3" fmla="*/ 3360420 w 4602079"/>
              <a:gd name="connsiteY3" fmla="*/ 5410200 h 5410200"/>
            </a:gdLst>
            <a:ahLst/>
            <a:cxnLst>
              <a:cxn ang="0">
                <a:pos x="connsiteX0" y="connsiteY0"/>
              </a:cxn>
              <a:cxn ang="0">
                <a:pos x="connsiteX1" y="connsiteY1"/>
              </a:cxn>
              <a:cxn ang="0">
                <a:pos x="connsiteX2" y="connsiteY2"/>
              </a:cxn>
              <a:cxn ang="0">
                <a:pos x="connsiteX3" y="connsiteY3"/>
              </a:cxn>
            </a:cxnLst>
            <a:rect l="l" t="t" r="r" b="b"/>
            <a:pathLst>
              <a:path w="4602079" h="5410200">
                <a:moveTo>
                  <a:pt x="0" y="0"/>
                </a:moveTo>
                <a:lnTo>
                  <a:pt x="1241659" y="0"/>
                </a:lnTo>
                <a:lnTo>
                  <a:pt x="4602079" y="5410200"/>
                </a:lnTo>
                <a:lnTo>
                  <a:pt x="336042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2" name="그래픽 18">
            <a:extLst>
              <a:ext uri="{FF2B5EF4-FFF2-40B4-BE49-F238E27FC236}">
                <a16:creationId xmlns:a16="http://schemas.microsoft.com/office/drawing/2014/main" id="{15C35F22-CF5F-4968-A7D2-CA117F0B363E}"/>
              </a:ext>
            </a:extLst>
          </p:cNvPr>
          <p:cNvSpPr/>
          <p:nvPr userDrawn="1"/>
        </p:nvSpPr>
        <p:spPr>
          <a:xfrm>
            <a:off x="0" y="1371826"/>
            <a:ext cx="6067033" cy="5042033"/>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23" name="자유형: 도형 22">
            <a:extLst>
              <a:ext uri="{FF2B5EF4-FFF2-40B4-BE49-F238E27FC236}">
                <a16:creationId xmlns:a16="http://schemas.microsoft.com/office/drawing/2014/main" id="{C4F55F57-C455-4D44-BF5B-7B61AB79BBD1}"/>
              </a:ext>
            </a:extLst>
          </p:cNvPr>
          <p:cNvSpPr/>
          <p:nvPr userDrawn="1"/>
        </p:nvSpPr>
        <p:spPr>
          <a:xfrm>
            <a:off x="0" y="592754"/>
            <a:ext cx="8815537" cy="5042034"/>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2B90D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4" name="직사각형 23">
            <a:extLst>
              <a:ext uri="{FF2B5EF4-FFF2-40B4-BE49-F238E27FC236}">
                <a16:creationId xmlns:a16="http://schemas.microsoft.com/office/drawing/2014/main" id="{9E13D364-9946-48F8-A1D3-D34015297BFD}"/>
              </a:ext>
            </a:extLst>
          </p:cNvPr>
          <p:cNvSpPr/>
          <p:nvPr userDrawn="1"/>
        </p:nvSpPr>
        <p:spPr bwMode="auto">
          <a:xfrm rot="10800000">
            <a:off x="404660" y="1024399"/>
            <a:ext cx="2415448" cy="277000"/>
          </a:xfrm>
          <a:prstGeom prst="rect">
            <a:avLst/>
          </a:prstGeom>
        </p:spPr>
        <p:txBody>
          <a:bodyPr>
            <a:spAutoFit/>
            <a:scene3d>
              <a:camera prst="orthographicFront"/>
              <a:lightRig rig="threePt" dir="t"/>
            </a:scene3d>
            <a:sp3d>
              <a:bevelT w="1270" h="1270"/>
              <a:bevelB w="1270" h="1270"/>
            </a:sp3d>
          </a:bodyPr>
          <a:lstStyle/>
          <a:p>
            <a:pPr marL="0" lvl="1" indent="-85725" fontAlgn="auto" latinLnBrk="0">
              <a:spcBef>
                <a:spcPts val="100"/>
              </a:spcBef>
              <a:spcAft>
                <a:spcPts val="0"/>
              </a:spcAft>
              <a:buClr>
                <a:srgbClr val="008400"/>
              </a:buClr>
              <a:buSzPct val="140000"/>
              <a:tabLst>
                <a:tab pos="5645270" algn="l"/>
              </a:tabLst>
              <a:defRPr/>
            </a:pPr>
            <a:endParaRPr kumimoji="0" lang="ko-KR" altLang="en-US" sz="1200" b="1" spc="-100" dirty="0">
              <a:gradFill>
                <a:gsLst>
                  <a:gs pos="0">
                    <a:schemeClr val="bg1"/>
                  </a:gs>
                  <a:gs pos="100000">
                    <a:schemeClr val="bg1"/>
                  </a:gs>
                </a:gsLst>
                <a:lin ang="0" scaled="0"/>
              </a:gradFill>
              <a:latin typeface="나눔스퀘어 Bold" panose="020B0600000101010101" pitchFamily="50" charset="-127"/>
              <a:ea typeface="나눔스퀘어 Bold" panose="020B0600000101010101" pitchFamily="50" charset="-127"/>
              <a:sym typeface="Monotype Sorts"/>
            </a:endParaRPr>
          </a:p>
        </p:txBody>
      </p:sp>
      <p:pic>
        <p:nvPicPr>
          <p:cNvPr id="25" name="그래픽 24">
            <a:extLst>
              <a:ext uri="{FF2B5EF4-FFF2-40B4-BE49-F238E27FC236}">
                <a16:creationId xmlns:a16="http://schemas.microsoft.com/office/drawing/2014/main" id="{44BF4D7B-D180-4DA2-8FA5-EB96C65A5F41}"/>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l="27344" b="12244"/>
          <a:stretch/>
        </p:blipFill>
        <p:spPr>
          <a:xfrm>
            <a:off x="-1914980" y="829517"/>
            <a:ext cx="7561807" cy="6028483"/>
          </a:xfrm>
          <a:prstGeom prst="rect">
            <a:avLst/>
          </a:prstGeom>
        </p:spPr>
      </p:pic>
      <p:sp>
        <p:nvSpPr>
          <p:cNvPr id="26" name="상단바">
            <a:extLst>
              <a:ext uri="{FF2B5EF4-FFF2-40B4-BE49-F238E27FC236}">
                <a16:creationId xmlns:a16="http://schemas.microsoft.com/office/drawing/2014/main" id="{B31180F2-2F84-47B4-97B7-E65F8DB51734}"/>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1" name="이등변 삼각형 30">
            <a:extLst>
              <a:ext uri="{FF2B5EF4-FFF2-40B4-BE49-F238E27FC236}">
                <a16:creationId xmlns:a16="http://schemas.microsoft.com/office/drawing/2014/main" id="{331E1F0E-DC95-4538-AF87-5CCEC619B153}"/>
              </a:ext>
            </a:extLst>
          </p:cNvPr>
          <p:cNvSpPr/>
          <p:nvPr userDrawn="1"/>
        </p:nvSpPr>
        <p:spPr>
          <a:xfrm>
            <a:off x="-4265411" y="-386447"/>
            <a:ext cx="6987820" cy="6023983"/>
          </a:xfrm>
          <a:prstGeom prst="triangle">
            <a:avLst/>
          </a:prstGeom>
          <a:solidFill>
            <a:srgbClr val="152375">
              <a:alpha val="15000"/>
            </a:srgb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 name="제목 1">
            <a:extLst>
              <a:ext uri="{FF2B5EF4-FFF2-40B4-BE49-F238E27FC236}">
                <a16:creationId xmlns:a16="http://schemas.microsoft.com/office/drawing/2014/main" id="{FED57959-16C0-466D-A78C-A8F7339A3B7B}"/>
              </a:ext>
            </a:extLst>
          </p:cNvPr>
          <p:cNvSpPr>
            <a:spLocks noGrp="1"/>
          </p:cNvSpPr>
          <p:nvPr userDrawn="1">
            <p:ph type="ctrTitle"/>
          </p:nvPr>
        </p:nvSpPr>
        <p:spPr>
          <a:xfrm>
            <a:off x="459692" y="2735225"/>
            <a:ext cx="6197962" cy="1477328"/>
          </a:xfrm>
          <a:noFill/>
        </p:spPr>
        <p:txBody>
          <a:bodyPr wrap="square" rtlCol="0">
            <a:spAutoFit/>
          </a:bodyPr>
          <a:lstStyle>
            <a:lvl1pPr>
              <a:lnSpc>
                <a:spcPct val="90000"/>
              </a:lnSpc>
              <a:defRPr lang="ko-KR" altLang="en-US" sz="10000" spc="-300" dirty="0">
                <a:solidFill>
                  <a:schemeClr val="bg1"/>
                </a:solidFill>
                <a:latin typeface="나눔스퀘어_ac" panose="020B0600000101010101" pitchFamily="50" charset="-127"/>
                <a:ea typeface="나눔스퀘어_ac" panose="020B0600000101010101" pitchFamily="50" charset="-127"/>
                <a:cs typeface="+mn-cs"/>
              </a:defRPr>
            </a:lvl1pPr>
          </a:lstStyle>
          <a:p>
            <a:pPr marL="0" lvl="0"/>
            <a:endParaRPr lang="ko-KR" altLang="en-US" dirty="0"/>
          </a:p>
        </p:txBody>
      </p:sp>
      <p:sp>
        <p:nvSpPr>
          <p:cNvPr id="3" name="부제목 2">
            <a:extLst>
              <a:ext uri="{FF2B5EF4-FFF2-40B4-BE49-F238E27FC236}">
                <a16:creationId xmlns:a16="http://schemas.microsoft.com/office/drawing/2014/main" id="{8E912B2B-1BEA-42A8-94BA-27DE2589530D}"/>
              </a:ext>
            </a:extLst>
          </p:cNvPr>
          <p:cNvSpPr>
            <a:spLocks noGrp="1"/>
          </p:cNvSpPr>
          <p:nvPr userDrawn="1">
            <p:ph type="subTitle" idx="1"/>
          </p:nvPr>
        </p:nvSpPr>
        <p:spPr>
          <a:xfrm>
            <a:off x="9128490" y="195861"/>
            <a:ext cx="3963517" cy="424732"/>
          </a:xfrm>
          <a:noFill/>
        </p:spPr>
        <p:txBody>
          <a:bodyPr wrap="square" rtlCol="0">
            <a:spAutoFit/>
          </a:bodyPr>
          <a:lstStyle>
            <a:lvl1pPr marL="0" indent="0">
              <a:buNone/>
              <a:defRPr kumimoji="0" lang="ko-KR" altLang="en-US" sz="3000" b="1" i="0" u="none" strike="noStrike" cap="none" spc="-200" normalizeH="0" dirty="0">
                <a:ln>
                  <a:noFill/>
                </a:ln>
                <a:solidFill>
                  <a:schemeClr val="bg1"/>
                </a:solidFill>
                <a:effectLst/>
                <a:uLnTx/>
                <a:uFillTx/>
                <a:latin typeface="나눔스퀘어_ac Light" panose="020B0600000101010101" pitchFamily="50" charset="-127"/>
                <a:ea typeface="나눔스퀘어_ac Light" panose="020B0600000101010101" pitchFamily="50" charset="-127"/>
              </a:defRPr>
            </a:lvl1pPr>
          </a:lstStyle>
          <a:p>
            <a:pPr marL="0" lvl="0"/>
            <a:endParaRPr lang="ko-KR" altLang="en-US" sz="2400" dirty="0">
              <a:solidFill>
                <a:schemeClr val="bg1"/>
              </a:solidFill>
            </a:endParaRPr>
          </a:p>
        </p:txBody>
      </p:sp>
    </p:spTree>
    <p:extLst>
      <p:ext uri="{BB962C8B-B14F-4D97-AF65-F5344CB8AC3E}">
        <p14:creationId xmlns:p14="http://schemas.microsoft.com/office/powerpoint/2010/main" val="1994825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본문_bg">
    <p:spTree>
      <p:nvGrpSpPr>
        <p:cNvPr id="1" name=""/>
        <p:cNvGrpSpPr/>
        <p:nvPr/>
      </p:nvGrpSpPr>
      <p:grpSpPr>
        <a:xfrm>
          <a:off x="0" y="0"/>
          <a:ext cx="0" cy="0"/>
          <a:chOff x="0" y="0"/>
          <a:chExt cx="0" cy="0"/>
        </a:xfrm>
      </p:grpSpPr>
      <p:pic>
        <p:nvPicPr>
          <p:cNvPr id="7" name="그래픽 6">
            <a:extLst>
              <a:ext uri="{FF2B5EF4-FFF2-40B4-BE49-F238E27FC236}">
                <a16:creationId xmlns:a16="http://schemas.microsoft.com/office/drawing/2014/main" id="{8430E921-D36B-4D13-A177-F2F6046E4A51}"/>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27344" b="12244"/>
          <a:stretch/>
        </p:blipFill>
        <p:spPr>
          <a:xfrm rot="10800000">
            <a:off x="4623241" y="827432"/>
            <a:ext cx="7561807" cy="6074667"/>
          </a:xfrm>
          <a:prstGeom prst="rect">
            <a:avLst/>
          </a:prstGeom>
        </p:spPr>
      </p:pic>
      <p:sp>
        <p:nvSpPr>
          <p:cNvPr id="16" name="직사각형 15">
            <a:extLst>
              <a:ext uri="{FF2B5EF4-FFF2-40B4-BE49-F238E27FC236}">
                <a16:creationId xmlns:a16="http://schemas.microsoft.com/office/drawing/2014/main" id="{CD0F39D9-E803-48E2-8A5B-312C027A2595}"/>
              </a:ext>
            </a:extLst>
          </p:cNvPr>
          <p:cNvSpPr/>
          <p:nvPr userDrawn="1"/>
        </p:nvSpPr>
        <p:spPr>
          <a:xfrm>
            <a:off x="0" y="766472"/>
            <a:ext cx="10833768"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a16="http://schemas.microsoft.com/office/drawing/2014/main"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a16="http://schemas.microsoft.com/office/drawing/2014/main" id="{835BC0DA-2154-4248-9986-7156D3ACC0FA}"/>
              </a:ext>
            </a:extLst>
          </p:cNvPr>
          <p:cNvSpPr/>
          <p:nvPr userDrawn="1"/>
        </p:nvSpPr>
        <p:spPr>
          <a:xfrm>
            <a:off x="4386807" y="827432"/>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a16="http://schemas.microsoft.com/office/drawing/2014/main"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a16="http://schemas.microsoft.com/office/drawing/2014/main"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a16="http://schemas.microsoft.com/office/drawing/2014/main" id="{79D67CF0-B63A-482C-AA8D-0120CDB87CC9}"/>
              </a:ext>
            </a:extLst>
          </p:cNvPr>
          <p:cNvSpPr>
            <a:spLocks noGrp="1"/>
          </p:cNvSpPr>
          <p:nvPr>
            <p:ph type="title" hasCustomPrompt="1"/>
          </p:nvPr>
        </p:nvSpPr>
        <p:spPr>
          <a:xfrm>
            <a:off x="213357" y="268894"/>
            <a:ext cx="761747"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Tree>
    <p:extLst>
      <p:ext uri="{BB962C8B-B14F-4D97-AF65-F5344CB8AC3E}">
        <p14:creationId xmlns:p14="http://schemas.microsoft.com/office/powerpoint/2010/main" val="11213905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본문_기본">
    <p:spTree>
      <p:nvGrpSpPr>
        <p:cNvPr id="1" name=""/>
        <p:cNvGrpSpPr/>
        <p:nvPr/>
      </p:nvGrpSpPr>
      <p:grpSpPr>
        <a:xfrm>
          <a:off x="0" y="0"/>
          <a:ext cx="0" cy="0"/>
          <a:chOff x="0" y="0"/>
          <a:chExt cx="0" cy="0"/>
        </a:xfrm>
      </p:grpSpPr>
      <p:pic>
        <p:nvPicPr>
          <p:cNvPr id="7" name="그래픽 6">
            <a:extLst>
              <a:ext uri="{FF2B5EF4-FFF2-40B4-BE49-F238E27FC236}">
                <a16:creationId xmlns:a16="http://schemas.microsoft.com/office/drawing/2014/main" id="{8430E921-D36B-4D13-A177-F2F6046E4A51}"/>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27344" b="12244"/>
          <a:stretch/>
        </p:blipFill>
        <p:spPr>
          <a:xfrm rot="10800000">
            <a:off x="4623241" y="827432"/>
            <a:ext cx="7561807" cy="6074667"/>
          </a:xfrm>
          <a:prstGeom prst="rect">
            <a:avLst/>
          </a:prstGeom>
        </p:spPr>
      </p:pic>
      <p:sp>
        <p:nvSpPr>
          <p:cNvPr id="18" name="직사각형 15">
            <a:extLst>
              <a:ext uri="{FF2B5EF4-FFF2-40B4-BE49-F238E27FC236}">
                <a16:creationId xmlns:a16="http://schemas.microsoft.com/office/drawing/2014/main" id="{2337AB86-FB4C-4A0F-9E99-D3858A5D9CF6}"/>
              </a:ext>
            </a:extLst>
          </p:cNvPr>
          <p:cNvSpPr/>
          <p:nvPr userDrawn="1"/>
        </p:nvSpPr>
        <p:spPr>
          <a:xfrm>
            <a:off x="0" y="766472"/>
            <a:ext cx="10833768"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a16="http://schemas.microsoft.com/office/drawing/2014/main"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a16="http://schemas.microsoft.com/office/drawing/2014/main" id="{835BC0DA-2154-4248-9986-7156D3ACC0FA}"/>
              </a:ext>
            </a:extLst>
          </p:cNvPr>
          <p:cNvSpPr/>
          <p:nvPr userDrawn="1"/>
        </p:nvSpPr>
        <p:spPr>
          <a:xfrm>
            <a:off x="4386807" y="827432"/>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a16="http://schemas.microsoft.com/office/drawing/2014/main"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a16="http://schemas.microsoft.com/office/drawing/2014/main"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a16="http://schemas.microsoft.com/office/drawing/2014/main" id="{79D67CF0-B63A-482C-AA8D-0120CDB87CC9}"/>
              </a:ext>
            </a:extLst>
          </p:cNvPr>
          <p:cNvSpPr>
            <a:spLocks noGrp="1"/>
          </p:cNvSpPr>
          <p:nvPr>
            <p:ph type="title" hasCustomPrompt="1"/>
          </p:nvPr>
        </p:nvSpPr>
        <p:spPr>
          <a:xfrm>
            <a:off x="213357" y="268894"/>
            <a:ext cx="761747"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
        <p:nvSpPr>
          <p:cNvPr id="45" name="내용 개체 틀 2">
            <a:extLst>
              <a:ext uri="{FF2B5EF4-FFF2-40B4-BE49-F238E27FC236}">
                <a16:creationId xmlns:a16="http://schemas.microsoft.com/office/drawing/2014/main" id="{76BF5C99-1997-42D7-9B55-D543611FB4ED}"/>
              </a:ext>
            </a:extLst>
          </p:cNvPr>
          <p:cNvSpPr>
            <a:spLocks noGrp="1"/>
          </p:cNvSpPr>
          <p:nvPr>
            <p:ph idx="10"/>
          </p:nvPr>
        </p:nvSpPr>
        <p:spPr>
          <a:xfrm>
            <a:off x="446482" y="1233348"/>
            <a:ext cx="9026291" cy="5351094"/>
          </a:xfrm>
        </p:spPr>
        <p:txBody>
          <a:bodyPr>
            <a:normAutofit/>
          </a:bodyPr>
          <a:lstStyle>
            <a:lvl1pPr marL="252000" indent="-252000">
              <a:lnSpc>
                <a:spcPct val="120000"/>
              </a:lnSpc>
              <a:buClr>
                <a:srgbClr val="D5B8EA"/>
              </a:buClr>
              <a:buSzPct val="100000"/>
              <a:buFontTx/>
              <a:buBlip>
                <a:blip r:embed="rId4"/>
              </a:buBlip>
              <a:defRPr sz="3200" b="1">
                <a:latin typeface="나눔스퀘어_ac" panose="020B0600000101010101" pitchFamily="50" charset="-127"/>
                <a:ea typeface="나눔스퀘어_ac" panose="020B0600000101010101" pitchFamily="50" charset="-127"/>
              </a:defRPr>
            </a:lvl1pPr>
            <a:lvl2pPr marL="504000" indent="-228600">
              <a:lnSpc>
                <a:spcPct val="120000"/>
              </a:lnSpc>
              <a:buClr>
                <a:schemeClr val="accent4"/>
              </a:buClr>
              <a:buFont typeface="Wingdings" panose="05000000000000000000" pitchFamily="2" charset="2"/>
              <a:buChar char="§"/>
              <a:defRPr sz="3000">
                <a:latin typeface="나눔바른고딕" panose="020B0603020101020101" pitchFamily="50" charset="-127"/>
                <a:ea typeface="나눔바른고딕" panose="020B0603020101020101" pitchFamily="50" charset="-127"/>
              </a:defRPr>
            </a:lvl2pPr>
            <a:lvl3pPr marL="828000">
              <a:lnSpc>
                <a:spcPct val="120000"/>
              </a:lnSpc>
              <a:buClr>
                <a:schemeClr val="accent3">
                  <a:lumMod val="75000"/>
                </a:schemeClr>
              </a:buClr>
              <a:defRPr sz="28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21968967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목차">
    <p:spTree>
      <p:nvGrpSpPr>
        <p:cNvPr id="1" name=""/>
        <p:cNvGrpSpPr/>
        <p:nvPr/>
      </p:nvGrpSpPr>
      <p:grpSpPr>
        <a:xfrm>
          <a:off x="0" y="0"/>
          <a:ext cx="0" cy="0"/>
          <a:chOff x="0" y="0"/>
          <a:chExt cx="0" cy="0"/>
        </a:xfrm>
      </p:grpSpPr>
      <p:sp>
        <p:nvSpPr>
          <p:cNvPr id="13" name="직사각형 2">
            <a:extLst>
              <a:ext uri="{FF2B5EF4-FFF2-40B4-BE49-F238E27FC236}">
                <a16:creationId xmlns:a16="http://schemas.microsoft.com/office/drawing/2014/main" id="{E4FB8308-C79E-4DBF-934B-DFE971567015}"/>
              </a:ext>
            </a:extLst>
          </p:cNvPr>
          <p:cNvSpPr/>
          <p:nvPr userDrawn="1"/>
        </p:nvSpPr>
        <p:spPr>
          <a:xfrm>
            <a:off x="0" y="-58141"/>
            <a:ext cx="10053114" cy="6913497"/>
          </a:xfrm>
          <a:custGeom>
            <a:avLst/>
            <a:gdLst>
              <a:gd name="connsiteX0" fmla="*/ 0 w 10898802"/>
              <a:gd name="connsiteY0" fmla="*/ 0 h 6864482"/>
              <a:gd name="connsiteX1" fmla="*/ 10898802 w 10898802"/>
              <a:gd name="connsiteY1" fmla="*/ 0 h 6864482"/>
              <a:gd name="connsiteX2" fmla="*/ 10898802 w 10898802"/>
              <a:gd name="connsiteY2" fmla="*/ 6864482 h 6864482"/>
              <a:gd name="connsiteX3" fmla="*/ 0 w 10898802"/>
              <a:gd name="connsiteY3" fmla="*/ 6864482 h 6864482"/>
              <a:gd name="connsiteX4" fmla="*/ 0 w 10898802"/>
              <a:gd name="connsiteY4" fmla="*/ 0 h 6864482"/>
              <a:gd name="connsiteX0" fmla="*/ 0 w 10898802"/>
              <a:gd name="connsiteY0" fmla="*/ 0 h 6868420"/>
              <a:gd name="connsiteX1" fmla="*/ 10898802 w 10898802"/>
              <a:gd name="connsiteY1" fmla="*/ 0 h 6868420"/>
              <a:gd name="connsiteX2" fmla="*/ 6569938 w 10898802"/>
              <a:gd name="connsiteY2" fmla="*/ 6868420 h 6868420"/>
              <a:gd name="connsiteX3" fmla="*/ 0 w 10898802"/>
              <a:gd name="connsiteY3" fmla="*/ 6864482 h 6868420"/>
              <a:gd name="connsiteX4" fmla="*/ 0 w 10898802"/>
              <a:gd name="connsiteY4" fmla="*/ 0 h 6868420"/>
              <a:gd name="connsiteX0" fmla="*/ 0 w 9989688"/>
              <a:gd name="connsiteY0" fmla="*/ 0 h 6868420"/>
              <a:gd name="connsiteX1" fmla="*/ 9989688 w 9989688"/>
              <a:gd name="connsiteY1" fmla="*/ 45719 h 6868420"/>
              <a:gd name="connsiteX2" fmla="*/ 6569938 w 9989688"/>
              <a:gd name="connsiteY2" fmla="*/ 6868420 h 6868420"/>
              <a:gd name="connsiteX3" fmla="*/ 0 w 9989688"/>
              <a:gd name="connsiteY3" fmla="*/ 6864482 h 6868420"/>
              <a:gd name="connsiteX4" fmla="*/ 0 w 9989688"/>
              <a:gd name="connsiteY4" fmla="*/ 0 h 6868420"/>
              <a:gd name="connsiteX0" fmla="*/ 0 w 9984402"/>
              <a:gd name="connsiteY0" fmla="*/ 45719 h 6914139"/>
              <a:gd name="connsiteX1" fmla="*/ 9984402 w 9984402"/>
              <a:gd name="connsiteY1" fmla="*/ 0 h 6914139"/>
              <a:gd name="connsiteX2" fmla="*/ 6569938 w 9984402"/>
              <a:gd name="connsiteY2" fmla="*/ 6914139 h 6914139"/>
              <a:gd name="connsiteX3" fmla="*/ 0 w 9984402"/>
              <a:gd name="connsiteY3" fmla="*/ 6910201 h 6914139"/>
              <a:gd name="connsiteX4" fmla="*/ 0 w 9984402"/>
              <a:gd name="connsiteY4" fmla="*/ 45719 h 69141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84402" h="6914139">
                <a:moveTo>
                  <a:pt x="0" y="45719"/>
                </a:moveTo>
                <a:lnTo>
                  <a:pt x="9984402" y="0"/>
                </a:lnTo>
                <a:lnTo>
                  <a:pt x="6569938" y="6914139"/>
                </a:lnTo>
                <a:lnTo>
                  <a:pt x="0" y="6910201"/>
                </a:lnTo>
                <a:lnTo>
                  <a:pt x="0" y="45719"/>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40" name="자유형: 도형 39">
            <a:extLst>
              <a:ext uri="{FF2B5EF4-FFF2-40B4-BE49-F238E27FC236}">
                <a16:creationId xmlns:a16="http://schemas.microsoft.com/office/drawing/2014/main" id="{DD1AAACB-28E9-4D52-A6EE-22B06FA2EE4A}"/>
              </a:ext>
            </a:extLst>
          </p:cNvPr>
          <p:cNvSpPr/>
          <p:nvPr userDrawn="1"/>
        </p:nvSpPr>
        <p:spPr>
          <a:xfrm>
            <a:off x="768815" y="1243616"/>
            <a:ext cx="8815537"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1" name="자유형: 도형 40">
            <a:extLst>
              <a:ext uri="{FF2B5EF4-FFF2-40B4-BE49-F238E27FC236}">
                <a16:creationId xmlns:a16="http://schemas.microsoft.com/office/drawing/2014/main" id="{3A9E8056-E227-48D0-A362-012CD6F927DB}"/>
              </a:ext>
            </a:extLst>
          </p:cNvPr>
          <p:cNvSpPr/>
          <p:nvPr userDrawn="1"/>
        </p:nvSpPr>
        <p:spPr>
          <a:xfrm>
            <a:off x="11495" y="845026"/>
            <a:ext cx="8815537"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2" name="직사각형 41">
            <a:extLst>
              <a:ext uri="{FF2B5EF4-FFF2-40B4-BE49-F238E27FC236}">
                <a16:creationId xmlns:a16="http://schemas.microsoft.com/office/drawing/2014/main" id="{3E639EC3-96A7-44E5-A7D4-BDDA1BCAA187}"/>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44" name="그래픽 43">
            <a:extLst>
              <a:ext uri="{FF2B5EF4-FFF2-40B4-BE49-F238E27FC236}">
                <a16:creationId xmlns:a16="http://schemas.microsoft.com/office/drawing/2014/main" id="{3E6241A5-2F2F-42ED-85F8-D43B71F806A0}"/>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27344" b="12244"/>
          <a:stretch/>
        </p:blipFill>
        <p:spPr>
          <a:xfrm rot="10800000">
            <a:off x="4641688" y="805103"/>
            <a:ext cx="7561807" cy="6074667"/>
          </a:xfrm>
          <a:prstGeom prst="rect">
            <a:avLst/>
          </a:prstGeom>
        </p:spPr>
      </p:pic>
    </p:spTree>
    <p:extLst>
      <p:ext uri="{BB962C8B-B14F-4D97-AF65-F5344CB8AC3E}">
        <p14:creationId xmlns:p14="http://schemas.microsoft.com/office/powerpoint/2010/main" val="32396651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절제목_간지">
    <p:spTree>
      <p:nvGrpSpPr>
        <p:cNvPr id="1" name=""/>
        <p:cNvGrpSpPr/>
        <p:nvPr/>
      </p:nvGrpSpPr>
      <p:grpSpPr>
        <a:xfrm>
          <a:off x="0" y="0"/>
          <a:ext cx="0" cy="0"/>
          <a:chOff x="0" y="0"/>
          <a:chExt cx="0" cy="0"/>
        </a:xfrm>
      </p:grpSpPr>
      <p:sp>
        <p:nvSpPr>
          <p:cNvPr id="6" name="그래픽 18">
            <a:extLst>
              <a:ext uri="{FF2B5EF4-FFF2-40B4-BE49-F238E27FC236}">
                <a16:creationId xmlns:a16="http://schemas.microsoft.com/office/drawing/2014/main" id="{F530099C-CA70-497E-9E2C-570DD13C57C5}"/>
              </a:ext>
            </a:extLst>
          </p:cNvPr>
          <p:cNvSpPr/>
          <p:nvPr userDrawn="1"/>
        </p:nvSpPr>
        <p:spPr>
          <a:xfrm rot="10800000">
            <a:off x="7666723" y="132125"/>
            <a:ext cx="4394137" cy="3651766"/>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7" name="사각형: 둥근 모서리 6">
            <a:extLst>
              <a:ext uri="{FF2B5EF4-FFF2-40B4-BE49-F238E27FC236}">
                <a16:creationId xmlns:a16="http://schemas.microsoft.com/office/drawing/2014/main" id="{39C9C839-8C4C-401D-891A-9EB09EA999DB}"/>
              </a:ext>
            </a:extLst>
          </p:cNvPr>
          <p:cNvSpPr/>
          <p:nvPr userDrawn="1"/>
        </p:nvSpPr>
        <p:spPr>
          <a:xfrm>
            <a:off x="556097" y="1613463"/>
            <a:ext cx="11079805" cy="4105072"/>
          </a:xfrm>
          <a:prstGeom prst="roundRect">
            <a:avLst/>
          </a:prstGeom>
          <a:solidFill>
            <a:schemeClr val="bg1">
              <a:alpha val="49804"/>
            </a:schemeClr>
          </a:solid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pic>
        <p:nvPicPr>
          <p:cNvPr id="9" name="그래픽 8">
            <a:extLst>
              <a:ext uri="{FF2B5EF4-FFF2-40B4-BE49-F238E27FC236}">
                <a16:creationId xmlns:a16="http://schemas.microsoft.com/office/drawing/2014/main" id="{D265E156-5DAB-412B-B8ED-5B3264F77CF5}"/>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27344" b="12244"/>
          <a:stretch/>
        </p:blipFill>
        <p:spPr>
          <a:xfrm rot="10800000">
            <a:off x="3575174" y="-645"/>
            <a:ext cx="8616826" cy="6858002"/>
          </a:xfrm>
          <a:prstGeom prst="rect">
            <a:avLst/>
          </a:prstGeom>
        </p:spPr>
      </p:pic>
      <p:pic>
        <p:nvPicPr>
          <p:cNvPr id="14" name="그래픽 13">
            <a:extLst>
              <a:ext uri="{FF2B5EF4-FFF2-40B4-BE49-F238E27FC236}">
                <a16:creationId xmlns:a16="http://schemas.microsoft.com/office/drawing/2014/main" id="{2F4B05E3-97F5-4C0C-BABF-9754BC16681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21105531">
            <a:off x="7071037" y="2495151"/>
            <a:ext cx="7004124" cy="5805700"/>
          </a:xfrm>
          <a:prstGeom prst="rect">
            <a:avLst/>
          </a:prstGeom>
        </p:spPr>
      </p:pic>
      <p:sp>
        <p:nvSpPr>
          <p:cNvPr id="2" name="절제목입력">
            <a:extLst>
              <a:ext uri="{FF2B5EF4-FFF2-40B4-BE49-F238E27FC236}">
                <a16:creationId xmlns:a16="http://schemas.microsoft.com/office/drawing/2014/main" id="{C4266977-02BA-456A-825A-A4467609EC61}"/>
              </a:ext>
            </a:extLst>
          </p:cNvPr>
          <p:cNvSpPr>
            <a:spLocks noGrp="1"/>
          </p:cNvSpPr>
          <p:nvPr>
            <p:ph type="title"/>
          </p:nvPr>
        </p:nvSpPr>
        <p:spPr>
          <a:xfrm>
            <a:off x="1120302" y="3221244"/>
            <a:ext cx="10515600" cy="1338828"/>
          </a:xfrm>
          <a:noFill/>
        </p:spPr>
        <p:txBody>
          <a:bodyPr wrap="square" rtlCol="0">
            <a:spAutoFit/>
          </a:bodyPr>
          <a:lstStyle>
            <a:lvl1pPr>
              <a:defRPr lang="ko-KR" altLang="en-US" sz="9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endParaRPr lang="ko-KR" altLang="en-US" dirty="0">
              <a:solidFill>
                <a:schemeClr val="tx2">
                  <a:lumMod val="50000"/>
                </a:schemeClr>
              </a:solidFill>
            </a:endParaRPr>
          </a:p>
        </p:txBody>
      </p:sp>
    </p:spTree>
    <p:extLst>
      <p:ext uri="{BB962C8B-B14F-4D97-AF65-F5344CB8AC3E}">
        <p14:creationId xmlns:p14="http://schemas.microsoft.com/office/powerpoint/2010/main" val="3227978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다음시간안내">
    <p:spTree>
      <p:nvGrpSpPr>
        <p:cNvPr id="1" name=""/>
        <p:cNvGrpSpPr/>
        <p:nvPr/>
      </p:nvGrpSpPr>
      <p:grpSpPr>
        <a:xfrm>
          <a:off x="0" y="0"/>
          <a:ext cx="0" cy="0"/>
          <a:chOff x="0" y="0"/>
          <a:chExt cx="0" cy="0"/>
        </a:xfrm>
      </p:grpSpPr>
      <p:pic>
        <p:nvPicPr>
          <p:cNvPr id="16" name="그림 15" descr="실내이(가) 표시된 사진&#10;&#10;자동 생성된 설명" hidden="1">
            <a:extLst>
              <a:ext uri="{FF2B5EF4-FFF2-40B4-BE49-F238E27FC236}">
                <a16:creationId xmlns:a16="http://schemas.microsoft.com/office/drawing/2014/main" id="{1F988D3E-7A9E-4D99-A05F-EC0F8D429EC0}"/>
              </a:ext>
            </a:extLst>
          </p:cNvPr>
          <p:cNvPicPr>
            <a:picLocks noChangeAspect="1"/>
          </p:cNvPicPr>
          <p:nvPr userDrawn="1"/>
        </p:nvPicPr>
        <p:blipFill rotWithShape="1">
          <a:blip r:embed="rId2" cstate="hqprint">
            <a:extLst>
              <a:ext uri="{28A0092B-C50C-407E-A947-70E740481C1C}">
                <a14:useLocalDpi xmlns:a14="http://schemas.microsoft.com/office/drawing/2010/main" val="0"/>
              </a:ext>
            </a:extLst>
          </a:blip>
          <a:srcRect r="8995"/>
          <a:stretch/>
        </p:blipFill>
        <p:spPr>
          <a:xfrm>
            <a:off x="4991100" y="776752"/>
            <a:ext cx="7191376" cy="6074667"/>
          </a:xfrm>
          <a:prstGeom prst="rect">
            <a:avLst/>
          </a:prstGeom>
        </p:spPr>
      </p:pic>
      <p:sp>
        <p:nvSpPr>
          <p:cNvPr id="5" name="직사각형 4">
            <a:extLst>
              <a:ext uri="{FF2B5EF4-FFF2-40B4-BE49-F238E27FC236}">
                <a16:creationId xmlns:a16="http://schemas.microsoft.com/office/drawing/2014/main" id="{7669C717-D7EA-4559-971D-9D96519396A4}"/>
              </a:ext>
            </a:extLst>
          </p:cNvPr>
          <p:cNvSpPr/>
          <p:nvPr userDrawn="1"/>
        </p:nvSpPr>
        <p:spPr>
          <a:xfrm>
            <a:off x="-1" y="-2945"/>
            <a:ext cx="8942227" cy="6879996"/>
          </a:xfrm>
          <a:custGeom>
            <a:avLst/>
            <a:gdLst>
              <a:gd name="connsiteX0" fmla="*/ 0 w 10487025"/>
              <a:gd name="connsiteY0" fmla="*/ 0 h 6844840"/>
              <a:gd name="connsiteX1" fmla="*/ 10487025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10487025"/>
              <a:gd name="connsiteY0" fmla="*/ 161925 h 7006765"/>
              <a:gd name="connsiteX1" fmla="*/ 5962650 w 10487025"/>
              <a:gd name="connsiteY1" fmla="*/ 0 h 7006765"/>
              <a:gd name="connsiteX2" fmla="*/ 10487025 w 10487025"/>
              <a:gd name="connsiteY2" fmla="*/ 7006765 h 7006765"/>
              <a:gd name="connsiteX3" fmla="*/ 0 w 10487025"/>
              <a:gd name="connsiteY3" fmla="*/ 7006765 h 7006765"/>
              <a:gd name="connsiteX4" fmla="*/ 0 w 10487025"/>
              <a:gd name="connsiteY4" fmla="*/ 161925 h 7006765"/>
              <a:gd name="connsiteX0" fmla="*/ 0 w 10487025"/>
              <a:gd name="connsiteY0" fmla="*/ 0 h 6844840"/>
              <a:gd name="connsiteX1" fmla="*/ 8896350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8896350"/>
              <a:gd name="connsiteY0" fmla="*/ 0 h 6844840"/>
              <a:gd name="connsiteX1" fmla="*/ 8896350 w 8896350"/>
              <a:gd name="connsiteY1" fmla="*/ 0 h 6844840"/>
              <a:gd name="connsiteX2" fmla="*/ 6467475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29250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86400 w 8896350"/>
              <a:gd name="connsiteY2" fmla="*/ 6835315 h 6844840"/>
              <a:gd name="connsiteX3" fmla="*/ 0 w 8896350"/>
              <a:gd name="connsiteY3" fmla="*/ 6844840 h 6844840"/>
              <a:gd name="connsiteX4" fmla="*/ 0 w 8896350"/>
              <a:gd name="connsiteY4" fmla="*/ 0 h 6844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6350" h="6844840">
                <a:moveTo>
                  <a:pt x="0" y="0"/>
                </a:moveTo>
                <a:lnTo>
                  <a:pt x="8896350" y="0"/>
                </a:lnTo>
                <a:lnTo>
                  <a:pt x="5486400" y="6835315"/>
                </a:lnTo>
                <a:lnTo>
                  <a:pt x="0" y="6844840"/>
                </a:lnTo>
                <a:lnTo>
                  <a:pt x="0" y="0"/>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11" name="그래픽 10">
            <a:extLst>
              <a:ext uri="{FF2B5EF4-FFF2-40B4-BE49-F238E27FC236}">
                <a16:creationId xmlns:a16="http://schemas.microsoft.com/office/drawing/2014/main" id="{F88AB430-4AA1-45AA-B076-C34B61161B87}"/>
              </a:ext>
            </a:extLst>
          </p:cNvPr>
          <p:cNvPicPr>
            <a:picLocks noChangeAspect="1"/>
          </p:cNvPicPr>
          <p:nvPr userDrawn="1"/>
        </p:nvPicPr>
        <p:blipFill rotWithShape="1">
          <a:blip r:embed="rId3">
            <a:extLst>
              <a:ext uri="{96DAC541-7B7A-43D3-8B79-37D633B846F1}">
                <asvg:svgBlip xmlns:asvg="http://schemas.microsoft.com/office/drawing/2016/SVG/main" r:embed="rId4"/>
              </a:ext>
            </a:extLst>
          </a:blip>
          <a:srcRect b="37766"/>
          <a:stretch/>
        </p:blipFill>
        <p:spPr>
          <a:xfrm>
            <a:off x="9524" y="-1849374"/>
            <a:ext cx="7004124" cy="3613135"/>
          </a:xfrm>
          <a:prstGeom prst="rect">
            <a:avLst/>
          </a:prstGeom>
        </p:spPr>
      </p:pic>
      <p:sp>
        <p:nvSpPr>
          <p:cNvPr id="13" name="직사각형 12">
            <a:extLst>
              <a:ext uri="{FF2B5EF4-FFF2-40B4-BE49-F238E27FC236}">
                <a16:creationId xmlns:a16="http://schemas.microsoft.com/office/drawing/2014/main" id="{C5EB58ED-179B-4078-B192-BE5B72A0F7A2}"/>
              </a:ext>
            </a:extLst>
          </p:cNvPr>
          <p:cNvSpPr/>
          <p:nvPr userDrawn="1"/>
        </p:nvSpPr>
        <p:spPr>
          <a:xfrm>
            <a:off x="0" y="-13063"/>
            <a:ext cx="12192000" cy="1784842"/>
          </a:xfrm>
          <a:prstGeom prst="rect">
            <a:avLst/>
          </a:prstGeom>
          <a:solidFill>
            <a:schemeClr val="accent1">
              <a:lumMod val="50000"/>
              <a:alpha val="40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nvGrpSpPr>
          <p:cNvPr id="3" name="그룹 2">
            <a:extLst>
              <a:ext uri="{FF2B5EF4-FFF2-40B4-BE49-F238E27FC236}">
                <a16:creationId xmlns:a16="http://schemas.microsoft.com/office/drawing/2014/main" id="{70F86DED-00F3-458B-8659-DC3628B429DE}"/>
              </a:ext>
            </a:extLst>
          </p:cNvPr>
          <p:cNvGrpSpPr/>
          <p:nvPr userDrawn="1"/>
        </p:nvGrpSpPr>
        <p:grpSpPr>
          <a:xfrm>
            <a:off x="857294" y="2370244"/>
            <a:ext cx="4756327" cy="2536467"/>
            <a:chOff x="857294" y="2370244"/>
            <a:chExt cx="4756327" cy="2536467"/>
          </a:xfrm>
        </p:grpSpPr>
        <p:cxnSp>
          <p:nvCxnSpPr>
            <p:cNvPr id="25" name="직선 연결선 24">
              <a:extLst>
                <a:ext uri="{FF2B5EF4-FFF2-40B4-BE49-F238E27FC236}">
                  <a16:creationId xmlns:a16="http://schemas.microsoft.com/office/drawing/2014/main" id="{0403CE34-B4DF-4BC4-9CEA-89E13DDE2288}"/>
                </a:ext>
              </a:extLst>
            </p:cNvPr>
            <p:cNvCxnSpPr>
              <a:cxnSpLocks/>
            </p:cNvCxnSpPr>
            <p:nvPr userDrawn="1"/>
          </p:nvCxnSpPr>
          <p:spPr>
            <a:xfrm>
              <a:off x="857294" y="4906711"/>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6" name="직선 연결선 25">
              <a:extLst>
                <a:ext uri="{FF2B5EF4-FFF2-40B4-BE49-F238E27FC236}">
                  <a16:creationId xmlns:a16="http://schemas.microsoft.com/office/drawing/2014/main" id="{37043C51-C423-4A7B-AD44-8284F712F9F3}"/>
                </a:ext>
              </a:extLst>
            </p:cNvPr>
            <p:cNvCxnSpPr>
              <a:cxnSpLocks/>
            </p:cNvCxnSpPr>
            <p:nvPr userDrawn="1"/>
          </p:nvCxnSpPr>
          <p:spPr>
            <a:xfrm>
              <a:off x="857294" y="2370244"/>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2" name="절제목입력">
            <a:extLst>
              <a:ext uri="{FF2B5EF4-FFF2-40B4-BE49-F238E27FC236}">
                <a16:creationId xmlns:a16="http://schemas.microsoft.com/office/drawing/2014/main" id="{C4266977-02BA-456A-825A-A4467609EC61}"/>
              </a:ext>
            </a:extLst>
          </p:cNvPr>
          <p:cNvSpPr>
            <a:spLocks noGrp="1"/>
          </p:cNvSpPr>
          <p:nvPr>
            <p:ph type="title" hasCustomPrompt="1"/>
          </p:nvPr>
        </p:nvSpPr>
        <p:spPr>
          <a:xfrm>
            <a:off x="857294" y="2439211"/>
            <a:ext cx="5186199" cy="2554545"/>
          </a:xfrm>
          <a:noFill/>
        </p:spPr>
        <p:txBody>
          <a:bodyPr wrap="square" rtlCol="0">
            <a:spAutoFit/>
          </a:bodyPr>
          <a:lstStyle>
            <a:lvl1pPr>
              <a:lnSpc>
                <a:spcPct val="100000"/>
              </a:lnSpc>
              <a:defRPr lang="ko-KR" altLang="en-US" sz="8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br>
              <a:rPr lang="ko-KR" altLang="en-US" dirty="0">
                <a:solidFill>
                  <a:schemeClr val="tx2">
                    <a:lumMod val="50000"/>
                  </a:schemeClr>
                </a:solidFill>
              </a:rPr>
            </a:br>
            <a:endParaRPr lang="ko-KR" altLang="en-US" dirty="0">
              <a:solidFill>
                <a:schemeClr val="tx2">
                  <a:lumMod val="50000"/>
                </a:schemeClr>
              </a:solidFill>
            </a:endParaRPr>
          </a:p>
        </p:txBody>
      </p:sp>
    </p:spTree>
    <p:extLst>
      <p:ext uri="{BB962C8B-B14F-4D97-AF65-F5344CB8AC3E}">
        <p14:creationId xmlns:p14="http://schemas.microsoft.com/office/powerpoint/2010/main" val="1005268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정리하기">
    <p:spTree>
      <p:nvGrpSpPr>
        <p:cNvPr id="1" name=""/>
        <p:cNvGrpSpPr/>
        <p:nvPr/>
      </p:nvGrpSpPr>
      <p:grpSpPr>
        <a:xfrm>
          <a:off x="0" y="0"/>
          <a:ext cx="0" cy="0"/>
          <a:chOff x="0" y="0"/>
          <a:chExt cx="0" cy="0"/>
        </a:xfrm>
      </p:grpSpPr>
      <p:pic>
        <p:nvPicPr>
          <p:cNvPr id="6" name="그래픽 5">
            <a:extLst>
              <a:ext uri="{FF2B5EF4-FFF2-40B4-BE49-F238E27FC236}">
                <a16:creationId xmlns:a16="http://schemas.microsoft.com/office/drawing/2014/main" id="{E6127282-84D8-4C6D-B83A-DD91189F825F}"/>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27344" b="12244"/>
          <a:stretch/>
        </p:blipFill>
        <p:spPr>
          <a:xfrm rot="10800000">
            <a:off x="4623241" y="827432"/>
            <a:ext cx="7561807" cy="6074667"/>
          </a:xfrm>
          <a:prstGeom prst="rect">
            <a:avLst/>
          </a:prstGeom>
        </p:spPr>
      </p:pic>
      <p:sp>
        <p:nvSpPr>
          <p:cNvPr id="7" name="직사각형 6">
            <a:extLst>
              <a:ext uri="{FF2B5EF4-FFF2-40B4-BE49-F238E27FC236}">
                <a16:creationId xmlns:a16="http://schemas.microsoft.com/office/drawing/2014/main" id="{8259956A-65B4-4EEA-9C7C-0AF5194488F5}"/>
              </a:ext>
            </a:extLst>
          </p:cNvPr>
          <p:cNvSpPr/>
          <p:nvPr userDrawn="1"/>
        </p:nvSpPr>
        <p:spPr>
          <a:xfrm>
            <a:off x="13750" y="823551"/>
            <a:ext cx="12185048" cy="602716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8" name="직사각형 7">
            <a:extLst>
              <a:ext uri="{FF2B5EF4-FFF2-40B4-BE49-F238E27FC236}">
                <a16:creationId xmlns:a16="http://schemas.microsoft.com/office/drawing/2014/main" id="{DA3C90BF-7600-40AA-8805-55295AE0CF88}"/>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이등변 삼각형 9">
            <a:extLst>
              <a:ext uri="{FF2B5EF4-FFF2-40B4-BE49-F238E27FC236}">
                <a16:creationId xmlns:a16="http://schemas.microsoft.com/office/drawing/2014/main" id="{0B197D7A-6573-4F38-9142-7D335934E7E5}"/>
              </a:ext>
            </a:extLst>
          </p:cNvPr>
          <p:cNvSpPr/>
          <p:nvPr userDrawn="1"/>
        </p:nvSpPr>
        <p:spPr>
          <a:xfrm>
            <a:off x="9247671" y="833398"/>
            <a:ext cx="6987820" cy="6023983"/>
          </a:xfrm>
          <a:prstGeom prst="triangle">
            <a:avLst/>
          </a:prstGeom>
          <a:solidFill>
            <a:schemeClr val="accent1">
              <a:lumMod val="75000"/>
              <a:alpha val="15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2" name="대각선 방향의 모서리가 둥근 사각형 175">
            <a:extLst>
              <a:ext uri="{FF2B5EF4-FFF2-40B4-BE49-F238E27FC236}">
                <a16:creationId xmlns:a16="http://schemas.microsoft.com/office/drawing/2014/main" id="{3ACEB31D-F473-492D-896B-19B4B5802F74}"/>
              </a:ext>
            </a:extLst>
          </p:cNvPr>
          <p:cNvSpPr/>
          <p:nvPr userDrawn="1"/>
        </p:nvSpPr>
        <p:spPr bwMode="auto">
          <a:xfrm>
            <a:off x="446482" y="413245"/>
            <a:ext cx="2417191" cy="907308"/>
          </a:xfrm>
          <a:prstGeom prst="round2DiagRect">
            <a:avLst>
              <a:gd name="adj1" fmla="val 34495"/>
              <a:gd name="adj2" fmla="val 0"/>
            </a:avLst>
          </a:prstGeom>
          <a:solidFill>
            <a:srgbClr val="000000">
              <a:alpha val="1803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dirty="0"/>
          </a:p>
        </p:txBody>
      </p:sp>
      <p:sp>
        <p:nvSpPr>
          <p:cNvPr id="13" name="대각선 방향의 모서리가 둥근 사각형 175">
            <a:extLst>
              <a:ext uri="{FF2B5EF4-FFF2-40B4-BE49-F238E27FC236}">
                <a16:creationId xmlns:a16="http://schemas.microsoft.com/office/drawing/2014/main" id="{E19E2B2F-F19A-4B13-BA5B-51D91EA0AEFA}"/>
              </a:ext>
            </a:extLst>
          </p:cNvPr>
          <p:cNvSpPr/>
          <p:nvPr userDrawn="1"/>
        </p:nvSpPr>
        <p:spPr bwMode="auto">
          <a:xfrm>
            <a:off x="296353" y="272411"/>
            <a:ext cx="2417191" cy="907308"/>
          </a:xfrm>
          <a:prstGeom prst="round2DiagRect">
            <a:avLst>
              <a:gd name="adj1" fmla="val 34495"/>
              <a:gd name="adj2" fmla="val 0"/>
            </a:avLst>
          </a:prstGeom>
          <a:solidFill>
            <a:srgbClr val="2B90D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14" name="직사각형 35">
            <a:extLst>
              <a:ext uri="{FF2B5EF4-FFF2-40B4-BE49-F238E27FC236}">
                <a16:creationId xmlns:a16="http://schemas.microsoft.com/office/drawing/2014/main" id="{953AE7E3-D204-4367-80C4-AF39C650F4B5}"/>
              </a:ext>
            </a:extLst>
          </p:cNvPr>
          <p:cNvSpPr/>
          <p:nvPr userDrawn="1"/>
        </p:nvSpPr>
        <p:spPr bwMode="auto">
          <a:xfrm>
            <a:off x="68241" y="365404"/>
            <a:ext cx="2417191" cy="724561"/>
          </a:xfrm>
          <a:prstGeom prst="rect">
            <a:avLst/>
          </a:prstGeom>
          <a:noFill/>
        </p:spPr>
        <p:txBody>
          <a:bodyPr anchor="ctr">
            <a:scene3d>
              <a:camera prst="orthographicFront"/>
              <a:lightRig rig="threePt" dir="t"/>
            </a:scene3d>
            <a:sp3d>
              <a:bevelT w="1270" h="1270"/>
              <a:bevelB w="1270" h="1270"/>
            </a:sp3d>
          </a:bodyPr>
          <a:lstStyle/>
          <a:p>
            <a:pPr marL="0" lvl="1" algn="r">
              <a:buClr>
                <a:srgbClr val="008400"/>
              </a:buClr>
              <a:buSzPct val="140000"/>
              <a:tabLst>
                <a:tab pos="5645270" algn="l"/>
              </a:tabLst>
            </a:pPr>
            <a:endParaRPr lang="ko-KR" altLang="en-US" sz="4000" b="1" spc="-100" dirty="0">
              <a:solidFill>
                <a:schemeClr val="bg1"/>
              </a:solidFill>
              <a:latin typeface="나눔스퀘어_ac Light" panose="020B0600000101010101" pitchFamily="50" charset="-127"/>
              <a:ea typeface="나눔스퀘어_ac Light" panose="020B0600000101010101" pitchFamily="50" charset="-127"/>
              <a:sym typeface="Monotype Sorts"/>
            </a:endParaRPr>
          </a:p>
        </p:txBody>
      </p:sp>
      <p:pic>
        <p:nvPicPr>
          <p:cNvPr id="15" name="그래픽 14">
            <a:extLst>
              <a:ext uri="{FF2B5EF4-FFF2-40B4-BE49-F238E27FC236}">
                <a16:creationId xmlns:a16="http://schemas.microsoft.com/office/drawing/2014/main" id="{9576B87C-9060-46BF-9AEE-FB7EBE001AA2}"/>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5400000">
            <a:off x="460700" y="434443"/>
            <a:ext cx="238271" cy="198287"/>
          </a:xfrm>
          <a:prstGeom prst="rect">
            <a:avLst/>
          </a:prstGeom>
        </p:spPr>
      </p:pic>
      <p:pic>
        <p:nvPicPr>
          <p:cNvPr id="16" name="그래픽 15">
            <a:extLst>
              <a:ext uri="{FF2B5EF4-FFF2-40B4-BE49-F238E27FC236}">
                <a16:creationId xmlns:a16="http://schemas.microsoft.com/office/drawing/2014/main" id="{8FA20798-5018-4E15-AC02-980DAE92A4FA}"/>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rot="817888">
            <a:off x="9061189" y="2125299"/>
            <a:ext cx="7004124" cy="5805700"/>
          </a:xfrm>
          <a:prstGeom prst="rect">
            <a:avLst/>
          </a:prstGeom>
        </p:spPr>
      </p:pic>
      <p:sp>
        <p:nvSpPr>
          <p:cNvPr id="17" name="내용 개체 틀 2">
            <a:extLst>
              <a:ext uri="{FF2B5EF4-FFF2-40B4-BE49-F238E27FC236}">
                <a16:creationId xmlns:a16="http://schemas.microsoft.com/office/drawing/2014/main" id="{8882EFD0-2702-4CF9-A9A1-7AC20E3EDEFE}"/>
              </a:ext>
            </a:extLst>
          </p:cNvPr>
          <p:cNvSpPr>
            <a:spLocks noGrp="1"/>
          </p:cNvSpPr>
          <p:nvPr>
            <p:ph idx="10"/>
          </p:nvPr>
        </p:nvSpPr>
        <p:spPr>
          <a:xfrm>
            <a:off x="446482" y="1513530"/>
            <a:ext cx="9026291" cy="4351338"/>
          </a:xfrm>
        </p:spPr>
        <p:txBody>
          <a:bodyPr>
            <a:normAutofit/>
          </a:bodyPr>
          <a:lstStyle>
            <a:lvl1pPr marL="252000" indent="-252000">
              <a:buClr>
                <a:srgbClr val="D5B8EA"/>
              </a:buClr>
              <a:buSzPct val="80000"/>
              <a:buFont typeface="Wingdings" panose="05000000000000000000" pitchFamily="2" charset="2"/>
              <a:buChar char="l"/>
              <a:defRPr sz="2600">
                <a:latin typeface="나눔바른고딕" panose="020B0603020101020101" pitchFamily="50" charset="-127"/>
                <a:ea typeface="나눔바른고딕" panose="020B0603020101020101" pitchFamily="50" charset="-127"/>
              </a:defRPr>
            </a:lvl1pPr>
            <a:lvl2pPr marL="685800" indent="-228600">
              <a:buFont typeface="Wingdings" panose="05000000000000000000" pitchFamily="2" charset="2"/>
              <a:buChar char="v"/>
              <a:defRPr sz="2600">
                <a:latin typeface="나눔바른고딕" panose="020B0603020101020101" pitchFamily="50" charset="-127"/>
                <a:ea typeface="나눔바른고딕" panose="020B0603020101020101" pitchFamily="50" charset="-127"/>
              </a:defRPr>
            </a:lvl2pPr>
            <a:lvl3pPr>
              <a:defRPr sz="26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5337425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9E1E8">
            <a:alpha val="62000"/>
          </a:srgbClr>
        </a:solidFill>
        <a:effectLst/>
      </p:bgPr>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5A864DAE-ECE1-4533-8A71-4E4D39FE0B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2D443D05-94D4-4342-AEFA-0197AA7802A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dirty="0"/>
              <a:t>마스터 텍스트 스타일을 편집하려면 클릭</a:t>
            </a:r>
          </a:p>
          <a:p>
            <a:pPr lvl="1"/>
            <a:r>
              <a:rPr lang="ko-KR" altLang="en-US" dirty="0"/>
              <a:t>두 번째 수준</a:t>
            </a:r>
          </a:p>
          <a:p>
            <a:pPr lvl="2"/>
            <a:r>
              <a:rPr lang="ko-KR" altLang="en-US" dirty="0"/>
              <a:t>세 번째 수준</a:t>
            </a:r>
          </a:p>
          <a:p>
            <a:pPr lvl="3"/>
            <a:r>
              <a:rPr lang="ko-KR" altLang="en-US" dirty="0"/>
              <a:t>네 번째 수준</a:t>
            </a:r>
          </a:p>
          <a:p>
            <a:pPr lvl="4"/>
            <a:r>
              <a:rPr lang="ko-KR" altLang="en-US" dirty="0"/>
              <a:t>다섯 번째 수준</a:t>
            </a:r>
          </a:p>
        </p:txBody>
      </p:sp>
      <p:sp>
        <p:nvSpPr>
          <p:cNvPr id="4" name="날짜 개체 틀 3">
            <a:extLst>
              <a:ext uri="{FF2B5EF4-FFF2-40B4-BE49-F238E27FC236}">
                <a16:creationId xmlns:a16="http://schemas.microsoft.com/office/drawing/2014/main" id="{DA825FC3-8F69-4D96-AC04-9C5FA0606E7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107A6C-9AC3-41C6-83A6-E0E0BDE9E5CC}" type="datetimeFigureOut">
              <a:rPr lang="ko-KR" altLang="en-US" smtClean="0"/>
              <a:t>2025-04-26</a:t>
            </a:fld>
            <a:endParaRPr lang="ko-KR" altLang="en-US"/>
          </a:p>
        </p:txBody>
      </p:sp>
      <p:sp>
        <p:nvSpPr>
          <p:cNvPr id="5" name="바닥글 개체 틀 4">
            <a:extLst>
              <a:ext uri="{FF2B5EF4-FFF2-40B4-BE49-F238E27FC236}">
                <a16:creationId xmlns:a16="http://schemas.microsoft.com/office/drawing/2014/main" id="{32F7D89B-8384-4B4C-B483-77929B29860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573BD4B8-82EB-4089-9218-49718EAEE92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199C1B-4DD0-46FA-B2CF-A309B1949049}" type="slidenum">
              <a:rPr lang="ko-KR" altLang="en-US" smtClean="0"/>
              <a:t>‹#›</a:t>
            </a:fld>
            <a:endParaRPr lang="ko-KR" altLang="en-US"/>
          </a:p>
        </p:txBody>
      </p:sp>
    </p:spTree>
    <p:extLst>
      <p:ext uri="{BB962C8B-B14F-4D97-AF65-F5344CB8AC3E}">
        <p14:creationId xmlns:p14="http://schemas.microsoft.com/office/powerpoint/2010/main" val="6821077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 id="2147483651" r:id="rId4"/>
    <p:sldLayoutId id="2147483654" r:id="rId5"/>
    <p:sldLayoutId id="2147483660" r:id="rId6"/>
    <p:sldLayoutId id="2147483655" r:id="rId7"/>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5.png"/><Relationship Id="rId1" Type="http://schemas.openxmlformats.org/officeDocument/2006/relationships/slideLayout" Target="../slideLayouts/slideLayout3.xml"/><Relationship Id="rId4" Type="http://schemas.openxmlformats.org/officeDocument/2006/relationships/image" Target="../media/image18.jpg"/></Relationships>
</file>

<file path=ppt/slides/_rels/slide2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g"/><Relationship Id="rId7" Type="http://schemas.openxmlformats.org/officeDocument/2006/relationships/image" Target="../media/image24.jpg"/><Relationship Id="rId2" Type="http://schemas.openxmlformats.org/officeDocument/2006/relationships/image" Target="../media/image15.png"/><Relationship Id="rId1" Type="http://schemas.openxmlformats.org/officeDocument/2006/relationships/slideLayout" Target="../slideLayouts/slideLayout3.xml"/><Relationship Id="rId6" Type="http://schemas.openxmlformats.org/officeDocument/2006/relationships/image" Target="../media/image23.jpg"/><Relationship Id="rId5" Type="http://schemas.openxmlformats.org/officeDocument/2006/relationships/image" Target="../media/image22.jpg"/><Relationship Id="rId4" Type="http://schemas.openxmlformats.org/officeDocument/2006/relationships/image" Target="../media/image21.jpg"/></Relationships>
</file>

<file path=ppt/slides/_rels/slide22.xml.rels><?xml version="1.0" encoding="UTF-8" standalone="yes"?>
<Relationships xmlns="http://schemas.openxmlformats.org/package/2006/relationships"><Relationship Id="rId8" Type="http://schemas.openxmlformats.org/officeDocument/2006/relationships/image" Target="../media/image30.jpg"/><Relationship Id="rId3" Type="http://schemas.openxmlformats.org/officeDocument/2006/relationships/image" Target="../media/image25.jpg"/><Relationship Id="rId7" Type="http://schemas.openxmlformats.org/officeDocument/2006/relationships/image" Target="../media/image29.jpg"/><Relationship Id="rId2" Type="http://schemas.openxmlformats.org/officeDocument/2006/relationships/image" Target="../media/image15.png"/><Relationship Id="rId1" Type="http://schemas.openxmlformats.org/officeDocument/2006/relationships/slideLayout" Target="../slideLayouts/slideLayout3.xml"/><Relationship Id="rId6" Type="http://schemas.openxmlformats.org/officeDocument/2006/relationships/image" Target="../media/image28.jpg"/><Relationship Id="rId5" Type="http://schemas.openxmlformats.org/officeDocument/2006/relationships/image" Target="../media/image27.jpg"/><Relationship Id="rId4" Type="http://schemas.openxmlformats.org/officeDocument/2006/relationships/image" Target="../media/image26.jpg"/></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15.png"/><Relationship Id="rId1" Type="http://schemas.openxmlformats.org/officeDocument/2006/relationships/slideLayout" Target="../slideLayouts/slideLayout3.xml"/><Relationship Id="rId6" Type="http://schemas.openxmlformats.org/officeDocument/2006/relationships/image" Target="../media/image34.jpg"/><Relationship Id="rId5" Type="http://schemas.openxmlformats.org/officeDocument/2006/relationships/image" Target="../media/image33.jpg"/><Relationship Id="rId4" Type="http://schemas.openxmlformats.org/officeDocument/2006/relationships/image" Target="../media/image32.jpg"/></Relationships>
</file>

<file path=ppt/slides/_rels/slide26.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15.png"/><Relationship Id="rId1" Type="http://schemas.openxmlformats.org/officeDocument/2006/relationships/slideLayout" Target="../slideLayouts/slideLayout3.xml"/><Relationship Id="rId6" Type="http://schemas.openxmlformats.org/officeDocument/2006/relationships/image" Target="../media/image39.jpg"/><Relationship Id="rId5" Type="http://schemas.openxmlformats.org/officeDocument/2006/relationships/image" Target="../media/image38.jpg"/><Relationship Id="rId4" Type="http://schemas.openxmlformats.org/officeDocument/2006/relationships/image" Target="../media/image37.jpg"/></Relationships>
</file>

<file path=ppt/slides/_rels/slide28.xml.rels><?xml version="1.0" encoding="UTF-8" standalone="yes"?>
<Relationships xmlns="http://schemas.openxmlformats.org/package/2006/relationships"><Relationship Id="rId8" Type="http://schemas.openxmlformats.org/officeDocument/2006/relationships/image" Target="../media/image29.jpg"/><Relationship Id="rId3" Type="http://schemas.openxmlformats.org/officeDocument/2006/relationships/image" Target="../media/image40.jpg"/><Relationship Id="rId7" Type="http://schemas.openxmlformats.org/officeDocument/2006/relationships/image" Target="../media/image30.jpg"/><Relationship Id="rId2" Type="http://schemas.openxmlformats.org/officeDocument/2006/relationships/image" Target="../media/image15.png"/><Relationship Id="rId1" Type="http://schemas.openxmlformats.org/officeDocument/2006/relationships/slideLayout" Target="../slideLayouts/slideLayout3.xml"/><Relationship Id="rId6" Type="http://schemas.openxmlformats.org/officeDocument/2006/relationships/image" Target="../media/image39.jpg"/><Relationship Id="rId5" Type="http://schemas.openxmlformats.org/officeDocument/2006/relationships/image" Target="../media/image42.jpg"/><Relationship Id="rId4" Type="http://schemas.openxmlformats.org/officeDocument/2006/relationships/image" Target="../media/image41.jpg"/></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15.png"/><Relationship Id="rId1" Type="http://schemas.openxmlformats.org/officeDocument/2006/relationships/slideLayout" Target="../slideLayouts/slideLayout3.xml"/><Relationship Id="rId5" Type="http://schemas.openxmlformats.org/officeDocument/2006/relationships/image" Target="../media/image45.jpg"/><Relationship Id="rId4" Type="http://schemas.openxmlformats.org/officeDocument/2006/relationships/image" Target="../media/image44.jpg"/></Relationships>
</file>

<file path=ppt/slides/_rels/slide3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3" Type="http://schemas.openxmlformats.org/officeDocument/2006/relationships/hyperlink" Target="https://slideplayer.info/slide/11943560/" TargetMode="External"/><Relationship Id="rId2" Type="http://schemas.openxmlformats.org/officeDocument/2006/relationships/hyperlink" Target="https://slideplayer.info/slide/14185694/" TargetMode="External"/><Relationship Id="rId1" Type="http://schemas.openxmlformats.org/officeDocument/2006/relationships/slideLayout" Target="../slideLayouts/slideLayout3.xml"/><Relationship Id="rId5" Type="http://schemas.openxmlformats.org/officeDocument/2006/relationships/hyperlink" Target="https://www.gramedia.com/literasi/karakter/" TargetMode="External"/><Relationship Id="rId4" Type="http://schemas.openxmlformats.org/officeDocument/2006/relationships/hyperlink" Target="https://slideplayer.info/slide/13270749/" TargetMode="Externa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내용 개체 틀 1">
            <a:extLst>
              <a:ext uri="{FF2B5EF4-FFF2-40B4-BE49-F238E27FC236}">
                <a16:creationId xmlns:a16="http://schemas.microsoft.com/office/drawing/2014/main" id="{DC6C9862-36D5-435F-A936-1F9C5CCD9D8E}"/>
              </a:ext>
            </a:extLst>
          </p:cNvPr>
          <p:cNvSpPr>
            <a:spLocks noGrp="1"/>
          </p:cNvSpPr>
          <p:nvPr>
            <p:ph idx="10"/>
          </p:nvPr>
        </p:nvSpPr>
        <p:spPr>
          <a:xfrm>
            <a:off x="446482" y="1513530"/>
            <a:ext cx="9624618" cy="4351338"/>
          </a:xfrm>
        </p:spPr>
        <p:txBody>
          <a:bodyPr>
            <a:normAutofit/>
          </a:bodyPr>
          <a:lstStyle/>
          <a:p>
            <a:pPr marL="457200" indent="-457200" algn="just">
              <a:buAutoNum type="arabicPeriod"/>
            </a:pPr>
            <a:r>
              <a:rPr lang="en-US" sz="2000" b="0" dirty="0">
                <a:latin typeface="Arial" panose="020B0604020202020204" pitchFamily="34" charset="0"/>
                <a:cs typeface="Arial" panose="020B0604020202020204" pitchFamily="34" charset="0"/>
              </a:rPr>
              <a:t>Proses </a:t>
            </a:r>
            <a:r>
              <a:rPr lang="en-US" sz="2000" b="0" dirty="0" err="1">
                <a:latin typeface="Arial" panose="020B0604020202020204" pitchFamily="34" charset="0"/>
                <a:cs typeface="Arial" panose="020B0604020202020204" pitchFamily="34" charset="0"/>
              </a:rPr>
              <a:t>Komunikasi</a:t>
            </a:r>
            <a:r>
              <a:rPr lang="en-US" sz="2000" b="0" dirty="0">
                <a:latin typeface="Arial" panose="020B0604020202020204" pitchFamily="34" charset="0"/>
                <a:cs typeface="Arial" panose="020B0604020202020204" pitchFamily="34" charset="0"/>
              </a:rPr>
              <a:t> : 4 </a:t>
            </a:r>
            <a:r>
              <a:rPr lang="en-US" sz="2000" b="0" dirty="0" err="1">
                <a:latin typeface="Arial" panose="020B0604020202020204" pitchFamily="34" charset="0"/>
                <a:cs typeface="Arial" panose="020B0604020202020204" pitchFamily="34" charset="0"/>
              </a:rPr>
              <a:t>fungsi</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komunikasi</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dalam</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penyuluhan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adalah</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sebagai</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pengendalian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memberikan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informasi</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ungkapan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emosi</a:t>
            </a:r>
            <a:r>
              <a:rPr lang="en-US" sz="2000" b="0" dirty="0">
                <a:latin typeface="Arial" panose="020B0604020202020204" pitchFamily="34" charset="0"/>
                <a:cs typeface="Arial" panose="020B0604020202020204" pitchFamily="34" charset="0"/>
              </a:rPr>
              <a:t> dan </a:t>
            </a:r>
            <a:r>
              <a:rPr lang="en-US" sz="2000" b="0" dirty="0" err="1">
                <a:latin typeface="Arial" panose="020B0604020202020204" pitchFamily="34" charset="0"/>
                <a:cs typeface="Arial" panose="020B0604020202020204" pitchFamily="34" charset="0"/>
              </a:rPr>
              <a:t>memberikan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motivasi</a:t>
            </a:r>
            <a:r>
              <a:rPr lang="en-US" sz="2000" b="0" dirty="0">
                <a:latin typeface="Arial" panose="020B0604020202020204" pitchFamily="34" charset="0"/>
                <a:cs typeface="Arial" panose="020B0604020202020204" pitchFamily="34" charset="0"/>
              </a:rPr>
              <a:t>. Teknik </a:t>
            </a:r>
            <a:r>
              <a:rPr lang="en-US" sz="2000" b="0" dirty="0" err="1">
                <a:latin typeface="Arial" panose="020B0604020202020204" pitchFamily="34" charset="0"/>
                <a:cs typeface="Arial" panose="020B0604020202020204" pitchFamily="34" charset="0"/>
              </a:rPr>
              <a:t>dalam</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berkomunikasi</a:t>
            </a:r>
            <a:r>
              <a:rPr lang="en-US" sz="2000" b="0" dirty="0">
                <a:latin typeface="Arial" panose="020B0604020202020204" pitchFamily="34" charset="0"/>
                <a:cs typeface="Arial" panose="020B0604020202020204" pitchFamily="34" charset="0"/>
              </a:rPr>
              <a:t> di </a:t>
            </a:r>
            <a:r>
              <a:rPr lang="en-US" sz="2000" b="0" dirty="0" err="1">
                <a:latin typeface="Arial" panose="020B0604020202020204" pitchFamily="34" charset="0"/>
                <a:cs typeface="Arial" panose="020B0604020202020204" pitchFamily="34" charset="0"/>
              </a:rPr>
              <a:t>bagi</a:t>
            </a:r>
            <a:r>
              <a:rPr lang="en-US" sz="2000" b="0" dirty="0">
                <a:latin typeface="Arial" panose="020B0604020202020204" pitchFamily="34" charset="0"/>
                <a:cs typeface="Arial" panose="020B0604020202020204" pitchFamily="34" charset="0"/>
              </a:rPr>
              <a:t> 2 </a:t>
            </a:r>
            <a:r>
              <a:rPr lang="en-US" sz="2000" b="0" dirty="0" err="1">
                <a:latin typeface="Arial" panose="020B0604020202020204" pitchFamily="34" charset="0"/>
                <a:cs typeface="Arial" panose="020B0604020202020204" pitchFamily="34" charset="0"/>
              </a:rPr>
              <a:t>yaitu</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berdasarka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metodenya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dimana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bisa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berupa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lisan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tercetak</a:t>
            </a:r>
            <a:r>
              <a:rPr lang="en-US" sz="2000" b="0" dirty="0">
                <a:latin typeface="Arial" panose="020B0604020202020204" pitchFamily="34" charset="0"/>
                <a:cs typeface="Arial" panose="020B0604020202020204" pitchFamily="34" charset="0"/>
              </a:rPr>
              <a:t> dan </a:t>
            </a:r>
            <a:r>
              <a:rPr lang="en-US" sz="2000" b="0" dirty="0" err="1">
                <a:latin typeface="Arial" panose="020B0604020202020204" pitchFamily="34" charset="0"/>
                <a:cs typeface="Arial" panose="020B0604020202020204" pitchFamily="34" charset="0"/>
              </a:rPr>
              <a:t>terproyeksi</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sedangkan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berdasarkan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jumlah</a:t>
            </a:r>
            <a:r>
              <a:rPr lang="en-US" sz="2000" b="0" dirty="0">
                <a:latin typeface="Arial" panose="020B0604020202020204" pitchFamily="34" charset="0"/>
                <a:cs typeface="Arial" panose="020B0604020202020204" pitchFamily="34" charset="0"/>
              </a:rPr>
              <a:t> orang yang </a:t>
            </a:r>
            <a:r>
              <a:rPr lang="en-US" sz="2000" b="0" dirty="0" err="1">
                <a:latin typeface="Arial" panose="020B0604020202020204" pitchFamily="34" charset="0"/>
                <a:cs typeface="Arial" panose="020B0604020202020204" pitchFamily="34" charset="0"/>
              </a:rPr>
              <a:t>dituju</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yaitu</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perorangan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kelompok</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bahkan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massal</a:t>
            </a:r>
            <a:r>
              <a:rPr lang="en-US" sz="2000" b="0" dirty="0">
                <a:latin typeface="Arial" panose="020B0604020202020204" pitchFamily="34" charset="0"/>
                <a:cs typeface="Arial" panose="020B0604020202020204" pitchFamily="34" charset="0"/>
              </a:rPr>
              <a:t>. Proses </a:t>
            </a:r>
            <a:r>
              <a:rPr lang="en-US" sz="2000" b="0" dirty="0" err="1">
                <a:latin typeface="Arial" panose="020B0604020202020204" pitchFamily="34" charset="0"/>
                <a:cs typeface="Arial" panose="020B0604020202020204" pitchFamily="34" charset="0"/>
              </a:rPr>
              <a:t>komunikasi</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melalui</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tahapan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yakni</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kepada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siapa</a:t>
            </a:r>
            <a:r>
              <a:rPr lang="en-US" sz="2000" b="0" dirty="0">
                <a:latin typeface="Arial" panose="020B0604020202020204" pitchFamily="34" charset="0"/>
                <a:cs typeface="Arial" panose="020B0604020202020204" pitchFamily="34" charset="0"/>
              </a:rPr>
              <a:t> yang </a:t>
            </a:r>
            <a:r>
              <a:rPr lang="en-US" sz="2000" b="0" dirty="0" err="1">
                <a:latin typeface="Arial" panose="020B0604020202020204" pitchFamily="34" charset="0"/>
                <a:cs typeface="Arial" panose="020B0604020202020204" pitchFamily="34" charset="0"/>
              </a:rPr>
              <a:t>berkomunikasi</a:t>
            </a:r>
            <a:r>
              <a:rPr lang="en-US" sz="2000" b="0" dirty="0">
                <a:latin typeface="Arial" panose="020B0604020202020204" pitchFamily="34" charset="0"/>
                <a:cs typeface="Arial" panose="020B0604020202020204" pitchFamily="34" charset="0"/>
              </a:rPr>
              <a:t>, dan </a:t>
            </a:r>
            <a:r>
              <a:rPr lang="en-US" sz="2000" b="0" dirty="0" err="1">
                <a:latin typeface="Arial" panose="020B0604020202020204" pitchFamily="34" charset="0"/>
                <a:cs typeface="Arial" panose="020B0604020202020204" pitchFamily="34" charset="0"/>
              </a:rPr>
              <a:t>mengatakan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apa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melalui</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pesan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dalam</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penyuluhan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caranya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bagaimana</a:t>
            </a:r>
            <a:r>
              <a:rPr lang="en-US" sz="2000" b="0" dirty="0">
                <a:latin typeface="Arial" panose="020B0604020202020204" pitchFamily="34" charset="0"/>
                <a:cs typeface="Arial" panose="020B0604020202020204" pitchFamily="34" charset="0"/>
              </a:rPr>
              <a:t> di </a:t>
            </a:r>
            <a:r>
              <a:rPr lang="en-US" sz="2000" b="0" dirty="0" err="1">
                <a:latin typeface="Arial" panose="020B0604020202020204" pitchFamily="34" charset="0"/>
                <a:cs typeface="Arial" panose="020B0604020202020204" pitchFamily="34" charset="0"/>
              </a:rPr>
              <a:t>sampaikan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bagaimana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penerima</a:t>
            </a:r>
            <a:r>
              <a:rPr lang="en-US" sz="2000" dirty="0">
                <a:latin typeface="Arial" panose="020B0604020202020204" pitchFamily="34" charset="0"/>
                <a:cs typeface="Arial" panose="020B0604020202020204" pitchFamily="34" charset="0"/>
              </a:rPr>
              <a:t>/</a:t>
            </a:r>
            <a:r>
              <a:rPr lang="en-US" sz="2000" dirty="0" err="1">
                <a:latin typeface="Arial" panose="020B0604020202020204" pitchFamily="34" charset="0"/>
                <a:cs typeface="Arial" panose="020B0604020202020204" pitchFamily="34" charset="0"/>
              </a:rPr>
              <a:t>masyarakat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menyerapnya</a:t>
            </a:r>
            <a:r>
              <a:rPr lang="en-US" sz="2000" dirty="0">
                <a:latin typeface="Arial" panose="020B0604020202020204" pitchFamily="34" charset="0"/>
                <a:cs typeface="Arial" panose="020B0604020202020204" pitchFamily="34" charset="0"/>
              </a:rPr>
              <a:t> dan </a:t>
            </a:r>
            <a:r>
              <a:rPr lang="en-US" sz="2000" dirty="0" err="1">
                <a:latin typeface="Arial" panose="020B0604020202020204" pitchFamily="34" charset="0"/>
                <a:cs typeface="Arial" panose="020B0604020202020204" pitchFamily="34" charset="0"/>
              </a:rPr>
              <a:t>bagaimana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hasilnya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dalam</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komunikasi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harus</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ada</a:t>
            </a:r>
            <a:r>
              <a:rPr lang="en-US" sz="2000" dirty="0">
                <a:latin typeface="Arial" panose="020B0604020202020204" pitchFamily="34" charset="0"/>
                <a:cs typeface="Arial" panose="020B0604020202020204" pitchFamily="34" charset="0"/>
              </a:rPr>
              <a:t> 2 </a:t>
            </a:r>
            <a:r>
              <a:rPr lang="en-US" sz="2000" dirty="0" err="1">
                <a:latin typeface="Arial" panose="020B0604020202020204" pitchFamily="34" charset="0"/>
                <a:cs typeface="Arial" panose="020B0604020202020204" pitchFamily="34" charset="0"/>
              </a:rPr>
              <a:t>arah</a:t>
            </a:r>
            <a:endParaRPr lang="en-US" sz="2000" b="0" dirty="0">
              <a:latin typeface="Arial" panose="020B0604020202020204" pitchFamily="34" charset="0"/>
              <a:cs typeface="Arial" panose="020B0604020202020204" pitchFamily="34" charset="0"/>
            </a:endParaRPr>
          </a:p>
          <a:p>
            <a:pPr marL="457200" indent="-457200" algn="just">
              <a:buAutoNum type="arabicPeriod"/>
            </a:pPr>
            <a:r>
              <a:rPr lang="en-US" sz="2000" dirty="0" err="1">
                <a:latin typeface="Arial" panose="020B0604020202020204" pitchFamily="34" charset="0"/>
                <a:cs typeface="Arial" panose="020B0604020202020204" pitchFamily="34" charset="0"/>
              </a:rPr>
              <a:t>Adopsi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Penyuluhan</a:t>
            </a:r>
            <a:r>
              <a:rPr lang="en-US" sz="2000" dirty="0">
                <a:latin typeface="Arial" panose="020B0604020202020204" pitchFamily="34" charset="0"/>
                <a:cs typeface="Arial" panose="020B0604020202020204" pitchFamily="34" charset="0"/>
              </a:rPr>
              <a:t> : </a:t>
            </a:r>
            <a:r>
              <a:rPr lang="en-US" sz="2000" dirty="0" err="1">
                <a:latin typeface="Arial" panose="020B0604020202020204" pitchFamily="34" charset="0"/>
                <a:cs typeface="Arial" panose="020B0604020202020204" pitchFamily="34" charset="0"/>
              </a:rPr>
              <a:t>Tahapan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adopsi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yakni</a:t>
            </a:r>
            <a:r>
              <a:rPr lang="en-US" sz="2000" dirty="0">
                <a:latin typeface="Arial" panose="020B0604020202020204" pitchFamily="34" charset="0"/>
                <a:cs typeface="Arial" panose="020B0604020202020204" pitchFamily="34" charset="0"/>
              </a:rPr>
              <a:t> : </a:t>
            </a:r>
            <a:r>
              <a:rPr lang="en-US" sz="2000" dirty="0" err="1">
                <a:latin typeface="Arial" panose="020B0604020202020204" pitchFamily="34" charset="0"/>
                <a:cs typeface="Arial" panose="020B0604020202020204" pitchFamily="34" charset="0"/>
              </a:rPr>
              <a:t>harus</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dalam</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keadaan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sadar</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harus</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tercipta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minat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dalam</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diri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masyarakat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masyarakat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dapat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menilai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masyarakat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harus</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bisa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mencoba</a:t>
            </a:r>
            <a:r>
              <a:rPr lang="en-US" sz="2000" dirty="0">
                <a:latin typeface="Arial" panose="020B0604020202020204" pitchFamily="34" charset="0"/>
                <a:cs typeface="Arial" panose="020B0604020202020204" pitchFamily="34" charset="0"/>
              </a:rPr>
              <a:t> dan </a:t>
            </a:r>
            <a:r>
              <a:rPr lang="en-US" sz="2000" dirty="0" err="1">
                <a:latin typeface="Arial" panose="020B0604020202020204" pitchFamily="34" charset="0"/>
                <a:cs typeface="Arial" panose="020B0604020202020204" pitchFamily="34" charset="0"/>
              </a:rPr>
              <a:t>masyarakat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melakukan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adopsi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daam</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keluarganya</a:t>
            </a:r>
            <a:endParaRPr lang="en-US" sz="2000" dirty="0">
              <a:latin typeface="Arial" panose="020B0604020202020204" pitchFamily="34" charset="0"/>
              <a:cs typeface="Arial" panose="020B0604020202020204" pitchFamily="34" charset="0"/>
            </a:endParaRPr>
          </a:p>
        </p:txBody>
      </p:sp>
      <p:sp>
        <p:nvSpPr>
          <p:cNvPr id="3" name="텍스트 개체 틀 7">
            <a:extLst>
              <a:ext uri="{FF2B5EF4-FFF2-40B4-BE49-F238E27FC236}">
                <a16:creationId xmlns:a16="http://schemas.microsoft.com/office/drawing/2014/main" id="{C6882D0D-7D6D-4250-ABCC-2A1088B8F3BF}"/>
              </a:ext>
            </a:extLst>
          </p:cNvPr>
          <p:cNvSpPr txBox="1">
            <a:spLocks/>
          </p:cNvSpPr>
          <p:nvPr/>
        </p:nvSpPr>
        <p:spPr>
          <a:xfrm>
            <a:off x="9534582" y="4662152"/>
            <a:ext cx="2514857" cy="2195848"/>
          </a:xfrm>
          <a:prstGeom prst="rect">
            <a:avLst/>
          </a:prstGeom>
        </p:spPr>
        <p:txBody>
          <a:bodyPr>
            <a:normAutofit fontScale="92500"/>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ko-KR" sz="4000" dirty="0">
                <a:solidFill>
                  <a:schemeClr val="bg2">
                    <a:lumMod val="90000"/>
                  </a:schemeClr>
                </a:solidFill>
                <a:latin typeface="Arial" panose="020B0604020202020204" pitchFamily="34" charset="0"/>
                <a:cs typeface="Arial" panose="020B0604020202020204" pitchFamily="34" charset="0"/>
              </a:rPr>
              <a:t>Please leave this place empty.</a:t>
            </a:r>
          </a:p>
        </p:txBody>
      </p:sp>
      <p:sp>
        <p:nvSpPr>
          <p:cNvPr id="4" name="Rectangle 3">
            <a:extLst>
              <a:ext uri="{FF2B5EF4-FFF2-40B4-BE49-F238E27FC236}">
                <a16:creationId xmlns:a16="http://schemas.microsoft.com/office/drawing/2014/main" id="{082DDC7F-D69A-4927-928D-6A31DDA962ED}"/>
              </a:ext>
            </a:extLst>
          </p:cNvPr>
          <p:cNvSpPr/>
          <p:nvPr/>
        </p:nvSpPr>
        <p:spPr>
          <a:xfrm>
            <a:off x="446482" y="316257"/>
            <a:ext cx="2782557" cy="584775"/>
          </a:xfrm>
          <a:prstGeom prst="rect">
            <a:avLst/>
          </a:prstGeom>
        </p:spPr>
        <p:txBody>
          <a:bodyPr wrap="none">
            <a:spAutoFit/>
          </a:bodyPr>
          <a:lstStyle/>
          <a:p>
            <a:r>
              <a:rPr lang="en-US" sz="3200" b="1" dirty="0">
                <a:solidFill>
                  <a:schemeClr val="bg1"/>
                </a:solidFill>
                <a:latin typeface="Redressed" panose="020B0604020202020204" charset="0"/>
              </a:rPr>
              <a:t>Review Week 5</a:t>
            </a:r>
            <a:endParaRPr lang="en-ID" sz="3200" b="1" dirty="0">
              <a:solidFill>
                <a:schemeClr val="bg1"/>
              </a:solidFill>
            </a:endParaRPr>
          </a:p>
        </p:txBody>
      </p:sp>
    </p:spTree>
    <p:extLst>
      <p:ext uri="{BB962C8B-B14F-4D97-AF65-F5344CB8AC3E}">
        <p14:creationId xmlns:p14="http://schemas.microsoft.com/office/powerpoint/2010/main" val="31057874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내용 개체 틀 1">
            <a:extLst>
              <a:ext uri="{FF2B5EF4-FFF2-40B4-BE49-F238E27FC236}">
                <a16:creationId xmlns:a16="http://schemas.microsoft.com/office/drawing/2014/main" id="{DC6C9862-36D5-435F-A936-1F9C5CCD9D8E}"/>
              </a:ext>
            </a:extLst>
          </p:cNvPr>
          <p:cNvSpPr>
            <a:spLocks noGrp="1"/>
          </p:cNvSpPr>
          <p:nvPr>
            <p:ph idx="10"/>
          </p:nvPr>
        </p:nvSpPr>
        <p:spPr>
          <a:xfrm>
            <a:off x="446482" y="1513530"/>
            <a:ext cx="9624618" cy="4351338"/>
          </a:xfrm>
        </p:spPr>
        <p:txBody>
          <a:bodyPr>
            <a:normAutofit/>
          </a:bodyPr>
          <a:lstStyle/>
          <a:p>
            <a:pPr marL="0" indent="0" algn="just">
              <a:buNone/>
            </a:pPr>
            <a:r>
              <a:rPr lang="en-US" sz="2000" b="0" dirty="0">
                <a:latin typeface="Arial" panose="020B0604020202020204" pitchFamily="34" charset="0"/>
                <a:cs typeface="Arial" panose="020B0604020202020204" pitchFamily="34" charset="0"/>
              </a:rPr>
              <a:t>3. </a:t>
            </a:r>
            <a:r>
              <a:rPr lang="en-US" sz="2000" b="0" dirty="0" err="1">
                <a:latin typeface="Arial" panose="020B0604020202020204" pitchFamily="34" charset="0"/>
                <a:cs typeface="Arial" panose="020B0604020202020204" pitchFamily="34" charset="0"/>
              </a:rPr>
              <a:t>Difusi</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Inovasi</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Penyuluhan</a:t>
            </a:r>
            <a:r>
              <a:rPr lang="en-US" sz="2000" b="0" dirty="0">
                <a:latin typeface="Arial" panose="020B0604020202020204" pitchFamily="34" charset="0"/>
                <a:cs typeface="Arial" panose="020B0604020202020204" pitchFamily="34" charset="0"/>
              </a:rPr>
              <a:t> : Model </a:t>
            </a:r>
            <a:r>
              <a:rPr lang="en-US" sz="2000" b="0" dirty="0" err="1">
                <a:latin typeface="Arial" panose="020B0604020202020204" pitchFamily="34" charset="0"/>
                <a:cs typeface="Arial" panose="020B0604020202020204" pitchFamily="34" charset="0"/>
              </a:rPr>
              <a:t>difusi</a:t>
            </a:r>
            <a:r>
              <a:rPr lang="en-US" sz="2000" b="0" dirty="0">
                <a:latin typeface="Arial" panose="020B0604020202020204" pitchFamily="34" charset="0"/>
                <a:cs typeface="Arial" panose="020B0604020202020204" pitchFamily="34" charset="0"/>
              </a:rPr>
              <a:t> di </a:t>
            </a:r>
            <a:r>
              <a:rPr lang="en-US" sz="2000" b="0" dirty="0" err="1">
                <a:latin typeface="Arial" panose="020B0604020202020204" pitchFamily="34" charset="0"/>
                <a:cs typeface="Arial" panose="020B0604020202020204" pitchFamily="34" charset="0"/>
              </a:rPr>
              <a:t>bagi</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atas</a:t>
            </a:r>
            <a:r>
              <a:rPr lang="en-US" sz="2000" b="0" dirty="0">
                <a:latin typeface="Arial" panose="020B0604020202020204" pitchFamily="34" charset="0"/>
                <a:cs typeface="Arial" panose="020B0604020202020204" pitchFamily="34" charset="0"/>
              </a:rPr>
              <a:t> 3 </a:t>
            </a:r>
            <a:r>
              <a:rPr lang="en-US" sz="2000" b="0" dirty="0" err="1">
                <a:latin typeface="Arial" panose="020B0604020202020204" pitchFamily="34" charset="0"/>
                <a:cs typeface="Arial" panose="020B0604020202020204" pitchFamily="34" charset="0"/>
              </a:rPr>
              <a:t>yaitu</a:t>
            </a:r>
            <a:r>
              <a:rPr lang="en-US" sz="2000" b="0" dirty="0">
                <a:latin typeface="Arial" panose="020B0604020202020204" pitchFamily="34" charset="0"/>
                <a:cs typeface="Arial" panose="020B0604020202020204" pitchFamily="34" charset="0"/>
              </a:rPr>
              <a:t> : Model </a:t>
            </a:r>
            <a:r>
              <a:rPr lang="en-US" sz="2000" b="0" dirty="0" err="1">
                <a:latin typeface="Arial" panose="020B0604020202020204" pitchFamily="34" charset="0"/>
                <a:cs typeface="Arial" panose="020B0604020202020204" pitchFamily="34" charset="0"/>
              </a:rPr>
              <a:t>Difusi</a:t>
            </a:r>
            <a:r>
              <a:rPr lang="en-US" sz="2000" b="0" dirty="0">
                <a:latin typeface="Arial" panose="020B0604020202020204" pitchFamily="34" charset="0"/>
                <a:cs typeface="Arial" panose="020B0604020202020204" pitchFamily="34" charset="0"/>
              </a:rPr>
              <a:t> top </a:t>
            </a:r>
            <a:r>
              <a:rPr lang="en-US" sz="2000" b="0" dirty="0" err="1">
                <a:latin typeface="Arial" panose="020B0604020202020204" pitchFamily="34" charset="0"/>
                <a:cs typeface="Arial" panose="020B0604020202020204" pitchFamily="34" charset="0"/>
              </a:rPr>
              <a:t>dwon</a:t>
            </a:r>
            <a:r>
              <a:rPr lang="en-US" sz="2000" b="0" dirty="0">
                <a:latin typeface="Arial" panose="020B0604020202020204" pitchFamily="34" charset="0"/>
                <a:cs typeface="Arial" panose="020B0604020202020204" pitchFamily="34" charset="0"/>
              </a:rPr>
              <a:t>, model </a:t>
            </a:r>
            <a:r>
              <a:rPr lang="en-US" sz="2000" b="0" dirty="0" err="1">
                <a:latin typeface="Arial" panose="020B0604020202020204" pitchFamily="34" charset="0"/>
                <a:cs typeface="Arial" panose="020B0604020202020204" pitchFamily="34" charset="0"/>
              </a:rPr>
              <a:t>difusi</a:t>
            </a:r>
            <a:r>
              <a:rPr lang="en-US" sz="2000" b="0" dirty="0">
                <a:latin typeface="Arial" panose="020B0604020202020204" pitchFamily="34" charset="0"/>
                <a:cs typeface="Arial" panose="020B0604020202020204" pitchFamily="34" charset="0"/>
              </a:rPr>
              <a:t> feed-back, dan model </a:t>
            </a:r>
            <a:r>
              <a:rPr lang="en-US" sz="2000" b="0" dirty="0" err="1">
                <a:latin typeface="Arial" panose="020B0604020202020204" pitchFamily="34" charset="0"/>
                <a:cs typeface="Arial" panose="020B0604020202020204" pitchFamily="34" charset="0"/>
              </a:rPr>
              <a:t>difusi</a:t>
            </a:r>
            <a:r>
              <a:rPr lang="en-US" sz="2000" b="0" dirty="0">
                <a:latin typeface="Arial" panose="020B0604020202020204" pitchFamily="34" charset="0"/>
                <a:cs typeface="Arial" panose="020B0604020202020204" pitchFamily="34" charset="0"/>
              </a:rPr>
              <a:t> farmer back to farmer. </a:t>
            </a:r>
            <a:r>
              <a:rPr lang="en-US" sz="2000" b="0" dirty="0" err="1">
                <a:latin typeface="Arial" panose="020B0604020202020204" pitchFamily="34" charset="0"/>
                <a:cs typeface="Arial" panose="020B0604020202020204" pitchFamily="34" charset="0"/>
              </a:rPr>
              <a:t>Faktor</a:t>
            </a:r>
            <a:r>
              <a:rPr lang="en-US" sz="2000" b="0" dirty="0">
                <a:latin typeface="Arial" panose="020B0604020202020204" pitchFamily="34" charset="0"/>
                <a:cs typeface="Arial" panose="020B0604020202020204" pitchFamily="34" charset="0"/>
              </a:rPr>
              <a:t> – factor yang </a:t>
            </a:r>
            <a:r>
              <a:rPr lang="en-US" sz="2000" b="0" dirty="0" err="1">
                <a:latin typeface="Arial" panose="020B0604020202020204" pitchFamily="34" charset="0"/>
                <a:cs typeface="Arial" panose="020B0604020202020204" pitchFamily="34" charset="0"/>
              </a:rPr>
              <a:t>mempengaruhi</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difusi</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adalah</a:t>
            </a:r>
            <a:r>
              <a:rPr lang="en-US" sz="2000" b="0" dirty="0">
                <a:latin typeface="Arial" panose="020B0604020202020204" pitchFamily="34" charset="0"/>
                <a:cs typeface="Arial" panose="020B0604020202020204" pitchFamily="34" charset="0"/>
              </a:rPr>
              <a:t> factor </a:t>
            </a:r>
            <a:r>
              <a:rPr lang="en-US" sz="2000" b="0" dirty="0" err="1">
                <a:latin typeface="Arial" panose="020B0604020202020204" pitchFamily="34" charset="0"/>
                <a:cs typeface="Arial" panose="020B0604020202020204" pitchFamily="34" charset="0"/>
              </a:rPr>
              <a:t>sosial</a:t>
            </a:r>
            <a:r>
              <a:rPr lang="en-US" sz="2000" b="0" dirty="0">
                <a:latin typeface="Arial" panose="020B0604020202020204" pitchFamily="34" charset="0"/>
                <a:cs typeface="Arial" panose="020B0604020202020204" pitchFamily="34" charset="0"/>
              </a:rPr>
              <a:t>, factor </a:t>
            </a:r>
            <a:r>
              <a:rPr lang="en-US" sz="2000" b="0" dirty="0" err="1">
                <a:latin typeface="Arial" panose="020B0604020202020204" pitchFamily="34" charset="0"/>
                <a:cs typeface="Arial" panose="020B0604020202020204" pitchFamily="34" charset="0"/>
              </a:rPr>
              <a:t>kebudayaan</a:t>
            </a:r>
            <a:r>
              <a:rPr lang="en-US" sz="2000" b="0" dirty="0">
                <a:latin typeface="Arial" panose="020B0604020202020204" pitchFamily="34" charset="0"/>
                <a:cs typeface="Arial" panose="020B0604020202020204" pitchFamily="34" charset="0"/>
              </a:rPr>
              <a:t>, factor personal, dan factor </a:t>
            </a:r>
            <a:r>
              <a:rPr lang="en-US" sz="2000" b="0" dirty="0" err="1">
                <a:latin typeface="Arial" panose="020B0604020202020204" pitchFamily="34" charset="0"/>
                <a:cs typeface="Arial" panose="020B0604020202020204" pitchFamily="34" charset="0"/>
              </a:rPr>
              <a:t>situasional</a:t>
            </a:r>
            <a:r>
              <a:rPr lang="en-US" sz="2000" b="0" dirty="0">
                <a:latin typeface="Arial" panose="020B0604020202020204" pitchFamily="34" charset="0"/>
                <a:cs typeface="Arial" panose="020B0604020202020204" pitchFamily="34" charset="0"/>
              </a:rPr>
              <a:t> </a:t>
            </a:r>
          </a:p>
          <a:p>
            <a:pPr marL="0" indent="0" algn="just">
              <a:buNone/>
            </a:pPr>
            <a:r>
              <a:rPr lang="en-US" sz="2000" dirty="0">
                <a:latin typeface="Arial" panose="020B0604020202020204" pitchFamily="34" charset="0"/>
                <a:cs typeface="Arial" panose="020B0604020202020204" pitchFamily="34" charset="0"/>
              </a:rPr>
              <a:t>4. </a:t>
            </a:r>
            <a:r>
              <a:rPr lang="en-US" sz="2000" dirty="0" err="1">
                <a:latin typeface="Arial" panose="020B0604020202020204" pitchFamily="34" charset="0"/>
                <a:cs typeface="Arial" panose="020B0604020202020204" pitchFamily="34" charset="0"/>
              </a:rPr>
              <a:t>Karakteristik</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Penyuluhan</a:t>
            </a:r>
            <a:r>
              <a:rPr lang="en-US" sz="2000" dirty="0">
                <a:latin typeface="Arial" panose="020B0604020202020204" pitchFamily="34" charset="0"/>
                <a:cs typeface="Arial" panose="020B0604020202020204" pitchFamily="34" charset="0"/>
              </a:rPr>
              <a:t> : </a:t>
            </a:r>
            <a:r>
              <a:rPr lang="en-US" sz="2000" dirty="0" err="1">
                <a:latin typeface="Arial" panose="020B0604020202020204" pitchFamily="34" charset="0"/>
                <a:cs typeface="Arial" panose="020B0604020202020204" pitchFamily="34" charset="0"/>
              </a:rPr>
              <a:t>Karakteristik</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penyuuhan</a:t>
            </a:r>
            <a:r>
              <a:rPr lang="en-US" sz="2000" dirty="0">
                <a:latin typeface="Arial" panose="020B0604020202020204" pitchFamily="34" charset="0"/>
                <a:cs typeface="Arial" panose="020B0604020202020204" pitchFamily="34" charset="0"/>
              </a:rPr>
              <a:t> di </a:t>
            </a:r>
            <a:r>
              <a:rPr lang="en-US" sz="2000" dirty="0" err="1">
                <a:latin typeface="Arial" panose="020B0604020202020204" pitchFamily="34" charset="0"/>
                <a:cs typeface="Arial" panose="020B0604020202020204" pitchFamily="34" charset="0"/>
              </a:rPr>
              <a:t>bagi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atas</a:t>
            </a:r>
            <a:r>
              <a:rPr lang="en-US" sz="2000" dirty="0">
                <a:latin typeface="Arial" panose="020B0604020202020204" pitchFamily="34" charset="0"/>
                <a:cs typeface="Arial" panose="020B0604020202020204" pitchFamily="34" charset="0"/>
              </a:rPr>
              <a:t> 3 </a:t>
            </a:r>
            <a:r>
              <a:rPr lang="en-US" sz="2000" dirty="0" err="1">
                <a:latin typeface="Arial" panose="020B0604020202020204" pitchFamily="34" charset="0"/>
                <a:cs typeface="Arial" panose="020B0604020202020204" pitchFamily="34" charset="0"/>
              </a:rPr>
              <a:t>hal</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yaitu</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Karakteristik</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masyarakat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karakteristik</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penyuluh</a:t>
            </a:r>
            <a:r>
              <a:rPr lang="en-US" sz="2000" dirty="0">
                <a:latin typeface="Arial" panose="020B0604020202020204" pitchFamily="34" charset="0"/>
                <a:cs typeface="Arial" panose="020B0604020202020204" pitchFamily="34" charset="0"/>
              </a:rPr>
              <a:t>, dan </a:t>
            </a:r>
            <a:r>
              <a:rPr lang="en-US" sz="2000" dirty="0" err="1">
                <a:latin typeface="Arial" panose="020B0604020202020204" pitchFamily="34" charset="0"/>
                <a:cs typeface="Arial" panose="020B0604020202020204" pitchFamily="34" charset="0"/>
              </a:rPr>
              <a:t>karakteristik</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keadaan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daerah</a:t>
            </a:r>
            <a:endParaRPr lang="en-ID" sz="2000" b="0" dirty="0">
              <a:latin typeface="Arial" panose="020B0604020202020204" pitchFamily="34" charset="0"/>
              <a:cs typeface="Arial" panose="020B0604020202020204" pitchFamily="34" charset="0"/>
            </a:endParaRPr>
          </a:p>
          <a:p>
            <a:pPr marL="0" indent="0" algn="just">
              <a:buNone/>
            </a:pPr>
            <a:endParaRPr lang="en-ID" sz="2000" b="0" dirty="0">
              <a:latin typeface="Arial" panose="020B0604020202020204" pitchFamily="34" charset="0"/>
              <a:cs typeface="Arial" panose="020B0604020202020204" pitchFamily="34" charset="0"/>
            </a:endParaRPr>
          </a:p>
        </p:txBody>
      </p:sp>
      <p:sp>
        <p:nvSpPr>
          <p:cNvPr id="3" name="텍스트 개체 틀 7">
            <a:extLst>
              <a:ext uri="{FF2B5EF4-FFF2-40B4-BE49-F238E27FC236}">
                <a16:creationId xmlns:a16="http://schemas.microsoft.com/office/drawing/2014/main" id="{C6882D0D-7D6D-4250-ABCC-2A1088B8F3BF}"/>
              </a:ext>
            </a:extLst>
          </p:cNvPr>
          <p:cNvSpPr txBox="1">
            <a:spLocks/>
          </p:cNvSpPr>
          <p:nvPr/>
        </p:nvSpPr>
        <p:spPr>
          <a:xfrm>
            <a:off x="9534582" y="4573905"/>
            <a:ext cx="2514857" cy="2195848"/>
          </a:xfrm>
          <a:prstGeom prst="rect">
            <a:avLst/>
          </a:prstGeom>
        </p:spPr>
        <p:txBody>
          <a:bodyPr>
            <a:normAutofit fontScale="92500"/>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ko-KR" sz="4000">
                <a:solidFill>
                  <a:schemeClr val="bg2">
                    <a:lumMod val="90000"/>
                  </a:schemeClr>
                </a:solidFill>
                <a:latin typeface="Arial" panose="020B0604020202020204" pitchFamily="34" charset="0"/>
                <a:cs typeface="Arial" panose="020B0604020202020204" pitchFamily="34" charset="0"/>
              </a:rPr>
              <a:t>Please leave this place empty.</a:t>
            </a:r>
            <a:endParaRPr lang="en-US" altLang="ko-KR" sz="4000" dirty="0">
              <a:solidFill>
                <a:schemeClr val="bg2">
                  <a:lumMod val="90000"/>
                </a:schemeClr>
              </a:solidFill>
              <a:latin typeface="Arial" panose="020B060402020202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082DDC7F-D69A-4927-928D-6A31DDA962ED}"/>
              </a:ext>
            </a:extLst>
          </p:cNvPr>
          <p:cNvSpPr/>
          <p:nvPr/>
        </p:nvSpPr>
        <p:spPr>
          <a:xfrm>
            <a:off x="446482" y="316257"/>
            <a:ext cx="2782557" cy="584775"/>
          </a:xfrm>
          <a:prstGeom prst="rect">
            <a:avLst/>
          </a:prstGeom>
        </p:spPr>
        <p:txBody>
          <a:bodyPr wrap="none">
            <a:spAutoFit/>
          </a:bodyPr>
          <a:lstStyle/>
          <a:p>
            <a:r>
              <a:rPr lang="en-US" sz="3200" b="1" dirty="0">
                <a:solidFill>
                  <a:schemeClr val="bg1"/>
                </a:solidFill>
                <a:latin typeface="Redressed" panose="020B0604020202020204" charset="0"/>
              </a:rPr>
              <a:t>Review Week 5</a:t>
            </a:r>
            <a:endParaRPr lang="en-ID" sz="3200" b="1" dirty="0">
              <a:solidFill>
                <a:schemeClr val="bg1"/>
              </a:solidFill>
            </a:endParaRPr>
          </a:p>
        </p:txBody>
      </p:sp>
    </p:spTree>
    <p:extLst>
      <p:ext uri="{BB962C8B-B14F-4D97-AF65-F5344CB8AC3E}">
        <p14:creationId xmlns:p14="http://schemas.microsoft.com/office/powerpoint/2010/main" val="17397546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부제목 2">
            <a:extLst>
              <a:ext uri="{FF2B5EF4-FFF2-40B4-BE49-F238E27FC236}">
                <a16:creationId xmlns:a16="http://schemas.microsoft.com/office/drawing/2014/main" id="{0D533A04-6BA1-4B4D-AE51-5AA0E3040AA0}"/>
              </a:ext>
            </a:extLst>
          </p:cNvPr>
          <p:cNvSpPr>
            <a:spLocks noGrp="1"/>
          </p:cNvSpPr>
          <p:nvPr>
            <p:ph type="subTitle" idx="1"/>
          </p:nvPr>
        </p:nvSpPr>
        <p:spPr>
          <a:xfrm>
            <a:off x="3568701" y="126060"/>
            <a:ext cx="8371840" cy="590931"/>
          </a:xfrm>
        </p:spPr>
        <p:txBody>
          <a:bodyPr/>
          <a:lstStyle/>
          <a:p>
            <a:pPr algn="r"/>
            <a:r>
              <a:rPr lang="en-US" altLang="en-US" sz="3600" dirty="0">
                <a:latin typeface="Arial" panose="020B0604020202020204" pitchFamily="34" charset="0"/>
                <a:cs typeface="Arial" panose="020B0604020202020204" pitchFamily="34" charset="0"/>
              </a:rPr>
              <a:t>Material Development Extension</a:t>
            </a:r>
            <a:endParaRPr lang="ko-KR" altLang="en-US" sz="3600" b="0" dirty="0">
              <a:latin typeface="Arial" panose="020B0604020202020204" pitchFamily="34" charset="0"/>
              <a:cs typeface="Arial" panose="020B0604020202020204" pitchFamily="34" charset="0"/>
            </a:endParaRPr>
          </a:p>
        </p:txBody>
      </p:sp>
      <p:grpSp>
        <p:nvGrpSpPr>
          <p:cNvPr id="8" name="그룹 7">
            <a:extLst>
              <a:ext uri="{FF2B5EF4-FFF2-40B4-BE49-F238E27FC236}">
                <a16:creationId xmlns:a16="http://schemas.microsoft.com/office/drawing/2014/main" id="{7DB68B75-6191-4852-91F7-8260321E48FB}"/>
              </a:ext>
            </a:extLst>
          </p:cNvPr>
          <p:cNvGrpSpPr/>
          <p:nvPr/>
        </p:nvGrpSpPr>
        <p:grpSpPr>
          <a:xfrm>
            <a:off x="417201" y="381322"/>
            <a:ext cx="1883176" cy="1531239"/>
            <a:chOff x="417201" y="381322"/>
            <a:chExt cx="1883176" cy="1531239"/>
          </a:xfrm>
        </p:grpSpPr>
        <p:grpSp>
          <p:nvGrpSpPr>
            <p:cNvPr id="6" name="그룹 5">
              <a:extLst>
                <a:ext uri="{FF2B5EF4-FFF2-40B4-BE49-F238E27FC236}">
                  <a16:creationId xmlns:a16="http://schemas.microsoft.com/office/drawing/2014/main" id="{4DFC8B25-B355-4714-BB31-0CC5C8D46CD5}"/>
                </a:ext>
              </a:extLst>
            </p:cNvPr>
            <p:cNvGrpSpPr/>
            <p:nvPr/>
          </p:nvGrpSpPr>
          <p:grpSpPr>
            <a:xfrm>
              <a:off x="417201" y="381322"/>
              <a:ext cx="1883176" cy="1531239"/>
              <a:chOff x="417201" y="381322"/>
              <a:chExt cx="1883176" cy="1531239"/>
            </a:xfrm>
          </p:grpSpPr>
          <p:sp>
            <p:nvSpPr>
              <p:cNvPr id="22" name="대각선 방향의 모서리가 둥근 사각형 175">
                <a:extLst>
                  <a:ext uri="{FF2B5EF4-FFF2-40B4-BE49-F238E27FC236}">
                    <a16:creationId xmlns:a16="http://schemas.microsoft.com/office/drawing/2014/main" id="{AE88CCB0-5844-4412-8F99-3A2C120D334F}"/>
                  </a:ext>
                </a:extLst>
              </p:cNvPr>
              <p:cNvSpPr/>
              <p:nvPr/>
            </p:nvSpPr>
            <p:spPr bwMode="auto">
              <a:xfrm>
                <a:off x="607219" y="834966"/>
                <a:ext cx="1693158" cy="1077595"/>
              </a:xfrm>
              <a:prstGeom prst="round2DiagRect">
                <a:avLst>
                  <a:gd name="adj1" fmla="val 34495"/>
                  <a:gd name="adj2" fmla="val 0"/>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dirty="0">
                  <a:latin typeface="Arial" panose="020B0604020202020204" pitchFamily="34" charset="0"/>
                  <a:cs typeface="Arial" panose="020B0604020202020204" pitchFamily="34" charset="0"/>
                </a:endParaRPr>
              </a:p>
            </p:txBody>
          </p:sp>
          <p:sp>
            <p:nvSpPr>
              <p:cNvPr id="23" name="자유형: 도형 22">
                <a:extLst>
                  <a:ext uri="{FF2B5EF4-FFF2-40B4-BE49-F238E27FC236}">
                    <a16:creationId xmlns:a16="http://schemas.microsoft.com/office/drawing/2014/main" id="{4BDA0BF6-493F-4E23-AD60-FF5D00A26885}"/>
                  </a:ext>
                </a:extLst>
              </p:cNvPr>
              <p:cNvSpPr/>
              <p:nvPr/>
            </p:nvSpPr>
            <p:spPr bwMode="auto">
              <a:xfrm>
                <a:off x="417201" y="381322"/>
                <a:ext cx="1633103" cy="1290448"/>
              </a:xfrm>
              <a:custGeom>
                <a:avLst/>
                <a:gdLst>
                  <a:gd name="connsiteX0" fmla="*/ 342414 w 1578927"/>
                  <a:gd name="connsiteY0" fmla="*/ 196076 h 1188723"/>
                  <a:gd name="connsiteX1" fmla="*/ 473972 w 1578927"/>
                  <a:gd name="connsiteY1" fmla="*/ 196076 h 1188723"/>
                  <a:gd name="connsiteX2" fmla="*/ 473972 w 1578927"/>
                  <a:gd name="connsiteY2" fmla="*/ 310690 h 1188723"/>
                  <a:gd name="connsiteX3" fmla="*/ 528969 w 1578927"/>
                  <a:gd name="connsiteY3" fmla="*/ 365687 h 1188723"/>
                  <a:gd name="connsiteX4" fmla="*/ 583966 w 1578927"/>
                  <a:gd name="connsiteY4" fmla="*/ 310690 h 1188723"/>
                  <a:gd name="connsiteX5" fmla="*/ 583966 w 1578927"/>
                  <a:gd name="connsiteY5" fmla="*/ 196076 h 1188723"/>
                  <a:gd name="connsiteX6" fmla="*/ 1578927 w 1578927"/>
                  <a:gd name="connsiteY6" fmla="*/ 196076 h 1188723"/>
                  <a:gd name="connsiteX7" fmla="*/ 1578927 w 1578927"/>
                  <a:gd name="connsiteY7" fmla="*/ 846309 h 1188723"/>
                  <a:gd name="connsiteX8" fmla="*/ 1236513 w 1578927"/>
                  <a:gd name="connsiteY8" fmla="*/ 1188723 h 1188723"/>
                  <a:gd name="connsiteX9" fmla="*/ 0 w 1578927"/>
                  <a:gd name="connsiteY9" fmla="*/ 1188723 h 1188723"/>
                  <a:gd name="connsiteX10" fmla="*/ 0 w 1578927"/>
                  <a:gd name="connsiteY10" fmla="*/ 538490 h 1188723"/>
                  <a:gd name="connsiteX11" fmla="*/ 342414 w 1578927"/>
                  <a:gd name="connsiteY11" fmla="*/ 196076 h 1188723"/>
                  <a:gd name="connsiteX12" fmla="*/ 528969 w 1578927"/>
                  <a:gd name="connsiteY12" fmla="*/ 0 h 1188723"/>
                  <a:gd name="connsiteX13" fmla="*/ 583966 w 1578927"/>
                  <a:gd name="connsiteY13" fmla="*/ 54997 h 1188723"/>
                  <a:gd name="connsiteX14" fmla="*/ 583966 w 1578927"/>
                  <a:gd name="connsiteY14" fmla="*/ 196076 h 1188723"/>
                  <a:gd name="connsiteX15" fmla="*/ 473972 w 1578927"/>
                  <a:gd name="connsiteY15" fmla="*/ 196076 h 1188723"/>
                  <a:gd name="connsiteX16" fmla="*/ 473972 w 1578927"/>
                  <a:gd name="connsiteY16" fmla="*/ 54997 h 1188723"/>
                  <a:gd name="connsiteX17" fmla="*/ 528969 w 1578927"/>
                  <a:gd name="connsiteY17" fmla="*/ 0 h 1188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578927" h="1188723">
                    <a:moveTo>
                      <a:pt x="342414" y="196076"/>
                    </a:moveTo>
                    <a:lnTo>
                      <a:pt x="473972" y="196076"/>
                    </a:lnTo>
                    <a:lnTo>
                      <a:pt x="473972" y="310690"/>
                    </a:lnTo>
                    <a:cubicBezTo>
                      <a:pt x="473972" y="341064"/>
                      <a:pt x="498595" y="365687"/>
                      <a:pt x="528969" y="365687"/>
                    </a:cubicBezTo>
                    <a:cubicBezTo>
                      <a:pt x="559343" y="365687"/>
                      <a:pt x="583966" y="341064"/>
                      <a:pt x="583966" y="310690"/>
                    </a:cubicBezTo>
                    <a:lnTo>
                      <a:pt x="583966" y="196076"/>
                    </a:lnTo>
                    <a:lnTo>
                      <a:pt x="1578927" y="196076"/>
                    </a:lnTo>
                    <a:lnTo>
                      <a:pt x="1578927" y="846309"/>
                    </a:lnTo>
                    <a:cubicBezTo>
                      <a:pt x="1578927" y="1035419"/>
                      <a:pt x="1425623" y="1188723"/>
                      <a:pt x="1236513" y="1188723"/>
                    </a:cubicBezTo>
                    <a:lnTo>
                      <a:pt x="0" y="1188723"/>
                    </a:lnTo>
                    <a:lnTo>
                      <a:pt x="0" y="538490"/>
                    </a:lnTo>
                    <a:cubicBezTo>
                      <a:pt x="0" y="349380"/>
                      <a:pt x="153304" y="196076"/>
                      <a:pt x="342414" y="196076"/>
                    </a:cubicBezTo>
                    <a:close/>
                    <a:moveTo>
                      <a:pt x="528969" y="0"/>
                    </a:moveTo>
                    <a:cubicBezTo>
                      <a:pt x="559343" y="0"/>
                      <a:pt x="583966" y="24623"/>
                      <a:pt x="583966" y="54997"/>
                    </a:cubicBezTo>
                    <a:lnTo>
                      <a:pt x="583966" y="196076"/>
                    </a:lnTo>
                    <a:lnTo>
                      <a:pt x="473972" y="196076"/>
                    </a:lnTo>
                    <a:lnTo>
                      <a:pt x="473972" y="54997"/>
                    </a:lnTo>
                    <a:cubicBezTo>
                      <a:pt x="473972" y="24623"/>
                      <a:pt x="498595" y="0"/>
                      <a:pt x="528969" y="0"/>
                    </a:cubicBezTo>
                    <a:close/>
                  </a:path>
                </a:pathLst>
              </a:custGeom>
              <a:solidFill>
                <a:srgbClr val="D9E1E8"/>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dirty="0">
                  <a:latin typeface="Arial" panose="020B0604020202020204" pitchFamily="34" charset="0"/>
                  <a:cs typeface="Arial" panose="020B0604020202020204" pitchFamily="34" charset="0"/>
                </a:endParaRPr>
              </a:p>
            </p:txBody>
          </p:sp>
        </p:grpSp>
        <p:sp>
          <p:nvSpPr>
            <p:cNvPr id="19" name="차시">
              <a:extLst>
                <a:ext uri="{FF2B5EF4-FFF2-40B4-BE49-F238E27FC236}">
                  <a16:creationId xmlns:a16="http://schemas.microsoft.com/office/drawing/2014/main" id="{6B27B33C-AB5B-4512-A278-FF08C7EA7D8F}"/>
                </a:ext>
              </a:extLst>
            </p:cNvPr>
            <p:cNvSpPr txBox="1"/>
            <p:nvPr/>
          </p:nvSpPr>
          <p:spPr>
            <a:xfrm>
              <a:off x="459692" y="902019"/>
              <a:ext cx="1567032" cy="584775"/>
            </a:xfrm>
            <a:prstGeom prst="rect">
              <a:avLst/>
            </a:prstGeom>
            <a:noFill/>
          </p:spPr>
          <p:txBody>
            <a:bodyPr wrap="none" rtlCol="0">
              <a:spAutoFit/>
            </a:bodyPr>
            <a:lstStyle/>
            <a:p>
              <a:r>
                <a:rPr lang="en-US" altLang="ko-KR" sz="3200" dirty="0">
                  <a:solidFill>
                    <a:srgbClr val="282C37"/>
                  </a:solidFill>
                  <a:latin typeface="Arial" panose="020B0604020202020204" pitchFamily="34" charset="0"/>
                  <a:ea typeface="나눔바른고딕" panose="020B0603020101020101" pitchFamily="50" charset="-127"/>
                  <a:cs typeface="Arial" panose="020B0604020202020204" pitchFamily="34" charset="0"/>
                </a:rPr>
                <a:t>Week 6</a:t>
              </a:r>
              <a:endParaRPr lang="ko-KR" altLang="en-US" sz="3200" dirty="0">
                <a:solidFill>
                  <a:srgbClr val="282C37"/>
                </a:solidFill>
                <a:latin typeface="Arial" panose="020B0604020202020204" pitchFamily="34" charset="0"/>
                <a:ea typeface="나눔바른고딕" panose="020B0603020101020101" pitchFamily="50" charset="-127"/>
                <a:cs typeface="Arial" panose="020B0604020202020204" pitchFamily="34" charset="0"/>
              </a:endParaRPr>
            </a:p>
          </p:txBody>
        </p:sp>
      </p:grpSp>
      <p:sp>
        <p:nvSpPr>
          <p:cNvPr id="21" name="TextBox 20">
            <a:extLst>
              <a:ext uri="{FF2B5EF4-FFF2-40B4-BE49-F238E27FC236}">
                <a16:creationId xmlns:a16="http://schemas.microsoft.com/office/drawing/2014/main" id="{6DDBFD3E-CA52-4F82-A577-65F56826E73B}"/>
              </a:ext>
            </a:extLst>
          </p:cNvPr>
          <p:cNvSpPr txBox="1"/>
          <p:nvPr/>
        </p:nvSpPr>
        <p:spPr>
          <a:xfrm>
            <a:off x="131178" y="5614904"/>
            <a:ext cx="5588441" cy="861774"/>
          </a:xfrm>
          <a:prstGeom prst="rect">
            <a:avLst/>
          </a:prstGeom>
          <a:noFill/>
        </p:spPr>
        <p:txBody>
          <a:bodyPr wrap="square" rtlCol="0">
            <a:spAutoFit/>
          </a:bodyPr>
          <a:lstStyle/>
          <a:p>
            <a:r>
              <a:rPr lang="en-US" altLang="ko-KR" sz="2500" spc="-200" dirty="0">
                <a:solidFill>
                  <a:schemeClr val="accent1">
                    <a:lumMod val="50000"/>
                  </a:schemeClr>
                </a:solidFill>
                <a:latin typeface="Arial" panose="020B0604020202020204" pitchFamily="34" charset="0"/>
                <a:ea typeface="나눔스퀘어_ac" panose="020B0600000101010101" pitchFamily="50" charset="-127"/>
                <a:cs typeface="Arial" panose="020B0604020202020204" pitchFamily="34" charset="0"/>
              </a:rPr>
              <a:t>Iven </a:t>
            </a:r>
            <a:r>
              <a:rPr lang="en-US" altLang="ko-KR" sz="2500" spc="-200" dirty="0" err="1">
                <a:solidFill>
                  <a:schemeClr val="accent1">
                    <a:lumMod val="50000"/>
                  </a:schemeClr>
                </a:solidFill>
                <a:latin typeface="Arial" panose="020B0604020202020204" pitchFamily="34" charset="0"/>
                <a:ea typeface="나눔스퀘어_ac" panose="020B0600000101010101" pitchFamily="50" charset="-127"/>
                <a:cs typeface="Arial" panose="020B0604020202020204" pitchFamily="34" charset="0"/>
              </a:rPr>
              <a:t>Patu</a:t>
            </a:r>
            <a:r>
              <a:rPr lang="en-US" altLang="ko-KR" sz="2500" spc="-200" dirty="0">
                <a:solidFill>
                  <a:schemeClr val="accent1">
                    <a:lumMod val="50000"/>
                  </a:schemeClr>
                </a:solidFill>
                <a:latin typeface="Arial" panose="020B0604020202020204" pitchFamily="34" charset="0"/>
                <a:ea typeface="나눔스퀘어_ac" panose="020B0600000101010101" pitchFamily="50" charset="-127"/>
                <a:cs typeface="Arial" panose="020B0604020202020204" pitchFamily="34" charset="0"/>
              </a:rPr>
              <a:t> </a:t>
            </a:r>
            <a:r>
              <a:rPr lang="en-US" altLang="ko-KR" sz="2500" spc="-200" dirty="0" err="1">
                <a:solidFill>
                  <a:schemeClr val="accent1">
                    <a:lumMod val="50000"/>
                  </a:schemeClr>
                </a:solidFill>
                <a:latin typeface="Arial" panose="020B0604020202020204" pitchFamily="34" charset="0"/>
                <a:ea typeface="나눔스퀘어_ac" panose="020B0600000101010101" pitchFamily="50" charset="-127"/>
                <a:cs typeface="Arial" panose="020B0604020202020204" pitchFamily="34" charset="0"/>
              </a:rPr>
              <a:t>Sirappa</a:t>
            </a:r>
            <a:r>
              <a:rPr lang="en-US" altLang="ko-KR" sz="2500" spc="-200" dirty="0">
                <a:solidFill>
                  <a:schemeClr val="accent1">
                    <a:lumMod val="50000"/>
                  </a:schemeClr>
                </a:solidFill>
                <a:latin typeface="Arial" panose="020B0604020202020204" pitchFamily="34" charset="0"/>
                <a:ea typeface="나눔스퀘어_ac" panose="020B0600000101010101" pitchFamily="50" charset="-127"/>
                <a:cs typeface="Arial" panose="020B0604020202020204" pitchFamily="34" charset="0"/>
              </a:rPr>
              <a:t>, </a:t>
            </a:r>
            <a:r>
              <a:rPr lang="en-US" altLang="ko-KR" sz="2500" spc="-200" dirty="0" err="1">
                <a:solidFill>
                  <a:schemeClr val="accent1">
                    <a:lumMod val="50000"/>
                  </a:schemeClr>
                </a:solidFill>
                <a:latin typeface="Arial" panose="020B0604020202020204" pitchFamily="34" charset="0"/>
                <a:ea typeface="나눔스퀘어_ac" panose="020B0600000101010101" pitchFamily="50" charset="-127"/>
                <a:cs typeface="Arial" panose="020B0604020202020204" pitchFamily="34" charset="0"/>
              </a:rPr>
              <a:t>S.Pt</a:t>
            </a:r>
            <a:r>
              <a:rPr lang="en-US" altLang="ko-KR" sz="2500" spc="-200" dirty="0">
                <a:solidFill>
                  <a:schemeClr val="accent1">
                    <a:lumMod val="50000"/>
                  </a:schemeClr>
                </a:solidFill>
                <a:latin typeface="Arial" panose="020B0604020202020204" pitchFamily="34" charset="0"/>
                <a:ea typeface="나눔스퀘어_ac" panose="020B0600000101010101" pitchFamily="50" charset="-127"/>
                <a:cs typeface="Arial" panose="020B0604020202020204" pitchFamily="34" charset="0"/>
              </a:rPr>
              <a:t>., </a:t>
            </a:r>
            <a:r>
              <a:rPr lang="en-US" altLang="ko-KR" sz="2500" spc="-200" dirty="0" err="1">
                <a:solidFill>
                  <a:schemeClr val="accent1">
                    <a:lumMod val="50000"/>
                  </a:schemeClr>
                </a:solidFill>
                <a:latin typeface="Arial" panose="020B0604020202020204" pitchFamily="34" charset="0"/>
                <a:ea typeface="나눔스퀘어_ac" panose="020B0600000101010101" pitchFamily="50" charset="-127"/>
                <a:cs typeface="Arial" panose="020B0604020202020204" pitchFamily="34" charset="0"/>
              </a:rPr>
              <a:t>M.Si</a:t>
            </a:r>
            <a:endParaRPr lang="en-US" altLang="ko-KR" sz="2500" spc="-200" dirty="0">
              <a:solidFill>
                <a:schemeClr val="accent1">
                  <a:lumMod val="50000"/>
                </a:schemeClr>
              </a:solidFill>
              <a:latin typeface="Arial" panose="020B0604020202020204" pitchFamily="34" charset="0"/>
              <a:ea typeface="나눔스퀘어_ac" panose="020B0600000101010101" pitchFamily="50" charset="-127"/>
              <a:cs typeface="Arial" panose="020B0604020202020204" pitchFamily="34" charset="0"/>
            </a:endParaRPr>
          </a:p>
          <a:p>
            <a:r>
              <a:rPr lang="en-US" altLang="ko-KR" sz="2500" spc="-200" dirty="0">
                <a:solidFill>
                  <a:schemeClr val="accent1">
                    <a:lumMod val="50000"/>
                  </a:schemeClr>
                </a:solidFill>
                <a:latin typeface="Arial" panose="020B0604020202020204" pitchFamily="34" charset="0"/>
                <a:ea typeface="나눔스퀘어_ac" panose="020B0600000101010101" pitchFamily="50" charset="-127"/>
                <a:cs typeface="Arial" panose="020B0604020202020204" pitchFamily="34" charset="0"/>
              </a:rPr>
              <a:t> NIDN : 0831088903</a:t>
            </a:r>
            <a:endParaRPr lang="ko-KR" altLang="en-US" sz="2500" dirty="0">
              <a:solidFill>
                <a:schemeClr val="accent1">
                  <a:lumMod val="50000"/>
                </a:schemeClr>
              </a:solidFill>
              <a:latin typeface="Arial" panose="020B0604020202020204" pitchFamily="34" charset="0"/>
              <a:cs typeface="Arial" panose="020B0604020202020204" pitchFamily="34" charset="0"/>
            </a:endParaRPr>
          </a:p>
        </p:txBody>
      </p:sp>
      <p:cxnSp>
        <p:nvCxnSpPr>
          <p:cNvPr id="24" name="직선 연결선 23">
            <a:extLst>
              <a:ext uri="{FF2B5EF4-FFF2-40B4-BE49-F238E27FC236}">
                <a16:creationId xmlns:a16="http://schemas.microsoft.com/office/drawing/2014/main" id="{DEEDD6FE-98DA-411A-8D45-D4E835DFAC8B}"/>
              </a:ext>
            </a:extLst>
          </p:cNvPr>
          <p:cNvCxnSpPr>
            <a:cxnSpLocks/>
          </p:cNvCxnSpPr>
          <p:nvPr/>
        </p:nvCxnSpPr>
        <p:spPr>
          <a:xfrm flipV="1">
            <a:off x="417201" y="4327542"/>
            <a:ext cx="5961917" cy="33420"/>
          </a:xfrm>
          <a:prstGeom prst="line">
            <a:avLst/>
          </a:prstGeom>
          <a:ln>
            <a:solidFill>
              <a:schemeClr val="bg1"/>
            </a:solidFill>
            <a:prstDash val="dashDot"/>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107592D1-720F-466A-B605-95A58713D405}"/>
              </a:ext>
            </a:extLst>
          </p:cNvPr>
          <p:cNvPicPr>
            <a:picLocks noChangeAspect="1"/>
          </p:cNvPicPr>
          <p:nvPr/>
        </p:nvPicPr>
        <p:blipFill>
          <a:blip r:embed="rId2"/>
          <a:stretch>
            <a:fillRect/>
          </a:stretch>
        </p:blipFill>
        <p:spPr>
          <a:xfrm>
            <a:off x="-44862" y="0"/>
            <a:ext cx="1009107" cy="1009107"/>
          </a:xfrm>
          <a:prstGeom prst="ellipse">
            <a:avLst/>
          </a:prstGeom>
          <a:ln>
            <a:noFill/>
          </a:ln>
          <a:effectLst>
            <a:softEdge rad="112500"/>
          </a:effectLst>
        </p:spPr>
      </p:pic>
      <p:sp>
        <p:nvSpPr>
          <p:cNvPr id="12" name="TextBox 11">
            <a:extLst>
              <a:ext uri="{FF2B5EF4-FFF2-40B4-BE49-F238E27FC236}">
                <a16:creationId xmlns:a16="http://schemas.microsoft.com/office/drawing/2014/main" id="{D1ED1449-E940-42D3-9898-061FF870508F}"/>
              </a:ext>
            </a:extLst>
          </p:cNvPr>
          <p:cNvSpPr txBox="1"/>
          <p:nvPr/>
        </p:nvSpPr>
        <p:spPr>
          <a:xfrm>
            <a:off x="406181" y="3547832"/>
            <a:ext cx="6325040" cy="707886"/>
          </a:xfrm>
          <a:prstGeom prst="rect">
            <a:avLst/>
          </a:prstGeom>
          <a:noFill/>
        </p:spPr>
        <p:txBody>
          <a:bodyPr wrap="square" rtlCol="0">
            <a:spAutoFit/>
          </a:bodyPr>
          <a:lstStyle/>
          <a:p>
            <a:r>
              <a:rPr lang="en-US" sz="2000" dirty="0">
                <a:latin typeface="Arial" panose="020B0604020202020204" pitchFamily="34" charset="0"/>
                <a:cs typeface="Arial" panose="020B0604020202020204" pitchFamily="34" charset="0"/>
              </a:rPr>
              <a:t>Innovation in extension and its characteristics</a:t>
            </a:r>
            <a:br>
              <a:rPr lang="en-US" sz="2000" dirty="0">
                <a:latin typeface="Arial" panose="020B0604020202020204" pitchFamily="34" charset="0"/>
                <a:cs typeface="Arial" panose="020B0604020202020204" pitchFamily="34" charset="0"/>
              </a:rPr>
            </a:br>
            <a:r>
              <a:rPr lang="en-US" sz="2000" dirty="0">
                <a:latin typeface="Arial" panose="020B0604020202020204" pitchFamily="34" charset="0"/>
                <a:cs typeface="Arial" panose="020B0604020202020204" pitchFamily="34" charset="0"/>
              </a:rPr>
              <a:t>(</a:t>
            </a:r>
            <a:r>
              <a:rPr lang="en-ID" altLang="en-US" sz="2000" dirty="0" err="1">
                <a:latin typeface="Arial" panose="020B0604020202020204" pitchFamily="34" charset="0"/>
                <a:cs typeface="Arial" panose="020B0604020202020204" pitchFamily="34" charset="0"/>
              </a:rPr>
              <a:t>Inovasi</a:t>
            </a:r>
            <a:r>
              <a:rPr lang="en-ID" altLang="en-US" sz="2000" dirty="0">
                <a:latin typeface="Arial" panose="020B0604020202020204" pitchFamily="34" charset="0"/>
                <a:cs typeface="Arial" panose="020B0604020202020204" pitchFamily="34" charset="0"/>
              </a:rPr>
              <a:t>  </a:t>
            </a:r>
            <a:r>
              <a:rPr lang="en-ID" altLang="en-US" sz="2000" dirty="0" err="1">
                <a:latin typeface="Arial" panose="020B0604020202020204" pitchFamily="34" charset="0"/>
                <a:cs typeface="Arial" panose="020B0604020202020204" pitchFamily="34" charset="0"/>
              </a:rPr>
              <a:t>Produk</a:t>
            </a:r>
            <a:r>
              <a:rPr lang="en-ID" altLang="en-US" sz="2000" dirty="0">
                <a:latin typeface="Arial" panose="020B0604020202020204" pitchFamily="34" charset="0"/>
                <a:cs typeface="Arial" panose="020B0604020202020204" pitchFamily="34" charset="0"/>
              </a:rPr>
              <a:t> dan </a:t>
            </a:r>
            <a:r>
              <a:rPr lang="en-ID" altLang="en-US" sz="2000" dirty="0" err="1">
                <a:latin typeface="Arial" panose="020B0604020202020204" pitchFamily="34" charset="0"/>
                <a:cs typeface="Arial" panose="020B0604020202020204" pitchFamily="34" charset="0"/>
              </a:rPr>
              <a:t>Karakter</a:t>
            </a:r>
            <a:r>
              <a:rPr lang="en-ID" altLang="en-US" sz="2000" dirty="0">
                <a:latin typeface="Arial" panose="020B0604020202020204" pitchFamily="34" charset="0"/>
                <a:cs typeface="Arial" panose="020B0604020202020204" pitchFamily="34" charset="0"/>
              </a:rPr>
              <a:t> </a:t>
            </a:r>
            <a:r>
              <a:rPr lang="en-ID" altLang="en-US" sz="2000" dirty="0" err="1">
                <a:latin typeface="Arial" panose="020B0604020202020204" pitchFamily="34" charset="0"/>
                <a:cs typeface="Arial" panose="020B0604020202020204" pitchFamily="34" charset="0"/>
              </a:rPr>
              <a:t>dalam</a:t>
            </a:r>
            <a:r>
              <a:rPr lang="en-ID" altLang="en-US" sz="2000" dirty="0">
                <a:latin typeface="Arial" panose="020B0604020202020204" pitchFamily="34" charset="0"/>
                <a:cs typeface="Arial" panose="020B0604020202020204" pitchFamily="34" charset="0"/>
              </a:rPr>
              <a:t> </a:t>
            </a:r>
            <a:r>
              <a:rPr lang="en-ID" altLang="en-US" sz="2000" dirty="0" err="1">
                <a:latin typeface="Arial" panose="020B0604020202020204" pitchFamily="34" charset="0"/>
                <a:cs typeface="Arial" panose="020B0604020202020204" pitchFamily="34" charset="0"/>
              </a:rPr>
              <a:t>penyuluhan</a:t>
            </a:r>
            <a:r>
              <a:rPr lang="en-ID" altLang="en-US" sz="2000" dirty="0">
                <a:latin typeface="Arial" panose="020B0604020202020204" pitchFamily="34" charset="0"/>
                <a:cs typeface="Arial" panose="020B0604020202020204" pitchFamily="34" charset="0"/>
              </a:rPr>
              <a:t>)</a:t>
            </a:r>
            <a:endParaRPr lang="ko-KR" altLang="en-US" sz="2000" dirty="0">
              <a:solidFill>
                <a:schemeClr val="accent1">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87339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barn(inVertical)">
                                      <p:cBhvr>
                                        <p:cTn id="11" dur="500"/>
                                        <p:tgtEl>
                                          <p:spTgt spid="24"/>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fade">
                                      <p:cBhvr>
                                        <p:cTn id="15" dur="500"/>
                                        <p:tgtEl>
                                          <p:spTgt spid="21"/>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C5C3697-A855-4609-A3B2-139889B4B4A0}"/>
              </a:ext>
            </a:extLst>
          </p:cNvPr>
          <p:cNvSpPr txBox="1"/>
          <p:nvPr/>
        </p:nvSpPr>
        <p:spPr>
          <a:xfrm>
            <a:off x="4436076" y="104597"/>
            <a:ext cx="7649048" cy="584775"/>
          </a:xfrm>
          <a:prstGeom prst="rect">
            <a:avLst/>
          </a:prstGeom>
          <a:noFill/>
        </p:spPr>
        <p:txBody>
          <a:bodyPr wrap="square" rtlCol="0">
            <a:spAutoFit/>
          </a:bodyPr>
          <a:lstStyle/>
          <a:p>
            <a:pPr algn="r"/>
            <a:r>
              <a:rPr lang="en-US" altLang="en-US" sz="2800" dirty="0">
                <a:solidFill>
                  <a:schemeClr val="bg1"/>
                </a:solidFill>
              </a:rPr>
              <a:t>Material Development</a:t>
            </a:r>
            <a:r>
              <a:rPr lang="ko-KR" altLang="en-US" sz="3200" dirty="0">
                <a:solidFill>
                  <a:schemeClr val="bg1"/>
                </a:solidFill>
                <a:latin typeface="Arial" panose="020B0604020202020204" pitchFamily="34" charset="0"/>
                <a:cs typeface="Arial" panose="020B0604020202020204" pitchFamily="34" charset="0"/>
              </a:rPr>
              <a:t> </a:t>
            </a:r>
            <a:r>
              <a:rPr lang="en-US" altLang="ko-KR" sz="3000" dirty="0">
                <a:solidFill>
                  <a:schemeClr val="bg1"/>
                </a:solidFill>
                <a:latin typeface="Arial" panose="020B0604020202020204" pitchFamily="34" charset="0"/>
                <a:cs typeface="Arial" panose="020B0604020202020204" pitchFamily="34" charset="0"/>
              </a:rPr>
              <a:t>Extension</a:t>
            </a:r>
            <a:endParaRPr lang="ko-KR" altLang="en-US" sz="3000" dirty="0">
              <a:solidFill>
                <a:schemeClr val="bg1"/>
              </a:solidFill>
              <a:latin typeface="Arial" panose="020B0604020202020204" pitchFamily="34" charset="0"/>
              <a:cs typeface="Arial" panose="020B0604020202020204" pitchFamily="34" charset="0"/>
            </a:endParaRPr>
          </a:p>
        </p:txBody>
      </p:sp>
      <p:grpSp>
        <p:nvGrpSpPr>
          <p:cNvPr id="9" name="그룹 8">
            <a:extLst>
              <a:ext uri="{FF2B5EF4-FFF2-40B4-BE49-F238E27FC236}">
                <a16:creationId xmlns:a16="http://schemas.microsoft.com/office/drawing/2014/main" id="{0A93FAF5-E1CC-4474-A656-9B46299B343C}"/>
              </a:ext>
            </a:extLst>
          </p:cNvPr>
          <p:cNvGrpSpPr/>
          <p:nvPr/>
        </p:nvGrpSpPr>
        <p:grpSpPr>
          <a:xfrm>
            <a:off x="434203" y="2091128"/>
            <a:ext cx="8119078" cy="670564"/>
            <a:chOff x="434203" y="2091128"/>
            <a:chExt cx="8119078" cy="670564"/>
          </a:xfrm>
        </p:grpSpPr>
        <p:sp>
          <p:nvSpPr>
            <p:cNvPr id="10" name="타원 9">
              <a:extLst>
                <a:ext uri="{FF2B5EF4-FFF2-40B4-BE49-F238E27FC236}">
                  <a16:creationId xmlns:a16="http://schemas.microsoft.com/office/drawing/2014/main" id="{62DFFF72-DCAB-46D5-AC5F-D6958C33AC97}"/>
                </a:ext>
              </a:extLst>
            </p:cNvPr>
            <p:cNvSpPr/>
            <p:nvPr/>
          </p:nvSpPr>
          <p:spPr>
            <a:xfrm>
              <a:off x="532676" y="2131172"/>
              <a:ext cx="551291" cy="551291"/>
            </a:xfrm>
            <a:prstGeom prst="ellipse">
              <a:avLst/>
            </a:prstGeom>
            <a:solidFill>
              <a:srgbClr val="7030A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solidFill>
                  <a:schemeClr val="lt1"/>
                </a:solidFill>
                <a:latin typeface="Arial" panose="020B0604020202020204" pitchFamily="34" charset="0"/>
                <a:cs typeface="Arial" panose="020B0604020202020204" pitchFamily="34" charset="0"/>
              </a:endParaRPr>
            </a:p>
          </p:txBody>
        </p:sp>
        <p:grpSp>
          <p:nvGrpSpPr>
            <p:cNvPr id="11" name="그룹 10">
              <a:extLst>
                <a:ext uri="{FF2B5EF4-FFF2-40B4-BE49-F238E27FC236}">
                  <a16:creationId xmlns:a16="http://schemas.microsoft.com/office/drawing/2014/main" id="{2B49D84C-9C48-487A-B2F7-4A3CC5C54459}"/>
                </a:ext>
              </a:extLst>
            </p:cNvPr>
            <p:cNvGrpSpPr/>
            <p:nvPr/>
          </p:nvGrpSpPr>
          <p:grpSpPr>
            <a:xfrm>
              <a:off x="434203" y="2091128"/>
              <a:ext cx="8119078" cy="670564"/>
              <a:chOff x="434203" y="2091128"/>
              <a:chExt cx="8119078" cy="670564"/>
            </a:xfrm>
          </p:grpSpPr>
          <p:sp>
            <p:nvSpPr>
              <p:cNvPr id="12" name="TextBox 11">
                <a:extLst>
                  <a:ext uri="{FF2B5EF4-FFF2-40B4-BE49-F238E27FC236}">
                    <a16:creationId xmlns:a16="http://schemas.microsoft.com/office/drawing/2014/main" id="{88420990-FA2A-49F3-8E30-77DBC0F6C4B9}"/>
                  </a:ext>
                </a:extLst>
              </p:cNvPr>
              <p:cNvSpPr txBox="1"/>
              <p:nvPr/>
            </p:nvSpPr>
            <p:spPr>
              <a:xfrm>
                <a:off x="1118717" y="2091128"/>
                <a:ext cx="184731" cy="661720"/>
              </a:xfrm>
              <a:prstGeom prst="rect">
                <a:avLst/>
              </a:prstGeom>
              <a:noFill/>
            </p:spPr>
            <p:txBody>
              <a:bodyPr wrap="none" rtlCol="0">
                <a:spAutoFit/>
              </a:bodyPr>
              <a:lstStyle>
                <a:defPPr>
                  <a:defRPr lang="ko-KR"/>
                </a:defPPr>
                <a:lvl1pPr>
                  <a:defRPr sz="3200" b="1" spc="-150">
                    <a:latin typeface="나눔스퀘어" panose="020B0600000101010101" pitchFamily="50" charset="-127"/>
                    <a:ea typeface="나눔스퀘어" panose="020B0600000101010101" pitchFamily="50" charset="-127"/>
                  </a:defRPr>
                </a:lvl1pPr>
              </a:lstStyle>
              <a:p>
                <a:endParaRPr lang="en-US" altLang="ko-KR" sz="3700" dirty="0">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2FBE6B1B-537B-4DD2-BCBA-D46F5F571EB2}"/>
                  </a:ext>
                </a:extLst>
              </p:cNvPr>
              <p:cNvSpPr txBox="1"/>
              <p:nvPr/>
            </p:nvSpPr>
            <p:spPr>
              <a:xfrm>
                <a:off x="608024" y="2166451"/>
                <a:ext cx="378901" cy="523220"/>
              </a:xfrm>
              <a:prstGeom prst="rect">
                <a:avLst/>
              </a:prstGeom>
              <a:noFill/>
            </p:spPr>
            <p:txBody>
              <a:bodyPr wrap="square" rtlCol="0">
                <a:spAutoFit/>
              </a:bodyPr>
              <a:lstStyle/>
              <a:p>
                <a:r>
                  <a:rPr lang="en-US" altLang="ko-KR" sz="2800" dirty="0">
                    <a:solidFill>
                      <a:schemeClr val="bg1"/>
                    </a:solidFill>
                    <a:latin typeface="Arial" panose="020B0604020202020204" pitchFamily="34" charset="0"/>
                    <a:ea typeface="나눔스퀘어" panose="020B0600000101010101" pitchFamily="50" charset="-127"/>
                    <a:cs typeface="Arial" panose="020B0604020202020204" pitchFamily="34" charset="0"/>
                  </a:rPr>
                  <a:t>1</a:t>
                </a:r>
                <a:endParaRPr lang="ko-KR" altLang="en-US" sz="2800" dirty="0">
                  <a:solidFill>
                    <a:schemeClr val="bg1"/>
                  </a:solidFill>
                  <a:latin typeface="Arial" panose="020B0604020202020204" pitchFamily="34" charset="0"/>
                  <a:ea typeface="나눔스퀘어" panose="020B0600000101010101" pitchFamily="50" charset="-127"/>
                  <a:cs typeface="Arial" panose="020B0604020202020204" pitchFamily="34" charset="0"/>
                </a:endParaRPr>
              </a:p>
            </p:txBody>
          </p:sp>
          <p:cxnSp>
            <p:nvCxnSpPr>
              <p:cNvPr id="14" name="직선 연결선 13">
                <a:extLst>
                  <a:ext uri="{FF2B5EF4-FFF2-40B4-BE49-F238E27FC236}">
                    <a16:creationId xmlns:a16="http://schemas.microsoft.com/office/drawing/2014/main" id="{07A3D34F-CCBC-442D-8415-399F262C2D4B}"/>
                  </a:ext>
                </a:extLst>
              </p:cNvPr>
              <p:cNvCxnSpPr>
                <a:cxnSpLocks/>
              </p:cNvCxnSpPr>
              <p:nvPr/>
            </p:nvCxnSpPr>
            <p:spPr>
              <a:xfrm>
                <a:off x="434203" y="2761692"/>
                <a:ext cx="8119078" cy="0"/>
              </a:xfrm>
              <a:prstGeom prst="line">
                <a:avLst/>
              </a:prstGeom>
              <a:ln>
                <a:solidFill>
                  <a:schemeClr val="accent1">
                    <a:lumMod val="40000"/>
                    <a:lumOff val="60000"/>
                  </a:schemeClr>
                </a:solidFill>
                <a:prstDash val="lgDash"/>
              </a:ln>
            </p:spPr>
            <p:style>
              <a:lnRef idx="1">
                <a:schemeClr val="accent1"/>
              </a:lnRef>
              <a:fillRef idx="0">
                <a:schemeClr val="accent1"/>
              </a:fillRef>
              <a:effectRef idx="0">
                <a:schemeClr val="accent1"/>
              </a:effectRef>
              <a:fontRef idx="minor">
                <a:schemeClr val="tx1"/>
              </a:fontRef>
            </p:style>
          </p:cxnSp>
        </p:grpSp>
      </p:grpSp>
      <p:grpSp>
        <p:nvGrpSpPr>
          <p:cNvPr id="15" name="그룹 14">
            <a:extLst>
              <a:ext uri="{FF2B5EF4-FFF2-40B4-BE49-F238E27FC236}">
                <a16:creationId xmlns:a16="http://schemas.microsoft.com/office/drawing/2014/main" id="{D86BBDA8-E751-4348-B16C-CB6D55106CE0}"/>
              </a:ext>
            </a:extLst>
          </p:cNvPr>
          <p:cNvGrpSpPr/>
          <p:nvPr/>
        </p:nvGrpSpPr>
        <p:grpSpPr>
          <a:xfrm>
            <a:off x="434203" y="2874980"/>
            <a:ext cx="7795397" cy="670874"/>
            <a:chOff x="434203" y="2874980"/>
            <a:chExt cx="7795397" cy="670874"/>
          </a:xfrm>
        </p:grpSpPr>
        <p:sp>
          <p:nvSpPr>
            <p:cNvPr id="16" name="TextBox 15">
              <a:extLst>
                <a:ext uri="{FF2B5EF4-FFF2-40B4-BE49-F238E27FC236}">
                  <a16:creationId xmlns:a16="http://schemas.microsoft.com/office/drawing/2014/main" id="{5760DAF7-9ACE-4005-8F9F-65669F329DC8}"/>
                </a:ext>
              </a:extLst>
            </p:cNvPr>
            <p:cNvSpPr txBox="1"/>
            <p:nvPr/>
          </p:nvSpPr>
          <p:spPr>
            <a:xfrm>
              <a:off x="1140487" y="2874980"/>
              <a:ext cx="184731" cy="661720"/>
            </a:xfrm>
            <a:prstGeom prst="rect">
              <a:avLst/>
            </a:prstGeom>
            <a:noFill/>
          </p:spPr>
          <p:txBody>
            <a:bodyPr wrap="none" rtlCol="0">
              <a:spAutoFit/>
            </a:bodyPr>
            <a:lstStyle>
              <a:defPPr>
                <a:defRPr lang="ko-KR"/>
              </a:defPPr>
              <a:lvl1pPr>
                <a:defRPr sz="3200" b="1" spc="-150">
                  <a:latin typeface="나눔스퀘어" panose="020B0600000101010101" pitchFamily="50" charset="-127"/>
                  <a:ea typeface="나눔스퀘어" panose="020B0600000101010101" pitchFamily="50" charset="-127"/>
                </a:defRPr>
              </a:lvl1pPr>
            </a:lstStyle>
            <a:p>
              <a:endParaRPr lang="ko-KR" altLang="en-US" sz="3700" dirty="0">
                <a:latin typeface="Arial" panose="020B0604020202020204" pitchFamily="34" charset="0"/>
                <a:cs typeface="Arial" panose="020B0604020202020204" pitchFamily="34" charset="0"/>
              </a:endParaRPr>
            </a:p>
          </p:txBody>
        </p:sp>
        <p:sp>
          <p:nvSpPr>
            <p:cNvPr id="17" name="타원 16">
              <a:extLst>
                <a:ext uri="{FF2B5EF4-FFF2-40B4-BE49-F238E27FC236}">
                  <a16:creationId xmlns:a16="http://schemas.microsoft.com/office/drawing/2014/main" id="{7BF54FD6-50A8-491C-8070-ED2079AB8100}"/>
                </a:ext>
              </a:extLst>
            </p:cNvPr>
            <p:cNvSpPr/>
            <p:nvPr/>
          </p:nvSpPr>
          <p:spPr>
            <a:xfrm>
              <a:off x="541328" y="2892944"/>
              <a:ext cx="551291" cy="551291"/>
            </a:xfrm>
            <a:prstGeom prst="ellipse">
              <a:avLst/>
            </a:prstGeom>
            <a:solidFill>
              <a:srgbClr val="7030A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solidFill>
                  <a:schemeClr val="lt1"/>
                </a:solidFill>
                <a:latin typeface="Arial" panose="020B0604020202020204" pitchFamily="34" charset="0"/>
                <a:cs typeface="Arial" panose="020B0604020202020204" pitchFamily="34" charset="0"/>
              </a:endParaRPr>
            </a:p>
          </p:txBody>
        </p:sp>
        <p:sp>
          <p:nvSpPr>
            <p:cNvPr id="18" name="TextBox 17">
              <a:extLst>
                <a:ext uri="{FF2B5EF4-FFF2-40B4-BE49-F238E27FC236}">
                  <a16:creationId xmlns:a16="http://schemas.microsoft.com/office/drawing/2014/main" id="{48D27356-5A1A-4E0D-B6FD-C3127346CC1B}"/>
                </a:ext>
              </a:extLst>
            </p:cNvPr>
            <p:cNvSpPr txBox="1"/>
            <p:nvPr/>
          </p:nvSpPr>
          <p:spPr>
            <a:xfrm>
              <a:off x="616676" y="2909173"/>
              <a:ext cx="378901" cy="523220"/>
            </a:xfrm>
            <a:prstGeom prst="rect">
              <a:avLst/>
            </a:prstGeom>
            <a:noFill/>
          </p:spPr>
          <p:txBody>
            <a:bodyPr wrap="square" rtlCol="0">
              <a:spAutoFit/>
            </a:bodyPr>
            <a:lstStyle>
              <a:defPPr>
                <a:defRPr lang="ko-KR"/>
              </a:defPPr>
              <a:lvl1pPr>
                <a:defRPr sz="2800">
                  <a:solidFill>
                    <a:srgbClr val="002060"/>
                  </a:solidFill>
                  <a:latin typeface="나눔스퀘어 Light" panose="020B0600000101010101" pitchFamily="50" charset="-127"/>
                  <a:ea typeface="나눔스퀘어 Light" panose="020B0600000101010101" pitchFamily="50" charset="-127"/>
                </a:defRPr>
              </a:lvl1pPr>
            </a:lstStyle>
            <a:p>
              <a:r>
                <a:rPr lang="en-US" altLang="ko-KR" dirty="0">
                  <a:solidFill>
                    <a:schemeClr val="bg1"/>
                  </a:solidFill>
                  <a:latin typeface="Arial" panose="020B0604020202020204" pitchFamily="34" charset="0"/>
                  <a:ea typeface="나눔스퀘어" panose="020B0600000101010101" pitchFamily="50" charset="-127"/>
                  <a:cs typeface="Arial" panose="020B0604020202020204" pitchFamily="34" charset="0"/>
                </a:rPr>
                <a:t>2 </a:t>
              </a:r>
              <a:endParaRPr lang="ko-KR" altLang="en-US" dirty="0">
                <a:solidFill>
                  <a:schemeClr val="bg1"/>
                </a:solidFill>
                <a:latin typeface="Arial" panose="020B0604020202020204" pitchFamily="34" charset="0"/>
                <a:ea typeface="나눔스퀘어" panose="020B0600000101010101" pitchFamily="50" charset="-127"/>
                <a:cs typeface="Arial" panose="020B0604020202020204" pitchFamily="34" charset="0"/>
              </a:endParaRPr>
            </a:p>
          </p:txBody>
        </p:sp>
        <p:cxnSp>
          <p:nvCxnSpPr>
            <p:cNvPr id="19" name="직선 연결선 18">
              <a:extLst>
                <a:ext uri="{FF2B5EF4-FFF2-40B4-BE49-F238E27FC236}">
                  <a16:creationId xmlns:a16="http://schemas.microsoft.com/office/drawing/2014/main" id="{BFD982F2-B040-4954-8059-39A9BAA84D7C}"/>
                </a:ext>
              </a:extLst>
            </p:cNvPr>
            <p:cNvCxnSpPr>
              <a:cxnSpLocks/>
            </p:cNvCxnSpPr>
            <p:nvPr/>
          </p:nvCxnSpPr>
          <p:spPr>
            <a:xfrm>
              <a:off x="434203" y="3545854"/>
              <a:ext cx="7795397" cy="0"/>
            </a:xfrm>
            <a:prstGeom prst="line">
              <a:avLst/>
            </a:prstGeom>
            <a:ln>
              <a:solidFill>
                <a:schemeClr val="accent1">
                  <a:lumMod val="40000"/>
                  <a:lumOff val="60000"/>
                </a:schemeClr>
              </a:solidFill>
              <a:prstDash val="lgDash"/>
            </a:ln>
          </p:spPr>
          <p:style>
            <a:lnRef idx="1">
              <a:schemeClr val="accent1"/>
            </a:lnRef>
            <a:fillRef idx="0">
              <a:schemeClr val="accent1"/>
            </a:fillRef>
            <a:effectRef idx="0">
              <a:schemeClr val="accent1"/>
            </a:effectRef>
            <a:fontRef idx="minor">
              <a:schemeClr val="tx1"/>
            </a:fontRef>
          </p:style>
        </p:cxnSp>
      </p:grpSp>
      <p:grpSp>
        <p:nvGrpSpPr>
          <p:cNvPr id="20" name="그룹 19">
            <a:extLst>
              <a:ext uri="{FF2B5EF4-FFF2-40B4-BE49-F238E27FC236}">
                <a16:creationId xmlns:a16="http://schemas.microsoft.com/office/drawing/2014/main" id="{BD4BD20A-BD27-4D5D-BEE1-96D83624D269}"/>
              </a:ext>
            </a:extLst>
          </p:cNvPr>
          <p:cNvGrpSpPr/>
          <p:nvPr/>
        </p:nvGrpSpPr>
        <p:grpSpPr>
          <a:xfrm>
            <a:off x="434203" y="3661225"/>
            <a:ext cx="7415071" cy="661829"/>
            <a:chOff x="434203" y="3661225"/>
            <a:chExt cx="7415071" cy="661829"/>
          </a:xfrm>
        </p:grpSpPr>
        <p:sp>
          <p:nvSpPr>
            <p:cNvPr id="21" name="TextBox 20">
              <a:extLst>
                <a:ext uri="{FF2B5EF4-FFF2-40B4-BE49-F238E27FC236}">
                  <a16:creationId xmlns:a16="http://schemas.microsoft.com/office/drawing/2014/main" id="{79A075E5-3F9F-432D-970D-375849C6E373}"/>
                </a:ext>
              </a:extLst>
            </p:cNvPr>
            <p:cNvSpPr txBox="1"/>
            <p:nvPr/>
          </p:nvSpPr>
          <p:spPr>
            <a:xfrm>
              <a:off x="1162257" y="3661225"/>
              <a:ext cx="184731" cy="661720"/>
            </a:xfrm>
            <a:prstGeom prst="rect">
              <a:avLst/>
            </a:prstGeom>
            <a:noFill/>
          </p:spPr>
          <p:txBody>
            <a:bodyPr wrap="none" rtlCol="0">
              <a:spAutoFit/>
            </a:bodyPr>
            <a:lstStyle>
              <a:defPPr>
                <a:defRPr lang="ko-KR"/>
              </a:defPPr>
              <a:lvl1pPr>
                <a:defRPr sz="3400" b="1" spc="-150">
                  <a:latin typeface="나눔스퀘어" panose="020B0600000101010101" pitchFamily="50" charset="-127"/>
                  <a:ea typeface="나눔스퀘어" panose="020B0600000101010101" pitchFamily="50" charset="-127"/>
                </a:defRPr>
              </a:lvl1pPr>
            </a:lstStyle>
            <a:p>
              <a:endParaRPr lang="en-US" altLang="ko-KR" sz="3700" dirty="0">
                <a:latin typeface="Arial" panose="020B0604020202020204" pitchFamily="34" charset="0"/>
                <a:cs typeface="Arial" panose="020B0604020202020204" pitchFamily="34" charset="0"/>
              </a:endParaRPr>
            </a:p>
          </p:txBody>
        </p:sp>
        <p:sp>
          <p:nvSpPr>
            <p:cNvPr id="22" name="타원 21">
              <a:extLst>
                <a:ext uri="{FF2B5EF4-FFF2-40B4-BE49-F238E27FC236}">
                  <a16:creationId xmlns:a16="http://schemas.microsoft.com/office/drawing/2014/main" id="{511D622B-76E8-49D2-A7E5-DE6B5A82B2BD}"/>
                </a:ext>
              </a:extLst>
            </p:cNvPr>
            <p:cNvSpPr/>
            <p:nvPr/>
          </p:nvSpPr>
          <p:spPr>
            <a:xfrm>
              <a:off x="541328" y="3663381"/>
              <a:ext cx="551291" cy="551291"/>
            </a:xfrm>
            <a:prstGeom prst="ellipse">
              <a:avLst/>
            </a:prstGeom>
            <a:solidFill>
              <a:srgbClr val="7030A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solidFill>
                  <a:schemeClr val="lt1"/>
                </a:solidFill>
                <a:latin typeface="Arial" panose="020B0604020202020204" pitchFamily="34" charset="0"/>
                <a:cs typeface="Arial" panose="020B0604020202020204" pitchFamily="34" charset="0"/>
              </a:endParaRPr>
            </a:p>
          </p:txBody>
        </p:sp>
        <p:sp>
          <p:nvSpPr>
            <p:cNvPr id="23" name="TextBox 22">
              <a:extLst>
                <a:ext uri="{FF2B5EF4-FFF2-40B4-BE49-F238E27FC236}">
                  <a16:creationId xmlns:a16="http://schemas.microsoft.com/office/drawing/2014/main" id="{16B79E0C-8C7A-4D0C-90CD-3932D25E53D7}"/>
                </a:ext>
              </a:extLst>
            </p:cNvPr>
            <p:cNvSpPr txBox="1"/>
            <p:nvPr/>
          </p:nvSpPr>
          <p:spPr>
            <a:xfrm>
              <a:off x="616676" y="3689135"/>
              <a:ext cx="378901" cy="523220"/>
            </a:xfrm>
            <a:prstGeom prst="rect">
              <a:avLst/>
            </a:prstGeom>
            <a:noFill/>
          </p:spPr>
          <p:txBody>
            <a:bodyPr wrap="square" rtlCol="0">
              <a:spAutoFit/>
            </a:bodyPr>
            <a:lstStyle>
              <a:defPPr>
                <a:defRPr lang="ko-KR"/>
              </a:defPPr>
              <a:lvl1pPr>
                <a:defRPr sz="2800">
                  <a:solidFill>
                    <a:srgbClr val="002060"/>
                  </a:solidFill>
                  <a:latin typeface="나눔스퀘어" panose="020B0600000101010101" pitchFamily="50" charset="-127"/>
                  <a:ea typeface="나눔스퀘어" panose="020B0600000101010101" pitchFamily="50" charset="-127"/>
                </a:defRPr>
              </a:lvl1pPr>
            </a:lstStyle>
            <a:p>
              <a:r>
                <a:rPr lang="en-US" altLang="ko-KR" dirty="0">
                  <a:solidFill>
                    <a:schemeClr val="bg1"/>
                  </a:solidFill>
                  <a:latin typeface="Arial" panose="020B0604020202020204" pitchFamily="34" charset="0"/>
                  <a:cs typeface="Arial" panose="020B0604020202020204" pitchFamily="34" charset="0"/>
                </a:rPr>
                <a:t>3</a:t>
              </a:r>
              <a:endParaRPr lang="ko-KR" altLang="en-US" dirty="0">
                <a:solidFill>
                  <a:schemeClr val="bg1"/>
                </a:solidFill>
                <a:latin typeface="Arial" panose="020B0604020202020204" pitchFamily="34" charset="0"/>
                <a:cs typeface="Arial" panose="020B0604020202020204" pitchFamily="34" charset="0"/>
              </a:endParaRPr>
            </a:p>
          </p:txBody>
        </p:sp>
        <p:cxnSp>
          <p:nvCxnSpPr>
            <p:cNvPr id="24" name="직선 연결선 23">
              <a:extLst>
                <a:ext uri="{FF2B5EF4-FFF2-40B4-BE49-F238E27FC236}">
                  <a16:creationId xmlns:a16="http://schemas.microsoft.com/office/drawing/2014/main" id="{8DFAA13A-FCFC-4CC0-9C46-3AEAD370032E}"/>
                </a:ext>
              </a:extLst>
            </p:cNvPr>
            <p:cNvCxnSpPr>
              <a:cxnSpLocks/>
            </p:cNvCxnSpPr>
            <p:nvPr/>
          </p:nvCxnSpPr>
          <p:spPr>
            <a:xfrm>
              <a:off x="434203" y="4323054"/>
              <a:ext cx="7415071" cy="0"/>
            </a:xfrm>
            <a:prstGeom prst="line">
              <a:avLst/>
            </a:prstGeom>
            <a:ln>
              <a:solidFill>
                <a:schemeClr val="accent1">
                  <a:lumMod val="40000"/>
                  <a:lumOff val="60000"/>
                </a:schemeClr>
              </a:solidFill>
              <a:prstDash val="lgDash"/>
            </a:ln>
          </p:spPr>
          <p:style>
            <a:lnRef idx="1">
              <a:schemeClr val="accent1"/>
            </a:lnRef>
            <a:fillRef idx="0">
              <a:schemeClr val="accent1"/>
            </a:fillRef>
            <a:effectRef idx="0">
              <a:schemeClr val="accent1"/>
            </a:effectRef>
            <a:fontRef idx="minor">
              <a:schemeClr val="tx1"/>
            </a:fontRef>
          </p:style>
        </p:cxnSp>
      </p:grpSp>
      <p:grpSp>
        <p:nvGrpSpPr>
          <p:cNvPr id="2" name="그룹 1">
            <a:extLst>
              <a:ext uri="{FF2B5EF4-FFF2-40B4-BE49-F238E27FC236}">
                <a16:creationId xmlns:a16="http://schemas.microsoft.com/office/drawing/2014/main" id="{CAD0093D-F3CA-4C19-A872-2A40853E8475}"/>
              </a:ext>
            </a:extLst>
          </p:cNvPr>
          <p:cNvGrpSpPr/>
          <p:nvPr/>
        </p:nvGrpSpPr>
        <p:grpSpPr>
          <a:xfrm>
            <a:off x="-718625" y="697642"/>
            <a:ext cx="10738237" cy="1370910"/>
            <a:chOff x="88394" y="448938"/>
            <a:chExt cx="3269948" cy="1370910"/>
          </a:xfrm>
        </p:grpSpPr>
        <p:sp>
          <p:nvSpPr>
            <p:cNvPr id="25" name="대각선 방향의 모서리가 둥근 사각형 175">
              <a:extLst>
                <a:ext uri="{FF2B5EF4-FFF2-40B4-BE49-F238E27FC236}">
                  <a16:creationId xmlns:a16="http://schemas.microsoft.com/office/drawing/2014/main" id="{55D63185-2F26-4374-9534-FEDA48B48A92}"/>
                </a:ext>
              </a:extLst>
            </p:cNvPr>
            <p:cNvSpPr/>
            <p:nvPr/>
          </p:nvSpPr>
          <p:spPr bwMode="auto">
            <a:xfrm>
              <a:off x="554410" y="827201"/>
              <a:ext cx="2803932" cy="992647"/>
            </a:xfrm>
            <a:prstGeom prst="round2DiagRect">
              <a:avLst>
                <a:gd name="adj1" fmla="val 34495"/>
                <a:gd name="adj2" fmla="val 0"/>
              </a:avLst>
            </a:prstGeom>
            <a:solidFill>
              <a:srgbClr val="595959">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dirty="0">
                <a:latin typeface="Arial" panose="020B0604020202020204" pitchFamily="34" charset="0"/>
                <a:cs typeface="Arial" panose="020B0604020202020204" pitchFamily="34" charset="0"/>
              </a:endParaRPr>
            </a:p>
          </p:txBody>
        </p:sp>
        <p:sp>
          <p:nvSpPr>
            <p:cNvPr id="26" name="자유형: 도형 25">
              <a:extLst>
                <a:ext uri="{FF2B5EF4-FFF2-40B4-BE49-F238E27FC236}">
                  <a16:creationId xmlns:a16="http://schemas.microsoft.com/office/drawing/2014/main" id="{D9623F4A-BB36-4F85-9713-6B39FF2F119A}"/>
                </a:ext>
              </a:extLst>
            </p:cNvPr>
            <p:cNvSpPr/>
            <p:nvPr/>
          </p:nvSpPr>
          <p:spPr bwMode="auto">
            <a:xfrm>
              <a:off x="343459" y="448938"/>
              <a:ext cx="2649123" cy="1188723"/>
            </a:xfrm>
            <a:custGeom>
              <a:avLst/>
              <a:gdLst>
                <a:gd name="connsiteX0" fmla="*/ 342414 w 1578927"/>
                <a:gd name="connsiteY0" fmla="*/ 196076 h 1188723"/>
                <a:gd name="connsiteX1" fmla="*/ 473972 w 1578927"/>
                <a:gd name="connsiteY1" fmla="*/ 196076 h 1188723"/>
                <a:gd name="connsiteX2" fmla="*/ 473972 w 1578927"/>
                <a:gd name="connsiteY2" fmla="*/ 310690 h 1188723"/>
                <a:gd name="connsiteX3" fmla="*/ 528969 w 1578927"/>
                <a:gd name="connsiteY3" fmla="*/ 365687 h 1188723"/>
                <a:gd name="connsiteX4" fmla="*/ 583966 w 1578927"/>
                <a:gd name="connsiteY4" fmla="*/ 310690 h 1188723"/>
                <a:gd name="connsiteX5" fmla="*/ 583966 w 1578927"/>
                <a:gd name="connsiteY5" fmla="*/ 196076 h 1188723"/>
                <a:gd name="connsiteX6" fmla="*/ 1578927 w 1578927"/>
                <a:gd name="connsiteY6" fmla="*/ 196076 h 1188723"/>
                <a:gd name="connsiteX7" fmla="*/ 1578927 w 1578927"/>
                <a:gd name="connsiteY7" fmla="*/ 846309 h 1188723"/>
                <a:gd name="connsiteX8" fmla="*/ 1236513 w 1578927"/>
                <a:gd name="connsiteY8" fmla="*/ 1188723 h 1188723"/>
                <a:gd name="connsiteX9" fmla="*/ 0 w 1578927"/>
                <a:gd name="connsiteY9" fmla="*/ 1188723 h 1188723"/>
                <a:gd name="connsiteX10" fmla="*/ 0 w 1578927"/>
                <a:gd name="connsiteY10" fmla="*/ 538490 h 1188723"/>
                <a:gd name="connsiteX11" fmla="*/ 342414 w 1578927"/>
                <a:gd name="connsiteY11" fmla="*/ 196076 h 1188723"/>
                <a:gd name="connsiteX12" fmla="*/ 528969 w 1578927"/>
                <a:gd name="connsiteY12" fmla="*/ 0 h 1188723"/>
                <a:gd name="connsiteX13" fmla="*/ 583966 w 1578927"/>
                <a:gd name="connsiteY13" fmla="*/ 54997 h 1188723"/>
                <a:gd name="connsiteX14" fmla="*/ 583966 w 1578927"/>
                <a:gd name="connsiteY14" fmla="*/ 196076 h 1188723"/>
                <a:gd name="connsiteX15" fmla="*/ 473972 w 1578927"/>
                <a:gd name="connsiteY15" fmla="*/ 196076 h 1188723"/>
                <a:gd name="connsiteX16" fmla="*/ 473972 w 1578927"/>
                <a:gd name="connsiteY16" fmla="*/ 54997 h 1188723"/>
                <a:gd name="connsiteX17" fmla="*/ 528969 w 1578927"/>
                <a:gd name="connsiteY17" fmla="*/ 0 h 1188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578927" h="1188723">
                  <a:moveTo>
                    <a:pt x="342414" y="196076"/>
                  </a:moveTo>
                  <a:lnTo>
                    <a:pt x="473972" y="196076"/>
                  </a:lnTo>
                  <a:lnTo>
                    <a:pt x="473972" y="310690"/>
                  </a:lnTo>
                  <a:cubicBezTo>
                    <a:pt x="473972" y="341064"/>
                    <a:pt x="498595" y="365687"/>
                    <a:pt x="528969" y="365687"/>
                  </a:cubicBezTo>
                  <a:cubicBezTo>
                    <a:pt x="559343" y="365687"/>
                    <a:pt x="583966" y="341064"/>
                    <a:pt x="583966" y="310690"/>
                  </a:cubicBezTo>
                  <a:lnTo>
                    <a:pt x="583966" y="196076"/>
                  </a:lnTo>
                  <a:lnTo>
                    <a:pt x="1578927" y="196076"/>
                  </a:lnTo>
                  <a:lnTo>
                    <a:pt x="1578927" y="846309"/>
                  </a:lnTo>
                  <a:cubicBezTo>
                    <a:pt x="1578927" y="1035419"/>
                    <a:pt x="1425623" y="1188723"/>
                    <a:pt x="1236513" y="1188723"/>
                  </a:cubicBezTo>
                  <a:lnTo>
                    <a:pt x="0" y="1188723"/>
                  </a:lnTo>
                  <a:lnTo>
                    <a:pt x="0" y="538490"/>
                  </a:lnTo>
                  <a:cubicBezTo>
                    <a:pt x="0" y="349380"/>
                    <a:pt x="153304" y="196076"/>
                    <a:pt x="342414" y="196076"/>
                  </a:cubicBezTo>
                  <a:close/>
                  <a:moveTo>
                    <a:pt x="528969" y="0"/>
                  </a:moveTo>
                  <a:cubicBezTo>
                    <a:pt x="559343" y="0"/>
                    <a:pt x="583966" y="24623"/>
                    <a:pt x="583966" y="54997"/>
                  </a:cubicBezTo>
                  <a:lnTo>
                    <a:pt x="583966" y="196076"/>
                  </a:lnTo>
                  <a:lnTo>
                    <a:pt x="473972" y="196076"/>
                  </a:lnTo>
                  <a:lnTo>
                    <a:pt x="473972" y="54997"/>
                  </a:lnTo>
                  <a:cubicBezTo>
                    <a:pt x="473972" y="24623"/>
                    <a:pt x="498595" y="0"/>
                    <a:pt x="528969" y="0"/>
                  </a:cubicBezTo>
                  <a:close/>
                </a:path>
              </a:pathLst>
            </a:custGeom>
            <a:solidFill>
              <a:srgbClr val="2B90D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latin typeface="Arial" panose="020B0604020202020204" pitchFamily="34" charset="0"/>
                <a:cs typeface="Arial" panose="020B0604020202020204" pitchFamily="34" charset="0"/>
              </a:endParaRPr>
            </a:p>
          </p:txBody>
        </p:sp>
        <p:sp>
          <p:nvSpPr>
            <p:cNvPr id="27" name="직사각형 35">
              <a:extLst>
                <a:ext uri="{FF2B5EF4-FFF2-40B4-BE49-F238E27FC236}">
                  <a16:creationId xmlns:a16="http://schemas.microsoft.com/office/drawing/2014/main" id="{3313CE64-3B69-47F9-95DE-8C1D4AC2FC57}"/>
                </a:ext>
              </a:extLst>
            </p:cNvPr>
            <p:cNvSpPr/>
            <p:nvPr/>
          </p:nvSpPr>
          <p:spPr bwMode="auto">
            <a:xfrm>
              <a:off x="88394" y="795847"/>
              <a:ext cx="2768138" cy="724561"/>
            </a:xfrm>
            <a:prstGeom prst="rect">
              <a:avLst/>
            </a:prstGeom>
            <a:noFill/>
          </p:spPr>
          <p:txBody>
            <a:bodyPr anchor="ctr">
              <a:scene3d>
                <a:camera prst="orthographicFront"/>
                <a:lightRig rig="threePt" dir="t"/>
              </a:scene3d>
              <a:sp3d>
                <a:bevelT w="1270" h="1270"/>
                <a:bevelB w="1270" h="1270"/>
              </a:sp3d>
            </a:bodyPr>
            <a:lstStyle/>
            <a:p>
              <a:pPr marL="0" lvl="1" algn="r">
                <a:buClr>
                  <a:srgbClr val="008400"/>
                </a:buClr>
                <a:buSzPct val="140000"/>
                <a:tabLst>
                  <a:tab pos="5645270" algn="l"/>
                </a:tabLst>
                <a:defRPr/>
              </a:pPr>
              <a:endParaRPr lang="ko-KR" altLang="en-US" sz="2400" b="1" spc="-100" dirty="0">
                <a:latin typeface="Arial" panose="020B0604020202020204" pitchFamily="34" charset="0"/>
                <a:ea typeface="나눔스퀘어_ac Light" panose="020B0600000101010101" pitchFamily="50" charset="-127"/>
                <a:cs typeface="Arial" panose="020B0604020202020204" pitchFamily="34" charset="0"/>
                <a:sym typeface="Monotype Sorts"/>
              </a:endParaRPr>
            </a:p>
          </p:txBody>
        </p:sp>
      </p:grpSp>
      <p:sp>
        <p:nvSpPr>
          <p:cNvPr id="3" name="Rectangle 2">
            <a:extLst>
              <a:ext uri="{FF2B5EF4-FFF2-40B4-BE49-F238E27FC236}">
                <a16:creationId xmlns:a16="http://schemas.microsoft.com/office/drawing/2014/main" id="{5A6DCA52-86B1-4A1D-9719-CA3B22AB00F3}"/>
              </a:ext>
            </a:extLst>
          </p:cNvPr>
          <p:cNvSpPr/>
          <p:nvPr/>
        </p:nvSpPr>
        <p:spPr>
          <a:xfrm>
            <a:off x="1083967" y="1106634"/>
            <a:ext cx="3664593" cy="658835"/>
          </a:xfrm>
          <a:prstGeom prst="rect">
            <a:avLst/>
          </a:prstGeom>
        </p:spPr>
        <p:txBody>
          <a:bodyPr wrap="none">
            <a:spAutoFit/>
          </a:bodyPr>
          <a:lstStyle/>
          <a:p>
            <a:pPr>
              <a:lnSpc>
                <a:spcPct val="107000"/>
              </a:lnSpc>
              <a:spcAft>
                <a:spcPts val="800"/>
              </a:spcAft>
            </a:pPr>
            <a:r>
              <a:rPr lang="en-ID" sz="3600" b="1" dirty="0" err="1">
                <a:latin typeface="Calibri" panose="020F0502020204030204" pitchFamily="34" charset="0"/>
                <a:ea typeface="Calibri" panose="020F0502020204030204" pitchFamily="34" charset="0"/>
                <a:cs typeface="Times New Roman" panose="02020603050405020304" pitchFamily="18" charset="0"/>
              </a:rPr>
              <a:t>Kompetensi</a:t>
            </a:r>
            <a:r>
              <a:rPr lang="en-ID" sz="3600" b="1" dirty="0">
                <a:latin typeface="Calibri" panose="020F0502020204030204" pitchFamily="34" charset="0"/>
                <a:ea typeface="Calibri" panose="020F0502020204030204" pitchFamily="34" charset="0"/>
                <a:cs typeface="Times New Roman" panose="02020603050405020304" pitchFamily="18" charset="0"/>
              </a:rPr>
              <a:t> Dasar</a:t>
            </a:r>
          </a:p>
        </p:txBody>
      </p:sp>
      <p:sp>
        <p:nvSpPr>
          <p:cNvPr id="29" name="Rectangle 28">
            <a:extLst>
              <a:ext uri="{FF2B5EF4-FFF2-40B4-BE49-F238E27FC236}">
                <a16:creationId xmlns:a16="http://schemas.microsoft.com/office/drawing/2014/main" id="{28DE9163-946C-450E-BCB6-0B11963F1457}"/>
              </a:ext>
            </a:extLst>
          </p:cNvPr>
          <p:cNvSpPr/>
          <p:nvPr/>
        </p:nvSpPr>
        <p:spPr>
          <a:xfrm>
            <a:off x="1232851" y="2222151"/>
            <a:ext cx="10524945" cy="400110"/>
          </a:xfrm>
          <a:prstGeom prst="rect">
            <a:avLst/>
          </a:prstGeom>
        </p:spPr>
        <p:txBody>
          <a:bodyPr wrap="square">
            <a:spAutoFit/>
          </a:bodyPr>
          <a:lstStyle/>
          <a:p>
            <a:pPr algn="just"/>
            <a:r>
              <a:rPr lang="en-ID" sz="2000" dirty="0" err="1">
                <a:latin typeface="Arial" panose="020B0604020202020204" pitchFamily="34" charset="0"/>
                <a:cs typeface="Arial" panose="020B0604020202020204" pitchFamily="34" charset="0"/>
              </a:rPr>
              <a:t>Mengetahui</a:t>
            </a:r>
            <a:r>
              <a:rPr lang="en-ID" sz="2000" dirty="0">
                <a:latin typeface="Arial" panose="020B0604020202020204" pitchFamily="34" charset="0"/>
                <a:cs typeface="Arial" panose="020B0604020202020204" pitchFamily="34" charset="0"/>
              </a:rPr>
              <a:t> dan </a:t>
            </a:r>
            <a:r>
              <a:rPr lang="en-ID" sz="2000" dirty="0" err="1">
                <a:latin typeface="Arial" panose="020B0604020202020204" pitchFamily="34" charset="0"/>
                <a:cs typeface="Arial" panose="020B0604020202020204" pitchFamily="34" charset="0"/>
              </a:rPr>
              <a:t>memahami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Inovasi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Produk</a:t>
            </a:r>
            <a:endParaRPr lang="en-ID" sz="2000" dirty="0">
              <a:latin typeface="Arial" panose="020B0604020202020204" pitchFamily="34" charset="0"/>
              <a:cs typeface="Arial" panose="020B0604020202020204" pitchFamily="34" charset="0"/>
            </a:endParaRPr>
          </a:p>
        </p:txBody>
      </p:sp>
      <p:sp>
        <p:nvSpPr>
          <p:cNvPr id="30" name="Rectangle 29">
            <a:extLst>
              <a:ext uri="{FF2B5EF4-FFF2-40B4-BE49-F238E27FC236}">
                <a16:creationId xmlns:a16="http://schemas.microsoft.com/office/drawing/2014/main" id="{5BE95BEE-B617-40C8-AF29-CD93943C8E32}"/>
              </a:ext>
            </a:extLst>
          </p:cNvPr>
          <p:cNvSpPr/>
          <p:nvPr/>
        </p:nvSpPr>
        <p:spPr>
          <a:xfrm>
            <a:off x="1226437" y="2956549"/>
            <a:ext cx="9524048" cy="400110"/>
          </a:xfrm>
          <a:prstGeom prst="rect">
            <a:avLst/>
          </a:prstGeom>
        </p:spPr>
        <p:txBody>
          <a:bodyPr wrap="square">
            <a:spAutoFit/>
          </a:bodyPr>
          <a:lstStyle/>
          <a:p>
            <a:pPr algn="just"/>
            <a:r>
              <a:rPr lang="en-ID" sz="2000" dirty="0" err="1">
                <a:latin typeface="Arial" panose="020B0604020202020204" pitchFamily="34" charset="0"/>
                <a:cs typeface="Arial" panose="020B0604020202020204" pitchFamily="34" charset="0"/>
              </a:rPr>
              <a:t>Mengetahui</a:t>
            </a:r>
            <a:r>
              <a:rPr lang="en-ID" sz="2000" dirty="0">
                <a:latin typeface="Arial" panose="020B0604020202020204" pitchFamily="34" charset="0"/>
                <a:cs typeface="Arial" panose="020B0604020202020204" pitchFamily="34" charset="0"/>
              </a:rPr>
              <a:t> dan </a:t>
            </a:r>
            <a:r>
              <a:rPr lang="en-ID" sz="2000" dirty="0" err="1">
                <a:latin typeface="Arial" panose="020B0604020202020204" pitchFamily="34" charset="0"/>
                <a:cs typeface="Arial" panose="020B0604020202020204" pitchFamily="34" charset="0"/>
              </a:rPr>
              <a:t>memahami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Karakter</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Penyuluh</a:t>
            </a:r>
            <a:endParaRPr lang="en-ID" sz="2000" dirty="0">
              <a:latin typeface="Arial" panose="020B0604020202020204" pitchFamily="34" charset="0"/>
              <a:cs typeface="Arial" panose="020B0604020202020204" pitchFamily="34" charset="0"/>
            </a:endParaRPr>
          </a:p>
        </p:txBody>
      </p:sp>
      <p:sp>
        <p:nvSpPr>
          <p:cNvPr id="31" name="Rectangle 30">
            <a:extLst>
              <a:ext uri="{FF2B5EF4-FFF2-40B4-BE49-F238E27FC236}">
                <a16:creationId xmlns:a16="http://schemas.microsoft.com/office/drawing/2014/main" id="{535B65C1-7734-431A-B98C-EAA3182742E5}"/>
              </a:ext>
            </a:extLst>
          </p:cNvPr>
          <p:cNvSpPr/>
          <p:nvPr/>
        </p:nvSpPr>
        <p:spPr>
          <a:xfrm>
            <a:off x="1211082" y="3690948"/>
            <a:ext cx="10269718" cy="400110"/>
          </a:xfrm>
          <a:prstGeom prst="rect">
            <a:avLst/>
          </a:prstGeom>
        </p:spPr>
        <p:txBody>
          <a:bodyPr wrap="square">
            <a:spAutoFit/>
          </a:bodyPr>
          <a:lstStyle/>
          <a:p>
            <a:pPr algn="just"/>
            <a:r>
              <a:rPr lang="es-ES" sz="2000" dirty="0" err="1">
                <a:latin typeface="Arial" panose="020B0604020202020204" pitchFamily="34" charset="0"/>
                <a:cs typeface="Arial" panose="020B0604020202020204" pitchFamily="34" charset="0"/>
              </a:rPr>
              <a:t>Mengetahui</a:t>
            </a:r>
            <a:r>
              <a:rPr lang="es-ES" sz="2000" dirty="0">
                <a:latin typeface="Arial" panose="020B0604020202020204" pitchFamily="34" charset="0"/>
                <a:cs typeface="Arial" panose="020B0604020202020204" pitchFamily="34" charset="0"/>
              </a:rPr>
              <a:t> dan </a:t>
            </a:r>
            <a:r>
              <a:rPr lang="es-ES" sz="2000" dirty="0" err="1">
                <a:latin typeface="Arial" panose="020B0604020202020204" pitchFamily="34" charset="0"/>
                <a:cs typeface="Arial" panose="020B0604020202020204" pitchFamily="34" charset="0"/>
              </a:rPr>
              <a:t>memahami</a:t>
            </a:r>
            <a:r>
              <a:rPr lang="es-ES"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Karakter</a:t>
            </a:r>
            <a:r>
              <a:rPr lang="en-ID" sz="2000" dirty="0">
                <a:latin typeface="Arial" panose="020B0604020202020204" pitchFamily="34" charset="0"/>
                <a:cs typeface="Arial" panose="020B0604020202020204" pitchFamily="34" charset="0"/>
              </a:rPr>
              <a:t> Masyarakat</a:t>
            </a:r>
            <a:r>
              <a:rPr lang="es-ES" sz="2000" dirty="0">
                <a:latin typeface="Arial" panose="020B0604020202020204" pitchFamily="34" charset="0"/>
                <a:cs typeface="Arial" panose="020B0604020202020204" pitchFamily="34" charset="0"/>
              </a:rPr>
              <a:t>.</a:t>
            </a:r>
            <a:endParaRPr lang="es-ES" sz="2000" dirty="0">
              <a:solidFill>
                <a:schemeClr val="dk1"/>
              </a:solidFill>
              <a:latin typeface="Arial" panose="020B0604020202020204" pitchFamily="34" charset="0"/>
              <a:ea typeface="Livvic"/>
              <a:cs typeface="Arial" panose="020B0604020202020204" pitchFamily="34" charset="0"/>
              <a:sym typeface="Livvic"/>
            </a:endParaRPr>
          </a:p>
        </p:txBody>
      </p:sp>
      <p:pic>
        <p:nvPicPr>
          <p:cNvPr id="32" name="Picture 31">
            <a:extLst>
              <a:ext uri="{FF2B5EF4-FFF2-40B4-BE49-F238E27FC236}">
                <a16:creationId xmlns:a16="http://schemas.microsoft.com/office/drawing/2014/main" id="{26AF9A3B-04AC-44E1-82DA-550A5202F7C0}"/>
              </a:ext>
            </a:extLst>
          </p:cNvPr>
          <p:cNvPicPr>
            <a:picLocks noChangeAspect="1"/>
          </p:cNvPicPr>
          <p:nvPr/>
        </p:nvPicPr>
        <p:blipFill>
          <a:blip r:embed="rId2"/>
          <a:stretch>
            <a:fillRect/>
          </a:stretch>
        </p:blipFill>
        <p:spPr>
          <a:xfrm>
            <a:off x="-44862" y="0"/>
            <a:ext cx="1009107" cy="1009107"/>
          </a:xfrm>
          <a:prstGeom prst="ellipse">
            <a:avLst/>
          </a:prstGeom>
          <a:ln>
            <a:noFill/>
          </a:ln>
          <a:effectLst>
            <a:softEdge rad="112500"/>
          </a:effectLst>
        </p:spPr>
      </p:pic>
      <p:grpSp>
        <p:nvGrpSpPr>
          <p:cNvPr id="28" name="그룹 19">
            <a:extLst>
              <a:ext uri="{FF2B5EF4-FFF2-40B4-BE49-F238E27FC236}">
                <a16:creationId xmlns:a16="http://schemas.microsoft.com/office/drawing/2014/main" id="{18616A14-D11F-44CD-890D-B79D3ADBAD06}"/>
              </a:ext>
            </a:extLst>
          </p:cNvPr>
          <p:cNvGrpSpPr/>
          <p:nvPr/>
        </p:nvGrpSpPr>
        <p:grpSpPr>
          <a:xfrm>
            <a:off x="434203" y="3659032"/>
            <a:ext cx="7415071" cy="661829"/>
            <a:chOff x="434203" y="3661225"/>
            <a:chExt cx="7415071" cy="661829"/>
          </a:xfrm>
        </p:grpSpPr>
        <p:sp>
          <p:nvSpPr>
            <p:cNvPr id="33" name="TextBox 32">
              <a:extLst>
                <a:ext uri="{FF2B5EF4-FFF2-40B4-BE49-F238E27FC236}">
                  <a16:creationId xmlns:a16="http://schemas.microsoft.com/office/drawing/2014/main" id="{DF547DEA-63D2-4653-8F56-164B6896195D}"/>
                </a:ext>
              </a:extLst>
            </p:cNvPr>
            <p:cNvSpPr txBox="1"/>
            <p:nvPr/>
          </p:nvSpPr>
          <p:spPr>
            <a:xfrm>
              <a:off x="1162257" y="3661225"/>
              <a:ext cx="184731" cy="661720"/>
            </a:xfrm>
            <a:prstGeom prst="rect">
              <a:avLst/>
            </a:prstGeom>
            <a:noFill/>
          </p:spPr>
          <p:txBody>
            <a:bodyPr wrap="none" rtlCol="0">
              <a:spAutoFit/>
            </a:bodyPr>
            <a:lstStyle>
              <a:defPPr>
                <a:defRPr lang="ko-KR"/>
              </a:defPPr>
              <a:lvl1pPr>
                <a:defRPr sz="3400" b="1" spc="-150">
                  <a:latin typeface="나눔스퀘어" panose="020B0600000101010101" pitchFamily="50" charset="-127"/>
                  <a:ea typeface="나눔스퀘어" panose="020B0600000101010101" pitchFamily="50" charset="-127"/>
                </a:defRPr>
              </a:lvl1pPr>
            </a:lstStyle>
            <a:p>
              <a:endParaRPr lang="en-US" altLang="ko-KR" sz="3700" dirty="0">
                <a:latin typeface="Arial" panose="020B0604020202020204" pitchFamily="34" charset="0"/>
                <a:cs typeface="Arial" panose="020B0604020202020204" pitchFamily="34" charset="0"/>
              </a:endParaRPr>
            </a:p>
          </p:txBody>
        </p:sp>
        <p:sp>
          <p:nvSpPr>
            <p:cNvPr id="34" name="타원 21">
              <a:extLst>
                <a:ext uri="{FF2B5EF4-FFF2-40B4-BE49-F238E27FC236}">
                  <a16:creationId xmlns:a16="http://schemas.microsoft.com/office/drawing/2014/main" id="{D04FDB4B-108C-45CF-A6D0-4CA04C955872}"/>
                </a:ext>
              </a:extLst>
            </p:cNvPr>
            <p:cNvSpPr/>
            <p:nvPr/>
          </p:nvSpPr>
          <p:spPr>
            <a:xfrm>
              <a:off x="541328" y="3663381"/>
              <a:ext cx="551291" cy="551291"/>
            </a:xfrm>
            <a:prstGeom prst="ellipse">
              <a:avLst/>
            </a:prstGeom>
            <a:solidFill>
              <a:srgbClr val="7030A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solidFill>
                  <a:schemeClr val="lt1"/>
                </a:solidFill>
                <a:latin typeface="Arial" panose="020B0604020202020204" pitchFamily="34" charset="0"/>
                <a:cs typeface="Arial" panose="020B0604020202020204" pitchFamily="34" charset="0"/>
              </a:endParaRPr>
            </a:p>
          </p:txBody>
        </p:sp>
        <p:sp>
          <p:nvSpPr>
            <p:cNvPr id="35" name="TextBox 34">
              <a:extLst>
                <a:ext uri="{FF2B5EF4-FFF2-40B4-BE49-F238E27FC236}">
                  <a16:creationId xmlns:a16="http://schemas.microsoft.com/office/drawing/2014/main" id="{3E209221-03DE-4A8A-AFC5-8617F74A7C03}"/>
                </a:ext>
              </a:extLst>
            </p:cNvPr>
            <p:cNvSpPr txBox="1"/>
            <p:nvPr/>
          </p:nvSpPr>
          <p:spPr>
            <a:xfrm>
              <a:off x="616676" y="3689135"/>
              <a:ext cx="378901" cy="523220"/>
            </a:xfrm>
            <a:prstGeom prst="rect">
              <a:avLst/>
            </a:prstGeom>
            <a:noFill/>
          </p:spPr>
          <p:txBody>
            <a:bodyPr wrap="square" rtlCol="0">
              <a:spAutoFit/>
            </a:bodyPr>
            <a:lstStyle>
              <a:defPPr>
                <a:defRPr lang="ko-KR"/>
              </a:defPPr>
              <a:lvl1pPr>
                <a:defRPr sz="2800">
                  <a:solidFill>
                    <a:srgbClr val="002060"/>
                  </a:solidFill>
                  <a:latin typeface="나눔스퀘어" panose="020B0600000101010101" pitchFamily="50" charset="-127"/>
                  <a:ea typeface="나눔스퀘어" panose="020B0600000101010101" pitchFamily="50" charset="-127"/>
                </a:defRPr>
              </a:lvl1pPr>
            </a:lstStyle>
            <a:p>
              <a:r>
                <a:rPr lang="en-US" altLang="ko-KR" dirty="0">
                  <a:solidFill>
                    <a:schemeClr val="bg1"/>
                  </a:solidFill>
                  <a:latin typeface="Arial" panose="020B0604020202020204" pitchFamily="34" charset="0"/>
                  <a:cs typeface="Arial" panose="020B0604020202020204" pitchFamily="34" charset="0"/>
                </a:rPr>
                <a:t>3</a:t>
              </a:r>
              <a:endParaRPr lang="ko-KR" altLang="en-US" dirty="0">
                <a:solidFill>
                  <a:schemeClr val="bg1"/>
                </a:solidFill>
                <a:latin typeface="Arial" panose="020B0604020202020204" pitchFamily="34" charset="0"/>
                <a:cs typeface="Arial" panose="020B0604020202020204" pitchFamily="34" charset="0"/>
              </a:endParaRPr>
            </a:p>
          </p:txBody>
        </p:sp>
        <p:cxnSp>
          <p:nvCxnSpPr>
            <p:cNvPr id="36" name="직선 연결선 23">
              <a:extLst>
                <a:ext uri="{FF2B5EF4-FFF2-40B4-BE49-F238E27FC236}">
                  <a16:creationId xmlns:a16="http://schemas.microsoft.com/office/drawing/2014/main" id="{12DCD353-7A30-43C5-BB20-3B32713C4622}"/>
                </a:ext>
              </a:extLst>
            </p:cNvPr>
            <p:cNvCxnSpPr>
              <a:cxnSpLocks/>
            </p:cNvCxnSpPr>
            <p:nvPr/>
          </p:nvCxnSpPr>
          <p:spPr>
            <a:xfrm>
              <a:off x="434203" y="4323054"/>
              <a:ext cx="7415071" cy="0"/>
            </a:xfrm>
            <a:prstGeom prst="line">
              <a:avLst/>
            </a:prstGeom>
            <a:ln>
              <a:solidFill>
                <a:schemeClr val="accent1">
                  <a:lumMod val="40000"/>
                  <a:lumOff val="60000"/>
                </a:schemeClr>
              </a:solidFill>
              <a:prstDash val="lgDash"/>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78310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anim calcmode="lin" valueType="num">
                                      <p:cBhvr>
                                        <p:cTn id="12" dur="500" fill="hold"/>
                                        <p:tgtEl>
                                          <p:spTgt spid="9"/>
                                        </p:tgtEl>
                                        <p:attrNameLst>
                                          <p:attrName>ppt_x</p:attrName>
                                        </p:attrNameLst>
                                      </p:cBhvr>
                                      <p:tavLst>
                                        <p:tav tm="0">
                                          <p:val>
                                            <p:strVal val="#ppt_x"/>
                                          </p:val>
                                        </p:tav>
                                        <p:tav tm="100000">
                                          <p:val>
                                            <p:strVal val="#ppt_x"/>
                                          </p:val>
                                        </p:tav>
                                      </p:tavLst>
                                    </p:anim>
                                    <p:anim calcmode="lin" valueType="num">
                                      <p:cBhvr>
                                        <p:cTn id="13" dur="500" fill="hold"/>
                                        <p:tgtEl>
                                          <p:spTgt spid="9"/>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anim calcmode="lin" valueType="num">
                                      <p:cBhvr>
                                        <p:cTn id="18" dur="500" fill="hold"/>
                                        <p:tgtEl>
                                          <p:spTgt spid="15"/>
                                        </p:tgtEl>
                                        <p:attrNameLst>
                                          <p:attrName>ppt_x</p:attrName>
                                        </p:attrNameLst>
                                      </p:cBhvr>
                                      <p:tavLst>
                                        <p:tav tm="0">
                                          <p:val>
                                            <p:strVal val="#ppt_x"/>
                                          </p:val>
                                        </p:tav>
                                        <p:tav tm="100000">
                                          <p:val>
                                            <p:strVal val="#ppt_x"/>
                                          </p:val>
                                        </p:tav>
                                      </p:tavLst>
                                    </p:anim>
                                    <p:anim calcmode="lin" valueType="num">
                                      <p:cBhvr>
                                        <p:cTn id="19" dur="500" fill="hold"/>
                                        <p:tgtEl>
                                          <p:spTgt spid="15"/>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42" presetClass="entr" presetSubtype="0"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500"/>
                                        <p:tgtEl>
                                          <p:spTgt spid="20"/>
                                        </p:tgtEl>
                                      </p:cBhvr>
                                    </p:animEffect>
                                    <p:anim calcmode="lin" valueType="num">
                                      <p:cBhvr>
                                        <p:cTn id="24" dur="500" fill="hold"/>
                                        <p:tgtEl>
                                          <p:spTgt spid="20"/>
                                        </p:tgtEl>
                                        <p:attrNameLst>
                                          <p:attrName>ppt_x</p:attrName>
                                        </p:attrNameLst>
                                      </p:cBhvr>
                                      <p:tavLst>
                                        <p:tav tm="0">
                                          <p:val>
                                            <p:strVal val="#ppt_x"/>
                                          </p:val>
                                        </p:tav>
                                        <p:tav tm="100000">
                                          <p:val>
                                            <p:strVal val="#ppt_x"/>
                                          </p:val>
                                        </p:tav>
                                      </p:tavLst>
                                    </p:anim>
                                    <p:anim calcmode="lin" valueType="num">
                                      <p:cBhvr>
                                        <p:cTn id="25" dur="500" fill="hold"/>
                                        <p:tgtEl>
                                          <p:spTgt spid="20"/>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2" presetClass="entr" presetSubtype="0" fill="hold" nodeType="afterEffect">
                                  <p:stCondLst>
                                    <p:cond delay="0"/>
                                  </p:stCondLst>
                                  <p:childTnLst>
                                    <p:set>
                                      <p:cBhvr>
                                        <p:cTn id="28" dur="1" fill="hold">
                                          <p:stCondLst>
                                            <p:cond delay="0"/>
                                          </p:stCondLst>
                                        </p:cTn>
                                        <p:tgtEl>
                                          <p:spTgt spid="28"/>
                                        </p:tgtEl>
                                        <p:attrNameLst>
                                          <p:attrName>style.visibility</p:attrName>
                                        </p:attrNameLst>
                                      </p:cBhvr>
                                      <p:to>
                                        <p:strVal val="visible"/>
                                      </p:to>
                                    </p:set>
                                    <p:animEffect transition="in" filter="fade">
                                      <p:cBhvr>
                                        <p:cTn id="29" dur="500"/>
                                        <p:tgtEl>
                                          <p:spTgt spid="28"/>
                                        </p:tgtEl>
                                      </p:cBhvr>
                                    </p:animEffect>
                                    <p:anim calcmode="lin" valueType="num">
                                      <p:cBhvr>
                                        <p:cTn id="30" dur="500" fill="hold"/>
                                        <p:tgtEl>
                                          <p:spTgt spid="28"/>
                                        </p:tgtEl>
                                        <p:attrNameLst>
                                          <p:attrName>ppt_x</p:attrName>
                                        </p:attrNameLst>
                                      </p:cBhvr>
                                      <p:tavLst>
                                        <p:tav tm="0">
                                          <p:val>
                                            <p:strVal val="#ppt_x"/>
                                          </p:val>
                                        </p:tav>
                                        <p:tav tm="100000">
                                          <p:val>
                                            <p:strVal val="#ppt_x"/>
                                          </p:val>
                                        </p:tav>
                                      </p:tavLst>
                                    </p:anim>
                                    <p:anim calcmode="lin" valueType="num">
                                      <p:cBhvr>
                                        <p:cTn id="31" dur="5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1B92995-DE89-4B4E-915F-9D5C47F97480}"/>
              </a:ext>
            </a:extLst>
          </p:cNvPr>
          <p:cNvSpPr>
            <a:spLocks noGrp="1"/>
          </p:cNvSpPr>
          <p:nvPr>
            <p:ph type="title"/>
          </p:nvPr>
        </p:nvSpPr>
        <p:spPr>
          <a:xfrm>
            <a:off x="1120302" y="3539792"/>
            <a:ext cx="10515600" cy="701731"/>
          </a:xfrm>
        </p:spPr>
        <p:txBody>
          <a:bodyPr/>
          <a:lstStyle/>
          <a:p>
            <a:r>
              <a:rPr lang="en-ID" sz="4400" dirty="0" err="1">
                <a:cs typeface="Arial" panose="020B0604020202020204" pitchFamily="34" charset="0"/>
              </a:rPr>
              <a:t>Inovasi</a:t>
            </a:r>
            <a:r>
              <a:rPr lang="en-ID" sz="4400" dirty="0">
                <a:cs typeface="Arial" panose="020B0604020202020204" pitchFamily="34" charset="0"/>
              </a:rPr>
              <a:t> </a:t>
            </a:r>
            <a:r>
              <a:rPr lang="en-ID" sz="4400" dirty="0" err="1">
                <a:cs typeface="Arial" panose="020B0604020202020204" pitchFamily="34" charset="0"/>
              </a:rPr>
              <a:t>Produk</a:t>
            </a:r>
            <a:endParaRPr lang="ko-KR" altLang="en-US" sz="4400" dirty="0">
              <a:latin typeface="Redressed" panose="020B0604020202020204" charset="0"/>
              <a:cs typeface="Arial" panose="020B0604020202020204" pitchFamily="34" charset="0"/>
            </a:endParaRPr>
          </a:p>
        </p:txBody>
      </p:sp>
      <p:sp>
        <p:nvSpPr>
          <p:cNvPr id="3" name="대각선 방향의 모서리가 둥근 사각형 175">
            <a:extLst>
              <a:ext uri="{FF2B5EF4-FFF2-40B4-BE49-F238E27FC236}">
                <a16:creationId xmlns:a16="http://schemas.microsoft.com/office/drawing/2014/main" id="{49987A58-EA8A-4EE5-B048-BC1CF79AFA7A}"/>
              </a:ext>
            </a:extLst>
          </p:cNvPr>
          <p:cNvSpPr/>
          <p:nvPr/>
        </p:nvSpPr>
        <p:spPr bwMode="auto">
          <a:xfrm>
            <a:off x="1345965" y="1113896"/>
            <a:ext cx="1579196" cy="1221699"/>
          </a:xfrm>
          <a:prstGeom prst="round2DiagRect">
            <a:avLst>
              <a:gd name="adj1" fmla="val 34495"/>
              <a:gd name="adj2" fmla="val 0"/>
            </a:avLst>
          </a:prstGeom>
          <a:solidFill>
            <a:srgbClr val="000000">
              <a:alpha val="1803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dirty="0"/>
          </a:p>
        </p:txBody>
      </p:sp>
      <p:sp>
        <p:nvSpPr>
          <p:cNvPr id="4" name="대각선 방향의 모서리가 둥근 사각형 175">
            <a:extLst>
              <a:ext uri="{FF2B5EF4-FFF2-40B4-BE49-F238E27FC236}">
                <a16:creationId xmlns:a16="http://schemas.microsoft.com/office/drawing/2014/main" id="{788F82DA-B240-486F-832E-E3F25C24FCB5}"/>
              </a:ext>
            </a:extLst>
          </p:cNvPr>
          <p:cNvSpPr/>
          <p:nvPr/>
        </p:nvSpPr>
        <p:spPr bwMode="auto">
          <a:xfrm>
            <a:off x="1206110" y="973062"/>
            <a:ext cx="1579196" cy="1221699"/>
          </a:xfrm>
          <a:prstGeom prst="round2DiagRect">
            <a:avLst>
              <a:gd name="adj1" fmla="val 34495"/>
              <a:gd name="adj2" fmla="val 0"/>
            </a:avLst>
          </a:prstGeom>
          <a:solidFill>
            <a:srgbClr val="311B7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5" name="직사각형 35">
            <a:extLst>
              <a:ext uri="{FF2B5EF4-FFF2-40B4-BE49-F238E27FC236}">
                <a16:creationId xmlns:a16="http://schemas.microsoft.com/office/drawing/2014/main" id="{3F339899-2FA4-488C-A4AA-B11FD52ACAE5}"/>
              </a:ext>
            </a:extLst>
          </p:cNvPr>
          <p:cNvSpPr/>
          <p:nvPr/>
        </p:nvSpPr>
        <p:spPr bwMode="auto">
          <a:xfrm>
            <a:off x="1368727" y="1215861"/>
            <a:ext cx="1162656" cy="724561"/>
          </a:xfrm>
          <a:prstGeom prst="rect">
            <a:avLst/>
          </a:prstGeom>
          <a:noFill/>
        </p:spPr>
        <p:txBody>
          <a:bodyPr anchor="ctr">
            <a:scene3d>
              <a:camera prst="orthographicFront"/>
              <a:lightRig rig="threePt" dir="t"/>
            </a:scene3d>
            <a:sp3d>
              <a:bevelT w="1270" h="1270"/>
              <a:bevelB w="1270" h="1270"/>
            </a:sp3d>
          </a:bodyPr>
          <a:lstStyle/>
          <a:p>
            <a:pPr marL="0" lvl="1" algn="r">
              <a:buClr>
                <a:srgbClr val="008400"/>
              </a:buClr>
              <a:buSzPct val="140000"/>
              <a:tabLst>
                <a:tab pos="5645270" algn="l"/>
              </a:tabLst>
              <a:defRPr/>
            </a:pPr>
            <a:r>
              <a:rPr lang="en-US" altLang="ko-KR" sz="6000" b="1" spc="-100" dirty="0">
                <a:solidFill>
                  <a:srgbClr val="F9E9DA"/>
                </a:solidFill>
                <a:latin typeface="나눔스퀘어_ac Light" panose="020B0600000101010101" pitchFamily="50" charset="-127"/>
                <a:ea typeface="나눔스퀘어_ac Light" panose="020B0600000101010101" pitchFamily="50" charset="-127"/>
                <a:sym typeface="Monotype Sorts"/>
              </a:rPr>
              <a:t>01</a:t>
            </a:r>
            <a:endParaRPr lang="ko-KR" altLang="en-US" sz="6000" spc="-100" dirty="0">
              <a:gradFill flip="none" rotWithShape="1">
                <a:gsLst>
                  <a:gs pos="0">
                    <a:schemeClr val="bg1"/>
                  </a:gs>
                  <a:gs pos="100000">
                    <a:schemeClr val="bg1"/>
                  </a:gs>
                </a:gsLst>
                <a:path path="circle">
                  <a:fillToRect l="100000" t="100000"/>
                </a:path>
                <a:tileRect r="-100000" b="-100000"/>
              </a:gradFill>
              <a:latin typeface="나눔스퀘어_ac Light" panose="020B0600000101010101" pitchFamily="50" charset="-127"/>
              <a:ea typeface="나눔스퀘어_ac Light" panose="020B0600000101010101" pitchFamily="50" charset="-127"/>
              <a:sym typeface="Monotype Sorts"/>
            </a:endParaRPr>
          </a:p>
        </p:txBody>
      </p:sp>
      <p:pic>
        <p:nvPicPr>
          <p:cNvPr id="6" name="Picture 5">
            <a:extLst>
              <a:ext uri="{FF2B5EF4-FFF2-40B4-BE49-F238E27FC236}">
                <a16:creationId xmlns:a16="http://schemas.microsoft.com/office/drawing/2014/main" id="{1E28E13D-94F4-4655-8752-B18C8D48DFED}"/>
              </a:ext>
            </a:extLst>
          </p:cNvPr>
          <p:cNvPicPr>
            <a:picLocks noChangeAspect="1"/>
          </p:cNvPicPr>
          <p:nvPr/>
        </p:nvPicPr>
        <p:blipFill>
          <a:blip r:embed="rId2"/>
          <a:stretch>
            <a:fillRect/>
          </a:stretch>
        </p:blipFill>
        <p:spPr>
          <a:xfrm>
            <a:off x="-44862" y="0"/>
            <a:ext cx="1009107" cy="1009107"/>
          </a:xfrm>
          <a:prstGeom prst="ellipse">
            <a:avLst/>
          </a:prstGeom>
          <a:ln>
            <a:noFill/>
          </a:ln>
          <a:effectLst>
            <a:softEdge rad="112500"/>
          </a:effectLst>
        </p:spPr>
      </p:pic>
    </p:spTree>
    <p:extLst>
      <p:ext uri="{BB962C8B-B14F-4D97-AF65-F5344CB8AC3E}">
        <p14:creationId xmlns:p14="http://schemas.microsoft.com/office/powerpoint/2010/main" val="295875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randombar(horizontal)">
                                      <p:cBhvr>
                                        <p:cTn id="10" dur="500"/>
                                        <p:tgtEl>
                                          <p:spTgt spid="3"/>
                                        </p:tgtEl>
                                      </p:cBhvr>
                                    </p:animEffect>
                                  </p:childTnLst>
                                </p:cTn>
                              </p:par>
                            </p:childTnLst>
                          </p:cTn>
                        </p:par>
                        <p:par>
                          <p:cTn id="11" fill="hold">
                            <p:stCondLst>
                              <p:cond delay="500"/>
                            </p:stCondLst>
                            <p:childTnLst>
                              <p:par>
                                <p:cTn id="12" presetID="22" presetClass="entr" presetSubtype="4" fill="hold" grpId="0" nodeType="afterEffect">
                                  <p:stCondLst>
                                    <p:cond delay="0"/>
                                  </p:stCondLst>
                                  <p:iterate type="lt">
                                    <p:tmPct val="10000"/>
                                  </p:iterate>
                                  <p:childTnLst>
                                    <p:set>
                                      <p:cBhvr>
                                        <p:cTn id="13" dur="1" fill="hold">
                                          <p:stCondLst>
                                            <p:cond delay="0"/>
                                          </p:stCondLst>
                                        </p:cTn>
                                        <p:tgtEl>
                                          <p:spTgt spid="2"/>
                                        </p:tgtEl>
                                        <p:attrNameLst>
                                          <p:attrName>style.visibility</p:attrName>
                                        </p:attrNameLst>
                                      </p:cBhvr>
                                      <p:to>
                                        <p:strVal val="visible"/>
                                      </p:to>
                                    </p:set>
                                    <p:animEffect transition="in" filter="wipe(down)">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725E-F1E1-4649-9BD7-6628CA5AC14C}"/>
              </a:ext>
            </a:extLst>
          </p:cNvPr>
          <p:cNvSpPr>
            <a:spLocks noGrp="1"/>
          </p:cNvSpPr>
          <p:nvPr>
            <p:ph type="title"/>
          </p:nvPr>
        </p:nvSpPr>
        <p:spPr>
          <a:xfrm>
            <a:off x="213357" y="317369"/>
            <a:ext cx="5332550" cy="604781"/>
          </a:xfrm>
        </p:spPr>
        <p:txBody>
          <a:bodyPr/>
          <a:lstStyle/>
          <a:p>
            <a:r>
              <a:rPr lang="en-US" dirty="0" err="1"/>
              <a:t>Pengertian</a:t>
            </a:r>
            <a:r>
              <a:rPr lang="en-US" dirty="0"/>
              <a:t> </a:t>
            </a:r>
            <a:r>
              <a:rPr lang="en-US" dirty="0" err="1"/>
              <a:t>Inovasi</a:t>
            </a:r>
            <a:r>
              <a:rPr lang="en-US" dirty="0"/>
              <a:t> </a:t>
            </a:r>
            <a:r>
              <a:rPr lang="en-US" dirty="0" err="1"/>
              <a:t>Produk</a:t>
            </a:r>
            <a:endParaRPr lang="en-ID" dirty="0"/>
          </a:p>
        </p:txBody>
      </p:sp>
      <p:sp>
        <p:nvSpPr>
          <p:cNvPr id="3" name="Content Placeholder 2">
            <a:extLst>
              <a:ext uri="{FF2B5EF4-FFF2-40B4-BE49-F238E27FC236}">
                <a16:creationId xmlns:a16="http://schemas.microsoft.com/office/drawing/2014/main" id="{BB198E2A-7544-457E-BA44-12C4C50C5485}"/>
              </a:ext>
            </a:extLst>
          </p:cNvPr>
          <p:cNvSpPr>
            <a:spLocks noGrp="1"/>
          </p:cNvSpPr>
          <p:nvPr>
            <p:ph idx="10"/>
          </p:nvPr>
        </p:nvSpPr>
        <p:spPr/>
        <p:txBody>
          <a:bodyPr>
            <a:normAutofit/>
          </a:bodyPr>
          <a:lstStyle/>
          <a:p>
            <a:pPr marL="0" indent="0" algn="just">
              <a:buNone/>
            </a:pPr>
            <a:r>
              <a:rPr lang="en-ID" sz="2000" b="0" i="0" dirty="0" err="1">
                <a:solidFill>
                  <a:srgbClr val="232933"/>
                </a:solidFill>
                <a:effectLst/>
                <a:latin typeface="Arial" panose="020B0604020202020204" pitchFamily="34" charset="0"/>
                <a:cs typeface="Arial" panose="020B0604020202020204" pitchFamily="34" charset="0"/>
              </a:rPr>
              <a:t>Inovasi</a:t>
            </a:r>
            <a:r>
              <a:rPr lang="en-ID" sz="2000" b="0" i="0" dirty="0">
                <a:solidFill>
                  <a:srgbClr val="232933"/>
                </a:solidFill>
                <a:effectLst/>
                <a:latin typeface="Arial" panose="020B0604020202020204" pitchFamily="34" charset="0"/>
                <a:cs typeface="Arial" panose="020B0604020202020204" pitchFamily="34" charset="0"/>
              </a:rPr>
              <a:t> </a:t>
            </a:r>
            <a:r>
              <a:rPr lang="en-ID" sz="2000" b="0" i="0" dirty="0" err="1">
                <a:solidFill>
                  <a:srgbClr val="232933"/>
                </a:solidFill>
                <a:effectLst/>
                <a:latin typeface="Arial" panose="020B0604020202020204" pitchFamily="34" charset="0"/>
                <a:cs typeface="Arial" panose="020B0604020202020204" pitchFamily="34" charset="0"/>
              </a:rPr>
              <a:t>produk</a:t>
            </a:r>
            <a:r>
              <a:rPr lang="en-ID" sz="2000" b="0" i="0" dirty="0">
                <a:solidFill>
                  <a:srgbClr val="232933"/>
                </a:solidFill>
                <a:effectLst/>
                <a:latin typeface="Arial" panose="020B0604020202020204" pitchFamily="34" charset="0"/>
                <a:cs typeface="Arial" panose="020B0604020202020204" pitchFamily="34" charset="0"/>
              </a:rPr>
              <a:t> </a:t>
            </a:r>
            <a:r>
              <a:rPr lang="en-ID" sz="2000" b="0" i="0" dirty="0" err="1">
                <a:solidFill>
                  <a:srgbClr val="232933"/>
                </a:solidFill>
                <a:effectLst/>
                <a:latin typeface="Arial" panose="020B0604020202020204" pitchFamily="34" charset="0"/>
                <a:cs typeface="Arial" panose="020B0604020202020204" pitchFamily="34" charset="0"/>
              </a:rPr>
              <a:t>adalah</a:t>
            </a:r>
            <a:r>
              <a:rPr lang="en-ID" sz="2000" b="0" i="0" dirty="0">
                <a:solidFill>
                  <a:srgbClr val="232933"/>
                </a:solidFill>
                <a:effectLst/>
                <a:latin typeface="Arial" panose="020B0604020202020204" pitchFamily="34" charset="0"/>
                <a:cs typeface="Arial" panose="020B0604020202020204" pitchFamily="34" charset="0"/>
              </a:rPr>
              <a:t> proses </a:t>
            </a:r>
            <a:r>
              <a:rPr lang="en-ID" sz="2000" b="0" i="0" dirty="0" err="1">
                <a:solidFill>
                  <a:srgbClr val="232933"/>
                </a:solidFill>
                <a:effectLst/>
                <a:latin typeface="Arial" panose="020B0604020202020204" pitchFamily="34" charset="0"/>
                <a:cs typeface="Arial" panose="020B0604020202020204" pitchFamily="34" charset="0"/>
              </a:rPr>
              <a:t>menciptakan</a:t>
            </a:r>
            <a:r>
              <a:rPr lang="en-ID" sz="2000" b="0" i="0" dirty="0">
                <a:solidFill>
                  <a:srgbClr val="232933"/>
                </a:solidFill>
                <a:effectLst/>
                <a:latin typeface="Arial" panose="020B0604020202020204" pitchFamily="34" charset="0"/>
                <a:cs typeface="Arial" panose="020B0604020202020204" pitchFamily="34" charset="0"/>
              </a:rPr>
              <a:t> dan </a:t>
            </a:r>
            <a:r>
              <a:rPr lang="en-ID" sz="2000" b="0" i="0" dirty="0" err="1">
                <a:solidFill>
                  <a:srgbClr val="232933"/>
                </a:solidFill>
                <a:effectLst/>
                <a:latin typeface="Arial" panose="020B0604020202020204" pitchFamily="34" charset="0"/>
                <a:cs typeface="Arial" panose="020B0604020202020204" pitchFamily="34" charset="0"/>
              </a:rPr>
              <a:t>mengembangkan</a:t>
            </a:r>
            <a:r>
              <a:rPr lang="en-ID" sz="2000" b="0" i="0" dirty="0">
                <a:solidFill>
                  <a:srgbClr val="232933"/>
                </a:solidFill>
                <a:effectLst/>
                <a:latin typeface="Arial" panose="020B0604020202020204" pitchFamily="34" charset="0"/>
                <a:cs typeface="Arial" panose="020B0604020202020204" pitchFamily="34" charset="0"/>
              </a:rPr>
              <a:t> ide </a:t>
            </a:r>
            <a:r>
              <a:rPr lang="en-ID" sz="2000" b="0" i="0" dirty="0" err="1">
                <a:solidFill>
                  <a:srgbClr val="232933"/>
                </a:solidFill>
                <a:effectLst/>
                <a:latin typeface="Arial" panose="020B0604020202020204" pitchFamily="34" charset="0"/>
                <a:cs typeface="Arial" panose="020B0604020202020204" pitchFamily="34" charset="0"/>
              </a:rPr>
              <a:t>baru</a:t>
            </a:r>
            <a:r>
              <a:rPr lang="en-ID" sz="2000" b="0" i="0" dirty="0">
                <a:solidFill>
                  <a:srgbClr val="232933"/>
                </a:solidFill>
                <a:effectLst/>
                <a:latin typeface="Arial" panose="020B0604020202020204" pitchFamily="34" charset="0"/>
                <a:cs typeface="Arial" panose="020B0604020202020204" pitchFamily="34" charset="0"/>
              </a:rPr>
              <a:t> </a:t>
            </a:r>
            <a:r>
              <a:rPr lang="en-ID" sz="2000" b="0" i="0" dirty="0" err="1">
                <a:solidFill>
                  <a:srgbClr val="232933"/>
                </a:solidFill>
                <a:effectLst/>
                <a:latin typeface="Arial" panose="020B0604020202020204" pitchFamily="34" charset="0"/>
                <a:cs typeface="Arial" panose="020B0604020202020204" pitchFamily="34" charset="0"/>
              </a:rPr>
              <a:t>atau</a:t>
            </a:r>
            <a:r>
              <a:rPr lang="en-ID" sz="2000" b="0" i="0" dirty="0">
                <a:solidFill>
                  <a:srgbClr val="232933"/>
                </a:solidFill>
                <a:effectLst/>
                <a:latin typeface="Arial" panose="020B0604020202020204" pitchFamily="34" charset="0"/>
                <a:cs typeface="Arial" panose="020B0604020202020204" pitchFamily="34" charset="0"/>
              </a:rPr>
              <a:t> </a:t>
            </a:r>
            <a:r>
              <a:rPr lang="en-ID" sz="2000" b="0" i="0" dirty="0" err="1">
                <a:solidFill>
                  <a:srgbClr val="232933"/>
                </a:solidFill>
                <a:effectLst/>
                <a:latin typeface="Arial" panose="020B0604020202020204" pitchFamily="34" charset="0"/>
                <a:cs typeface="Arial" panose="020B0604020202020204" pitchFamily="34" charset="0"/>
              </a:rPr>
              <a:t>memperbaiki</a:t>
            </a:r>
            <a:r>
              <a:rPr lang="en-ID" sz="2000" b="0" i="0" dirty="0">
                <a:solidFill>
                  <a:srgbClr val="232933"/>
                </a:solidFill>
                <a:effectLst/>
                <a:latin typeface="Arial" panose="020B0604020202020204" pitchFamily="34" charset="0"/>
                <a:cs typeface="Arial" panose="020B0604020202020204" pitchFamily="34" charset="0"/>
              </a:rPr>
              <a:t> </a:t>
            </a:r>
            <a:r>
              <a:rPr lang="en-ID" sz="2000" b="0" i="0" dirty="0" err="1">
                <a:solidFill>
                  <a:srgbClr val="232933"/>
                </a:solidFill>
                <a:effectLst/>
                <a:latin typeface="Arial" panose="020B0604020202020204" pitchFamily="34" charset="0"/>
                <a:cs typeface="Arial" panose="020B0604020202020204" pitchFamily="34" charset="0"/>
              </a:rPr>
              <a:t>produk</a:t>
            </a:r>
            <a:r>
              <a:rPr lang="en-ID" sz="2000" b="0" i="0" dirty="0">
                <a:solidFill>
                  <a:srgbClr val="232933"/>
                </a:solidFill>
                <a:effectLst/>
                <a:latin typeface="Arial" panose="020B0604020202020204" pitchFamily="34" charset="0"/>
                <a:cs typeface="Arial" panose="020B0604020202020204" pitchFamily="34" charset="0"/>
              </a:rPr>
              <a:t> yang </a:t>
            </a:r>
            <a:r>
              <a:rPr lang="en-ID" sz="2000" b="0" i="0" dirty="0" err="1">
                <a:solidFill>
                  <a:srgbClr val="232933"/>
                </a:solidFill>
                <a:effectLst/>
                <a:latin typeface="Arial" panose="020B0604020202020204" pitchFamily="34" charset="0"/>
                <a:cs typeface="Arial" panose="020B0604020202020204" pitchFamily="34" charset="0"/>
              </a:rPr>
              <a:t>ada</a:t>
            </a:r>
            <a:r>
              <a:rPr lang="en-ID" sz="2000" b="0" i="0" dirty="0">
                <a:solidFill>
                  <a:srgbClr val="232933"/>
                </a:solidFill>
                <a:effectLst/>
                <a:latin typeface="Arial" panose="020B0604020202020204" pitchFamily="34" charset="0"/>
                <a:cs typeface="Arial" panose="020B0604020202020204" pitchFamily="34" charset="0"/>
              </a:rPr>
              <a:t> </a:t>
            </a:r>
            <a:r>
              <a:rPr lang="en-ID" sz="2000" b="0" i="0" dirty="0" err="1">
                <a:solidFill>
                  <a:srgbClr val="232933"/>
                </a:solidFill>
                <a:effectLst/>
                <a:latin typeface="Arial" panose="020B0604020202020204" pitchFamily="34" charset="0"/>
                <a:cs typeface="Arial" panose="020B0604020202020204" pitchFamily="34" charset="0"/>
              </a:rPr>
              <a:t>dengan</a:t>
            </a:r>
            <a:r>
              <a:rPr lang="en-ID" sz="2000" b="0" i="0" dirty="0">
                <a:solidFill>
                  <a:srgbClr val="232933"/>
                </a:solidFill>
                <a:effectLst/>
                <a:latin typeface="Arial" panose="020B0604020202020204" pitchFamily="34" charset="0"/>
                <a:cs typeface="Arial" panose="020B0604020202020204" pitchFamily="34" charset="0"/>
              </a:rPr>
              <a:t> </a:t>
            </a:r>
            <a:r>
              <a:rPr lang="en-ID" sz="2000" b="0" i="0" dirty="0" err="1">
                <a:solidFill>
                  <a:srgbClr val="232933"/>
                </a:solidFill>
                <a:effectLst/>
                <a:latin typeface="Arial" panose="020B0604020202020204" pitchFamily="34" charset="0"/>
                <a:cs typeface="Arial" panose="020B0604020202020204" pitchFamily="34" charset="0"/>
              </a:rPr>
              <a:t>tujuan</a:t>
            </a:r>
            <a:r>
              <a:rPr lang="en-ID" sz="2000" b="0" i="0" dirty="0">
                <a:solidFill>
                  <a:srgbClr val="232933"/>
                </a:solidFill>
                <a:effectLst/>
                <a:latin typeface="Arial" panose="020B0604020202020204" pitchFamily="34" charset="0"/>
                <a:cs typeface="Arial" panose="020B0604020202020204" pitchFamily="34" charset="0"/>
              </a:rPr>
              <a:t> </a:t>
            </a:r>
            <a:r>
              <a:rPr lang="en-ID" sz="2000" b="0" i="0" dirty="0" err="1">
                <a:solidFill>
                  <a:srgbClr val="232933"/>
                </a:solidFill>
                <a:effectLst/>
                <a:latin typeface="Arial" panose="020B0604020202020204" pitchFamily="34" charset="0"/>
                <a:cs typeface="Arial" panose="020B0604020202020204" pitchFamily="34" charset="0"/>
              </a:rPr>
              <a:t>meningkatkan</a:t>
            </a:r>
            <a:r>
              <a:rPr lang="en-ID" sz="2000" b="0" i="0" dirty="0">
                <a:solidFill>
                  <a:srgbClr val="232933"/>
                </a:solidFill>
                <a:effectLst/>
                <a:latin typeface="Arial" panose="020B0604020202020204" pitchFamily="34" charset="0"/>
                <a:cs typeface="Arial" panose="020B0604020202020204" pitchFamily="34" charset="0"/>
              </a:rPr>
              <a:t> </a:t>
            </a:r>
            <a:r>
              <a:rPr lang="en-ID" sz="2000" b="0" i="0" dirty="0" err="1">
                <a:solidFill>
                  <a:srgbClr val="232933"/>
                </a:solidFill>
                <a:effectLst/>
                <a:latin typeface="Arial" panose="020B0604020202020204" pitchFamily="34" charset="0"/>
                <a:cs typeface="Arial" panose="020B0604020202020204" pitchFamily="34" charset="0"/>
              </a:rPr>
              <a:t>nilai</a:t>
            </a:r>
            <a:r>
              <a:rPr lang="en-ID" sz="2000" b="0" i="0" dirty="0">
                <a:solidFill>
                  <a:srgbClr val="232933"/>
                </a:solidFill>
                <a:effectLst/>
                <a:latin typeface="Arial" panose="020B0604020202020204" pitchFamily="34" charset="0"/>
                <a:cs typeface="Arial" panose="020B0604020202020204" pitchFamily="34" charset="0"/>
              </a:rPr>
              <a:t> </a:t>
            </a:r>
            <a:r>
              <a:rPr lang="en-ID" sz="2000" b="0" i="0" dirty="0" err="1">
                <a:solidFill>
                  <a:srgbClr val="232933"/>
                </a:solidFill>
                <a:effectLst/>
                <a:latin typeface="Arial" panose="020B0604020202020204" pitchFamily="34" charset="0"/>
                <a:cs typeface="Arial" panose="020B0604020202020204" pitchFamily="34" charset="0"/>
              </a:rPr>
              <a:t>tambah</a:t>
            </a:r>
            <a:r>
              <a:rPr lang="en-ID" sz="2000" b="0" i="0" dirty="0">
                <a:solidFill>
                  <a:srgbClr val="232933"/>
                </a:solidFill>
                <a:effectLst/>
                <a:latin typeface="Arial" panose="020B0604020202020204" pitchFamily="34" charset="0"/>
                <a:cs typeface="Arial" panose="020B0604020202020204" pitchFamily="34" charset="0"/>
              </a:rPr>
              <a:t>, </a:t>
            </a:r>
            <a:r>
              <a:rPr lang="en-ID" sz="2000" b="0" i="0" dirty="0" err="1">
                <a:solidFill>
                  <a:srgbClr val="232933"/>
                </a:solidFill>
                <a:effectLst/>
                <a:latin typeface="Arial" panose="020B0604020202020204" pitchFamily="34" charset="0"/>
                <a:cs typeface="Arial" panose="020B0604020202020204" pitchFamily="34" charset="0"/>
              </a:rPr>
              <a:t>kualitas</a:t>
            </a:r>
            <a:r>
              <a:rPr lang="en-ID" sz="2000" b="0" i="0" dirty="0">
                <a:solidFill>
                  <a:srgbClr val="232933"/>
                </a:solidFill>
                <a:effectLst/>
                <a:latin typeface="Arial" panose="020B0604020202020204" pitchFamily="34" charset="0"/>
                <a:cs typeface="Arial" panose="020B0604020202020204" pitchFamily="34" charset="0"/>
              </a:rPr>
              <a:t>, </a:t>
            </a:r>
            <a:r>
              <a:rPr lang="en-ID" sz="2000" b="0" i="0" dirty="0" err="1">
                <a:solidFill>
                  <a:srgbClr val="232933"/>
                </a:solidFill>
                <a:effectLst/>
                <a:latin typeface="Arial" panose="020B0604020202020204" pitchFamily="34" charset="0"/>
                <a:cs typeface="Arial" panose="020B0604020202020204" pitchFamily="34" charset="0"/>
              </a:rPr>
              <a:t>fungsionalitas</a:t>
            </a:r>
            <a:r>
              <a:rPr lang="en-ID" sz="2000" b="0" i="0" dirty="0">
                <a:solidFill>
                  <a:srgbClr val="232933"/>
                </a:solidFill>
                <a:effectLst/>
                <a:latin typeface="Arial" panose="020B0604020202020204" pitchFamily="34" charset="0"/>
                <a:cs typeface="Arial" panose="020B0604020202020204" pitchFamily="34" charset="0"/>
              </a:rPr>
              <a:t>, </a:t>
            </a:r>
            <a:r>
              <a:rPr lang="en-ID" sz="2000" b="0" i="0" dirty="0" err="1">
                <a:solidFill>
                  <a:srgbClr val="232933"/>
                </a:solidFill>
                <a:effectLst/>
                <a:latin typeface="Arial" panose="020B0604020202020204" pitchFamily="34" charset="0"/>
                <a:cs typeface="Arial" panose="020B0604020202020204" pitchFamily="34" charset="0"/>
              </a:rPr>
              <a:t>atau</a:t>
            </a:r>
            <a:r>
              <a:rPr lang="en-ID" sz="2000" b="0" i="0" dirty="0">
                <a:solidFill>
                  <a:srgbClr val="232933"/>
                </a:solidFill>
                <a:effectLst/>
                <a:latin typeface="Arial" panose="020B0604020202020204" pitchFamily="34" charset="0"/>
                <a:cs typeface="Arial" panose="020B0604020202020204" pitchFamily="34" charset="0"/>
              </a:rPr>
              <a:t> </a:t>
            </a:r>
            <a:r>
              <a:rPr lang="en-ID" sz="2000" b="0" i="0" dirty="0" err="1">
                <a:solidFill>
                  <a:srgbClr val="232933"/>
                </a:solidFill>
                <a:effectLst/>
                <a:latin typeface="Arial" panose="020B0604020202020204" pitchFamily="34" charset="0"/>
                <a:cs typeface="Arial" panose="020B0604020202020204" pitchFamily="34" charset="0"/>
              </a:rPr>
              <a:t>daya</a:t>
            </a:r>
            <a:r>
              <a:rPr lang="en-ID" sz="2000" b="0" i="0" dirty="0">
                <a:solidFill>
                  <a:srgbClr val="232933"/>
                </a:solidFill>
                <a:effectLst/>
                <a:latin typeface="Arial" panose="020B0604020202020204" pitchFamily="34" charset="0"/>
                <a:cs typeface="Arial" panose="020B0604020202020204" pitchFamily="34" charset="0"/>
              </a:rPr>
              <a:t> </a:t>
            </a:r>
            <a:r>
              <a:rPr lang="en-ID" sz="2000" b="0" i="0" dirty="0" err="1">
                <a:solidFill>
                  <a:srgbClr val="232933"/>
                </a:solidFill>
                <a:effectLst/>
                <a:latin typeface="Arial" panose="020B0604020202020204" pitchFamily="34" charset="0"/>
                <a:cs typeface="Arial" panose="020B0604020202020204" pitchFamily="34" charset="0"/>
              </a:rPr>
              <a:t>tarik</a:t>
            </a:r>
            <a:r>
              <a:rPr lang="en-ID" sz="2000" b="0" i="0" dirty="0">
                <a:solidFill>
                  <a:srgbClr val="232933"/>
                </a:solidFill>
                <a:effectLst/>
                <a:latin typeface="Arial" panose="020B0604020202020204" pitchFamily="34" charset="0"/>
                <a:cs typeface="Arial" panose="020B0604020202020204" pitchFamily="34" charset="0"/>
              </a:rPr>
              <a:t> </a:t>
            </a:r>
            <a:r>
              <a:rPr lang="en-ID" sz="2000" b="0" i="0" dirty="0" err="1">
                <a:solidFill>
                  <a:srgbClr val="232933"/>
                </a:solidFill>
                <a:effectLst/>
                <a:latin typeface="Arial" panose="020B0604020202020204" pitchFamily="34" charset="0"/>
                <a:cs typeface="Arial" panose="020B0604020202020204" pitchFamily="34" charset="0"/>
              </a:rPr>
              <a:t>bagi</a:t>
            </a:r>
            <a:r>
              <a:rPr lang="en-ID" sz="2000" b="0" i="0" dirty="0">
                <a:solidFill>
                  <a:srgbClr val="232933"/>
                </a:solidFill>
                <a:effectLst/>
                <a:latin typeface="Arial" panose="020B0604020202020204" pitchFamily="34" charset="0"/>
                <a:cs typeface="Arial" panose="020B0604020202020204" pitchFamily="34" charset="0"/>
              </a:rPr>
              <a:t> </a:t>
            </a:r>
            <a:r>
              <a:rPr lang="en-ID" sz="2000" b="0" i="0" dirty="0" err="1">
                <a:solidFill>
                  <a:srgbClr val="232933"/>
                </a:solidFill>
                <a:effectLst/>
                <a:latin typeface="Arial" panose="020B0604020202020204" pitchFamily="34" charset="0"/>
                <a:cs typeface="Arial" panose="020B0604020202020204" pitchFamily="34" charset="0"/>
              </a:rPr>
              <a:t>pelanggan</a:t>
            </a:r>
            <a:r>
              <a:rPr lang="en-ID" sz="2000" b="0" i="0" dirty="0">
                <a:solidFill>
                  <a:srgbClr val="232933"/>
                </a:solidFill>
                <a:effectLst/>
                <a:latin typeface="Arial" panose="020B0604020202020204" pitchFamily="34" charset="0"/>
                <a:cs typeface="Arial" panose="020B0604020202020204" pitchFamily="34" charset="0"/>
              </a:rPr>
              <a:t>. Proses </a:t>
            </a:r>
            <a:r>
              <a:rPr lang="en-ID" sz="2000" b="0" i="0" dirty="0" err="1">
                <a:solidFill>
                  <a:srgbClr val="232933"/>
                </a:solidFill>
                <a:effectLst/>
                <a:latin typeface="Arial" panose="020B0604020202020204" pitchFamily="34" charset="0"/>
                <a:cs typeface="Arial" panose="020B0604020202020204" pitchFamily="34" charset="0"/>
              </a:rPr>
              <a:t>ini</a:t>
            </a:r>
            <a:r>
              <a:rPr lang="en-ID" sz="2000" b="0" i="0" dirty="0">
                <a:solidFill>
                  <a:srgbClr val="232933"/>
                </a:solidFill>
                <a:effectLst/>
                <a:latin typeface="Arial" panose="020B0604020202020204" pitchFamily="34" charset="0"/>
                <a:cs typeface="Arial" panose="020B0604020202020204" pitchFamily="34" charset="0"/>
              </a:rPr>
              <a:t> </a:t>
            </a:r>
            <a:r>
              <a:rPr lang="en-ID" sz="2000" b="0" i="0" dirty="0" err="1">
                <a:solidFill>
                  <a:srgbClr val="232933"/>
                </a:solidFill>
                <a:effectLst/>
                <a:latin typeface="Arial" panose="020B0604020202020204" pitchFamily="34" charset="0"/>
                <a:cs typeface="Arial" panose="020B0604020202020204" pitchFamily="34" charset="0"/>
              </a:rPr>
              <a:t>melibatkan</a:t>
            </a:r>
            <a:r>
              <a:rPr lang="en-ID" sz="2000" b="0" i="0" dirty="0">
                <a:solidFill>
                  <a:srgbClr val="232933"/>
                </a:solidFill>
                <a:effectLst/>
                <a:latin typeface="Arial" panose="020B0604020202020204" pitchFamily="34" charset="0"/>
                <a:cs typeface="Arial" panose="020B0604020202020204" pitchFamily="34" charset="0"/>
              </a:rPr>
              <a:t> </a:t>
            </a:r>
            <a:r>
              <a:rPr lang="en-ID" sz="2000" b="0" i="0" dirty="0" err="1">
                <a:solidFill>
                  <a:srgbClr val="232933"/>
                </a:solidFill>
                <a:effectLst/>
                <a:latin typeface="Arial" panose="020B0604020202020204" pitchFamily="34" charset="0"/>
                <a:cs typeface="Arial" panose="020B0604020202020204" pitchFamily="34" charset="0"/>
              </a:rPr>
              <a:t>pengenalan</a:t>
            </a:r>
            <a:r>
              <a:rPr lang="en-ID" sz="2000" b="0" i="0" dirty="0">
                <a:solidFill>
                  <a:srgbClr val="232933"/>
                </a:solidFill>
                <a:effectLst/>
                <a:latin typeface="Arial" panose="020B0604020202020204" pitchFamily="34" charset="0"/>
                <a:cs typeface="Arial" panose="020B0604020202020204" pitchFamily="34" charset="0"/>
              </a:rPr>
              <a:t> </a:t>
            </a:r>
            <a:r>
              <a:rPr lang="en-ID" sz="2000" b="0" i="0" dirty="0" err="1">
                <a:solidFill>
                  <a:srgbClr val="232933"/>
                </a:solidFill>
                <a:effectLst/>
                <a:latin typeface="Arial" panose="020B0604020202020204" pitchFamily="34" charset="0"/>
                <a:cs typeface="Arial" panose="020B0604020202020204" pitchFamily="34" charset="0"/>
              </a:rPr>
              <a:t>fitur</a:t>
            </a:r>
            <a:r>
              <a:rPr lang="en-ID" sz="2000" b="0" i="0" dirty="0">
                <a:solidFill>
                  <a:srgbClr val="232933"/>
                </a:solidFill>
                <a:effectLst/>
                <a:latin typeface="Arial" panose="020B0604020202020204" pitchFamily="34" charset="0"/>
                <a:cs typeface="Arial" panose="020B0604020202020204" pitchFamily="34" charset="0"/>
              </a:rPr>
              <a:t> </a:t>
            </a:r>
            <a:r>
              <a:rPr lang="en-ID" sz="2000" b="0" i="0" dirty="0" err="1">
                <a:solidFill>
                  <a:srgbClr val="232933"/>
                </a:solidFill>
                <a:effectLst/>
                <a:latin typeface="Arial" panose="020B0604020202020204" pitchFamily="34" charset="0"/>
                <a:cs typeface="Arial" panose="020B0604020202020204" pitchFamily="34" charset="0"/>
              </a:rPr>
              <a:t>baru</a:t>
            </a:r>
            <a:r>
              <a:rPr lang="en-ID" sz="2000" b="0" i="0" dirty="0">
                <a:solidFill>
                  <a:srgbClr val="232933"/>
                </a:solidFill>
                <a:effectLst/>
                <a:latin typeface="Arial" panose="020B0604020202020204" pitchFamily="34" charset="0"/>
                <a:cs typeface="Arial" panose="020B0604020202020204" pitchFamily="34" charset="0"/>
              </a:rPr>
              <a:t>, </a:t>
            </a:r>
            <a:r>
              <a:rPr lang="en-ID" sz="2000" b="0" i="0" dirty="0" err="1">
                <a:solidFill>
                  <a:srgbClr val="232933"/>
                </a:solidFill>
                <a:effectLst/>
                <a:latin typeface="Arial" panose="020B0604020202020204" pitchFamily="34" charset="0"/>
                <a:cs typeface="Arial" panose="020B0604020202020204" pitchFamily="34" charset="0"/>
              </a:rPr>
              <a:t>teknologi</a:t>
            </a:r>
            <a:r>
              <a:rPr lang="en-ID" sz="2000" b="0" i="0" dirty="0">
                <a:solidFill>
                  <a:srgbClr val="232933"/>
                </a:solidFill>
                <a:effectLst/>
                <a:latin typeface="Arial" panose="020B0604020202020204" pitchFamily="34" charset="0"/>
                <a:cs typeface="Arial" panose="020B0604020202020204" pitchFamily="34" charset="0"/>
              </a:rPr>
              <a:t> </a:t>
            </a:r>
            <a:r>
              <a:rPr lang="en-ID" sz="2000" b="0" i="0" dirty="0" err="1">
                <a:solidFill>
                  <a:srgbClr val="232933"/>
                </a:solidFill>
                <a:effectLst/>
                <a:latin typeface="Arial" panose="020B0604020202020204" pitchFamily="34" charset="0"/>
                <a:cs typeface="Arial" panose="020B0604020202020204" pitchFamily="34" charset="0"/>
              </a:rPr>
              <a:t>baru</a:t>
            </a:r>
            <a:r>
              <a:rPr lang="en-ID" sz="2000" b="0" i="0" dirty="0">
                <a:solidFill>
                  <a:srgbClr val="232933"/>
                </a:solidFill>
                <a:effectLst/>
                <a:latin typeface="Arial" panose="020B0604020202020204" pitchFamily="34" charset="0"/>
                <a:cs typeface="Arial" panose="020B0604020202020204" pitchFamily="34" charset="0"/>
              </a:rPr>
              <a:t>, </a:t>
            </a:r>
            <a:r>
              <a:rPr lang="en-ID" sz="2000" b="0" i="0" dirty="0" err="1">
                <a:solidFill>
                  <a:srgbClr val="232933"/>
                </a:solidFill>
                <a:effectLst/>
                <a:latin typeface="Arial" panose="020B0604020202020204" pitchFamily="34" charset="0"/>
                <a:cs typeface="Arial" panose="020B0604020202020204" pitchFamily="34" charset="0"/>
              </a:rPr>
              <a:t>perbaikan</a:t>
            </a:r>
            <a:r>
              <a:rPr lang="en-ID" sz="2000" b="0" i="0" dirty="0">
                <a:solidFill>
                  <a:srgbClr val="232933"/>
                </a:solidFill>
                <a:effectLst/>
                <a:latin typeface="Arial" panose="020B0604020202020204" pitchFamily="34" charset="0"/>
                <a:cs typeface="Arial" panose="020B0604020202020204" pitchFamily="34" charset="0"/>
              </a:rPr>
              <a:t> </a:t>
            </a:r>
            <a:r>
              <a:rPr lang="en-ID" sz="2000" b="0" i="0" dirty="0" err="1">
                <a:solidFill>
                  <a:srgbClr val="232933"/>
                </a:solidFill>
                <a:effectLst/>
                <a:latin typeface="Arial" panose="020B0604020202020204" pitchFamily="34" charset="0"/>
                <a:cs typeface="Arial" panose="020B0604020202020204" pitchFamily="34" charset="0"/>
              </a:rPr>
              <a:t>desain</a:t>
            </a:r>
            <a:r>
              <a:rPr lang="en-ID" sz="2000" b="0" i="0" dirty="0">
                <a:solidFill>
                  <a:srgbClr val="232933"/>
                </a:solidFill>
                <a:effectLst/>
                <a:latin typeface="Arial" panose="020B0604020202020204" pitchFamily="34" charset="0"/>
                <a:cs typeface="Arial" panose="020B0604020202020204" pitchFamily="34" charset="0"/>
              </a:rPr>
              <a:t>, </a:t>
            </a:r>
            <a:r>
              <a:rPr lang="en-ID" sz="2000" b="0" i="0" dirty="0" err="1">
                <a:solidFill>
                  <a:srgbClr val="232933"/>
                </a:solidFill>
                <a:effectLst/>
                <a:latin typeface="Arial" panose="020B0604020202020204" pitchFamily="34" charset="0"/>
                <a:cs typeface="Arial" panose="020B0604020202020204" pitchFamily="34" charset="0"/>
              </a:rPr>
              <a:t>atau</a:t>
            </a:r>
            <a:r>
              <a:rPr lang="en-ID" sz="2000" b="0" i="0" dirty="0">
                <a:solidFill>
                  <a:srgbClr val="232933"/>
                </a:solidFill>
                <a:effectLst/>
                <a:latin typeface="Arial" panose="020B0604020202020204" pitchFamily="34" charset="0"/>
                <a:cs typeface="Arial" panose="020B0604020202020204" pitchFamily="34" charset="0"/>
              </a:rPr>
              <a:t> </a:t>
            </a:r>
            <a:r>
              <a:rPr lang="en-ID" sz="2000" b="0" i="0" dirty="0" err="1">
                <a:solidFill>
                  <a:srgbClr val="232933"/>
                </a:solidFill>
                <a:effectLst/>
                <a:latin typeface="Arial" panose="020B0604020202020204" pitchFamily="34" charset="0"/>
                <a:cs typeface="Arial" panose="020B0604020202020204" pitchFamily="34" charset="0"/>
              </a:rPr>
              <a:t>perubahan</a:t>
            </a:r>
            <a:r>
              <a:rPr lang="en-ID" sz="2000" b="0" i="0" dirty="0">
                <a:solidFill>
                  <a:srgbClr val="232933"/>
                </a:solidFill>
                <a:effectLst/>
                <a:latin typeface="Arial" panose="020B0604020202020204" pitchFamily="34" charset="0"/>
                <a:cs typeface="Arial" panose="020B0604020202020204" pitchFamily="34" charset="0"/>
              </a:rPr>
              <a:t> </a:t>
            </a:r>
            <a:r>
              <a:rPr lang="en-ID" sz="2000" b="0" i="0" dirty="0" err="1">
                <a:solidFill>
                  <a:srgbClr val="232933"/>
                </a:solidFill>
                <a:effectLst/>
                <a:latin typeface="Arial" panose="020B0604020202020204" pitchFamily="34" charset="0"/>
                <a:cs typeface="Arial" panose="020B0604020202020204" pitchFamily="34" charset="0"/>
              </a:rPr>
              <a:t>dalam</a:t>
            </a:r>
            <a:r>
              <a:rPr lang="en-ID" sz="2000" b="0" i="0" dirty="0">
                <a:solidFill>
                  <a:srgbClr val="232933"/>
                </a:solidFill>
                <a:effectLst/>
                <a:latin typeface="Arial" panose="020B0604020202020204" pitchFamily="34" charset="0"/>
                <a:cs typeface="Arial" panose="020B0604020202020204" pitchFamily="34" charset="0"/>
              </a:rPr>
              <a:t> </a:t>
            </a:r>
            <a:r>
              <a:rPr lang="en-ID" sz="2000" b="0" i="0" dirty="0" err="1">
                <a:solidFill>
                  <a:srgbClr val="232933"/>
                </a:solidFill>
                <a:effectLst/>
                <a:latin typeface="Arial" panose="020B0604020202020204" pitchFamily="34" charset="0"/>
                <a:cs typeface="Arial" panose="020B0604020202020204" pitchFamily="34" charset="0"/>
              </a:rPr>
              <a:t>cara</a:t>
            </a:r>
            <a:r>
              <a:rPr lang="en-ID" sz="2000" b="0" i="0" dirty="0">
                <a:solidFill>
                  <a:srgbClr val="232933"/>
                </a:solidFill>
                <a:effectLst/>
                <a:latin typeface="Arial" panose="020B0604020202020204" pitchFamily="34" charset="0"/>
                <a:cs typeface="Arial" panose="020B0604020202020204" pitchFamily="34" charset="0"/>
              </a:rPr>
              <a:t> </a:t>
            </a:r>
            <a:r>
              <a:rPr lang="en-ID" sz="2000" b="0" i="0" dirty="0" err="1">
                <a:solidFill>
                  <a:srgbClr val="232933"/>
                </a:solidFill>
                <a:effectLst/>
                <a:latin typeface="Arial" panose="020B0604020202020204" pitchFamily="34" charset="0"/>
                <a:cs typeface="Arial" panose="020B0604020202020204" pitchFamily="34" charset="0"/>
              </a:rPr>
              <a:t>produk</a:t>
            </a:r>
            <a:r>
              <a:rPr lang="en-ID" sz="2000" b="0" i="0" dirty="0">
                <a:solidFill>
                  <a:srgbClr val="232933"/>
                </a:solidFill>
                <a:effectLst/>
                <a:latin typeface="Arial" panose="020B0604020202020204" pitchFamily="34" charset="0"/>
                <a:cs typeface="Arial" panose="020B0604020202020204" pitchFamily="34" charset="0"/>
              </a:rPr>
              <a:t> </a:t>
            </a:r>
            <a:r>
              <a:rPr lang="en-ID" sz="2000" b="0" i="0" dirty="0" err="1">
                <a:solidFill>
                  <a:srgbClr val="232933"/>
                </a:solidFill>
                <a:effectLst/>
                <a:latin typeface="Arial" panose="020B0604020202020204" pitchFamily="34" charset="0"/>
                <a:cs typeface="Arial" panose="020B0604020202020204" pitchFamily="34" charset="0"/>
              </a:rPr>
              <a:t>digunakan</a:t>
            </a:r>
            <a:r>
              <a:rPr lang="en-ID" sz="2000" b="0" i="0" dirty="0">
                <a:solidFill>
                  <a:srgbClr val="232933"/>
                </a:solidFill>
                <a:effectLst/>
                <a:latin typeface="Arial" panose="020B0604020202020204" pitchFamily="34" charset="0"/>
                <a:cs typeface="Arial" panose="020B0604020202020204" pitchFamily="34" charset="0"/>
              </a:rPr>
              <a:t> </a:t>
            </a:r>
            <a:r>
              <a:rPr lang="en-ID" sz="2000" b="0" i="0" dirty="0" err="1">
                <a:solidFill>
                  <a:srgbClr val="232933"/>
                </a:solidFill>
                <a:effectLst/>
                <a:latin typeface="Arial" panose="020B0604020202020204" pitchFamily="34" charset="0"/>
                <a:cs typeface="Arial" panose="020B0604020202020204" pitchFamily="34" charset="0"/>
              </a:rPr>
              <a:t>atau</a:t>
            </a:r>
            <a:r>
              <a:rPr lang="en-ID" sz="2000" b="0" i="0" dirty="0">
                <a:solidFill>
                  <a:srgbClr val="232933"/>
                </a:solidFill>
                <a:effectLst/>
                <a:latin typeface="Arial" panose="020B0604020202020204" pitchFamily="34" charset="0"/>
                <a:cs typeface="Arial" panose="020B0604020202020204" pitchFamily="34" charset="0"/>
              </a:rPr>
              <a:t> </a:t>
            </a:r>
            <a:r>
              <a:rPr lang="en-ID" sz="2000" b="0" i="0" dirty="0" err="1">
                <a:solidFill>
                  <a:srgbClr val="232933"/>
                </a:solidFill>
                <a:effectLst/>
                <a:latin typeface="Arial" panose="020B0604020202020204" pitchFamily="34" charset="0"/>
                <a:cs typeface="Arial" panose="020B0604020202020204" pitchFamily="34" charset="0"/>
              </a:rPr>
              <a:t>diproduksi</a:t>
            </a:r>
            <a:r>
              <a:rPr lang="en-ID" sz="2000" b="0" i="0" dirty="0">
                <a:solidFill>
                  <a:srgbClr val="232933"/>
                </a:solidFill>
                <a:effectLst/>
                <a:latin typeface="Arial" panose="020B0604020202020204" pitchFamily="34" charset="0"/>
                <a:cs typeface="Arial" panose="020B0604020202020204" pitchFamily="34" charset="0"/>
              </a:rPr>
              <a:t>.</a:t>
            </a:r>
            <a:endParaRPr lang="en-ID" sz="2000" b="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94875928-5C3F-49C8-B983-A2F5524F3499}"/>
              </a:ext>
            </a:extLst>
          </p:cNvPr>
          <p:cNvPicPr>
            <a:picLocks noChangeAspect="1"/>
          </p:cNvPicPr>
          <p:nvPr/>
        </p:nvPicPr>
        <p:blipFill>
          <a:blip r:embed="rId2"/>
          <a:stretch>
            <a:fillRect/>
          </a:stretch>
        </p:blipFill>
        <p:spPr>
          <a:xfrm>
            <a:off x="11212516" y="0"/>
            <a:ext cx="1009107" cy="1009107"/>
          </a:xfrm>
          <a:prstGeom prst="ellipse">
            <a:avLst/>
          </a:prstGeom>
          <a:ln>
            <a:noFill/>
          </a:ln>
          <a:effectLst>
            <a:softEdge rad="112500"/>
          </a:effectLst>
        </p:spPr>
      </p:pic>
    </p:spTree>
    <p:extLst>
      <p:ext uri="{BB962C8B-B14F-4D97-AF65-F5344CB8AC3E}">
        <p14:creationId xmlns:p14="http://schemas.microsoft.com/office/powerpoint/2010/main" val="17311006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725E-F1E1-4649-9BD7-6628CA5AC14C}"/>
              </a:ext>
            </a:extLst>
          </p:cNvPr>
          <p:cNvSpPr>
            <a:spLocks noGrp="1"/>
          </p:cNvSpPr>
          <p:nvPr>
            <p:ph type="title"/>
          </p:nvPr>
        </p:nvSpPr>
        <p:spPr>
          <a:xfrm>
            <a:off x="213357" y="317369"/>
            <a:ext cx="4501938" cy="604781"/>
          </a:xfrm>
        </p:spPr>
        <p:txBody>
          <a:bodyPr/>
          <a:lstStyle/>
          <a:p>
            <a:r>
              <a:rPr lang="en-US" dirty="0" err="1"/>
              <a:t>Tujuan</a:t>
            </a:r>
            <a:r>
              <a:rPr lang="en-US" dirty="0"/>
              <a:t> </a:t>
            </a:r>
            <a:r>
              <a:rPr lang="en-US" dirty="0" err="1"/>
              <a:t>Inovasi</a:t>
            </a:r>
            <a:r>
              <a:rPr lang="en-US" dirty="0"/>
              <a:t> </a:t>
            </a:r>
            <a:r>
              <a:rPr lang="en-US" dirty="0" err="1"/>
              <a:t>Produk</a:t>
            </a:r>
            <a:endParaRPr lang="en-ID" dirty="0"/>
          </a:p>
        </p:txBody>
      </p:sp>
      <p:sp>
        <p:nvSpPr>
          <p:cNvPr id="3" name="Content Placeholder 2">
            <a:extLst>
              <a:ext uri="{FF2B5EF4-FFF2-40B4-BE49-F238E27FC236}">
                <a16:creationId xmlns:a16="http://schemas.microsoft.com/office/drawing/2014/main" id="{BB198E2A-7544-457E-BA44-12C4C50C5485}"/>
              </a:ext>
            </a:extLst>
          </p:cNvPr>
          <p:cNvSpPr>
            <a:spLocks noGrp="1"/>
          </p:cNvSpPr>
          <p:nvPr>
            <p:ph idx="10"/>
          </p:nvPr>
        </p:nvSpPr>
        <p:spPr/>
        <p:txBody>
          <a:bodyPr>
            <a:normAutofit/>
          </a:bodyPr>
          <a:lstStyle/>
          <a:p>
            <a:pPr marL="0" indent="0" algn="just">
              <a:buNone/>
            </a:pPr>
            <a:r>
              <a:rPr lang="en-ID" sz="2000" b="0" i="0" u="none" strike="noStrike" dirty="0" err="1">
                <a:solidFill>
                  <a:srgbClr val="232933"/>
                </a:solidFill>
                <a:effectLst/>
                <a:latin typeface="Arial" panose="020B0604020202020204" pitchFamily="34" charset="0"/>
                <a:cs typeface="Arial" panose="020B0604020202020204" pitchFamily="34" charset="0"/>
              </a:rPr>
              <a:t>Inovasi</a:t>
            </a:r>
            <a:r>
              <a:rPr lang="en-ID" sz="2000" b="0" i="0" u="none" strike="noStrike" dirty="0">
                <a:solidFill>
                  <a:srgbClr val="232933"/>
                </a:solidFill>
                <a:effectLst/>
                <a:latin typeface="Arial" panose="020B0604020202020204" pitchFamily="34" charset="0"/>
                <a:cs typeface="Arial" panose="020B0604020202020204" pitchFamily="34" charset="0"/>
              </a:rPr>
              <a:t> </a:t>
            </a:r>
            <a:r>
              <a:rPr lang="en-ID" sz="2000" b="0" i="0" u="none" strike="noStrike" dirty="0" err="1">
                <a:solidFill>
                  <a:srgbClr val="232933"/>
                </a:solidFill>
                <a:effectLst/>
                <a:latin typeface="Arial" panose="020B0604020202020204" pitchFamily="34" charset="0"/>
                <a:cs typeface="Arial" panose="020B0604020202020204" pitchFamily="34" charset="0"/>
              </a:rPr>
              <a:t>produk</a:t>
            </a:r>
            <a:r>
              <a:rPr lang="en-ID" sz="2000" b="0" i="0" u="none" strike="noStrike" dirty="0">
                <a:solidFill>
                  <a:srgbClr val="232933"/>
                </a:solidFill>
                <a:effectLst/>
                <a:latin typeface="Arial" panose="020B0604020202020204" pitchFamily="34" charset="0"/>
                <a:cs typeface="Arial" panose="020B0604020202020204" pitchFamily="34" charset="0"/>
              </a:rPr>
              <a:t> </a:t>
            </a:r>
            <a:r>
              <a:rPr lang="en-ID" sz="2000" b="0" i="0" u="none" strike="noStrike" dirty="0" err="1">
                <a:solidFill>
                  <a:srgbClr val="232933"/>
                </a:solidFill>
                <a:effectLst/>
                <a:latin typeface="Arial" panose="020B0604020202020204" pitchFamily="34" charset="0"/>
                <a:cs typeface="Arial" panose="020B0604020202020204" pitchFamily="34" charset="0"/>
              </a:rPr>
              <a:t>bertujuan</a:t>
            </a:r>
            <a:r>
              <a:rPr lang="en-ID" sz="2000" b="0" i="0" u="none" strike="noStrike" dirty="0">
                <a:solidFill>
                  <a:srgbClr val="232933"/>
                </a:solidFill>
                <a:effectLst/>
                <a:latin typeface="Arial" panose="020B0604020202020204" pitchFamily="34" charset="0"/>
                <a:cs typeface="Arial" panose="020B0604020202020204" pitchFamily="34" charset="0"/>
              </a:rPr>
              <a:t> </a:t>
            </a:r>
            <a:r>
              <a:rPr lang="en-ID" sz="2000" b="0" i="0" u="none" strike="noStrike" dirty="0" err="1">
                <a:solidFill>
                  <a:srgbClr val="232933"/>
                </a:solidFill>
                <a:effectLst/>
                <a:latin typeface="Arial" panose="020B0604020202020204" pitchFamily="34" charset="0"/>
                <a:cs typeface="Arial" panose="020B0604020202020204" pitchFamily="34" charset="0"/>
              </a:rPr>
              <a:t>untuk</a:t>
            </a:r>
            <a:r>
              <a:rPr lang="en-ID" sz="2000" b="0" i="0" u="none" strike="noStrike" dirty="0">
                <a:solidFill>
                  <a:srgbClr val="232933"/>
                </a:solidFill>
                <a:effectLst/>
                <a:latin typeface="Arial" panose="020B0604020202020204" pitchFamily="34" charset="0"/>
                <a:cs typeface="Arial" panose="020B0604020202020204" pitchFamily="34" charset="0"/>
              </a:rPr>
              <a:t> </a:t>
            </a:r>
            <a:r>
              <a:rPr lang="en-ID" sz="2000" b="0" i="0" u="none" strike="noStrike" dirty="0" err="1">
                <a:solidFill>
                  <a:srgbClr val="232933"/>
                </a:solidFill>
                <a:effectLst/>
                <a:latin typeface="Arial" panose="020B0604020202020204" pitchFamily="34" charset="0"/>
                <a:cs typeface="Arial" panose="020B0604020202020204" pitchFamily="34" charset="0"/>
              </a:rPr>
              <a:t>memenuhi</a:t>
            </a:r>
            <a:r>
              <a:rPr lang="en-ID" sz="2000" b="0" i="0" u="none" strike="noStrike" dirty="0">
                <a:solidFill>
                  <a:srgbClr val="232933"/>
                </a:solidFill>
                <a:effectLst/>
                <a:latin typeface="Arial" panose="020B0604020202020204" pitchFamily="34" charset="0"/>
                <a:cs typeface="Arial" panose="020B0604020202020204" pitchFamily="34" charset="0"/>
              </a:rPr>
              <a:t> </a:t>
            </a:r>
            <a:r>
              <a:rPr lang="en-ID" sz="2000" b="0" i="0" u="none" strike="noStrike" dirty="0" err="1">
                <a:solidFill>
                  <a:srgbClr val="232933"/>
                </a:solidFill>
                <a:effectLst/>
                <a:latin typeface="Arial" panose="020B0604020202020204" pitchFamily="34" charset="0"/>
                <a:cs typeface="Arial" panose="020B0604020202020204" pitchFamily="34" charset="0"/>
              </a:rPr>
              <a:t>kebutuhan</a:t>
            </a:r>
            <a:r>
              <a:rPr lang="en-ID" sz="2000" b="0" i="0" u="none" strike="noStrike" dirty="0">
                <a:solidFill>
                  <a:srgbClr val="232933"/>
                </a:solidFill>
                <a:effectLst/>
                <a:latin typeface="Arial" panose="020B0604020202020204" pitchFamily="34" charset="0"/>
                <a:cs typeface="Arial" panose="020B0604020202020204" pitchFamily="34" charset="0"/>
              </a:rPr>
              <a:t> dan </a:t>
            </a:r>
            <a:r>
              <a:rPr lang="en-ID" sz="2000" b="0" i="0" u="none" strike="noStrike" dirty="0" err="1">
                <a:solidFill>
                  <a:srgbClr val="232933"/>
                </a:solidFill>
                <a:effectLst/>
                <a:latin typeface="Arial" panose="020B0604020202020204" pitchFamily="34" charset="0"/>
                <a:cs typeface="Arial" panose="020B0604020202020204" pitchFamily="34" charset="0"/>
              </a:rPr>
              <a:t>harapan</a:t>
            </a:r>
            <a:r>
              <a:rPr lang="en-ID" sz="2000" b="0" i="0" u="none" strike="noStrike" dirty="0">
                <a:solidFill>
                  <a:srgbClr val="232933"/>
                </a:solidFill>
                <a:effectLst/>
                <a:latin typeface="Arial" panose="020B0604020202020204" pitchFamily="34" charset="0"/>
                <a:cs typeface="Arial" panose="020B0604020202020204" pitchFamily="34" charset="0"/>
              </a:rPr>
              <a:t> </a:t>
            </a:r>
            <a:r>
              <a:rPr lang="en-ID" sz="2000" b="0" i="0" u="none" strike="noStrike" dirty="0" err="1">
                <a:solidFill>
                  <a:srgbClr val="232933"/>
                </a:solidFill>
                <a:effectLst/>
                <a:latin typeface="Arial" panose="020B0604020202020204" pitchFamily="34" charset="0"/>
                <a:cs typeface="Arial" panose="020B0604020202020204" pitchFamily="34" charset="0"/>
              </a:rPr>
              <a:t>pelanggan</a:t>
            </a:r>
            <a:r>
              <a:rPr lang="en-ID" sz="2000" b="0" i="0" u="none" strike="noStrike" dirty="0">
                <a:solidFill>
                  <a:srgbClr val="232933"/>
                </a:solidFill>
                <a:effectLst/>
                <a:latin typeface="Arial" panose="020B0604020202020204" pitchFamily="34" charset="0"/>
                <a:cs typeface="Arial" panose="020B0604020202020204" pitchFamily="34" charset="0"/>
              </a:rPr>
              <a:t>, </a:t>
            </a:r>
            <a:r>
              <a:rPr lang="en-ID" sz="2000" b="0" i="0" u="none" strike="noStrike" dirty="0" err="1">
                <a:solidFill>
                  <a:srgbClr val="232933"/>
                </a:solidFill>
                <a:effectLst/>
                <a:latin typeface="Arial" panose="020B0604020202020204" pitchFamily="34" charset="0"/>
                <a:cs typeface="Arial" panose="020B0604020202020204" pitchFamily="34" charset="0"/>
              </a:rPr>
              <a:t>menghadapi</a:t>
            </a:r>
            <a:r>
              <a:rPr lang="en-ID" sz="2000" b="0" i="0" u="none" strike="noStrike" dirty="0">
                <a:solidFill>
                  <a:srgbClr val="232933"/>
                </a:solidFill>
                <a:effectLst/>
                <a:latin typeface="Arial" panose="020B0604020202020204" pitchFamily="34" charset="0"/>
                <a:cs typeface="Arial" panose="020B0604020202020204" pitchFamily="34" charset="0"/>
              </a:rPr>
              <a:t> </a:t>
            </a:r>
            <a:r>
              <a:rPr lang="en-ID" sz="2000" b="0" i="0" u="none" strike="noStrike" dirty="0" err="1">
                <a:solidFill>
                  <a:srgbClr val="232933"/>
                </a:solidFill>
                <a:effectLst/>
                <a:latin typeface="Arial" panose="020B0604020202020204" pitchFamily="34" charset="0"/>
                <a:cs typeface="Arial" panose="020B0604020202020204" pitchFamily="34" charset="0"/>
              </a:rPr>
              <a:t>persaingan</a:t>
            </a:r>
            <a:r>
              <a:rPr lang="en-ID" sz="2000" b="0" i="0" u="none" strike="noStrike" dirty="0">
                <a:solidFill>
                  <a:srgbClr val="232933"/>
                </a:solidFill>
                <a:effectLst/>
                <a:latin typeface="Arial" panose="020B0604020202020204" pitchFamily="34" charset="0"/>
                <a:cs typeface="Arial" panose="020B0604020202020204" pitchFamily="34" charset="0"/>
              </a:rPr>
              <a:t> pasar, dan </a:t>
            </a:r>
            <a:r>
              <a:rPr lang="en-ID" sz="2000" b="0" i="0" u="none" strike="noStrike" dirty="0" err="1">
                <a:solidFill>
                  <a:srgbClr val="232933"/>
                </a:solidFill>
                <a:effectLst/>
                <a:latin typeface="Arial" panose="020B0604020202020204" pitchFamily="34" charset="0"/>
                <a:cs typeface="Arial" panose="020B0604020202020204" pitchFamily="34" charset="0"/>
              </a:rPr>
              <a:t>mencapai</a:t>
            </a:r>
            <a:r>
              <a:rPr lang="en-ID" sz="2000" b="0" i="0" u="none" strike="noStrike" dirty="0">
                <a:solidFill>
                  <a:srgbClr val="232933"/>
                </a:solidFill>
                <a:effectLst/>
                <a:latin typeface="Arial" panose="020B0604020202020204" pitchFamily="34" charset="0"/>
                <a:cs typeface="Arial" panose="020B0604020202020204" pitchFamily="34" charset="0"/>
              </a:rPr>
              <a:t> </a:t>
            </a:r>
            <a:r>
              <a:rPr lang="en-ID" sz="2000" b="0" i="0" u="none" strike="noStrike" dirty="0" err="1">
                <a:solidFill>
                  <a:srgbClr val="232933"/>
                </a:solidFill>
                <a:effectLst/>
                <a:latin typeface="Arial" panose="020B0604020202020204" pitchFamily="34" charset="0"/>
                <a:cs typeface="Arial" panose="020B0604020202020204" pitchFamily="34" charset="0"/>
              </a:rPr>
              <a:t>keunggulan</a:t>
            </a:r>
            <a:r>
              <a:rPr lang="en-ID" sz="2000" b="0" i="0" u="none" strike="noStrike" dirty="0">
                <a:solidFill>
                  <a:srgbClr val="232933"/>
                </a:solidFill>
                <a:effectLst/>
                <a:latin typeface="Arial" panose="020B0604020202020204" pitchFamily="34" charset="0"/>
                <a:cs typeface="Arial" panose="020B0604020202020204" pitchFamily="34" charset="0"/>
              </a:rPr>
              <a:t> </a:t>
            </a:r>
            <a:r>
              <a:rPr lang="en-ID" sz="2000" b="0" i="0" u="none" strike="noStrike" dirty="0" err="1">
                <a:solidFill>
                  <a:srgbClr val="232933"/>
                </a:solidFill>
                <a:effectLst/>
                <a:latin typeface="Arial" panose="020B0604020202020204" pitchFamily="34" charset="0"/>
                <a:cs typeface="Arial" panose="020B0604020202020204" pitchFamily="34" charset="0"/>
              </a:rPr>
              <a:t>kompetitif</a:t>
            </a:r>
            <a:r>
              <a:rPr lang="en-ID" sz="2000" b="0" i="0" u="none" strike="noStrike" dirty="0">
                <a:solidFill>
                  <a:srgbClr val="232933"/>
                </a:solidFill>
                <a:effectLst/>
                <a:latin typeface="Arial" panose="020B0604020202020204" pitchFamily="34" charset="0"/>
                <a:cs typeface="Arial" panose="020B0604020202020204" pitchFamily="34" charset="0"/>
              </a:rPr>
              <a:t> </a:t>
            </a:r>
            <a:r>
              <a:rPr lang="en-ID" sz="2000" b="0" i="0" u="none" strike="noStrike" dirty="0" err="1">
                <a:solidFill>
                  <a:srgbClr val="232933"/>
                </a:solidFill>
                <a:effectLst/>
                <a:latin typeface="Arial" panose="020B0604020202020204" pitchFamily="34" charset="0"/>
                <a:cs typeface="Arial" panose="020B0604020202020204" pitchFamily="34" charset="0"/>
              </a:rPr>
              <a:t>dalam</a:t>
            </a:r>
            <a:r>
              <a:rPr lang="en-ID" sz="2000" b="0" i="0" u="none" strike="noStrike" dirty="0">
                <a:solidFill>
                  <a:srgbClr val="232933"/>
                </a:solidFill>
                <a:effectLst/>
                <a:latin typeface="Arial" panose="020B0604020202020204" pitchFamily="34" charset="0"/>
                <a:cs typeface="Arial" panose="020B0604020202020204" pitchFamily="34" charset="0"/>
              </a:rPr>
              <a:t> </a:t>
            </a:r>
            <a:r>
              <a:rPr lang="en-ID" sz="2000" b="0" i="0" u="none" strike="noStrike" dirty="0" err="1">
                <a:solidFill>
                  <a:srgbClr val="232933"/>
                </a:solidFill>
                <a:effectLst/>
                <a:latin typeface="Arial" panose="020B0604020202020204" pitchFamily="34" charset="0"/>
                <a:cs typeface="Arial" panose="020B0604020202020204" pitchFamily="34" charset="0"/>
              </a:rPr>
              <a:t>bisnis</a:t>
            </a:r>
            <a:r>
              <a:rPr lang="en-ID" sz="2000" b="0" i="0" u="none" strike="noStrike" dirty="0">
                <a:solidFill>
                  <a:srgbClr val="232933"/>
                </a:solidFill>
                <a:effectLst/>
                <a:latin typeface="Arial" panose="020B0604020202020204" pitchFamily="34" charset="0"/>
                <a:cs typeface="Arial" panose="020B0604020202020204" pitchFamily="34" charset="0"/>
              </a:rPr>
              <a:t>.</a:t>
            </a:r>
          </a:p>
          <a:p>
            <a:pPr marL="0" indent="0" algn="just">
              <a:buNone/>
            </a:pPr>
            <a:r>
              <a:rPr lang="en-ID" sz="2000" b="0" i="0" u="none" strike="noStrike" dirty="0" err="1">
                <a:solidFill>
                  <a:srgbClr val="232933"/>
                </a:solidFill>
                <a:effectLst/>
                <a:latin typeface="Arial" panose="020B0604020202020204" pitchFamily="34" charset="0"/>
                <a:cs typeface="Arial" panose="020B0604020202020204" pitchFamily="34" charset="0"/>
              </a:rPr>
              <a:t>Adanya</a:t>
            </a:r>
            <a:r>
              <a:rPr lang="en-ID" sz="2000" b="0" i="0" u="none" strike="noStrike" dirty="0">
                <a:solidFill>
                  <a:srgbClr val="232933"/>
                </a:solidFill>
                <a:effectLst/>
                <a:latin typeface="Arial" panose="020B0604020202020204" pitchFamily="34" charset="0"/>
                <a:cs typeface="Arial" panose="020B0604020202020204" pitchFamily="34" charset="0"/>
              </a:rPr>
              <a:t> </a:t>
            </a:r>
            <a:r>
              <a:rPr lang="en-ID" sz="2000" b="0" i="0" u="none" strike="noStrike" dirty="0" err="1">
                <a:solidFill>
                  <a:srgbClr val="232933"/>
                </a:solidFill>
                <a:effectLst/>
                <a:latin typeface="Arial" panose="020B0604020202020204" pitchFamily="34" charset="0"/>
                <a:cs typeface="Arial" panose="020B0604020202020204" pitchFamily="34" charset="0"/>
              </a:rPr>
              <a:t>inovasi</a:t>
            </a:r>
            <a:r>
              <a:rPr lang="en-ID" sz="2000" b="0" i="0" u="none" strike="noStrike" dirty="0">
                <a:solidFill>
                  <a:srgbClr val="232933"/>
                </a:solidFill>
                <a:effectLst/>
                <a:latin typeface="Arial" panose="020B0604020202020204" pitchFamily="34" charset="0"/>
                <a:cs typeface="Arial" panose="020B0604020202020204" pitchFamily="34" charset="0"/>
              </a:rPr>
              <a:t> </a:t>
            </a:r>
            <a:r>
              <a:rPr lang="en-ID" sz="2000" b="0" i="0" u="none" strike="noStrike" dirty="0" err="1">
                <a:solidFill>
                  <a:srgbClr val="232933"/>
                </a:solidFill>
                <a:effectLst/>
                <a:latin typeface="Arial" panose="020B0604020202020204" pitchFamily="34" charset="0"/>
                <a:cs typeface="Arial" panose="020B0604020202020204" pitchFamily="34" charset="0"/>
              </a:rPr>
              <a:t>produk</a:t>
            </a:r>
            <a:r>
              <a:rPr lang="en-ID" sz="2000" b="0" i="0" u="none" strike="noStrike" dirty="0">
                <a:solidFill>
                  <a:srgbClr val="232933"/>
                </a:solidFill>
                <a:effectLst/>
                <a:latin typeface="Arial" panose="020B0604020202020204" pitchFamily="34" charset="0"/>
                <a:cs typeface="Arial" panose="020B0604020202020204" pitchFamily="34" charset="0"/>
              </a:rPr>
              <a:t> </a:t>
            </a:r>
            <a:r>
              <a:rPr lang="en-ID" sz="2000" b="0" i="0" u="none" strike="noStrike" dirty="0" err="1">
                <a:solidFill>
                  <a:srgbClr val="232933"/>
                </a:solidFill>
                <a:effectLst/>
                <a:latin typeface="Arial" panose="020B0604020202020204" pitchFamily="34" charset="0"/>
                <a:cs typeface="Arial" panose="020B0604020202020204" pitchFamily="34" charset="0"/>
              </a:rPr>
              <a:t>bisa</a:t>
            </a:r>
            <a:r>
              <a:rPr lang="en-ID" sz="2000" b="0" i="0" u="none" strike="noStrike" dirty="0">
                <a:solidFill>
                  <a:srgbClr val="232933"/>
                </a:solidFill>
                <a:effectLst/>
                <a:latin typeface="Arial" panose="020B0604020202020204" pitchFamily="34" charset="0"/>
                <a:cs typeface="Arial" panose="020B0604020202020204" pitchFamily="34" charset="0"/>
              </a:rPr>
              <a:t> </a:t>
            </a:r>
            <a:r>
              <a:rPr lang="en-ID" sz="2000" b="0" i="0" u="none" strike="noStrike" dirty="0" err="1">
                <a:solidFill>
                  <a:srgbClr val="232933"/>
                </a:solidFill>
                <a:effectLst/>
                <a:latin typeface="Arial" panose="020B0604020202020204" pitchFamily="34" charset="0"/>
                <a:cs typeface="Arial" panose="020B0604020202020204" pitchFamily="34" charset="0"/>
              </a:rPr>
              <a:t>dikembangkan</a:t>
            </a:r>
            <a:r>
              <a:rPr lang="en-ID" sz="2000" b="0" i="0" u="none" strike="noStrike" dirty="0">
                <a:solidFill>
                  <a:srgbClr val="232933"/>
                </a:solidFill>
                <a:effectLst/>
                <a:latin typeface="Arial" panose="020B0604020202020204" pitchFamily="34" charset="0"/>
                <a:cs typeface="Arial" panose="020B0604020202020204" pitchFamily="34" charset="0"/>
              </a:rPr>
              <a:t> </a:t>
            </a:r>
            <a:r>
              <a:rPr lang="en-ID" sz="2000" b="0" i="0" u="none" strike="noStrike" dirty="0" err="1">
                <a:solidFill>
                  <a:srgbClr val="232933"/>
                </a:solidFill>
                <a:effectLst/>
                <a:latin typeface="Arial" panose="020B0604020202020204" pitchFamily="34" charset="0"/>
                <a:cs typeface="Arial" panose="020B0604020202020204" pitchFamily="34" charset="0"/>
              </a:rPr>
              <a:t>dari</a:t>
            </a:r>
            <a:r>
              <a:rPr lang="en-ID" sz="2000" b="0" i="0" u="none" strike="noStrike" dirty="0">
                <a:solidFill>
                  <a:srgbClr val="232933"/>
                </a:solidFill>
                <a:effectLst/>
                <a:latin typeface="Arial" panose="020B0604020202020204" pitchFamily="34" charset="0"/>
                <a:cs typeface="Arial" panose="020B0604020202020204" pitchFamily="34" charset="0"/>
              </a:rPr>
              <a:t> </a:t>
            </a:r>
            <a:r>
              <a:rPr lang="en-ID" sz="2000" b="0" i="0" u="none" strike="noStrike" dirty="0" err="1">
                <a:solidFill>
                  <a:srgbClr val="232933"/>
                </a:solidFill>
                <a:effectLst/>
                <a:latin typeface="Arial" panose="020B0604020202020204" pitchFamily="34" charset="0"/>
                <a:cs typeface="Arial" panose="020B0604020202020204" pitchFamily="34" charset="0"/>
              </a:rPr>
              <a:t>tanggapan</a:t>
            </a:r>
            <a:r>
              <a:rPr lang="en-ID" sz="2000" b="0" i="0" u="none" strike="noStrike" dirty="0">
                <a:solidFill>
                  <a:srgbClr val="232933"/>
                </a:solidFill>
                <a:effectLst/>
                <a:latin typeface="Arial" panose="020B0604020202020204" pitchFamily="34" charset="0"/>
                <a:cs typeface="Arial" panose="020B0604020202020204" pitchFamily="34" charset="0"/>
              </a:rPr>
              <a:t> </a:t>
            </a:r>
            <a:r>
              <a:rPr lang="en-ID" sz="2000" b="0" i="0" u="none" strike="noStrike" dirty="0" err="1">
                <a:solidFill>
                  <a:srgbClr val="232933"/>
                </a:solidFill>
                <a:effectLst/>
                <a:latin typeface="Arial" panose="020B0604020202020204" pitchFamily="34" charset="0"/>
                <a:cs typeface="Arial" panose="020B0604020202020204" pitchFamily="34" charset="0"/>
              </a:rPr>
              <a:t>dari</a:t>
            </a:r>
            <a:r>
              <a:rPr lang="en-ID" sz="2000" b="0" i="0" u="none" strike="noStrike" dirty="0">
                <a:solidFill>
                  <a:srgbClr val="232933"/>
                </a:solidFill>
                <a:effectLst/>
                <a:latin typeface="Arial" panose="020B0604020202020204" pitchFamily="34" charset="0"/>
                <a:cs typeface="Arial" panose="020B0604020202020204" pitchFamily="34" charset="0"/>
              </a:rPr>
              <a:t> </a:t>
            </a:r>
            <a:r>
              <a:rPr lang="en-ID" sz="2000" b="0" i="0" u="none" strike="noStrike" dirty="0" err="1">
                <a:solidFill>
                  <a:srgbClr val="232933"/>
                </a:solidFill>
                <a:effectLst/>
                <a:latin typeface="Arial" panose="020B0604020202020204" pitchFamily="34" charset="0"/>
                <a:cs typeface="Arial" panose="020B0604020202020204" pitchFamily="34" charset="0"/>
              </a:rPr>
              <a:t>konsumen</a:t>
            </a:r>
            <a:r>
              <a:rPr lang="en-ID" sz="2000" b="0" i="0" u="none" strike="noStrike" dirty="0">
                <a:solidFill>
                  <a:srgbClr val="232933"/>
                </a:solidFill>
                <a:effectLst/>
                <a:latin typeface="Arial" panose="020B0604020202020204" pitchFamily="34" charset="0"/>
                <a:cs typeface="Arial" panose="020B0604020202020204" pitchFamily="34" charset="0"/>
              </a:rPr>
              <a:t>, </a:t>
            </a:r>
            <a:r>
              <a:rPr lang="en-ID" sz="2000" b="0" i="0" u="none" strike="noStrike" dirty="0" err="1">
                <a:solidFill>
                  <a:srgbClr val="232933"/>
                </a:solidFill>
                <a:effectLst/>
                <a:latin typeface="Arial" panose="020B0604020202020204" pitchFamily="34" charset="0"/>
                <a:cs typeface="Arial" panose="020B0604020202020204" pitchFamily="34" charset="0"/>
              </a:rPr>
              <a:t>perpaduan</a:t>
            </a:r>
            <a:r>
              <a:rPr lang="en-ID" sz="2000" b="0" i="0" u="none" strike="noStrike" dirty="0">
                <a:solidFill>
                  <a:srgbClr val="232933"/>
                </a:solidFill>
                <a:effectLst/>
                <a:latin typeface="Arial" panose="020B0604020202020204" pitchFamily="34" charset="0"/>
                <a:cs typeface="Arial" panose="020B0604020202020204" pitchFamily="34" charset="0"/>
              </a:rPr>
              <a:t> </a:t>
            </a:r>
            <a:r>
              <a:rPr lang="en-ID" sz="2000" b="0" i="0" u="none" strike="noStrike" dirty="0" err="1">
                <a:solidFill>
                  <a:srgbClr val="232933"/>
                </a:solidFill>
                <a:effectLst/>
                <a:latin typeface="Arial" panose="020B0604020202020204" pitchFamily="34" charset="0"/>
                <a:cs typeface="Arial" panose="020B0604020202020204" pitchFamily="34" charset="0"/>
              </a:rPr>
              <a:t>hal-hal</a:t>
            </a:r>
            <a:r>
              <a:rPr lang="en-ID" sz="2000" b="0" i="0" u="none" strike="noStrike" dirty="0">
                <a:solidFill>
                  <a:srgbClr val="232933"/>
                </a:solidFill>
                <a:effectLst/>
                <a:latin typeface="Arial" panose="020B0604020202020204" pitchFamily="34" charset="0"/>
                <a:cs typeface="Arial" panose="020B0604020202020204" pitchFamily="34" charset="0"/>
              </a:rPr>
              <a:t> yang </a:t>
            </a:r>
            <a:r>
              <a:rPr lang="en-ID" sz="2000" b="0" i="0" u="none" strike="noStrike" dirty="0" err="1">
                <a:solidFill>
                  <a:srgbClr val="232933"/>
                </a:solidFill>
                <a:effectLst/>
                <a:latin typeface="Arial" panose="020B0604020202020204" pitchFamily="34" charset="0"/>
                <a:cs typeface="Arial" panose="020B0604020202020204" pitchFamily="34" charset="0"/>
              </a:rPr>
              <a:t>sudah</a:t>
            </a:r>
            <a:r>
              <a:rPr lang="en-ID" sz="2000" b="0" i="0" u="none" strike="noStrike" dirty="0">
                <a:solidFill>
                  <a:srgbClr val="232933"/>
                </a:solidFill>
                <a:effectLst/>
                <a:latin typeface="Arial" panose="020B0604020202020204" pitchFamily="34" charset="0"/>
                <a:cs typeface="Arial" panose="020B0604020202020204" pitchFamily="34" charset="0"/>
              </a:rPr>
              <a:t> </a:t>
            </a:r>
            <a:r>
              <a:rPr lang="en-ID" sz="2000" b="0" i="0" u="none" strike="noStrike" dirty="0" err="1">
                <a:solidFill>
                  <a:srgbClr val="232933"/>
                </a:solidFill>
                <a:effectLst/>
                <a:latin typeface="Arial" panose="020B0604020202020204" pitchFamily="34" charset="0"/>
                <a:cs typeface="Arial" panose="020B0604020202020204" pitchFamily="34" charset="0"/>
              </a:rPr>
              <a:t>ada</a:t>
            </a:r>
            <a:r>
              <a:rPr lang="en-ID" sz="2000" b="0" i="0" u="none" strike="noStrike" dirty="0">
                <a:solidFill>
                  <a:srgbClr val="232933"/>
                </a:solidFill>
                <a:effectLst/>
                <a:latin typeface="Arial" panose="020B0604020202020204" pitchFamily="34" charset="0"/>
                <a:cs typeface="Arial" panose="020B0604020202020204" pitchFamily="34" charset="0"/>
              </a:rPr>
              <a:t> </a:t>
            </a:r>
            <a:r>
              <a:rPr lang="en-ID" sz="2000" b="0" i="0" u="none" strike="noStrike" dirty="0" err="1">
                <a:solidFill>
                  <a:srgbClr val="232933"/>
                </a:solidFill>
                <a:effectLst/>
                <a:latin typeface="Arial" panose="020B0604020202020204" pitchFamily="34" charset="0"/>
                <a:cs typeface="Arial" panose="020B0604020202020204" pitchFamily="34" charset="0"/>
              </a:rPr>
              <a:t>sebelumnya</a:t>
            </a:r>
            <a:r>
              <a:rPr lang="en-ID" sz="2000" b="0" i="0" u="none" strike="noStrike" dirty="0">
                <a:solidFill>
                  <a:srgbClr val="232933"/>
                </a:solidFill>
                <a:effectLst/>
                <a:latin typeface="Arial" panose="020B0604020202020204" pitchFamily="34" charset="0"/>
                <a:cs typeface="Arial" panose="020B0604020202020204" pitchFamily="34" charset="0"/>
              </a:rPr>
              <a:t>, </a:t>
            </a:r>
            <a:r>
              <a:rPr lang="en-ID" sz="2000" b="0" i="0" u="none" strike="noStrike" dirty="0" err="1">
                <a:solidFill>
                  <a:srgbClr val="232933"/>
                </a:solidFill>
                <a:effectLst/>
                <a:latin typeface="Arial" panose="020B0604020202020204" pitchFamily="34" charset="0"/>
                <a:cs typeface="Arial" panose="020B0604020202020204" pitchFamily="34" charset="0"/>
              </a:rPr>
              <a:t>atau</a:t>
            </a:r>
            <a:r>
              <a:rPr lang="en-ID" sz="2000" b="0" i="0" u="none" strike="noStrike" dirty="0">
                <a:solidFill>
                  <a:srgbClr val="232933"/>
                </a:solidFill>
                <a:effectLst/>
                <a:latin typeface="Arial" panose="020B0604020202020204" pitchFamily="34" charset="0"/>
                <a:cs typeface="Arial" panose="020B0604020202020204" pitchFamily="34" charset="0"/>
              </a:rPr>
              <a:t> </a:t>
            </a:r>
            <a:r>
              <a:rPr lang="en-ID" sz="2000" b="0" i="0" u="none" strike="noStrike" dirty="0" err="1">
                <a:solidFill>
                  <a:srgbClr val="232933"/>
                </a:solidFill>
                <a:effectLst/>
                <a:latin typeface="Arial" panose="020B0604020202020204" pitchFamily="34" charset="0"/>
                <a:cs typeface="Arial" panose="020B0604020202020204" pitchFamily="34" charset="0"/>
              </a:rPr>
              <a:t>penemuan</a:t>
            </a:r>
            <a:r>
              <a:rPr lang="en-ID" sz="2000" b="0" i="0" u="none" strike="noStrike" dirty="0">
                <a:solidFill>
                  <a:srgbClr val="232933"/>
                </a:solidFill>
                <a:effectLst/>
                <a:latin typeface="Arial" panose="020B0604020202020204" pitchFamily="34" charset="0"/>
                <a:cs typeface="Arial" panose="020B0604020202020204" pitchFamily="34" charset="0"/>
              </a:rPr>
              <a:t> yang </a:t>
            </a:r>
            <a:r>
              <a:rPr lang="en-ID" sz="2000" b="0" i="0" u="none" strike="noStrike" dirty="0" err="1">
                <a:solidFill>
                  <a:srgbClr val="232933"/>
                </a:solidFill>
                <a:effectLst/>
                <a:latin typeface="Arial" panose="020B0604020202020204" pitchFamily="34" charset="0"/>
                <a:cs typeface="Arial" panose="020B0604020202020204" pitchFamily="34" charset="0"/>
              </a:rPr>
              <a:t>baru</a:t>
            </a:r>
            <a:endParaRPr lang="en-ID" sz="2000" b="0" i="0" u="none" strike="noStrike" dirty="0">
              <a:solidFill>
                <a:srgbClr val="232933"/>
              </a:solidFill>
              <a:effectLst/>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94875928-5C3F-49C8-B983-A2F5524F3499}"/>
              </a:ext>
            </a:extLst>
          </p:cNvPr>
          <p:cNvPicPr>
            <a:picLocks noChangeAspect="1"/>
          </p:cNvPicPr>
          <p:nvPr/>
        </p:nvPicPr>
        <p:blipFill>
          <a:blip r:embed="rId2"/>
          <a:stretch>
            <a:fillRect/>
          </a:stretch>
        </p:blipFill>
        <p:spPr>
          <a:xfrm>
            <a:off x="11212516" y="0"/>
            <a:ext cx="1009107" cy="1009107"/>
          </a:xfrm>
          <a:prstGeom prst="ellipse">
            <a:avLst/>
          </a:prstGeom>
          <a:ln>
            <a:noFill/>
          </a:ln>
          <a:effectLst>
            <a:softEdge rad="112500"/>
          </a:effectLst>
        </p:spPr>
      </p:pic>
    </p:spTree>
    <p:extLst>
      <p:ext uri="{BB962C8B-B14F-4D97-AF65-F5344CB8AC3E}">
        <p14:creationId xmlns:p14="http://schemas.microsoft.com/office/powerpoint/2010/main" val="22294679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725E-F1E1-4649-9BD7-6628CA5AC14C}"/>
              </a:ext>
            </a:extLst>
          </p:cNvPr>
          <p:cNvSpPr>
            <a:spLocks noGrp="1"/>
          </p:cNvSpPr>
          <p:nvPr>
            <p:ph type="title"/>
          </p:nvPr>
        </p:nvSpPr>
        <p:spPr>
          <a:xfrm>
            <a:off x="213357" y="317369"/>
            <a:ext cx="2574423" cy="604781"/>
          </a:xfrm>
        </p:spPr>
        <p:txBody>
          <a:bodyPr/>
          <a:lstStyle/>
          <a:p>
            <a:r>
              <a:rPr lang="en-US" dirty="0" err="1"/>
              <a:t>Kelompok</a:t>
            </a:r>
            <a:r>
              <a:rPr lang="en-US" dirty="0"/>
              <a:t> 1</a:t>
            </a:r>
            <a:endParaRPr lang="en-ID" dirty="0"/>
          </a:p>
        </p:txBody>
      </p:sp>
      <p:sp>
        <p:nvSpPr>
          <p:cNvPr id="3" name="Content Placeholder 2">
            <a:extLst>
              <a:ext uri="{FF2B5EF4-FFF2-40B4-BE49-F238E27FC236}">
                <a16:creationId xmlns:a16="http://schemas.microsoft.com/office/drawing/2014/main" id="{BB198E2A-7544-457E-BA44-12C4C50C5485}"/>
              </a:ext>
            </a:extLst>
          </p:cNvPr>
          <p:cNvSpPr>
            <a:spLocks noGrp="1"/>
          </p:cNvSpPr>
          <p:nvPr>
            <p:ph idx="10"/>
          </p:nvPr>
        </p:nvSpPr>
        <p:spPr/>
        <p:txBody>
          <a:bodyPr>
            <a:normAutofit/>
          </a:bodyPr>
          <a:lstStyle/>
          <a:p>
            <a:pPr marL="0" indent="0" algn="just">
              <a:buNone/>
            </a:pPr>
            <a:r>
              <a:rPr lang="en-US" sz="2000" b="0" dirty="0">
                <a:latin typeface="Arial" panose="020B0604020202020204" pitchFamily="34" charset="0"/>
                <a:cs typeface="Arial" panose="020B0604020202020204" pitchFamily="34" charset="0"/>
              </a:rPr>
              <a:t>Nama – Nama </a:t>
            </a:r>
            <a:r>
              <a:rPr lang="en-US" sz="2000" b="0" dirty="0" err="1">
                <a:latin typeface="Arial" panose="020B0604020202020204" pitchFamily="34" charset="0"/>
                <a:cs typeface="Arial" panose="020B0604020202020204" pitchFamily="34" charset="0"/>
              </a:rPr>
              <a:t>Kelompok</a:t>
            </a:r>
            <a:r>
              <a:rPr lang="en-US" sz="2000" b="0" dirty="0">
                <a:latin typeface="Arial" panose="020B0604020202020204" pitchFamily="34" charset="0"/>
                <a:cs typeface="Arial" panose="020B0604020202020204" pitchFamily="34" charset="0"/>
              </a:rPr>
              <a:t> 1</a:t>
            </a:r>
          </a:p>
          <a:p>
            <a:pPr marL="342900" indent="-342900" algn="l">
              <a:buFont typeface="Wingdings" panose="05000000000000000000" pitchFamily="2" charset="2"/>
              <a:buChar char="§"/>
            </a:pPr>
            <a:r>
              <a:rPr lang="en-US" sz="1600" dirty="0"/>
              <a:t>MATIUS UMBU HIWAL                          (242202)</a:t>
            </a:r>
          </a:p>
          <a:p>
            <a:pPr marL="342900" indent="-342900" algn="l">
              <a:buFont typeface="Wingdings" panose="05000000000000000000" pitchFamily="2" charset="2"/>
              <a:buChar char="§"/>
            </a:pPr>
            <a:r>
              <a:rPr lang="en-US" sz="1600" dirty="0"/>
              <a:t>APRILIANTO APRILLO PALI KADATA     (2422047)</a:t>
            </a:r>
          </a:p>
          <a:p>
            <a:pPr marL="342900" indent="-342900" algn="l">
              <a:buFont typeface="Wingdings" panose="05000000000000000000" pitchFamily="2" charset="2"/>
              <a:buChar char="§"/>
            </a:pPr>
            <a:r>
              <a:rPr lang="en-US" sz="1600" dirty="0"/>
              <a:t>ARSONIAS ND HAMANAY                     (2422001)</a:t>
            </a:r>
          </a:p>
          <a:p>
            <a:pPr marL="342900" indent="-342900" algn="l">
              <a:buFont typeface="Wingdings" panose="05000000000000000000" pitchFamily="2" charset="2"/>
              <a:buChar char="§"/>
            </a:pPr>
            <a:r>
              <a:rPr lang="en-US" sz="1600" dirty="0"/>
              <a:t>NOVIAN TAMU AMA                              (242253)</a:t>
            </a:r>
          </a:p>
        </p:txBody>
      </p:sp>
      <p:pic>
        <p:nvPicPr>
          <p:cNvPr id="5" name="Picture 4">
            <a:extLst>
              <a:ext uri="{FF2B5EF4-FFF2-40B4-BE49-F238E27FC236}">
                <a16:creationId xmlns:a16="http://schemas.microsoft.com/office/drawing/2014/main" id="{94875928-5C3F-49C8-B983-A2F5524F3499}"/>
              </a:ext>
            </a:extLst>
          </p:cNvPr>
          <p:cNvPicPr>
            <a:picLocks noChangeAspect="1"/>
          </p:cNvPicPr>
          <p:nvPr/>
        </p:nvPicPr>
        <p:blipFill>
          <a:blip r:embed="rId2"/>
          <a:stretch>
            <a:fillRect/>
          </a:stretch>
        </p:blipFill>
        <p:spPr>
          <a:xfrm>
            <a:off x="11212516" y="0"/>
            <a:ext cx="1009107" cy="1009107"/>
          </a:xfrm>
          <a:prstGeom prst="ellipse">
            <a:avLst/>
          </a:prstGeom>
          <a:ln>
            <a:noFill/>
          </a:ln>
          <a:effectLst>
            <a:softEdge rad="112500"/>
          </a:effectLst>
        </p:spPr>
      </p:pic>
    </p:spTree>
    <p:extLst>
      <p:ext uri="{BB962C8B-B14F-4D97-AF65-F5344CB8AC3E}">
        <p14:creationId xmlns:p14="http://schemas.microsoft.com/office/powerpoint/2010/main" val="1040477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725E-F1E1-4649-9BD7-6628CA5AC14C}"/>
              </a:ext>
            </a:extLst>
          </p:cNvPr>
          <p:cNvSpPr>
            <a:spLocks noGrp="1"/>
          </p:cNvSpPr>
          <p:nvPr>
            <p:ph type="title"/>
          </p:nvPr>
        </p:nvSpPr>
        <p:spPr>
          <a:xfrm>
            <a:off x="213357" y="317369"/>
            <a:ext cx="2574423" cy="604781"/>
          </a:xfrm>
        </p:spPr>
        <p:txBody>
          <a:bodyPr/>
          <a:lstStyle/>
          <a:p>
            <a:r>
              <a:rPr lang="en-US" dirty="0" err="1"/>
              <a:t>Kelompok</a:t>
            </a:r>
            <a:r>
              <a:rPr lang="en-US" dirty="0"/>
              <a:t> 1</a:t>
            </a:r>
            <a:endParaRPr lang="en-ID" dirty="0"/>
          </a:p>
        </p:txBody>
      </p:sp>
      <p:sp>
        <p:nvSpPr>
          <p:cNvPr id="3" name="Content Placeholder 2">
            <a:extLst>
              <a:ext uri="{FF2B5EF4-FFF2-40B4-BE49-F238E27FC236}">
                <a16:creationId xmlns:a16="http://schemas.microsoft.com/office/drawing/2014/main" id="{BB198E2A-7544-457E-BA44-12C4C50C5485}"/>
              </a:ext>
            </a:extLst>
          </p:cNvPr>
          <p:cNvSpPr>
            <a:spLocks noGrp="1"/>
          </p:cNvSpPr>
          <p:nvPr>
            <p:ph idx="10"/>
          </p:nvPr>
        </p:nvSpPr>
        <p:spPr/>
        <p:txBody>
          <a:bodyPr>
            <a:normAutofit/>
          </a:bodyPr>
          <a:lstStyle/>
          <a:p>
            <a:pPr marL="0" indent="0" algn="just">
              <a:buNone/>
            </a:pPr>
            <a:r>
              <a:rPr lang="en-US" sz="2000" b="0" dirty="0">
                <a:latin typeface="Arial" panose="020B0604020202020204" pitchFamily="34" charset="0"/>
                <a:cs typeface="Arial" panose="020B0604020202020204" pitchFamily="34" charset="0"/>
              </a:rPr>
              <a:t>Alat</a:t>
            </a:r>
          </a:p>
          <a:p>
            <a:pPr marL="342900" lvl="0" indent="-342900">
              <a:lnSpc>
                <a:spcPct val="107000"/>
              </a:lnSpc>
              <a:buFont typeface="Symbol" panose="05050102010706020507" pitchFamily="18" charset="2"/>
              <a:buChar char=""/>
            </a:pPr>
            <a:r>
              <a:rPr lang="en-ID" sz="2000"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Ember </a:t>
            </a:r>
            <a:endParaRPr lang="en-ID"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buNone/>
            </a:pPr>
            <a:endParaRPr lang="en-US" sz="2000" b="0" dirty="0">
              <a:latin typeface="Arial" panose="020B0604020202020204" pitchFamily="34" charset="0"/>
              <a:cs typeface="Arial" panose="020B0604020202020204" pitchFamily="34" charset="0"/>
            </a:endParaRPr>
          </a:p>
          <a:p>
            <a:pPr marL="0" indent="0" algn="just">
              <a:buNone/>
            </a:pPr>
            <a:endParaRPr lang="en-ID" sz="2000" b="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94875928-5C3F-49C8-B983-A2F5524F3499}"/>
              </a:ext>
            </a:extLst>
          </p:cNvPr>
          <p:cNvPicPr>
            <a:picLocks noChangeAspect="1"/>
          </p:cNvPicPr>
          <p:nvPr/>
        </p:nvPicPr>
        <p:blipFill>
          <a:blip r:embed="rId2"/>
          <a:stretch>
            <a:fillRect/>
          </a:stretch>
        </p:blipFill>
        <p:spPr>
          <a:xfrm>
            <a:off x="11212516" y="0"/>
            <a:ext cx="1009107" cy="1009107"/>
          </a:xfrm>
          <a:prstGeom prst="ellipse">
            <a:avLst/>
          </a:prstGeom>
          <a:ln>
            <a:noFill/>
          </a:ln>
          <a:effectLst>
            <a:softEdge rad="112500"/>
          </a:effectLst>
        </p:spPr>
      </p:pic>
    </p:spTree>
    <p:extLst>
      <p:ext uri="{BB962C8B-B14F-4D97-AF65-F5344CB8AC3E}">
        <p14:creationId xmlns:p14="http://schemas.microsoft.com/office/powerpoint/2010/main" val="30379642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725E-F1E1-4649-9BD7-6628CA5AC14C}"/>
              </a:ext>
            </a:extLst>
          </p:cNvPr>
          <p:cNvSpPr>
            <a:spLocks noGrp="1"/>
          </p:cNvSpPr>
          <p:nvPr>
            <p:ph type="title"/>
          </p:nvPr>
        </p:nvSpPr>
        <p:spPr>
          <a:xfrm>
            <a:off x="213357" y="317369"/>
            <a:ext cx="2574423" cy="604781"/>
          </a:xfrm>
        </p:spPr>
        <p:txBody>
          <a:bodyPr/>
          <a:lstStyle/>
          <a:p>
            <a:r>
              <a:rPr lang="en-US" dirty="0" err="1"/>
              <a:t>Kelompok</a:t>
            </a:r>
            <a:r>
              <a:rPr lang="en-US" dirty="0"/>
              <a:t> 1</a:t>
            </a:r>
            <a:endParaRPr lang="en-ID" dirty="0"/>
          </a:p>
        </p:txBody>
      </p:sp>
      <p:sp>
        <p:nvSpPr>
          <p:cNvPr id="3" name="Content Placeholder 2">
            <a:extLst>
              <a:ext uri="{FF2B5EF4-FFF2-40B4-BE49-F238E27FC236}">
                <a16:creationId xmlns:a16="http://schemas.microsoft.com/office/drawing/2014/main" id="{BB198E2A-7544-457E-BA44-12C4C50C5485}"/>
              </a:ext>
            </a:extLst>
          </p:cNvPr>
          <p:cNvSpPr>
            <a:spLocks noGrp="1"/>
          </p:cNvSpPr>
          <p:nvPr>
            <p:ph idx="10"/>
          </p:nvPr>
        </p:nvSpPr>
        <p:spPr/>
        <p:txBody>
          <a:bodyPr>
            <a:normAutofit/>
          </a:bodyPr>
          <a:lstStyle/>
          <a:p>
            <a:pPr marL="0" indent="0" algn="just">
              <a:buNone/>
            </a:pPr>
            <a:r>
              <a:rPr lang="en-US" sz="2000" b="0" dirty="0" err="1">
                <a:latin typeface="Arial" panose="020B0604020202020204" pitchFamily="34" charset="0"/>
                <a:cs typeface="Arial" panose="020B0604020202020204" pitchFamily="34" charset="0"/>
              </a:rPr>
              <a:t>Bahan</a:t>
            </a:r>
            <a:endParaRPr lang="en-US" sz="2000" b="0" dirty="0">
              <a:latin typeface="Arial" panose="020B060402020202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ID" sz="2000" kern="100" dirty="0" err="1">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Dus</a:t>
            </a:r>
            <a:endParaRPr lang="en-ID"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ID" sz="2000"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Tissue</a:t>
            </a:r>
            <a:endParaRPr lang="en-ID"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ID" sz="2000"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Abu </a:t>
            </a:r>
            <a:r>
              <a:rPr lang="en-ID" sz="2000" kern="100" dirty="0" err="1">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bakar</a:t>
            </a:r>
            <a:endParaRPr lang="en-ID"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ID" sz="2000"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Air</a:t>
            </a:r>
            <a:endParaRPr lang="en-ID"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ID" sz="2000"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Garam </a:t>
            </a:r>
            <a:endParaRPr lang="en-ID"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ID" sz="2000" kern="100" dirty="0" err="1">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Telur</a:t>
            </a:r>
            <a:r>
              <a:rPr lang="en-ID" sz="2000"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r>
              <a:rPr lang="en-ID" sz="2000" kern="100" dirty="0" err="1">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ayam</a:t>
            </a:r>
            <a:r>
              <a:rPr lang="en-ID" sz="2000"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r>
              <a:rPr lang="en-ID" sz="2000" kern="100" dirty="0" err="1">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ras</a:t>
            </a:r>
            <a:r>
              <a:rPr lang="en-ID" sz="2000"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endParaRPr lang="en-ID"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buNone/>
            </a:pPr>
            <a:endParaRPr lang="en-US" sz="2000" b="0" dirty="0">
              <a:latin typeface="Arial" panose="020B0604020202020204" pitchFamily="34" charset="0"/>
              <a:cs typeface="Arial" panose="020B0604020202020204" pitchFamily="34" charset="0"/>
            </a:endParaRPr>
          </a:p>
          <a:p>
            <a:pPr marL="0" indent="0" algn="just">
              <a:buNone/>
            </a:pPr>
            <a:endParaRPr lang="en-ID" sz="2000" b="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94875928-5C3F-49C8-B983-A2F5524F3499}"/>
              </a:ext>
            </a:extLst>
          </p:cNvPr>
          <p:cNvPicPr>
            <a:picLocks noChangeAspect="1"/>
          </p:cNvPicPr>
          <p:nvPr/>
        </p:nvPicPr>
        <p:blipFill>
          <a:blip r:embed="rId2"/>
          <a:stretch>
            <a:fillRect/>
          </a:stretch>
        </p:blipFill>
        <p:spPr>
          <a:xfrm>
            <a:off x="11212516" y="0"/>
            <a:ext cx="1009107" cy="1009107"/>
          </a:xfrm>
          <a:prstGeom prst="ellipse">
            <a:avLst/>
          </a:prstGeom>
          <a:ln>
            <a:noFill/>
          </a:ln>
          <a:effectLst>
            <a:softEdge rad="112500"/>
          </a:effectLst>
        </p:spPr>
      </p:pic>
    </p:spTree>
    <p:extLst>
      <p:ext uri="{BB962C8B-B14F-4D97-AF65-F5344CB8AC3E}">
        <p14:creationId xmlns:p14="http://schemas.microsoft.com/office/powerpoint/2010/main" val="12537488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725E-F1E1-4649-9BD7-6628CA5AC14C}"/>
              </a:ext>
            </a:extLst>
          </p:cNvPr>
          <p:cNvSpPr>
            <a:spLocks noGrp="1"/>
          </p:cNvSpPr>
          <p:nvPr>
            <p:ph type="title"/>
          </p:nvPr>
        </p:nvSpPr>
        <p:spPr>
          <a:xfrm>
            <a:off x="213357" y="317369"/>
            <a:ext cx="2574423" cy="604781"/>
          </a:xfrm>
        </p:spPr>
        <p:txBody>
          <a:bodyPr/>
          <a:lstStyle/>
          <a:p>
            <a:r>
              <a:rPr lang="en-US" dirty="0" err="1"/>
              <a:t>Kelompok</a:t>
            </a:r>
            <a:r>
              <a:rPr lang="en-US" dirty="0"/>
              <a:t> 1</a:t>
            </a:r>
            <a:endParaRPr lang="en-ID" dirty="0"/>
          </a:p>
        </p:txBody>
      </p:sp>
      <p:sp>
        <p:nvSpPr>
          <p:cNvPr id="3" name="Content Placeholder 2">
            <a:extLst>
              <a:ext uri="{FF2B5EF4-FFF2-40B4-BE49-F238E27FC236}">
                <a16:creationId xmlns:a16="http://schemas.microsoft.com/office/drawing/2014/main" id="{BB198E2A-7544-457E-BA44-12C4C50C5485}"/>
              </a:ext>
            </a:extLst>
          </p:cNvPr>
          <p:cNvSpPr>
            <a:spLocks noGrp="1"/>
          </p:cNvSpPr>
          <p:nvPr>
            <p:ph idx="10"/>
          </p:nvPr>
        </p:nvSpPr>
        <p:spPr/>
        <p:txBody>
          <a:bodyPr>
            <a:normAutofit/>
          </a:bodyPr>
          <a:lstStyle/>
          <a:p>
            <a:pPr marL="0" indent="0" algn="just">
              <a:buNone/>
            </a:pPr>
            <a:r>
              <a:rPr lang="en-US" sz="2000" b="0" dirty="0" err="1">
                <a:latin typeface="Arial" panose="020B0604020202020204" pitchFamily="34" charset="0"/>
                <a:cs typeface="Arial" panose="020B0604020202020204" pitchFamily="34" charset="0"/>
              </a:rPr>
              <a:t>Inovasi</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produk</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Kelompok</a:t>
            </a:r>
            <a:r>
              <a:rPr lang="en-US" sz="2000" b="0" dirty="0">
                <a:latin typeface="Arial" panose="020B0604020202020204" pitchFamily="34" charset="0"/>
                <a:cs typeface="Arial" panose="020B0604020202020204" pitchFamily="34" charset="0"/>
              </a:rPr>
              <a:t> 1</a:t>
            </a:r>
          </a:p>
          <a:p>
            <a:pPr marL="0" indent="0" algn="just">
              <a:buNone/>
            </a:pPr>
            <a:r>
              <a:rPr lang="en-US" sz="2000" b="0" dirty="0" err="1">
                <a:latin typeface="Arial" panose="020B0604020202020204" pitchFamily="34" charset="0"/>
                <a:cs typeface="Arial" panose="020B0604020202020204" pitchFamily="34" charset="0"/>
              </a:rPr>
              <a:t>Tidak</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ada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Inovasi</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hanya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menggunakan</a:t>
            </a:r>
            <a:r>
              <a:rPr lang="en-US" sz="2000" b="0" dirty="0">
                <a:latin typeface="Arial" panose="020B0604020202020204" pitchFamily="34" charset="0"/>
                <a:cs typeface="Arial" panose="020B0604020202020204" pitchFamily="34" charset="0"/>
              </a:rPr>
              <a:t> Garam, dan </a:t>
            </a:r>
            <a:r>
              <a:rPr lang="en-US" sz="2000" b="0" dirty="0" err="1">
                <a:latin typeface="Arial" panose="020B0604020202020204" pitchFamily="34" charset="0"/>
                <a:cs typeface="Arial" panose="020B0604020202020204" pitchFamily="34" charset="0"/>
              </a:rPr>
              <a:t>tidak</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menggunakan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Aluminium</a:t>
            </a:r>
            <a:r>
              <a:rPr lang="en-US" sz="2000" b="0" dirty="0">
                <a:latin typeface="Arial" panose="020B0604020202020204" pitchFamily="34" charset="0"/>
                <a:cs typeface="Arial" panose="020B0604020202020204" pitchFamily="34" charset="0"/>
              </a:rPr>
              <a:t> Foil </a:t>
            </a:r>
            <a:r>
              <a:rPr lang="en-US" sz="2000" b="0" dirty="0" err="1">
                <a:latin typeface="Arial" panose="020B0604020202020204" pitchFamily="34" charset="0"/>
                <a:cs typeface="Arial" panose="020B0604020202020204" pitchFamily="34" charset="0"/>
              </a:rPr>
              <a:t>dalam</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membungkus</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telur</a:t>
            </a:r>
            <a:endParaRPr lang="en-US" sz="2000" b="0" dirty="0">
              <a:latin typeface="Arial" panose="020B0604020202020204" pitchFamily="34" charset="0"/>
              <a:cs typeface="Arial" panose="020B0604020202020204" pitchFamily="34" charset="0"/>
            </a:endParaRPr>
          </a:p>
          <a:p>
            <a:pPr marL="0" indent="0" algn="just">
              <a:buNone/>
            </a:pPr>
            <a:endParaRPr lang="en-ID" sz="2000" b="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94875928-5C3F-49C8-B983-A2F5524F3499}"/>
              </a:ext>
            </a:extLst>
          </p:cNvPr>
          <p:cNvPicPr>
            <a:picLocks noChangeAspect="1"/>
          </p:cNvPicPr>
          <p:nvPr/>
        </p:nvPicPr>
        <p:blipFill>
          <a:blip r:embed="rId2"/>
          <a:stretch>
            <a:fillRect/>
          </a:stretch>
        </p:blipFill>
        <p:spPr>
          <a:xfrm>
            <a:off x="11212516" y="0"/>
            <a:ext cx="1009107" cy="1009107"/>
          </a:xfrm>
          <a:prstGeom prst="ellipse">
            <a:avLst/>
          </a:prstGeom>
          <a:ln>
            <a:noFill/>
          </a:ln>
          <a:effectLst>
            <a:softEdge rad="112500"/>
          </a:effectLst>
        </p:spPr>
      </p:pic>
    </p:spTree>
    <p:extLst>
      <p:ext uri="{BB962C8B-B14F-4D97-AF65-F5344CB8AC3E}">
        <p14:creationId xmlns:p14="http://schemas.microsoft.com/office/powerpoint/2010/main" val="32561576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725E-F1E1-4649-9BD7-6628CA5AC14C}"/>
              </a:ext>
            </a:extLst>
          </p:cNvPr>
          <p:cNvSpPr>
            <a:spLocks noGrp="1"/>
          </p:cNvSpPr>
          <p:nvPr>
            <p:ph type="title"/>
          </p:nvPr>
        </p:nvSpPr>
        <p:spPr>
          <a:xfrm>
            <a:off x="213357" y="317369"/>
            <a:ext cx="2574423" cy="604781"/>
          </a:xfrm>
        </p:spPr>
        <p:txBody>
          <a:bodyPr/>
          <a:lstStyle/>
          <a:p>
            <a:r>
              <a:rPr lang="en-US" dirty="0" err="1"/>
              <a:t>Kelompok</a:t>
            </a:r>
            <a:r>
              <a:rPr lang="en-US" dirty="0"/>
              <a:t> 2</a:t>
            </a:r>
            <a:endParaRPr lang="en-ID" dirty="0"/>
          </a:p>
        </p:txBody>
      </p:sp>
      <p:sp>
        <p:nvSpPr>
          <p:cNvPr id="3" name="Content Placeholder 2">
            <a:extLst>
              <a:ext uri="{FF2B5EF4-FFF2-40B4-BE49-F238E27FC236}">
                <a16:creationId xmlns:a16="http://schemas.microsoft.com/office/drawing/2014/main" id="{BB198E2A-7544-457E-BA44-12C4C50C5485}"/>
              </a:ext>
            </a:extLst>
          </p:cNvPr>
          <p:cNvSpPr>
            <a:spLocks noGrp="1"/>
          </p:cNvSpPr>
          <p:nvPr>
            <p:ph idx="10"/>
          </p:nvPr>
        </p:nvSpPr>
        <p:spPr/>
        <p:txBody>
          <a:bodyPr>
            <a:normAutofit/>
          </a:bodyPr>
          <a:lstStyle/>
          <a:p>
            <a:pPr marL="0" indent="0" algn="just">
              <a:buNone/>
            </a:pPr>
            <a:r>
              <a:rPr lang="en-US" sz="2000" b="0" dirty="0">
                <a:latin typeface="Arial" panose="020B0604020202020204" pitchFamily="34" charset="0"/>
                <a:cs typeface="Arial" panose="020B0604020202020204" pitchFamily="34" charset="0"/>
              </a:rPr>
              <a:t>Nama – Nama </a:t>
            </a:r>
            <a:r>
              <a:rPr lang="en-US" sz="2000" b="0" dirty="0" err="1">
                <a:latin typeface="Arial" panose="020B0604020202020204" pitchFamily="34" charset="0"/>
                <a:cs typeface="Arial" panose="020B0604020202020204" pitchFamily="34" charset="0"/>
              </a:rPr>
              <a:t>Kelompok</a:t>
            </a:r>
            <a:r>
              <a:rPr lang="en-US" sz="2000" b="0" dirty="0">
                <a:latin typeface="Arial" panose="020B0604020202020204" pitchFamily="34" charset="0"/>
                <a:cs typeface="Arial" panose="020B0604020202020204" pitchFamily="34" charset="0"/>
              </a:rPr>
              <a:t> 2</a:t>
            </a:r>
          </a:p>
          <a:p>
            <a:pPr marL="971550" lvl="1" indent="-514350" algn="l">
              <a:buFont typeface="Arial" panose="020B0604020202020204" pitchFamily="34" charset="0"/>
              <a:buAutoNum type="arabicPeriod"/>
            </a:pPr>
            <a:r>
              <a:rPr lang="en-US" sz="2000" dirty="0" err="1">
                <a:solidFill>
                  <a:schemeClr val="tx1"/>
                </a:solidFill>
              </a:rPr>
              <a:t>Jofin</a:t>
            </a:r>
            <a:r>
              <a:rPr lang="en-US" sz="2000" dirty="0">
                <a:solidFill>
                  <a:schemeClr val="tx1"/>
                </a:solidFill>
              </a:rPr>
              <a:t> </a:t>
            </a:r>
            <a:r>
              <a:rPr lang="en-US" sz="2000" dirty="0" err="1"/>
              <a:t>U</a:t>
            </a:r>
            <a:r>
              <a:rPr lang="en-US" sz="2000" dirty="0" err="1">
                <a:solidFill>
                  <a:schemeClr val="tx1"/>
                </a:solidFill>
              </a:rPr>
              <a:t>mbu</a:t>
            </a:r>
            <a:r>
              <a:rPr lang="en-US" sz="2000" dirty="0">
                <a:solidFill>
                  <a:schemeClr val="tx1"/>
                </a:solidFill>
              </a:rPr>
              <a:t> </a:t>
            </a:r>
            <a:r>
              <a:rPr lang="en-US" sz="2000" dirty="0" err="1"/>
              <a:t>Z</a:t>
            </a:r>
            <a:r>
              <a:rPr lang="en-US" sz="2000" dirty="0" err="1">
                <a:solidFill>
                  <a:schemeClr val="tx1"/>
                </a:solidFill>
              </a:rPr>
              <a:t>ogaras</a:t>
            </a:r>
            <a:r>
              <a:rPr lang="en-US" sz="2000" dirty="0">
                <a:solidFill>
                  <a:schemeClr val="tx1"/>
                </a:solidFill>
              </a:rPr>
              <a:t>		2422009</a:t>
            </a:r>
          </a:p>
          <a:p>
            <a:pPr marL="971550" lvl="1" indent="-514350" algn="l">
              <a:buAutoNum type="arabicPeriod"/>
            </a:pPr>
            <a:r>
              <a:rPr lang="en-US" sz="2000" dirty="0">
                <a:solidFill>
                  <a:schemeClr val="tx1"/>
                </a:solidFill>
              </a:rPr>
              <a:t>Agnes </a:t>
            </a:r>
            <a:r>
              <a:rPr lang="en-US" sz="2000" dirty="0" err="1">
                <a:solidFill>
                  <a:schemeClr val="tx1"/>
                </a:solidFill>
              </a:rPr>
              <a:t>Rambu</a:t>
            </a:r>
            <a:r>
              <a:rPr lang="en-US" sz="2000" dirty="0">
                <a:solidFill>
                  <a:schemeClr val="tx1"/>
                </a:solidFill>
              </a:rPr>
              <a:t> </a:t>
            </a:r>
            <a:r>
              <a:rPr lang="en-US" sz="2000" dirty="0" err="1"/>
              <a:t>R</a:t>
            </a:r>
            <a:r>
              <a:rPr lang="en-US" sz="2000" dirty="0" err="1">
                <a:solidFill>
                  <a:schemeClr val="tx1"/>
                </a:solidFill>
              </a:rPr>
              <a:t>iti</a:t>
            </a:r>
            <a:r>
              <a:rPr lang="en-US" sz="2000" dirty="0">
                <a:solidFill>
                  <a:schemeClr val="tx1"/>
                </a:solidFill>
              </a:rPr>
              <a:t> 		2422011</a:t>
            </a:r>
          </a:p>
          <a:p>
            <a:pPr marL="971550" lvl="1" indent="-514350" algn="l">
              <a:buAutoNum type="arabicPeriod"/>
            </a:pPr>
            <a:r>
              <a:rPr lang="en-US" sz="2000" dirty="0">
                <a:solidFill>
                  <a:schemeClr val="tx1"/>
                </a:solidFill>
              </a:rPr>
              <a:t>YOSEF M.F. LEDE		2422067</a:t>
            </a:r>
          </a:p>
          <a:p>
            <a:pPr marL="971550" lvl="1" indent="-514350" algn="l">
              <a:buAutoNum type="arabicPeriod"/>
            </a:pPr>
            <a:r>
              <a:rPr lang="en-US" sz="2000" dirty="0" err="1"/>
              <a:t>Alfonsa</a:t>
            </a:r>
            <a:r>
              <a:rPr lang="en-US" sz="2000" dirty="0"/>
              <a:t> Ina </a:t>
            </a:r>
            <a:r>
              <a:rPr lang="en-US" sz="2000" dirty="0" err="1"/>
              <a:t>Wello</a:t>
            </a:r>
            <a:r>
              <a:rPr lang="en-US" sz="2000" dirty="0"/>
              <a:t> 		2422056</a:t>
            </a:r>
          </a:p>
          <a:p>
            <a:pPr marL="971550" lvl="1" indent="-514350" algn="l">
              <a:buAutoNum type="arabicPeriod"/>
            </a:pPr>
            <a:r>
              <a:rPr lang="en-US" sz="2000" dirty="0" err="1">
                <a:solidFill>
                  <a:schemeClr val="tx1"/>
                </a:solidFill>
              </a:rPr>
              <a:t>Yumiyati</a:t>
            </a:r>
            <a:r>
              <a:rPr lang="en-US" sz="2000" dirty="0">
                <a:solidFill>
                  <a:schemeClr val="tx1"/>
                </a:solidFill>
              </a:rPr>
              <a:t> Dada </a:t>
            </a:r>
            <a:r>
              <a:rPr lang="en-US" sz="2000" dirty="0" err="1"/>
              <a:t>G</a:t>
            </a:r>
            <a:r>
              <a:rPr lang="en-US" sz="2000" dirty="0" err="1">
                <a:solidFill>
                  <a:schemeClr val="tx1"/>
                </a:solidFill>
              </a:rPr>
              <a:t>ole</a:t>
            </a:r>
            <a:r>
              <a:rPr lang="en-US" sz="2000" dirty="0">
                <a:solidFill>
                  <a:schemeClr val="tx1"/>
                </a:solidFill>
              </a:rPr>
              <a:t> 		2422015</a:t>
            </a:r>
          </a:p>
          <a:p>
            <a:pPr marL="971550" lvl="1" indent="-514350" algn="l">
              <a:buAutoNum type="arabicPeriod"/>
            </a:pPr>
            <a:r>
              <a:rPr lang="en-US" sz="2000" dirty="0"/>
              <a:t>Kurniawan A. Pandang 		2422033</a:t>
            </a:r>
          </a:p>
          <a:p>
            <a:pPr marL="971550" lvl="1" indent="-514350" algn="l">
              <a:buAutoNum type="arabicPeriod"/>
            </a:pPr>
            <a:r>
              <a:rPr lang="en-US" sz="2000" dirty="0" err="1">
                <a:solidFill>
                  <a:schemeClr val="tx1"/>
                </a:solidFill>
              </a:rPr>
              <a:t>Mesrania</a:t>
            </a:r>
            <a:r>
              <a:rPr lang="en-US" sz="2000" dirty="0">
                <a:solidFill>
                  <a:schemeClr val="tx1"/>
                </a:solidFill>
              </a:rPr>
              <a:t> Malo 		2</a:t>
            </a:r>
            <a:r>
              <a:rPr lang="en-US" sz="2000" dirty="0"/>
              <a:t>422023</a:t>
            </a:r>
          </a:p>
          <a:p>
            <a:pPr marL="971550" lvl="1" indent="-514350" algn="l">
              <a:buAutoNum type="arabicPeriod"/>
            </a:pPr>
            <a:r>
              <a:rPr lang="en-US" sz="2000" dirty="0" err="1">
                <a:solidFill>
                  <a:schemeClr val="tx1"/>
                </a:solidFill>
              </a:rPr>
              <a:t>Imelinda</a:t>
            </a:r>
            <a:r>
              <a:rPr lang="en-US" sz="2000" dirty="0">
                <a:solidFill>
                  <a:schemeClr val="tx1"/>
                </a:solidFill>
              </a:rPr>
              <a:t> </a:t>
            </a:r>
            <a:r>
              <a:rPr lang="en-US" sz="2000" dirty="0" err="1"/>
              <a:t>K</a:t>
            </a:r>
            <a:r>
              <a:rPr lang="en-US" sz="2000" dirty="0" err="1">
                <a:solidFill>
                  <a:schemeClr val="tx1"/>
                </a:solidFill>
              </a:rPr>
              <a:t>onga</a:t>
            </a:r>
            <a:r>
              <a:rPr lang="en-US" sz="2000" dirty="0">
                <a:solidFill>
                  <a:schemeClr val="tx1"/>
                </a:solidFill>
              </a:rPr>
              <a:t> </a:t>
            </a:r>
            <a:r>
              <a:rPr lang="en-US" sz="2000" dirty="0"/>
              <a:t>N</a:t>
            </a:r>
            <a:r>
              <a:rPr lang="en-US" sz="2000" dirty="0">
                <a:solidFill>
                  <a:schemeClr val="tx1"/>
                </a:solidFill>
              </a:rPr>
              <a:t>aha		2422060</a:t>
            </a:r>
          </a:p>
          <a:p>
            <a:pPr marL="971550" lvl="1" indent="-514350" algn="l">
              <a:buAutoNum type="arabicPeriod"/>
            </a:pPr>
            <a:r>
              <a:rPr lang="en-US" sz="2000" dirty="0" err="1"/>
              <a:t>Nerdus</a:t>
            </a:r>
            <a:r>
              <a:rPr lang="en-US" sz="2000" dirty="0"/>
              <a:t> </a:t>
            </a:r>
            <a:r>
              <a:rPr lang="en-US" sz="2000" dirty="0" err="1"/>
              <a:t>Umbu</a:t>
            </a:r>
            <a:r>
              <a:rPr lang="en-US" sz="2000" dirty="0"/>
              <a:t> </a:t>
            </a:r>
            <a:r>
              <a:rPr lang="en-US" sz="2000" dirty="0" err="1"/>
              <a:t>Nggaluk</a:t>
            </a:r>
            <a:r>
              <a:rPr lang="en-US" sz="2000" dirty="0"/>
              <a:t> 	2422010</a:t>
            </a:r>
          </a:p>
          <a:p>
            <a:pPr marL="971550" lvl="1" indent="-514350" algn="l">
              <a:buAutoNum type="arabicPeriod"/>
            </a:pPr>
            <a:r>
              <a:rPr lang="en-US" sz="2000" dirty="0"/>
              <a:t>Sonia N. E. </a:t>
            </a:r>
            <a:r>
              <a:rPr lang="en-US" sz="2000" dirty="0" err="1"/>
              <a:t>Paralomi</a:t>
            </a:r>
            <a:r>
              <a:rPr lang="en-US" sz="2000" dirty="0"/>
              <a:t> 		2422007</a:t>
            </a:r>
          </a:p>
          <a:p>
            <a:pPr marL="0" indent="0" algn="just">
              <a:buNone/>
            </a:pPr>
            <a:endParaRPr lang="en-US" sz="2000" b="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94875928-5C3F-49C8-B983-A2F5524F3499}"/>
              </a:ext>
            </a:extLst>
          </p:cNvPr>
          <p:cNvPicPr>
            <a:picLocks noChangeAspect="1"/>
          </p:cNvPicPr>
          <p:nvPr/>
        </p:nvPicPr>
        <p:blipFill>
          <a:blip r:embed="rId2"/>
          <a:stretch>
            <a:fillRect/>
          </a:stretch>
        </p:blipFill>
        <p:spPr>
          <a:xfrm>
            <a:off x="11212516" y="0"/>
            <a:ext cx="1009107" cy="1009107"/>
          </a:xfrm>
          <a:prstGeom prst="ellipse">
            <a:avLst/>
          </a:prstGeom>
          <a:ln>
            <a:noFill/>
          </a:ln>
          <a:effectLst>
            <a:softEdge rad="112500"/>
          </a:effectLst>
        </p:spPr>
      </p:pic>
      <p:pic>
        <p:nvPicPr>
          <p:cNvPr id="7" name="Picture 6">
            <a:extLst>
              <a:ext uri="{FF2B5EF4-FFF2-40B4-BE49-F238E27FC236}">
                <a16:creationId xmlns:a16="http://schemas.microsoft.com/office/drawing/2014/main" id="{2B40B6AB-9900-4183-80E1-16309E2170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70694" y="736285"/>
            <a:ext cx="3205565" cy="1440000"/>
          </a:xfrm>
          <a:prstGeom prst="rect">
            <a:avLst/>
          </a:prstGeom>
        </p:spPr>
      </p:pic>
      <p:sp>
        <p:nvSpPr>
          <p:cNvPr id="9" name="Rectangle 8">
            <a:extLst>
              <a:ext uri="{FF2B5EF4-FFF2-40B4-BE49-F238E27FC236}">
                <a16:creationId xmlns:a16="http://schemas.microsoft.com/office/drawing/2014/main" id="{DE8AF429-B0A9-49EA-949A-3E3B23F7A346}"/>
              </a:ext>
            </a:extLst>
          </p:cNvPr>
          <p:cNvSpPr/>
          <p:nvPr/>
        </p:nvSpPr>
        <p:spPr>
          <a:xfrm>
            <a:off x="7008224" y="2314305"/>
            <a:ext cx="5183776" cy="111469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err="1">
                <a:latin typeface="Arial" panose="020B0604020202020204" pitchFamily="34" charset="0"/>
                <a:cs typeface="Arial" panose="020B0604020202020204" pitchFamily="34" charset="0"/>
              </a:rPr>
              <a:t>Sumber</a:t>
            </a:r>
            <a:r>
              <a:rPr lang="en-US" dirty="0">
                <a:latin typeface="Arial" panose="020B0604020202020204" pitchFamily="34" charset="0"/>
                <a:cs typeface="Arial" panose="020B0604020202020204" pitchFamily="34" charset="0"/>
              </a:rPr>
              <a:t> : </a:t>
            </a:r>
            <a:r>
              <a:rPr lang="en-US" dirty="0" err="1">
                <a:latin typeface="Arial" panose="020B0604020202020204" pitchFamily="34" charset="0"/>
                <a:cs typeface="Arial" panose="020B0604020202020204" pitchFamily="34" charset="0"/>
              </a:rPr>
              <a:t>Dokumentasi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Mahasiswa</a:t>
            </a:r>
            <a:r>
              <a:rPr lang="en-US" dirty="0">
                <a:latin typeface="Arial" panose="020B0604020202020204" pitchFamily="34" charset="0"/>
                <a:cs typeface="Arial" panose="020B0604020202020204" pitchFamily="34" charset="0"/>
              </a:rPr>
              <a:t> Angkatan 2022 </a:t>
            </a:r>
            <a:r>
              <a:rPr lang="en-US" dirty="0" err="1">
                <a:latin typeface="Arial" panose="020B0604020202020204" pitchFamily="34" charset="0"/>
                <a:cs typeface="Arial" panose="020B0604020202020204" pitchFamily="34" charset="0"/>
              </a:rPr>
              <a:t>Kelompok</a:t>
            </a:r>
            <a:r>
              <a:rPr lang="en-US" dirty="0">
                <a:latin typeface="Arial" panose="020B0604020202020204" pitchFamily="34" charset="0"/>
                <a:cs typeface="Arial" panose="020B0604020202020204" pitchFamily="34" charset="0"/>
              </a:rPr>
              <a:t> 2 </a:t>
            </a:r>
            <a:r>
              <a:rPr lang="en-US">
                <a:latin typeface="Arial" panose="020B0604020202020204" pitchFamily="34" charset="0"/>
                <a:cs typeface="Arial" panose="020B0604020202020204" pitchFamily="34" charset="0"/>
              </a:rPr>
              <a:t>presentasi </a:t>
            </a:r>
            <a:r>
              <a:rPr lang="en-US" dirty="0" err="1">
                <a:latin typeface="Arial" panose="020B0604020202020204" pitchFamily="34" charset="0"/>
                <a:cs typeface="Arial" panose="020B0604020202020204" pitchFamily="34" charset="0"/>
              </a:rPr>
              <a:t>hasil</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Praktikum</a:t>
            </a:r>
            <a:r>
              <a:rPr lang="en-US" dirty="0">
                <a:latin typeface="Arial" panose="020B0604020202020204" pitchFamily="34" charset="0"/>
                <a:cs typeface="Arial" panose="020B0604020202020204" pitchFamily="34" charset="0"/>
              </a:rPr>
              <a:t> di </a:t>
            </a:r>
            <a:r>
              <a:rPr lang="en-US" dirty="0" err="1">
                <a:latin typeface="Arial" panose="020B0604020202020204" pitchFamily="34" charset="0"/>
                <a:cs typeface="Arial" panose="020B0604020202020204" pitchFamily="34" charset="0"/>
              </a:rPr>
              <a:t>tanggal</a:t>
            </a:r>
            <a:r>
              <a:rPr lang="en-US" dirty="0">
                <a:latin typeface="Arial" panose="020B0604020202020204" pitchFamily="34" charset="0"/>
                <a:cs typeface="Arial" panose="020B0604020202020204" pitchFamily="34" charset="0"/>
              </a:rPr>
              <a:t> 10 April 2025</a:t>
            </a:r>
            <a:endParaRPr lang="en-ID"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3127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725E-F1E1-4649-9BD7-6628CA5AC14C}"/>
              </a:ext>
            </a:extLst>
          </p:cNvPr>
          <p:cNvSpPr>
            <a:spLocks noGrp="1"/>
          </p:cNvSpPr>
          <p:nvPr>
            <p:ph type="title"/>
          </p:nvPr>
        </p:nvSpPr>
        <p:spPr>
          <a:xfrm>
            <a:off x="213357" y="317369"/>
            <a:ext cx="2574423" cy="604781"/>
          </a:xfrm>
        </p:spPr>
        <p:txBody>
          <a:bodyPr/>
          <a:lstStyle/>
          <a:p>
            <a:r>
              <a:rPr lang="en-US" dirty="0" err="1"/>
              <a:t>Kelompok</a:t>
            </a:r>
            <a:r>
              <a:rPr lang="en-US" dirty="0"/>
              <a:t> 2</a:t>
            </a:r>
            <a:endParaRPr lang="en-ID" dirty="0"/>
          </a:p>
        </p:txBody>
      </p:sp>
      <p:sp>
        <p:nvSpPr>
          <p:cNvPr id="3" name="Content Placeholder 2">
            <a:extLst>
              <a:ext uri="{FF2B5EF4-FFF2-40B4-BE49-F238E27FC236}">
                <a16:creationId xmlns:a16="http://schemas.microsoft.com/office/drawing/2014/main" id="{BB198E2A-7544-457E-BA44-12C4C50C5485}"/>
              </a:ext>
            </a:extLst>
          </p:cNvPr>
          <p:cNvSpPr>
            <a:spLocks noGrp="1"/>
          </p:cNvSpPr>
          <p:nvPr>
            <p:ph idx="10"/>
          </p:nvPr>
        </p:nvSpPr>
        <p:spPr>
          <a:xfrm>
            <a:off x="0" y="1189537"/>
            <a:ext cx="9026291" cy="5351094"/>
          </a:xfrm>
        </p:spPr>
        <p:txBody>
          <a:bodyPr>
            <a:normAutofit/>
          </a:bodyPr>
          <a:lstStyle/>
          <a:p>
            <a:pPr marL="0" indent="0" algn="just">
              <a:buNone/>
            </a:pPr>
            <a:r>
              <a:rPr lang="en-US" sz="2000" b="0" kern="100" dirty="0" err="1">
                <a:solidFill>
                  <a:srgbClr val="000000"/>
                </a:solidFill>
                <a:latin typeface="Arial" panose="020B0604020202020204" pitchFamily="34" charset="0"/>
                <a:ea typeface="Century" panose="02040604050505020304" pitchFamily="18" charset="0"/>
                <a:cs typeface="Arial" panose="020B0604020202020204" pitchFamily="34" charset="0"/>
              </a:rPr>
              <a:t>Kabupaten</a:t>
            </a:r>
            <a:r>
              <a:rPr lang="en-US" sz="2000" b="0" kern="100" dirty="0">
                <a:solidFill>
                  <a:srgbClr val="000000"/>
                </a:solidFill>
                <a:latin typeface="Arial" panose="020B0604020202020204" pitchFamily="34" charset="0"/>
                <a:ea typeface="Century" panose="02040604050505020304" pitchFamily="18" charset="0"/>
                <a:cs typeface="Arial" panose="020B0604020202020204" pitchFamily="34" charset="0"/>
              </a:rPr>
              <a:t> </a:t>
            </a:r>
            <a:r>
              <a:rPr lang="id-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Sumba Timur</a:t>
            </a:r>
            <a:r>
              <a:rPr lang="en-US"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US" sz="2000" b="0" kern="100" dirty="0">
                <a:solidFill>
                  <a:srgbClr val="000000"/>
                </a:solidFill>
                <a:latin typeface="Arial" panose="020B0604020202020204" pitchFamily="34" charset="0"/>
                <a:ea typeface="Century" panose="02040604050505020304" pitchFamily="18" charset="0"/>
                <a:cs typeface="Arial" panose="020B0604020202020204" pitchFamily="34" charset="0"/>
              </a:rPr>
              <a:t>Lokasi </a:t>
            </a:r>
            <a:r>
              <a:rPr lang="en-US" sz="2000" b="0" kern="100" dirty="0" err="1">
                <a:solidFill>
                  <a:srgbClr val="000000"/>
                </a:solidFill>
                <a:latin typeface="Arial" panose="020B0604020202020204" pitchFamily="34" charset="0"/>
                <a:ea typeface="Century" panose="02040604050505020304" pitchFamily="18" charset="0"/>
                <a:cs typeface="Arial" panose="020B0604020202020204" pitchFamily="34" charset="0"/>
              </a:rPr>
              <a:t>Penyuluhan</a:t>
            </a:r>
            <a:r>
              <a:rPr lang="en-US"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di </a:t>
            </a:r>
            <a:r>
              <a:rPr lang="en-US"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daerah</a:t>
            </a:r>
            <a:r>
              <a:rPr lang="en-US"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US"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Kalumbang</a:t>
            </a:r>
            <a:r>
              <a:rPr lang="en-US" sz="2000" b="0" kern="100" dirty="0">
                <a:solidFill>
                  <a:srgbClr val="000000"/>
                </a:solidFill>
                <a:latin typeface="Arial" panose="020B0604020202020204" pitchFamily="34" charset="0"/>
                <a:ea typeface="Century" panose="02040604050505020304" pitchFamily="18" charset="0"/>
                <a:cs typeface="Arial" panose="020B0604020202020204" pitchFamily="34" charset="0"/>
              </a:rPr>
              <a:t>. </a:t>
            </a:r>
            <a:r>
              <a:rPr lang="id-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Ubi Adalah Salah Satu Bahan Pangan Yang Melimpah Dan Mudah Didapat. Ubi Kaya Akan Karbohidrat, Serat, Serta Vitamin A </a:t>
            </a:r>
            <a:r>
              <a:rPr lang="en-US"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d</a:t>
            </a:r>
            <a:r>
              <a:rPr lang="id-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an C</a:t>
            </a:r>
            <a:r>
              <a:rPr lang="en-US"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s</a:t>
            </a:r>
            <a:r>
              <a:rPr lang="id-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angat </a:t>
            </a:r>
            <a:r>
              <a:rPr lang="en-US" sz="2000" b="0" kern="100" dirty="0">
                <a:solidFill>
                  <a:srgbClr val="000000"/>
                </a:solidFill>
                <a:latin typeface="Arial" panose="020B0604020202020204" pitchFamily="34" charset="0"/>
                <a:ea typeface="Century" panose="02040604050505020304" pitchFamily="18" charset="0"/>
                <a:cs typeface="Arial" panose="020B0604020202020204" pitchFamily="34" charset="0"/>
              </a:rPr>
              <a:t>p</a:t>
            </a:r>
            <a:r>
              <a:rPr lang="id-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enting </a:t>
            </a:r>
            <a:r>
              <a:rPr lang="en-US" sz="2000" b="0" kern="100" dirty="0">
                <a:solidFill>
                  <a:srgbClr val="000000"/>
                </a:solidFill>
                <a:latin typeface="Arial" panose="020B0604020202020204" pitchFamily="34" charset="0"/>
                <a:ea typeface="Century" panose="02040604050505020304" pitchFamily="18" charset="0"/>
                <a:cs typeface="Arial" panose="020B0604020202020204" pitchFamily="34" charset="0"/>
              </a:rPr>
              <a:t>u</a:t>
            </a:r>
            <a:r>
              <a:rPr lang="id-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ntuk </a:t>
            </a:r>
            <a:r>
              <a:rPr lang="en-US" sz="2000" b="0" kern="100" dirty="0">
                <a:solidFill>
                  <a:srgbClr val="000000"/>
                </a:solidFill>
                <a:latin typeface="Arial" panose="020B0604020202020204" pitchFamily="34" charset="0"/>
                <a:ea typeface="Century" panose="02040604050505020304" pitchFamily="18" charset="0"/>
                <a:cs typeface="Arial" panose="020B0604020202020204" pitchFamily="34" charset="0"/>
              </a:rPr>
              <a:t>m</a:t>
            </a:r>
            <a:r>
              <a:rPr lang="id-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endukung </a:t>
            </a:r>
            <a:r>
              <a:rPr lang="en-US" sz="2000" b="0" kern="100" dirty="0">
                <a:solidFill>
                  <a:srgbClr val="000000"/>
                </a:solidFill>
                <a:latin typeface="Arial" panose="020B0604020202020204" pitchFamily="34" charset="0"/>
                <a:ea typeface="Century" panose="02040604050505020304" pitchFamily="18" charset="0"/>
                <a:cs typeface="Arial" panose="020B0604020202020204" pitchFamily="34" charset="0"/>
              </a:rPr>
              <a:t>p</a:t>
            </a:r>
            <a:r>
              <a:rPr lang="id-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ertumbuhan </a:t>
            </a:r>
            <a:r>
              <a:rPr lang="en-US" sz="2000" b="0" kern="100" dirty="0">
                <a:solidFill>
                  <a:srgbClr val="000000"/>
                </a:solidFill>
                <a:latin typeface="Arial" panose="020B0604020202020204" pitchFamily="34" charset="0"/>
                <a:ea typeface="Century" panose="02040604050505020304" pitchFamily="18" charset="0"/>
                <a:cs typeface="Arial" panose="020B0604020202020204" pitchFamily="34" charset="0"/>
              </a:rPr>
              <a:t>a</a:t>
            </a:r>
            <a:r>
              <a:rPr lang="id-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nak. </a:t>
            </a:r>
            <a:endParaRPr lang="en-US"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endParaRPr>
          </a:p>
          <a:p>
            <a:pPr marL="0" indent="0" algn="just">
              <a:buNone/>
            </a:pPr>
            <a:r>
              <a:rPr lang="id-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Dengan Mengkombinasikan Tepung Ubi Dan Tepung Hati Dengan Tepung Terigu Sebagai Bahan Pelengkap, Cookies Kambambang Dapat Menjadi Cemilan Sehat Yang Bernutrisi Tinggi Sekaligus Menarik Untuk Dikonsumsi Oleh Anak-anak</a:t>
            </a:r>
            <a:endParaRPr lang="en-US" sz="2000" b="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94875928-5C3F-49C8-B983-A2F5524F3499}"/>
              </a:ext>
            </a:extLst>
          </p:cNvPr>
          <p:cNvPicPr>
            <a:picLocks noChangeAspect="1"/>
          </p:cNvPicPr>
          <p:nvPr/>
        </p:nvPicPr>
        <p:blipFill>
          <a:blip r:embed="rId2"/>
          <a:stretch>
            <a:fillRect/>
          </a:stretch>
        </p:blipFill>
        <p:spPr>
          <a:xfrm>
            <a:off x="11212516" y="0"/>
            <a:ext cx="1009107" cy="1009107"/>
          </a:xfrm>
          <a:prstGeom prst="ellipse">
            <a:avLst/>
          </a:prstGeom>
          <a:ln>
            <a:noFill/>
          </a:ln>
          <a:effectLst>
            <a:softEdge rad="112500"/>
          </a:effectLst>
        </p:spPr>
      </p:pic>
    </p:spTree>
    <p:extLst>
      <p:ext uri="{BB962C8B-B14F-4D97-AF65-F5344CB8AC3E}">
        <p14:creationId xmlns:p14="http://schemas.microsoft.com/office/powerpoint/2010/main" val="39867211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725E-F1E1-4649-9BD7-6628CA5AC14C}"/>
              </a:ext>
            </a:extLst>
          </p:cNvPr>
          <p:cNvSpPr>
            <a:spLocks noGrp="1"/>
          </p:cNvSpPr>
          <p:nvPr>
            <p:ph type="title"/>
          </p:nvPr>
        </p:nvSpPr>
        <p:spPr>
          <a:xfrm>
            <a:off x="213357" y="317369"/>
            <a:ext cx="2574423" cy="604781"/>
          </a:xfrm>
        </p:spPr>
        <p:txBody>
          <a:bodyPr/>
          <a:lstStyle/>
          <a:p>
            <a:r>
              <a:rPr lang="en-US" dirty="0" err="1"/>
              <a:t>Kelompok</a:t>
            </a:r>
            <a:r>
              <a:rPr lang="en-US" dirty="0"/>
              <a:t> 2</a:t>
            </a:r>
            <a:endParaRPr lang="en-ID" dirty="0"/>
          </a:p>
        </p:txBody>
      </p:sp>
      <p:sp>
        <p:nvSpPr>
          <p:cNvPr id="3" name="Content Placeholder 2">
            <a:extLst>
              <a:ext uri="{FF2B5EF4-FFF2-40B4-BE49-F238E27FC236}">
                <a16:creationId xmlns:a16="http://schemas.microsoft.com/office/drawing/2014/main" id="{BB198E2A-7544-457E-BA44-12C4C50C5485}"/>
              </a:ext>
            </a:extLst>
          </p:cNvPr>
          <p:cNvSpPr>
            <a:spLocks noGrp="1"/>
          </p:cNvSpPr>
          <p:nvPr>
            <p:ph idx="10"/>
          </p:nvPr>
        </p:nvSpPr>
        <p:spPr/>
        <p:txBody>
          <a:bodyPr>
            <a:normAutofit/>
          </a:bodyPr>
          <a:lstStyle/>
          <a:p>
            <a:pPr marL="0" indent="0" algn="just">
              <a:buNone/>
            </a:pP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Produk</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Kambambang</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dahulu</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Sebagai</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Makanan</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Alternatif</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Masyarakat Sumba Ketika Masa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ketersediaan</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makanan</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sangan</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terbatas</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Namun</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Saat</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Ini</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Produk</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Kambambang</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Jarang</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Di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Produksi</a:t>
            </a:r>
            <a:r>
              <a:rPr lang="en-ID" sz="2000" b="0" kern="100" cap="none" dirty="0">
                <a:solidFill>
                  <a:srgbClr val="000000"/>
                </a:solidFill>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latin typeface="Arial" panose="020B0604020202020204" pitchFamily="34" charset="0"/>
                <a:ea typeface="Century" panose="02040604050505020304" pitchFamily="18" charset="0"/>
                <a:cs typeface="Arial" panose="020B0604020202020204" pitchFamily="34" charset="0"/>
              </a:rPr>
              <a:t>karena</a:t>
            </a:r>
            <a:r>
              <a:rPr lang="en-ID" sz="2000" b="0" kern="100" cap="none" dirty="0">
                <a:solidFill>
                  <a:srgbClr val="000000"/>
                </a:solidFill>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latin typeface="Arial" panose="020B0604020202020204" pitchFamily="34" charset="0"/>
                <a:ea typeface="Century" panose="02040604050505020304" pitchFamily="18" charset="0"/>
                <a:cs typeface="Arial" panose="020B0604020202020204" pitchFamily="34" charset="0"/>
              </a:rPr>
              <a:t>rasanya</a:t>
            </a:r>
            <a:r>
              <a:rPr lang="en-ID" sz="2000" b="0" kern="100" cap="none" dirty="0">
                <a:solidFill>
                  <a:srgbClr val="000000"/>
                </a:solidFill>
                <a:latin typeface="Arial" panose="020B0604020202020204" pitchFamily="34" charset="0"/>
                <a:ea typeface="Century" panose="02040604050505020304" pitchFamily="18" charset="0"/>
                <a:cs typeface="Arial" panose="020B0604020202020204" pitchFamily="34" charset="0"/>
              </a:rPr>
              <a:t> yang </a:t>
            </a:r>
            <a:r>
              <a:rPr lang="en-ID" sz="2000" b="0" kern="100" cap="none" dirty="0" err="1">
                <a:solidFill>
                  <a:srgbClr val="000000"/>
                </a:solidFill>
                <a:latin typeface="Arial" panose="020B0604020202020204" pitchFamily="34" charset="0"/>
                <a:ea typeface="Century" panose="02040604050505020304" pitchFamily="18" charset="0"/>
                <a:cs typeface="Arial" panose="020B0604020202020204" pitchFamily="34" charset="0"/>
              </a:rPr>
              <a:t>biasa</a:t>
            </a:r>
            <a:r>
              <a:rPr lang="en-ID" sz="2000" b="0" kern="100" cap="none" dirty="0">
                <a:solidFill>
                  <a:srgbClr val="000000"/>
                </a:solidFill>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latin typeface="Arial" panose="020B0604020202020204" pitchFamily="34" charset="0"/>
                <a:ea typeface="Century" panose="02040604050505020304" pitchFamily="18" charset="0"/>
                <a:cs typeface="Arial" panose="020B0604020202020204" pitchFamily="34" charset="0"/>
              </a:rPr>
              <a:t>saja</a:t>
            </a:r>
            <a:r>
              <a:rPr lang="en-ID" sz="2000" b="0" kern="100" cap="none" dirty="0">
                <a:solidFill>
                  <a:srgbClr val="000000"/>
                </a:solidFill>
                <a:latin typeface="Arial" panose="020B0604020202020204" pitchFamily="34" charset="0"/>
                <a:ea typeface="Century" panose="02040604050505020304" pitchFamily="18" charset="0"/>
                <a:cs typeface="Arial" panose="020B0604020202020204" pitchFamily="34" charset="0"/>
              </a:rPr>
              <a:t> dan </a:t>
            </a:r>
            <a:r>
              <a:rPr lang="en-ID" sz="2000" b="0" kern="100" cap="none" dirty="0" err="1">
                <a:solidFill>
                  <a:srgbClr val="000000"/>
                </a:solidFill>
                <a:latin typeface="Arial" panose="020B0604020202020204" pitchFamily="34" charset="0"/>
                <a:ea typeface="Century" panose="02040604050505020304" pitchFamily="18" charset="0"/>
                <a:cs typeface="Arial" panose="020B0604020202020204" pitchFamily="34" charset="0"/>
              </a:rPr>
              <a:t>kurangnya</a:t>
            </a:r>
            <a:r>
              <a:rPr lang="en-ID" sz="2000" b="0" kern="100" cap="none" dirty="0">
                <a:solidFill>
                  <a:srgbClr val="000000"/>
                </a:solidFill>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latin typeface="Arial" panose="020B0604020202020204" pitchFamily="34" charset="0"/>
                <a:ea typeface="Century" panose="02040604050505020304" pitchFamily="18" charset="0"/>
                <a:cs typeface="Arial" panose="020B0604020202020204" pitchFamily="34" charset="0"/>
              </a:rPr>
              <a:t>pengetahuan</a:t>
            </a:r>
            <a:r>
              <a:rPr lang="en-ID" sz="2000" b="0" kern="100" cap="none" dirty="0">
                <a:solidFill>
                  <a:srgbClr val="000000"/>
                </a:solidFill>
                <a:latin typeface="Arial" panose="020B0604020202020204" pitchFamily="34" charset="0"/>
                <a:ea typeface="Century" panose="02040604050505020304" pitchFamily="18" charset="0"/>
                <a:cs typeface="Arial" panose="020B0604020202020204" pitchFamily="34" charset="0"/>
              </a:rPr>
              <a:t> dan </a:t>
            </a:r>
            <a:r>
              <a:rPr lang="en-ID" sz="2000" b="0" kern="100" cap="none" dirty="0" err="1">
                <a:solidFill>
                  <a:srgbClr val="000000"/>
                </a:solidFill>
                <a:latin typeface="Arial" panose="020B0604020202020204" pitchFamily="34" charset="0"/>
                <a:ea typeface="Century" panose="02040604050505020304" pitchFamily="18" charset="0"/>
                <a:cs typeface="Arial" panose="020B0604020202020204" pitchFamily="34" charset="0"/>
              </a:rPr>
              <a:t>promosi</a:t>
            </a:r>
            <a:r>
              <a:rPr lang="en-ID" sz="2000" b="0" kern="100" cap="none" dirty="0">
                <a:solidFill>
                  <a:srgbClr val="000000"/>
                </a:solidFill>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latin typeface="Arial" panose="020B0604020202020204" pitchFamily="34" charset="0"/>
                <a:ea typeface="Century" panose="02040604050505020304" pitchFamily="18" charset="0"/>
                <a:cs typeface="Arial" panose="020B0604020202020204" pitchFamily="34" charset="0"/>
              </a:rPr>
              <a:t>mengenai</a:t>
            </a:r>
            <a:r>
              <a:rPr lang="en-ID" sz="2000" b="0" kern="100" cap="none" dirty="0">
                <a:solidFill>
                  <a:srgbClr val="000000"/>
                </a:solidFill>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latin typeface="Arial" panose="020B0604020202020204" pitchFamily="34" charset="0"/>
                <a:ea typeface="Century" panose="02040604050505020304" pitchFamily="18" charset="0"/>
                <a:cs typeface="Arial" panose="020B0604020202020204" pitchFamily="34" charset="0"/>
              </a:rPr>
              <a:t>kambambang</a:t>
            </a:r>
            <a:r>
              <a:rPr lang="en-ID" sz="2000" b="0" kern="100" dirty="0">
                <a:solidFill>
                  <a:srgbClr val="000000"/>
                </a:solidFill>
                <a:latin typeface="Arial" panose="020B0604020202020204" pitchFamily="34" charset="0"/>
                <a:ea typeface="Century" panose="02040604050505020304" pitchFamily="18" charset="0"/>
                <a:cs typeface="Arial" panose="020B0604020202020204" pitchFamily="34" charset="0"/>
              </a:rPr>
              <a:t>.</a:t>
            </a:r>
            <a:endParaRPr lang="en-US" sz="2000" b="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94875928-5C3F-49C8-B983-A2F5524F3499}"/>
              </a:ext>
            </a:extLst>
          </p:cNvPr>
          <p:cNvPicPr>
            <a:picLocks noChangeAspect="1"/>
          </p:cNvPicPr>
          <p:nvPr/>
        </p:nvPicPr>
        <p:blipFill>
          <a:blip r:embed="rId2"/>
          <a:stretch>
            <a:fillRect/>
          </a:stretch>
        </p:blipFill>
        <p:spPr>
          <a:xfrm>
            <a:off x="11212516" y="0"/>
            <a:ext cx="1009107" cy="1009107"/>
          </a:xfrm>
          <a:prstGeom prst="ellipse">
            <a:avLst/>
          </a:prstGeom>
          <a:ln>
            <a:noFill/>
          </a:ln>
          <a:effectLst>
            <a:softEdge rad="112500"/>
          </a:effectLst>
        </p:spPr>
      </p:pic>
    </p:spTree>
    <p:extLst>
      <p:ext uri="{BB962C8B-B14F-4D97-AF65-F5344CB8AC3E}">
        <p14:creationId xmlns:p14="http://schemas.microsoft.com/office/powerpoint/2010/main" val="27640351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725E-F1E1-4649-9BD7-6628CA5AC14C}"/>
              </a:ext>
            </a:extLst>
          </p:cNvPr>
          <p:cNvSpPr>
            <a:spLocks noGrp="1"/>
          </p:cNvSpPr>
          <p:nvPr>
            <p:ph type="title"/>
          </p:nvPr>
        </p:nvSpPr>
        <p:spPr>
          <a:xfrm>
            <a:off x="213357" y="317369"/>
            <a:ext cx="2574423" cy="604781"/>
          </a:xfrm>
        </p:spPr>
        <p:txBody>
          <a:bodyPr/>
          <a:lstStyle/>
          <a:p>
            <a:r>
              <a:rPr lang="en-US" dirty="0" err="1"/>
              <a:t>Kelompok</a:t>
            </a:r>
            <a:r>
              <a:rPr lang="en-US" dirty="0"/>
              <a:t> 2</a:t>
            </a:r>
            <a:endParaRPr lang="en-ID" dirty="0"/>
          </a:p>
        </p:txBody>
      </p:sp>
      <p:pic>
        <p:nvPicPr>
          <p:cNvPr id="5" name="Picture 4">
            <a:extLst>
              <a:ext uri="{FF2B5EF4-FFF2-40B4-BE49-F238E27FC236}">
                <a16:creationId xmlns:a16="http://schemas.microsoft.com/office/drawing/2014/main" id="{94875928-5C3F-49C8-B983-A2F5524F3499}"/>
              </a:ext>
            </a:extLst>
          </p:cNvPr>
          <p:cNvPicPr>
            <a:picLocks noChangeAspect="1"/>
          </p:cNvPicPr>
          <p:nvPr/>
        </p:nvPicPr>
        <p:blipFill>
          <a:blip r:embed="rId2"/>
          <a:stretch>
            <a:fillRect/>
          </a:stretch>
        </p:blipFill>
        <p:spPr>
          <a:xfrm>
            <a:off x="11212516" y="0"/>
            <a:ext cx="1009107" cy="1009107"/>
          </a:xfrm>
          <a:prstGeom prst="ellipse">
            <a:avLst/>
          </a:prstGeom>
          <a:ln>
            <a:noFill/>
          </a:ln>
          <a:effectLst>
            <a:softEdge rad="112500"/>
          </a:effectLst>
        </p:spPr>
      </p:pic>
      <p:sp>
        <p:nvSpPr>
          <p:cNvPr id="8" name="TextBox 7">
            <a:extLst>
              <a:ext uri="{FF2B5EF4-FFF2-40B4-BE49-F238E27FC236}">
                <a16:creationId xmlns:a16="http://schemas.microsoft.com/office/drawing/2014/main" id="{454A6A61-8287-408F-A871-0C35A768D107}"/>
              </a:ext>
            </a:extLst>
          </p:cNvPr>
          <p:cNvSpPr txBox="1"/>
          <p:nvPr/>
        </p:nvSpPr>
        <p:spPr>
          <a:xfrm>
            <a:off x="97491" y="1168151"/>
            <a:ext cx="2995333" cy="2585323"/>
          </a:xfrm>
          <a:prstGeom prst="rect">
            <a:avLst/>
          </a:prstGeom>
          <a:noFill/>
        </p:spPr>
        <p:txBody>
          <a:bodyPr wrap="square">
            <a:spAutoFit/>
          </a:bodyPr>
          <a:lstStyle/>
          <a:p>
            <a:pPr algn="ctr"/>
            <a:r>
              <a:rPr lang="en-US" dirty="0"/>
              <a:t>Alat</a:t>
            </a:r>
          </a:p>
          <a:p>
            <a:pPr marL="457200" indent="-457200">
              <a:buFont typeface="+mj-lt"/>
              <a:buAutoNum type="arabicPeriod"/>
            </a:pPr>
            <a:r>
              <a:rPr lang="en-US" sz="1800" dirty="0" err="1"/>
              <a:t>Kompor</a:t>
            </a:r>
            <a:endParaRPr lang="en-US" sz="1800" dirty="0"/>
          </a:p>
          <a:p>
            <a:pPr marL="457200" indent="-457200">
              <a:buFont typeface="+mj-lt"/>
              <a:buAutoNum type="arabicPeriod"/>
            </a:pPr>
            <a:r>
              <a:rPr lang="en-US" sz="1800" dirty="0"/>
              <a:t>Oven</a:t>
            </a:r>
          </a:p>
          <a:p>
            <a:pPr marL="457200" indent="-457200">
              <a:buFont typeface="+mj-lt"/>
              <a:buAutoNum type="arabicPeriod"/>
            </a:pPr>
            <a:r>
              <a:rPr lang="en-US" sz="1800" dirty="0" err="1"/>
              <a:t>Baskom</a:t>
            </a:r>
            <a:endParaRPr lang="en-US" sz="1800" dirty="0"/>
          </a:p>
          <a:p>
            <a:pPr marL="457200" indent="-457200">
              <a:buFont typeface="+mj-lt"/>
              <a:buAutoNum type="arabicPeriod"/>
            </a:pPr>
            <a:r>
              <a:rPr lang="en-US" sz="1800" dirty="0"/>
              <a:t>Kuali</a:t>
            </a:r>
          </a:p>
          <a:p>
            <a:pPr marL="457200" indent="-457200">
              <a:buFont typeface="+mj-lt"/>
              <a:buAutoNum type="arabicPeriod"/>
            </a:pPr>
            <a:r>
              <a:rPr lang="en-US" sz="1800" dirty="0" err="1"/>
              <a:t>Sutel</a:t>
            </a:r>
            <a:endParaRPr lang="en-US" sz="1800" dirty="0"/>
          </a:p>
          <a:p>
            <a:pPr marL="457200" indent="-457200">
              <a:buFont typeface="+mj-lt"/>
              <a:buAutoNum type="arabicPeriod"/>
            </a:pPr>
            <a:r>
              <a:rPr lang="en-US" sz="1800" dirty="0" err="1"/>
              <a:t>Sendok</a:t>
            </a:r>
            <a:endParaRPr lang="en-US" sz="1800" dirty="0"/>
          </a:p>
          <a:p>
            <a:pPr marL="457200" indent="-457200">
              <a:buFont typeface="+mj-lt"/>
              <a:buAutoNum type="arabicPeriod"/>
            </a:pPr>
            <a:r>
              <a:rPr lang="en-US" sz="1800" dirty="0" err="1"/>
              <a:t>Cetakan</a:t>
            </a:r>
            <a:r>
              <a:rPr lang="en-US" sz="1800" dirty="0"/>
              <a:t> </a:t>
            </a:r>
            <a:r>
              <a:rPr lang="en-US" sz="1800" dirty="0" err="1"/>
              <a:t>kue</a:t>
            </a:r>
            <a:endParaRPr lang="en-US" sz="1800" dirty="0"/>
          </a:p>
          <a:p>
            <a:pPr marL="457200" indent="-457200">
              <a:buFont typeface="+mj-lt"/>
              <a:buAutoNum type="arabicPeriod"/>
            </a:pPr>
            <a:r>
              <a:rPr lang="en-US" sz="1800" dirty="0" err="1"/>
              <a:t>Gelas</a:t>
            </a:r>
            <a:endParaRPr lang="en-US" sz="1800" dirty="0"/>
          </a:p>
        </p:txBody>
      </p:sp>
    </p:spTree>
    <p:extLst>
      <p:ext uri="{BB962C8B-B14F-4D97-AF65-F5344CB8AC3E}">
        <p14:creationId xmlns:p14="http://schemas.microsoft.com/office/powerpoint/2010/main" val="27390403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725E-F1E1-4649-9BD7-6628CA5AC14C}"/>
              </a:ext>
            </a:extLst>
          </p:cNvPr>
          <p:cNvSpPr>
            <a:spLocks noGrp="1"/>
          </p:cNvSpPr>
          <p:nvPr>
            <p:ph type="title"/>
          </p:nvPr>
        </p:nvSpPr>
        <p:spPr>
          <a:xfrm>
            <a:off x="213357" y="317369"/>
            <a:ext cx="2574423" cy="604781"/>
          </a:xfrm>
        </p:spPr>
        <p:txBody>
          <a:bodyPr/>
          <a:lstStyle/>
          <a:p>
            <a:r>
              <a:rPr lang="en-US" dirty="0" err="1"/>
              <a:t>Kelompok</a:t>
            </a:r>
            <a:r>
              <a:rPr lang="en-US" dirty="0"/>
              <a:t> 2</a:t>
            </a:r>
            <a:endParaRPr lang="en-ID" dirty="0"/>
          </a:p>
        </p:txBody>
      </p:sp>
      <p:pic>
        <p:nvPicPr>
          <p:cNvPr id="5" name="Picture 4">
            <a:extLst>
              <a:ext uri="{FF2B5EF4-FFF2-40B4-BE49-F238E27FC236}">
                <a16:creationId xmlns:a16="http://schemas.microsoft.com/office/drawing/2014/main" id="{94875928-5C3F-49C8-B983-A2F5524F3499}"/>
              </a:ext>
            </a:extLst>
          </p:cNvPr>
          <p:cNvPicPr>
            <a:picLocks noChangeAspect="1"/>
          </p:cNvPicPr>
          <p:nvPr/>
        </p:nvPicPr>
        <p:blipFill>
          <a:blip r:embed="rId2"/>
          <a:stretch>
            <a:fillRect/>
          </a:stretch>
        </p:blipFill>
        <p:spPr>
          <a:xfrm>
            <a:off x="11212516" y="0"/>
            <a:ext cx="1009107" cy="1009107"/>
          </a:xfrm>
          <a:prstGeom prst="ellipse">
            <a:avLst/>
          </a:prstGeom>
          <a:ln>
            <a:noFill/>
          </a:ln>
          <a:effectLst>
            <a:softEdge rad="112500"/>
          </a:effectLst>
        </p:spPr>
      </p:pic>
      <p:sp>
        <p:nvSpPr>
          <p:cNvPr id="10" name="TextBox 9">
            <a:extLst>
              <a:ext uri="{FF2B5EF4-FFF2-40B4-BE49-F238E27FC236}">
                <a16:creationId xmlns:a16="http://schemas.microsoft.com/office/drawing/2014/main" id="{CB28A10C-910C-4E5D-839D-7FBC22E31BBF}"/>
              </a:ext>
            </a:extLst>
          </p:cNvPr>
          <p:cNvSpPr txBox="1"/>
          <p:nvPr/>
        </p:nvSpPr>
        <p:spPr>
          <a:xfrm>
            <a:off x="213357" y="1181598"/>
            <a:ext cx="3587003" cy="2585323"/>
          </a:xfrm>
          <a:prstGeom prst="rect">
            <a:avLst/>
          </a:prstGeom>
          <a:noFill/>
        </p:spPr>
        <p:txBody>
          <a:bodyPr wrap="square">
            <a:spAutoFit/>
          </a:bodyPr>
          <a:lstStyle/>
          <a:p>
            <a:pPr algn="ctr"/>
            <a:r>
              <a:rPr lang="en-US" dirty="0" err="1"/>
              <a:t>Bahan</a:t>
            </a:r>
            <a:endParaRPr lang="en-US" dirty="0"/>
          </a:p>
          <a:p>
            <a:pPr marL="457200" indent="-457200">
              <a:buFont typeface="+mj-lt"/>
              <a:buAutoNum type="arabicPeriod"/>
            </a:pPr>
            <a:r>
              <a:rPr lang="en-US" dirty="0" err="1"/>
              <a:t>Tepung</a:t>
            </a:r>
            <a:r>
              <a:rPr lang="en-US" dirty="0"/>
              <a:t> ubi</a:t>
            </a:r>
          </a:p>
          <a:p>
            <a:pPr marL="457200" indent="-457200">
              <a:buFont typeface="+mj-lt"/>
              <a:buAutoNum type="arabicPeriod"/>
            </a:pPr>
            <a:r>
              <a:rPr lang="en-US" dirty="0" err="1"/>
              <a:t>Tepung</a:t>
            </a:r>
            <a:r>
              <a:rPr lang="en-US" dirty="0"/>
              <a:t> </a:t>
            </a:r>
            <a:r>
              <a:rPr lang="en-US" dirty="0" err="1"/>
              <a:t>terigu</a:t>
            </a:r>
            <a:endParaRPr lang="en-US" dirty="0"/>
          </a:p>
          <a:p>
            <a:pPr marL="457200" indent="-457200">
              <a:buFont typeface="+mj-lt"/>
              <a:buAutoNum type="arabicPeriod"/>
            </a:pPr>
            <a:r>
              <a:rPr lang="en-US" dirty="0" err="1"/>
              <a:t>Tepung</a:t>
            </a:r>
            <a:r>
              <a:rPr lang="en-US" dirty="0"/>
              <a:t> </a:t>
            </a:r>
            <a:r>
              <a:rPr lang="en-US" dirty="0" err="1"/>
              <a:t>hati</a:t>
            </a:r>
            <a:r>
              <a:rPr lang="en-US" dirty="0"/>
              <a:t> </a:t>
            </a:r>
            <a:r>
              <a:rPr lang="en-US" dirty="0" err="1"/>
              <a:t>ayam</a:t>
            </a:r>
            <a:endParaRPr lang="en-US" dirty="0"/>
          </a:p>
          <a:p>
            <a:pPr marL="457200" indent="-457200">
              <a:buFont typeface="+mj-lt"/>
              <a:buAutoNum type="arabicPeriod"/>
            </a:pPr>
            <a:r>
              <a:rPr lang="en-US" dirty="0"/>
              <a:t>Gula </a:t>
            </a:r>
            <a:r>
              <a:rPr lang="en-US" dirty="0" err="1"/>
              <a:t>halus</a:t>
            </a:r>
            <a:endParaRPr lang="en-US" dirty="0"/>
          </a:p>
          <a:p>
            <a:pPr marL="457200" indent="-457200">
              <a:buFont typeface="+mj-lt"/>
              <a:buAutoNum type="arabicPeriod"/>
            </a:pPr>
            <a:r>
              <a:rPr lang="en-US" dirty="0" err="1"/>
              <a:t>Kelapa</a:t>
            </a:r>
            <a:r>
              <a:rPr lang="en-US" dirty="0"/>
              <a:t> </a:t>
            </a:r>
            <a:r>
              <a:rPr lang="en-US" dirty="0" err="1"/>
              <a:t>sangrai</a:t>
            </a:r>
            <a:endParaRPr lang="en-US" dirty="0"/>
          </a:p>
          <a:p>
            <a:pPr marL="457200" indent="-457200">
              <a:buFont typeface="+mj-lt"/>
              <a:buAutoNum type="arabicPeriod"/>
            </a:pPr>
            <a:r>
              <a:rPr lang="en-US" dirty="0" err="1"/>
              <a:t>Mentega</a:t>
            </a:r>
            <a:endParaRPr lang="en-US" dirty="0"/>
          </a:p>
          <a:p>
            <a:pPr marL="457200" indent="-457200">
              <a:buFont typeface="+mj-lt"/>
              <a:buAutoNum type="arabicPeriod"/>
            </a:pPr>
            <a:r>
              <a:rPr lang="en-US" dirty="0" err="1"/>
              <a:t>Chococips</a:t>
            </a:r>
            <a:endParaRPr lang="en-US" dirty="0"/>
          </a:p>
          <a:p>
            <a:pPr marL="457200" indent="-457200">
              <a:buFont typeface="+mj-lt"/>
              <a:buAutoNum type="arabicPeriod"/>
            </a:pPr>
            <a:r>
              <a:rPr lang="en-US" dirty="0" err="1"/>
              <a:t>Kuning</a:t>
            </a:r>
            <a:r>
              <a:rPr lang="en-US" dirty="0"/>
              <a:t> </a:t>
            </a:r>
            <a:r>
              <a:rPr lang="en-US" dirty="0" err="1"/>
              <a:t>telur</a:t>
            </a:r>
            <a:endParaRPr lang="en-ID" dirty="0"/>
          </a:p>
        </p:txBody>
      </p:sp>
    </p:spTree>
    <p:extLst>
      <p:ext uri="{BB962C8B-B14F-4D97-AF65-F5344CB8AC3E}">
        <p14:creationId xmlns:p14="http://schemas.microsoft.com/office/powerpoint/2010/main" val="12575786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725E-F1E1-4649-9BD7-6628CA5AC14C}"/>
              </a:ext>
            </a:extLst>
          </p:cNvPr>
          <p:cNvSpPr>
            <a:spLocks noGrp="1"/>
          </p:cNvSpPr>
          <p:nvPr>
            <p:ph type="title"/>
          </p:nvPr>
        </p:nvSpPr>
        <p:spPr>
          <a:xfrm>
            <a:off x="213357" y="317369"/>
            <a:ext cx="2574423" cy="604781"/>
          </a:xfrm>
        </p:spPr>
        <p:txBody>
          <a:bodyPr/>
          <a:lstStyle/>
          <a:p>
            <a:r>
              <a:rPr lang="en-US" dirty="0" err="1"/>
              <a:t>Kelompok</a:t>
            </a:r>
            <a:r>
              <a:rPr lang="en-US" dirty="0"/>
              <a:t> 2</a:t>
            </a:r>
            <a:endParaRPr lang="en-ID" dirty="0"/>
          </a:p>
        </p:txBody>
      </p:sp>
      <p:sp>
        <p:nvSpPr>
          <p:cNvPr id="3" name="Content Placeholder 2">
            <a:extLst>
              <a:ext uri="{FF2B5EF4-FFF2-40B4-BE49-F238E27FC236}">
                <a16:creationId xmlns:a16="http://schemas.microsoft.com/office/drawing/2014/main" id="{BB198E2A-7544-457E-BA44-12C4C50C5485}"/>
              </a:ext>
            </a:extLst>
          </p:cNvPr>
          <p:cNvSpPr>
            <a:spLocks noGrp="1"/>
          </p:cNvSpPr>
          <p:nvPr>
            <p:ph idx="10"/>
          </p:nvPr>
        </p:nvSpPr>
        <p:spPr/>
        <p:txBody>
          <a:bodyPr>
            <a:normAutofit/>
          </a:bodyPr>
          <a:lstStyle/>
          <a:p>
            <a:pPr marL="0" indent="0" algn="just">
              <a:buNone/>
            </a:pPr>
            <a:r>
              <a:rPr lang="en-US" sz="2000" b="0" dirty="0" err="1">
                <a:latin typeface="Arial" panose="020B0604020202020204" pitchFamily="34" charset="0"/>
                <a:cs typeface="Arial" panose="020B0604020202020204" pitchFamily="34" charset="0"/>
              </a:rPr>
              <a:t>Prosedur</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Kerja</a:t>
            </a:r>
            <a:r>
              <a:rPr lang="en-US" sz="2000" b="0" dirty="0">
                <a:latin typeface="Arial" panose="020B0604020202020204" pitchFamily="34" charset="0"/>
                <a:cs typeface="Arial" panose="020B0604020202020204" pitchFamily="34" charset="0"/>
              </a:rPr>
              <a:t> :</a:t>
            </a:r>
          </a:p>
          <a:p>
            <a:pPr marL="0" indent="0" algn="just">
              <a:buNone/>
            </a:pP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Proses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Pengolahan</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Kambabang</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Dengan</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Penambahan</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Tepung</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Hati</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Yaitu</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Menyediakan</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Bahan</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Bahan</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Yang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Diperlukan</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yaitu</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Tepung</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Ubi Kayu 3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sendok</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maka</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terigu</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2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Gelas</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Top Kopi,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Tepung</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Hati</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Ayam</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1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Sendok</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Makan</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Kuning</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Telur</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Secukupnya</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Gula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Halus</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3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Sendok</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Makan</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Mentega</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5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Sendok</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Makan,kelapa</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Parut</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Yang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Sudah</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Di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Sangrai</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3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Sendok</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Makan</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Chococips</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Secukupnya</a:t>
            </a:r>
            <a:endParaRPr lang="en-US" sz="2000" b="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94875928-5C3F-49C8-B983-A2F5524F3499}"/>
              </a:ext>
            </a:extLst>
          </p:cNvPr>
          <p:cNvPicPr>
            <a:picLocks noChangeAspect="1"/>
          </p:cNvPicPr>
          <p:nvPr/>
        </p:nvPicPr>
        <p:blipFill>
          <a:blip r:embed="rId2"/>
          <a:stretch>
            <a:fillRect/>
          </a:stretch>
        </p:blipFill>
        <p:spPr>
          <a:xfrm>
            <a:off x="11212516" y="0"/>
            <a:ext cx="1009107" cy="1009107"/>
          </a:xfrm>
          <a:prstGeom prst="ellipse">
            <a:avLst/>
          </a:prstGeom>
          <a:ln>
            <a:noFill/>
          </a:ln>
          <a:effectLst>
            <a:softEdge rad="112500"/>
          </a:effectLst>
        </p:spPr>
      </p:pic>
    </p:spTree>
    <p:extLst>
      <p:ext uri="{BB962C8B-B14F-4D97-AF65-F5344CB8AC3E}">
        <p14:creationId xmlns:p14="http://schemas.microsoft.com/office/powerpoint/2010/main" val="30746704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725E-F1E1-4649-9BD7-6628CA5AC14C}"/>
              </a:ext>
            </a:extLst>
          </p:cNvPr>
          <p:cNvSpPr>
            <a:spLocks noGrp="1"/>
          </p:cNvSpPr>
          <p:nvPr>
            <p:ph type="title"/>
          </p:nvPr>
        </p:nvSpPr>
        <p:spPr>
          <a:xfrm>
            <a:off x="213357" y="317369"/>
            <a:ext cx="2574423" cy="604781"/>
          </a:xfrm>
        </p:spPr>
        <p:txBody>
          <a:bodyPr/>
          <a:lstStyle/>
          <a:p>
            <a:r>
              <a:rPr lang="en-US" dirty="0" err="1"/>
              <a:t>Kelompok</a:t>
            </a:r>
            <a:r>
              <a:rPr lang="en-US" dirty="0"/>
              <a:t> 2</a:t>
            </a:r>
            <a:endParaRPr lang="en-ID" dirty="0"/>
          </a:p>
        </p:txBody>
      </p:sp>
      <p:sp>
        <p:nvSpPr>
          <p:cNvPr id="3" name="Content Placeholder 2">
            <a:extLst>
              <a:ext uri="{FF2B5EF4-FFF2-40B4-BE49-F238E27FC236}">
                <a16:creationId xmlns:a16="http://schemas.microsoft.com/office/drawing/2014/main" id="{BB198E2A-7544-457E-BA44-12C4C50C5485}"/>
              </a:ext>
            </a:extLst>
          </p:cNvPr>
          <p:cNvSpPr>
            <a:spLocks noGrp="1"/>
          </p:cNvSpPr>
          <p:nvPr>
            <p:ph idx="10"/>
          </p:nvPr>
        </p:nvSpPr>
        <p:spPr/>
        <p:txBody>
          <a:bodyPr>
            <a:normAutofit/>
          </a:bodyPr>
          <a:lstStyle/>
          <a:p>
            <a:pPr marL="0" indent="0" algn="just">
              <a:buNone/>
            </a:pPr>
            <a:r>
              <a:rPr lang="en-US" sz="2000" b="0" dirty="0" err="1">
                <a:latin typeface="Arial" panose="020B0604020202020204" pitchFamily="34" charset="0"/>
                <a:cs typeface="Arial" panose="020B0604020202020204" pitchFamily="34" charset="0"/>
              </a:rPr>
              <a:t>Prosedur</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Kerja</a:t>
            </a:r>
            <a:r>
              <a:rPr lang="en-US" sz="2000" b="0" dirty="0">
                <a:latin typeface="Arial" panose="020B0604020202020204" pitchFamily="34" charset="0"/>
                <a:cs typeface="Arial" panose="020B0604020202020204" pitchFamily="34" charset="0"/>
              </a:rPr>
              <a:t> :</a:t>
            </a:r>
          </a:p>
          <a:p>
            <a:pPr marL="0" indent="0" algn="just">
              <a:buNone/>
            </a:pP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Mencampurkan</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Tepung</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Ubi Kayu,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Kuning</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Telur</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Mentega</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Gula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Halus</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Tepung</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Hati</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Ayam</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Dan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Kelapa</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Sangrai</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Kemudian</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Di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Campurkan</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Hingga</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Merata</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Kemudian</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Dicetak</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Sesuai</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Keinginan</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Dan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Ditambahkan</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Toping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Chococips</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Untuk</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Menarik</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Minat</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Anak - Anak, Lalu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Dimasukkan</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Ke</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Dalam</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Oven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Sekitar</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20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Menit</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Setelah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Matang</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Kambabang</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Siap</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Di </a:t>
            </a:r>
            <a:r>
              <a:rPr lang="en-ID" sz="2000" b="0" kern="100" cap="none" dirty="0" err="1">
                <a:solidFill>
                  <a:srgbClr val="000000"/>
                </a:solidFill>
                <a:effectLst/>
                <a:latin typeface="Arial" panose="020B0604020202020204" pitchFamily="34" charset="0"/>
                <a:ea typeface="Century" panose="02040604050505020304" pitchFamily="18" charset="0"/>
                <a:cs typeface="Arial" panose="020B0604020202020204" pitchFamily="34" charset="0"/>
              </a:rPr>
              <a:t>Sajikan</a:t>
            </a:r>
            <a:r>
              <a:rPr lang="en-ID" sz="2000" b="0" kern="100" cap="none" dirty="0">
                <a:solidFill>
                  <a:srgbClr val="000000"/>
                </a:solidFill>
                <a:effectLst/>
                <a:latin typeface="Arial" panose="020B0604020202020204" pitchFamily="34" charset="0"/>
                <a:ea typeface="Century" panose="02040604050505020304" pitchFamily="18" charset="0"/>
                <a:cs typeface="Arial" panose="020B0604020202020204" pitchFamily="34" charset="0"/>
              </a:rPr>
              <a:t>. </a:t>
            </a:r>
          </a:p>
        </p:txBody>
      </p:sp>
      <p:pic>
        <p:nvPicPr>
          <p:cNvPr id="5" name="Picture 4">
            <a:extLst>
              <a:ext uri="{FF2B5EF4-FFF2-40B4-BE49-F238E27FC236}">
                <a16:creationId xmlns:a16="http://schemas.microsoft.com/office/drawing/2014/main" id="{94875928-5C3F-49C8-B983-A2F5524F3499}"/>
              </a:ext>
            </a:extLst>
          </p:cNvPr>
          <p:cNvPicPr>
            <a:picLocks noChangeAspect="1"/>
          </p:cNvPicPr>
          <p:nvPr/>
        </p:nvPicPr>
        <p:blipFill>
          <a:blip r:embed="rId2"/>
          <a:stretch>
            <a:fillRect/>
          </a:stretch>
        </p:blipFill>
        <p:spPr>
          <a:xfrm>
            <a:off x="11212516" y="0"/>
            <a:ext cx="1009107" cy="1009107"/>
          </a:xfrm>
          <a:prstGeom prst="ellipse">
            <a:avLst/>
          </a:prstGeom>
          <a:ln>
            <a:noFill/>
          </a:ln>
          <a:effectLst>
            <a:softEdge rad="112500"/>
          </a:effectLst>
        </p:spPr>
      </p:pic>
    </p:spTree>
    <p:extLst>
      <p:ext uri="{BB962C8B-B14F-4D97-AF65-F5344CB8AC3E}">
        <p14:creationId xmlns:p14="http://schemas.microsoft.com/office/powerpoint/2010/main" val="23116402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725E-F1E1-4649-9BD7-6628CA5AC14C}"/>
              </a:ext>
            </a:extLst>
          </p:cNvPr>
          <p:cNvSpPr>
            <a:spLocks noGrp="1"/>
          </p:cNvSpPr>
          <p:nvPr>
            <p:ph type="title"/>
          </p:nvPr>
        </p:nvSpPr>
        <p:spPr>
          <a:xfrm>
            <a:off x="213357" y="317369"/>
            <a:ext cx="2574423" cy="604781"/>
          </a:xfrm>
        </p:spPr>
        <p:txBody>
          <a:bodyPr/>
          <a:lstStyle/>
          <a:p>
            <a:r>
              <a:rPr lang="en-US" dirty="0" err="1"/>
              <a:t>Kelompok</a:t>
            </a:r>
            <a:r>
              <a:rPr lang="en-US" dirty="0"/>
              <a:t> 2</a:t>
            </a:r>
            <a:endParaRPr lang="en-ID" dirty="0"/>
          </a:p>
        </p:txBody>
      </p:sp>
      <p:sp>
        <p:nvSpPr>
          <p:cNvPr id="3" name="Content Placeholder 2">
            <a:extLst>
              <a:ext uri="{FF2B5EF4-FFF2-40B4-BE49-F238E27FC236}">
                <a16:creationId xmlns:a16="http://schemas.microsoft.com/office/drawing/2014/main" id="{BB198E2A-7544-457E-BA44-12C4C50C5485}"/>
              </a:ext>
            </a:extLst>
          </p:cNvPr>
          <p:cNvSpPr>
            <a:spLocks noGrp="1"/>
          </p:cNvSpPr>
          <p:nvPr>
            <p:ph idx="10"/>
          </p:nvPr>
        </p:nvSpPr>
        <p:spPr/>
        <p:txBody>
          <a:bodyPr>
            <a:normAutofit/>
          </a:bodyPr>
          <a:lstStyle/>
          <a:p>
            <a:pPr marL="0" indent="0" algn="just">
              <a:buNone/>
            </a:pPr>
            <a:r>
              <a:rPr lang="en-US" sz="2000" b="0" dirty="0" err="1">
                <a:latin typeface="Arial" panose="020B0604020202020204" pitchFamily="34" charset="0"/>
                <a:cs typeface="Arial" panose="020B0604020202020204" pitchFamily="34" charset="0"/>
              </a:rPr>
              <a:t>Inovasi</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produk</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Kelompok</a:t>
            </a:r>
            <a:r>
              <a:rPr lang="en-US" sz="2000" b="0" dirty="0">
                <a:latin typeface="Arial" panose="020B0604020202020204" pitchFamily="34" charset="0"/>
                <a:cs typeface="Arial" panose="020B0604020202020204" pitchFamily="34" charset="0"/>
              </a:rPr>
              <a:t> 2</a:t>
            </a:r>
          </a:p>
          <a:p>
            <a:r>
              <a:rPr lang="en-US" sz="2000" b="0" dirty="0" err="1">
                <a:latin typeface="Arial" panose="020B0604020202020204" pitchFamily="34" charset="0"/>
                <a:cs typeface="Arial" panose="020B0604020202020204" pitchFamily="34" charset="0"/>
              </a:rPr>
              <a:t>Tepung</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hati</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ayam</a:t>
            </a:r>
            <a:r>
              <a:rPr lang="en-US" sz="2000" b="0" dirty="0">
                <a:latin typeface="Arial" panose="020B0604020202020204" pitchFamily="34" charset="0"/>
                <a:cs typeface="Arial" panose="020B0604020202020204" pitchFamily="34" charset="0"/>
              </a:rPr>
              <a:t> </a:t>
            </a:r>
          </a:p>
          <a:p>
            <a:pPr marL="0" indent="0">
              <a:buNone/>
            </a:pPr>
            <a:r>
              <a:rPr lang="en-US" sz="2000" b="0" dirty="0">
                <a:latin typeface="Arial" panose="020B0604020202020204" pitchFamily="34" charset="0"/>
                <a:cs typeface="Arial" panose="020B0604020202020204" pitchFamily="34" charset="0"/>
              </a:rPr>
              <a:t>Karena pada </a:t>
            </a:r>
            <a:r>
              <a:rPr lang="en-US" sz="2000" b="0" dirty="0" err="1">
                <a:latin typeface="Arial" panose="020B0604020202020204" pitchFamily="34" charset="0"/>
                <a:cs typeface="Arial" panose="020B0604020202020204" pitchFamily="34" charset="0"/>
              </a:rPr>
              <a:t>tepung</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hati</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ayam</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mengandung</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zat</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besi</a:t>
            </a:r>
            <a:r>
              <a:rPr lang="en-US" sz="2000" b="0" dirty="0">
                <a:latin typeface="Arial" panose="020B0604020202020204" pitchFamily="34" charset="0"/>
                <a:cs typeface="Arial" panose="020B0604020202020204" pitchFamily="34" charset="0"/>
              </a:rPr>
              <a:t> yang </a:t>
            </a:r>
            <a:r>
              <a:rPr lang="en-US" sz="2000" b="0" dirty="0" err="1">
                <a:latin typeface="Arial" panose="020B0604020202020204" pitchFamily="34" charset="0"/>
                <a:cs typeface="Arial" panose="020B0604020202020204" pitchFamily="34" charset="0"/>
              </a:rPr>
              <a:t>baik</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untuk</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tubuh</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khususnya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anak-anak</a:t>
            </a:r>
            <a:r>
              <a:rPr lang="en-US" sz="2000" b="0" dirty="0">
                <a:latin typeface="Arial" panose="020B0604020202020204" pitchFamily="34" charset="0"/>
                <a:cs typeface="Arial" panose="020B0604020202020204" pitchFamily="34" charset="0"/>
              </a:rPr>
              <a:t> dan </a:t>
            </a:r>
            <a:r>
              <a:rPr lang="en-US" sz="2000" b="0" dirty="0" err="1">
                <a:latin typeface="Arial" panose="020B0604020202020204" pitchFamily="34" charset="0"/>
                <a:cs typeface="Arial" panose="020B0604020202020204" pitchFamily="34" charset="0"/>
              </a:rPr>
              <a:t>ibu</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hamil</a:t>
            </a:r>
            <a:endParaRPr lang="en-US" sz="2000" b="0" dirty="0">
              <a:latin typeface="Arial" panose="020B0604020202020204" pitchFamily="34" charset="0"/>
              <a:cs typeface="Arial" panose="020B0604020202020204" pitchFamily="34" charset="0"/>
            </a:endParaRPr>
          </a:p>
          <a:p>
            <a:pPr marL="0" indent="0" algn="just">
              <a:buNone/>
            </a:pPr>
            <a:endParaRPr lang="en-US" sz="2000" b="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94875928-5C3F-49C8-B983-A2F5524F3499}"/>
              </a:ext>
            </a:extLst>
          </p:cNvPr>
          <p:cNvPicPr>
            <a:picLocks noChangeAspect="1"/>
          </p:cNvPicPr>
          <p:nvPr/>
        </p:nvPicPr>
        <p:blipFill>
          <a:blip r:embed="rId2"/>
          <a:stretch>
            <a:fillRect/>
          </a:stretch>
        </p:blipFill>
        <p:spPr>
          <a:xfrm>
            <a:off x="11212516" y="0"/>
            <a:ext cx="1009107" cy="1009107"/>
          </a:xfrm>
          <a:prstGeom prst="ellipse">
            <a:avLst/>
          </a:prstGeom>
          <a:ln>
            <a:noFill/>
          </a:ln>
          <a:effectLst>
            <a:softEdge rad="112500"/>
          </a:effectLst>
        </p:spPr>
      </p:pic>
      <p:pic>
        <p:nvPicPr>
          <p:cNvPr id="6" name="Picture 5">
            <a:extLst>
              <a:ext uri="{FF2B5EF4-FFF2-40B4-BE49-F238E27FC236}">
                <a16:creationId xmlns:a16="http://schemas.microsoft.com/office/drawing/2014/main" id="{D5C1DDA4-3B8E-4496-B66E-DB6DF1B1D8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2012" y="3317642"/>
            <a:ext cx="2560000" cy="1440000"/>
          </a:xfrm>
          <a:prstGeom prst="rect">
            <a:avLst/>
          </a:prstGeom>
        </p:spPr>
      </p:pic>
      <p:pic>
        <p:nvPicPr>
          <p:cNvPr id="7" name="Picture 6">
            <a:extLst>
              <a:ext uri="{FF2B5EF4-FFF2-40B4-BE49-F238E27FC236}">
                <a16:creationId xmlns:a16="http://schemas.microsoft.com/office/drawing/2014/main" id="{EAEBDEEC-20D4-4B86-9941-04BC22B798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94848" y="3317642"/>
            <a:ext cx="1920000" cy="1440000"/>
          </a:xfrm>
          <a:prstGeom prst="rect">
            <a:avLst/>
          </a:prstGeom>
        </p:spPr>
      </p:pic>
      <p:sp>
        <p:nvSpPr>
          <p:cNvPr id="4" name="Rectangle 3">
            <a:extLst>
              <a:ext uri="{FF2B5EF4-FFF2-40B4-BE49-F238E27FC236}">
                <a16:creationId xmlns:a16="http://schemas.microsoft.com/office/drawing/2014/main" id="{633C318A-D0BE-4825-B704-17BD8F9AC5F4}"/>
              </a:ext>
            </a:extLst>
          </p:cNvPr>
          <p:cNvSpPr/>
          <p:nvPr/>
        </p:nvSpPr>
        <p:spPr>
          <a:xfrm>
            <a:off x="632012" y="5002306"/>
            <a:ext cx="4894729" cy="88750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err="1"/>
              <a:t>Sumber</a:t>
            </a:r>
            <a:r>
              <a:rPr lang="en-US" dirty="0"/>
              <a:t> : Gambar </a:t>
            </a:r>
            <a:r>
              <a:rPr lang="en-US" dirty="0" err="1"/>
              <a:t>Kelompok</a:t>
            </a:r>
            <a:r>
              <a:rPr lang="en-US" dirty="0"/>
              <a:t> 2 </a:t>
            </a:r>
            <a:r>
              <a:rPr lang="en-US" dirty="0" err="1"/>
              <a:t>dalam</a:t>
            </a:r>
            <a:r>
              <a:rPr lang="en-US" dirty="0"/>
              <a:t> </a:t>
            </a:r>
            <a:r>
              <a:rPr lang="en-US" dirty="0" err="1"/>
              <a:t>pelaksanaan</a:t>
            </a:r>
            <a:r>
              <a:rPr lang="en-US" dirty="0"/>
              <a:t> </a:t>
            </a:r>
            <a:r>
              <a:rPr lang="en-US" dirty="0" err="1"/>
              <a:t>penyuluhan</a:t>
            </a:r>
            <a:r>
              <a:rPr lang="en-US" dirty="0"/>
              <a:t> pada </a:t>
            </a:r>
            <a:r>
              <a:rPr lang="en-US" dirty="0" err="1"/>
              <a:t>tanggal</a:t>
            </a:r>
            <a:r>
              <a:rPr lang="en-US" dirty="0"/>
              <a:t> 28 </a:t>
            </a:r>
            <a:r>
              <a:rPr lang="en-US" dirty="0" err="1"/>
              <a:t>Maret</a:t>
            </a:r>
            <a:r>
              <a:rPr lang="en-US" dirty="0"/>
              <a:t> 2025</a:t>
            </a:r>
            <a:endParaRPr lang="en-ID" dirty="0"/>
          </a:p>
        </p:txBody>
      </p:sp>
    </p:spTree>
    <p:extLst>
      <p:ext uri="{BB962C8B-B14F-4D97-AF65-F5344CB8AC3E}">
        <p14:creationId xmlns:p14="http://schemas.microsoft.com/office/powerpoint/2010/main" val="12277075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725E-F1E1-4649-9BD7-6628CA5AC14C}"/>
              </a:ext>
            </a:extLst>
          </p:cNvPr>
          <p:cNvSpPr>
            <a:spLocks noGrp="1"/>
          </p:cNvSpPr>
          <p:nvPr>
            <p:ph type="title"/>
          </p:nvPr>
        </p:nvSpPr>
        <p:spPr>
          <a:xfrm>
            <a:off x="213357" y="317369"/>
            <a:ext cx="2574423" cy="604781"/>
          </a:xfrm>
        </p:spPr>
        <p:txBody>
          <a:bodyPr/>
          <a:lstStyle/>
          <a:p>
            <a:r>
              <a:rPr lang="en-US" dirty="0" err="1"/>
              <a:t>Kelompok</a:t>
            </a:r>
            <a:r>
              <a:rPr lang="en-US" dirty="0"/>
              <a:t> 3</a:t>
            </a:r>
            <a:endParaRPr lang="en-ID" dirty="0"/>
          </a:p>
        </p:txBody>
      </p:sp>
      <p:sp>
        <p:nvSpPr>
          <p:cNvPr id="3" name="Content Placeholder 2">
            <a:extLst>
              <a:ext uri="{FF2B5EF4-FFF2-40B4-BE49-F238E27FC236}">
                <a16:creationId xmlns:a16="http://schemas.microsoft.com/office/drawing/2014/main" id="{BB198E2A-7544-457E-BA44-12C4C50C5485}"/>
              </a:ext>
            </a:extLst>
          </p:cNvPr>
          <p:cNvSpPr>
            <a:spLocks noGrp="1"/>
          </p:cNvSpPr>
          <p:nvPr>
            <p:ph idx="10"/>
          </p:nvPr>
        </p:nvSpPr>
        <p:spPr>
          <a:xfrm>
            <a:off x="446483" y="1233348"/>
            <a:ext cx="5649518" cy="5351094"/>
          </a:xfrm>
        </p:spPr>
        <p:txBody>
          <a:bodyPr>
            <a:normAutofit/>
          </a:bodyPr>
          <a:lstStyle/>
          <a:p>
            <a:pPr marL="0" indent="0" algn="just">
              <a:buNone/>
            </a:pPr>
            <a:r>
              <a:rPr lang="en-US" sz="2000" b="0" dirty="0">
                <a:latin typeface="Arial" panose="020B0604020202020204" pitchFamily="34" charset="0"/>
                <a:cs typeface="Arial" panose="020B0604020202020204" pitchFamily="34" charset="0"/>
              </a:rPr>
              <a:t>Nama – Nama </a:t>
            </a:r>
            <a:r>
              <a:rPr lang="en-US" sz="2000" b="0" dirty="0" err="1">
                <a:latin typeface="Arial" panose="020B0604020202020204" pitchFamily="34" charset="0"/>
                <a:cs typeface="Arial" panose="020B0604020202020204" pitchFamily="34" charset="0"/>
              </a:rPr>
              <a:t>Kelompok</a:t>
            </a:r>
            <a:r>
              <a:rPr lang="en-US" sz="2000" b="0" dirty="0">
                <a:latin typeface="Arial" panose="020B0604020202020204" pitchFamily="34" charset="0"/>
                <a:cs typeface="Arial" panose="020B0604020202020204" pitchFamily="34" charset="0"/>
              </a:rPr>
              <a:t> 3</a:t>
            </a:r>
          </a:p>
          <a:p>
            <a:pPr marL="0" indent="0" algn="just">
              <a:buNone/>
            </a:pPr>
            <a:endParaRPr lang="en-US" sz="2000" b="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94875928-5C3F-49C8-B983-A2F5524F3499}"/>
              </a:ext>
            </a:extLst>
          </p:cNvPr>
          <p:cNvPicPr>
            <a:picLocks noChangeAspect="1"/>
          </p:cNvPicPr>
          <p:nvPr/>
        </p:nvPicPr>
        <p:blipFill>
          <a:blip r:embed="rId2"/>
          <a:stretch>
            <a:fillRect/>
          </a:stretch>
        </p:blipFill>
        <p:spPr>
          <a:xfrm>
            <a:off x="11212516" y="0"/>
            <a:ext cx="1009107" cy="1009107"/>
          </a:xfrm>
          <a:prstGeom prst="ellipse">
            <a:avLst/>
          </a:prstGeom>
          <a:ln>
            <a:noFill/>
          </a:ln>
          <a:effectLst>
            <a:softEdge rad="112500"/>
          </a:effectLst>
        </p:spPr>
      </p:pic>
      <p:sp>
        <p:nvSpPr>
          <p:cNvPr id="6" name="TextBox 5">
            <a:extLst>
              <a:ext uri="{FF2B5EF4-FFF2-40B4-BE49-F238E27FC236}">
                <a16:creationId xmlns:a16="http://schemas.microsoft.com/office/drawing/2014/main" id="{1313DC03-EA3E-47F3-AB21-D910C99ECA83}"/>
              </a:ext>
            </a:extLst>
          </p:cNvPr>
          <p:cNvSpPr txBox="1"/>
          <p:nvPr/>
        </p:nvSpPr>
        <p:spPr>
          <a:xfrm>
            <a:off x="213357" y="1715451"/>
            <a:ext cx="6111688" cy="2862322"/>
          </a:xfrm>
          <a:prstGeom prst="rect">
            <a:avLst/>
          </a:prstGeom>
          <a:noFill/>
        </p:spPr>
        <p:txBody>
          <a:bodyPr wrap="square">
            <a:spAutoFit/>
          </a:bodyPr>
          <a:lstStyle/>
          <a:p>
            <a:pPr marL="342900" indent="-342900">
              <a:buAutoNum type="arabicPeriod"/>
            </a:pPr>
            <a:r>
              <a:rPr lang="en-US" dirty="0">
                <a:latin typeface="Arial" panose="020B0604020202020204" pitchFamily="34" charset="0"/>
                <a:cs typeface="Arial" panose="020B0604020202020204" pitchFamily="34" charset="0"/>
              </a:rPr>
              <a:t>SAMSUL ARIP UMBU KABOKA JANGI	2422041</a:t>
            </a:r>
          </a:p>
          <a:p>
            <a:pPr marL="342900" indent="-342900">
              <a:buAutoNum type="arabicPeriod"/>
            </a:pPr>
            <a:r>
              <a:rPr lang="en-US" dirty="0">
                <a:latin typeface="Arial" panose="020B0604020202020204" pitchFamily="34" charset="0"/>
                <a:cs typeface="Arial" panose="020B0604020202020204" pitchFamily="34" charset="0"/>
              </a:rPr>
              <a:t>RINDAWANI RAMBU TAGU HANA	2422005</a:t>
            </a:r>
          </a:p>
          <a:p>
            <a:pPr marL="342900" indent="-342900">
              <a:buAutoNum type="arabicPeriod"/>
            </a:pPr>
            <a:r>
              <a:rPr lang="en-US" dirty="0">
                <a:latin typeface="Arial" panose="020B0604020202020204" pitchFamily="34" charset="0"/>
                <a:cs typeface="Arial" panose="020B0604020202020204" pitchFamily="34" charset="0"/>
              </a:rPr>
              <a:t>FEKIANUS KAKA MESA (FEKMES)	2422008</a:t>
            </a:r>
          </a:p>
          <a:p>
            <a:pPr marL="342900" indent="-342900">
              <a:buAutoNum type="arabicPeriod"/>
            </a:pPr>
            <a:r>
              <a:rPr lang="en-US" dirty="0">
                <a:latin typeface="Arial" panose="020B0604020202020204" pitchFamily="34" charset="0"/>
                <a:cs typeface="Arial" panose="020B0604020202020204" pitchFamily="34" charset="0"/>
              </a:rPr>
              <a:t>MARCO GORIORIO PAREIRA		2422024</a:t>
            </a:r>
          </a:p>
          <a:p>
            <a:pPr marL="342900" indent="-342900">
              <a:buAutoNum type="arabicPeriod"/>
            </a:pPr>
            <a:r>
              <a:rPr lang="en-US" dirty="0">
                <a:latin typeface="Arial" panose="020B0604020202020204" pitchFamily="34" charset="0"/>
                <a:cs typeface="Arial" panose="020B0604020202020204" pitchFamily="34" charset="0"/>
              </a:rPr>
              <a:t>AGUSTINA BULU (ABU)		2422061</a:t>
            </a:r>
          </a:p>
          <a:p>
            <a:pPr marL="342900" indent="-342900">
              <a:buAutoNum type="arabicPeriod"/>
            </a:pPr>
            <a:r>
              <a:rPr lang="en-US" dirty="0">
                <a:latin typeface="Arial" panose="020B0604020202020204" pitchFamily="34" charset="0"/>
                <a:cs typeface="Arial" panose="020B0604020202020204" pitchFamily="34" charset="0"/>
              </a:rPr>
              <a:t>INA KAITA NIWA (IKAN)		2422017</a:t>
            </a:r>
          </a:p>
          <a:p>
            <a:pPr marL="342900" indent="-342900">
              <a:buAutoNum type="arabicPeriod"/>
            </a:pPr>
            <a:r>
              <a:rPr lang="en-US" dirty="0">
                <a:latin typeface="Arial" panose="020B0604020202020204" pitchFamily="34" charset="0"/>
                <a:cs typeface="Arial" panose="020B0604020202020204" pitchFamily="34" charset="0"/>
              </a:rPr>
              <a:t>JAMES MANDAHA (JAMAN)		2422039</a:t>
            </a:r>
          </a:p>
          <a:p>
            <a:pPr marL="342900" indent="-342900">
              <a:buAutoNum type="arabicPeriod"/>
            </a:pPr>
            <a:r>
              <a:rPr lang="en-US" dirty="0">
                <a:latin typeface="Arial" panose="020B0604020202020204" pitchFamily="34" charset="0"/>
                <a:cs typeface="Arial" panose="020B0604020202020204" pitchFamily="34" charset="0"/>
              </a:rPr>
              <a:t>ANTOTIO UMBU TAGELA		2422022</a:t>
            </a:r>
          </a:p>
          <a:p>
            <a:pPr marL="342900" indent="-342900">
              <a:buAutoNum type="arabicPeriod"/>
            </a:pPr>
            <a:r>
              <a:rPr lang="en-US" dirty="0">
                <a:latin typeface="Arial" panose="020B0604020202020204" pitchFamily="34" charset="0"/>
                <a:cs typeface="Arial" panose="020B0604020202020204" pitchFamily="34" charset="0"/>
              </a:rPr>
              <a:t>NINNOY AQUINO JEFRA KOTE		2422069</a:t>
            </a:r>
          </a:p>
          <a:p>
            <a:pPr marL="342900" indent="-342900">
              <a:buAutoNum type="arabicPeriod"/>
            </a:pPr>
            <a:r>
              <a:rPr lang="en-US" dirty="0">
                <a:latin typeface="Arial" panose="020B0604020202020204" pitchFamily="34" charset="0"/>
                <a:cs typeface="Arial" panose="020B0604020202020204" pitchFamily="34" charset="0"/>
              </a:rPr>
              <a:t>SAMUEL ERWIN DJAMI (SEMI)		2421010</a:t>
            </a:r>
          </a:p>
        </p:txBody>
      </p:sp>
      <p:pic>
        <p:nvPicPr>
          <p:cNvPr id="7" name="Picture 6">
            <a:extLst>
              <a:ext uri="{FF2B5EF4-FFF2-40B4-BE49-F238E27FC236}">
                <a16:creationId xmlns:a16="http://schemas.microsoft.com/office/drawing/2014/main" id="{77FE5A48-AF5E-42AD-AB8A-798E756B4F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1009107"/>
            <a:ext cx="5649518" cy="1939997"/>
          </a:xfrm>
          <a:prstGeom prst="rect">
            <a:avLst/>
          </a:prstGeom>
        </p:spPr>
      </p:pic>
      <p:sp>
        <p:nvSpPr>
          <p:cNvPr id="8" name="Rectangle 7">
            <a:extLst>
              <a:ext uri="{FF2B5EF4-FFF2-40B4-BE49-F238E27FC236}">
                <a16:creationId xmlns:a16="http://schemas.microsoft.com/office/drawing/2014/main" id="{7C1712AD-1557-4CC9-BDAE-54977FFE5D75}"/>
              </a:ext>
            </a:extLst>
          </p:cNvPr>
          <p:cNvSpPr/>
          <p:nvPr/>
        </p:nvSpPr>
        <p:spPr>
          <a:xfrm>
            <a:off x="6199094" y="2971802"/>
            <a:ext cx="5649518" cy="93709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err="1">
                <a:latin typeface="Arial" panose="020B0604020202020204" pitchFamily="34" charset="0"/>
                <a:cs typeface="Arial" panose="020B0604020202020204" pitchFamily="34" charset="0"/>
              </a:rPr>
              <a:t>Sumber</a:t>
            </a:r>
            <a:r>
              <a:rPr lang="en-US" dirty="0">
                <a:latin typeface="Arial" panose="020B0604020202020204" pitchFamily="34" charset="0"/>
                <a:cs typeface="Arial" panose="020B0604020202020204" pitchFamily="34" charset="0"/>
              </a:rPr>
              <a:t> : </a:t>
            </a:r>
            <a:r>
              <a:rPr lang="en-US" dirty="0" err="1">
                <a:latin typeface="Arial" panose="020B0604020202020204" pitchFamily="34" charset="0"/>
                <a:cs typeface="Arial" panose="020B0604020202020204" pitchFamily="34" charset="0"/>
              </a:rPr>
              <a:t>Dokuemntasi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Mahasiswa</a:t>
            </a:r>
            <a:r>
              <a:rPr lang="en-US" dirty="0">
                <a:latin typeface="Arial" panose="020B0604020202020204" pitchFamily="34" charset="0"/>
                <a:cs typeface="Arial" panose="020B0604020202020204" pitchFamily="34" charset="0"/>
              </a:rPr>
              <a:t> Angkatan 2022 </a:t>
            </a:r>
            <a:r>
              <a:rPr lang="en-US" dirty="0" err="1">
                <a:latin typeface="Arial" panose="020B0604020202020204" pitchFamily="34" charset="0"/>
                <a:cs typeface="Arial" panose="020B0604020202020204" pitchFamily="34" charset="0"/>
              </a:rPr>
              <a:t>Kelompok</a:t>
            </a:r>
            <a:r>
              <a:rPr lang="en-US" dirty="0">
                <a:latin typeface="Arial" panose="020B0604020202020204" pitchFamily="34" charset="0"/>
                <a:cs typeface="Arial" panose="020B0604020202020204" pitchFamily="34" charset="0"/>
              </a:rPr>
              <a:t> 3 </a:t>
            </a:r>
            <a:r>
              <a:rPr lang="en-US" dirty="0" err="1">
                <a:latin typeface="Arial" panose="020B0604020202020204" pitchFamily="34" charset="0"/>
                <a:cs typeface="Arial" panose="020B0604020202020204" pitchFamily="34" charset="0"/>
              </a:rPr>
              <a:t>Presentasikan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hasil</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Praktikum</a:t>
            </a:r>
            <a:r>
              <a:rPr lang="en-US" dirty="0">
                <a:latin typeface="Arial" panose="020B0604020202020204" pitchFamily="34" charset="0"/>
                <a:cs typeface="Arial" panose="020B0604020202020204" pitchFamily="34" charset="0"/>
              </a:rPr>
              <a:t> pada </a:t>
            </a:r>
            <a:r>
              <a:rPr lang="en-US" dirty="0" err="1">
                <a:latin typeface="Arial" panose="020B0604020202020204" pitchFamily="34" charset="0"/>
                <a:cs typeface="Arial" panose="020B0604020202020204" pitchFamily="34" charset="0"/>
              </a:rPr>
              <a:t>tanggal</a:t>
            </a:r>
            <a:r>
              <a:rPr lang="en-US" dirty="0">
                <a:latin typeface="Arial" panose="020B0604020202020204" pitchFamily="34" charset="0"/>
                <a:cs typeface="Arial" panose="020B0604020202020204" pitchFamily="34" charset="0"/>
              </a:rPr>
              <a:t> 10 April 2025</a:t>
            </a:r>
            <a:endParaRPr lang="en-ID" dirty="0">
              <a:latin typeface="Arial" panose="020B060402020202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54384E07-EED3-44FD-B371-F7A7D70FDC6B}"/>
              </a:ext>
            </a:extLst>
          </p:cNvPr>
          <p:cNvSpPr/>
          <p:nvPr/>
        </p:nvSpPr>
        <p:spPr>
          <a:xfrm>
            <a:off x="6199094" y="2971801"/>
            <a:ext cx="5649518" cy="93709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err="1">
                <a:latin typeface="Arial" panose="020B0604020202020204" pitchFamily="34" charset="0"/>
                <a:cs typeface="Arial" panose="020B0604020202020204" pitchFamily="34" charset="0"/>
              </a:rPr>
              <a:t>Sumber</a:t>
            </a:r>
            <a:r>
              <a:rPr lang="en-US" dirty="0">
                <a:latin typeface="Arial" panose="020B0604020202020204" pitchFamily="34" charset="0"/>
                <a:cs typeface="Arial" panose="020B0604020202020204" pitchFamily="34" charset="0"/>
              </a:rPr>
              <a:t> : </a:t>
            </a:r>
            <a:r>
              <a:rPr lang="en-US" dirty="0" err="1">
                <a:latin typeface="Arial" panose="020B0604020202020204" pitchFamily="34" charset="0"/>
                <a:cs typeface="Arial" panose="020B0604020202020204" pitchFamily="34" charset="0"/>
              </a:rPr>
              <a:t>Dokumentasi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Mahasiswa</a:t>
            </a:r>
            <a:r>
              <a:rPr lang="en-US" dirty="0">
                <a:latin typeface="Arial" panose="020B0604020202020204" pitchFamily="34" charset="0"/>
                <a:cs typeface="Arial" panose="020B0604020202020204" pitchFamily="34" charset="0"/>
              </a:rPr>
              <a:t> Angkatan 2022 </a:t>
            </a:r>
            <a:r>
              <a:rPr lang="en-US" dirty="0" err="1">
                <a:latin typeface="Arial" panose="020B0604020202020204" pitchFamily="34" charset="0"/>
                <a:cs typeface="Arial" panose="020B0604020202020204" pitchFamily="34" charset="0"/>
              </a:rPr>
              <a:t>Kelompok</a:t>
            </a:r>
            <a:r>
              <a:rPr lang="en-US" dirty="0">
                <a:latin typeface="Arial" panose="020B0604020202020204" pitchFamily="34" charset="0"/>
                <a:cs typeface="Arial" panose="020B0604020202020204" pitchFamily="34" charset="0"/>
              </a:rPr>
              <a:t> 3 </a:t>
            </a:r>
            <a:r>
              <a:rPr lang="en-US" dirty="0" err="1">
                <a:latin typeface="Arial" panose="020B0604020202020204" pitchFamily="34" charset="0"/>
                <a:cs typeface="Arial" panose="020B0604020202020204" pitchFamily="34" charset="0"/>
              </a:rPr>
              <a:t>Presentasikan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hasil</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Praktikum</a:t>
            </a:r>
            <a:r>
              <a:rPr lang="en-US" dirty="0">
                <a:latin typeface="Arial" panose="020B0604020202020204" pitchFamily="34" charset="0"/>
                <a:cs typeface="Arial" panose="020B0604020202020204" pitchFamily="34" charset="0"/>
              </a:rPr>
              <a:t> pada </a:t>
            </a:r>
            <a:r>
              <a:rPr lang="en-US" dirty="0" err="1">
                <a:latin typeface="Arial" panose="020B0604020202020204" pitchFamily="34" charset="0"/>
                <a:cs typeface="Arial" panose="020B0604020202020204" pitchFamily="34" charset="0"/>
              </a:rPr>
              <a:t>tanggal</a:t>
            </a:r>
            <a:r>
              <a:rPr lang="en-US" dirty="0">
                <a:latin typeface="Arial" panose="020B0604020202020204" pitchFamily="34" charset="0"/>
                <a:cs typeface="Arial" panose="020B0604020202020204" pitchFamily="34" charset="0"/>
              </a:rPr>
              <a:t> 10 April 2025</a:t>
            </a:r>
            <a:endParaRPr lang="en-ID"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76140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725E-F1E1-4649-9BD7-6628CA5AC14C}"/>
              </a:ext>
            </a:extLst>
          </p:cNvPr>
          <p:cNvSpPr>
            <a:spLocks noGrp="1"/>
          </p:cNvSpPr>
          <p:nvPr>
            <p:ph type="title"/>
          </p:nvPr>
        </p:nvSpPr>
        <p:spPr>
          <a:xfrm>
            <a:off x="213357" y="317369"/>
            <a:ext cx="2574423" cy="604781"/>
          </a:xfrm>
        </p:spPr>
        <p:txBody>
          <a:bodyPr/>
          <a:lstStyle/>
          <a:p>
            <a:r>
              <a:rPr lang="en-US" dirty="0" err="1"/>
              <a:t>Kelompok</a:t>
            </a:r>
            <a:r>
              <a:rPr lang="en-US" dirty="0"/>
              <a:t> 3</a:t>
            </a:r>
            <a:endParaRPr lang="en-ID" dirty="0"/>
          </a:p>
        </p:txBody>
      </p:sp>
      <p:pic>
        <p:nvPicPr>
          <p:cNvPr id="5" name="Picture 4">
            <a:extLst>
              <a:ext uri="{FF2B5EF4-FFF2-40B4-BE49-F238E27FC236}">
                <a16:creationId xmlns:a16="http://schemas.microsoft.com/office/drawing/2014/main" id="{94875928-5C3F-49C8-B983-A2F5524F3499}"/>
              </a:ext>
            </a:extLst>
          </p:cNvPr>
          <p:cNvPicPr>
            <a:picLocks noChangeAspect="1"/>
          </p:cNvPicPr>
          <p:nvPr/>
        </p:nvPicPr>
        <p:blipFill>
          <a:blip r:embed="rId2"/>
          <a:stretch>
            <a:fillRect/>
          </a:stretch>
        </p:blipFill>
        <p:spPr>
          <a:xfrm>
            <a:off x="11212516" y="0"/>
            <a:ext cx="1009107" cy="1009107"/>
          </a:xfrm>
          <a:prstGeom prst="ellipse">
            <a:avLst/>
          </a:prstGeom>
          <a:ln>
            <a:noFill/>
          </a:ln>
          <a:effectLst>
            <a:softEdge rad="112500"/>
          </a:effectLst>
        </p:spPr>
      </p:pic>
      <p:sp>
        <p:nvSpPr>
          <p:cNvPr id="7" name="TextBox 6">
            <a:extLst>
              <a:ext uri="{FF2B5EF4-FFF2-40B4-BE49-F238E27FC236}">
                <a16:creationId xmlns:a16="http://schemas.microsoft.com/office/drawing/2014/main" id="{F36B0552-A9A3-4EAA-9870-3E39EA877679}"/>
              </a:ext>
            </a:extLst>
          </p:cNvPr>
          <p:cNvSpPr txBox="1"/>
          <p:nvPr/>
        </p:nvSpPr>
        <p:spPr>
          <a:xfrm>
            <a:off x="97491" y="1168151"/>
            <a:ext cx="2995333" cy="2031325"/>
          </a:xfrm>
          <a:prstGeom prst="rect">
            <a:avLst/>
          </a:prstGeom>
          <a:noFill/>
        </p:spPr>
        <p:txBody>
          <a:bodyPr wrap="square">
            <a:spAutoFit/>
          </a:bodyPr>
          <a:lstStyle/>
          <a:p>
            <a:pPr algn="ctr"/>
            <a:r>
              <a:rPr lang="en-US" dirty="0"/>
              <a:t>Alat</a:t>
            </a:r>
          </a:p>
          <a:p>
            <a:pPr marL="342900" indent="-342900">
              <a:buAutoNum type="arabicPeriod"/>
            </a:pPr>
            <a:r>
              <a:rPr lang="en-US" dirty="0"/>
              <a:t>PARANG</a:t>
            </a:r>
          </a:p>
          <a:p>
            <a:pPr marL="342900" indent="-342900">
              <a:buAutoNum type="arabicPeriod"/>
            </a:pPr>
            <a:r>
              <a:rPr lang="en-US" dirty="0"/>
              <a:t>TERPAL</a:t>
            </a:r>
          </a:p>
          <a:p>
            <a:pPr marL="342900" indent="-342900">
              <a:buAutoNum type="arabicPeriod"/>
            </a:pPr>
            <a:r>
              <a:rPr lang="en-US" dirty="0"/>
              <a:t>SILO/EMBER</a:t>
            </a:r>
          </a:p>
          <a:p>
            <a:pPr marL="342900" indent="-342900">
              <a:buAutoNum type="arabicPeriod"/>
            </a:pPr>
            <a:r>
              <a:rPr lang="en-US" dirty="0"/>
              <a:t>PLASTIK/KANTONG</a:t>
            </a:r>
          </a:p>
          <a:p>
            <a:pPr marL="342900" indent="-342900">
              <a:buAutoNum type="arabicPeriod"/>
            </a:pPr>
            <a:r>
              <a:rPr lang="en-US" dirty="0"/>
              <a:t>PAPAN ALAS</a:t>
            </a:r>
          </a:p>
          <a:p>
            <a:pPr marL="342900" indent="-342900">
              <a:buAutoNum type="arabicPeriod"/>
            </a:pPr>
            <a:r>
              <a:rPr lang="en-US" dirty="0"/>
              <a:t>SENDOK</a:t>
            </a:r>
            <a:endParaRPr lang="en-ID" dirty="0"/>
          </a:p>
        </p:txBody>
      </p:sp>
      <p:pic>
        <p:nvPicPr>
          <p:cNvPr id="4" name="Picture 3">
            <a:extLst>
              <a:ext uri="{FF2B5EF4-FFF2-40B4-BE49-F238E27FC236}">
                <a16:creationId xmlns:a16="http://schemas.microsoft.com/office/drawing/2014/main" id="{89827DF5-E438-4399-B362-910731B299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14164" y="1331259"/>
            <a:ext cx="1084235" cy="1440000"/>
          </a:xfrm>
          <a:prstGeom prst="rect">
            <a:avLst/>
          </a:prstGeom>
        </p:spPr>
      </p:pic>
      <p:pic>
        <p:nvPicPr>
          <p:cNvPr id="9" name="Picture 8">
            <a:extLst>
              <a:ext uri="{FF2B5EF4-FFF2-40B4-BE49-F238E27FC236}">
                <a16:creationId xmlns:a16="http://schemas.microsoft.com/office/drawing/2014/main" id="{E2C17A9F-4305-4DA9-BE68-E7A8BAE54FE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80847" y="1331259"/>
            <a:ext cx="1440000" cy="1440000"/>
          </a:xfrm>
          <a:prstGeom prst="rect">
            <a:avLst/>
          </a:prstGeom>
        </p:spPr>
      </p:pic>
      <p:pic>
        <p:nvPicPr>
          <p:cNvPr id="12" name="Picture 11">
            <a:extLst>
              <a:ext uri="{FF2B5EF4-FFF2-40B4-BE49-F238E27FC236}">
                <a16:creationId xmlns:a16="http://schemas.microsoft.com/office/drawing/2014/main" id="{40BE078E-C395-4A2B-A3EA-DF96213686D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4690" y="3416597"/>
            <a:ext cx="1973118" cy="1400475"/>
          </a:xfrm>
          <a:prstGeom prst="rect">
            <a:avLst/>
          </a:prstGeom>
        </p:spPr>
      </p:pic>
      <p:sp>
        <p:nvSpPr>
          <p:cNvPr id="13" name="Rectangle 12">
            <a:extLst>
              <a:ext uri="{FF2B5EF4-FFF2-40B4-BE49-F238E27FC236}">
                <a16:creationId xmlns:a16="http://schemas.microsoft.com/office/drawing/2014/main" id="{6E3F70A5-5584-42A3-87C9-45182197BD27}"/>
              </a:ext>
            </a:extLst>
          </p:cNvPr>
          <p:cNvSpPr/>
          <p:nvPr/>
        </p:nvSpPr>
        <p:spPr>
          <a:xfrm>
            <a:off x="97491" y="4859381"/>
            <a:ext cx="2130317" cy="34962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Ember dan </a:t>
            </a:r>
            <a:r>
              <a:rPr lang="en-US" dirty="0" err="1"/>
              <a:t>Plastik</a:t>
            </a:r>
            <a:endParaRPr lang="en-ID" dirty="0"/>
          </a:p>
        </p:txBody>
      </p:sp>
      <p:pic>
        <p:nvPicPr>
          <p:cNvPr id="15" name="Picture 14">
            <a:extLst>
              <a:ext uri="{FF2B5EF4-FFF2-40B4-BE49-F238E27FC236}">
                <a16:creationId xmlns:a16="http://schemas.microsoft.com/office/drawing/2014/main" id="{74AB217B-00A3-4D2F-AC65-0FE45670749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94164" y="3495190"/>
            <a:ext cx="1440000" cy="1440000"/>
          </a:xfrm>
          <a:prstGeom prst="rect">
            <a:avLst/>
          </a:prstGeom>
        </p:spPr>
      </p:pic>
      <p:sp>
        <p:nvSpPr>
          <p:cNvPr id="16" name="Rectangle 15">
            <a:extLst>
              <a:ext uri="{FF2B5EF4-FFF2-40B4-BE49-F238E27FC236}">
                <a16:creationId xmlns:a16="http://schemas.microsoft.com/office/drawing/2014/main" id="{751DBE3D-62D6-4141-8248-69711A3DF27E}"/>
              </a:ext>
            </a:extLst>
          </p:cNvPr>
          <p:cNvSpPr/>
          <p:nvPr/>
        </p:nvSpPr>
        <p:spPr>
          <a:xfrm>
            <a:off x="2939303" y="2958413"/>
            <a:ext cx="2009215" cy="34962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err="1"/>
              <a:t>Kantong</a:t>
            </a:r>
            <a:r>
              <a:rPr lang="en-US" dirty="0"/>
              <a:t>/ </a:t>
            </a:r>
            <a:r>
              <a:rPr lang="en-US" dirty="0" err="1"/>
              <a:t>Karung</a:t>
            </a:r>
            <a:endParaRPr lang="en-ID" dirty="0"/>
          </a:p>
        </p:txBody>
      </p:sp>
      <p:sp>
        <p:nvSpPr>
          <p:cNvPr id="17" name="Rectangle 16">
            <a:extLst>
              <a:ext uri="{FF2B5EF4-FFF2-40B4-BE49-F238E27FC236}">
                <a16:creationId xmlns:a16="http://schemas.microsoft.com/office/drawing/2014/main" id="{29F9F1DD-9B79-486F-81CB-865E33E6B6DD}"/>
              </a:ext>
            </a:extLst>
          </p:cNvPr>
          <p:cNvSpPr/>
          <p:nvPr/>
        </p:nvSpPr>
        <p:spPr>
          <a:xfrm>
            <a:off x="5596239" y="3024664"/>
            <a:ext cx="2579573" cy="34962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Parang dan </a:t>
            </a:r>
            <a:r>
              <a:rPr lang="en-US" dirty="0" err="1"/>
              <a:t>Papan</a:t>
            </a:r>
            <a:r>
              <a:rPr lang="en-US" dirty="0"/>
              <a:t> Alas</a:t>
            </a:r>
            <a:endParaRPr lang="en-ID" dirty="0"/>
          </a:p>
        </p:txBody>
      </p:sp>
      <p:sp>
        <p:nvSpPr>
          <p:cNvPr id="18" name="Rectangle 17">
            <a:extLst>
              <a:ext uri="{FF2B5EF4-FFF2-40B4-BE49-F238E27FC236}">
                <a16:creationId xmlns:a16="http://schemas.microsoft.com/office/drawing/2014/main" id="{9CAF8AC6-4AD4-4C14-9AE3-D43EA35504C2}"/>
              </a:ext>
            </a:extLst>
          </p:cNvPr>
          <p:cNvSpPr/>
          <p:nvPr/>
        </p:nvSpPr>
        <p:spPr>
          <a:xfrm>
            <a:off x="2368945" y="5034192"/>
            <a:ext cx="2579573" cy="34962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err="1"/>
              <a:t>Terpal</a:t>
            </a:r>
            <a:r>
              <a:rPr lang="en-US" dirty="0"/>
              <a:t> dan </a:t>
            </a:r>
            <a:r>
              <a:rPr lang="en-US" dirty="0" err="1"/>
              <a:t>Papan</a:t>
            </a:r>
            <a:r>
              <a:rPr lang="en-US" dirty="0"/>
              <a:t> Alas</a:t>
            </a:r>
            <a:endParaRPr lang="en-ID" dirty="0"/>
          </a:p>
        </p:txBody>
      </p:sp>
      <p:pic>
        <p:nvPicPr>
          <p:cNvPr id="20" name="Picture 19">
            <a:extLst>
              <a:ext uri="{FF2B5EF4-FFF2-40B4-BE49-F238E27FC236}">
                <a16:creationId xmlns:a16="http://schemas.microsoft.com/office/drawing/2014/main" id="{E0410A02-181B-4542-A20F-0CDBC158B86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17263" y="3495190"/>
            <a:ext cx="1440000" cy="1440000"/>
          </a:xfrm>
          <a:prstGeom prst="rect">
            <a:avLst/>
          </a:prstGeom>
        </p:spPr>
      </p:pic>
      <p:sp>
        <p:nvSpPr>
          <p:cNvPr id="14" name="Rectangle 13">
            <a:extLst>
              <a:ext uri="{FF2B5EF4-FFF2-40B4-BE49-F238E27FC236}">
                <a16:creationId xmlns:a16="http://schemas.microsoft.com/office/drawing/2014/main" id="{558EEF90-36A3-4CA2-9474-E51B9419B0AC}"/>
              </a:ext>
            </a:extLst>
          </p:cNvPr>
          <p:cNvSpPr/>
          <p:nvPr/>
        </p:nvSpPr>
        <p:spPr>
          <a:xfrm>
            <a:off x="446482" y="5603535"/>
            <a:ext cx="5649518" cy="93709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err="1">
                <a:latin typeface="Arial" panose="020B0604020202020204" pitchFamily="34" charset="0"/>
                <a:cs typeface="Arial" panose="020B0604020202020204" pitchFamily="34" charset="0"/>
              </a:rPr>
              <a:t>Sumber</a:t>
            </a:r>
            <a:r>
              <a:rPr lang="en-US" dirty="0">
                <a:latin typeface="Arial" panose="020B0604020202020204" pitchFamily="34" charset="0"/>
                <a:cs typeface="Arial" panose="020B0604020202020204" pitchFamily="34" charset="0"/>
              </a:rPr>
              <a:t> : </a:t>
            </a:r>
            <a:r>
              <a:rPr lang="en-US" dirty="0" err="1">
                <a:latin typeface="Arial" panose="020B0604020202020204" pitchFamily="34" charset="0"/>
                <a:cs typeface="Arial" panose="020B0604020202020204" pitchFamily="34" charset="0"/>
              </a:rPr>
              <a:t>Dokumentasi</a:t>
            </a:r>
            <a:r>
              <a:rPr lang="en-US" dirty="0">
                <a:latin typeface="Arial" panose="020B0604020202020204" pitchFamily="34" charset="0"/>
                <a:cs typeface="Arial" panose="020B0604020202020204" pitchFamily="34" charset="0"/>
              </a:rPr>
              <a:t> Alat yang di </a:t>
            </a:r>
            <a:r>
              <a:rPr lang="en-US" dirty="0" err="1">
                <a:latin typeface="Arial" panose="020B0604020202020204" pitchFamily="34" charset="0"/>
                <a:cs typeface="Arial" panose="020B0604020202020204" pitchFamily="34" charset="0"/>
              </a:rPr>
              <a:t>gunakan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Mahasiswa</a:t>
            </a:r>
            <a:r>
              <a:rPr lang="en-US" dirty="0">
                <a:latin typeface="Arial" panose="020B0604020202020204" pitchFamily="34" charset="0"/>
                <a:cs typeface="Arial" panose="020B0604020202020204" pitchFamily="34" charset="0"/>
              </a:rPr>
              <a:t> Angkatan 2022 </a:t>
            </a:r>
            <a:r>
              <a:rPr lang="en-US" dirty="0" err="1">
                <a:latin typeface="Arial" panose="020B0604020202020204" pitchFamily="34" charset="0"/>
                <a:cs typeface="Arial" panose="020B0604020202020204" pitchFamily="34" charset="0"/>
              </a:rPr>
              <a:t>Kelompok</a:t>
            </a:r>
            <a:r>
              <a:rPr lang="en-US" dirty="0">
                <a:latin typeface="Arial" panose="020B0604020202020204" pitchFamily="34" charset="0"/>
                <a:cs typeface="Arial" panose="020B0604020202020204" pitchFamily="34" charset="0"/>
              </a:rPr>
              <a:t> 3 </a:t>
            </a:r>
            <a:r>
              <a:rPr lang="en-US" dirty="0" err="1">
                <a:latin typeface="Arial" panose="020B0604020202020204" pitchFamily="34" charset="0"/>
                <a:cs typeface="Arial" panose="020B0604020202020204" pitchFamily="34" charset="0"/>
              </a:rPr>
              <a:t>daam</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melaksanakan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Praktikum</a:t>
            </a:r>
            <a:endParaRPr lang="en-ID"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586786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725E-F1E1-4649-9BD7-6628CA5AC14C}"/>
              </a:ext>
            </a:extLst>
          </p:cNvPr>
          <p:cNvSpPr>
            <a:spLocks noGrp="1"/>
          </p:cNvSpPr>
          <p:nvPr>
            <p:ph type="title"/>
          </p:nvPr>
        </p:nvSpPr>
        <p:spPr>
          <a:xfrm>
            <a:off x="213357" y="317369"/>
            <a:ext cx="2574423" cy="604781"/>
          </a:xfrm>
        </p:spPr>
        <p:txBody>
          <a:bodyPr/>
          <a:lstStyle/>
          <a:p>
            <a:r>
              <a:rPr lang="en-US" dirty="0" err="1"/>
              <a:t>Kelompok</a:t>
            </a:r>
            <a:r>
              <a:rPr lang="en-US" dirty="0"/>
              <a:t> 3</a:t>
            </a:r>
            <a:endParaRPr lang="en-ID" dirty="0"/>
          </a:p>
        </p:txBody>
      </p:sp>
      <p:pic>
        <p:nvPicPr>
          <p:cNvPr id="5" name="Picture 4">
            <a:extLst>
              <a:ext uri="{FF2B5EF4-FFF2-40B4-BE49-F238E27FC236}">
                <a16:creationId xmlns:a16="http://schemas.microsoft.com/office/drawing/2014/main" id="{94875928-5C3F-49C8-B983-A2F5524F3499}"/>
              </a:ext>
            </a:extLst>
          </p:cNvPr>
          <p:cNvPicPr>
            <a:picLocks noChangeAspect="1"/>
          </p:cNvPicPr>
          <p:nvPr/>
        </p:nvPicPr>
        <p:blipFill>
          <a:blip r:embed="rId2"/>
          <a:stretch>
            <a:fillRect/>
          </a:stretch>
        </p:blipFill>
        <p:spPr>
          <a:xfrm>
            <a:off x="11212516" y="0"/>
            <a:ext cx="1009107" cy="1009107"/>
          </a:xfrm>
          <a:prstGeom prst="ellipse">
            <a:avLst/>
          </a:prstGeom>
          <a:ln>
            <a:noFill/>
          </a:ln>
          <a:effectLst>
            <a:softEdge rad="112500"/>
          </a:effectLst>
        </p:spPr>
      </p:pic>
      <p:sp>
        <p:nvSpPr>
          <p:cNvPr id="8" name="TextBox 7">
            <a:extLst>
              <a:ext uri="{FF2B5EF4-FFF2-40B4-BE49-F238E27FC236}">
                <a16:creationId xmlns:a16="http://schemas.microsoft.com/office/drawing/2014/main" id="{ADC3D035-04EB-43C7-A40D-23B851DD33BF}"/>
              </a:ext>
            </a:extLst>
          </p:cNvPr>
          <p:cNvSpPr txBox="1"/>
          <p:nvPr/>
        </p:nvSpPr>
        <p:spPr>
          <a:xfrm>
            <a:off x="213357" y="1120676"/>
            <a:ext cx="3587003" cy="2308324"/>
          </a:xfrm>
          <a:prstGeom prst="rect">
            <a:avLst/>
          </a:prstGeom>
          <a:noFill/>
        </p:spPr>
        <p:txBody>
          <a:bodyPr wrap="square">
            <a:spAutoFit/>
          </a:bodyPr>
          <a:lstStyle/>
          <a:p>
            <a:pPr algn="ctr"/>
            <a:r>
              <a:rPr lang="en-US" dirty="0" err="1"/>
              <a:t>Bahan</a:t>
            </a:r>
            <a:endParaRPr lang="en-US" dirty="0"/>
          </a:p>
          <a:p>
            <a:pPr marL="342900" indent="-342900">
              <a:buAutoNum type="arabicPeriod"/>
            </a:pPr>
            <a:r>
              <a:rPr lang="en-US" dirty="0"/>
              <a:t>LARUTAN EM4</a:t>
            </a:r>
          </a:p>
          <a:p>
            <a:pPr marL="342900" indent="-342900">
              <a:buAutoNum type="arabicPeriod"/>
            </a:pPr>
            <a:r>
              <a:rPr lang="en-US" dirty="0"/>
              <a:t>GULA PASIR</a:t>
            </a:r>
          </a:p>
          <a:p>
            <a:pPr marL="342900" indent="-342900">
              <a:buAutoNum type="arabicPeriod"/>
            </a:pPr>
            <a:r>
              <a:rPr lang="en-US" dirty="0"/>
              <a:t>DAUN LAMTORO</a:t>
            </a:r>
          </a:p>
          <a:p>
            <a:pPr marL="342900" indent="-342900">
              <a:buAutoNum type="arabicPeriod"/>
            </a:pPr>
            <a:r>
              <a:rPr lang="en-US" dirty="0"/>
              <a:t>DAUN GAMAL</a:t>
            </a:r>
          </a:p>
          <a:p>
            <a:pPr marL="342900" indent="-342900">
              <a:buAutoNum type="arabicPeriod"/>
            </a:pPr>
            <a:r>
              <a:rPr lang="en-US" dirty="0"/>
              <a:t>RUMPUT</a:t>
            </a:r>
          </a:p>
          <a:p>
            <a:pPr marL="342900" indent="-342900">
              <a:buAutoNum type="arabicPeriod"/>
            </a:pPr>
            <a:r>
              <a:rPr lang="en-US" dirty="0"/>
              <a:t>DEDAK PADI</a:t>
            </a:r>
          </a:p>
          <a:p>
            <a:pPr marL="342900" indent="-342900">
              <a:buAutoNum type="arabicPeriod"/>
            </a:pPr>
            <a:r>
              <a:rPr lang="en-US" dirty="0"/>
              <a:t>AIR</a:t>
            </a:r>
          </a:p>
        </p:txBody>
      </p:sp>
      <p:pic>
        <p:nvPicPr>
          <p:cNvPr id="4" name="Picture 3">
            <a:extLst>
              <a:ext uri="{FF2B5EF4-FFF2-40B4-BE49-F238E27FC236}">
                <a16:creationId xmlns:a16="http://schemas.microsoft.com/office/drawing/2014/main" id="{5BBA7CC3-CE29-47DB-BA20-ECF2FF32B5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87780" y="1120676"/>
            <a:ext cx="1440000" cy="1440000"/>
          </a:xfrm>
          <a:prstGeom prst="rect">
            <a:avLst/>
          </a:prstGeom>
        </p:spPr>
      </p:pic>
      <p:pic>
        <p:nvPicPr>
          <p:cNvPr id="9" name="Picture 8">
            <a:extLst>
              <a:ext uri="{FF2B5EF4-FFF2-40B4-BE49-F238E27FC236}">
                <a16:creationId xmlns:a16="http://schemas.microsoft.com/office/drawing/2014/main" id="{1235FAD5-5012-494E-8EE5-32445EF6B64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56000" y="1107229"/>
            <a:ext cx="1440000" cy="1440000"/>
          </a:xfrm>
          <a:prstGeom prst="rect">
            <a:avLst/>
          </a:prstGeom>
        </p:spPr>
      </p:pic>
      <p:pic>
        <p:nvPicPr>
          <p:cNvPr id="10" name="Picture 9">
            <a:extLst>
              <a:ext uri="{FF2B5EF4-FFF2-40B4-BE49-F238E27FC236}">
                <a16:creationId xmlns:a16="http://schemas.microsoft.com/office/drawing/2014/main" id="{72926CA8-5C74-42BD-AE7F-742E3708730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60776" y="1107229"/>
            <a:ext cx="1440000" cy="1440000"/>
          </a:xfrm>
          <a:prstGeom prst="rect">
            <a:avLst/>
          </a:prstGeom>
        </p:spPr>
      </p:pic>
      <p:pic>
        <p:nvPicPr>
          <p:cNvPr id="12" name="Picture 11">
            <a:extLst>
              <a:ext uri="{FF2B5EF4-FFF2-40B4-BE49-F238E27FC236}">
                <a16:creationId xmlns:a16="http://schemas.microsoft.com/office/drawing/2014/main" id="{A5FE60CE-7BD7-4484-A4EA-5679A23C2DA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52647" y="1081529"/>
            <a:ext cx="1440000" cy="1440000"/>
          </a:xfrm>
          <a:prstGeom prst="rect">
            <a:avLst/>
          </a:prstGeom>
        </p:spPr>
      </p:pic>
      <p:sp>
        <p:nvSpPr>
          <p:cNvPr id="15" name="Rectangle 14">
            <a:extLst>
              <a:ext uri="{FF2B5EF4-FFF2-40B4-BE49-F238E27FC236}">
                <a16:creationId xmlns:a16="http://schemas.microsoft.com/office/drawing/2014/main" id="{ED00D7B0-5C7D-4FA8-A91F-B2622371FF2A}"/>
              </a:ext>
            </a:extLst>
          </p:cNvPr>
          <p:cNvSpPr/>
          <p:nvPr/>
        </p:nvSpPr>
        <p:spPr>
          <a:xfrm>
            <a:off x="2787779" y="2716306"/>
            <a:ext cx="1440000" cy="34962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EM4</a:t>
            </a:r>
            <a:endParaRPr lang="en-ID" dirty="0"/>
          </a:p>
        </p:txBody>
      </p:sp>
      <p:sp>
        <p:nvSpPr>
          <p:cNvPr id="16" name="Rectangle 15">
            <a:extLst>
              <a:ext uri="{FF2B5EF4-FFF2-40B4-BE49-F238E27FC236}">
                <a16:creationId xmlns:a16="http://schemas.microsoft.com/office/drawing/2014/main" id="{DDF3E496-3063-481E-ACBF-080826A52F92}"/>
              </a:ext>
            </a:extLst>
          </p:cNvPr>
          <p:cNvSpPr/>
          <p:nvPr/>
        </p:nvSpPr>
        <p:spPr>
          <a:xfrm>
            <a:off x="4532579" y="2720788"/>
            <a:ext cx="1440000" cy="34962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err="1"/>
              <a:t>Dedak</a:t>
            </a:r>
            <a:r>
              <a:rPr lang="en-US" dirty="0"/>
              <a:t> </a:t>
            </a:r>
            <a:r>
              <a:rPr lang="en-US" dirty="0" err="1"/>
              <a:t>Padi</a:t>
            </a:r>
            <a:endParaRPr lang="en-ID" dirty="0"/>
          </a:p>
        </p:txBody>
      </p:sp>
      <p:sp>
        <p:nvSpPr>
          <p:cNvPr id="17" name="Rectangle 16">
            <a:extLst>
              <a:ext uri="{FF2B5EF4-FFF2-40B4-BE49-F238E27FC236}">
                <a16:creationId xmlns:a16="http://schemas.microsoft.com/office/drawing/2014/main" id="{A21E68DB-F53C-408E-A295-32E51CA7085C}"/>
              </a:ext>
            </a:extLst>
          </p:cNvPr>
          <p:cNvSpPr/>
          <p:nvPr/>
        </p:nvSpPr>
        <p:spPr>
          <a:xfrm>
            <a:off x="6508376" y="2716302"/>
            <a:ext cx="1744800" cy="34962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err="1"/>
              <a:t>Daun</a:t>
            </a:r>
            <a:r>
              <a:rPr lang="en-US" dirty="0"/>
              <a:t> </a:t>
            </a:r>
            <a:r>
              <a:rPr lang="en-US" dirty="0" err="1"/>
              <a:t>Lamtoro</a:t>
            </a:r>
            <a:endParaRPr lang="en-ID" dirty="0"/>
          </a:p>
        </p:txBody>
      </p:sp>
      <p:sp>
        <p:nvSpPr>
          <p:cNvPr id="18" name="Rectangle 17">
            <a:extLst>
              <a:ext uri="{FF2B5EF4-FFF2-40B4-BE49-F238E27FC236}">
                <a16:creationId xmlns:a16="http://schemas.microsoft.com/office/drawing/2014/main" id="{3A525A61-BA1A-49C9-82A5-0288A739E2ED}"/>
              </a:ext>
            </a:extLst>
          </p:cNvPr>
          <p:cNvSpPr/>
          <p:nvPr/>
        </p:nvSpPr>
        <p:spPr>
          <a:xfrm>
            <a:off x="8832995" y="2716304"/>
            <a:ext cx="1440000" cy="34962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err="1"/>
              <a:t>Rumput</a:t>
            </a:r>
            <a:endParaRPr lang="en-ID" dirty="0"/>
          </a:p>
        </p:txBody>
      </p:sp>
      <p:pic>
        <p:nvPicPr>
          <p:cNvPr id="22" name="Picture 21">
            <a:extLst>
              <a:ext uri="{FF2B5EF4-FFF2-40B4-BE49-F238E27FC236}">
                <a16:creationId xmlns:a16="http://schemas.microsoft.com/office/drawing/2014/main" id="{54E29484-51AB-43EF-8111-AA221D0C46E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13357" y="3627526"/>
            <a:ext cx="1440000" cy="1440000"/>
          </a:xfrm>
          <a:prstGeom prst="rect">
            <a:avLst/>
          </a:prstGeom>
        </p:spPr>
      </p:pic>
      <p:sp>
        <p:nvSpPr>
          <p:cNvPr id="23" name="Rectangle 22">
            <a:extLst>
              <a:ext uri="{FF2B5EF4-FFF2-40B4-BE49-F238E27FC236}">
                <a16:creationId xmlns:a16="http://schemas.microsoft.com/office/drawing/2014/main" id="{54AA7E3A-D97E-401A-8ED8-6FD89CF31901}"/>
              </a:ext>
            </a:extLst>
          </p:cNvPr>
          <p:cNvSpPr/>
          <p:nvPr/>
        </p:nvSpPr>
        <p:spPr>
          <a:xfrm>
            <a:off x="213357" y="5266052"/>
            <a:ext cx="1440000" cy="34962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Gula </a:t>
            </a:r>
            <a:r>
              <a:rPr lang="en-US" dirty="0" err="1"/>
              <a:t>Pasir</a:t>
            </a:r>
            <a:endParaRPr lang="en-ID" dirty="0"/>
          </a:p>
        </p:txBody>
      </p:sp>
      <p:pic>
        <p:nvPicPr>
          <p:cNvPr id="24" name="Picture 23">
            <a:extLst>
              <a:ext uri="{FF2B5EF4-FFF2-40B4-BE49-F238E27FC236}">
                <a16:creationId xmlns:a16="http://schemas.microsoft.com/office/drawing/2014/main" id="{F1CD0120-977B-433D-AC9A-B04BB4E37A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16125" y="3646131"/>
            <a:ext cx="1511654" cy="1440000"/>
          </a:xfrm>
          <a:prstGeom prst="rect">
            <a:avLst/>
          </a:prstGeom>
        </p:spPr>
      </p:pic>
      <p:sp>
        <p:nvSpPr>
          <p:cNvPr id="25" name="Rectangle 24">
            <a:extLst>
              <a:ext uri="{FF2B5EF4-FFF2-40B4-BE49-F238E27FC236}">
                <a16:creationId xmlns:a16="http://schemas.microsoft.com/office/drawing/2014/main" id="{78C4FD89-93A6-4936-9611-94FE50059719}"/>
              </a:ext>
            </a:extLst>
          </p:cNvPr>
          <p:cNvSpPr/>
          <p:nvPr/>
        </p:nvSpPr>
        <p:spPr>
          <a:xfrm>
            <a:off x="2716125" y="5305680"/>
            <a:ext cx="1511654" cy="34962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err="1"/>
              <a:t>Daun</a:t>
            </a:r>
            <a:r>
              <a:rPr lang="en-US" dirty="0"/>
              <a:t> Gamal</a:t>
            </a:r>
            <a:endParaRPr lang="en-ID" dirty="0"/>
          </a:p>
        </p:txBody>
      </p:sp>
      <p:sp>
        <p:nvSpPr>
          <p:cNvPr id="19" name="Rectangle 18">
            <a:extLst>
              <a:ext uri="{FF2B5EF4-FFF2-40B4-BE49-F238E27FC236}">
                <a16:creationId xmlns:a16="http://schemas.microsoft.com/office/drawing/2014/main" id="{CDE6C149-3EBC-4416-A026-7A9B5F7E46B8}"/>
              </a:ext>
            </a:extLst>
          </p:cNvPr>
          <p:cNvSpPr/>
          <p:nvPr/>
        </p:nvSpPr>
        <p:spPr>
          <a:xfrm>
            <a:off x="683020" y="5874852"/>
            <a:ext cx="5649518" cy="93709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err="1">
                <a:latin typeface="Arial" panose="020B0604020202020204" pitchFamily="34" charset="0"/>
                <a:cs typeface="Arial" panose="020B0604020202020204" pitchFamily="34" charset="0"/>
              </a:rPr>
              <a:t>Sumber</a:t>
            </a:r>
            <a:r>
              <a:rPr lang="en-US" dirty="0">
                <a:latin typeface="Arial" panose="020B0604020202020204" pitchFamily="34" charset="0"/>
                <a:cs typeface="Arial" panose="020B0604020202020204" pitchFamily="34" charset="0"/>
              </a:rPr>
              <a:t> : </a:t>
            </a:r>
            <a:r>
              <a:rPr lang="en-US" dirty="0" err="1">
                <a:latin typeface="Arial" panose="020B0604020202020204" pitchFamily="34" charset="0"/>
                <a:cs typeface="Arial" panose="020B0604020202020204" pitchFamily="34" charset="0"/>
              </a:rPr>
              <a:t>Dokumentasi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Bahan</a:t>
            </a:r>
            <a:r>
              <a:rPr lang="en-US" dirty="0">
                <a:latin typeface="Arial" panose="020B0604020202020204" pitchFamily="34" charset="0"/>
                <a:cs typeface="Arial" panose="020B0604020202020204" pitchFamily="34" charset="0"/>
              </a:rPr>
              <a:t> yang di </a:t>
            </a:r>
            <a:r>
              <a:rPr lang="en-US" dirty="0" err="1">
                <a:latin typeface="Arial" panose="020B0604020202020204" pitchFamily="34" charset="0"/>
                <a:cs typeface="Arial" panose="020B0604020202020204" pitchFamily="34" charset="0"/>
              </a:rPr>
              <a:t>gunakan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Mahasiswa</a:t>
            </a:r>
            <a:r>
              <a:rPr lang="en-US" dirty="0">
                <a:latin typeface="Arial" panose="020B0604020202020204" pitchFamily="34" charset="0"/>
                <a:cs typeface="Arial" panose="020B0604020202020204" pitchFamily="34" charset="0"/>
              </a:rPr>
              <a:t> Angkatan 2022 </a:t>
            </a:r>
            <a:r>
              <a:rPr lang="en-US" dirty="0" err="1">
                <a:latin typeface="Arial" panose="020B0604020202020204" pitchFamily="34" charset="0"/>
                <a:cs typeface="Arial" panose="020B0604020202020204" pitchFamily="34" charset="0"/>
              </a:rPr>
              <a:t>Kelompok</a:t>
            </a:r>
            <a:r>
              <a:rPr lang="en-US" dirty="0">
                <a:latin typeface="Arial" panose="020B0604020202020204" pitchFamily="34" charset="0"/>
                <a:cs typeface="Arial" panose="020B0604020202020204" pitchFamily="34" charset="0"/>
              </a:rPr>
              <a:t> 3 </a:t>
            </a:r>
            <a:r>
              <a:rPr lang="en-US" dirty="0" err="1">
                <a:latin typeface="Arial" panose="020B0604020202020204" pitchFamily="34" charset="0"/>
                <a:cs typeface="Arial" panose="020B0604020202020204" pitchFamily="34" charset="0"/>
              </a:rPr>
              <a:t>daam</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melaksanakan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Praktikum</a:t>
            </a:r>
            <a:endParaRPr lang="en-ID"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968588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725E-F1E1-4649-9BD7-6628CA5AC14C}"/>
              </a:ext>
            </a:extLst>
          </p:cNvPr>
          <p:cNvSpPr>
            <a:spLocks noGrp="1"/>
          </p:cNvSpPr>
          <p:nvPr>
            <p:ph type="title"/>
          </p:nvPr>
        </p:nvSpPr>
        <p:spPr>
          <a:xfrm>
            <a:off x="213357" y="317369"/>
            <a:ext cx="2574423" cy="604781"/>
          </a:xfrm>
        </p:spPr>
        <p:txBody>
          <a:bodyPr/>
          <a:lstStyle/>
          <a:p>
            <a:r>
              <a:rPr lang="en-US" dirty="0" err="1"/>
              <a:t>Kelompok</a:t>
            </a:r>
            <a:r>
              <a:rPr lang="en-US" dirty="0"/>
              <a:t> 3</a:t>
            </a:r>
            <a:endParaRPr lang="en-ID" dirty="0"/>
          </a:p>
        </p:txBody>
      </p:sp>
      <p:sp>
        <p:nvSpPr>
          <p:cNvPr id="3" name="Content Placeholder 2">
            <a:extLst>
              <a:ext uri="{FF2B5EF4-FFF2-40B4-BE49-F238E27FC236}">
                <a16:creationId xmlns:a16="http://schemas.microsoft.com/office/drawing/2014/main" id="{BB198E2A-7544-457E-BA44-12C4C50C5485}"/>
              </a:ext>
            </a:extLst>
          </p:cNvPr>
          <p:cNvSpPr>
            <a:spLocks noGrp="1"/>
          </p:cNvSpPr>
          <p:nvPr>
            <p:ph idx="10"/>
          </p:nvPr>
        </p:nvSpPr>
        <p:spPr/>
        <p:txBody>
          <a:bodyPr>
            <a:normAutofit fontScale="92500"/>
          </a:bodyPr>
          <a:lstStyle/>
          <a:p>
            <a:pPr marL="0" indent="0" algn="just">
              <a:buNone/>
            </a:pPr>
            <a:r>
              <a:rPr lang="en-US" sz="2000" b="0" dirty="0">
                <a:latin typeface="Arial" panose="020B0604020202020204" pitchFamily="34" charset="0"/>
                <a:cs typeface="Arial" panose="020B0604020202020204" pitchFamily="34" charset="0"/>
              </a:rPr>
              <a:t>Cara </a:t>
            </a:r>
            <a:r>
              <a:rPr lang="en-US" sz="2000" b="0" dirty="0" err="1">
                <a:latin typeface="Arial" panose="020B0604020202020204" pitchFamily="34" charset="0"/>
                <a:cs typeface="Arial" panose="020B0604020202020204" pitchFamily="34" charset="0"/>
              </a:rPr>
              <a:t>Pembuatan</a:t>
            </a:r>
            <a:r>
              <a:rPr lang="en-US" sz="2000" b="0" dirty="0">
                <a:latin typeface="Arial" panose="020B0604020202020204" pitchFamily="34" charset="0"/>
                <a:cs typeface="Arial" panose="020B0604020202020204" pitchFamily="34" charset="0"/>
              </a:rPr>
              <a:t> :</a:t>
            </a:r>
          </a:p>
          <a:p>
            <a:pPr marL="457200" indent="-457200" algn="just">
              <a:buAutoNum type="arabicPeriod"/>
            </a:pPr>
            <a:r>
              <a:rPr lang="en-US" sz="2000" b="0" dirty="0" err="1">
                <a:latin typeface="Arial" panose="020B0604020202020204" pitchFamily="34" charset="0"/>
                <a:cs typeface="Arial" panose="020B0604020202020204" pitchFamily="34" charset="0"/>
              </a:rPr>
              <a:t>Siapkan</a:t>
            </a:r>
            <a:r>
              <a:rPr lang="en-US" sz="2000" b="0" dirty="0">
                <a:latin typeface="Arial" panose="020B0604020202020204" pitchFamily="34" charset="0"/>
                <a:cs typeface="Arial" panose="020B0604020202020204" pitchFamily="34" charset="0"/>
              </a:rPr>
              <a:t> Alat dan </a:t>
            </a:r>
            <a:r>
              <a:rPr lang="en-US" sz="2000" b="0" dirty="0" err="1">
                <a:latin typeface="Arial" panose="020B0604020202020204" pitchFamily="34" charset="0"/>
                <a:cs typeface="Arial" panose="020B0604020202020204" pitchFamily="34" charset="0"/>
              </a:rPr>
              <a:t>Bahan</a:t>
            </a:r>
            <a:r>
              <a:rPr lang="en-US" sz="2000" b="0" dirty="0">
                <a:latin typeface="Arial" panose="020B0604020202020204" pitchFamily="34" charset="0"/>
                <a:cs typeface="Arial" panose="020B0604020202020204" pitchFamily="34" charset="0"/>
              </a:rPr>
              <a:t> </a:t>
            </a:r>
          </a:p>
          <a:p>
            <a:pPr marL="457200" indent="-457200" algn="just">
              <a:buAutoNum type="arabicPeriod"/>
            </a:pPr>
            <a:r>
              <a:rPr lang="en-US" sz="2000" b="0" dirty="0" err="1">
                <a:latin typeface="Arial" panose="020B0604020202020204" pitchFamily="34" charset="0"/>
                <a:cs typeface="Arial" panose="020B0604020202020204" pitchFamily="34" charset="0"/>
              </a:rPr>
              <a:t>Rumput</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Daun</a:t>
            </a:r>
            <a:r>
              <a:rPr lang="en-US" sz="2000" b="0" dirty="0">
                <a:latin typeface="Arial" panose="020B0604020202020204" pitchFamily="34" charset="0"/>
                <a:cs typeface="Arial" panose="020B0604020202020204" pitchFamily="34" charset="0"/>
              </a:rPr>
              <a:t> Gamal dan </a:t>
            </a:r>
            <a:r>
              <a:rPr lang="en-US" sz="2000" b="0" dirty="0" err="1">
                <a:latin typeface="Arial" panose="020B0604020202020204" pitchFamily="34" charset="0"/>
                <a:cs typeface="Arial" panose="020B0604020202020204" pitchFamily="34" charset="0"/>
              </a:rPr>
              <a:t>Lamtoro</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dicacah</a:t>
            </a:r>
            <a:r>
              <a:rPr lang="en-US" sz="2000" b="0" dirty="0">
                <a:latin typeface="Arial" panose="020B0604020202020204" pitchFamily="34" charset="0"/>
                <a:cs typeface="Arial" panose="020B0604020202020204" pitchFamily="34" charset="0"/>
              </a:rPr>
              <a:t>/</a:t>
            </a:r>
            <a:r>
              <a:rPr lang="en-US" sz="2000" b="0" dirty="0" err="1">
                <a:latin typeface="Arial" panose="020B0604020202020204" pitchFamily="34" charset="0"/>
                <a:cs typeface="Arial" panose="020B0604020202020204" pitchFamily="34" charset="0"/>
              </a:rPr>
              <a:t>dipotong</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dengan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ketebalan</a:t>
            </a:r>
            <a:r>
              <a:rPr lang="en-US" sz="2000" b="0" dirty="0">
                <a:latin typeface="Arial" panose="020B0604020202020204" pitchFamily="34" charset="0"/>
                <a:cs typeface="Arial" panose="020B0604020202020204" pitchFamily="34" charset="0"/>
              </a:rPr>
              <a:t> 15cm</a:t>
            </a:r>
          </a:p>
          <a:p>
            <a:pPr marL="457200" indent="-457200" algn="just">
              <a:buAutoNum type="arabicPeriod"/>
            </a:pPr>
            <a:r>
              <a:rPr lang="en-US" sz="2000" b="0" dirty="0">
                <a:latin typeface="Arial" panose="020B0604020202020204" pitchFamily="34" charset="0"/>
                <a:cs typeface="Arial" panose="020B0604020202020204" pitchFamily="34" charset="0"/>
              </a:rPr>
              <a:t>Setelah </a:t>
            </a:r>
            <a:r>
              <a:rPr lang="en-US" sz="2000" b="0" dirty="0" err="1">
                <a:latin typeface="Arial" panose="020B0604020202020204" pitchFamily="34" charset="0"/>
                <a:cs typeface="Arial" panose="020B0604020202020204" pitchFamily="34" charset="0"/>
              </a:rPr>
              <a:t>itu</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campurkan</a:t>
            </a:r>
            <a:r>
              <a:rPr lang="en-US" sz="2000" b="0" dirty="0">
                <a:latin typeface="Arial" panose="020B0604020202020204" pitchFamily="34" charset="0"/>
                <a:cs typeface="Arial" panose="020B0604020202020204" pitchFamily="34" charset="0"/>
              </a:rPr>
              <a:t> air gula, EM4, dan air </a:t>
            </a:r>
            <a:r>
              <a:rPr lang="en-US" sz="2000" b="0" dirty="0" err="1">
                <a:latin typeface="Arial" panose="020B0604020202020204" pitchFamily="34" charset="0"/>
                <a:cs typeface="Arial" panose="020B0604020202020204" pitchFamily="34" charset="0"/>
              </a:rPr>
              <a:t>dalam</a:t>
            </a:r>
            <a:r>
              <a:rPr lang="en-US" sz="2000" b="0" dirty="0">
                <a:latin typeface="Arial" panose="020B0604020202020204" pitchFamily="34" charset="0"/>
                <a:cs typeface="Arial" panose="020B0604020202020204" pitchFamily="34" charset="0"/>
              </a:rPr>
              <a:t> 1 </a:t>
            </a:r>
            <a:r>
              <a:rPr lang="en-US" sz="2000" b="0" dirty="0" err="1">
                <a:latin typeface="Arial" panose="020B0604020202020204" pitchFamily="34" charset="0"/>
                <a:cs typeface="Arial" panose="020B0604020202020204" pitchFamily="34" charset="0"/>
              </a:rPr>
              <a:t>wadah</a:t>
            </a:r>
            <a:endParaRPr lang="en-US" sz="2000" b="0" dirty="0">
              <a:latin typeface="Arial" panose="020B0604020202020204" pitchFamily="34" charset="0"/>
              <a:cs typeface="Arial" panose="020B0604020202020204" pitchFamily="34" charset="0"/>
            </a:endParaRPr>
          </a:p>
          <a:p>
            <a:pPr marL="457200" indent="-457200" algn="just">
              <a:buAutoNum type="arabicPeriod"/>
            </a:pPr>
            <a:r>
              <a:rPr lang="en-US" sz="2000" b="0" dirty="0" err="1">
                <a:latin typeface="Arial" panose="020B0604020202020204" pitchFamily="34" charset="0"/>
                <a:cs typeface="Arial" panose="020B0604020202020204" pitchFamily="34" charset="0"/>
              </a:rPr>
              <a:t>Siapkan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dedak</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padi</a:t>
            </a:r>
            <a:endParaRPr lang="en-US" sz="2000" b="0" dirty="0">
              <a:latin typeface="Arial" panose="020B0604020202020204" pitchFamily="34" charset="0"/>
              <a:cs typeface="Arial" panose="020B0604020202020204" pitchFamily="34" charset="0"/>
            </a:endParaRPr>
          </a:p>
          <a:p>
            <a:pPr marL="457200" indent="-457200" algn="just">
              <a:buAutoNum type="arabicPeriod"/>
            </a:pPr>
            <a:r>
              <a:rPr lang="en-US" sz="2000" b="0" dirty="0" err="1">
                <a:latin typeface="Arial" panose="020B0604020202020204" pitchFamily="34" charset="0"/>
                <a:cs typeface="Arial" panose="020B0604020202020204" pitchFamily="34" charset="0"/>
              </a:rPr>
              <a:t>Siapkan</a:t>
            </a:r>
            <a:r>
              <a:rPr lang="en-US" sz="2000" b="0" dirty="0">
                <a:latin typeface="Arial" panose="020B0604020202020204" pitchFamily="34" charset="0"/>
                <a:cs typeface="Arial" panose="020B0604020202020204" pitchFamily="34" charset="0"/>
              </a:rPr>
              <a:t> ember </a:t>
            </a:r>
            <a:r>
              <a:rPr lang="en-US" sz="2000" b="0" dirty="0" err="1">
                <a:latin typeface="Arial" panose="020B0604020202020204" pitchFamily="34" charset="0"/>
                <a:cs typeface="Arial" panose="020B0604020202020204" pitchFamily="34" charset="0"/>
              </a:rPr>
              <a:t>tempat</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penyimpanan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bahan</a:t>
            </a:r>
            <a:r>
              <a:rPr lang="en-US" sz="2000" b="0" dirty="0">
                <a:latin typeface="Arial" panose="020B0604020202020204" pitchFamily="34" charset="0"/>
                <a:cs typeface="Arial" panose="020B0604020202020204" pitchFamily="34" charset="0"/>
              </a:rPr>
              <a:t> – </a:t>
            </a:r>
            <a:r>
              <a:rPr lang="en-US" sz="2000" b="0" dirty="0" err="1">
                <a:latin typeface="Arial" panose="020B0604020202020204" pitchFamily="34" charset="0"/>
                <a:cs typeface="Arial" panose="020B0604020202020204" pitchFamily="34" charset="0"/>
              </a:rPr>
              <a:t>bahan</a:t>
            </a:r>
            <a:r>
              <a:rPr lang="en-US" sz="2000" b="0" dirty="0">
                <a:latin typeface="Arial" panose="020B0604020202020204" pitchFamily="34" charset="0"/>
                <a:cs typeface="Arial" panose="020B0604020202020204" pitchFamily="34" charset="0"/>
              </a:rPr>
              <a:t> yang di </a:t>
            </a:r>
            <a:r>
              <a:rPr lang="en-US" sz="2000" b="0" dirty="0" err="1">
                <a:latin typeface="Arial" panose="020B0604020202020204" pitchFamily="34" charset="0"/>
                <a:cs typeface="Arial" panose="020B0604020202020204" pitchFamily="34" charset="0"/>
              </a:rPr>
              <a:t>campurkan</a:t>
            </a:r>
            <a:endParaRPr lang="en-US" sz="2000" b="0" dirty="0">
              <a:latin typeface="Arial" panose="020B0604020202020204" pitchFamily="34" charset="0"/>
              <a:cs typeface="Arial" panose="020B0604020202020204" pitchFamily="34" charset="0"/>
            </a:endParaRPr>
          </a:p>
          <a:p>
            <a:pPr marL="457200" indent="-457200" algn="just">
              <a:buAutoNum type="arabicPeriod"/>
            </a:pPr>
            <a:r>
              <a:rPr lang="en-US" sz="2000" b="0" dirty="0" err="1">
                <a:latin typeface="Arial" panose="020B0604020202020204" pitchFamily="34" charset="0"/>
                <a:cs typeface="Arial" panose="020B0604020202020204" pitchFamily="34" charset="0"/>
              </a:rPr>
              <a:t>Masukan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pakan</a:t>
            </a:r>
            <a:r>
              <a:rPr lang="en-US" sz="2000" b="0" dirty="0">
                <a:latin typeface="Arial" panose="020B0604020202020204" pitchFamily="34" charset="0"/>
                <a:cs typeface="Arial" panose="020B0604020202020204" pitchFamily="34" charset="0"/>
              </a:rPr>
              <a:t> yang </a:t>
            </a:r>
            <a:r>
              <a:rPr lang="en-US" sz="2000" b="0" dirty="0" err="1">
                <a:latin typeface="Arial" panose="020B0604020202020204" pitchFamily="34" charset="0"/>
                <a:cs typeface="Arial" panose="020B0604020202020204" pitchFamily="34" charset="0"/>
              </a:rPr>
              <a:t>sudah</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dicacah</a:t>
            </a:r>
            <a:r>
              <a:rPr lang="en-US" sz="2000" b="0" dirty="0">
                <a:latin typeface="Arial" panose="020B0604020202020204" pitchFamily="34" charset="0"/>
                <a:cs typeface="Arial" panose="020B0604020202020204" pitchFamily="34" charset="0"/>
              </a:rPr>
              <a:t>/</a:t>
            </a:r>
            <a:r>
              <a:rPr lang="en-US" sz="2000" b="0" dirty="0" err="1">
                <a:latin typeface="Arial" panose="020B0604020202020204" pitchFamily="34" charset="0"/>
                <a:cs typeface="Arial" panose="020B0604020202020204" pitchFamily="34" charset="0"/>
              </a:rPr>
              <a:t>dipotong</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lalu</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tambahkan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dedak</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padi</a:t>
            </a:r>
            <a:r>
              <a:rPr lang="en-US" sz="2000" b="0" dirty="0">
                <a:latin typeface="Arial" panose="020B0604020202020204" pitchFamily="34" charset="0"/>
                <a:cs typeface="Arial" panose="020B0604020202020204" pitchFamily="34" charset="0"/>
              </a:rPr>
              <a:t> dan </a:t>
            </a:r>
            <a:r>
              <a:rPr lang="en-US" sz="2000" b="0" dirty="0" err="1">
                <a:latin typeface="Arial" panose="020B0604020202020204" pitchFamily="34" charset="0"/>
                <a:cs typeface="Arial" panose="020B0604020202020204" pitchFamily="34" charset="0"/>
              </a:rPr>
              <a:t>campurkan</a:t>
            </a:r>
            <a:r>
              <a:rPr lang="en-US" sz="2000" b="0" dirty="0">
                <a:latin typeface="Arial" panose="020B0604020202020204" pitchFamily="34" charset="0"/>
                <a:cs typeface="Arial" panose="020B0604020202020204" pitchFamily="34" charset="0"/>
              </a:rPr>
              <a:t> air gula+EM4 </a:t>
            </a:r>
            <a:r>
              <a:rPr lang="en-US" sz="2000" b="0" dirty="0" err="1">
                <a:latin typeface="Arial" panose="020B0604020202020204" pitchFamily="34" charset="0"/>
                <a:cs typeface="Arial" panose="020B0604020202020204" pitchFamily="34" charset="0"/>
              </a:rPr>
              <a:t>kemudian</a:t>
            </a:r>
            <a:r>
              <a:rPr lang="en-US" sz="2000" b="0" dirty="0">
                <a:latin typeface="Arial" panose="020B0604020202020204" pitchFamily="34" charset="0"/>
                <a:cs typeface="Arial" panose="020B0604020202020204" pitchFamily="34" charset="0"/>
              </a:rPr>
              <a:t> di </a:t>
            </a:r>
            <a:r>
              <a:rPr lang="en-US" sz="2000" b="0" dirty="0" err="1">
                <a:latin typeface="Arial" panose="020B0604020202020204" pitchFamily="34" charset="0"/>
                <a:cs typeface="Arial" panose="020B0604020202020204" pitchFamily="34" charset="0"/>
              </a:rPr>
              <a:t>tekan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tekan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menggunakan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tangan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sampai</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padat</a:t>
            </a:r>
            <a:r>
              <a:rPr lang="en-US" sz="2000" b="0" dirty="0">
                <a:latin typeface="Arial" panose="020B0604020202020204" pitchFamily="34" charset="0"/>
                <a:cs typeface="Arial" panose="020B0604020202020204" pitchFamily="34" charset="0"/>
              </a:rPr>
              <a:t>. Dan </a:t>
            </a:r>
            <a:r>
              <a:rPr lang="en-US" sz="2000" b="0" dirty="0" err="1">
                <a:latin typeface="Arial" panose="020B0604020202020204" pitchFamily="34" charset="0"/>
                <a:cs typeface="Arial" panose="020B0604020202020204" pitchFamily="34" charset="0"/>
              </a:rPr>
              <a:t>lakukan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berulang</a:t>
            </a:r>
            <a:r>
              <a:rPr lang="en-US" sz="2000" b="0" dirty="0">
                <a:latin typeface="Arial" panose="020B0604020202020204" pitchFamily="34" charset="0"/>
                <a:cs typeface="Arial" panose="020B0604020202020204" pitchFamily="34" charset="0"/>
              </a:rPr>
              <a:t> – </a:t>
            </a:r>
            <a:r>
              <a:rPr lang="en-US" sz="2000" b="0" dirty="0" err="1">
                <a:latin typeface="Arial" panose="020B0604020202020204" pitchFamily="34" charset="0"/>
                <a:cs typeface="Arial" panose="020B0604020202020204" pitchFamily="34" charset="0"/>
              </a:rPr>
              <a:t>ulang</a:t>
            </a:r>
            <a:r>
              <a:rPr lang="en-US" sz="2000" b="0" dirty="0">
                <a:latin typeface="Arial" panose="020B0604020202020204" pitchFamily="34" charset="0"/>
                <a:cs typeface="Arial" panose="020B0604020202020204" pitchFamily="34" charset="0"/>
              </a:rPr>
              <a:t> kali </a:t>
            </a:r>
            <a:r>
              <a:rPr lang="en-US" sz="2000" b="0" dirty="0" err="1">
                <a:latin typeface="Arial" panose="020B0604020202020204" pitchFamily="34" charset="0"/>
                <a:cs typeface="Arial" panose="020B0604020202020204" pitchFamily="34" charset="0"/>
              </a:rPr>
              <a:t>sampai</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penuh</a:t>
            </a:r>
            <a:r>
              <a:rPr lang="en-US" sz="2000" b="0" dirty="0">
                <a:latin typeface="Arial" panose="020B0604020202020204" pitchFamily="34" charset="0"/>
                <a:cs typeface="Arial" panose="020B0604020202020204" pitchFamily="34" charset="0"/>
              </a:rPr>
              <a:t> ember/</a:t>
            </a:r>
            <a:r>
              <a:rPr lang="en-US" sz="2000" b="0" dirty="0" err="1">
                <a:latin typeface="Arial" panose="020B0604020202020204" pitchFamily="34" charset="0"/>
                <a:cs typeface="Arial" panose="020B0604020202020204" pitchFamily="34" charset="0"/>
              </a:rPr>
              <a:t>wadah</a:t>
            </a:r>
            <a:endParaRPr lang="en-US" sz="2000" b="0" dirty="0">
              <a:latin typeface="Arial" panose="020B0604020202020204" pitchFamily="34" charset="0"/>
              <a:cs typeface="Arial" panose="020B0604020202020204" pitchFamily="34" charset="0"/>
            </a:endParaRPr>
          </a:p>
          <a:p>
            <a:pPr marL="457200" indent="-457200" algn="just">
              <a:buAutoNum type="arabicPeriod"/>
            </a:pPr>
            <a:r>
              <a:rPr lang="en-US" sz="2000" b="0" dirty="0">
                <a:latin typeface="Arial" panose="020B0604020202020204" pitchFamily="34" charset="0"/>
                <a:cs typeface="Arial" panose="020B0604020202020204" pitchFamily="34" charset="0"/>
              </a:rPr>
              <a:t>Setelah </a:t>
            </a:r>
            <a:r>
              <a:rPr lang="en-US" sz="2000" b="0" dirty="0" err="1">
                <a:latin typeface="Arial" panose="020B0604020202020204" pitchFamily="34" charset="0"/>
                <a:cs typeface="Arial" panose="020B0604020202020204" pitchFamily="34" charset="0"/>
              </a:rPr>
              <a:t>itu</a:t>
            </a:r>
            <a:r>
              <a:rPr lang="en-US" sz="2000" b="0" dirty="0">
                <a:latin typeface="Arial" panose="020B0604020202020204" pitchFamily="34" charset="0"/>
                <a:cs typeface="Arial" panose="020B0604020202020204" pitchFamily="34" charset="0"/>
              </a:rPr>
              <a:t> di </a:t>
            </a:r>
            <a:r>
              <a:rPr lang="en-US" sz="2000" b="0" dirty="0" err="1">
                <a:latin typeface="Arial" panose="020B0604020202020204" pitchFamily="34" charset="0"/>
                <a:cs typeface="Arial" panose="020B0604020202020204" pitchFamily="34" charset="0"/>
              </a:rPr>
              <a:t>tutup</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rapat</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menggunakan</a:t>
            </a:r>
            <a:r>
              <a:rPr lang="en-US" sz="2000" b="0" dirty="0">
                <a:latin typeface="Arial" panose="020B0604020202020204" pitchFamily="34" charset="0"/>
                <a:cs typeface="Arial" panose="020B0604020202020204" pitchFamily="34" charset="0"/>
              </a:rPr>
              <a:t> plastic dan ikat </a:t>
            </a:r>
            <a:r>
              <a:rPr lang="en-US" sz="2000" b="0" dirty="0" err="1">
                <a:latin typeface="Arial" panose="020B0604020202020204" pitchFamily="34" charset="0"/>
                <a:cs typeface="Arial" panose="020B0604020202020204" pitchFamily="34" charset="0"/>
              </a:rPr>
              <a:t>dengan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tali</a:t>
            </a:r>
            <a:endParaRPr lang="en-US" sz="2000" b="0" dirty="0">
              <a:latin typeface="Arial" panose="020B0604020202020204" pitchFamily="34" charset="0"/>
              <a:cs typeface="Arial" panose="020B0604020202020204" pitchFamily="34" charset="0"/>
            </a:endParaRPr>
          </a:p>
          <a:p>
            <a:pPr marL="457200" indent="-457200" algn="just">
              <a:buAutoNum type="arabicPeriod"/>
            </a:pPr>
            <a:r>
              <a:rPr lang="en-US" sz="2000" b="0" dirty="0">
                <a:latin typeface="Arial" panose="020B0604020202020204" pitchFamily="34" charset="0"/>
                <a:cs typeface="Arial" panose="020B0604020202020204" pitchFamily="34" charset="0"/>
              </a:rPr>
              <a:t>Di </a:t>
            </a:r>
            <a:r>
              <a:rPr lang="en-US" sz="2000" b="0" dirty="0" err="1">
                <a:latin typeface="Arial" panose="020B0604020202020204" pitchFamily="34" charset="0"/>
                <a:cs typeface="Arial" panose="020B0604020202020204" pitchFamily="34" charset="0"/>
              </a:rPr>
              <a:t>simpan</a:t>
            </a:r>
            <a:r>
              <a:rPr lang="en-US" sz="2000" b="0" dirty="0">
                <a:latin typeface="Arial" panose="020B0604020202020204" pitchFamily="34" charset="0"/>
                <a:cs typeface="Arial" panose="020B0604020202020204" pitchFamily="34" charset="0"/>
              </a:rPr>
              <a:t> di </a:t>
            </a:r>
            <a:r>
              <a:rPr lang="en-US" sz="2000" b="0" dirty="0" err="1">
                <a:latin typeface="Arial" panose="020B0604020202020204" pitchFamily="34" charset="0"/>
                <a:cs typeface="Arial" panose="020B0604020202020204" pitchFamily="34" charset="0"/>
              </a:rPr>
              <a:t>tempat</a:t>
            </a:r>
            <a:r>
              <a:rPr lang="en-US" sz="2000" b="0" dirty="0">
                <a:latin typeface="Arial" panose="020B0604020202020204" pitchFamily="34" charset="0"/>
                <a:cs typeface="Arial" panose="020B0604020202020204" pitchFamily="34" charset="0"/>
              </a:rPr>
              <a:t> yang </a:t>
            </a:r>
            <a:r>
              <a:rPr lang="en-US" sz="2000" b="0" dirty="0" err="1">
                <a:latin typeface="Arial" panose="020B0604020202020204" pitchFamily="34" charset="0"/>
                <a:cs typeface="Arial" panose="020B0604020202020204" pitchFamily="34" charset="0"/>
              </a:rPr>
              <a:t>sejuk</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selama</a:t>
            </a:r>
            <a:r>
              <a:rPr lang="en-US" sz="2000" b="0" dirty="0">
                <a:latin typeface="Arial" panose="020B0604020202020204" pitchFamily="34" charset="0"/>
                <a:cs typeface="Arial" panose="020B0604020202020204" pitchFamily="34" charset="0"/>
              </a:rPr>
              <a:t> 21 </a:t>
            </a:r>
            <a:r>
              <a:rPr lang="en-US" sz="2000" b="0" dirty="0" err="1">
                <a:latin typeface="Arial" panose="020B0604020202020204" pitchFamily="34" charset="0"/>
                <a:cs typeface="Arial" panose="020B0604020202020204" pitchFamily="34" charset="0"/>
              </a:rPr>
              <a:t>hari</a:t>
            </a:r>
            <a:endParaRPr lang="en-US" sz="2000" b="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94875928-5C3F-49C8-B983-A2F5524F3499}"/>
              </a:ext>
            </a:extLst>
          </p:cNvPr>
          <p:cNvPicPr>
            <a:picLocks noChangeAspect="1"/>
          </p:cNvPicPr>
          <p:nvPr/>
        </p:nvPicPr>
        <p:blipFill>
          <a:blip r:embed="rId2"/>
          <a:stretch>
            <a:fillRect/>
          </a:stretch>
        </p:blipFill>
        <p:spPr>
          <a:xfrm>
            <a:off x="11212516" y="0"/>
            <a:ext cx="1009107" cy="1009107"/>
          </a:xfrm>
          <a:prstGeom prst="ellipse">
            <a:avLst/>
          </a:prstGeom>
          <a:ln>
            <a:noFill/>
          </a:ln>
          <a:effectLst>
            <a:softEdge rad="112500"/>
          </a:effectLst>
        </p:spPr>
      </p:pic>
    </p:spTree>
    <p:extLst>
      <p:ext uri="{BB962C8B-B14F-4D97-AF65-F5344CB8AC3E}">
        <p14:creationId xmlns:p14="http://schemas.microsoft.com/office/powerpoint/2010/main" val="31052783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725E-F1E1-4649-9BD7-6628CA5AC14C}"/>
              </a:ext>
            </a:extLst>
          </p:cNvPr>
          <p:cNvSpPr>
            <a:spLocks noGrp="1"/>
          </p:cNvSpPr>
          <p:nvPr>
            <p:ph type="title"/>
          </p:nvPr>
        </p:nvSpPr>
        <p:spPr>
          <a:xfrm>
            <a:off x="213357" y="317369"/>
            <a:ext cx="2574423" cy="604781"/>
          </a:xfrm>
        </p:spPr>
        <p:txBody>
          <a:bodyPr/>
          <a:lstStyle/>
          <a:p>
            <a:r>
              <a:rPr lang="en-US" dirty="0" err="1"/>
              <a:t>Kelompok</a:t>
            </a:r>
            <a:r>
              <a:rPr lang="en-US" dirty="0"/>
              <a:t> 3</a:t>
            </a:r>
            <a:endParaRPr lang="en-ID" dirty="0"/>
          </a:p>
        </p:txBody>
      </p:sp>
      <p:sp>
        <p:nvSpPr>
          <p:cNvPr id="3" name="Content Placeholder 2">
            <a:extLst>
              <a:ext uri="{FF2B5EF4-FFF2-40B4-BE49-F238E27FC236}">
                <a16:creationId xmlns:a16="http://schemas.microsoft.com/office/drawing/2014/main" id="{BB198E2A-7544-457E-BA44-12C4C50C5485}"/>
              </a:ext>
            </a:extLst>
          </p:cNvPr>
          <p:cNvSpPr>
            <a:spLocks noGrp="1"/>
          </p:cNvSpPr>
          <p:nvPr>
            <p:ph idx="10"/>
          </p:nvPr>
        </p:nvSpPr>
        <p:spPr/>
        <p:txBody>
          <a:bodyPr>
            <a:normAutofit/>
          </a:bodyPr>
          <a:lstStyle/>
          <a:p>
            <a:pPr marL="0" indent="0" algn="just">
              <a:buNone/>
            </a:pPr>
            <a:r>
              <a:rPr lang="en-US" sz="2000" b="0" dirty="0">
                <a:latin typeface="Arial" panose="020B0604020202020204" pitchFamily="34" charset="0"/>
                <a:cs typeface="Arial" panose="020B0604020202020204" pitchFamily="34" charset="0"/>
              </a:rPr>
              <a:t>Cara </a:t>
            </a:r>
            <a:r>
              <a:rPr lang="en-US" sz="2000" b="0" dirty="0" err="1">
                <a:latin typeface="Arial" panose="020B0604020202020204" pitchFamily="34" charset="0"/>
                <a:cs typeface="Arial" panose="020B0604020202020204" pitchFamily="34" charset="0"/>
              </a:rPr>
              <a:t>pemberian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pakan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silase</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kepada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ternak</a:t>
            </a:r>
            <a:endParaRPr lang="en-US" sz="2000" b="0" dirty="0">
              <a:latin typeface="Arial" panose="020B0604020202020204" pitchFamily="34" charset="0"/>
              <a:cs typeface="Arial" panose="020B0604020202020204" pitchFamily="34" charset="0"/>
            </a:endParaRPr>
          </a:p>
          <a:p>
            <a:pPr marL="457200" indent="-457200" algn="just">
              <a:buAutoNum type="arabicPeriod"/>
            </a:pPr>
            <a:r>
              <a:rPr lang="en-US" sz="2000" b="0" dirty="0" err="1">
                <a:latin typeface="Arial" panose="020B0604020202020204" pitchFamily="34" charset="0"/>
                <a:cs typeface="Arial" panose="020B0604020202020204" pitchFamily="34" charset="0"/>
              </a:rPr>
              <a:t>Pakan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silase</a:t>
            </a:r>
            <a:r>
              <a:rPr lang="en-US" sz="2000" b="0" dirty="0">
                <a:latin typeface="Arial" panose="020B0604020202020204" pitchFamily="34" charset="0"/>
                <a:cs typeface="Arial" panose="020B0604020202020204" pitchFamily="34" charset="0"/>
              </a:rPr>
              <a:t> di </a:t>
            </a:r>
            <a:r>
              <a:rPr lang="en-US" sz="2000" b="0" dirty="0" err="1">
                <a:latin typeface="Arial" panose="020B0604020202020204" pitchFamily="34" charset="0"/>
                <a:cs typeface="Arial" panose="020B0604020202020204" pitchFamily="34" charset="0"/>
              </a:rPr>
              <a:t>berikan</a:t>
            </a:r>
            <a:r>
              <a:rPr lang="en-US" sz="2000" b="0" dirty="0">
                <a:latin typeface="Arial" panose="020B0604020202020204" pitchFamily="34" charset="0"/>
                <a:cs typeface="Arial" panose="020B0604020202020204" pitchFamily="34" charset="0"/>
              </a:rPr>
              <a:t> pada </a:t>
            </a:r>
            <a:r>
              <a:rPr lang="en-US" sz="2000" b="0" dirty="0" err="1">
                <a:latin typeface="Arial" panose="020B0604020202020204" pitchFamily="34" charset="0"/>
                <a:cs typeface="Arial" panose="020B0604020202020204" pitchFamily="34" charset="0"/>
              </a:rPr>
              <a:t>ternak</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dengan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cara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diangin-anginkan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terlebih</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dahulu</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kemudian</a:t>
            </a:r>
            <a:r>
              <a:rPr lang="en-US" sz="2000" b="0" dirty="0">
                <a:latin typeface="Arial" panose="020B0604020202020204" pitchFamily="34" charset="0"/>
                <a:cs typeface="Arial" panose="020B0604020202020204" pitchFamily="34" charset="0"/>
              </a:rPr>
              <a:t> di </a:t>
            </a:r>
            <a:r>
              <a:rPr lang="en-US" sz="2000" b="0" dirty="0" err="1">
                <a:latin typeface="Arial" panose="020B0604020202020204" pitchFamily="34" charset="0"/>
                <a:cs typeface="Arial" panose="020B0604020202020204" pitchFamily="34" charset="0"/>
              </a:rPr>
              <a:t>berikan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kepada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ternak</a:t>
            </a:r>
            <a:endParaRPr lang="en-US" sz="2000" b="0" dirty="0">
              <a:latin typeface="Arial" panose="020B0604020202020204" pitchFamily="34" charset="0"/>
              <a:cs typeface="Arial" panose="020B0604020202020204" pitchFamily="34" charset="0"/>
            </a:endParaRPr>
          </a:p>
          <a:p>
            <a:pPr marL="457200" indent="-457200" algn="just">
              <a:buAutoNum type="arabicPeriod"/>
            </a:pPr>
            <a:r>
              <a:rPr lang="en-US" sz="2000" b="0" dirty="0" err="1">
                <a:latin typeface="Arial" panose="020B0604020202020204" pitchFamily="34" charset="0"/>
                <a:cs typeface="Arial" panose="020B0604020202020204" pitchFamily="34" charset="0"/>
              </a:rPr>
              <a:t>Pemberian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pakan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silase</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dilakukan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dengan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bertahap</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dimana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harus</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menggunakan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pakan</a:t>
            </a:r>
            <a:r>
              <a:rPr lang="en-US" sz="2000" b="0" dirty="0">
                <a:latin typeface="Arial" panose="020B0604020202020204" pitchFamily="34" charset="0"/>
                <a:cs typeface="Arial" panose="020B0604020202020204" pitchFamily="34" charset="0"/>
              </a:rPr>
              <a:t> yang </a:t>
            </a:r>
            <a:r>
              <a:rPr lang="en-US" sz="2000" b="0" dirty="0" err="1">
                <a:latin typeface="Arial" panose="020B0604020202020204" pitchFamily="34" charset="0"/>
                <a:cs typeface="Arial" panose="020B0604020202020204" pitchFamily="34" charset="0"/>
              </a:rPr>
              <a:t>sering</a:t>
            </a:r>
            <a:r>
              <a:rPr lang="en-US" sz="2000" b="0" dirty="0">
                <a:latin typeface="Arial" panose="020B0604020202020204" pitchFamily="34" charset="0"/>
                <a:cs typeface="Arial" panose="020B0604020202020204" pitchFamily="34" charset="0"/>
              </a:rPr>
              <a:t> di </a:t>
            </a:r>
            <a:r>
              <a:rPr lang="en-US" sz="2000" b="0" dirty="0" err="1">
                <a:latin typeface="Arial" panose="020B0604020202020204" pitchFamily="34" charset="0"/>
                <a:cs typeface="Arial" panose="020B0604020202020204" pitchFamily="34" charset="0"/>
              </a:rPr>
              <a:t>berikan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sebesar</a:t>
            </a:r>
            <a:r>
              <a:rPr lang="en-US" sz="2000" b="0" dirty="0">
                <a:latin typeface="Arial" panose="020B0604020202020204" pitchFamily="34" charset="0"/>
                <a:cs typeface="Arial" panose="020B0604020202020204" pitchFamily="34" charset="0"/>
              </a:rPr>
              <a:t> 80% dan 20% </a:t>
            </a:r>
            <a:r>
              <a:rPr lang="en-US" sz="2000" b="0" dirty="0" err="1">
                <a:latin typeface="Arial" panose="020B0604020202020204" pitchFamily="34" charset="0"/>
                <a:cs typeface="Arial" panose="020B0604020202020204" pitchFamily="34" charset="0"/>
              </a:rPr>
              <a:t>pakan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silase</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kemudian</a:t>
            </a:r>
            <a:r>
              <a:rPr lang="en-US" sz="2000" b="0" dirty="0">
                <a:latin typeface="Arial" panose="020B0604020202020204" pitchFamily="34" charset="0"/>
                <a:cs typeface="Arial" panose="020B0604020202020204" pitchFamily="34" charset="0"/>
              </a:rPr>
              <a:t> 60%+40%, 40%+60%, 20%+80%, dan 100% </a:t>
            </a:r>
            <a:r>
              <a:rPr lang="en-US" sz="2000" b="0" dirty="0" err="1">
                <a:latin typeface="Arial" panose="020B0604020202020204" pitchFamily="34" charset="0"/>
                <a:cs typeface="Arial" panose="020B0604020202020204" pitchFamily="34" charset="0"/>
              </a:rPr>
              <a:t>pakan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silase</a:t>
            </a:r>
            <a:endParaRPr lang="en-US" sz="2000" b="0" dirty="0">
              <a:latin typeface="Arial" panose="020B0604020202020204" pitchFamily="34" charset="0"/>
              <a:cs typeface="Arial" panose="020B0604020202020204" pitchFamily="34" charset="0"/>
            </a:endParaRPr>
          </a:p>
          <a:p>
            <a:pPr marL="0" indent="0" algn="just">
              <a:buNone/>
            </a:pPr>
            <a:endParaRPr lang="en-US" sz="2000" b="0" dirty="0">
              <a:latin typeface="Arial" panose="020B0604020202020204" pitchFamily="34" charset="0"/>
              <a:cs typeface="Arial" panose="020B0604020202020204" pitchFamily="34" charset="0"/>
            </a:endParaRPr>
          </a:p>
          <a:p>
            <a:pPr marL="0" indent="0" algn="just">
              <a:buNone/>
            </a:pPr>
            <a:r>
              <a:rPr lang="en-US" sz="2000" b="0" dirty="0">
                <a:latin typeface="Arial" panose="020B0604020202020204" pitchFamily="34" charset="0"/>
                <a:cs typeface="Arial" panose="020B0604020202020204" pitchFamily="34" charset="0"/>
              </a:rPr>
              <a:t>Total </a:t>
            </a:r>
            <a:r>
              <a:rPr lang="en-US" sz="2000" b="0" dirty="0" err="1">
                <a:latin typeface="Arial" panose="020B0604020202020204" pitchFamily="34" charset="0"/>
                <a:cs typeface="Arial" panose="020B0604020202020204" pitchFamily="34" charset="0"/>
              </a:rPr>
              <a:t>pemberian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pakan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silase</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diberikan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kepada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ternak</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kambing</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sebesar</a:t>
            </a:r>
            <a:r>
              <a:rPr lang="en-US" sz="2000" b="0" dirty="0">
                <a:latin typeface="Arial" panose="020B0604020202020204" pitchFamily="34" charset="0"/>
                <a:cs typeface="Arial" panose="020B0604020202020204" pitchFamily="34" charset="0"/>
              </a:rPr>
              <a:t> 10% </a:t>
            </a:r>
            <a:r>
              <a:rPr lang="en-US" sz="2000" b="0" dirty="0" err="1">
                <a:latin typeface="Arial" panose="020B0604020202020204" pitchFamily="34" charset="0"/>
                <a:cs typeface="Arial" panose="020B0604020202020204" pitchFamily="34" charset="0"/>
              </a:rPr>
              <a:t>dari</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bobot</a:t>
            </a:r>
            <a:r>
              <a:rPr lang="en-US" sz="2000" b="0" dirty="0">
                <a:latin typeface="Arial" panose="020B0604020202020204" pitchFamily="34" charset="0"/>
                <a:cs typeface="Arial" panose="020B0604020202020204" pitchFamily="34" charset="0"/>
              </a:rPr>
              <a:t> badan</a:t>
            </a:r>
          </a:p>
        </p:txBody>
      </p:sp>
      <p:pic>
        <p:nvPicPr>
          <p:cNvPr id="5" name="Picture 4">
            <a:extLst>
              <a:ext uri="{FF2B5EF4-FFF2-40B4-BE49-F238E27FC236}">
                <a16:creationId xmlns:a16="http://schemas.microsoft.com/office/drawing/2014/main" id="{94875928-5C3F-49C8-B983-A2F5524F3499}"/>
              </a:ext>
            </a:extLst>
          </p:cNvPr>
          <p:cNvPicPr>
            <a:picLocks noChangeAspect="1"/>
          </p:cNvPicPr>
          <p:nvPr/>
        </p:nvPicPr>
        <p:blipFill>
          <a:blip r:embed="rId2"/>
          <a:stretch>
            <a:fillRect/>
          </a:stretch>
        </p:blipFill>
        <p:spPr>
          <a:xfrm>
            <a:off x="11212516" y="0"/>
            <a:ext cx="1009107" cy="1009107"/>
          </a:xfrm>
          <a:prstGeom prst="ellipse">
            <a:avLst/>
          </a:prstGeom>
          <a:ln>
            <a:noFill/>
          </a:ln>
          <a:effectLst>
            <a:softEdge rad="112500"/>
          </a:effectLst>
        </p:spPr>
      </p:pic>
    </p:spTree>
    <p:extLst>
      <p:ext uri="{BB962C8B-B14F-4D97-AF65-F5344CB8AC3E}">
        <p14:creationId xmlns:p14="http://schemas.microsoft.com/office/powerpoint/2010/main" val="29441647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725E-F1E1-4649-9BD7-6628CA5AC14C}"/>
              </a:ext>
            </a:extLst>
          </p:cNvPr>
          <p:cNvSpPr>
            <a:spLocks noGrp="1"/>
          </p:cNvSpPr>
          <p:nvPr>
            <p:ph type="title"/>
          </p:nvPr>
        </p:nvSpPr>
        <p:spPr>
          <a:xfrm>
            <a:off x="213357" y="317369"/>
            <a:ext cx="2574423" cy="604781"/>
          </a:xfrm>
        </p:spPr>
        <p:txBody>
          <a:bodyPr/>
          <a:lstStyle/>
          <a:p>
            <a:r>
              <a:rPr lang="en-US" dirty="0" err="1"/>
              <a:t>Kelompok</a:t>
            </a:r>
            <a:r>
              <a:rPr lang="en-US" dirty="0"/>
              <a:t> 3</a:t>
            </a:r>
            <a:endParaRPr lang="en-ID" dirty="0"/>
          </a:p>
        </p:txBody>
      </p:sp>
      <p:sp>
        <p:nvSpPr>
          <p:cNvPr id="3" name="Content Placeholder 2">
            <a:extLst>
              <a:ext uri="{FF2B5EF4-FFF2-40B4-BE49-F238E27FC236}">
                <a16:creationId xmlns:a16="http://schemas.microsoft.com/office/drawing/2014/main" id="{BB198E2A-7544-457E-BA44-12C4C50C5485}"/>
              </a:ext>
            </a:extLst>
          </p:cNvPr>
          <p:cNvSpPr>
            <a:spLocks noGrp="1"/>
          </p:cNvSpPr>
          <p:nvPr>
            <p:ph idx="10"/>
          </p:nvPr>
        </p:nvSpPr>
        <p:spPr>
          <a:xfrm>
            <a:off x="446482" y="1233348"/>
            <a:ext cx="9026291" cy="958523"/>
          </a:xfrm>
        </p:spPr>
        <p:txBody>
          <a:bodyPr>
            <a:normAutofit/>
          </a:bodyPr>
          <a:lstStyle/>
          <a:p>
            <a:pPr marL="0" indent="0" algn="just">
              <a:buNone/>
            </a:pPr>
            <a:r>
              <a:rPr lang="en-US" sz="2000" b="0" dirty="0" err="1">
                <a:latin typeface="Arial" panose="020B0604020202020204" pitchFamily="34" charset="0"/>
                <a:cs typeface="Arial" panose="020B0604020202020204" pitchFamily="34" charset="0"/>
              </a:rPr>
              <a:t>Inovasi</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produk</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Kelompok</a:t>
            </a:r>
            <a:r>
              <a:rPr lang="en-US" sz="2000" b="0" dirty="0">
                <a:latin typeface="Arial" panose="020B0604020202020204" pitchFamily="34" charset="0"/>
                <a:cs typeface="Arial" panose="020B0604020202020204" pitchFamily="34" charset="0"/>
              </a:rPr>
              <a:t> 3</a:t>
            </a:r>
          </a:p>
          <a:p>
            <a:pPr marL="0" indent="0" algn="just">
              <a:buNone/>
            </a:pPr>
            <a:r>
              <a:rPr lang="en-US" sz="2000" b="0" dirty="0" err="1">
                <a:latin typeface="Arial" panose="020B0604020202020204" pitchFamily="34" charset="0"/>
                <a:cs typeface="Arial" panose="020B0604020202020204" pitchFamily="34" charset="0"/>
              </a:rPr>
              <a:t>Menggunakan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bahan</a:t>
            </a:r>
            <a:r>
              <a:rPr lang="en-US" sz="2000" b="0" dirty="0">
                <a:latin typeface="Arial" panose="020B0604020202020204" pitchFamily="34" charset="0"/>
                <a:cs typeface="Arial" panose="020B0604020202020204" pitchFamily="34" charset="0"/>
              </a:rPr>
              <a:t> EM4</a:t>
            </a:r>
          </a:p>
          <a:p>
            <a:pPr marL="0" indent="0" algn="just">
              <a:buNone/>
            </a:pPr>
            <a:endParaRPr lang="en-US" sz="2000" b="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94875928-5C3F-49C8-B983-A2F5524F3499}"/>
              </a:ext>
            </a:extLst>
          </p:cNvPr>
          <p:cNvPicPr>
            <a:picLocks noChangeAspect="1"/>
          </p:cNvPicPr>
          <p:nvPr/>
        </p:nvPicPr>
        <p:blipFill>
          <a:blip r:embed="rId2"/>
          <a:stretch>
            <a:fillRect/>
          </a:stretch>
        </p:blipFill>
        <p:spPr>
          <a:xfrm>
            <a:off x="11212516" y="0"/>
            <a:ext cx="1009107" cy="1009107"/>
          </a:xfrm>
          <a:prstGeom prst="ellipse">
            <a:avLst/>
          </a:prstGeom>
          <a:ln>
            <a:noFill/>
          </a:ln>
          <a:effectLst>
            <a:softEdge rad="112500"/>
          </a:effectLst>
        </p:spPr>
      </p:pic>
      <p:pic>
        <p:nvPicPr>
          <p:cNvPr id="6" name="Picture 5">
            <a:extLst>
              <a:ext uri="{FF2B5EF4-FFF2-40B4-BE49-F238E27FC236}">
                <a16:creationId xmlns:a16="http://schemas.microsoft.com/office/drawing/2014/main" id="{DBB72A5A-6277-41D5-9E18-718B0B8B32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2485423"/>
            <a:ext cx="1080000" cy="1440000"/>
          </a:xfrm>
          <a:prstGeom prst="rect">
            <a:avLst/>
          </a:prstGeom>
        </p:spPr>
      </p:pic>
      <p:sp>
        <p:nvSpPr>
          <p:cNvPr id="7" name="Rectangle 6">
            <a:extLst>
              <a:ext uri="{FF2B5EF4-FFF2-40B4-BE49-F238E27FC236}">
                <a16:creationId xmlns:a16="http://schemas.microsoft.com/office/drawing/2014/main" id="{AD014E28-E37E-4809-B387-906E2F9CF451}"/>
              </a:ext>
            </a:extLst>
          </p:cNvPr>
          <p:cNvSpPr/>
          <p:nvPr/>
        </p:nvSpPr>
        <p:spPr>
          <a:xfrm>
            <a:off x="213357" y="3960401"/>
            <a:ext cx="1198584" cy="60478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err="1"/>
              <a:t>Pakan</a:t>
            </a:r>
            <a:r>
              <a:rPr lang="en-US" dirty="0"/>
              <a:t> </a:t>
            </a:r>
            <a:r>
              <a:rPr lang="en-US" dirty="0" err="1"/>
              <a:t>Silase</a:t>
            </a:r>
            <a:endParaRPr lang="en-ID" dirty="0"/>
          </a:p>
        </p:txBody>
      </p:sp>
      <p:pic>
        <p:nvPicPr>
          <p:cNvPr id="8" name="Picture 7">
            <a:extLst>
              <a:ext uri="{FF2B5EF4-FFF2-40B4-BE49-F238E27FC236}">
                <a16:creationId xmlns:a16="http://schemas.microsoft.com/office/drawing/2014/main" id="{6B688ACC-2229-4A21-B725-E27EC27CDEF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6000" y="2485423"/>
            <a:ext cx="2572650" cy="1440000"/>
          </a:xfrm>
          <a:prstGeom prst="rect">
            <a:avLst/>
          </a:prstGeom>
        </p:spPr>
      </p:pic>
      <p:pic>
        <p:nvPicPr>
          <p:cNvPr id="10" name="Picture 9">
            <a:extLst>
              <a:ext uri="{FF2B5EF4-FFF2-40B4-BE49-F238E27FC236}">
                <a16:creationId xmlns:a16="http://schemas.microsoft.com/office/drawing/2014/main" id="{563AB49E-4406-4654-B81F-700D52F93BD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62621" y="2485423"/>
            <a:ext cx="1725485" cy="1440000"/>
          </a:xfrm>
          <a:prstGeom prst="rect">
            <a:avLst/>
          </a:prstGeom>
        </p:spPr>
      </p:pic>
      <p:pic>
        <p:nvPicPr>
          <p:cNvPr id="14" name="Picture 13">
            <a:extLst>
              <a:ext uri="{FF2B5EF4-FFF2-40B4-BE49-F238E27FC236}">
                <a16:creationId xmlns:a16="http://schemas.microsoft.com/office/drawing/2014/main" id="{44FDB847-E136-416B-BE78-8BCFC7B78FA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27780" y="2485423"/>
            <a:ext cx="1920000" cy="1440000"/>
          </a:xfrm>
          <a:prstGeom prst="rect">
            <a:avLst/>
          </a:prstGeom>
        </p:spPr>
      </p:pic>
      <p:sp>
        <p:nvSpPr>
          <p:cNvPr id="15" name="Rectangle 14">
            <a:extLst>
              <a:ext uri="{FF2B5EF4-FFF2-40B4-BE49-F238E27FC236}">
                <a16:creationId xmlns:a16="http://schemas.microsoft.com/office/drawing/2014/main" id="{0165A80D-E0B9-41D8-AE11-03B7863E78A5}"/>
              </a:ext>
            </a:extLst>
          </p:cNvPr>
          <p:cNvSpPr/>
          <p:nvPr/>
        </p:nvSpPr>
        <p:spPr>
          <a:xfrm>
            <a:off x="1936376" y="4061012"/>
            <a:ext cx="1694330" cy="50417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Proses </a:t>
            </a:r>
            <a:r>
              <a:rPr lang="en-US" dirty="0" err="1"/>
              <a:t>Potong</a:t>
            </a:r>
            <a:r>
              <a:rPr lang="en-US" dirty="0"/>
              <a:t>/</a:t>
            </a:r>
            <a:r>
              <a:rPr lang="en-US" dirty="0" err="1"/>
              <a:t>Cacah</a:t>
            </a:r>
            <a:endParaRPr lang="en-ID" dirty="0"/>
          </a:p>
        </p:txBody>
      </p:sp>
      <p:sp>
        <p:nvSpPr>
          <p:cNvPr id="16" name="Rectangle 15">
            <a:extLst>
              <a:ext uri="{FF2B5EF4-FFF2-40B4-BE49-F238E27FC236}">
                <a16:creationId xmlns:a16="http://schemas.microsoft.com/office/drawing/2014/main" id="{22B23509-8966-4FD7-A04E-B207589DAC50}"/>
              </a:ext>
            </a:extLst>
          </p:cNvPr>
          <p:cNvSpPr/>
          <p:nvPr/>
        </p:nvSpPr>
        <p:spPr>
          <a:xfrm>
            <a:off x="3962621" y="4061012"/>
            <a:ext cx="1819614" cy="50417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Proses </a:t>
            </a:r>
            <a:r>
              <a:rPr lang="en-US" dirty="0" err="1"/>
              <a:t>Pemasukan</a:t>
            </a:r>
            <a:r>
              <a:rPr lang="en-US" dirty="0"/>
              <a:t> </a:t>
            </a:r>
            <a:r>
              <a:rPr lang="en-US" dirty="0" err="1"/>
              <a:t>ke</a:t>
            </a:r>
            <a:r>
              <a:rPr lang="en-US" dirty="0"/>
              <a:t> </a:t>
            </a:r>
            <a:r>
              <a:rPr lang="en-US" dirty="0" err="1"/>
              <a:t>Wadah</a:t>
            </a:r>
            <a:endParaRPr lang="en-ID" dirty="0"/>
          </a:p>
        </p:txBody>
      </p:sp>
      <p:sp>
        <p:nvSpPr>
          <p:cNvPr id="17" name="Rectangle 16">
            <a:extLst>
              <a:ext uri="{FF2B5EF4-FFF2-40B4-BE49-F238E27FC236}">
                <a16:creationId xmlns:a16="http://schemas.microsoft.com/office/drawing/2014/main" id="{ADCEBA72-744C-4EC4-A25E-8EFF00E73ECD}"/>
              </a:ext>
            </a:extLst>
          </p:cNvPr>
          <p:cNvSpPr/>
          <p:nvPr/>
        </p:nvSpPr>
        <p:spPr>
          <a:xfrm>
            <a:off x="6114150" y="4061012"/>
            <a:ext cx="2572650" cy="50417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Proses </a:t>
            </a:r>
            <a:r>
              <a:rPr lang="en-US" dirty="0" err="1"/>
              <a:t>Dokumentasi</a:t>
            </a:r>
            <a:r>
              <a:rPr lang="en-US" dirty="0"/>
              <a:t> </a:t>
            </a:r>
            <a:r>
              <a:rPr lang="en-US" dirty="0" err="1"/>
              <a:t>saat</a:t>
            </a:r>
            <a:r>
              <a:rPr lang="en-US" dirty="0"/>
              <a:t> </a:t>
            </a:r>
            <a:r>
              <a:rPr lang="en-US" dirty="0" err="1"/>
              <a:t>Selesai</a:t>
            </a:r>
            <a:r>
              <a:rPr lang="en-US" dirty="0"/>
              <a:t> </a:t>
            </a:r>
            <a:r>
              <a:rPr lang="en-US" dirty="0" err="1"/>
              <a:t>Praktikum</a:t>
            </a:r>
            <a:endParaRPr lang="en-ID" dirty="0"/>
          </a:p>
        </p:txBody>
      </p:sp>
      <p:sp>
        <p:nvSpPr>
          <p:cNvPr id="13" name="Rectangle 12">
            <a:extLst>
              <a:ext uri="{FF2B5EF4-FFF2-40B4-BE49-F238E27FC236}">
                <a16:creationId xmlns:a16="http://schemas.microsoft.com/office/drawing/2014/main" id="{AA28B30C-180B-4AB7-A26B-05FC751CAD53}"/>
              </a:ext>
            </a:extLst>
          </p:cNvPr>
          <p:cNvSpPr/>
          <p:nvPr/>
        </p:nvSpPr>
        <p:spPr>
          <a:xfrm>
            <a:off x="132717" y="4774085"/>
            <a:ext cx="5649518" cy="93709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err="1">
                <a:latin typeface="Arial" panose="020B0604020202020204" pitchFamily="34" charset="0"/>
                <a:cs typeface="Arial" panose="020B0604020202020204" pitchFamily="34" charset="0"/>
              </a:rPr>
              <a:t>Sumber</a:t>
            </a:r>
            <a:r>
              <a:rPr lang="en-US" dirty="0">
                <a:latin typeface="Arial" panose="020B0604020202020204" pitchFamily="34" charset="0"/>
                <a:cs typeface="Arial" panose="020B0604020202020204" pitchFamily="34" charset="0"/>
              </a:rPr>
              <a:t> : </a:t>
            </a:r>
            <a:r>
              <a:rPr lang="en-US" dirty="0" err="1">
                <a:latin typeface="Arial" panose="020B0604020202020204" pitchFamily="34" charset="0"/>
                <a:cs typeface="Arial" panose="020B0604020202020204" pitchFamily="34" charset="0"/>
              </a:rPr>
              <a:t>Dokumentasi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Produk</a:t>
            </a:r>
            <a:r>
              <a:rPr lang="en-US" dirty="0">
                <a:latin typeface="Arial" panose="020B0604020202020204" pitchFamily="34" charset="0"/>
                <a:cs typeface="Arial" panose="020B0604020202020204" pitchFamily="34" charset="0"/>
              </a:rPr>
              <a:t> dan </a:t>
            </a:r>
            <a:r>
              <a:rPr lang="en-US" dirty="0" err="1">
                <a:latin typeface="Arial" panose="020B0604020202020204" pitchFamily="34" charset="0"/>
                <a:cs typeface="Arial" panose="020B0604020202020204" pitchFamily="34" charset="0"/>
              </a:rPr>
              <a:t>Pelaksanaan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Praktikum</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Mahasiswa</a:t>
            </a:r>
            <a:r>
              <a:rPr lang="en-US" dirty="0">
                <a:latin typeface="Arial" panose="020B0604020202020204" pitchFamily="34" charset="0"/>
                <a:cs typeface="Arial" panose="020B0604020202020204" pitchFamily="34" charset="0"/>
              </a:rPr>
              <a:t> Angkatan 2022 </a:t>
            </a:r>
            <a:r>
              <a:rPr lang="en-US" dirty="0" err="1">
                <a:latin typeface="Arial" panose="020B0604020202020204" pitchFamily="34" charset="0"/>
                <a:cs typeface="Arial" panose="020B0604020202020204" pitchFamily="34" charset="0"/>
              </a:rPr>
              <a:t>Kelompok</a:t>
            </a:r>
            <a:r>
              <a:rPr lang="en-US" dirty="0">
                <a:latin typeface="Arial" panose="020B0604020202020204" pitchFamily="34" charset="0"/>
                <a:cs typeface="Arial" panose="020B0604020202020204" pitchFamily="34" charset="0"/>
              </a:rPr>
              <a:t> 3 </a:t>
            </a:r>
            <a:r>
              <a:rPr lang="en-US" dirty="0" err="1">
                <a:latin typeface="Arial" panose="020B0604020202020204" pitchFamily="34" charset="0"/>
                <a:cs typeface="Arial" panose="020B0604020202020204" pitchFamily="34" charset="0"/>
              </a:rPr>
              <a:t>daam</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melaksanakan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Praktikum</a:t>
            </a:r>
            <a:endParaRPr lang="en-ID"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836397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725E-F1E1-4649-9BD7-6628CA5AC14C}"/>
              </a:ext>
            </a:extLst>
          </p:cNvPr>
          <p:cNvSpPr>
            <a:spLocks noGrp="1"/>
          </p:cNvSpPr>
          <p:nvPr>
            <p:ph type="title"/>
          </p:nvPr>
        </p:nvSpPr>
        <p:spPr>
          <a:xfrm>
            <a:off x="213357" y="317369"/>
            <a:ext cx="2574423" cy="604781"/>
          </a:xfrm>
        </p:spPr>
        <p:txBody>
          <a:bodyPr/>
          <a:lstStyle/>
          <a:p>
            <a:r>
              <a:rPr lang="en-US" dirty="0" err="1"/>
              <a:t>Kelompok</a:t>
            </a:r>
            <a:r>
              <a:rPr lang="en-US" dirty="0"/>
              <a:t> 4</a:t>
            </a:r>
            <a:endParaRPr lang="en-ID" dirty="0"/>
          </a:p>
        </p:txBody>
      </p:sp>
      <p:sp>
        <p:nvSpPr>
          <p:cNvPr id="3" name="Content Placeholder 2">
            <a:extLst>
              <a:ext uri="{FF2B5EF4-FFF2-40B4-BE49-F238E27FC236}">
                <a16:creationId xmlns:a16="http://schemas.microsoft.com/office/drawing/2014/main" id="{BB198E2A-7544-457E-BA44-12C4C50C5485}"/>
              </a:ext>
            </a:extLst>
          </p:cNvPr>
          <p:cNvSpPr>
            <a:spLocks noGrp="1"/>
          </p:cNvSpPr>
          <p:nvPr>
            <p:ph idx="10"/>
          </p:nvPr>
        </p:nvSpPr>
        <p:spPr>
          <a:xfrm>
            <a:off x="446483" y="1233348"/>
            <a:ext cx="5295412" cy="5351094"/>
          </a:xfrm>
        </p:spPr>
        <p:txBody>
          <a:bodyPr>
            <a:normAutofit/>
          </a:bodyPr>
          <a:lstStyle/>
          <a:p>
            <a:pPr marL="0" indent="0" algn="just">
              <a:buNone/>
            </a:pPr>
            <a:r>
              <a:rPr lang="en-US" sz="2000" b="0" dirty="0">
                <a:latin typeface="Arial" panose="020B0604020202020204" pitchFamily="34" charset="0"/>
                <a:cs typeface="Arial" panose="020B0604020202020204" pitchFamily="34" charset="0"/>
              </a:rPr>
              <a:t>Nama – Nama </a:t>
            </a:r>
            <a:r>
              <a:rPr lang="en-US" sz="2000" b="0" dirty="0" err="1">
                <a:latin typeface="Arial" panose="020B0604020202020204" pitchFamily="34" charset="0"/>
                <a:cs typeface="Arial" panose="020B0604020202020204" pitchFamily="34" charset="0"/>
              </a:rPr>
              <a:t>Kelompok</a:t>
            </a:r>
            <a:r>
              <a:rPr lang="en-US" sz="2000" b="0" dirty="0">
                <a:latin typeface="Arial" panose="020B0604020202020204" pitchFamily="34" charset="0"/>
                <a:cs typeface="Arial" panose="020B0604020202020204" pitchFamily="34" charset="0"/>
              </a:rPr>
              <a:t> 4</a:t>
            </a:r>
          </a:p>
          <a:p>
            <a:pPr marL="457200" indent="-457200" algn="just">
              <a:buAutoNum type="arabicPeriod"/>
            </a:pPr>
            <a:r>
              <a:rPr lang="id-ID" sz="2000" b="1" kern="100" dirty="0">
                <a:effectLst/>
                <a:latin typeface="Times New Roman" panose="02020603050405020304" pitchFamily="18" charset="0"/>
                <a:ea typeface="Calibri" panose="020F0502020204030204" pitchFamily="34" charset="0"/>
                <a:cs typeface="Cordia New" panose="020B0304020202020204" pitchFamily="34" charset="-34"/>
              </a:rPr>
              <a:t>Riski</a:t>
            </a:r>
            <a:r>
              <a:rPr lang="en-US" sz="2000" b="1" kern="100" dirty="0">
                <a:effectLst/>
                <a:latin typeface="Times New Roman" panose="02020603050405020304" pitchFamily="18" charset="0"/>
                <a:ea typeface="Calibri" panose="020F0502020204030204" pitchFamily="34" charset="0"/>
                <a:cs typeface="Cordia New" panose="020B0304020202020204" pitchFamily="34" charset="-34"/>
              </a:rPr>
              <a:t> U</a:t>
            </a:r>
            <a:r>
              <a:rPr lang="id-ID" sz="2000" b="1" kern="100" dirty="0">
                <a:effectLst/>
                <a:latin typeface="Times New Roman" panose="02020603050405020304" pitchFamily="18" charset="0"/>
                <a:ea typeface="Calibri" panose="020F0502020204030204" pitchFamily="34" charset="0"/>
                <a:cs typeface="Cordia New" panose="020B0304020202020204" pitchFamily="34" charset="-34"/>
              </a:rPr>
              <a:t>de </a:t>
            </a:r>
            <a:r>
              <a:rPr lang="en-US" sz="2000" b="1" kern="100" dirty="0">
                <a:effectLst/>
                <a:latin typeface="Times New Roman" panose="02020603050405020304" pitchFamily="18" charset="0"/>
                <a:ea typeface="Calibri" panose="020F0502020204030204" pitchFamily="34" charset="0"/>
                <a:cs typeface="Cordia New" panose="020B0304020202020204" pitchFamily="34" charset="-34"/>
              </a:rPr>
              <a:t>G</a:t>
            </a:r>
            <a:r>
              <a:rPr lang="id-ID" sz="2000" b="1" kern="100" dirty="0">
                <a:effectLst/>
                <a:latin typeface="Times New Roman" panose="02020603050405020304" pitchFamily="18" charset="0"/>
                <a:ea typeface="Calibri" panose="020F0502020204030204" pitchFamily="34" charset="0"/>
                <a:cs typeface="Cordia New" panose="020B0304020202020204" pitchFamily="34" charset="-34"/>
              </a:rPr>
              <a:t>eorge (2422063)</a:t>
            </a:r>
            <a:endParaRPr lang="en-US" sz="2000" b="1" kern="100" dirty="0">
              <a:effectLst/>
              <a:latin typeface="Times New Roman" panose="02020603050405020304" pitchFamily="18" charset="0"/>
              <a:ea typeface="Calibri" panose="020F0502020204030204" pitchFamily="34" charset="0"/>
              <a:cs typeface="Cordia New" panose="020B0304020202020204" pitchFamily="34" charset="-34"/>
            </a:endParaRPr>
          </a:p>
          <a:p>
            <a:pPr marL="457200" indent="-457200" algn="just">
              <a:buAutoNum type="arabicPeriod"/>
            </a:pPr>
            <a:r>
              <a:rPr lang="id-ID" sz="2000" b="1" kern="100" dirty="0">
                <a:effectLst/>
                <a:latin typeface="Times New Roman" panose="02020603050405020304" pitchFamily="18" charset="0"/>
                <a:ea typeface="Calibri" panose="020F0502020204030204" pitchFamily="34" charset="0"/>
                <a:cs typeface="Cordia New" panose="020B0304020202020204" pitchFamily="34" charset="-34"/>
              </a:rPr>
              <a:t>Yanus </a:t>
            </a:r>
            <a:r>
              <a:rPr lang="en-US" sz="2000" kern="100" dirty="0">
                <a:latin typeface="Times New Roman" panose="02020603050405020304" pitchFamily="18" charset="0"/>
                <a:ea typeface="Calibri" panose="020F0502020204030204" pitchFamily="34" charset="0"/>
                <a:cs typeface="Cordia New" panose="020B0304020202020204" pitchFamily="34" charset="-34"/>
              </a:rPr>
              <a:t>D</a:t>
            </a:r>
            <a:r>
              <a:rPr lang="id-ID" sz="2000" b="1" kern="100" dirty="0">
                <a:effectLst/>
                <a:latin typeface="Times New Roman" panose="02020603050405020304" pitchFamily="18" charset="0"/>
                <a:ea typeface="Calibri" panose="020F0502020204030204" pitchFamily="34" charset="0"/>
                <a:cs typeface="Cordia New" panose="020B0304020202020204" pitchFamily="34" charset="-34"/>
              </a:rPr>
              <a:t>ewa </a:t>
            </a:r>
            <a:r>
              <a:rPr lang="en-US" sz="2000" kern="100" dirty="0">
                <a:latin typeface="Times New Roman" panose="02020603050405020304" pitchFamily="18" charset="0"/>
                <a:ea typeface="Calibri" panose="020F0502020204030204" pitchFamily="34" charset="0"/>
                <a:cs typeface="Cordia New" panose="020B0304020202020204" pitchFamily="34" charset="-34"/>
              </a:rPr>
              <a:t>L</a:t>
            </a:r>
            <a:r>
              <a:rPr lang="id-ID" sz="2000" b="1" kern="100" dirty="0">
                <a:effectLst/>
                <a:latin typeface="Times New Roman" panose="02020603050405020304" pitchFamily="18" charset="0"/>
                <a:ea typeface="Calibri" panose="020F0502020204030204" pitchFamily="34" charset="0"/>
                <a:cs typeface="Cordia New" panose="020B0304020202020204" pitchFamily="34" charset="-34"/>
              </a:rPr>
              <a:t>anga </a:t>
            </a:r>
            <a:r>
              <a:rPr lang="en-US" sz="2000" b="1" kern="100" dirty="0">
                <a:effectLst/>
                <a:latin typeface="Times New Roman" panose="02020603050405020304" pitchFamily="18" charset="0"/>
                <a:ea typeface="Calibri" panose="020F0502020204030204" pitchFamily="34" charset="0"/>
                <a:cs typeface="Cordia New" panose="020B0304020202020204" pitchFamily="34" charset="-34"/>
              </a:rPr>
              <a:t>L</a:t>
            </a:r>
            <a:r>
              <a:rPr lang="id-ID" sz="2000" b="1" kern="100" dirty="0">
                <a:effectLst/>
                <a:latin typeface="Times New Roman" panose="02020603050405020304" pitchFamily="18" charset="0"/>
                <a:ea typeface="Calibri" panose="020F0502020204030204" pitchFamily="34" charset="0"/>
                <a:cs typeface="Cordia New" panose="020B0304020202020204" pitchFamily="34" charset="-34"/>
              </a:rPr>
              <a:t>adi (2422004)</a:t>
            </a:r>
            <a:endParaRPr lang="en-US" sz="2000" b="1" kern="100" dirty="0">
              <a:effectLst/>
              <a:latin typeface="Times New Roman" panose="02020603050405020304" pitchFamily="18" charset="0"/>
              <a:ea typeface="Calibri" panose="020F0502020204030204" pitchFamily="34" charset="0"/>
              <a:cs typeface="Cordia New" panose="020B0304020202020204" pitchFamily="34" charset="-34"/>
            </a:endParaRPr>
          </a:p>
          <a:p>
            <a:pPr marL="457200" indent="-457200" algn="just">
              <a:buAutoNum type="arabicPeriod"/>
            </a:pPr>
            <a:r>
              <a:rPr lang="id-ID" sz="2000" b="1" kern="100" dirty="0">
                <a:effectLst/>
                <a:latin typeface="Times New Roman" panose="02020603050405020304" pitchFamily="18" charset="0"/>
                <a:ea typeface="Calibri" panose="020F0502020204030204" pitchFamily="34" charset="0"/>
                <a:cs typeface="Cordia New" panose="020B0304020202020204" pitchFamily="34" charset="-34"/>
              </a:rPr>
              <a:t>Amos </a:t>
            </a:r>
            <a:r>
              <a:rPr lang="en-US" sz="2000" kern="100" dirty="0">
                <a:latin typeface="Times New Roman" panose="02020603050405020304" pitchFamily="18" charset="0"/>
                <a:ea typeface="Calibri" panose="020F0502020204030204" pitchFamily="34" charset="0"/>
                <a:cs typeface="Cordia New" panose="020B0304020202020204" pitchFamily="34" charset="-34"/>
              </a:rPr>
              <a:t>W</a:t>
            </a:r>
            <a:r>
              <a:rPr lang="id-ID" sz="2000" b="1" kern="100" dirty="0">
                <a:effectLst/>
                <a:latin typeface="Times New Roman" panose="02020603050405020304" pitchFamily="18" charset="0"/>
                <a:ea typeface="Calibri" panose="020F0502020204030204" pitchFamily="34" charset="0"/>
                <a:cs typeface="Cordia New" panose="020B0304020202020204" pitchFamily="34" charset="-34"/>
              </a:rPr>
              <a:t>unga (2422006)</a:t>
            </a:r>
            <a:endParaRPr lang="en-US" sz="2000" b="1" kern="100" dirty="0">
              <a:effectLst/>
              <a:latin typeface="Times New Roman" panose="02020603050405020304" pitchFamily="18" charset="0"/>
              <a:ea typeface="Calibri" panose="020F0502020204030204" pitchFamily="34" charset="0"/>
              <a:cs typeface="Cordia New" panose="020B0304020202020204" pitchFamily="34" charset="-34"/>
            </a:endParaRPr>
          </a:p>
          <a:p>
            <a:pPr marL="457200" indent="-457200" algn="just">
              <a:buAutoNum type="arabicPeriod"/>
            </a:pPr>
            <a:r>
              <a:rPr lang="id-ID" sz="2000" b="1" kern="100" dirty="0">
                <a:effectLst/>
                <a:latin typeface="Times New Roman" panose="02020603050405020304" pitchFamily="18" charset="0"/>
                <a:ea typeface="Calibri" panose="020F0502020204030204" pitchFamily="34" charset="0"/>
                <a:cs typeface="Cordia New" panose="020B0304020202020204" pitchFamily="34" charset="-34"/>
              </a:rPr>
              <a:t>Tirta </a:t>
            </a:r>
            <a:r>
              <a:rPr lang="en-US" sz="2000" kern="100" dirty="0">
                <a:latin typeface="Times New Roman" panose="02020603050405020304" pitchFamily="18" charset="0"/>
                <a:ea typeface="Calibri" panose="020F0502020204030204" pitchFamily="34" charset="0"/>
                <a:cs typeface="Cordia New" panose="020B0304020202020204" pitchFamily="34" charset="-34"/>
              </a:rPr>
              <a:t>S</a:t>
            </a:r>
            <a:r>
              <a:rPr lang="id-ID" sz="2000" b="1" kern="100" dirty="0">
                <a:effectLst/>
                <a:latin typeface="Times New Roman" panose="02020603050405020304" pitchFamily="18" charset="0"/>
                <a:ea typeface="Calibri" panose="020F0502020204030204" pitchFamily="34" charset="0"/>
                <a:cs typeface="Cordia New" panose="020B0304020202020204" pitchFamily="34" charset="-34"/>
              </a:rPr>
              <a:t>aputra </a:t>
            </a:r>
            <a:r>
              <a:rPr lang="en-US" sz="2000" kern="100" dirty="0">
                <a:latin typeface="Times New Roman" panose="02020603050405020304" pitchFamily="18" charset="0"/>
                <a:ea typeface="Calibri" panose="020F0502020204030204" pitchFamily="34" charset="0"/>
                <a:cs typeface="Cordia New" panose="020B0304020202020204" pitchFamily="34" charset="-34"/>
              </a:rPr>
              <a:t>K</a:t>
            </a:r>
            <a:r>
              <a:rPr lang="id-ID" sz="2000" b="1" kern="100" dirty="0">
                <a:effectLst/>
                <a:latin typeface="Times New Roman" panose="02020603050405020304" pitchFamily="18" charset="0"/>
                <a:ea typeface="Calibri" panose="020F0502020204030204" pitchFamily="34" charset="0"/>
                <a:cs typeface="Cordia New" panose="020B0304020202020204" pitchFamily="34" charset="-34"/>
              </a:rPr>
              <a:t>ale </a:t>
            </a:r>
            <a:r>
              <a:rPr lang="en-US" sz="2000" kern="100" dirty="0">
                <a:latin typeface="Times New Roman" panose="02020603050405020304" pitchFamily="18" charset="0"/>
                <a:ea typeface="Calibri" panose="020F0502020204030204" pitchFamily="34" charset="0"/>
                <a:cs typeface="Cordia New" panose="020B0304020202020204" pitchFamily="34" charset="-34"/>
              </a:rPr>
              <a:t>T</a:t>
            </a:r>
            <a:r>
              <a:rPr lang="id-ID" sz="2000" b="1" kern="100" dirty="0">
                <a:effectLst/>
                <a:latin typeface="Times New Roman" panose="02020603050405020304" pitchFamily="18" charset="0"/>
                <a:ea typeface="Calibri" panose="020F0502020204030204" pitchFamily="34" charset="0"/>
                <a:cs typeface="Cordia New" panose="020B0304020202020204" pitchFamily="34" charset="-34"/>
              </a:rPr>
              <a:t>ao (2422051)</a:t>
            </a:r>
            <a:endParaRPr lang="en-US" sz="2000" b="1" kern="100" dirty="0">
              <a:effectLst/>
              <a:latin typeface="Times New Roman" panose="02020603050405020304" pitchFamily="18" charset="0"/>
              <a:ea typeface="Calibri" panose="020F0502020204030204" pitchFamily="34" charset="0"/>
              <a:cs typeface="Cordia New" panose="020B0304020202020204" pitchFamily="34" charset="-34"/>
            </a:endParaRPr>
          </a:p>
          <a:p>
            <a:pPr marL="457200" indent="-457200" algn="just">
              <a:buAutoNum type="arabicPeriod"/>
            </a:pPr>
            <a:r>
              <a:rPr lang="id-ID" sz="2000" b="1" kern="100" dirty="0">
                <a:effectLst/>
                <a:latin typeface="Times New Roman" panose="02020603050405020304" pitchFamily="18" charset="0"/>
                <a:ea typeface="Calibri" panose="020F0502020204030204" pitchFamily="34" charset="0"/>
                <a:cs typeface="Cordia New" panose="020B0304020202020204" pitchFamily="34" charset="-34"/>
              </a:rPr>
              <a:t>Gilberto </a:t>
            </a:r>
            <a:r>
              <a:rPr lang="en-US" sz="2000" kern="100" dirty="0">
                <a:latin typeface="Times New Roman" panose="02020603050405020304" pitchFamily="18" charset="0"/>
                <a:ea typeface="Calibri" panose="020F0502020204030204" pitchFamily="34" charset="0"/>
                <a:cs typeface="Cordia New" panose="020B0304020202020204" pitchFamily="34" charset="-34"/>
              </a:rPr>
              <a:t>M</a:t>
            </a:r>
            <a:r>
              <a:rPr lang="id-ID" sz="2000" b="1" kern="100" dirty="0">
                <a:effectLst/>
                <a:latin typeface="Times New Roman" panose="02020603050405020304" pitchFamily="18" charset="0"/>
                <a:ea typeface="Calibri" panose="020F0502020204030204" pitchFamily="34" charset="0"/>
                <a:cs typeface="Cordia New" panose="020B0304020202020204" pitchFamily="34" charset="-34"/>
              </a:rPr>
              <a:t>ilandri </a:t>
            </a:r>
            <a:r>
              <a:rPr lang="en-US" sz="2000" kern="100" dirty="0">
                <a:latin typeface="Times New Roman" panose="02020603050405020304" pitchFamily="18" charset="0"/>
                <a:ea typeface="Calibri" panose="020F0502020204030204" pitchFamily="34" charset="0"/>
                <a:cs typeface="Cordia New" panose="020B0304020202020204" pitchFamily="34" charset="-34"/>
              </a:rPr>
              <a:t>R</a:t>
            </a:r>
            <a:r>
              <a:rPr lang="id-ID" sz="2000" b="1" kern="100" dirty="0">
                <a:effectLst/>
                <a:latin typeface="Times New Roman" panose="02020603050405020304" pitchFamily="18" charset="0"/>
                <a:ea typeface="Calibri" panose="020F0502020204030204" pitchFamily="34" charset="0"/>
                <a:cs typeface="Cordia New" panose="020B0304020202020204" pitchFamily="34" charset="-34"/>
              </a:rPr>
              <a:t>angga (2422045)</a:t>
            </a:r>
            <a:endParaRPr lang="en-US" sz="2000" b="1" kern="100" dirty="0">
              <a:effectLst/>
              <a:latin typeface="Times New Roman" panose="02020603050405020304" pitchFamily="18" charset="0"/>
              <a:ea typeface="Calibri" panose="020F0502020204030204" pitchFamily="34" charset="0"/>
              <a:cs typeface="Cordia New" panose="020B0304020202020204" pitchFamily="34" charset="-34"/>
            </a:endParaRPr>
          </a:p>
          <a:p>
            <a:pPr marL="457200" indent="-457200" algn="just">
              <a:buAutoNum type="arabicPeriod"/>
            </a:pPr>
            <a:r>
              <a:rPr lang="id-ID" sz="2000" b="1" kern="100" dirty="0">
                <a:effectLst/>
                <a:latin typeface="Times New Roman" panose="02020603050405020304" pitchFamily="18" charset="0"/>
                <a:ea typeface="Calibri" panose="020F0502020204030204" pitchFamily="34" charset="0"/>
                <a:cs typeface="Cordia New" panose="020B0304020202020204" pitchFamily="34" charset="-34"/>
              </a:rPr>
              <a:t>Maria </a:t>
            </a:r>
            <a:r>
              <a:rPr lang="en-US" sz="2000" kern="100" dirty="0">
                <a:latin typeface="Times New Roman" panose="02020603050405020304" pitchFamily="18" charset="0"/>
                <a:ea typeface="Calibri" panose="020F0502020204030204" pitchFamily="34" charset="0"/>
                <a:cs typeface="Cordia New" panose="020B0304020202020204" pitchFamily="34" charset="-34"/>
              </a:rPr>
              <a:t>A</a:t>
            </a:r>
            <a:r>
              <a:rPr lang="id-ID" sz="2000" b="1" kern="100" dirty="0">
                <a:effectLst/>
                <a:latin typeface="Times New Roman" panose="02020603050405020304" pitchFamily="18" charset="0"/>
                <a:ea typeface="Calibri" panose="020F0502020204030204" pitchFamily="34" charset="0"/>
                <a:cs typeface="Cordia New" panose="020B0304020202020204" pitchFamily="34" charset="-34"/>
              </a:rPr>
              <a:t>njelina </a:t>
            </a:r>
            <a:r>
              <a:rPr lang="en-US" sz="2000" kern="100" dirty="0">
                <a:latin typeface="Times New Roman" panose="02020603050405020304" pitchFamily="18" charset="0"/>
                <a:ea typeface="Calibri" panose="020F0502020204030204" pitchFamily="34" charset="0"/>
                <a:cs typeface="Cordia New" panose="020B0304020202020204" pitchFamily="34" charset="-34"/>
              </a:rPr>
              <a:t>T</a:t>
            </a:r>
            <a:r>
              <a:rPr lang="id-ID" sz="2000" b="1" kern="100" dirty="0">
                <a:effectLst/>
                <a:latin typeface="Times New Roman" panose="02020603050405020304" pitchFamily="18" charset="0"/>
                <a:ea typeface="Calibri" panose="020F0502020204030204" pitchFamily="34" charset="0"/>
                <a:cs typeface="Cordia New" panose="020B0304020202020204" pitchFamily="34" charset="-34"/>
              </a:rPr>
              <a:t>aka(2422042)</a:t>
            </a:r>
            <a:endParaRPr lang="en-US" sz="2000" b="1" kern="100" dirty="0">
              <a:effectLst/>
              <a:latin typeface="Times New Roman" panose="02020603050405020304" pitchFamily="18" charset="0"/>
              <a:ea typeface="Calibri" panose="020F0502020204030204" pitchFamily="34" charset="0"/>
              <a:cs typeface="Cordia New" panose="020B0304020202020204" pitchFamily="34" charset="-34"/>
            </a:endParaRPr>
          </a:p>
          <a:p>
            <a:pPr marL="457200" indent="-457200" algn="just">
              <a:buAutoNum type="arabicPeriod"/>
            </a:pPr>
            <a:r>
              <a:rPr lang="id-ID" sz="2000" b="1" kern="100" dirty="0">
                <a:effectLst/>
                <a:latin typeface="Times New Roman" panose="02020603050405020304" pitchFamily="18" charset="0"/>
                <a:ea typeface="Calibri" panose="020F0502020204030204" pitchFamily="34" charset="0"/>
                <a:cs typeface="Cordia New" panose="020B0304020202020204" pitchFamily="34" charset="-34"/>
              </a:rPr>
              <a:t>Armince </a:t>
            </a:r>
            <a:r>
              <a:rPr lang="en-US" sz="2000" kern="100" dirty="0">
                <a:latin typeface="Times New Roman" panose="02020603050405020304" pitchFamily="18" charset="0"/>
                <a:ea typeface="Calibri" panose="020F0502020204030204" pitchFamily="34" charset="0"/>
                <a:cs typeface="Cordia New" panose="020B0304020202020204" pitchFamily="34" charset="-34"/>
              </a:rPr>
              <a:t>L</a:t>
            </a:r>
            <a:r>
              <a:rPr lang="id-ID" sz="2000" b="1" kern="100" dirty="0">
                <a:effectLst/>
                <a:latin typeface="Times New Roman" panose="02020603050405020304" pitchFamily="18" charset="0"/>
                <a:ea typeface="Calibri" panose="020F0502020204030204" pitchFamily="34" charset="0"/>
                <a:cs typeface="Cordia New" panose="020B0304020202020204" pitchFamily="34" charset="-34"/>
              </a:rPr>
              <a:t>edu(2422043)</a:t>
            </a:r>
            <a:endParaRPr lang="en-US" sz="2000" b="1" kern="100" dirty="0">
              <a:effectLst/>
              <a:latin typeface="Times New Roman" panose="02020603050405020304" pitchFamily="18" charset="0"/>
              <a:ea typeface="Calibri" panose="020F0502020204030204" pitchFamily="34" charset="0"/>
              <a:cs typeface="Cordia New" panose="020B0304020202020204" pitchFamily="34" charset="-34"/>
            </a:endParaRPr>
          </a:p>
          <a:p>
            <a:pPr marL="457200" indent="-457200" algn="just">
              <a:buAutoNum type="arabicPeriod"/>
            </a:pPr>
            <a:r>
              <a:rPr lang="id-ID" sz="2000" b="1" kern="100" dirty="0">
                <a:effectLst/>
                <a:latin typeface="Times New Roman" panose="02020603050405020304" pitchFamily="18" charset="0"/>
                <a:ea typeface="Calibri" panose="020F0502020204030204" pitchFamily="34" charset="0"/>
                <a:cs typeface="Cordia New" panose="020B0304020202020204" pitchFamily="34" charset="-34"/>
              </a:rPr>
              <a:t>Apriningsi </a:t>
            </a:r>
            <a:r>
              <a:rPr lang="en-US" sz="2000" kern="100" dirty="0">
                <a:latin typeface="Times New Roman" panose="02020603050405020304" pitchFamily="18" charset="0"/>
                <a:ea typeface="Calibri" panose="020F0502020204030204" pitchFamily="34" charset="0"/>
                <a:cs typeface="Cordia New" panose="020B0304020202020204" pitchFamily="34" charset="-34"/>
              </a:rPr>
              <a:t>W</a:t>
            </a:r>
            <a:r>
              <a:rPr lang="id-ID" sz="2000" b="1" kern="100" dirty="0">
                <a:effectLst/>
                <a:latin typeface="Times New Roman" panose="02020603050405020304" pitchFamily="18" charset="0"/>
                <a:ea typeface="Calibri" panose="020F0502020204030204" pitchFamily="34" charset="0"/>
                <a:cs typeface="Cordia New" panose="020B0304020202020204" pitchFamily="34" charset="-34"/>
              </a:rPr>
              <a:t>unga (2422038)</a:t>
            </a:r>
            <a:endParaRPr lang="en-US" sz="2000" b="1" kern="100" dirty="0">
              <a:effectLst/>
              <a:latin typeface="Times New Roman" panose="02020603050405020304" pitchFamily="18" charset="0"/>
              <a:ea typeface="Calibri" panose="020F0502020204030204" pitchFamily="34" charset="0"/>
              <a:cs typeface="Cordia New" panose="020B0304020202020204" pitchFamily="34" charset="-34"/>
            </a:endParaRPr>
          </a:p>
          <a:p>
            <a:pPr marL="0" indent="0" algn="just">
              <a:buNone/>
            </a:pPr>
            <a:endParaRPr lang="en-US" sz="2000" b="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94875928-5C3F-49C8-B983-A2F5524F3499}"/>
              </a:ext>
            </a:extLst>
          </p:cNvPr>
          <p:cNvPicPr>
            <a:picLocks noChangeAspect="1"/>
          </p:cNvPicPr>
          <p:nvPr/>
        </p:nvPicPr>
        <p:blipFill>
          <a:blip r:embed="rId2"/>
          <a:stretch>
            <a:fillRect/>
          </a:stretch>
        </p:blipFill>
        <p:spPr>
          <a:xfrm>
            <a:off x="11212516" y="0"/>
            <a:ext cx="1009107" cy="1009107"/>
          </a:xfrm>
          <a:prstGeom prst="ellipse">
            <a:avLst/>
          </a:prstGeom>
          <a:ln>
            <a:noFill/>
          </a:ln>
          <a:effectLst>
            <a:softEdge rad="112500"/>
          </a:effectLst>
        </p:spPr>
      </p:pic>
      <p:pic>
        <p:nvPicPr>
          <p:cNvPr id="7" name="Picture 6">
            <a:extLst>
              <a:ext uri="{FF2B5EF4-FFF2-40B4-BE49-F238E27FC236}">
                <a16:creationId xmlns:a16="http://schemas.microsoft.com/office/drawing/2014/main" id="{E3435BA8-AB74-41AF-9F1D-BD0296E67BC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68658" y="922150"/>
            <a:ext cx="5036153" cy="1751198"/>
          </a:xfrm>
          <a:prstGeom prst="rect">
            <a:avLst/>
          </a:prstGeom>
        </p:spPr>
      </p:pic>
      <p:sp>
        <p:nvSpPr>
          <p:cNvPr id="11" name="Rectangle 10">
            <a:extLst>
              <a:ext uri="{FF2B5EF4-FFF2-40B4-BE49-F238E27FC236}">
                <a16:creationId xmlns:a16="http://schemas.microsoft.com/office/drawing/2014/main" id="{AEFBA796-28FE-4C10-8A0E-BB44BFDEC09F}"/>
              </a:ext>
            </a:extLst>
          </p:cNvPr>
          <p:cNvSpPr/>
          <p:nvPr/>
        </p:nvSpPr>
        <p:spPr>
          <a:xfrm>
            <a:off x="6096000" y="2712192"/>
            <a:ext cx="5649518" cy="93709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err="1">
                <a:latin typeface="Arial" panose="020B0604020202020204" pitchFamily="34" charset="0"/>
                <a:cs typeface="Arial" panose="020B0604020202020204" pitchFamily="34" charset="0"/>
              </a:rPr>
              <a:t>Sumber</a:t>
            </a:r>
            <a:r>
              <a:rPr lang="en-US" dirty="0">
                <a:latin typeface="Arial" panose="020B0604020202020204" pitchFamily="34" charset="0"/>
                <a:cs typeface="Arial" panose="020B0604020202020204" pitchFamily="34" charset="0"/>
              </a:rPr>
              <a:t> : </a:t>
            </a:r>
            <a:r>
              <a:rPr lang="en-US" dirty="0" err="1">
                <a:latin typeface="Arial" panose="020B0604020202020204" pitchFamily="34" charset="0"/>
                <a:cs typeface="Arial" panose="020B0604020202020204" pitchFamily="34" charset="0"/>
              </a:rPr>
              <a:t>Dokumentasi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Mahasiswa</a:t>
            </a:r>
            <a:r>
              <a:rPr lang="en-US" dirty="0">
                <a:latin typeface="Arial" panose="020B0604020202020204" pitchFamily="34" charset="0"/>
                <a:cs typeface="Arial" panose="020B0604020202020204" pitchFamily="34" charset="0"/>
              </a:rPr>
              <a:t> Angkatan 2022 </a:t>
            </a:r>
            <a:r>
              <a:rPr lang="en-US" dirty="0" err="1">
                <a:latin typeface="Arial" panose="020B0604020202020204" pitchFamily="34" charset="0"/>
                <a:cs typeface="Arial" panose="020B0604020202020204" pitchFamily="34" charset="0"/>
              </a:rPr>
              <a:t>Kelompok</a:t>
            </a:r>
            <a:r>
              <a:rPr lang="en-US" dirty="0">
                <a:latin typeface="Arial" panose="020B0604020202020204" pitchFamily="34" charset="0"/>
                <a:cs typeface="Arial" panose="020B0604020202020204" pitchFamily="34" charset="0"/>
              </a:rPr>
              <a:t> 4 </a:t>
            </a:r>
            <a:r>
              <a:rPr lang="en-US" dirty="0" err="1">
                <a:latin typeface="Arial" panose="020B0604020202020204" pitchFamily="34" charset="0"/>
                <a:cs typeface="Arial" panose="020B0604020202020204" pitchFamily="34" charset="0"/>
              </a:rPr>
              <a:t>Presentasikan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hasil</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Praktikum</a:t>
            </a:r>
            <a:r>
              <a:rPr lang="en-US" dirty="0">
                <a:latin typeface="Arial" panose="020B0604020202020204" pitchFamily="34" charset="0"/>
                <a:cs typeface="Arial" panose="020B0604020202020204" pitchFamily="34" charset="0"/>
              </a:rPr>
              <a:t> pada </a:t>
            </a:r>
            <a:r>
              <a:rPr lang="en-US" dirty="0" err="1">
                <a:latin typeface="Arial" panose="020B0604020202020204" pitchFamily="34" charset="0"/>
                <a:cs typeface="Arial" panose="020B0604020202020204" pitchFamily="34" charset="0"/>
              </a:rPr>
              <a:t>tanggal</a:t>
            </a:r>
            <a:r>
              <a:rPr lang="en-US" dirty="0">
                <a:latin typeface="Arial" panose="020B0604020202020204" pitchFamily="34" charset="0"/>
                <a:cs typeface="Arial" panose="020B0604020202020204" pitchFamily="34" charset="0"/>
              </a:rPr>
              <a:t> 10 April 2025</a:t>
            </a:r>
            <a:endParaRPr lang="en-ID"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181412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725E-F1E1-4649-9BD7-6628CA5AC14C}"/>
              </a:ext>
            </a:extLst>
          </p:cNvPr>
          <p:cNvSpPr>
            <a:spLocks noGrp="1"/>
          </p:cNvSpPr>
          <p:nvPr>
            <p:ph type="title"/>
          </p:nvPr>
        </p:nvSpPr>
        <p:spPr>
          <a:xfrm>
            <a:off x="213357" y="317369"/>
            <a:ext cx="2574423" cy="604781"/>
          </a:xfrm>
        </p:spPr>
        <p:txBody>
          <a:bodyPr/>
          <a:lstStyle/>
          <a:p>
            <a:r>
              <a:rPr lang="en-US" dirty="0" err="1"/>
              <a:t>Kelompok</a:t>
            </a:r>
            <a:r>
              <a:rPr lang="en-US" dirty="0"/>
              <a:t> 4</a:t>
            </a:r>
            <a:endParaRPr lang="en-ID" dirty="0"/>
          </a:p>
        </p:txBody>
      </p:sp>
      <p:pic>
        <p:nvPicPr>
          <p:cNvPr id="5" name="Picture 4">
            <a:extLst>
              <a:ext uri="{FF2B5EF4-FFF2-40B4-BE49-F238E27FC236}">
                <a16:creationId xmlns:a16="http://schemas.microsoft.com/office/drawing/2014/main" id="{94875928-5C3F-49C8-B983-A2F5524F3499}"/>
              </a:ext>
            </a:extLst>
          </p:cNvPr>
          <p:cNvPicPr>
            <a:picLocks noChangeAspect="1"/>
          </p:cNvPicPr>
          <p:nvPr/>
        </p:nvPicPr>
        <p:blipFill>
          <a:blip r:embed="rId2"/>
          <a:stretch>
            <a:fillRect/>
          </a:stretch>
        </p:blipFill>
        <p:spPr>
          <a:xfrm>
            <a:off x="11212516" y="0"/>
            <a:ext cx="1009107" cy="1009107"/>
          </a:xfrm>
          <a:prstGeom prst="ellipse">
            <a:avLst/>
          </a:prstGeom>
          <a:ln>
            <a:noFill/>
          </a:ln>
          <a:effectLst>
            <a:softEdge rad="112500"/>
          </a:effectLst>
        </p:spPr>
      </p:pic>
      <p:sp>
        <p:nvSpPr>
          <p:cNvPr id="7" name="TextBox 6">
            <a:extLst>
              <a:ext uri="{FF2B5EF4-FFF2-40B4-BE49-F238E27FC236}">
                <a16:creationId xmlns:a16="http://schemas.microsoft.com/office/drawing/2014/main" id="{F36B0552-A9A3-4EAA-9870-3E39EA877679}"/>
              </a:ext>
            </a:extLst>
          </p:cNvPr>
          <p:cNvSpPr txBox="1"/>
          <p:nvPr/>
        </p:nvSpPr>
        <p:spPr>
          <a:xfrm>
            <a:off x="97491" y="1168151"/>
            <a:ext cx="2995333" cy="1754326"/>
          </a:xfrm>
          <a:prstGeom prst="rect">
            <a:avLst/>
          </a:prstGeom>
          <a:noFill/>
        </p:spPr>
        <p:txBody>
          <a:bodyPr wrap="square">
            <a:spAutoFit/>
          </a:bodyPr>
          <a:lstStyle/>
          <a:p>
            <a:pPr algn="ctr"/>
            <a:r>
              <a:rPr lang="en-US" dirty="0"/>
              <a:t>Alat</a:t>
            </a:r>
          </a:p>
          <a:p>
            <a:pPr marL="342900" indent="-342900">
              <a:buAutoNum type="arabicPeriod"/>
            </a:pPr>
            <a:r>
              <a:rPr lang="en-US" dirty="0"/>
              <a:t>PARANG</a:t>
            </a:r>
          </a:p>
          <a:p>
            <a:pPr marL="342900" indent="-342900">
              <a:buAutoNum type="arabicPeriod"/>
            </a:pPr>
            <a:r>
              <a:rPr lang="en-US" dirty="0"/>
              <a:t>TERPAL</a:t>
            </a:r>
          </a:p>
          <a:p>
            <a:pPr marL="342900" indent="-342900">
              <a:buAutoNum type="arabicPeriod"/>
            </a:pPr>
            <a:r>
              <a:rPr lang="en-US" dirty="0"/>
              <a:t>SILO/EMBER</a:t>
            </a:r>
          </a:p>
          <a:p>
            <a:pPr marL="342900" indent="-342900">
              <a:buAutoNum type="arabicPeriod"/>
            </a:pPr>
            <a:r>
              <a:rPr lang="en-US" dirty="0" err="1"/>
              <a:t>Karung</a:t>
            </a:r>
            <a:endParaRPr lang="en-US" dirty="0"/>
          </a:p>
          <a:p>
            <a:pPr marL="342900" indent="-342900">
              <a:buAutoNum type="arabicPeriod"/>
            </a:pPr>
            <a:r>
              <a:rPr lang="en-US" dirty="0" err="1"/>
              <a:t>Sarung</a:t>
            </a:r>
            <a:r>
              <a:rPr lang="en-US" dirty="0"/>
              <a:t> </a:t>
            </a:r>
            <a:r>
              <a:rPr lang="en-US" dirty="0" err="1"/>
              <a:t>Tangan</a:t>
            </a:r>
            <a:endParaRPr lang="en-US" dirty="0"/>
          </a:p>
        </p:txBody>
      </p:sp>
      <p:pic>
        <p:nvPicPr>
          <p:cNvPr id="4" name="Picture 3">
            <a:extLst>
              <a:ext uri="{FF2B5EF4-FFF2-40B4-BE49-F238E27FC236}">
                <a16:creationId xmlns:a16="http://schemas.microsoft.com/office/drawing/2014/main" id="{F7510BA6-FBCB-44C3-9B71-ED7DBD39DE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22741" y="1168151"/>
            <a:ext cx="1912500" cy="1440000"/>
          </a:xfrm>
          <a:prstGeom prst="rect">
            <a:avLst/>
          </a:prstGeom>
        </p:spPr>
      </p:pic>
      <p:pic>
        <p:nvPicPr>
          <p:cNvPr id="9" name="Picture 8">
            <a:extLst>
              <a:ext uri="{FF2B5EF4-FFF2-40B4-BE49-F238E27FC236}">
                <a16:creationId xmlns:a16="http://schemas.microsoft.com/office/drawing/2014/main" id="{A8949859-9E84-4968-B2D6-7EDDAC5A16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00511" y="1168151"/>
            <a:ext cx="1912500" cy="1440000"/>
          </a:xfrm>
          <a:prstGeom prst="rect">
            <a:avLst/>
          </a:prstGeom>
        </p:spPr>
      </p:pic>
      <p:pic>
        <p:nvPicPr>
          <p:cNvPr id="11" name="Picture 10">
            <a:extLst>
              <a:ext uri="{FF2B5EF4-FFF2-40B4-BE49-F238E27FC236}">
                <a16:creationId xmlns:a16="http://schemas.microsoft.com/office/drawing/2014/main" id="{06C18EDD-3793-4E72-A5A9-08BDD9581B3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3357" y="3215524"/>
            <a:ext cx="2208722" cy="1440000"/>
          </a:xfrm>
          <a:prstGeom prst="rect">
            <a:avLst/>
          </a:prstGeom>
        </p:spPr>
      </p:pic>
      <p:pic>
        <p:nvPicPr>
          <p:cNvPr id="13" name="Picture 12">
            <a:extLst>
              <a:ext uri="{FF2B5EF4-FFF2-40B4-BE49-F238E27FC236}">
                <a16:creationId xmlns:a16="http://schemas.microsoft.com/office/drawing/2014/main" id="{9915FDD4-E101-4085-AD13-11FDAD839D3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39352" y="3215524"/>
            <a:ext cx="1084235" cy="1440000"/>
          </a:xfrm>
          <a:prstGeom prst="rect">
            <a:avLst/>
          </a:prstGeom>
        </p:spPr>
      </p:pic>
      <p:sp>
        <p:nvSpPr>
          <p:cNvPr id="14" name="Rectangle 13">
            <a:extLst>
              <a:ext uri="{FF2B5EF4-FFF2-40B4-BE49-F238E27FC236}">
                <a16:creationId xmlns:a16="http://schemas.microsoft.com/office/drawing/2014/main" id="{13609ADD-7E6E-4CA4-9ACF-5EC2B598A557}"/>
              </a:ext>
            </a:extLst>
          </p:cNvPr>
          <p:cNvSpPr/>
          <p:nvPr/>
        </p:nvSpPr>
        <p:spPr>
          <a:xfrm>
            <a:off x="3222740" y="2679852"/>
            <a:ext cx="1912499" cy="34962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err="1"/>
              <a:t>Sarung</a:t>
            </a:r>
            <a:r>
              <a:rPr lang="en-US" dirty="0"/>
              <a:t> </a:t>
            </a:r>
            <a:r>
              <a:rPr lang="en-US" dirty="0" err="1"/>
              <a:t>Tangan</a:t>
            </a:r>
            <a:endParaRPr lang="en-ID" dirty="0"/>
          </a:p>
        </p:txBody>
      </p:sp>
      <p:sp>
        <p:nvSpPr>
          <p:cNvPr id="15" name="Rectangle 14">
            <a:extLst>
              <a:ext uri="{FF2B5EF4-FFF2-40B4-BE49-F238E27FC236}">
                <a16:creationId xmlns:a16="http://schemas.microsoft.com/office/drawing/2014/main" id="{27363441-7EAF-46AE-A05D-9D22409F45EA}"/>
              </a:ext>
            </a:extLst>
          </p:cNvPr>
          <p:cNvSpPr/>
          <p:nvPr/>
        </p:nvSpPr>
        <p:spPr>
          <a:xfrm>
            <a:off x="6100512" y="2747665"/>
            <a:ext cx="1912499" cy="34962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Parang</a:t>
            </a:r>
            <a:endParaRPr lang="en-ID" dirty="0"/>
          </a:p>
        </p:txBody>
      </p:sp>
      <p:sp>
        <p:nvSpPr>
          <p:cNvPr id="16" name="Rectangle 15">
            <a:extLst>
              <a:ext uri="{FF2B5EF4-FFF2-40B4-BE49-F238E27FC236}">
                <a16:creationId xmlns:a16="http://schemas.microsoft.com/office/drawing/2014/main" id="{304B2983-C739-475A-BCF5-85D1AF07202C}"/>
              </a:ext>
            </a:extLst>
          </p:cNvPr>
          <p:cNvSpPr/>
          <p:nvPr/>
        </p:nvSpPr>
        <p:spPr>
          <a:xfrm>
            <a:off x="213357" y="4948571"/>
            <a:ext cx="1912499" cy="34962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err="1"/>
              <a:t>Terpal</a:t>
            </a:r>
            <a:endParaRPr lang="en-ID" dirty="0"/>
          </a:p>
        </p:txBody>
      </p:sp>
      <p:sp>
        <p:nvSpPr>
          <p:cNvPr id="17" name="Rectangle 16">
            <a:extLst>
              <a:ext uri="{FF2B5EF4-FFF2-40B4-BE49-F238E27FC236}">
                <a16:creationId xmlns:a16="http://schemas.microsoft.com/office/drawing/2014/main" id="{4475710D-1265-40D4-80AA-B17F3A861065}"/>
              </a:ext>
            </a:extLst>
          </p:cNvPr>
          <p:cNvSpPr/>
          <p:nvPr/>
        </p:nvSpPr>
        <p:spPr>
          <a:xfrm>
            <a:off x="2925219" y="4838785"/>
            <a:ext cx="1912499" cy="34962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Ember</a:t>
            </a:r>
            <a:endParaRPr lang="en-ID" dirty="0"/>
          </a:p>
        </p:txBody>
      </p:sp>
      <p:sp>
        <p:nvSpPr>
          <p:cNvPr id="18" name="Rectangle 17">
            <a:extLst>
              <a:ext uri="{FF2B5EF4-FFF2-40B4-BE49-F238E27FC236}">
                <a16:creationId xmlns:a16="http://schemas.microsoft.com/office/drawing/2014/main" id="{D8B43EE9-F70F-4AAF-8F34-4D0D31A3A213}"/>
              </a:ext>
            </a:extLst>
          </p:cNvPr>
          <p:cNvSpPr/>
          <p:nvPr/>
        </p:nvSpPr>
        <p:spPr>
          <a:xfrm>
            <a:off x="213357" y="5371669"/>
            <a:ext cx="5649518" cy="93709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err="1">
                <a:latin typeface="Arial" panose="020B0604020202020204" pitchFamily="34" charset="0"/>
                <a:cs typeface="Arial" panose="020B0604020202020204" pitchFamily="34" charset="0"/>
              </a:rPr>
              <a:t>Sumber</a:t>
            </a:r>
            <a:r>
              <a:rPr lang="en-US" dirty="0">
                <a:latin typeface="Arial" panose="020B0604020202020204" pitchFamily="34" charset="0"/>
                <a:cs typeface="Arial" panose="020B0604020202020204" pitchFamily="34" charset="0"/>
              </a:rPr>
              <a:t> : </a:t>
            </a:r>
            <a:r>
              <a:rPr lang="en-US" dirty="0" err="1">
                <a:latin typeface="Arial" panose="020B0604020202020204" pitchFamily="34" charset="0"/>
                <a:cs typeface="Arial" panose="020B0604020202020204" pitchFamily="34" charset="0"/>
              </a:rPr>
              <a:t>Dokumentasi</a:t>
            </a:r>
            <a:r>
              <a:rPr lang="en-US" dirty="0">
                <a:latin typeface="Arial" panose="020B0604020202020204" pitchFamily="34" charset="0"/>
                <a:cs typeface="Arial" panose="020B0604020202020204" pitchFamily="34" charset="0"/>
              </a:rPr>
              <a:t> Alat yang di </a:t>
            </a:r>
            <a:r>
              <a:rPr lang="en-US" dirty="0" err="1">
                <a:latin typeface="Arial" panose="020B0604020202020204" pitchFamily="34" charset="0"/>
                <a:cs typeface="Arial" panose="020B0604020202020204" pitchFamily="34" charset="0"/>
              </a:rPr>
              <a:t>gunakan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Mahasiswa</a:t>
            </a:r>
            <a:r>
              <a:rPr lang="en-US" dirty="0">
                <a:latin typeface="Arial" panose="020B0604020202020204" pitchFamily="34" charset="0"/>
                <a:cs typeface="Arial" panose="020B0604020202020204" pitchFamily="34" charset="0"/>
              </a:rPr>
              <a:t> Angkatan 2022 </a:t>
            </a:r>
            <a:r>
              <a:rPr lang="en-US" dirty="0" err="1">
                <a:latin typeface="Arial" panose="020B0604020202020204" pitchFamily="34" charset="0"/>
                <a:cs typeface="Arial" panose="020B0604020202020204" pitchFamily="34" charset="0"/>
              </a:rPr>
              <a:t>Kelompok</a:t>
            </a:r>
            <a:r>
              <a:rPr lang="en-US" dirty="0">
                <a:latin typeface="Arial" panose="020B0604020202020204" pitchFamily="34" charset="0"/>
                <a:cs typeface="Arial" panose="020B0604020202020204" pitchFamily="34" charset="0"/>
              </a:rPr>
              <a:t> 4 </a:t>
            </a:r>
            <a:r>
              <a:rPr lang="en-US" dirty="0" err="1">
                <a:latin typeface="Arial" panose="020B0604020202020204" pitchFamily="34" charset="0"/>
                <a:cs typeface="Arial" panose="020B0604020202020204" pitchFamily="34" charset="0"/>
              </a:rPr>
              <a:t>daam</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melaksanakan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Praktikum</a:t>
            </a:r>
            <a:endParaRPr lang="en-ID"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996456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725E-F1E1-4649-9BD7-6628CA5AC14C}"/>
              </a:ext>
            </a:extLst>
          </p:cNvPr>
          <p:cNvSpPr>
            <a:spLocks noGrp="1"/>
          </p:cNvSpPr>
          <p:nvPr>
            <p:ph type="title"/>
          </p:nvPr>
        </p:nvSpPr>
        <p:spPr>
          <a:xfrm>
            <a:off x="213357" y="317369"/>
            <a:ext cx="2574423" cy="604781"/>
          </a:xfrm>
        </p:spPr>
        <p:txBody>
          <a:bodyPr/>
          <a:lstStyle/>
          <a:p>
            <a:r>
              <a:rPr lang="en-US" dirty="0" err="1"/>
              <a:t>Kelompok</a:t>
            </a:r>
            <a:r>
              <a:rPr lang="en-US" dirty="0"/>
              <a:t> 4</a:t>
            </a:r>
            <a:endParaRPr lang="en-ID" dirty="0"/>
          </a:p>
        </p:txBody>
      </p:sp>
      <p:pic>
        <p:nvPicPr>
          <p:cNvPr id="5" name="Picture 4">
            <a:extLst>
              <a:ext uri="{FF2B5EF4-FFF2-40B4-BE49-F238E27FC236}">
                <a16:creationId xmlns:a16="http://schemas.microsoft.com/office/drawing/2014/main" id="{94875928-5C3F-49C8-B983-A2F5524F3499}"/>
              </a:ext>
            </a:extLst>
          </p:cNvPr>
          <p:cNvPicPr>
            <a:picLocks noChangeAspect="1"/>
          </p:cNvPicPr>
          <p:nvPr/>
        </p:nvPicPr>
        <p:blipFill>
          <a:blip r:embed="rId2"/>
          <a:stretch>
            <a:fillRect/>
          </a:stretch>
        </p:blipFill>
        <p:spPr>
          <a:xfrm>
            <a:off x="11212516" y="0"/>
            <a:ext cx="1009107" cy="1009107"/>
          </a:xfrm>
          <a:prstGeom prst="ellipse">
            <a:avLst/>
          </a:prstGeom>
          <a:ln>
            <a:noFill/>
          </a:ln>
          <a:effectLst>
            <a:softEdge rad="112500"/>
          </a:effectLst>
        </p:spPr>
      </p:pic>
      <p:sp>
        <p:nvSpPr>
          <p:cNvPr id="8" name="TextBox 7">
            <a:extLst>
              <a:ext uri="{FF2B5EF4-FFF2-40B4-BE49-F238E27FC236}">
                <a16:creationId xmlns:a16="http://schemas.microsoft.com/office/drawing/2014/main" id="{ADC3D035-04EB-43C7-A40D-23B851DD33BF}"/>
              </a:ext>
            </a:extLst>
          </p:cNvPr>
          <p:cNvSpPr txBox="1"/>
          <p:nvPr/>
        </p:nvSpPr>
        <p:spPr>
          <a:xfrm>
            <a:off x="213357" y="1009107"/>
            <a:ext cx="3587003" cy="2031325"/>
          </a:xfrm>
          <a:prstGeom prst="rect">
            <a:avLst/>
          </a:prstGeom>
          <a:noFill/>
        </p:spPr>
        <p:txBody>
          <a:bodyPr wrap="square">
            <a:spAutoFit/>
          </a:bodyPr>
          <a:lstStyle/>
          <a:p>
            <a:pPr algn="ctr"/>
            <a:r>
              <a:rPr lang="en-US" dirty="0" err="1"/>
              <a:t>Bahan</a:t>
            </a:r>
            <a:endParaRPr lang="en-US" dirty="0"/>
          </a:p>
          <a:p>
            <a:pPr marL="342900" indent="-342900">
              <a:buAutoNum type="arabicPeriod"/>
            </a:pPr>
            <a:r>
              <a:rPr lang="en-US" dirty="0"/>
              <a:t>LARUTAN EM4</a:t>
            </a:r>
          </a:p>
          <a:p>
            <a:pPr marL="342900" indent="-342900">
              <a:buAutoNum type="arabicPeriod"/>
            </a:pPr>
            <a:r>
              <a:rPr lang="en-US" dirty="0" err="1"/>
              <a:t>Feses</a:t>
            </a:r>
            <a:r>
              <a:rPr lang="en-US" dirty="0"/>
              <a:t> </a:t>
            </a:r>
            <a:r>
              <a:rPr lang="en-US" dirty="0" err="1"/>
              <a:t>Kambing</a:t>
            </a:r>
            <a:endParaRPr lang="en-US" dirty="0"/>
          </a:p>
          <a:p>
            <a:pPr marL="342900" indent="-342900">
              <a:buAutoNum type="arabicPeriod"/>
            </a:pPr>
            <a:r>
              <a:rPr lang="en-US" dirty="0"/>
              <a:t>Gula</a:t>
            </a:r>
          </a:p>
          <a:p>
            <a:pPr marL="342900" indent="-342900">
              <a:buAutoNum type="arabicPeriod"/>
            </a:pPr>
            <a:r>
              <a:rPr lang="en-US" dirty="0" err="1"/>
              <a:t>Daung</a:t>
            </a:r>
            <a:r>
              <a:rPr lang="en-US" dirty="0"/>
              <a:t> Gamal</a:t>
            </a:r>
          </a:p>
          <a:p>
            <a:pPr marL="342900" indent="-342900">
              <a:buAutoNum type="arabicPeriod"/>
            </a:pPr>
            <a:r>
              <a:rPr lang="en-US" dirty="0"/>
              <a:t>Abu</a:t>
            </a:r>
          </a:p>
          <a:p>
            <a:pPr marL="342900" indent="-342900">
              <a:buAutoNum type="arabicPeriod"/>
            </a:pPr>
            <a:r>
              <a:rPr lang="en-US" dirty="0"/>
              <a:t>Air</a:t>
            </a:r>
          </a:p>
        </p:txBody>
      </p:sp>
      <p:pic>
        <p:nvPicPr>
          <p:cNvPr id="4" name="Picture 3">
            <a:extLst>
              <a:ext uri="{FF2B5EF4-FFF2-40B4-BE49-F238E27FC236}">
                <a16:creationId xmlns:a16="http://schemas.microsoft.com/office/drawing/2014/main" id="{30D07962-F3AD-4D01-958A-943386BE93F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58242" y="1196788"/>
            <a:ext cx="1084235" cy="1440000"/>
          </a:xfrm>
          <a:prstGeom prst="rect">
            <a:avLst/>
          </a:prstGeom>
        </p:spPr>
      </p:pic>
      <p:pic>
        <p:nvPicPr>
          <p:cNvPr id="9" name="Picture 8">
            <a:extLst>
              <a:ext uri="{FF2B5EF4-FFF2-40B4-BE49-F238E27FC236}">
                <a16:creationId xmlns:a16="http://schemas.microsoft.com/office/drawing/2014/main" id="{7F8F0231-5EDF-4498-96CE-C1FBB9C97B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95047" y="1196788"/>
            <a:ext cx="1084235" cy="1440000"/>
          </a:xfrm>
          <a:prstGeom prst="rect">
            <a:avLst/>
          </a:prstGeom>
        </p:spPr>
      </p:pic>
      <p:pic>
        <p:nvPicPr>
          <p:cNvPr id="11" name="Picture 10">
            <a:extLst>
              <a:ext uri="{FF2B5EF4-FFF2-40B4-BE49-F238E27FC236}">
                <a16:creationId xmlns:a16="http://schemas.microsoft.com/office/drawing/2014/main" id="{AE5C3FCE-F098-4051-8ECE-9D734F2B571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3357" y="3429000"/>
            <a:ext cx="1084235" cy="1440000"/>
          </a:xfrm>
          <a:prstGeom prst="rect">
            <a:avLst/>
          </a:prstGeom>
        </p:spPr>
      </p:pic>
      <p:pic>
        <p:nvPicPr>
          <p:cNvPr id="12" name="Picture 11">
            <a:extLst>
              <a:ext uri="{FF2B5EF4-FFF2-40B4-BE49-F238E27FC236}">
                <a16:creationId xmlns:a16="http://schemas.microsoft.com/office/drawing/2014/main" id="{90D602A0-9F69-46DF-B9D5-8403E235926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04202" y="3429000"/>
            <a:ext cx="1084235" cy="1440000"/>
          </a:xfrm>
          <a:prstGeom prst="rect">
            <a:avLst/>
          </a:prstGeom>
        </p:spPr>
      </p:pic>
      <p:pic>
        <p:nvPicPr>
          <p:cNvPr id="14" name="Picture 13">
            <a:extLst>
              <a:ext uri="{FF2B5EF4-FFF2-40B4-BE49-F238E27FC236}">
                <a16:creationId xmlns:a16="http://schemas.microsoft.com/office/drawing/2014/main" id="{29B56F95-02E4-49A9-B188-3AD48D3DC25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289177" y="3501213"/>
            <a:ext cx="1084235" cy="1440000"/>
          </a:xfrm>
          <a:prstGeom prst="rect">
            <a:avLst/>
          </a:prstGeom>
        </p:spPr>
      </p:pic>
      <p:pic>
        <p:nvPicPr>
          <p:cNvPr id="15" name="Picture 14">
            <a:extLst>
              <a:ext uri="{FF2B5EF4-FFF2-40B4-BE49-F238E27FC236}">
                <a16:creationId xmlns:a16="http://schemas.microsoft.com/office/drawing/2014/main" id="{89EF901A-0530-4C33-8EE5-A7A48E372C4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31852" y="1052283"/>
            <a:ext cx="1440000" cy="1440000"/>
          </a:xfrm>
          <a:prstGeom prst="rect">
            <a:avLst/>
          </a:prstGeom>
        </p:spPr>
      </p:pic>
      <p:sp>
        <p:nvSpPr>
          <p:cNvPr id="16" name="Rectangle 15">
            <a:extLst>
              <a:ext uri="{FF2B5EF4-FFF2-40B4-BE49-F238E27FC236}">
                <a16:creationId xmlns:a16="http://schemas.microsoft.com/office/drawing/2014/main" id="{4126892F-ACB7-433E-B902-18A58EE75C07}"/>
              </a:ext>
            </a:extLst>
          </p:cNvPr>
          <p:cNvSpPr/>
          <p:nvPr/>
        </p:nvSpPr>
        <p:spPr>
          <a:xfrm>
            <a:off x="7131852" y="2690809"/>
            <a:ext cx="1440000" cy="34962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Gula </a:t>
            </a:r>
            <a:r>
              <a:rPr lang="en-US" dirty="0" err="1"/>
              <a:t>Pasir</a:t>
            </a:r>
            <a:endParaRPr lang="en-ID" dirty="0"/>
          </a:p>
        </p:txBody>
      </p:sp>
      <p:sp>
        <p:nvSpPr>
          <p:cNvPr id="17" name="Rectangle 16">
            <a:extLst>
              <a:ext uri="{FF2B5EF4-FFF2-40B4-BE49-F238E27FC236}">
                <a16:creationId xmlns:a16="http://schemas.microsoft.com/office/drawing/2014/main" id="{47490FEA-EEB8-4D98-82DE-798D3CA18227}"/>
              </a:ext>
            </a:extLst>
          </p:cNvPr>
          <p:cNvSpPr/>
          <p:nvPr/>
        </p:nvSpPr>
        <p:spPr>
          <a:xfrm>
            <a:off x="3057704" y="2824469"/>
            <a:ext cx="1440000" cy="34962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EM4</a:t>
            </a:r>
            <a:endParaRPr lang="en-ID" dirty="0"/>
          </a:p>
        </p:txBody>
      </p:sp>
      <p:sp>
        <p:nvSpPr>
          <p:cNvPr id="18" name="Rectangle 17">
            <a:extLst>
              <a:ext uri="{FF2B5EF4-FFF2-40B4-BE49-F238E27FC236}">
                <a16:creationId xmlns:a16="http://schemas.microsoft.com/office/drawing/2014/main" id="{76B191CA-08F7-4F2D-A207-0F38E4416E56}"/>
              </a:ext>
            </a:extLst>
          </p:cNvPr>
          <p:cNvSpPr/>
          <p:nvPr/>
        </p:nvSpPr>
        <p:spPr>
          <a:xfrm>
            <a:off x="4856843" y="2778331"/>
            <a:ext cx="1760642" cy="34962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err="1"/>
              <a:t>Feses</a:t>
            </a:r>
            <a:r>
              <a:rPr lang="en-US" dirty="0"/>
              <a:t> </a:t>
            </a:r>
            <a:r>
              <a:rPr lang="en-US" dirty="0" err="1"/>
              <a:t>Kambing</a:t>
            </a:r>
            <a:endParaRPr lang="en-ID" dirty="0"/>
          </a:p>
        </p:txBody>
      </p:sp>
      <p:sp>
        <p:nvSpPr>
          <p:cNvPr id="19" name="Rectangle 18">
            <a:extLst>
              <a:ext uri="{FF2B5EF4-FFF2-40B4-BE49-F238E27FC236}">
                <a16:creationId xmlns:a16="http://schemas.microsoft.com/office/drawing/2014/main" id="{7EE86232-EFAA-4653-8059-8007D190F76B}"/>
              </a:ext>
            </a:extLst>
          </p:cNvPr>
          <p:cNvSpPr/>
          <p:nvPr/>
        </p:nvSpPr>
        <p:spPr>
          <a:xfrm>
            <a:off x="35474" y="5082756"/>
            <a:ext cx="1440000" cy="34962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Abu</a:t>
            </a:r>
            <a:endParaRPr lang="en-ID" dirty="0"/>
          </a:p>
        </p:txBody>
      </p:sp>
      <p:sp>
        <p:nvSpPr>
          <p:cNvPr id="20" name="Rectangle 19">
            <a:extLst>
              <a:ext uri="{FF2B5EF4-FFF2-40B4-BE49-F238E27FC236}">
                <a16:creationId xmlns:a16="http://schemas.microsoft.com/office/drawing/2014/main" id="{9F7DBFFF-D0CA-4D2C-81EB-E9E5E0810363}"/>
              </a:ext>
            </a:extLst>
          </p:cNvPr>
          <p:cNvSpPr/>
          <p:nvPr/>
        </p:nvSpPr>
        <p:spPr>
          <a:xfrm>
            <a:off x="2538242" y="5083343"/>
            <a:ext cx="1440000" cy="34962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Air</a:t>
            </a:r>
            <a:endParaRPr lang="en-ID" dirty="0"/>
          </a:p>
        </p:txBody>
      </p:sp>
      <p:sp>
        <p:nvSpPr>
          <p:cNvPr id="21" name="Rectangle 20">
            <a:extLst>
              <a:ext uri="{FF2B5EF4-FFF2-40B4-BE49-F238E27FC236}">
                <a16:creationId xmlns:a16="http://schemas.microsoft.com/office/drawing/2014/main" id="{F2CE4ACC-C2ED-44EB-9B6D-D79FA61E7559}"/>
              </a:ext>
            </a:extLst>
          </p:cNvPr>
          <p:cNvSpPr/>
          <p:nvPr/>
        </p:nvSpPr>
        <p:spPr>
          <a:xfrm>
            <a:off x="5083911" y="5082756"/>
            <a:ext cx="1533574" cy="34962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err="1"/>
              <a:t>Daun</a:t>
            </a:r>
            <a:r>
              <a:rPr lang="en-US" dirty="0"/>
              <a:t> Gamal</a:t>
            </a:r>
            <a:endParaRPr lang="en-ID" dirty="0"/>
          </a:p>
        </p:txBody>
      </p:sp>
      <p:sp>
        <p:nvSpPr>
          <p:cNvPr id="22" name="Rectangle 21">
            <a:extLst>
              <a:ext uri="{FF2B5EF4-FFF2-40B4-BE49-F238E27FC236}">
                <a16:creationId xmlns:a16="http://schemas.microsoft.com/office/drawing/2014/main" id="{C0274709-008D-4703-A3CA-D7C9A862302C}"/>
              </a:ext>
            </a:extLst>
          </p:cNvPr>
          <p:cNvSpPr/>
          <p:nvPr/>
        </p:nvSpPr>
        <p:spPr>
          <a:xfrm>
            <a:off x="446482" y="5603535"/>
            <a:ext cx="5649518" cy="93709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err="1">
                <a:latin typeface="Arial" panose="020B0604020202020204" pitchFamily="34" charset="0"/>
                <a:cs typeface="Arial" panose="020B0604020202020204" pitchFamily="34" charset="0"/>
              </a:rPr>
              <a:t>Sumber</a:t>
            </a:r>
            <a:r>
              <a:rPr lang="en-US" dirty="0">
                <a:latin typeface="Arial" panose="020B0604020202020204" pitchFamily="34" charset="0"/>
                <a:cs typeface="Arial" panose="020B0604020202020204" pitchFamily="34" charset="0"/>
              </a:rPr>
              <a:t> : </a:t>
            </a:r>
            <a:r>
              <a:rPr lang="en-US" dirty="0" err="1">
                <a:latin typeface="Arial" panose="020B0604020202020204" pitchFamily="34" charset="0"/>
                <a:cs typeface="Arial" panose="020B0604020202020204" pitchFamily="34" charset="0"/>
              </a:rPr>
              <a:t>Dokumentasi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Bahan</a:t>
            </a:r>
            <a:r>
              <a:rPr lang="en-US" dirty="0">
                <a:latin typeface="Arial" panose="020B0604020202020204" pitchFamily="34" charset="0"/>
                <a:cs typeface="Arial" panose="020B0604020202020204" pitchFamily="34" charset="0"/>
              </a:rPr>
              <a:t> yang di </a:t>
            </a:r>
            <a:r>
              <a:rPr lang="en-US" dirty="0" err="1">
                <a:latin typeface="Arial" panose="020B0604020202020204" pitchFamily="34" charset="0"/>
                <a:cs typeface="Arial" panose="020B0604020202020204" pitchFamily="34" charset="0"/>
              </a:rPr>
              <a:t>gunakan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Mahasiswa</a:t>
            </a:r>
            <a:r>
              <a:rPr lang="en-US" dirty="0">
                <a:latin typeface="Arial" panose="020B0604020202020204" pitchFamily="34" charset="0"/>
                <a:cs typeface="Arial" panose="020B0604020202020204" pitchFamily="34" charset="0"/>
              </a:rPr>
              <a:t> Angkatan 2022 </a:t>
            </a:r>
            <a:r>
              <a:rPr lang="en-US" dirty="0" err="1">
                <a:latin typeface="Arial" panose="020B0604020202020204" pitchFamily="34" charset="0"/>
                <a:cs typeface="Arial" panose="020B0604020202020204" pitchFamily="34" charset="0"/>
              </a:rPr>
              <a:t>Kelompok</a:t>
            </a:r>
            <a:r>
              <a:rPr lang="en-US" dirty="0">
                <a:latin typeface="Arial" panose="020B0604020202020204" pitchFamily="34" charset="0"/>
                <a:cs typeface="Arial" panose="020B0604020202020204" pitchFamily="34" charset="0"/>
              </a:rPr>
              <a:t> 4 </a:t>
            </a:r>
            <a:r>
              <a:rPr lang="en-US" dirty="0" err="1">
                <a:latin typeface="Arial" panose="020B0604020202020204" pitchFamily="34" charset="0"/>
                <a:cs typeface="Arial" panose="020B0604020202020204" pitchFamily="34" charset="0"/>
              </a:rPr>
              <a:t>daam</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melaksanakan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Praktikum</a:t>
            </a:r>
            <a:endParaRPr lang="en-ID"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510760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725E-F1E1-4649-9BD7-6628CA5AC14C}"/>
              </a:ext>
            </a:extLst>
          </p:cNvPr>
          <p:cNvSpPr>
            <a:spLocks noGrp="1"/>
          </p:cNvSpPr>
          <p:nvPr>
            <p:ph type="title"/>
          </p:nvPr>
        </p:nvSpPr>
        <p:spPr>
          <a:xfrm>
            <a:off x="213357" y="317369"/>
            <a:ext cx="2574423" cy="604781"/>
          </a:xfrm>
        </p:spPr>
        <p:txBody>
          <a:bodyPr/>
          <a:lstStyle/>
          <a:p>
            <a:r>
              <a:rPr lang="en-US" dirty="0" err="1"/>
              <a:t>Kelompok</a:t>
            </a:r>
            <a:r>
              <a:rPr lang="en-US" dirty="0"/>
              <a:t> 4</a:t>
            </a:r>
            <a:endParaRPr lang="en-ID" dirty="0"/>
          </a:p>
        </p:txBody>
      </p:sp>
      <p:sp>
        <p:nvSpPr>
          <p:cNvPr id="3" name="Content Placeholder 2">
            <a:extLst>
              <a:ext uri="{FF2B5EF4-FFF2-40B4-BE49-F238E27FC236}">
                <a16:creationId xmlns:a16="http://schemas.microsoft.com/office/drawing/2014/main" id="{BB198E2A-7544-457E-BA44-12C4C50C5485}"/>
              </a:ext>
            </a:extLst>
          </p:cNvPr>
          <p:cNvSpPr>
            <a:spLocks noGrp="1"/>
          </p:cNvSpPr>
          <p:nvPr>
            <p:ph idx="10"/>
          </p:nvPr>
        </p:nvSpPr>
        <p:spPr/>
        <p:txBody>
          <a:bodyPr>
            <a:normAutofit/>
          </a:bodyPr>
          <a:lstStyle/>
          <a:p>
            <a:pPr marL="0" indent="0" algn="just">
              <a:buNone/>
            </a:pPr>
            <a:r>
              <a:rPr lang="en-US" sz="2000" b="0" dirty="0">
                <a:latin typeface="Arial" panose="020B0604020202020204" pitchFamily="34" charset="0"/>
                <a:cs typeface="Arial" panose="020B0604020202020204" pitchFamily="34" charset="0"/>
              </a:rPr>
              <a:t>Cara </a:t>
            </a:r>
            <a:r>
              <a:rPr lang="en-US" sz="2000" b="0" dirty="0" err="1">
                <a:latin typeface="Arial" panose="020B0604020202020204" pitchFamily="34" charset="0"/>
                <a:cs typeface="Arial" panose="020B0604020202020204" pitchFamily="34" charset="0"/>
              </a:rPr>
              <a:t>Pembuatan</a:t>
            </a:r>
            <a:r>
              <a:rPr lang="en-US" sz="2000" b="0" dirty="0">
                <a:latin typeface="Arial" panose="020B0604020202020204" pitchFamily="34" charset="0"/>
                <a:cs typeface="Arial" panose="020B0604020202020204" pitchFamily="34" charset="0"/>
              </a:rPr>
              <a:t> :</a:t>
            </a:r>
          </a:p>
          <a:p>
            <a:pPr marL="0" indent="0" algn="just">
              <a:buNone/>
            </a:pPr>
            <a:r>
              <a:rPr lang="id-ID" sz="2000" b="0" dirty="0">
                <a:effectLst/>
                <a:latin typeface="Arial" panose="020B0604020202020204" pitchFamily="34" charset="0"/>
                <a:ea typeface="Calibri" panose="020F0502020204030204" pitchFamily="34" charset="0"/>
                <a:cs typeface="Arial" panose="020B0604020202020204" pitchFamily="34" charset="0"/>
              </a:rPr>
              <a:t>Letakkan terpal yang disediakan kemudian tuangkan pupuk kendang, tambahkan abu, gammal yang sudah dicincang lalu semua bahan dicampurkan hinggah merata, setelah itu siapkan air secukupnya lalu tuangkan EM4 secukupnya 10 tutup kemudian dipercik sambil dibolak balik hinggah merata dan terasa lembab. Didiamkan selama 1-2 minggu aduk pupuk 2-3 hari untuk memastikan serkulasi udara. Setelah proses fermentasi selesai, pupuk siap digunakan</a:t>
            </a:r>
            <a:r>
              <a:rPr lang="en-US" sz="2000" b="0" dirty="0">
                <a:effectLst/>
                <a:latin typeface="Arial" panose="020B0604020202020204" pitchFamily="34" charset="0"/>
                <a:ea typeface="Calibri" panose="020F0502020204030204" pitchFamily="34" charset="0"/>
                <a:cs typeface="Arial" panose="020B0604020202020204" pitchFamily="34" charset="0"/>
              </a:rPr>
              <a:t>.</a:t>
            </a:r>
            <a:endParaRPr lang="en-GB" sz="2000" b="0" dirty="0">
              <a:latin typeface="Arial" panose="020B0604020202020204" pitchFamily="34" charset="0"/>
              <a:cs typeface="Arial" panose="020B0604020202020204" pitchFamily="34" charset="0"/>
            </a:endParaRPr>
          </a:p>
          <a:p>
            <a:pPr marL="0" indent="0" algn="just">
              <a:buNone/>
            </a:pPr>
            <a:endParaRPr lang="en-US" sz="2000" b="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94875928-5C3F-49C8-B983-A2F5524F3499}"/>
              </a:ext>
            </a:extLst>
          </p:cNvPr>
          <p:cNvPicPr>
            <a:picLocks noChangeAspect="1"/>
          </p:cNvPicPr>
          <p:nvPr/>
        </p:nvPicPr>
        <p:blipFill>
          <a:blip r:embed="rId2"/>
          <a:stretch>
            <a:fillRect/>
          </a:stretch>
        </p:blipFill>
        <p:spPr>
          <a:xfrm>
            <a:off x="11212516" y="0"/>
            <a:ext cx="1009107" cy="1009107"/>
          </a:xfrm>
          <a:prstGeom prst="ellipse">
            <a:avLst/>
          </a:prstGeom>
          <a:ln>
            <a:noFill/>
          </a:ln>
          <a:effectLst>
            <a:softEdge rad="112500"/>
          </a:effectLst>
        </p:spPr>
      </p:pic>
    </p:spTree>
    <p:extLst>
      <p:ext uri="{BB962C8B-B14F-4D97-AF65-F5344CB8AC3E}">
        <p14:creationId xmlns:p14="http://schemas.microsoft.com/office/powerpoint/2010/main" val="11154824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725E-F1E1-4649-9BD7-6628CA5AC14C}"/>
              </a:ext>
            </a:extLst>
          </p:cNvPr>
          <p:cNvSpPr>
            <a:spLocks noGrp="1"/>
          </p:cNvSpPr>
          <p:nvPr>
            <p:ph type="title"/>
          </p:nvPr>
        </p:nvSpPr>
        <p:spPr>
          <a:xfrm>
            <a:off x="213357" y="317369"/>
            <a:ext cx="2574423" cy="604781"/>
          </a:xfrm>
        </p:spPr>
        <p:txBody>
          <a:bodyPr/>
          <a:lstStyle/>
          <a:p>
            <a:r>
              <a:rPr lang="en-US" dirty="0" err="1"/>
              <a:t>Kelompok</a:t>
            </a:r>
            <a:r>
              <a:rPr lang="en-US" dirty="0"/>
              <a:t> 4</a:t>
            </a:r>
            <a:endParaRPr lang="en-ID" dirty="0"/>
          </a:p>
        </p:txBody>
      </p:sp>
      <p:sp>
        <p:nvSpPr>
          <p:cNvPr id="3" name="Content Placeholder 2">
            <a:extLst>
              <a:ext uri="{FF2B5EF4-FFF2-40B4-BE49-F238E27FC236}">
                <a16:creationId xmlns:a16="http://schemas.microsoft.com/office/drawing/2014/main" id="{BB198E2A-7544-457E-BA44-12C4C50C5485}"/>
              </a:ext>
            </a:extLst>
          </p:cNvPr>
          <p:cNvSpPr>
            <a:spLocks noGrp="1"/>
          </p:cNvSpPr>
          <p:nvPr>
            <p:ph idx="10"/>
          </p:nvPr>
        </p:nvSpPr>
        <p:spPr/>
        <p:txBody>
          <a:bodyPr>
            <a:normAutofit/>
          </a:bodyPr>
          <a:lstStyle/>
          <a:p>
            <a:pPr marL="0" indent="0" algn="just">
              <a:buNone/>
            </a:pPr>
            <a:r>
              <a:rPr lang="en-US" sz="2000" b="0" dirty="0" err="1">
                <a:latin typeface="Arial" panose="020B0604020202020204" pitchFamily="34" charset="0"/>
                <a:cs typeface="Arial" panose="020B0604020202020204" pitchFamily="34" charset="0"/>
              </a:rPr>
              <a:t>Komposisi</a:t>
            </a:r>
            <a:endParaRPr lang="en-US" sz="2000" b="0" dirty="0">
              <a:latin typeface="Arial" panose="020B0604020202020204" pitchFamily="34" charset="0"/>
              <a:cs typeface="Arial" panose="020B0604020202020204" pitchFamily="34" charset="0"/>
            </a:endParaRPr>
          </a:p>
          <a:p>
            <a:pPr marL="342900" indent="-342900">
              <a:buAutoNum type="arabicPeriod"/>
            </a:pPr>
            <a:r>
              <a:rPr lang="id-ID" sz="2000" b="0" dirty="0">
                <a:latin typeface="Arial" panose="020B0604020202020204" pitchFamily="34" charset="0"/>
                <a:cs typeface="Arial" panose="020B0604020202020204" pitchFamily="34" charset="0"/>
              </a:rPr>
              <a:t>Feses kambing : 83,33 %</a:t>
            </a:r>
            <a:r>
              <a:rPr lang="en-US" sz="2000" b="0" dirty="0">
                <a:latin typeface="Arial" panose="020B0604020202020204" pitchFamily="34" charset="0"/>
                <a:cs typeface="Arial" panose="020B0604020202020204" pitchFamily="34" charset="0"/>
              </a:rPr>
              <a:t> = 49,998 Kg</a:t>
            </a:r>
          </a:p>
          <a:p>
            <a:pPr marL="342900" indent="-342900">
              <a:buAutoNum type="arabicPeriod"/>
            </a:pPr>
            <a:r>
              <a:rPr lang="id-ID" sz="2000" b="0" dirty="0">
                <a:latin typeface="Arial" panose="020B0604020202020204" pitchFamily="34" charset="0"/>
                <a:cs typeface="Arial" panose="020B0604020202020204" pitchFamily="34" charset="0"/>
              </a:rPr>
              <a:t>Gamal :  8,33  %</a:t>
            </a:r>
            <a:r>
              <a:rPr lang="en-US" sz="2000" b="0" dirty="0">
                <a:latin typeface="Arial" panose="020B0604020202020204" pitchFamily="34" charset="0"/>
                <a:cs typeface="Arial" panose="020B0604020202020204" pitchFamily="34" charset="0"/>
              </a:rPr>
              <a:t> = 4,998 Kg</a:t>
            </a:r>
          </a:p>
          <a:p>
            <a:pPr marL="342900" indent="-342900">
              <a:buAutoNum type="arabicPeriod"/>
            </a:pPr>
            <a:r>
              <a:rPr lang="id-ID" sz="2000" b="0" dirty="0">
                <a:latin typeface="Arial" panose="020B0604020202020204" pitchFamily="34" charset="0"/>
                <a:cs typeface="Arial" panose="020B0604020202020204" pitchFamily="34" charset="0"/>
              </a:rPr>
              <a:t>Abu :   3,34 %</a:t>
            </a:r>
            <a:r>
              <a:rPr lang="en-US" sz="2000" b="0" dirty="0">
                <a:latin typeface="Arial" panose="020B0604020202020204" pitchFamily="34" charset="0"/>
                <a:cs typeface="Arial" panose="020B0604020202020204" pitchFamily="34" charset="0"/>
              </a:rPr>
              <a:t> = 2,004 Kg</a:t>
            </a:r>
          </a:p>
          <a:p>
            <a:pPr marL="342900" indent="-342900">
              <a:buAutoNum type="arabicPeriod"/>
            </a:pPr>
            <a:r>
              <a:rPr lang="id-ID" sz="2000" b="0" dirty="0">
                <a:latin typeface="Arial" panose="020B0604020202020204" pitchFamily="34" charset="0"/>
                <a:cs typeface="Arial" panose="020B0604020202020204" pitchFamily="34" charset="0"/>
              </a:rPr>
              <a:t>EM4 + Air</a:t>
            </a:r>
            <a:r>
              <a:rPr lang="en-US" sz="2000" b="0" dirty="0">
                <a:latin typeface="Arial" panose="020B0604020202020204" pitchFamily="34" charset="0"/>
                <a:cs typeface="Arial" panose="020B0604020202020204" pitchFamily="34" charset="0"/>
              </a:rPr>
              <a:t> + Gula</a:t>
            </a:r>
            <a:r>
              <a:rPr lang="id-ID" sz="2000" b="0" dirty="0">
                <a:latin typeface="Arial" panose="020B0604020202020204" pitchFamily="34" charset="0"/>
                <a:cs typeface="Arial" panose="020B0604020202020204" pitchFamily="34" charset="0"/>
              </a:rPr>
              <a:t> : 5</a:t>
            </a:r>
            <a:r>
              <a:rPr lang="en-US" sz="2000" b="0" dirty="0">
                <a:latin typeface="Arial" panose="020B0604020202020204" pitchFamily="34" charset="0"/>
                <a:cs typeface="Arial" panose="020B0604020202020204" pitchFamily="34" charset="0"/>
              </a:rPr>
              <a:t>% = 3 Liter/3 Kg</a:t>
            </a:r>
            <a:endParaRPr lang="id-ID" sz="2000" b="0" dirty="0">
              <a:latin typeface="Arial" panose="020B0604020202020204" pitchFamily="34" charset="0"/>
              <a:cs typeface="Arial" panose="020B0604020202020204" pitchFamily="34" charset="0"/>
            </a:endParaRPr>
          </a:p>
          <a:p>
            <a:pPr marL="36900" indent="0">
              <a:buNone/>
            </a:pPr>
            <a:r>
              <a:rPr lang="id-ID" sz="2000" b="0" dirty="0">
                <a:latin typeface="Arial" panose="020B0604020202020204" pitchFamily="34" charset="0"/>
                <a:cs typeface="Arial" panose="020B0604020202020204" pitchFamily="34" charset="0"/>
              </a:rPr>
              <a:t>Total :100% </a:t>
            </a:r>
          </a:p>
          <a:p>
            <a:pPr marL="36900" indent="0">
              <a:buNone/>
            </a:pPr>
            <a:r>
              <a:rPr lang="id-ID" sz="2000" b="0" dirty="0">
                <a:latin typeface="Arial" panose="020B0604020202020204" pitchFamily="34" charset="0"/>
                <a:cs typeface="Arial" panose="020B0604020202020204" pitchFamily="34" charset="0"/>
              </a:rPr>
              <a:t>Total berat pupuk 60 kg</a:t>
            </a:r>
          </a:p>
          <a:p>
            <a:pPr marL="0" indent="0" algn="just">
              <a:buNone/>
            </a:pPr>
            <a:endParaRPr lang="en-US" sz="2000" b="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94875928-5C3F-49C8-B983-A2F5524F3499}"/>
              </a:ext>
            </a:extLst>
          </p:cNvPr>
          <p:cNvPicPr>
            <a:picLocks noChangeAspect="1"/>
          </p:cNvPicPr>
          <p:nvPr/>
        </p:nvPicPr>
        <p:blipFill>
          <a:blip r:embed="rId2"/>
          <a:stretch>
            <a:fillRect/>
          </a:stretch>
        </p:blipFill>
        <p:spPr>
          <a:xfrm>
            <a:off x="11212516" y="0"/>
            <a:ext cx="1009107" cy="1009107"/>
          </a:xfrm>
          <a:prstGeom prst="ellipse">
            <a:avLst/>
          </a:prstGeom>
          <a:ln>
            <a:noFill/>
          </a:ln>
          <a:effectLst>
            <a:softEdge rad="112500"/>
          </a:effectLst>
        </p:spPr>
      </p:pic>
    </p:spTree>
    <p:extLst>
      <p:ext uri="{BB962C8B-B14F-4D97-AF65-F5344CB8AC3E}">
        <p14:creationId xmlns:p14="http://schemas.microsoft.com/office/powerpoint/2010/main" val="15570537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725E-F1E1-4649-9BD7-6628CA5AC14C}"/>
              </a:ext>
            </a:extLst>
          </p:cNvPr>
          <p:cNvSpPr>
            <a:spLocks noGrp="1"/>
          </p:cNvSpPr>
          <p:nvPr>
            <p:ph type="title"/>
          </p:nvPr>
        </p:nvSpPr>
        <p:spPr>
          <a:xfrm>
            <a:off x="213357" y="317369"/>
            <a:ext cx="2574423" cy="604781"/>
          </a:xfrm>
        </p:spPr>
        <p:txBody>
          <a:bodyPr/>
          <a:lstStyle/>
          <a:p>
            <a:r>
              <a:rPr lang="en-US" dirty="0" err="1"/>
              <a:t>Kelompok</a:t>
            </a:r>
            <a:r>
              <a:rPr lang="en-US" dirty="0"/>
              <a:t> 4</a:t>
            </a:r>
            <a:endParaRPr lang="en-ID" dirty="0"/>
          </a:p>
        </p:txBody>
      </p:sp>
      <p:sp>
        <p:nvSpPr>
          <p:cNvPr id="3" name="Content Placeholder 2">
            <a:extLst>
              <a:ext uri="{FF2B5EF4-FFF2-40B4-BE49-F238E27FC236}">
                <a16:creationId xmlns:a16="http://schemas.microsoft.com/office/drawing/2014/main" id="{BB198E2A-7544-457E-BA44-12C4C50C5485}"/>
              </a:ext>
            </a:extLst>
          </p:cNvPr>
          <p:cNvSpPr>
            <a:spLocks noGrp="1"/>
          </p:cNvSpPr>
          <p:nvPr>
            <p:ph idx="10"/>
          </p:nvPr>
        </p:nvSpPr>
        <p:spPr>
          <a:xfrm>
            <a:off x="446482" y="1233348"/>
            <a:ext cx="9026291" cy="985417"/>
          </a:xfrm>
        </p:spPr>
        <p:txBody>
          <a:bodyPr>
            <a:normAutofit/>
          </a:bodyPr>
          <a:lstStyle/>
          <a:p>
            <a:pPr marL="0" indent="0" algn="just">
              <a:buNone/>
            </a:pPr>
            <a:r>
              <a:rPr lang="en-US" sz="2000" b="0" dirty="0" err="1">
                <a:latin typeface="Arial" panose="020B0604020202020204" pitchFamily="34" charset="0"/>
                <a:cs typeface="Arial" panose="020B0604020202020204" pitchFamily="34" charset="0"/>
              </a:rPr>
              <a:t>Inovasi</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produk</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Kelompok</a:t>
            </a:r>
            <a:r>
              <a:rPr lang="en-US" sz="2000" b="0" dirty="0">
                <a:latin typeface="Arial" panose="020B0604020202020204" pitchFamily="34" charset="0"/>
                <a:cs typeface="Arial" panose="020B0604020202020204" pitchFamily="34" charset="0"/>
              </a:rPr>
              <a:t> 4</a:t>
            </a:r>
          </a:p>
          <a:p>
            <a:pPr marL="0" indent="0" algn="just">
              <a:buNone/>
            </a:pPr>
            <a:r>
              <a:rPr lang="en-US" sz="2000" b="0" dirty="0" err="1">
                <a:latin typeface="Arial" panose="020B0604020202020204" pitchFamily="34" charset="0"/>
                <a:cs typeface="Arial" panose="020B0604020202020204" pitchFamily="34" charset="0"/>
              </a:rPr>
              <a:t>Menggunakan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bahan</a:t>
            </a:r>
            <a:r>
              <a:rPr lang="en-US" sz="2000" b="0" dirty="0">
                <a:latin typeface="Arial" panose="020B0604020202020204" pitchFamily="34" charset="0"/>
                <a:cs typeface="Arial" panose="020B0604020202020204" pitchFamily="34" charset="0"/>
              </a:rPr>
              <a:t> EM4</a:t>
            </a:r>
          </a:p>
          <a:p>
            <a:pPr marL="0" indent="0" algn="just">
              <a:buNone/>
            </a:pPr>
            <a:endParaRPr lang="en-US" sz="2000" b="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94875928-5C3F-49C8-B983-A2F5524F3499}"/>
              </a:ext>
            </a:extLst>
          </p:cNvPr>
          <p:cNvPicPr>
            <a:picLocks noChangeAspect="1"/>
          </p:cNvPicPr>
          <p:nvPr/>
        </p:nvPicPr>
        <p:blipFill>
          <a:blip r:embed="rId2"/>
          <a:stretch>
            <a:fillRect/>
          </a:stretch>
        </p:blipFill>
        <p:spPr>
          <a:xfrm>
            <a:off x="11212516" y="0"/>
            <a:ext cx="1009107" cy="1009107"/>
          </a:xfrm>
          <a:prstGeom prst="ellipse">
            <a:avLst/>
          </a:prstGeom>
          <a:ln>
            <a:noFill/>
          </a:ln>
          <a:effectLst>
            <a:softEdge rad="112500"/>
          </a:effectLst>
        </p:spPr>
      </p:pic>
      <p:pic>
        <p:nvPicPr>
          <p:cNvPr id="6" name="Picture 5">
            <a:extLst>
              <a:ext uri="{FF2B5EF4-FFF2-40B4-BE49-F238E27FC236}">
                <a16:creationId xmlns:a16="http://schemas.microsoft.com/office/drawing/2014/main" id="{901D3057-123D-45C1-9477-560D246402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8856" y="2416690"/>
            <a:ext cx="2384682" cy="1899817"/>
          </a:xfrm>
          <a:prstGeom prst="rect">
            <a:avLst/>
          </a:prstGeom>
        </p:spPr>
      </p:pic>
      <p:pic>
        <p:nvPicPr>
          <p:cNvPr id="7" name="Picture 6">
            <a:extLst>
              <a:ext uri="{FF2B5EF4-FFF2-40B4-BE49-F238E27FC236}">
                <a16:creationId xmlns:a16="http://schemas.microsoft.com/office/drawing/2014/main" id="{7532489F-4B31-4BF8-8642-D47AC03E4EB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58526" y="2391297"/>
            <a:ext cx="2158929" cy="1899816"/>
          </a:xfrm>
          <a:prstGeom prst="rect">
            <a:avLst/>
          </a:prstGeom>
        </p:spPr>
      </p:pic>
      <p:pic>
        <p:nvPicPr>
          <p:cNvPr id="8" name="Picture 7">
            <a:extLst>
              <a:ext uri="{FF2B5EF4-FFF2-40B4-BE49-F238E27FC236}">
                <a16:creationId xmlns:a16="http://schemas.microsoft.com/office/drawing/2014/main" id="{C6F05567-EE8D-46D9-AABA-D6F14522626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7491" y="4640815"/>
            <a:ext cx="2640176" cy="1899816"/>
          </a:xfrm>
          <a:prstGeom prst="rect">
            <a:avLst/>
          </a:prstGeom>
        </p:spPr>
      </p:pic>
      <p:sp>
        <p:nvSpPr>
          <p:cNvPr id="9" name="Rectangle 8">
            <a:extLst>
              <a:ext uri="{FF2B5EF4-FFF2-40B4-BE49-F238E27FC236}">
                <a16:creationId xmlns:a16="http://schemas.microsoft.com/office/drawing/2014/main" id="{1FDC2765-0972-4662-AFA3-CF108F5D42CE}"/>
              </a:ext>
            </a:extLst>
          </p:cNvPr>
          <p:cNvSpPr/>
          <p:nvPr/>
        </p:nvSpPr>
        <p:spPr>
          <a:xfrm>
            <a:off x="5492443" y="2218765"/>
            <a:ext cx="5649518" cy="93709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err="1">
                <a:latin typeface="Arial" panose="020B0604020202020204" pitchFamily="34" charset="0"/>
                <a:cs typeface="Arial" panose="020B0604020202020204" pitchFamily="34" charset="0"/>
              </a:rPr>
              <a:t>Sumber</a:t>
            </a:r>
            <a:r>
              <a:rPr lang="en-US" dirty="0">
                <a:latin typeface="Arial" panose="020B0604020202020204" pitchFamily="34" charset="0"/>
                <a:cs typeface="Arial" panose="020B0604020202020204" pitchFamily="34" charset="0"/>
              </a:rPr>
              <a:t> : </a:t>
            </a:r>
            <a:r>
              <a:rPr lang="en-US" dirty="0" err="1">
                <a:latin typeface="Arial" panose="020B0604020202020204" pitchFamily="34" charset="0"/>
                <a:cs typeface="Arial" panose="020B0604020202020204" pitchFamily="34" charset="0"/>
              </a:rPr>
              <a:t>Dokumentasi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Produk</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Mahasiswa</a:t>
            </a:r>
            <a:r>
              <a:rPr lang="en-US" dirty="0">
                <a:latin typeface="Arial" panose="020B0604020202020204" pitchFamily="34" charset="0"/>
                <a:cs typeface="Arial" panose="020B0604020202020204" pitchFamily="34" charset="0"/>
              </a:rPr>
              <a:t> Angkatan 2022 </a:t>
            </a:r>
            <a:r>
              <a:rPr lang="en-US" dirty="0" err="1">
                <a:latin typeface="Arial" panose="020B0604020202020204" pitchFamily="34" charset="0"/>
                <a:cs typeface="Arial" panose="020B0604020202020204" pitchFamily="34" charset="0"/>
              </a:rPr>
              <a:t>Kelompok</a:t>
            </a:r>
            <a:r>
              <a:rPr lang="en-US" dirty="0">
                <a:latin typeface="Arial" panose="020B0604020202020204" pitchFamily="34" charset="0"/>
                <a:cs typeface="Arial" panose="020B0604020202020204" pitchFamily="34" charset="0"/>
              </a:rPr>
              <a:t> 3 </a:t>
            </a:r>
            <a:r>
              <a:rPr lang="en-US" dirty="0" err="1">
                <a:latin typeface="Arial" panose="020B0604020202020204" pitchFamily="34" charset="0"/>
                <a:cs typeface="Arial" panose="020B0604020202020204" pitchFamily="34" charset="0"/>
              </a:rPr>
              <a:t>daam</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melaksanakan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Praktikum</a:t>
            </a:r>
            <a:endParaRPr lang="en-ID"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542494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1B92995-DE89-4B4E-915F-9D5C47F97480}"/>
              </a:ext>
            </a:extLst>
          </p:cNvPr>
          <p:cNvSpPr>
            <a:spLocks noGrp="1"/>
          </p:cNvSpPr>
          <p:nvPr>
            <p:ph type="title"/>
          </p:nvPr>
        </p:nvSpPr>
        <p:spPr>
          <a:xfrm>
            <a:off x="1120302" y="3539792"/>
            <a:ext cx="10515600" cy="701731"/>
          </a:xfrm>
        </p:spPr>
        <p:txBody>
          <a:bodyPr/>
          <a:lstStyle/>
          <a:p>
            <a:r>
              <a:rPr lang="en-ID" sz="4400" dirty="0" err="1">
                <a:cs typeface="Arial" panose="020B0604020202020204" pitchFamily="34" charset="0"/>
              </a:rPr>
              <a:t>Karakter</a:t>
            </a:r>
            <a:r>
              <a:rPr lang="en-ID" sz="4400" dirty="0">
                <a:cs typeface="Arial" panose="020B0604020202020204" pitchFamily="34" charset="0"/>
              </a:rPr>
              <a:t> </a:t>
            </a:r>
            <a:r>
              <a:rPr lang="en-ID" sz="4400" dirty="0" err="1">
                <a:cs typeface="Arial" panose="020B0604020202020204" pitchFamily="34" charset="0"/>
              </a:rPr>
              <a:t>Penyuluh</a:t>
            </a:r>
            <a:endParaRPr lang="ko-KR" altLang="en-US" sz="4400" dirty="0">
              <a:latin typeface="Redressed" panose="020B0604020202020204" charset="0"/>
              <a:cs typeface="Arial" panose="020B0604020202020204" pitchFamily="34" charset="0"/>
            </a:endParaRPr>
          </a:p>
        </p:txBody>
      </p:sp>
      <p:sp>
        <p:nvSpPr>
          <p:cNvPr id="3" name="대각선 방향의 모서리가 둥근 사각형 175">
            <a:extLst>
              <a:ext uri="{FF2B5EF4-FFF2-40B4-BE49-F238E27FC236}">
                <a16:creationId xmlns:a16="http://schemas.microsoft.com/office/drawing/2014/main" id="{49987A58-EA8A-4EE5-B048-BC1CF79AFA7A}"/>
              </a:ext>
            </a:extLst>
          </p:cNvPr>
          <p:cNvSpPr/>
          <p:nvPr/>
        </p:nvSpPr>
        <p:spPr bwMode="auto">
          <a:xfrm>
            <a:off x="1345965" y="1113896"/>
            <a:ext cx="1579196" cy="1221699"/>
          </a:xfrm>
          <a:prstGeom prst="round2DiagRect">
            <a:avLst>
              <a:gd name="adj1" fmla="val 34495"/>
              <a:gd name="adj2" fmla="val 0"/>
            </a:avLst>
          </a:prstGeom>
          <a:solidFill>
            <a:srgbClr val="000000">
              <a:alpha val="1803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dirty="0"/>
          </a:p>
        </p:txBody>
      </p:sp>
      <p:sp>
        <p:nvSpPr>
          <p:cNvPr id="4" name="대각선 방향의 모서리가 둥근 사각형 175">
            <a:extLst>
              <a:ext uri="{FF2B5EF4-FFF2-40B4-BE49-F238E27FC236}">
                <a16:creationId xmlns:a16="http://schemas.microsoft.com/office/drawing/2014/main" id="{788F82DA-B240-486F-832E-E3F25C24FCB5}"/>
              </a:ext>
            </a:extLst>
          </p:cNvPr>
          <p:cNvSpPr/>
          <p:nvPr/>
        </p:nvSpPr>
        <p:spPr bwMode="auto">
          <a:xfrm>
            <a:off x="1206110" y="973062"/>
            <a:ext cx="1579196" cy="1221699"/>
          </a:xfrm>
          <a:prstGeom prst="round2DiagRect">
            <a:avLst>
              <a:gd name="adj1" fmla="val 34495"/>
              <a:gd name="adj2" fmla="val 0"/>
            </a:avLst>
          </a:prstGeom>
          <a:solidFill>
            <a:srgbClr val="311B7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5" name="직사각형 35">
            <a:extLst>
              <a:ext uri="{FF2B5EF4-FFF2-40B4-BE49-F238E27FC236}">
                <a16:creationId xmlns:a16="http://schemas.microsoft.com/office/drawing/2014/main" id="{3F339899-2FA4-488C-A4AA-B11FD52ACAE5}"/>
              </a:ext>
            </a:extLst>
          </p:cNvPr>
          <p:cNvSpPr/>
          <p:nvPr/>
        </p:nvSpPr>
        <p:spPr bwMode="auto">
          <a:xfrm>
            <a:off x="1368727" y="1215861"/>
            <a:ext cx="1162656" cy="724561"/>
          </a:xfrm>
          <a:prstGeom prst="rect">
            <a:avLst/>
          </a:prstGeom>
          <a:noFill/>
        </p:spPr>
        <p:txBody>
          <a:bodyPr anchor="ctr">
            <a:scene3d>
              <a:camera prst="orthographicFront"/>
              <a:lightRig rig="threePt" dir="t"/>
            </a:scene3d>
            <a:sp3d>
              <a:bevelT w="1270" h="1270"/>
              <a:bevelB w="1270" h="1270"/>
            </a:sp3d>
          </a:bodyPr>
          <a:lstStyle/>
          <a:p>
            <a:pPr marL="0" lvl="1" algn="r">
              <a:buClr>
                <a:srgbClr val="008400"/>
              </a:buClr>
              <a:buSzPct val="140000"/>
              <a:tabLst>
                <a:tab pos="5645270" algn="l"/>
              </a:tabLst>
              <a:defRPr/>
            </a:pPr>
            <a:r>
              <a:rPr lang="en-US" altLang="ko-KR" sz="6000" b="1" spc="-100" dirty="0">
                <a:solidFill>
                  <a:srgbClr val="F9E9DA"/>
                </a:solidFill>
                <a:latin typeface="나눔스퀘어_ac Light" panose="020B0600000101010101" pitchFamily="50" charset="-127"/>
                <a:ea typeface="나눔스퀘어_ac Light" panose="020B0600000101010101" pitchFamily="50" charset="-127"/>
                <a:sym typeface="Monotype Sorts"/>
              </a:rPr>
              <a:t>02</a:t>
            </a:r>
            <a:endParaRPr lang="ko-KR" altLang="en-US" sz="6000" spc="-100" dirty="0">
              <a:gradFill flip="none" rotWithShape="1">
                <a:gsLst>
                  <a:gs pos="0">
                    <a:schemeClr val="bg1"/>
                  </a:gs>
                  <a:gs pos="100000">
                    <a:schemeClr val="bg1"/>
                  </a:gs>
                </a:gsLst>
                <a:path path="circle">
                  <a:fillToRect l="100000" t="100000"/>
                </a:path>
                <a:tileRect r="-100000" b="-100000"/>
              </a:gradFill>
              <a:latin typeface="나눔스퀘어_ac Light" panose="020B0600000101010101" pitchFamily="50" charset="-127"/>
              <a:ea typeface="나눔스퀘어_ac Light" panose="020B0600000101010101" pitchFamily="50" charset="-127"/>
              <a:sym typeface="Monotype Sorts"/>
            </a:endParaRPr>
          </a:p>
        </p:txBody>
      </p:sp>
      <p:pic>
        <p:nvPicPr>
          <p:cNvPr id="6" name="Picture 5">
            <a:extLst>
              <a:ext uri="{FF2B5EF4-FFF2-40B4-BE49-F238E27FC236}">
                <a16:creationId xmlns:a16="http://schemas.microsoft.com/office/drawing/2014/main" id="{51BC93E1-40FD-483A-9176-EEDDAEFA3BAA}"/>
              </a:ext>
            </a:extLst>
          </p:cNvPr>
          <p:cNvPicPr>
            <a:picLocks noChangeAspect="1"/>
          </p:cNvPicPr>
          <p:nvPr/>
        </p:nvPicPr>
        <p:blipFill>
          <a:blip r:embed="rId2"/>
          <a:stretch>
            <a:fillRect/>
          </a:stretch>
        </p:blipFill>
        <p:spPr>
          <a:xfrm>
            <a:off x="-44862" y="0"/>
            <a:ext cx="1009107" cy="1009107"/>
          </a:xfrm>
          <a:prstGeom prst="ellipse">
            <a:avLst/>
          </a:prstGeom>
          <a:ln>
            <a:noFill/>
          </a:ln>
          <a:effectLst>
            <a:softEdge rad="112500"/>
          </a:effectLst>
        </p:spPr>
      </p:pic>
    </p:spTree>
    <p:extLst>
      <p:ext uri="{BB962C8B-B14F-4D97-AF65-F5344CB8AC3E}">
        <p14:creationId xmlns:p14="http://schemas.microsoft.com/office/powerpoint/2010/main" val="3707489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randombar(horizontal)">
                                      <p:cBhvr>
                                        <p:cTn id="10" dur="500"/>
                                        <p:tgtEl>
                                          <p:spTgt spid="3"/>
                                        </p:tgtEl>
                                      </p:cBhvr>
                                    </p:animEffect>
                                  </p:childTnLst>
                                </p:cTn>
                              </p:par>
                            </p:childTnLst>
                          </p:cTn>
                        </p:par>
                        <p:par>
                          <p:cTn id="11" fill="hold">
                            <p:stCondLst>
                              <p:cond delay="500"/>
                            </p:stCondLst>
                            <p:childTnLst>
                              <p:par>
                                <p:cTn id="12" presetID="22" presetClass="entr" presetSubtype="4" fill="hold" grpId="0" nodeType="afterEffect">
                                  <p:stCondLst>
                                    <p:cond delay="0"/>
                                  </p:stCondLst>
                                  <p:iterate type="lt">
                                    <p:tmPct val="10000"/>
                                  </p:iterate>
                                  <p:childTnLst>
                                    <p:set>
                                      <p:cBhvr>
                                        <p:cTn id="13" dur="1" fill="hold">
                                          <p:stCondLst>
                                            <p:cond delay="0"/>
                                          </p:stCondLst>
                                        </p:cTn>
                                        <p:tgtEl>
                                          <p:spTgt spid="2"/>
                                        </p:tgtEl>
                                        <p:attrNameLst>
                                          <p:attrName>style.visibility</p:attrName>
                                        </p:attrNameLst>
                                      </p:cBhvr>
                                      <p:to>
                                        <p:strVal val="visible"/>
                                      </p:to>
                                    </p:set>
                                    <p:animEffect transition="in" filter="wipe(down)">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4048737" cy="604781"/>
          </a:xfrm>
        </p:spPr>
        <p:txBody>
          <a:bodyPr/>
          <a:lstStyle/>
          <a:p>
            <a:r>
              <a:rPr lang="en-US" dirty="0" err="1"/>
              <a:t>Pengertian</a:t>
            </a:r>
            <a:r>
              <a:rPr lang="en-US" dirty="0"/>
              <a:t> </a:t>
            </a:r>
            <a:r>
              <a:rPr lang="en-US" dirty="0" err="1"/>
              <a:t>Karakter</a:t>
            </a:r>
            <a:endParaRPr lang="en-ID" dirty="0"/>
          </a:p>
        </p:txBody>
      </p:sp>
      <p:sp>
        <p:nvSpPr>
          <p:cNvPr id="3" name="Content Placeholder 2">
            <a:extLst>
              <a:ext uri="{FF2B5EF4-FFF2-40B4-BE49-F238E27FC236}">
                <a16:creationId xmlns:a16="http://schemas.microsoft.com/office/drawing/2014/main" id="{749E02E0-92F3-4659-B2D6-04A84C8910F4}"/>
              </a:ext>
            </a:extLst>
          </p:cNvPr>
          <p:cNvSpPr>
            <a:spLocks noGrp="1"/>
          </p:cNvSpPr>
          <p:nvPr>
            <p:ph idx="10"/>
          </p:nvPr>
        </p:nvSpPr>
        <p:spPr>
          <a:xfrm>
            <a:off x="0" y="1189537"/>
            <a:ext cx="9026291" cy="5351094"/>
          </a:xfrm>
        </p:spPr>
        <p:txBody>
          <a:bodyPr>
            <a:noAutofit/>
          </a:bodyPr>
          <a:lstStyle/>
          <a:p>
            <a:pPr marL="0" indent="0" algn="just" fontAlgn="base">
              <a:buNone/>
            </a:pPr>
            <a:r>
              <a:rPr lang="en-ID" sz="2000" b="1" i="0" dirty="0" err="1">
                <a:solidFill>
                  <a:srgbClr val="232323"/>
                </a:solidFill>
                <a:effectLst/>
                <a:latin typeface="Arial" panose="020B0604020202020204" pitchFamily="34" charset="0"/>
                <a:cs typeface="Arial" panose="020B0604020202020204" pitchFamily="34" charset="0"/>
              </a:rPr>
              <a:t>Pengertian</a:t>
            </a:r>
            <a:r>
              <a:rPr lang="en-ID" sz="2000" b="1" i="0" dirty="0">
                <a:solidFill>
                  <a:srgbClr val="232323"/>
                </a:solidFill>
                <a:effectLst/>
                <a:latin typeface="Arial" panose="020B0604020202020204" pitchFamily="34" charset="0"/>
                <a:cs typeface="Arial" panose="020B0604020202020204" pitchFamily="34" charset="0"/>
              </a:rPr>
              <a:t> </a:t>
            </a:r>
            <a:r>
              <a:rPr lang="en-ID" sz="2000" b="1" i="0" dirty="0" err="1">
                <a:solidFill>
                  <a:srgbClr val="232323"/>
                </a:solidFill>
                <a:effectLst/>
                <a:latin typeface="Arial" panose="020B0604020202020204" pitchFamily="34" charset="0"/>
                <a:cs typeface="Arial" panose="020B0604020202020204" pitchFamily="34" charset="0"/>
              </a:rPr>
              <a:t>Karakter</a:t>
            </a:r>
            <a:r>
              <a:rPr lang="en-ID" sz="2000" b="1" i="0" dirty="0">
                <a:solidFill>
                  <a:srgbClr val="232323"/>
                </a:solidFill>
                <a:effectLst/>
                <a:latin typeface="Arial" panose="020B0604020202020204" pitchFamily="34" charset="0"/>
                <a:cs typeface="Arial" panose="020B0604020202020204" pitchFamily="34" charset="0"/>
              </a:rPr>
              <a:t> </a:t>
            </a:r>
            <a:r>
              <a:rPr lang="en-ID" sz="2000" b="1" i="0" dirty="0" err="1">
                <a:solidFill>
                  <a:srgbClr val="232323"/>
                </a:solidFill>
                <a:effectLst/>
                <a:latin typeface="Arial" panose="020B0604020202020204" pitchFamily="34" charset="0"/>
                <a:cs typeface="Arial" panose="020B0604020202020204" pitchFamily="34" charset="0"/>
              </a:rPr>
              <a:t>Menurut</a:t>
            </a:r>
            <a:r>
              <a:rPr lang="en-ID" sz="2000" b="1" i="0" dirty="0">
                <a:solidFill>
                  <a:srgbClr val="232323"/>
                </a:solidFill>
                <a:effectLst/>
                <a:latin typeface="Arial" panose="020B0604020202020204" pitchFamily="34" charset="0"/>
                <a:cs typeface="Arial" panose="020B0604020202020204" pitchFamily="34" charset="0"/>
              </a:rPr>
              <a:t> Para Ahli</a:t>
            </a:r>
            <a:r>
              <a:rPr lang="en-ID" sz="2000" b="0" dirty="0">
                <a:solidFill>
                  <a:srgbClr val="232323"/>
                </a:solidFill>
                <a:latin typeface="Arial" panose="020B0604020202020204" pitchFamily="34" charset="0"/>
                <a:cs typeface="Arial" panose="020B0604020202020204" pitchFamily="34" charset="0"/>
              </a:rPr>
              <a:t>. </a:t>
            </a:r>
            <a:r>
              <a:rPr lang="en-ID" sz="2000" b="0" i="0" dirty="0">
                <a:solidFill>
                  <a:srgbClr val="444444"/>
                </a:solidFill>
                <a:effectLst/>
                <a:latin typeface="Arial" panose="020B0604020202020204" pitchFamily="34" charset="0"/>
                <a:cs typeface="Arial" panose="020B0604020202020204" pitchFamily="34" charset="0"/>
              </a:rPr>
              <a:t>Agar </a:t>
            </a:r>
            <a:r>
              <a:rPr lang="en-ID" sz="2000" b="0" i="0" dirty="0" err="1">
                <a:solidFill>
                  <a:srgbClr val="444444"/>
                </a:solidFill>
                <a:effectLst/>
                <a:latin typeface="Arial" panose="020B0604020202020204" pitchFamily="34" charset="0"/>
                <a:cs typeface="Arial" panose="020B0604020202020204" pitchFamily="34" charset="0"/>
              </a:rPr>
              <a:t>lebih</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memahami</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pengertian</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karakter</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berikut</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pendapat</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dari</a:t>
            </a:r>
            <a:r>
              <a:rPr lang="en-ID" sz="2000" b="0" i="0" dirty="0">
                <a:solidFill>
                  <a:srgbClr val="444444"/>
                </a:solidFill>
                <a:effectLst/>
                <a:latin typeface="Arial" panose="020B0604020202020204" pitchFamily="34" charset="0"/>
                <a:cs typeface="Arial" panose="020B0604020202020204" pitchFamily="34" charset="0"/>
              </a:rPr>
              <a:t> para </a:t>
            </a:r>
            <a:r>
              <a:rPr lang="en-ID" sz="2000" b="0" i="0" dirty="0" err="1">
                <a:solidFill>
                  <a:srgbClr val="444444"/>
                </a:solidFill>
                <a:effectLst/>
                <a:latin typeface="Arial" panose="020B0604020202020204" pitchFamily="34" charset="0"/>
                <a:cs typeface="Arial" panose="020B0604020202020204" pitchFamily="34" charset="0"/>
              </a:rPr>
              <a:t>ahli</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mengenai</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pengertian</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karakter</a:t>
            </a:r>
            <a:r>
              <a:rPr lang="en-ID" sz="2000" b="0" i="0" dirty="0">
                <a:solidFill>
                  <a:srgbClr val="444444"/>
                </a:solidFill>
                <a:effectLst/>
                <a:latin typeface="Arial" panose="020B0604020202020204" pitchFamily="34" charset="0"/>
                <a:cs typeface="Arial" panose="020B0604020202020204" pitchFamily="34" charset="0"/>
              </a:rPr>
              <a:t>.</a:t>
            </a:r>
          </a:p>
          <a:p>
            <a:pPr marL="0" indent="0" algn="just" fontAlgn="base">
              <a:buNone/>
            </a:pPr>
            <a:r>
              <a:rPr lang="en-ID" sz="2000" b="1" i="0" dirty="0">
                <a:solidFill>
                  <a:srgbClr val="232323"/>
                </a:solidFill>
                <a:effectLst/>
                <a:latin typeface="Arial" panose="020B0604020202020204" pitchFamily="34" charset="0"/>
                <a:cs typeface="Arial" panose="020B0604020202020204" pitchFamily="34" charset="0"/>
              </a:rPr>
              <a:t>1. W.B Saunders </a:t>
            </a:r>
            <a:endParaRPr lang="en-ID" sz="2000" b="0" i="0" dirty="0">
              <a:solidFill>
                <a:srgbClr val="232323"/>
              </a:solidFill>
              <a:effectLst/>
              <a:latin typeface="Arial" panose="020B0604020202020204" pitchFamily="34" charset="0"/>
              <a:cs typeface="Arial" panose="020B0604020202020204" pitchFamily="34" charset="0"/>
            </a:endParaRPr>
          </a:p>
          <a:p>
            <a:pPr marL="0" indent="0" algn="just" fontAlgn="base">
              <a:buNone/>
            </a:pPr>
            <a:r>
              <a:rPr lang="en-ID" sz="2000" b="0" i="0" dirty="0" err="1">
                <a:solidFill>
                  <a:srgbClr val="444444"/>
                </a:solidFill>
                <a:effectLst/>
                <a:latin typeface="Arial" panose="020B0604020202020204" pitchFamily="34" charset="0"/>
                <a:cs typeface="Arial" panose="020B0604020202020204" pitchFamily="34" charset="0"/>
              </a:rPr>
              <a:t>Pengertian</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karakter</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menurut</a:t>
            </a:r>
            <a:r>
              <a:rPr lang="en-ID" sz="2000" b="0" i="0" dirty="0">
                <a:solidFill>
                  <a:srgbClr val="444444"/>
                </a:solidFill>
                <a:effectLst/>
                <a:latin typeface="Arial" panose="020B0604020202020204" pitchFamily="34" charset="0"/>
                <a:cs typeface="Arial" panose="020B0604020202020204" pitchFamily="34" charset="0"/>
              </a:rPr>
              <a:t> W.B Saunders </a:t>
            </a:r>
            <a:r>
              <a:rPr lang="en-ID" sz="2000" b="0" i="0" dirty="0" err="1">
                <a:solidFill>
                  <a:srgbClr val="444444"/>
                </a:solidFill>
                <a:effectLst/>
                <a:latin typeface="Arial" panose="020B0604020202020204" pitchFamily="34" charset="0"/>
                <a:cs typeface="Arial" panose="020B0604020202020204" pitchFamily="34" charset="0"/>
              </a:rPr>
              <a:t>merupakan</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suatu</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sifat</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nyata</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serta</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berbeda</a:t>
            </a:r>
            <a:r>
              <a:rPr lang="en-ID" sz="2000" b="0" i="0" dirty="0">
                <a:solidFill>
                  <a:srgbClr val="444444"/>
                </a:solidFill>
                <a:effectLst/>
                <a:latin typeface="Arial" panose="020B0604020202020204" pitchFamily="34" charset="0"/>
                <a:cs typeface="Arial" panose="020B0604020202020204" pitchFamily="34" charset="0"/>
              </a:rPr>
              <a:t> yang </a:t>
            </a:r>
            <a:r>
              <a:rPr lang="en-ID" sz="2000" b="0" i="0" dirty="0" err="1">
                <a:solidFill>
                  <a:srgbClr val="444444"/>
                </a:solidFill>
                <a:effectLst/>
                <a:latin typeface="Arial" panose="020B0604020202020204" pitchFamily="34" charset="0"/>
                <a:cs typeface="Arial" panose="020B0604020202020204" pitchFamily="34" charset="0"/>
              </a:rPr>
              <a:t>ditunjukan</a:t>
            </a:r>
            <a:r>
              <a:rPr lang="en-ID" sz="2000" b="0" i="0" dirty="0">
                <a:solidFill>
                  <a:srgbClr val="444444"/>
                </a:solidFill>
                <a:effectLst/>
                <a:latin typeface="Arial" panose="020B0604020202020204" pitchFamily="34" charset="0"/>
                <a:cs typeface="Arial" panose="020B0604020202020204" pitchFamily="34" charset="0"/>
              </a:rPr>
              <a:t> oleh </a:t>
            </a:r>
            <a:r>
              <a:rPr lang="en-ID" sz="2000" b="0" i="0" dirty="0" err="1">
                <a:solidFill>
                  <a:srgbClr val="444444"/>
                </a:solidFill>
                <a:effectLst/>
                <a:latin typeface="Arial" panose="020B0604020202020204" pitchFamily="34" charset="0"/>
                <a:cs typeface="Arial" panose="020B0604020202020204" pitchFamily="34" charset="0"/>
              </a:rPr>
              <a:t>seorang</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individu</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Karakter</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dari</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seorang</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individu</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dapat</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terlihat</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dari</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berbagai</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macam</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atribut</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dalam</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tingkah</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lakunya</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dalam</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kehidupan</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sehari-hari</a:t>
            </a:r>
            <a:r>
              <a:rPr lang="en-ID" sz="2000" b="0" i="0" dirty="0">
                <a:solidFill>
                  <a:srgbClr val="444444"/>
                </a:solidFill>
                <a:effectLst/>
                <a:latin typeface="Arial" panose="020B0604020202020204" pitchFamily="34" charset="0"/>
                <a:cs typeface="Arial" panose="020B0604020202020204" pitchFamily="34" charset="0"/>
              </a:rPr>
              <a:t>.</a:t>
            </a:r>
          </a:p>
          <a:p>
            <a:pPr marL="0" indent="0" algn="just" fontAlgn="base">
              <a:buNone/>
            </a:pPr>
            <a:r>
              <a:rPr lang="en-ID" sz="2000" b="1" i="0" dirty="0">
                <a:solidFill>
                  <a:srgbClr val="232323"/>
                </a:solidFill>
                <a:effectLst/>
                <a:latin typeface="Arial" panose="020B0604020202020204" pitchFamily="34" charset="0"/>
                <a:cs typeface="Arial" panose="020B0604020202020204" pitchFamily="34" charset="0"/>
              </a:rPr>
              <a:t>2. </a:t>
            </a:r>
            <a:r>
              <a:rPr lang="en-ID" sz="2000" b="1" i="0" dirty="0" err="1">
                <a:solidFill>
                  <a:srgbClr val="232323"/>
                </a:solidFill>
                <a:effectLst/>
                <a:latin typeface="Arial" panose="020B0604020202020204" pitchFamily="34" charset="0"/>
                <a:cs typeface="Arial" panose="020B0604020202020204" pitchFamily="34" charset="0"/>
              </a:rPr>
              <a:t>Alwisol</a:t>
            </a:r>
            <a:r>
              <a:rPr lang="en-ID" sz="2000" b="1" i="0" dirty="0">
                <a:solidFill>
                  <a:srgbClr val="232323"/>
                </a:solidFill>
                <a:effectLst/>
                <a:latin typeface="Arial" panose="020B0604020202020204" pitchFamily="34" charset="0"/>
                <a:cs typeface="Arial" panose="020B0604020202020204" pitchFamily="34" charset="0"/>
              </a:rPr>
              <a:t> </a:t>
            </a:r>
            <a:endParaRPr lang="en-ID" sz="2000" b="0" i="0" dirty="0">
              <a:solidFill>
                <a:srgbClr val="232323"/>
              </a:solidFill>
              <a:effectLst/>
              <a:latin typeface="Arial" panose="020B0604020202020204" pitchFamily="34" charset="0"/>
              <a:cs typeface="Arial" panose="020B0604020202020204" pitchFamily="34" charset="0"/>
            </a:endParaRPr>
          </a:p>
          <a:p>
            <a:pPr marL="0" indent="0" algn="just" fontAlgn="base">
              <a:buNone/>
            </a:pPr>
            <a:r>
              <a:rPr lang="en-ID" sz="2000" b="0" i="0" dirty="0" err="1">
                <a:solidFill>
                  <a:srgbClr val="444444"/>
                </a:solidFill>
                <a:effectLst/>
                <a:latin typeface="Arial" panose="020B0604020202020204" pitchFamily="34" charset="0"/>
                <a:cs typeface="Arial" panose="020B0604020202020204" pitchFamily="34" charset="0"/>
              </a:rPr>
              <a:t>Alwisol</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berpendapat</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bahwa</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karakter</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merupakan</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suatu</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penggambaran</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dari</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tingkah</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laku</a:t>
            </a:r>
            <a:r>
              <a:rPr lang="en-ID" sz="2000" b="0" i="0" dirty="0">
                <a:solidFill>
                  <a:srgbClr val="444444"/>
                </a:solidFill>
                <a:effectLst/>
                <a:latin typeface="Arial" panose="020B0604020202020204" pitchFamily="34" charset="0"/>
                <a:cs typeface="Arial" panose="020B0604020202020204" pitchFamily="34" charset="0"/>
              </a:rPr>
              <a:t> yang </a:t>
            </a:r>
            <a:r>
              <a:rPr lang="en-ID" sz="2000" b="0" i="0" dirty="0" err="1">
                <a:solidFill>
                  <a:srgbClr val="444444"/>
                </a:solidFill>
                <a:effectLst/>
                <a:latin typeface="Arial" panose="020B0604020202020204" pitchFamily="34" charset="0"/>
                <a:cs typeface="Arial" panose="020B0604020202020204" pitchFamily="34" charset="0"/>
              </a:rPr>
              <a:t>dilakukan</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dengan</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cara</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memperlihatkan</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serta</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menonjolkan</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nilai</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benar</a:t>
            </a:r>
            <a:r>
              <a:rPr lang="en-ID" sz="2000" b="0" i="0" dirty="0">
                <a:solidFill>
                  <a:srgbClr val="444444"/>
                </a:solidFill>
                <a:effectLst/>
                <a:latin typeface="Arial" panose="020B0604020202020204" pitchFamily="34" charset="0"/>
                <a:cs typeface="Arial" panose="020B0604020202020204" pitchFamily="34" charset="0"/>
              </a:rPr>
              <a:t>-salah, </a:t>
            </a:r>
            <a:r>
              <a:rPr lang="en-ID" sz="2000" b="0" i="0" dirty="0" err="1">
                <a:solidFill>
                  <a:srgbClr val="444444"/>
                </a:solidFill>
                <a:effectLst/>
                <a:latin typeface="Arial" panose="020B0604020202020204" pitchFamily="34" charset="0"/>
                <a:cs typeface="Arial" panose="020B0604020202020204" pitchFamily="34" charset="0"/>
              </a:rPr>
              <a:t>baik</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atau</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buruk</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secara</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implisit</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atau</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eksplisit</a:t>
            </a:r>
            <a:r>
              <a:rPr lang="en-ID" sz="2000" b="0" i="0" dirty="0">
                <a:solidFill>
                  <a:srgbClr val="444444"/>
                </a:solidFill>
                <a:effectLst/>
                <a:latin typeface="Arial" panose="020B0604020202020204" pitchFamily="34" charset="0"/>
                <a:cs typeface="Arial" panose="020B0604020202020204" pitchFamily="34" charset="0"/>
              </a:rPr>
              <a:t>.</a:t>
            </a:r>
          </a:p>
          <a:p>
            <a:pPr marL="0" indent="0" algn="just" fontAlgn="base">
              <a:buNone/>
            </a:pPr>
            <a:endParaRPr lang="en-ID" sz="2000" b="0" i="0" dirty="0">
              <a:solidFill>
                <a:srgbClr val="444444"/>
              </a:solidFill>
              <a:effectLst/>
              <a:latin typeface="Arial" panose="020B0604020202020204" pitchFamily="34" charset="0"/>
              <a:cs typeface="Arial" panose="020B0604020202020204" pitchFamily="34" charset="0"/>
            </a:endParaRPr>
          </a:p>
          <a:p>
            <a:pPr marL="0" indent="0" algn="just">
              <a:buNone/>
            </a:pPr>
            <a:endParaRPr lang="en-ID" sz="2000" b="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spTree>
    <p:extLst>
      <p:ext uri="{BB962C8B-B14F-4D97-AF65-F5344CB8AC3E}">
        <p14:creationId xmlns:p14="http://schemas.microsoft.com/office/powerpoint/2010/main" val="222826828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4048737" cy="604781"/>
          </a:xfrm>
        </p:spPr>
        <p:txBody>
          <a:bodyPr/>
          <a:lstStyle/>
          <a:p>
            <a:r>
              <a:rPr lang="en-US" dirty="0" err="1"/>
              <a:t>Pengertian</a:t>
            </a:r>
            <a:r>
              <a:rPr lang="en-US" dirty="0"/>
              <a:t> </a:t>
            </a:r>
            <a:r>
              <a:rPr lang="en-US" dirty="0" err="1"/>
              <a:t>Karakter</a:t>
            </a:r>
            <a:endParaRPr lang="en-ID" dirty="0"/>
          </a:p>
        </p:txBody>
      </p:sp>
      <p:sp>
        <p:nvSpPr>
          <p:cNvPr id="3" name="Content Placeholder 2">
            <a:extLst>
              <a:ext uri="{FF2B5EF4-FFF2-40B4-BE49-F238E27FC236}">
                <a16:creationId xmlns:a16="http://schemas.microsoft.com/office/drawing/2014/main" id="{749E02E0-92F3-4659-B2D6-04A84C8910F4}"/>
              </a:ext>
            </a:extLst>
          </p:cNvPr>
          <p:cNvSpPr>
            <a:spLocks noGrp="1"/>
          </p:cNvSpPr>
          <p:nvPr>
            <p:ph idx="10"/>
          </p:nvPr>
        </p:nvSpPr>
        <p:spPr>
          <a:xfrm>
            <a:off x="0" y="1189537"/>
            <a:ext cx="9026291" cy="5351094"/>
          </a:xfrm>
        </p:spPr>
        <p:txBody>
          <a:bodyPr>
            <a:noAutofit/>
          </a:bodyPr>
          <a:lstStyle/>
          <a:p>
            <a:pPr marL="0" indent="0" algn="just" fontAlgn="base">
              <a:buNone/>
            </a:pPr>
            <a:r>
              <a:rPr lang="en-ID" sz="2000" b="1" i="0" dirty="0">
                <a:solidFill>
                  <a:srgbClr val="232323"/>
                </a:solidFill>
                <a:effectLst/>
                <a:latin typeface="Arial" panose="020B0604020202020204" pitchFamily="34" charset="0"/>
                <a:cs typeface="Arial" panose="020B0604020202020204" pitchFamily="34" charset="0"/>
              </a:rPr>
              <a:t>3. John Maxwell </a:t>
            </a:r>
            <a:endParaRPr lang="en-ID" sz="2000" b="0" i="0" dirty="0">
              <a:solidFill>
                <a:srgbClr val="232323"/>
              </a:solidFill>
              <a:effectLst/>
              <a:latin typeface="Arial" panose="020B0604020202020204" pitchFamily="34" charset="0"/>
              <a:cs typeface="Arial" panose="020B0604020202020204" pitchFamily="34" charset="0"/>
            </a:endParaRPr>
          </a:p>
          <a:p>
            <a:pPr marL="0" indent="0" algn="just" fontAlgn="base">
              <a:buNone/>
            </a:pPr>
            <a:r>
              <a:rPr lang="en-ID" sz="2000" b="0" i="0" dirty="0" err="1">
                <a:solidFill>
                  <a:srgbClr val="444444"/>
                </a:solidFill>
                <a:effectLst/>
                <a:latin typeface="Arial" panose="020B0604020202020204" pitchFamily="34" charset="0"/>
                <a:cs typeface="Arial" panose="020B0604020202020204" pitchFamily="34" charset="0"/>
              </a:rPr>
              <a:t>Karakter</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menurut</a:t>
            </a:r>
            <a:r>
              <a:rPr lang="en-ID" sz="2000" b="0" i="0" dirty="0">
                <a:solidFill>
                  <a:srgbClr val="444444"/>
                </a:solidFill>
                <a:effectLst/>
                <a:latin typeface="Arial" panose="020B0604020202020204" pitchFamily="34" charset="0"/>
                <a:cs typeface="Arial" panose="020B0604020202020204" pitchFamily="34" charset="0"/>
              </a:rPr>
              <a:t> John Maxwell </a:t>
            </a:r>
            <a:r>
              <a:rPr lang="en-ID" sz="2000" b="0" i="0" dirty="0" err="1">
                <a:solidFill>
                  <a:srgbClr val="444444"/>
                </a:solidFill>
                <a:effectLst/>
                <a:latin typeface="Arial" panose="020B0604020202020204" pitchFamily="34" charset="0"/>
                <a:cs typeface="Arial" panose="020B0604020202020204" pitchFamily="34" charset="0"/>
              </a:rPr>
              <a:t>lebih</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baik</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dibandingkan</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sekedar</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dari</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perkataan</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Lebih</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lanjut</a:t>
            </a:r>
            <a:r>
              <a:rPr lang="en-ID" sz="2000" b="0" i="0" dirty="0">
                <a:solidFill>
                  <a:srgbClr val="444444"/>
                </a:solidFill>
                <a:effectLst/>
                <a:latin typeface="Arial" panose="020B0604020202020204" pitchFamily="34" charset="0"/>
                <a:cs typeface="Arial" panose="020B0604020202020204" pitchFamily="34" charset="0"/>
              </a:rPr>
              <a:t> Maxwell </a:t>
            </a:r>
            <a:r>
              <a:rPr lang="en-ID" sz="2000" b="0" i="0" dirty="0" err="1">
                <a:solidFill>
                  <a:srgbClr val="444444"/>
                </a:solidFill>
                <a:effectLst/>
                <a:latin typeface="Arial" panose="020B0604020202020204" pitchFamily="34" charset="0"/>
                <a:cs typeface="Arial" panose="020B0604020202020204" pitchFamily="34" charset="0"/>
              </a:rPr>
              <a:t>kemudian</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menerangkan</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bahwa</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karakter</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merupakan</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suatu</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pilihan</a:t>
            </a:r>
            <a:r>
              <a:rPr lang="en-ID" sz="2000" b="0" i="0" dirty="0">
                <a:solidFill>
                  <a:srgbClr val="444444"/>
                </a:solidFill>
                <a:effectLst/>
                <a:latin typeface="Arial" panose="020B0604020202020204" pitchFamily="34" charset="0"/>
                <a:cs typeface="Arial" panose="020B0604020202020204" pitchFamily="34" charset="0"/>
              </a:rPr>
              <a:t> yang </a:t>
            </a:r>
            <a:r>
              <a:rPr lang="en-ID" sz="2000" b="0" i="0" dirty="0" err="1">
                <a:solidFill>
                  <a:srgbClr val="444444"/>
                </a:solidFill>
                <a:effectLst/>
                <a:latin typeface="Arial" panose="020B0604020202020204" pitchFamily="34" charset="0"/>
                <a:cs typeface="Arial" panose="020B0604020202020204" pitchFamily="34" charset="0"/>
              </a:rPr>
              <a:t>akan</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menentukan</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tingkat</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kesuksesan</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dari</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seorang</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individu</a:t>
            </a:r>
            <a:r>
              <a:rPr lang="en-ID" sz="2000" b="0" i="0" dirty="0">
                <a:solidFill>
                  <a:srgbClr val="444444"/>
                </a:solidFill>
                <a:effectLst/>
                <a:latin typeface="Arial" panose="020B0604020202020204" pitchFamily="34" charset="0"/>
                <a:cs typeface="Arial" panose="020B0604020202020204" pitchFamily="34" charset="0"/>
              </a:rPr>
              <a:t>.</a:t>
            </a:r>
          </a:p>
          <a:p>
            <a:pPr marL="0" indent="0" algn="just" fontAlgn="base">
              <a:buNone/>
            </a:pPr>
            <a:r>
              <a:rPr lang="en-ID" sz="2000" b="1" i="0" dirty="0">
                <a:solidFill>
                  <a:srgbClr val="232323"/>
                </a:solidFill>
                <a:effectLst/>
                <a:latin typeface="Arial" panose="020B0604020202020204" pitchFamily="34" charset="0"/>
                <a:cs typeface="Arial" panose="020B0604020202020204" pitchFamily="34" charset="0"/>
              </a:rPr>
              <a:t>4. </a:t>
            </a:r>
            <a:r>
              <a:rPr lang="en-ID" sz="2000" b="1" i="0" dirty="0" err="1">
                <a:solidFill>
                  <a:srgbClr val="232323"/>
                </a:solidFill>
                <a:effectLst/>
                <a:latin typeface="Arial" panose="020B0604020202020204" pitchFamily="34" charset="0"/>
                <a:cs typeface="Arial" panose="020B0604020202020204" pitchFamily="34" charset="0"/>
              </a:rPr>
              <a:t>Kamisa</a:t>
            </a:r>
            <a:r>
              <a:rPr lang="en-ID" sz="2000" b="1" i="0" dirty="0">
                <a:solidFill>
                  <a:srgbClr val="232323"/>
                </a:solidFill>
                <a:effectLst/>
                <a:latin typeface="Arial" panose="020B0604020202020204" pitchFamily="34" charset="0"/>
                <a:cs typeface="Arial" panose="020B0604020202020204" pitchFamily="34" charset="0"/>
              </a:rPr>
              <a:t> </a:t>
            </a:r>
            <a:endParaRPr lang="en-ID" sz="2000" b="0" i="0" dirty="0">
              <a:solidFill>
                <a:srgbClr val="232323"/>
              </a:solidFill>
              <a:effectLst/>
              <a:latin typeface="Arial" panose="020B0604020202020204" pitchFamily="34" charset="0"/>
              <a:cs typeface="Arial" panose="020B0604020202020204" pitchFamily="34" charset="0"/>
            </a:endParaRPr>
          </a:p>
          <a:p>
            <a:pPr marL="0" indent="0" algn="just" fontAlgn="base">
              <a:buNone/>
            </a:pPr>
            <a:r>
              <a:rPr lang="en-ID" sz="2000" b="0" i="0" dirty="0" err="1">
                <a:solidFill>
                  <a:srgbClr val="444444"/>
                </a:solidFill>
                <a:effectLst/>
                <a:latin typeface="Arial" panose="020B0604020202020204" pitchFamily="34" charset="0"/>
                <a:cs typeface="Arial" panose="020B0604020202020204" pitchFamily="34" charset="0"/>
              </a:rPr>
              <a:t>Definisi</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karakter</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menurut</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Kamisa</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adalah</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suatu</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sifat</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kejiwaan</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budi</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pekerti</a:t>
            </a:r>
            <a:r>
              <a:rPr lang="en-ID" sz="2000" b="0" i="0" dirty="0">
                <a:solidFill>
                  <a:srgbClr val="444444"/>
                </a:solidFill>
                <a:effectLst/>
                <a:latin typeface="Arial" panose="020B0604020202020204" pitchFamily="34" charset="0"/>
                <a:cs typeface="Arial" panose="020B0604020202020204" pitchFamily="34" charset="0"/>
              </a:rPr>
              <a:t> dan </a:t>
            </a:r>
            <a:r>
              <a:rPr lang="en-ID" sz="2000" b="0" i="0" dirty="0" err="1">
                <a:solidFill>
                  <a:srgbClr val="444444"/>
                </a:solidFill>
                <a:effectLst/>
                <a:latin typeface="Arial" panose="020B0604020202020204" pitchFamily="34" charset="0"/>
                <a:cs typeface="Arial" panose="020B0604020202020204" pitchFamily="34" charset="0"/>
              </a:rPr>
              <a:t>akhlak</a:t>
            </a:r>
            <a:r>
              <a:rPr lang="en-ID" sz="2000" b="0" i="0" dirty="0">
                <a:solidFill>
                  <a:srgbClr val="444444"/>
                </a:solidFill>
                <a:effectLst/>
                <a:latin typeface="Arial" panose="020B0604020202020204" pitchFamily="34" charset="0"/>
                <a:cs typeface="Arial" panose="020B0604020202020204" pitchFamily="34" charset="0"/>
              </a:rPr>
              <a:t> yang </a:t>
            </a:r>
            <a:r>
              <a:rPr lang="en-ID" sz="2000" b="0" i="0" dirty="0" err="1">
                <a:solidFill>
                  <a:srgbClr val="444444"/>
                </a:solidFill>
                <a:effectLst/>
                <a:latin typeface="Arial" panose="020B0604020202020204" pitchFamily="34" charset="0"/>
                <a:cs typeface="Arial" panose="020B0604020202020204" pitchFamily="34" charset="0"/>
              </a:rPr>
              <a:t>dimiliki</a:t>
            </a:r>
            <a:r>
              <a:rPr lang="en-ID" sz="2000" b="0" i="0" dirty="0">
                <a:solidFill>
                  <a:srgbClr val="444444"/>
                </a:solidFill>
                <a:effectLst/>
                <a:latin typeface="Arial" panose="020B0604020202020204" pitchFamily="34" charset="0"/>
                <a:cs typeface="Arial" panose="020B0604020202020204" pitchFamily="34" charset="0"/>
              </a:rPr>
              <a:t> oleh </a:t>
            </a:r>
            <a:r>
              <a:rPr lang="en-ID" sz="2000" b="0" i="0" dirty="0" err="1">
                <a:solidFill>
                  <a:srgbClr val="444444"/>
                </a:solidFill>
                <a:effectLst/>
                <a:latin typeface="Arial" panose="020B0604020202020204" pitchFamily="34" charset="0"/>
                <a:cs typeface="Arial" panose="020B0604020202020204" pitchFamily="34" charset="0"/>
              </a:rPr>
              <a:t>seseorang</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sehingga</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membuatnya</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berbeda</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dengan</a:t>
            </a:r>
            <a:r>
              <a:rPr lang="en-ID" sz="2000" b="0" i="0" dirty="0">
                <a:solidFill>
                  <a:srgbClr val="444444"/>
                </a:solidFill>
                <a:effectLst/>
                <a:latin typeface="Arial" panose="020B0604020202020204" pitchFamily="34" charset="0"/>
                <a:cs typeface="Arial" panose="020B0604020202020204" pitchFamily="34" charset="0"/>
              </a:rPr>
              <a:t> orang </a:t>
            </a:r>
            <a:r>
              <a:rPr lang="en-ID" sz="2000" b="0" i="0" dirty="0" err="1">
                <a:solidFill>
                  <a:srgbClr val="444444"/>
                </a:solidFill>
                <a:effectLst/>
                <a:latin typeface="Arial" panose="020B0604020202020204" pitchFamily="34" charset="0"/>
                <a:cs typeface="Arial" panose="020B0604020202020204" pitchFamily="34" charset="0"/>
              </a:rPr>
              <a:t>lainnya</a:t>
            </a:r>
            <a:r>
              <a:rPr lang="en-ID" sz="2000" b="0" i="0" dirty="0">
                <a:solidFill>
                  <a:srgbClr val="444444"/>
                </a:solidFill>
                <a:effectLst/>
                <a:latin typeface="Arial" panose="020B0604020202020204" pitchFamily="34" charset="0"/>
                <a:cs typeface="Arial" panose="020B0604020202020204" pitchFamily="34" charset="0"/>
              </a:rPr>
              <a:t>.</a:t>
            </a:r>
          </a:p>
          <a:p>
            <a:pPr marL="0" indent="0" algn="l" fontAlgn="base">
              <a:buNone/>
            </a:pPr>
            <a:r>
              <a:rPr lang="en-ID" sz="2000" b="1" i="0" dirty="0">
                <a:solidFill>
                  <a:srgbClr val="232323"/>
                </a:solidFill>
                <a:effectLst/>
                <a:latin typeface="Arial" panose="020B0604020202020204" pitchFamily="34" charset="0"/>
                <a:cs typeface="Arial" panose="020B0604020202020204" pitchFamily="34" charset="0"/>
              </a:rPr>
              <a:t>5. </a:t>
            </a:r>
            <a:r>
              <a:rPr lang="en-ID" sz="2000" b="1" i="0" dirty="0" err="1">
                <a:solidFill>
                  <a:srgbClr val="232323"/>
                </a:solidFill>
                <a:effectLst/>
                <a:latin typeface="Arial" panose="020B0604020202020204" pitchFamily="34" charset="0"/>
                <a:cs typeface="Arial" panose="020B0604020202020204" pitchFamily="34" charset="0"/>
              </a:rPr>
              <a:t>Poerwadarminta</a:t>
            </a:r>
            <a:r>
              <a:rPr lang="en-ID" sz="2000" b="1" i="0" dirty="0">
                <a:solidFill>
                  <a:srgbClr val="232323"/>
                </a:solidFill>
                <a:effectLst/>
                <a:latin typeface="Arial" panose="020B0604020202020204" pitchFamily="34" charset="0"/>
                <a:cs typeface="Arial" panose="020B0604020202020204" pitchFamily="34" charset="0"/>
              </a:rPr>
              <a:t> </a:t>
            </a:r>
            <a:endParaRPr lang="en-ID" sz="2000" b="0" i="0" dirty="0">
              <a:solidFill>
                <a:srgbClr val="232323"/>
              </a:solidFill>
              <a:effectLst/>
              <a:latin typeface="Arial" panose="020B0604020202020204" pitchFamily="34" charset="0"/>
              <a:cs typeface="Arial" panose="020B0604020202020204" pitchFamily="34" charset="0"/>
            </a:endParaRPr>
          </a:p>
          <a:p>
            <a:pPr marL="0" indent="0" algn="l" fontAlgn="base">
              <a:buNone/>
            </a:pPr>
            <a:r>
              <a:rPr lang="en-ID" sz="2000" b="0" i="0" dirty="0" err="1">
                <a:solidFill>
                  <a:srgbClr val="444444"/>
                </a:solidFill>
                <a:effectLst/>
                <a:latin typeface="Arial" panose="020B0604020202020204" pitchFamily="34" charset="0"/>
                <a:cs typeface="Arial" panose="020B0604020202020204" pitchFamily="34" charset="0"/>
              </a:rPr>
              <a:t>Poerwadarminta</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mengemukakan</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pendapat</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bahwa</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karakter</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adalah</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watak</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sifat</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kejiwaan</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akhlak</a:t>
            </a:r>
            <a:r>
              <a:rPr lang="en-ID" sz="2000" b="0" i="0" dirty="0">
                <a:solidFill>
                  <a:srgbClr val="444444"/>
                </a:solidFill>
                <a:effectLst/>
                <a:latin typeface="Arial" panose="020B0604020202020204" pitchFamily="34" charset="0"/>
                <a:cs typeface="Arial" panose="020B0604020202020204" pitchFamily="34" charset="0"/>
              </a:rPr>
              <a:t> dan </a:t>
            </a:r>
            <a:r>
              <a:rPr lang="en-ID" sz="2000" b="0" i="0" dirty="0" err="1">
                <a:solidFill>
                  <a:srgbClr val="444444"/>
                </a:solidFill>
                <a:effectLst/>
                <a:latin typeface="Arial" panose="020B0604020202020204" pitchFamily="34" charset="0"/>
                <a:cs typeface="Arial" panose="020B0604020202020204" pitchFamily="34" charset="0"/>
              </a:rPr>
              <a:t>tabiat</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atau</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budi</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pekerti</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seseorang</a:t>
            </a:r>
            <a:r>
              <a:rPr lang="en-ID" sz="2000" b="0" i="0" dirty="0">
                <a:solidFill>
                  <a:srgbClr val="444444"/>
                </a:solidFill>
                <a:effectLst/>
                <a:latin typeface="Arial" panose="020B0604020202020204" pitchFamily="34" charset="0"/>
                <a:cs typeface="Arial" panose="020B0604020202020204" pitchFamily="34" charset="0"/>
              </a:rPr>
              <a:t> yang </a:t>
            </a:r>
            <a:r>
              <a:rPr lang="en-ID" sz="2000" b="0" i="0" dirty="0" err="1">
                <a:solidFill>
                  <a:srgbClr val="444444"/>
                </a:solidFill>
                <a:effectLst/>
                <a:latin typeface="Arial" panose="020B0604020202020204" pitchFamily="34" charset="0"/>
                <a:cs typeface="Arial" panose="020B0604020202020204" pitchFamily="34" charset="0"/>
              </a:rPr>
              <a:t>membedakan</a:t>
            </a:r>
            <a:r>
              <a:rPr lang="en-ID" sz="2000" b="0" i="0" dirty="0">
                <a:solidFill>
                  <a:srgbClr val="444444"/>
                </a:solidFill>
                <a:effectLst/>
                <a:latin typeface="Arial" panose="020B0604020202020204" pitchFamily="34" charset="0"/>
                <a:cs typeface="Arial" panose="020B0604020202020204" pitchFamily="34" charset="0"/>
              </a:rPr>
              <a:t> orang </a:t>
            </a:r>
            <a:r>
              <a:rPr lang="en-ID" sz="2000" b="0" i="0" dirty="0" err="1">
                <a:solidFill>
                  <a:srgbClr val="444444"/>
                </a:solidFill>
                <a:effectLst/>
                <a:latin typeface="Arial" panose="020B0604020202020204" pitchFamily="34" charset="0"/>
                <a:cs typeface="Arial" panose="020B0604020202020204" pitchFamily="34" charset="0"/>
              </a:rPr>
              <a:t>tersebut</a:t>
            </a:r>
            <a:r>
              <a:rPr lang="en-ID" sz="2000" b="0" i="0" dirty="0">
                <a:solidFill>
                  <a:srgbClr val="444444"/>
                </a:solidFill>
                <a:effectLst/>
                <a:latin typeface="Arial" panose="020B0604020202020204" pitchFamily="34" charset="0"/>
                <a:cs typeface="Arial" panose="020B0604020202020204" pitchFamily="34" charset="0"/>
              </a:rPr>
              <a:t> </a:t>
            </a:r>
            <a:r>
              <a:rPr lang="en-ID" sz="2000" b="0" i="0" dirty="0" err="1">
                <a:solidFill>
                  <a:srgbClr val="444444"/>
                </a:solidFill>
                <a:effectLst/>
                <a:latin typeface="Arial" panose="020B0604020202020204" pitchFamily="34" charset="0"/>
                <a:cs typeface="Arial" panose="020B0604020202020204" pitchFamily="34" charset="0"/>
              </a:rPr>
              <a:t>dengan</a:t>
            </a:r>
            <a:r>
              <a:rPr lang="en-ID" sz="2000" b="0" i="0" dirty="0">
                <a:solidFill>
                  <a:srgbClr val="444444"/>
                </a:solidFill>
                <a:effectLst/>
                <a:latin typeface="Arial" panose="020B0604020202020204" pitchFamily="34" charset="0"/>
                <a:cs typeface="Arial" panose="020B0604020202020204" pitchFamily="34" charset="0"/>
              </a:rPr>
              <a:t> orang </a:t>
            </a:r>
            <a:r>
              <a:rPr lang="en-ID" sz="2000" b="0" i="0" dirty="0" err="1">
                <a:solidFill>
                  <a:srgbClr val="444444"/>
                </a:solidFill>
                <a:effectLst/>
                <a:latin typeface="Arial" panose="020B0604020202020204" pitchFamily="34" charset="0"/>
                <a:cs typeface="Arial" panose="020B0604020202020204" pitchFamily="34" charset="0"/>
              </a:rPr>
              <a:t>lainnya</a:t>
            </a:r>
            <a:r>
              <a:rPr lang="en-ID" sz="2000" b="0" i="0" dirty="0">
                <a:solidFill>
                  <a:srgbClr val="444444"/>
                </a:solidFill>
                <a:effectLst/>
                <a:latin typeface="Arial" panose="020B0604020202020204" pitchFamily="34" charset="0"/>
                <a:cs typeface="Arial" panose="020B0604020202020204" pitchFamily="34" charset="0"/>
              </a:rPr>
              <a:t>.</a:t>
            </a:r>
          </a:p>
          <a:p>
            <a:pPr marL="0" indent="0" algn="just" fontAlgn="base">
              <a:buNone/>
            </a:pPr>
            <a:endParaRPr lang="en-ID" sz="2000" b="0" i="0" dirty="0">
              <a:solidFill>
                <a:srgbClr val="444444"/>
              </a:solidFill>
              <a:effectLst/>
              <a:latin typeface="Arial" panose="020B0604020202020204" pitchFamily="34" charset="0"/>
              <a:cs typeface="Arial" panose="020B0604020202020204" pitchFamily="34" charset="0"/>
            </a:endParaRPr>
          </a:p>
          <a:p>
            <a:pPr marL="0" indent="0" algn="just" fontAlgn="base">
              <a:buNone/>
            </a:pPr>
            <a:endParaRPr lang="en-ID" sz="2000" b="0" i="0" dirty="0">
              <a:solidFill>
                <a:srgbClr val="444444"/>
              </a:solidFill>
              <a:effectLst/>
              <a:latin typeface="Arial" panose="020B0604020202020204" pitchFamily="34" charset="0"/>
              <a:cs typeface="Arial" panose="020B0604020202020204" pitchFamily="34" charset="0"/>
            </a:endParaRPr>
          </a:p>
          <a:p>
            <a:pPr marL="0" indent="0" algn="just">
              <a:buNone/>
            </a:pPr>
            <a:endParaRPr lang="en-ID" sz="2000" b="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spTree>
    <p:extLst>
      <p:ext uri="{BB962C8B-B14F-4D97-AF65-F5344CB8AC3E}">
        <p14:creationId xmlns:p14="http://schemas.microsoft.com/office/powerpoint/2010/main" val="162688056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9383081" cy="604781"/>
          </a:xfrm>
        </p:spPr>
        <p:txBody>
          <a:bodyPr/>
          <a:lstStyle/>
          <a:p>
            <a:r>
              <a:rPr lang="en-US" dirty="0" err="1"/>
              <a:t>Berdasarkan</a:t>
            </a:r>
            <a:r>
              <a:rPr lang="en-US" dirty="0"/>
              <a:t> Hasil </a:t>
            </a:r>
            <a:r>
              <a:rPr lang="en-US" dirty="0" err="1"/>
              <a:t>Penelitian</a:t>
            </a:r>
            <a:r>
              <a:rPr lang="en-US" dirty="0"/>
              <a:t> </a:t>
            </a:r>
            <a:r>
              <a:rPr lang="en-US" dirty="0" err="1"/>
              <a:t>Karakter</a:t>
            </a:r>
            <a:r>
              <a:rPr lang="en-US" dirty="0"/>
              <a:t> </a:t>
            </a:r>
            <a:r>
              <a:rPr lang="en-US" dirty="0" err="1"/>
              <a:t>Penyuluh</a:t>
            </a:r>
            <a:endParaRPr lang="en-ID" dirty="0"/>
          </a:p>
        </p:txBody>
      </p:sp>
      <p:sp>
        <p:nvSpPr>
          <p:cNvPr id="3" name="Content Placeholder 2">
            <a:extLst>
              <a:ext uri="{FF2B5EF4-FFF2-40B4-BE49-F238E27FC236}">
                <a16:creationId xmlns:a16="http://schemas.microsoft.com/office/drawing/2014/main" id="{749E02E0-92F3-4659-B2D6-04A84C8910F4}"/>
              </a:ext>
            </a:extLst>
          </p:cNvPr>
          <p:cNvSpPr>
            <a:spLocks noGrp="1"/>
          </p:cNvSpPr>
          <p:nvPr>
            <p:ph idx="10"/>
          </p:nvPr>
        </p:nvSpPr>
        <p:spPr>
          <a:xfrm>
            <a:off x="0" y="1189536"/>
            <a:ext cx="9026291" cy="5668463"/>
          </a:xfrm>
        </p:spPr>
        <p:txBody>
          <a:bodyPr>
            <a:noAutofit/>
          </a:bodyPr>
          <a:lstStyle/>
          <a:p>
            <a:pPr marL="0" indent="0" algn="just">
              <a:buNone/>
            </a:pPr>
            <a:r>
              <a:rPr lang="en-US" sz="2000" b="0" dirty="0" err="1">
                <a:latin typeface="Arial" panose="020B0604020202020204" pitchFamily="34" charset="0"/>
                <a:cs typeface="Arial" panose="020B0604020202020204" pitchFamily="34" charset="0"/>
              </a:rPr>
              <a:t>Berdasarkan</a:t>
            </a:r>
            <a:r>
              <a:rPr lang="en-US" sz="2000" b="0" dirty="0">
                <a:latin typeface="Arial" panose="020B0604020202020204" pitchFamily="34" charset="0"/>
                <a:cs typeface="Arial" panose="020B0604020202020204" pitchFamily="34" charset="0"/>
              </a:rPr>
              <a:t> Hasil </a:t>
            </a:r>
            <a:r>
              <a:rPr lang="en-US" sz="2000" b="0" dirty="0" err="1">
                <a:latin typeface="Arial" panose="020B0604020202020204" pitchFamily="34" charset="0"/>
                <a:cs typeface="Arial" panose="020B0604020202020204" pitchFamily="34" charset="0"/>
              </a:rPr>
              <a:t>Penelitian</a:t>
            </a:r>
            <a:r>
              <a:rPr lang="en-US" sz="2000" b="0" dirty="0">
                <a:latin typeface="Arial" panose="020B0604020202020204" pitchFamily="34" charset="0"/>
                <a:cs typeface="Arial" panose="020B0604020202020204" pitchFamily="34" charset="0"/>
              </a:rPr>
              <a:t> </a:t>
            </a:r>
            <a:r>
              <a:rPr lang="en-ID" sz="2000" b="0" i="0" dirty="0" err="1">
                <a:solidFill>
                  <a:srgbClr val="222222"/>
                </a:solidFill>
                <a:effectLst/>
                <a:latin typeface="Arial" panose="020B0604020202020204" pitchFamily="34" charset="0"/>
                <a:cs typeface="Arial" panose="020B0604020202020204" pitchFamily="34" charset="0"/>
              </a:rPr>
              <a:t>Irdiana</a:t>
            </a:r>
            <a:r>
              <a:rPr lang="en-ID" sz="2000" b="0" dirty="0">
                <a:solidFill>
                  <a:srgbClr val="222222"/>
                </a:solidFill>
                <a:latin typeface="Arial" panose="020B0604020202020204" pitchFamily="34" charset="0"/>
                <a:cs typeface="Arial" panose="020B0604020202020204" pitchFamily="34" charset="0"/>
              </a:rPr>
              <a:t> et al </a:t>
            </a:r>
            <a:r>
              <a:rPr lang="en-ID" sz="2000" b="0" i="0" dirty="0">
                <a:solidFill>
                  <a:srgbClr val="222222"/>
                </a:solidFill>
                <a:effectLst/>
                <a:latin typeface="Arial" panose="020B0604020202020204" pitchFamily="34" charset="0"/>
                <a:cs typeface="Arial" panose="020B0604020202020204" pitchFamily="34" charset="0"/>
              </a:rPr>
              <a:t>(2023) </a:t>
            </a:r>
            <a:r>
              <a:rPr lang="en-ID" sz="2000" b="0" i="0" dirty="0" err="1">
                <a:solidFill>
                  <a:srgbClr val="222222"/>
                </a:solidFill>
                <a:effectLst/>
                <a:latin typeface="Arial" panose="020B0604020202020204" pitchFamily="34" charset="0"/>
                <a:cs typeface="Arial" panose="020B0604020202020204" pitchFamily="34" charset="0"/>
              </a:rPr>
              <a:t>tentang</a:t>
            </a:r>
            <a:r>
              <a:rPr lang="en-ID" sz="2000" b="0" i="0" dirty="0">
                <a:solidFill>
                  <a:srgbClr val="222222"/>
                </a:solidFill>
                <a:effectLst/>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Keberhasilan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Penyuluhan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Melalui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Karakteristik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Penyuluh</a:t>
            </a:r>
            <a:r>
              <a:rPr lang="en-ID" sz="2000" b="0" dirty="0">
                <a:latin typeface="Arial" panose="020B0604020202020204" pitchFamily="34" charset="0"/>
                <a:cs typeface="Arial" panose="020B0604020202020204" pitchFamily="34" charset="0"/>
              </a:rPr>
              <a:t>,</a:t>
            </a:r>
            <a:r>
              <a:rPr lang="en-ID" sz="2000" b="0" i="0" dirty="0">
                <a:solidFill>
                  <a:srgbClr val="222222"/>
                </a:solidFill>
                <a:effectLst/>
                <a:latin typeface="Arial" panose="020B0604020202020204" pitchFamily="34" charset="0"/>
                <a:cs typeface="Arial" panose="020B0604020202020204" pitchFamily="34" charset="0"/>
              </a:rPr>
              <a:t> </a:t>
            </a:r>
            <a:r>
              <a:rPr lang="en-ID" sz="2000" b="0" dirty="0">
                <a:latin typeface="Arial" panose="020B0604020202020204" pitchFamily="34" charset="0"/>
                <a:cs typeface="Arial" panose="020B0604020202020204" pitchFamily="34" charset="0"/>
              </a:rPr>
              <a:t>Hasil </a:t>
            </a:r>
            <a:r>
              <a:rPr lang="en-ID" sz="2000" b="0" dirty="0" err="1">
                <a:latin typeface="Arial" panose="020B0604020202020204" pitchFamily="34" charset="0"/>
                <a:cs typeface="Arial" panose="020B0604020202020204" pitchFamily="34" charset="0"/>
              </a:rPr>
              <a:t>penelitian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menunjukkan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bahwa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penyuluh</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didominasi</a:t>
            </a:r>
            <a:r>
              <a:rPr lang="en-ID" sz="2000" b="0" dirty="0">
                <a:latin typeface="Arial" panose="020B0604020202020204" pitchFamily="34" charset="0"/>
                <a:cs typeface="Arial" panose="020B0604020202020204" pitchFamily="34" charset="0"/>
              </a:rPr>
              <a:t> oleh </a:t>
            </a:r>
            <a:r>
              <a:rPr lang="en-ID" sz="2000" b="0" dirty="0" err="1">
                <a:latin typeface="Arial" panose="020B0604020202020204" pitchFamily="34" charset="0"/>
                <a:cs typeface="Arial" panose="020B0604020202020204" pitchFamily="34" charset="0"/>
              </a:rPr>
              <a:t>laki-laki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dengan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rentang</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usia</a:t>
            </a:r>
            <a:r>
              <a:rPr lang="en-ID" sz="2000" b="0" dirty="0">
                <a:latin typeface="Arial" panose="020B0604020202020204" pitchFamily="34" charset="0"/>
                <a:cs typeface="Arial" panose="020B0604020202020204" pitchFamily="34" charset="0"/>
              </a:rPr>
              <a:t> 35-55 </a:t>
            </a:r>
            <a:r>
              <a:rPr lang="en-ID" sz="2000" b="0" dirty="0" err="1">
                <a:latin typeface="Arial" panose="020B0604020202020204" pitchFamily="34" charset="0"/>
                <a:cs typeface="Arial" panose="020B0604020202020204" pitchFamily="34" charset="0"/>
              </a:rPr>
              <a:t>tahun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pengalaman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penyuluh</a:t>
            </a:r>
            <a:r>
              <a:rPr lang="en-ID" sz="2000" b="0" dirty="0">
                <a:latin typeface="Arial" panose="020B0604020202020204" pitchFamily="34" charset="0"/>
                <a:cs typeface="Arial" panose="020B0604020202020204" pitchFamily="34" charset="0"/>
              </a:rPr>
              <a:t> rata-rata 10-20 </a:t>
            </a:r>
            <a:r>
              <a:rPr lang="en-ID" sz="2000" b="0" dirty="0" err="1">
                <a:latin typeface="Arial" panose="020B0604020202020204" pitchFamily="34" charset="0"/>
                <a:cs typeface="Arial" panose="020B0604020202020204" pitchFamily="34" charset="0"/>
              </a:rPr>
              <a:t>tahun</a:t>
            </a:r>
            <a:r>
              <a:rPr lang="en-ID" sz="2000" b="0" dirty="0">
                <a:latin typeface="Arial" panose="020B0604020202020204" pitchFamily="34" charset="0"/>
                <a:cs typeface="Arial" panose="020B0604020202020204" pitchFamily="34" charset="0"/>
              </a:rPr>
              <a:t>, status </a:t>
            </a:r>
            <a:r>
              <a:rPr lang="en-ID" sz="2000" b="0" dirty="0" err="1">
                <a:latin typeface="Arial" panose="020B0604020202020204" pitchFamily="34" charset="0"/>
                <a:cs typeface="Arial" panose="020B0604020202020204" pitchFamily="34" charset="0"/>
              </a:rPr>
              <a:t>menikah</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jumlah</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tanggungan</a:t>
            </a:r>
            <a:r>
              <a:rPr lang="en-ID" sz="2000" b="0" dirty="0">
                <a:latin typeface="Arial" panose="020B0604020202020204" pitchFamily="34" charset="0"/>
                <a:cs typeface="Arial" panose="020B0604020202020204" pitchFamily="34" charset="0"/>
              </a:rPr>
              <a:t> 3-4 orang, </a:t>
            </a:r>
            <a:r>
              <a:rPr lang="en-ID" sz="2000" b="0" dirty="0" err="1">
                <a:latin typeface="Arial" panose="020B0604020202020204" pitchFamily="34" charset="0"/>
                <a:cs typeface="Arial" panose="020B0604020202020204" pitchFamily="34" charset="0"/>
              </a:rPr>
              <a:t>pendidikan</a:t>
            </a:r>
            <a:r>
              <a:rPr lang="en-ID" sz="2000" b="0" dirty="0">
                <a:latin typeface="Arial" panose="020B0604020202020204" pitchFamily="34" charset="0"/>
                <a:cs typeface="Arial" panose="020B0604020202020204" pitchFamily="34" charset="0"/>
              </a:rPr>
              <a:t> formal rata-rata D3/</a:t>
            </a:r>
            <a:r>
              <a:rPr lang="en-ID" sz="2000" b="0" dirty="0" err="1">
                <a:latin typeface="Arial" panose="020B0604020202020204" pitchFamily="34" charset="0"/>
                <a:cs typeface="Arial" panose="020B0604020202020204" pitchFamily="34" charset="0"/>
              </a:rPr>
              <a:t>Sarjana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pendidikan</a:t>
            </a:r>
            <a:r>
              <a:rPr lang="en-ID" sz="2000" b="0" dirty="0">
                <a:latin typeface="Arial" panose="020B0604020202020204" pitchFamily="34" charset="0"/>
                <a:cs typeface="Arial" panose="020B0604020202020204" pitchFamily="34" charset="0"/>
              </a:rPr>
              <a:t> non formal yang </a:t>
            </a:r>
            <a:r>
              <a:rPr lang="en-ID" sz="2000" b="0" dirty="0" err="1">
                <a:latin typeface="Arial" panose="020B0604020202020204" pitchFamily="34" charset="0"/>
                <a:cs typeface="Arial" panose="020B0604020202020204" pitchFamily="34" charset="0"/>
              </a:rPr>
              <a:t>diikuti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merata</a:t>
            </a:r>
            <a:r>
              <a:rPr lang="en-ID" sz="2000" b="0" dirty="0">
                <a:latin typeface="Arial" panose="020B0604020202020204" pitchFamily="34" charset="0"/>
                <a:cs typeface="Arial" panose="020B0604020202020204" pitchFamily="34" charset="0"/>
              </a:rPr>
              <a:t> pada </a:t>
            </a:r>
            <a:r>
              <a:rPr lang="en-ID" sz="2000" b="0" dirty="0" err="1">
                <a:latin typeface="Arial" panose="020B0604020202020204" pitchFamily="34" charset="0"/>
                <a:cs typeface="Arial" panose="020B0604020202020204" pitchFamily="34" charset="0"/>
              </a:rPr>
              <a:t>tiap</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levelnya</a:t>
            </a:r>
            <a:r>
              <a:rPr lang="en-ID" sz="2000" b="0" dirty="0">
                <a:latin typeface="Arial" panose="020B0604020202020204" pitchFamily="34" charset="0"/>
                <a:cs typeface="Arial" panose="020B0604020202020204" pitchFamily="34" charset="0"/>
              </a:rPr>
              <a:t> di </a:t>
            </a:r>
            <a:r>
              <a:rPr lang="en-ID" sz="2000" b="0" dirty="0" err="1">
                <a:latin typeface="Arial" panose="020B0604020202020204" pitchFamily="34" charset="0"/>
                <a:cs typeface="Arial" panose="020B0604020202020204" pitchFamily="34" charset="0"/>
              </a:rPr>
              <a:t>tahun</a:t>
            </a:r>
            <a:r>
              <a:rPr lang="en-ID" sz="2000" b="0" dirty="0">
                <a:latin typeface="Arial" panose="020B0604020202020204" pitchFamily="34" charset="0"/>
                <a:cs typeface="Arial" panose="020B0604020202020204" pitchFamily="34" charset="0"/>
              </a:rPr>
              <a:t> 2022. </a:t>
            </a:r>
            <a:r>
              <a:rPr lang="en-ID" sz="2000" b="0" dirty="0" err="1">
                <a:latin typeface="Arial" panose="020B0604020202020204" pitchFamily="34" charset="0"/>
                <a:cs typeface="Arial" panose="020B0604020202020204" pitchFamily="34" charset="0"/>
              </a:rPr>
              <a:t>Upaya</a:t>
            </a:r>
            <a:r>
              <a:rPr lang="en-ID" sz="2000" b="0" dirty="0">
                <a:latin typeface="Arial" panose="020B0604020202020204" pitchFamily="34" charset="0"/>
                <a:cs typeface="Arial" panose="020B0604020202020204" pitchFamily="34" charset="0"/>
              </a:rPr>
              <a:t> yang </a:t>
            </a:r>
            <a:r>
              <a:rPr lang="en-ID" sz="2000" b="0" dirty="0" err="1">
                <a:latin typeface="Arial" panose="020B0604020202020204" pitchFamily="34" charset="0"/>
                <a:cs typeface="Arial" panose="020B0604020202020204" pitchFamily="34" charset="0"/>
              </a:rPr>
              <a:t>dilakukan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untuk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peningkatan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kompetensi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penyuluh</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dengan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adanya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pelatihan</a:t>
            </a:r>
            <a:r>
              <a:rPr lang="en-ID" sz="2000" b="0" dirty="0">
                <a:latin typeface="Arial" panose="020B0604020202020204" pitchFamily="34" charset="0"/>
                <a:cs typeface="Arial" panose="020B0604020202020204" pitchFamily="34" charset="0"/>
              </a:rPr>
              <a:t>, program </a:t>
            </a:r>
            <a:r>
              <a:rPr lang="en-ID" sz="2000" b="0" dirty="0" err="1">
                <a:latin typeface="Arial" panose="020B0604020202020204" pitchFamily="34" charset="0"/>
                <a:cs typeface="Arial" panose="020B0604020202020204" pitchFamily="34" charset="0"/>
              </a:rPr>
              <a:t>beasiswa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pendidikan</a:t>
            </a:r>
            <a:r>
              <a:rPr lang="en-ID" sz="2000" b="0" dirty="0">
                <a:latin typeface="Arial" panose="020B0604020202020204" pitchFamily="34" charset="0"/>
                <a:cs typeface="Arial" panose="020B0604020202020204" pitchFamily="34" charset="0"/>
              </a:rPr>
              <a:t> formal </a:t>
            </a:r>
            <a:r>
              <a:rPr lang="en-ID" sz="2000" b="0" dirty="0" err="1">
                <a:latin typeface="Arial" panose="020B0604020202020204" pitchFamily="34" charset="0"/>
                <a:cs typeface="Arial" panose="020B0604020202020204" pitchFamily="34" charset="0"/>
              </a:rPr>
              <a:t>bagi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penyuluh</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diikutsertakan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dalam</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pendidikan</a:t>
            </a:r>
            <a:r>
              <a:rPr lang="en-ID" sz="2000" b="0" dirty="0">
                <a:latin typeface="Arial" panose="020B0604020202020204" pitchFamily="34" charset="0"/>
                <a:cs typeface="Arial" panose="020B0604020202020204" pitchFamily="34" charset="0"/>
              </a:rPr>
              <a:t> nonformal </a:t>
            </a:r>
            <a:r>
              <a:rPr lang="en-ID" sz="2000" b="0" dirty="0" err="1">
                <a:latin typeface="Arial" panose="020B0604020202020204" pitchFamily="34" charset="0"/>
                <a:cs typeface="Arial" panose="020B0604020202020204" pitchFamily="34" charset="0"/>
              </a:rPr>
              <a:t>dengan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materi</a:t>
            </a:r>
            <a:r>
              <a:rPr lang="en-ID" sz="2000" b="0" dirty="0">
                <a:latin typeface="Arial" panose="020B0604020202020204" pitchFamily="34" charset="0"/>
                <a:cs typeface="Arial" panose="020B0604020202020204" pitchFamily="34" charset="0"/>
              </a:rPr>
              <a:t> yang </a:t>
            </a:r>
            <a:r>
              <a:rPr lang="en-ID" sz="2000" b="0" dirty="0" err="1">
                <a:latin typeface="Arial" panose="020B0604020202020204" pitchFamily="34" charset="0"/>
                <a:cs typeface="Arial" panose="020B0604020202020204" pitchFamily="34" charset="0"/>
              </a:rPr>
              <a:t>pelatihan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relevan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menunjang</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kegiatannya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Penambahan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tenaga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penyuluh</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dengan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pemberdayaan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penyuluh</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swadaya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membina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wkpp</a:t>
            </a:r>
            <a:r>
              <a:rPr lang="en-ID" sz="2000" b="0" dirty="0">
                <a:latin typeface="Arial" panose="020B0604020202020204" pitchFamily="34" charset="0"/>
                <a:cs typeface="Arial" panose="020B0604020202020204" pitchFamily="34" charset="0"/>
              </a:rPr>
              <a:t> yang </a:t>
            </a:r>
            <a:r>
              <a:rPr lang="en-ID" sz="2000" b="0" dirty="0" err="1">
                <a:latin typeface="Arial" panose="020B0604020202020204" pitchFamily="34" charset="0"/>
                <a:cs typeface="Arial" panose="020B0604020202020204" pitchFamily="34" charset="0"/>
              </a:rPr>
              <a:t>potensial</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fasilitas</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pendukung</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kegiatan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serta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kegiatan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penyegaran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penyuluh</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sebagai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upaya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mengurangi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beban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kerja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penyuluh</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kejenuhan</a:t>
            </a:r>
            <a:r>
              <a:rPr lang="en-ID" sz="2000" b="0" dirty="0">
                <a:latin typeface="Arial" panose="020B0604020202020204" pitchFamily="34" charset="0"/>
                <a:cs typeface="Arial" panose="020B0604020202020204" pitchFamily="34" charset="0"/>
              </a:rPr>
              <a:t>, dan </a:t>
            </a:r>
            <a:r>
              <a:rPr lang="en-ID" sz="2000" b="0" dirty="0" err="1">
                <a:latin typeface="Arial" panose="020B0604020202020204" pitchFamily="34" charset="0"/>
                <a:cs typeface="Arial" panose="020B0604020202020204" pitchFamily="34" charset="0"/>
              </a:rPr>
              <a:t>memaksimalkan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kinerjanya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Pembinaan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tersebut</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diharapkan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dapat</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meningkatkan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peran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penyuluh</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dalam</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melaksanakan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fungsi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kelembagaan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dengan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baik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untuk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meningkatkan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kinerja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penyuluh</a:t>
            </a:r>
            <a:r>
              <a:rPr lang="en-ID" sz="2000" b="0" dirty="0">
                <a:latin typeface="Arial" panose="020B0604020202020204" pitchFamily="34" charset="0"/>
                <a:cs typeface="Arial" panose="020B0604020202020204" pitchFamily="34" charset="0"/>
              </a:rPr>
              <a:t>.</a:t>
            </a:r>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spTree>
    <p:extLst>
      <p:ext uri="{BB962C8B-B14F-4D97-AF65-F5344CB8AC3E}">
        <p14:creationId xmlns:p14="http://schemas.microsoft.com/office/powerpoint/2010/main" val="233265166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9383081" cy="604781"/>
          </a:xfrm>
        </p:spPr>
        <p:txBody>
          <a:bodyPr/>
          <a:lstStyle/>
          <a:p>
            <a:r>
              <a:rPr lang="en-US" dirty="0" err="1"/>
              <a:t>Berdasarkan</a:t>
            </a:r>
            <a:r>
              <a:rPr lang="en-US" dirty="0"/>
              <a:t> Hasil </a:t>
            </a:r>
            <a:r>
              <a:rPr lang="en-US" dirty="0" err="1"/>
              <a:t>Penelitian</a:t>
            </a:r>
            <a:r>
              <a:rPr lang="en-US" dirty="0"/>
              <a:t> </a:t>
            </a:r>
            <a:r>
              <a:rPr lang="en-US" dirty="0" err="1"/>
              <a:t>Karakter</a:t>
            </a:r>
            <a:r>
              <a:rPr lang="en-US" dirty="0"/>
              <a:t> </a:t>
            </a:r>
            <a:r>
              <a:rPr lang="en-US" dirty="0" err="1"/>
              <a:t>Penyuluh</a:t>
            </a:r>
            <a:endParaRPr lang="en-ID" dirty="0"/>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pic>
        <p:nvPicPr>
          <p:cNvPr id="6" name="Picture 5">
            <a:extLst>
              <a:ext uri="{FF2B5EF4-FFF2-40B4-BE49-F238E27FC236}">
                <a16:creationId xmlns:a16="http://schemas.microsoft.com/office/drawing/2014/main" id="{A687759F-FDB6-4176-9957-473B1F2963C0}"/>
              </a:ext>
            </a:extLst>
          </p:cNvPr>
          <p:cNvPicPr>
            <a:picLocks noChangeAspect="1"/>
          </p:cNvPicPr>
          <p:nvPr/>
        </p:nvPicPr>
        <p:blipFill>
          <a:blip r:embed="rId3"/>
          <a:stretch>
            <a:fillRect/>
          </a:stretch>
        </p:blipFill>
        <p:spPr>
          <a:xfrm>
            <a:off x="213357" y="1223586"/>
            <a:ext cx="6030167" cy="1371791"/>
          </a:xfrm>
          <a:prstGeom prst="rect">
            <a:avLst/>
          </a:prstGeom>
        </p:spPr>
      </p:pic>
      <p:sp>
        <p:nvSpPr>
          <p:cNvPr id="7" name="TextBox 6">
            <a:extLst>
              <a:ext uri="{FF2B5EF4-FFF2-40B4-BE49-F238E27FC236}">
                <a16:creationId xmlns:a16="http://schemas.microsoft.com/office/drawing/2014/main" id="{5176DA9B-09CC-4E29-8BAA-BBDDF45B3BD6}"/>
              </a:ext>
            </a:extLst>
          </p:cNvPr>
          <p:cNvSpPr txBox="1"/>
          <p:nvPr/>
        </p:nvSpPr>
        <p:spPr>
          <a:xfrm>
            <a:off x="6456881" y="1223490"/>
            <a:ext cx="5735119" cy="923330"/>
          </a:xfrm>
          <a:prstGeom prst="rect">
            <a:avLst/>
          </a:prstGeom>
          <a:noFill/>
        </p:spPr>
        <p:txBody>
          <a:bodyPr wrap="square">
            <a:spAutoFit/>
          </a:bodyPr>
          <a:lstStyle/>
          <a:p>
            <a:r>
              <a:rPr lang="en-ID" sz="1800" b="0" i="0" dirty="0" err="1">
                <a:solidFill>
                  <a:srgbClr val="222222"/>
                </a:solidFill>
                <a:effectLst/>
                <a:latin typeface="Arial" panose="020B0604020202020204" pitchFamily="34" charset="0"/>
              </a:rPr>
              <a:t>Rosmalah</a:t>
            </a:r>
            <a:r>
              <a:rPr lang="en-ID" dirty="0">
                <a:solidFill>
                  <a:srgbClr val="222222"/>
                </a:solidFill>
                <a:latin typeface="Arial" panose="020B0604020202020204" pitchFamily="34" charset="0"/>
              </a:rPr>
              <a:t> </a:t>
            </a:r>
            <a:r>
              <a:rPr lang="en-ID" sz="1800" b="0" i="0" dirty="0">
                <a:solidFill>
                  <a:srgbClr val="222222"/>
                </a:solidFill>
                <a:effectLst/>
                <a:latin typeface="Arial" panose="020B0604020202020204" pitchFamily="34" charset="0"/>
              </a:rPr>
              <a:t>(2023). </a:t>
            </a:r>
            <a:r>
              <a:rPr lang="en-ID" sz="1800" b="0" i="0" dirty="0" err="1">
                <a:solidFill>
                  <a:srgbClr val="222222"/>
                </a:solidFill>
                <a:effectLst/>
                <a:latin typeface="Arial" panose="020B0604020202020204" pitchFamily="34" charset="0"/>
              </a:rPr>
              <a:t>Hubungan</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Karakteristik</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Penyuluh</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dengan</a:t>
            </a:r>
            <a:r>
              <a:rPr lang="en-ID" sz="1800" b="0" i="0" dirty="0">
                <a:solidFill>
                  <a:srgbClr val="222222"/>
                </a:solidFill>
                <a:effectLst/>
                <a:latin typeface="Arial" panose="020B0604020202020204" pitchFamily="34" charset="0"/>
              </a:rPr>
              <a:t> Kinerja </a:t>
            </a:r>
            <a:r>
              <a:rPr lang="en-ID" sz="1800" b="0" i="0" dirty="0" err="1">
                <a:solidFill>
                  <a:srgbClr val="222222"/>
                </a:solidFill>
                <a:effectLst/>
                <a:latin typeface="Arial" panose="020B0604020202020204" pitchFamily="34" charset="0"/>
              </a:rPr>
              <a:t>Penyuluh</a:t>
            </a:r>
            <a:r>
              <a:rPr lang="en-ID" sz="1800" b="0" i="0" dirty="0">
                <a:solidFill>
                  <a:srgbClr val="222222"/>
                </a:solidFill>
                <a:effectLst/>
                <a:latin typeface="Arial" panose="020B0604020202020204" pitchFamily="34" charset="0"/>
              </a:rPr>
              <a:t> di </a:t>
            </a:r>
            <a:r>
              <a:rPr lang="en-ID" sz="1800" b="0" i="0" dirty="0" err="1">
                <a:solidFill>
                  <a:srgbClr val="222222"/>
                </a:solidFill>
                <a:effectLst/>
                <a:latin typeface="Arial" panose="020B0604020202020204" pitchFamily="34" charset="0"/>
              </a:rPr>
              <a:t>Kecamatan</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Sampara</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Kabupaten</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Konawe</a:t>
            </a:r>
            <a:endParaRPr lang="en-ID" dirty="0"/>
          </a:p>
        </p:txBody>
      </p:sp>
      <p:sp>
        <p:nvSpPr>
          <p:cNvPr id="8" name="TextBox 7">
            <a:extLst>
              <a:ext uri="{FF2B5EF4-FFF2-40B4-BE49-F238E27FC236}">
                <a16:creationId xmlns:a16="http://schemas.microsoft.com/office/drawing/2014/main" id="{D07C8CFB-E90F-447A-92AE-687158AD8104}"/>
              </a:ext>
            </a:extLst>
          </p:cNvPr>
          <p:cNvSpPr txBox="1"/>
          <p:nvPr/>
        </p:nvSpPr>
        <p:spPr>
          <a:xfrm>
            <a:off x="213357" y="2747490"/>
            <a:ext cx="5735119" cy="2585323"/>
          </a:xfrm>
          <a:prstGeom prst="rect">
            <a:avLst/>
          </a:prstGeom>
          <a:noFill/>
        </p:spPr>
        <p:txBody>
          <a:bodyPr wrap="square">
            <a:spAutoFit/>
          </a:bodyPr>
          <a:lstStyle/>
          <a:p>
            <a:pPr algn="just"/>
            <a:r>
              <a:rPr lang="en-ID" dirty="0"/>
              <a:t>Hasil </a:t>
            </a:r>
            <a:r>
              <a:rPr lang="en-ID" dirty="0" err="1"/>
              <a:t>penelitian</a:t>
            </a:r>
            <a:r>
              <a:rPr lang="en-ID" dirty="0"/>
              <a:t> </a:t>
            </a:r>
            <a:r>
              <a:rPr lang="en-ID" dirty="0" err="1"/>
              <a:t>menunjukkan</a:t>
            </a:r>
            <a:r>
              <a:rPr lang="en-ID" dirty="0"/>
              <a:t> </a:t>
            </a:r>
            <a:r>
              <a:rPr lang="en-ID" dirty="0" err="1"/>
              <a:t>bahwa</a:t>
            </a:r>
            <a:r>
              <a:rPr lang="en-ID" dirty="0"/>
              <a:t> </a:t>
            </a:r>
            <a:r>
              <a:rPr lang="en-ID" dirty="0" err="1"/>
              <a:t>umur</a:t>
            </a:r>
            <a:r>
              <a:rPr lang="en-ID" dirty="0"/>
              <a:t> </a:t>
            </a:r>
            <a:r>
              <a:rPr lang="en-ID" dirty="0" err="1"/>
              <a:t>tidak</a:t>
            </a:r>
            <a:r>
              <a:rPr lang="en-ID" dirty="0"/>
              <a:t> </a:t>
            </a:r>
            <a:r>
              <a:rPr lang="en-ID" dirty="0" err="1"/>
              <a:t>berpengaruh</a:t>
            </a:r>
            <a:r>
              <a:rPr lang="en-ID" dirty="0"/>
              <a:t> </a:t>
            </a:r>
            <a:r>
              <a:rPr lang="en-ID" dirty="0" err="1"/>
              <a:t>nyata</a:t>
            </a:r>
            <a:r>
              <a:rPr lang="en-ID" dirty="0"/>
              <a:t> </a:t>
            </a:r>
            <a:r>
              <a:rPr lang="en-ID" dirty="0" err="1"/>
              <a:t>terhadap</a:t>
            </a:r>
            <a:r>
              <a:rPr lang="en-ID" dirty="0"/>
              <a:t> </a:t>
            </a:r>
            <a:r>
              <a:rPr lang="en-ID" dirty="0" err="1"/>
              <a:t>kinerja</a:t>
            </a:r>
            <a:r>
              <a:rPr lang="en-ID" dirty="0"/>
              <a:t> </a:t>
            </a:r>
            <a:r>
              <a:rPr lang="en-ID" dirty="0" err="1"/>
              <a:t>bermakna</a:t>
            </a:r>
            <a:r>
              <a:rPr lang="en-ID" dirty="0"/>
              <a:t> </a:t>
            </a:r>
            <a:r>
              <a:rPr lang="en-ID" dirty="0" err="1"/>
              <a:t>bahwa</a:t>
            </a:r>
            <a:r>
              <a:rPr lang="en-ID" dirty="0"/>
              <a:t> </a:t>
            </a:r>
            <a:r>
              <a:rPr lang="en-ID" dirty="0" err="1"/>
              <a:t>tinggi</a:t>
            </a:r>
            <a:r>
              <a:rPr lang="en-ID" dirty="0"/>
              <a:t> </a:t>
            </a:r>
            <a:r>
              <a:rPr lang="en-ID" dirty="0" err="1"/>
              <a:t>rendahnya</a:t>
            </a:r>
            <a:r>
              <a:rPr lang="en-ID" dirty="0"/>
              <a:t> </a:t>
            </a:r>
            <a:r>
              <a:rPr lang="en-ID" dirty="0" err="1"/>
              <a:t>umur</a:t>
            </a:r>
            <a:r>
              <a:rPr lang="en-ID" dirty="0"/>
              <a:t> </a:t>
            </a:r>
            <a:r>
              <a:rPr lang="en-ID" dirty="0" err="1"/>
              <a:t>seseorang</a:t>
            </a:r>
            <a:r>
              <a:rPr lang="en-ID" dirty="0"/>
              <a:t> </a:t>
            </a:r>
            <a:r>
              <a:rPr lang="en-ID" dirty="0" err="1"/>
              <a:t>tidak</a:t>
            </a:r>
            <a:r>
              <a:rPr lang="en-ID" dirty="0"/>
              <a:t> </a:t>
            </a:r>
            <a:r>
              <a:rPr lang="en-ID" dirty="0" err="1"/>
              <a:t>mempengaruhi</a:t>
            </a:r>
            <a:r>
              <a:rPr lang="en-ID" dirty="0"/>
              <a:t> </a:t>
            </a:r>
            <a:r>
              <a:rPr lang="en-ID" dirty="0" err="1"/>
              <a:t>kinerjanya</a:t>
            </a:r>
            <a:r>
              <a:rPr lang="en-ID" dirty="0"/>
              <a:t> di </a:t>
            </a:r>
            <a:r>
              <a:rPr lang="en-ID" dirty="0" err="1"/>
              <a:t>lapangan</a:t>
            </a:r>
            <a:r>
              <a:rPr lang="en-ID" dirty="0"/>
              <a:t> dan </a:t>
            </a:r>
            <a:r>
              <a:rPr lang="en-ID" dirty="0" err="1"/>
              <a:t>baik</a:t>
            </a:r>
            <a:r>
              <a:rPr lang="en-ID" dirty="0"/>
              <a:t> </a:t>
            </a:r>
            <a:r>
              <a:rPr lang="en-ID" dirty="0" err="1"/>
              <a:t>umur</a:t>
            </a:r>
            <a:r>
              <a:rPr lang="en-ID" dirty="0"/>
              <a:t> </a:t>
            </a:r>
            <a:r>
              <a:rPr lang="en-ID" dirty="0" err="1"/>
              <a:t>penyuluh</a:t>
            </a:r>
            <a:r>
              <a:rPr lang="en-ID" dirty="0"/>
              <a:t> </a:t>
            </a:r>
            <a:r>
              <a:rPr lang="en-ID" dirty="0" err="1"/>
              <a:t>tersebut</a:t>
            </a:r>
            <a:r>
              <a:rPr lang="en-ID" dirty="0"/>
              <a:t> </a:t>
            </a:r>
            <a:r>
              <a:rPr lang="en-ID" dirty="0" err="1"/>
              <a:t>produktif</a:t>
            </a:r>
            <a:r>
              <a:rPr lang="en-ID" dirty="0"/>
              <a:t> </a:t>
            </a:r>
            <a:r>
              <a:rPr lang="en-ID" dirty="0" err="1"/>
              <a:t>maupun</a:t>
            </a:r>
            <a:r>
              <a:rPr lang="en-ID" dirty="0"/>
              <a:t> </a:t>
            </a:r>
            <a:r>
              <a:rPr lang="en-ID" dirty="0" err="1"/>
              <a:t>tidak</a:t>
            </a:r>
            <a:r>
              <a:rPr lang="en-ID" dirty="0"/>
              <a:t> </a:t>
            </a:r>
            <a:r>
              <a:rPr lang="en-ID" dirty="0" err="1"/>
              <a:t>produktif</a:t>
            </a:r>
            <a:r>
              <a:rPr lang="en-ID" dirty="0"/>
              <a:t>, </a:t>
            </a:r>
            <a:r>
              <a:rPr lang="en-ID" dirty="0" err="1"/>
              <a:t>penyuluh</a:t>
            </a:r>
            <a:r>
              <a:rPr lang="en-ID" dirty="0"/>
              <a:t> </a:t>
            </a:r>
            <a:r>
              <a:rPr lang="en-ID" dirty="0" err="1"/>
              <a:t>tetap</a:t>
            </a:r>
            <a:r>
              <a:rPr lang="en-ID" dirty="0"/>
              <a:t> </a:t>
            </a:r>
            <a:r>
              <a:rPr lang="en-ID" dirty="0" err="1"/>
              <a:t>aktif</a:t>
            </a:r>
            <a:r>
              <a:rPr lang="en-ID" dirty="0"/>
              <a:t> </a:t>
            </a:r>
            <a:r>
              <a:rPr lang="en-ID" dirty="0" err="1"/>
              <a:t>dalam</a:t>
            </a:r>
            <a:r>
              <a:rPr lang="en-ID" dirty="0"/>
              <a:t> </a:t>
            </a:r>
            <a:r>
              <a:rPr lang="en-ID" dirty="0" err="1"/>
              <a:t>melaksanakan</a:t>
            </a:r>
            <a:r>
              <a:rPr lang="en-ID" dirty="0"/>
              <a:t> </a:t>
            </a:r>
            <a:r>
              <a:rPr lang="en-ID" dirty="0" err="1"/>
              <a:t>aktifitasnya</a:t>
            </a:r>
            <a:r>
              <a:rPr lang="en-ID" dirty="0"/>
              <a:t> </a:t>
            </a:r>
            <a:r>
              <a:rPr lang="en-ID" dirty="0" err="1"/>
              <a:t>karena</a:t>
            </a:r>
            <a:r>
              <a:rPr lang="en-ID" dirty="0"/>
              <a:t> </a:t>
            </a:r>
            <a:r>
              <a:rPr lang="en-ID" dirty="0" err="1"/>
              <a:t>penyuluh</a:t>
            </a:r>
            <a:r>
              <a:rPr lang="en-ID" dirty="0"/>
              <a:t> </a:t>
            </a:r>
            <a:r>
              <a:rPr lang="en-ID" dirty="0" err="1"/>
              <a:t>tersebut</a:t>
            </a:r>
            <a:r>
              <a:rPr lang="en-ID" dirty="0"/>
              <a:t> </a:t>
            </a:r>
            <a:r>
              <a:rPr lang="en-ID" dirty="0" err="1"/>
              <a:t>memiliki</a:t>
            </a:r>
            <a:r>
              <a:rPr lang="en-ID" dirty="0"/>
              <a:t> </a:t>
            </a:r>
            <a:r>
              <a:rPr lang="en-ID" dirty="0" err="1"/>
              <a:t>tanggung</a:t>
            </a:r>
            <a:r>
              <a:rPr lang="en-ID" dirty="0"/>
              <a:t> </a:t>
            </a:r>
            <a:r>
              <a:rPr lang="en-ID" dirty="0" err="1"/>
              <a:t>jawab</a:t>
            </a:r>
            <a:r>
              <a:rPr lang="en-ID" dirty="0"/>
              <a:t> yang </a:t>
            </a:r>
            <a:r>
              <a:rPr lang="en-ID" dirty="0" err="1"/>
              <a:t>besar</a:t>
            </a:r>
            <a:r>
              <a:rPr lang="en-ID" dirty="0"/>
              <a:t> yang </a:t>
            </a:r>
            <a:r>
              <a:rPr lang="en-ID" dirty="0" err="1"/>
              <a:t>merupakan</a:t>
            </a:r>
            <a:r>
              <a:rPr lang="en-ID" dirty="0"/>
              <a:t> </a:t>
            </a:r>
            <a:r>
              <a:rPr lang="en-ID" dirty="0" err="1"/>
              <a:t>konsekuensi</a:t>
            </a:r>
            <a:r>
              <a:rPr lang="en-ID" dirty="0"/>
              <a:t> </a:t>
            </a:r>
            <a:r>
              <a:rPr lang="en-ID" dirty="0" err="1"/>
              <a:t>dari</a:t>
            </a:r>
            <a:r>
              <a:rPr lang="en-ID" dirty="0"/>
              <a:t> </a:t>
            </a:r>
            <a:r>
              <a:rPr lang="en-ID" dirty="0" err="1"/>
              <a:t>keterikatan</a:t>
            </a:r>
            <a:r>
              <a:rPr lang="en-ID" dirty="0"/>
              <a:t> </a:t>
            </a:r>
            <a:r>
              <a:rPr lang="en-ID" dirty="0" err="1"/>
              <a:t>kerjanya</a:t>
            </a:r>
            <a:r>
              <a:rPr lang="en-ID" dirty="0"/>
              <a:t> </a:t>
            </a:r>
            <a:r>
              <a:rPr lang="en-ID" dirty="0" err="1"/>
              <a:t>sebagai</a:t>
            </a:r>
            <a:r>
              <a:rPr lang="en-ID" dirty="0"/>
              <a:t> </a:t>
            </a:r>
            <a:r>
              <a:rPr lang="en-ID" dirty="0" err="1"/>
              <a:t>tenaga</a:t>
            </a:r>
            <a:r>
              <a:rPr lang="en-ID" dirty="0"/>
              <a:t> </a:t>
            </a:r>
            <a:r>
              <a:rPr lang="en-ID" dirty="0" err="1"/>
              <a:t>aparatur</a:t>
            </a:r>
            <a:r>
              <a:rPr lang="en-ID" dirty="0"/>
              <a:t> </a:t>
            </a:r>
            <a:r>
              <a:rPr lang="en-ID" dirty="0" err="1"/>
              <a:t>sipil</a:t>
            </a:r>
            <a:r>
              <a:rPr lang="en-ID" dirty="0"/>
              <a:t> negara</a:t>
            </a:r>
            <a:endParaRPr lang="en-ID"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870408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9383081" cy="604781"/>
          </a:xfrm>
        </p:spPr>
        <p:txBody>
          <a:bodyPr/>
          <a:lstStyle/>
          <a:p>
            <a:r>
              <a:rPr lang="en-US" dirty="0" err="1"/>
              <a:t>Berdasarkan</a:t>
            </a:r>
            <a:r>
              <a:rPr lang="en-US" dirty="0"/>
              <a:t> Hasil </a:t>
            </a:r>
            <a:r>
              <a:rPr lang="en-US" dirty="0" err="1"/>
              <a:t>Penelitian</a:t>
            </a:r>
            <a:r>
              <a:rPr lang="en-US" dirty="0"/>
              <a:t> </a:t>
            </a:r>
            <a:r>
              <a:rPr lang="en-US" dirty="0" err="1"/>
              <a:t>Karakter</a:t>
            </a:r>
            <a:r>
              <a:rPr lang="en-US" dirty="0"/>
              <a:t> </a:t>
            </a:r>
            <a:r>
              <a:rPr lang="en-US" dirty="0" err="1"/>
              <a:t>Penyuluh</a:t>
            </a:r>
            <a:endParaRPr lang="en-ID" dirty="0"/>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pic>
        <p:nvPicPr>
          <p:cNvPr id="6" name="Picture 5">
            <a:extLst>
              <a:ext uri="{FF2B5EF4-FFF2-40B4-BE49-F238E27FC236}">
                <a16:creationId xmlns:a16="http://schemas.microsoft.com/office/drawing/2014/main" id="{A687759F-FDB6-4176-9957-473B1F2963C0}"/>
              </a:ext>
            </a:extLst>
          </p:cNvPr>
          <p:cNvPicPr>
            <a:picLocks noChangeAspect="1"/>
          </p:cNvPicPr>
          <p:nvPr/>
        </p:nvPicPr>
        <p:blipFill>
          <a:blip r:embed="rId3"/>
          <a:stretch>
            <a:fillRect/>
          </a:stretch>
        </p:blipFill>
        <p:spPr>
          <a:xfrm>
            <a:off x="213357" y="1223586"/>
            <a:ext cx="6030167" cy="1371791"/>
          </a:xfrm>
          <a:prstGeom prst="rect">
            <a:avLst/>
          </a:prstGeom>
        </p:spPr>
      </p:pic>
      <p:sp>
        <p:nvSpPr>
          <p:cNvPr id="7" name="TextBox 6">
            <a:extLst>
              <a:ext uri="{FF2B5EF4-FFF2-40B4-BE49-F238E27FC236}">
                <a16:creationId xmlns:a16="http://schemas.microsoft.com/office/drawing/2014/main" id="{5176DA9B-09CC-4E29-8BAA-BBDDF45B3BD6}"/>
              </a:ext>
            </a:extLst>
          </p:cNvPr>
          <p:cNvSpPr txBox="1"/>
          <p:nvPr/>
        </p:nvSpPr>
        <p:spPr>
          <a:xfrm>
            <a:off x="6456881" y="1223490"/>
            <a:ext cx="5735119" cy="923330"/>
          </a:xfrm>
          <a:prstGeom prst="rect">
            <a:avLst/>
          </a:prstGeom>
          <a:noFill/>
        </p:spPr>
        <p:txBody>
          <a:bodyPr wrap="square">
            <a:spAutoFit/>
          </a:bodyPr>
          <a:lstStyle/>
          <a:p>
            <a:r>
              <a:rPr lang="en-ID" sz="1800" b="0" i="0" dirty="0" err="1">
                <a:solidFill>
                  <a:srgbClr val="222222"/>
                </a:solidFill>
                <a:effectLst/>
                <a:latin typeface="Arial" panose="020B0604020202020204" pitchFamily="34" charset="0"/>
              </a:rPr>
              <a:t>Rosmalah</a:t>
            </a:r>
            <a:r>
              <a:rPr lang="en-ID" dirty="0">
                <a:solidFill>
                  <a:srgbClr val="222222"/>
                </a:solidFill>
                <a:latin typeface="Arial" panose="020B0604020202020204" pitchFamily="34" charset="0"/>
              </a:rPr>
              <a:t> </a:t>
            </a:r>
            <a:r>
              <a:rPr lang="en-ID" sz="1800" b="0" i="0" dirty="0">
                <a:solidFill>
                  <a:srgbClr val="222222"/>
                </a:solidFill>
                <a:effectLst/>
                <a:latin typeface="Arial" panose="020B0604020202020204" pitchFamily="34" charset="0"/>
              </a:rPr>
              <a:t>(2023). </a:t>
            </a:r>
            <a:r>
              <a:rPr lang="en-ID" sz="1800" b="0" i="0" dirty="0" err="1">
                <a:solidFill>
                  <a:srgbClr val="222222"/>
                </a:solidFill>
                <a:effectLst/>
                <a:latin typeface="Arial" panose="020B0604020202020204" pitchFamily="34" charset="0"/>
              </a:rPr>
              <a:t>Hubungan</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Karakteristik</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Penyuluh</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dengan</a:t>
            </a:r>
            <a:r>
              <a:rPr lang="en-ID" sz="1800" b="0" i="0" dirty="0">
                <a:solidFill>
                  <a:srgbClr val="222222"/>
                </a:solidFill>
                <a:effectLst/>
                <a:latin typeface="Arial" panose="020B0604020202020204" pitchFamily="34" charset="0"/>
              </a:rPr>
              <a:t> Kinerja </a:t>
            </a:r>
            <a:r>
              <a:rPr lang="en-ID" sz="1800" b="0" i="0" dirty="0" err="1">
                <a:solidFill>
                  <a:srgbClr val="222222"/>
                </a:solidFill>
                <a:effectLst/>
                <a:latin typeface="Arial" panose="020B0604020202020204" pitchFamily="34" charset="0"/>
              </a:rPr>
              <a:t>Penyuluh</a:t>
            </a:r>
            <a:r>
              <a:rPr lang="en-ID" sz="1800" b="0" i="0" dirty="0">
                <a:solidFill>
                  <a:srgbClr val="222222"/>
                </a:solidFill>
                <a:effectLst/>
                <a:latin typeface="Arial" panose="020B0604020202020204" pitchFamily="34" charset="0"/>
              </a:rPr>
              <a:t> di </a:t>
            </a:r>
            <a:r>
              <a:rPr lang="en-ID" sz="1800" b="0" i="0" dirty="0" err="1">
                <a:solidFill>
                  <a:srgbClr val="222222"/>
                </a:solidFill>
                <a:effectLst/>
                <a:latin typeface="Arial" panose="020B0604020202020204" pitchFamily="34" charset="0"/>
              </a:rPr>
              <a:t>Kecamatan</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Sampara</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Kabupaten</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Konawe</a:t>
            </a:r>
            <a:endParaRPr lang="en-ID" dirty="0"/>
          </a:p>
        </p:txBody>
      </p:sp>
      <p:sp>
        <p:nvSpPr>
          <p:cNvPr id="8" name="TextBox 7">
            <a:extLst>
              <a:ext uri="{FF2B5EF4-FFF2-40B4-BE49-F238E27FC236}">
                <a16:creationId xmlns:a16="http://schemas.microsoft.com/office/drawing/2014/main" id="{D07C8CFB-E90F-447A-92AE-687158AD8104}"/>
              </a:ext>
            </a:extLst>
          </p:cNvPr>
          <p:cNvSpPr txBox="1"/>
          <p:nvPr/>
        </p:nvSpPr>
        <p:spPr>
          <a:xfrm>
            <a:off x="213357" y="2747490"/>
            <a:ext cx="5735119" cy="2862322"/>
          </a:xfrm>
          <a:prstGeom prst="rect">
            <a:avLst/>
          </a:prstGeom>
          <a:noFill/>
        </p:spPr>
        <p:txBody>
          <a:bodyPr wrap="square">
            <a:spAutoFit/>
          </a:bodyPr>
          <a:lstStyle/>
          <a:p>
            <a:pPr algn="just"/>
            <a:r>
              <a:rPr lang="en-ID" dirty="0" err="1">
                <a:latin typeface="Arial" panose="020B0604020202020204" pitchFamily="34" charset="0"/>
                <a:cs typeface="Arial" panose="020B0604020202020204" pitchFamily="34" charset="0"/>
              </a:rPr>
              <a:t>bahwa</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ada</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hubungan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signifikan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antara</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pendidikan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dengan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kinerja</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penyuluh</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dinyatakan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dalam</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bentuk</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korelasi</a:t>
            </a:r>
            <a:r>
              <a:rPr lang="en-ID" dirty="0">
                <a:latin typeface="Arial" panose="020B0604020202020204" pitchFamily="34" charset="0"/>
                <a:cs typeface="Arial" panose="020B0604020202020204" pitchFamily="34" charset="0"/>
              </a:rPr>
              <a:t> yang </a:t>
            </a:r>
            <a:r>
              <a:rPr lang="en-ID" dirty="0" err="1">
                <a:latin typeface="Arial" panose="020B0604020202020204" pitchFamily="34" charset="0"/>
                <a:cs typeface="Arial" panose="020B0604020202020204" pitchFamily="34" charset="0"/>
              </a:rPr>
              <a:t>tinggi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artinya</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semakin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tinggi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tingkat</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pendidikan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penyuluh</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maka</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semakin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tinggi</a:t>
            </a:r>
            <a:r>
              <a:rPr lang="en-ID" dirty="0">
                <a:latin typeface="Arial" panose="020B0604020202020204" pitchFamily="34" charset="0"/>
                <a:cs typeface="Arial" panose="020B0604020202020204" pitchFamily="34" charset="0"/>
              </a:rPr>
              <a:t> pula </a:t>
            </a:r>
            <a:r>
              <a:rPr lang="en-ID" dirty="0" err="1">
                <a:latin typeface="Arial" panose="020B0604020202020204" pitchFamily="34" charset="0"/>
                <a:cs typeface="Arial" panose="020B0604020202020204" pitchFamily="34" charset="0"/>
              </a:rPr>
              <a:t>aktivitas</a:t>
            </a:r>
            <a:r>
              <a:rPr lang="en-ID" dirty="0">
                <a:latin typeface="Arial" panose="020B0604020202020204" pitchFamily="34" charset="0"/>
                <a:cs typeface="Arial" panose="020B0604020202020204" pitchFamily="34" charset="0"/>
              </a:rPr>
              <a:t> yang </a:t>
            </a:r>
            <a:r>
              <a:rPr lang="en-ID" dirty="0" err="1">
                <a:latin typeface="Arial" panose="020B0604020202020204" pitchFamily="34" charset="0"/>
                <a:cs typeface="Arial" panose="020B0604020202020204" pitchFamily="34" charset="0"/>
              </a:rPr>
              <a:t>dilakukan</a:t>
            </a:r>
            <a:r>
              <a:rPr lang="en-ID" dirty="0">
                <a:latin typeface="Arial" panose="020B0604020202020204" pitchFamily="34" charset="0"/>
                <a:cs typeface="Arial" panose="020B0604020202020204" pitchFamily="34" charset="0"/>
              </a:rPr>
              <a:t> oleh PPL, </a:t>
            </a:r>
            <a:r>
              <a:rPr lang="en-ID" dirty="0" err="1">
                <a:latin typeface="Arial" panose="020B0604020202020204" pitchFamily="34" charset="0"/>
                <a:cs typeface="Arial" panose="020B0604020202020204" pitchFamily="34" charset="0"/>
              </a:rPr>
              <a:t>karena</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pendidikan</a:t>
            </a:r>
            <a:r>
              <a:rPr lang="en-ID" dirty="0">
                <a:latin typeface="Arial" panose="020B0604020202020204" pitchFamily="34" charset="0"/>
                <a:cs typeface="Arial" panose="020B0604020202020204" pitchFamily="34" charset="0"/>
              </a:rPr>
              <a:t> yang </a:t>
            </a:r>
            <a:r>
              <a:rPr lang="en-ID" dirty="0" err="1">
                <a:latin typeface="Arial" panose="020B0604020202020204" pitchFamily="34" charset="0"/>
                <a:cs typeface="Arial" panose="020B0604020202020204" pitchFamily="34" charset="0"/>
              </a:rPr>
              <a:t>tinggi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berdampak</a:t>
            </a:r>
            <a:r>
              <a:rPr lang="en-ID" dirty="0">
                <a:latin typeface="Arial" panose="020B0604020202020204" pitchFamily="34" charset="0"/>
                <a:cs typeface="Arial" panose="020B0604020202020204" pitchFamily="34" charset="0"/>
              </a:rPr>
              <a:t> pada </a:t>
            </a:r>
            <a:r>
              <a:rPr lang="en-ID" dirty="0" err="1">
                <a:latin typeface="Arial" panose="020B0604020202020204" pitchFamily="34" charset="0"/>
                <a:cs typeface="Arial" panose="020B0604020202020204" pitchFamily="34" charset="0"/>
              </a:rPr>
              <a:t>peningkatan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kemampuan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dalam</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mengembangkan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potensi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diri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Penyuluh</a:t>
            </a:r>
            <a:r>
              <a:rPr lang="en-ID" dirty="0">
                <a:latin typeface="Arial" panose="020B0604020202020204" pitchFamily="34" charset="0"/>
                <a:cs typeface="Arial" panose="020B0604020202020204" pitchFamily="34" charset="0"/>
              </a:rPr>
              <a:t> yang </a:t>
            </a:r>
            <a:r>
              <a:rPr lang="en-ID" dirty="0" err="1">
                <a:latin typeface="Arial" panose="020B0604020202020204" pitchFamily="34" charset="0"/>
                <a:cs typeface="Arial" panose="020B0604020202020204" pitchFamily="34" charset="0"/>
              </a:rPr>
              <a:t>memiliki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jenjang</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pendidikan</a:t>
            </a:r>
            <a:r>
              <a:rPr lang="en-ID" dirty="0">
                <a:latin typeface="Arial" panose="020B0604020202020204" pitchFamily="34" charset="0"/>
                <a:cs typeface="Arial" panose="020B0604020202020204" pitchFamily="34" charset="0"/>
              </a:rPr>
              <a:t> yang </a:t>
            </a:r>
            <a:r>
              <a:rPr lang="en-ID" dirty="0" err="1">
                <a:latin typeface="Arial" panose="020B0604020202020204" pitchFamily="34" charset="0"/>
                <a:cs typeface="Arial" panose="020B0604020202020204" pitchFamily="34" charset="0"/>
              </a:rPr>
              <a:t>tinggi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akan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berpengaruh</a:t>
            </a:r>
            <a:r>
              <a:rPr lang="en-ID" dirty="0">
                <a:latin typeface="Arial" panose="020B0604020202020204" pitchFamily="34" charset="0"/>
                <a:cs typeface="Arial" panose="020B0604020202020204" pitchFamily="34" charset="0"/>
              </a:rPr>
              <a:t> pada </a:t>
            </a:r>
            <a:r>
              <a:rPr lang="en-ID" dirty="0" err="1">
                <a:latin typeface="Arial" panose="020B0604020202020204" pitchFamily="34" charset="0"/>
                <a:cs typeface="Arial" panose="020B0604020202020204" pitchFamily="34" charset="0"/>
              </a:rPr>
              <a:t>kemampuannya</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dalam</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berkomunikasi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serta</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tingkat</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kematangannya</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dalam</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mengambil</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keputusan</a:t>
            </a:r>
            <a:endParaRPr lang="en-ID"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100521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9383081" cy="604781"/>
          </a:xfrm>
        </p:spPr>
        <p:txBody>
          <a:bodyPr/>
          <a:lstStyle/>
          <a:p>
            <a:r>
              <a:rPr lang="en-US" dirty="0" err="1"/>
              <a:t>Berdasarkan</a:t>
            </a:r>
            <a:r>
              <a:rPr lang="en-US" dirty="0"/>
              <a:t> Hasil </a:t>
            </a:r>
            <a:r>
              <a:rPr lang="en-US" dirty="0" err="1"/>
              <a:t>Penelitian</a:t>
            </a:r>
            <a:r>
              <a:rPr lang="en-US" dirty="0"/>
              <a:t> </a:t>
            </a:r>
            <a:r>
              <a:rPr lang="en-US" dirty="0" err="1"/>
              <a:t>Karakter</a:t>
            </a:r>
            <a:r>
              <a:rPr lang="en-US" dirty="0"/>
              <a:t> </a:t>
            </a:r>
            <a:r>
              <a:rPr lang="en-US" dirty="0" err="1"/>
              <a:t>Penyuluh</a:t>
            </a:r>
            <a:endParaRPr lang="en-ID" dirty="0"/>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pic>
        <p:nvPicPr>
          <p:cNvPr id="6" name="Picture 5">
            <a:extLst>
              <a:ext uri="{FF2B5EF4-FFF2-40B4-BE49-F238E27FC236}">
                <a16:creationId xmlns:a16="http://schemas.microsoft.com/office/drawing/2014/main" id="{A687759F-FDB6-4176-9957-473B1F2963C0}"/>
              </a:ext>
            </a:extLst>
          </p:cNvPr>
          <p:cNvPicPr>
            <a:picLocks noChangeAspect="1"/>
          </p:cNvPicPr>
          <p:nvPr/>
        </p:nvPicPr>
        <p:blipFill>
          <a:blip r:embed="rId3"/>
          <a:stretch>
            <a:fillRect/>
          </a:stretch>
        </p:blipFill>
        <p:spPr>
          <a:xfrm>
            <a:off x="213357" y="1223586"/>
            <a:ext cx="6030167" cy="1371791"/>
          </a:xfrm>
          <a:prstGeom prst="rect">
            <a:avLst/>
          </a:prstGeom>
        </p:spPr>
      </p:pic>
      <p:sp>
        <p:nvSpPr>
          <p:cNvPr id="7" name="TextBox 6">
            <a:extLst>
              <a:ext uri="{FF2B5EF4-FFF2-40B4-BE49-F238E27FC236}">
                <a16:creationId xmlns:a16="http://schemas.microsoft.com/office/drawing/2014/main" id="{5176DA9B-09CC-4E29-8BAA-BBDDF45B3BD6}"/>
              </a:ext>
            </a:extLst>
          </p:cNvPr>
          <p:cNvSpPr txBox="1"/>
          <p:nvPr/>
        </p:nvSpPr>
        <p:spPr>
          <a:xfrm>
            <a:off x="6456881" y="1223490"/>
            <a:ext cx="5735119" cy="923330"/>
          </a:xfrm>
          <a:prstGeom prst="rect">
            <a:avLst/>
          </a:prstGeom>
          <a:noFill/>
        </p:spPr>
        <p:txBody>
          <a:bodyPr wrap="square">
            <a:spAutoFit/>
          </a:bodyPr>
          <a:lstStyle/>
          <a:p>
            <a:r>
              <a:rPr lang="en-ID" sz="1800" b="0" i="0" dirty="0" err="1">
                <a:solidFill>
                  <a:srgbClr val="222222"/>
                </a:solidFill>
                <a:effectLst/>
                <a:latin typeface="Arial" panose="020B0604020202020204" pitchFamily="34" charset="0"/>
              </a:rPr>
              <a:t>Rosmalah</a:t>
            </a:r>
            <a:r>
              <a:rPr lang="en-ID" dirty="0">
                <a:solidFill>
                  <a:srgbClr val="222222"/>
                </a:solidFill>
                <a:latin typeface="Arial" panose="020B0604020202020204" pitchFamily="34" charset="0"/>
              </a:rPr>
              <a:t> </a:t>
            </a:r>
            <a:r>
              <a:rPr lang="en-ID" sz="1800" b="0" i="0" dirty="0">
                <a:solidFill>
                  <a:srgbClr val="222222"/>
                </a:solidFill>
                <a:effectLst/>
                <a:latin typeface="Arial" panose="020B0604020202020204" pitchFamily="34" charset="0"/>
              </a:rPr>
              <a:t>(2023). </a:t>
            </a:r>
            <a:r>
              <a:rPr lang="en-ID" sz="1800" b="0" i="0" dirty="0" err="1">
                <a:solidFill>
                  <a:srgbClr val="222222"/>
                </a:solidFill>
                <a:effectLst/>
                <a:latin typeface="Arial" panose="020B0604020202020204" pitchFamily="34" charset="0"/>
              </a:rPr>
              <a:t>Hubungan</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Karakteristik</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Penyuluh</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dengan</a:t>
            </a:r>
            <a:r>
              <a:rPr lang="en-ID" sz="1800" b="0" i="0" dirty="0">
                <a:solidFill>
                  <a:srgbClr val="222222"/>
                </a:solidFill>
                <a:effectLst/>
                <a:latin typeface="Arial" panose="020B0604020202020204" pitchFamily="34" charset="0"/>
              </a:rPr>
              <a:t> Kinerja </a:t>
            </a:r>
            <a:r>
              <a:rPr lang="en-ID" sz="1800" b="0" i="0" dirty="0" err="1">
                <a:solidFill>
                  <a:srgbClr val="222222"/>
                </a:solidFill>
                <a:effectLst/>
                <a:latin typeface="Arial" panose="020B0604020202020204" pitchFamily="34" charset="0"/>
              </a:rPr>
              <a:t>Penyuluh</a:t>
            </a:r>
            <a:r>
              <a:rPr lang="en-ID" sz="1800" b="0" i="0" dirty="0">
                <a:solidFill>
                  <a:srgbClr val="222222"/>
                </a:solidFill>
                <a:effectLst/>
                <a:latin typeface="Arial" panose="020B0604020202020204" pitchFamily="34" charset="0"/>
              </a:rPr>
              <a:t> di </a:t>
            </a:r>
            <a:r>
              <a:rPr lang="en-ID" sz="1800" b="0" i="0" dirty="0" err="1">
                <a:solidFill>
                  <a:srgbClr val="222222"/>
                </a:solidFill>
                <a:effectLst/>
                <a:latin typeface="Arial" panose="020B0604020202020204" pitchFamily="34" charset="0"/>
              </a:rPr>
              <a:t>Kecamatan</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Sampara</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Kabupaten</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Konawe</a:t>
            </a:r>
            <a:endParaRPr lang="en-ID" dirty="0"/>
          </a:p>
        </p:txBody>
      </p:sp>
      <p:sp>
        <p:nvSpPr>
          <p:cNvPr id="8" name="TextBox 7">
            <a:extLst>
              <a:ext uri="{FF2B5EF4-FFF2-40B4-BE49-F238E27FC236}">
                <a16:creationId xmlns:a16="http://schemas.microsoft.com/office/drawing/2014/main" id="{D07C8CFB-E90F-447A-92AE-687158AD8104}"/>
              </a:ext>
            </a:extLst>
          </p:cNvPr>
          <p:cNvSpPr txBox="1"/>
          <p:nvPr/>
        </p:nvSpPr>
        <p:spPr>
          <a:xfrm>
            <a:off x="213357" y="2747490"/>
            <a:ext cx="5735119" cy="3416320"/>
          </a:xfrm>
          <a:prstGeom prst="rect">
            <a:avLst/>
          </a:prstGeom>
          <a:noFill/>
        </p:spPr>
        <p:txBody>
          <a:bodyPr wrap="square">
            <a:spAutoFit/>
          </a:bodyPr>
          <a:lstStyle/>
          <a:p>
            <a:pPr algn="just"/>
            <a:r>
              <a:rPr lang="sv-SE" dirty="0">
                <a:latin typeface="Arial" panose="020B0604020202020204" pitchFamily="34" charset="0"/>
                <a:cs typeface="Arial" panose="020B0604020202020204" pitchFamily="34" charset="0"/>
              </a:rPr>
              <a:t>koefisien korelasi yang diperoleh dapat dikatakan hubungan antara kinerja dengan pengalaman berada pada kategori sangat lemah/sedikit (0,004&lt;0,02), </a:t>
            </a:r>
            <a:r>
              <a:rPr lang="en-ID" dirty="0">
                <a:latin typeface="Arial" panose="020B0604020202020204" pitchFamily="34" charset="0"/>
                <a:cs typeface="Arial" panose="020B0604020202020204" pitchFamily="34" charset="0"/>
              </a:rPr>
              <a:t>yang </a:t>
            </a:r>
            <a:r>
              <a:rPr lang="en-ID" dirty="0" err="1">
                <a:latin typeface="Arial" panose="020B0604020202020204" pitchFamily="34" charset="0"/>
                <a:cs typeface="Arial" panose="020B0604020202020204" pitchFamily="34" charset="0"/>
              </a:rPr>
              <a:t>artinya</a:t>
            </a:r>
            <a:r>
              <a:rPr lang="en-ID" dirty="0">
                <a:latin typeface="Arial" panose="020B0604020202020204" pitchFamily="34" charset="0"/>
                <a:cs typeface="Arial" panose="020B0604020202020204" pitchFamily="34" charset="0"/>
              </a:rPr>
              <a:t> masa </a:t>
            </a:r>
            <a:r>
              <a:rPr lang="en-ID" dirty="0" err="1">
                <a:latin typeface="Arial" panose="020B0604020202020204" pitchFamily="34" charset="0"/>
                <a:cs typeface="Arial" panose="020B0604020202020204" pitchFamily="34" charset="0"/>
              </a:rPr>
              <a:t>kerja</a:t>
            </a:r>
            <a:r>
              <a:rPr lang="en-ID" dirty="0">
                <a:latin typeface="Arial" panose="020B0604020202020204" pitchFamily="34" charset="0"/>
                <a:cs typeface="Arial" panose="020B0604020202020204" pitchFamily="34" charset="0"/>
              </a:rPr>
              <a:t> yang </a:t>
            </a:r>
            <a:r>
              <a:rPr lang="en-ID" dirty="0" err="1">
                <a:latin typeface="Arial" panose="020B0604020202020204" pitchFamily="34" charset="0"/>
                <a:cs typeface="Arial" panose="020B0604020202020204" pitchFamily="34" charset="0"/>
              </a:rPr>
              <a:t>dimiliki</a:t>
            </a:r>
            <a:r>
              <a:rPr lang="en-ID" dirty="0">
                <a:latin typeface="Arial" panose="020B0604020202020204" pitchFamily="34" charset="0"/>
                <a:cs typeface="Arial" panose="020B0604020202020204" pitchFamily="34" charset="0"/>
              </a:rPr>
              <a:t> oleh </a:t>
            </a:r>
            <a:r>
              <a:rPr lang="en-ID" dirty="0" err="1">
                <a:latin typeface="Arial" panose="020B0604020202020204" pitchFamily="34" charset="0"/>
                <a:cs typeface="Arial" panose="020B0604020202020204" pitchFamily="34" charset="0"/>
              </a:rPr>
              <a:t>penyuluh</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dalam</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melakukan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kegiatan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penyuluhan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tidak</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mempengaruhi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kinerjanya</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sebagai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penyuluh</a:t>
            </a:r>
            <a:r>
              <a:rPr lang="en-ID" dirty="0">
                <a:latin typeface="Arial" panose="020B0604020202020204" pitchFamily="34" charset="0"/>
                <a:cs typeface="Arial" panose="020B0604020202020204" pitchFamily="34" charset="0"/>
              </a:rPr>
              <a:t>. Sebagian </a:t>
            </a:r>
            <a:r>
              <a:rPr lang="en-ID" dirty="0" err="1">
                <a:latin typeface="Arial" panose="020B0604020202020204" pitchFamily="34" charset="0"/>
                <a:cs typeface="Arial" panose="020B0604020202020204" pitchFamily="34" charset="0"/>
              </a:rPr>
              <a:t>besar</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penyuluh</a:t>
            </a:r>
            <a:r>
              <a:rPr lang="en-ID" dirty="0">
                <a:latin typeface="Arial" panose="020B0604020202020204" pitchFamily="34" charset="0"/>
                <a:cs typeface="Arial" panose="020B0604020202020204" pitchFamily="34" charset="0"/>
              </a:rPr>
              <a:t> yang </a:t>
            </a:r>
            <a:r>
              <a:rPr lang="en-ID" dirty="0" err="1">
                <a:latin typeface="Arial" panose="020B0604020202020204" pitchFamily="34" charset="0"/>
                <a:cs typeface="Arial" panose="020B0604020202020204" pitchFamily="34" charset="0"/>
              </a:rPr>
              <a:t>ada</a:t>
            </a:r>
            <a:r>
              <a:rPr lang="en-ID" dirty="0">
                <a:latin typeface="Arial" panose="020B0604020202020204" pitchFamily="34" charset="0"/>
                <a:cs typeface="Arial" panose="020B0604020202020204" pitchFamily="34" charset="0"/>
              </a:rPr>
              <a:t> di BPP </a:t>
            </a:r>
            <a:r>
              <a:rPr lang="en-ID" dirty="0" err="1">
                <a:latin typeface="Arial" panose="020B0604020202020204" pitchFamily="34" charset="0"/>
                <a:cs typeface="Arial" panose="020B0604020202020204" pitchFamily="34" charset="0"/>
              </a:rPr>
              <a:t>Kecamatan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Sampara</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memiliki</a:t>
            </a:r>
            <a:r>
              <a:rPr lang="en-ID" dirty="0">
                <a:latin typeface="Arial" panose="020B0604020202020204" pitchFamily="34" charset="0"/>
                <a:cs typeface="Arial" panose="020B0604020202020204" pitchFamily="34" charset="0"/>
              </a:rPr>
              <a:t> masa </a:t>
            </a:r>
            <a:r>
              <a:rPr lang="en-ID" dirty="0" err="1">
                <a:latin typeface="Arial" panose="020B0604020202020204" pitchFamily="34" charset="0"/>
                <a:cs typeface="Arial" panose="020B0604020202020204" pitchFamily="34" charset="0"/>
              </a:rPr>
              <a:t>jerja</a:t>
            </a:r>
            <a:r>
              <a:rPr lang="en-ID" dirty="0">
                <a:latin typeface="Arial" panose="020B0604020202020204" pitchFamily="34" charset="0"/>
                <a:cs typeface="Arial" panose="020B0604020202020204" pitchFamily="34" charset="0"/>
              </a:rPr>
              <a:t> 5 </a:t>
            </a:r>
            <a:r>
              <a:rPr lang="en-ID" dirty="0" err="1">
                <a:latin typeface="Arial" panose="020B0604020202020204" pitchFamily="34" charset="0"/>
                <a:cs typeface="Arial" panose="020B0604020202020204" pitchFamily="34" charset="0"/>
              </a:rPr>
              <a:t>sampai</a:t>
            </a:r>
            <a:r>
              <a:rPr lang="en-ID" dirty="0">
                <a:latin typeface="Arial" panose="020B0604020202020204" pitchFamily="34" charset="0"/>
                <a:cs typeface="Arial" panose="020B0604020202020204" pitchFamily="34" charset="0"/>
              </a:rPr>
              <a:t> 10 </a:t>
            </a:r>
            <a:r>
              <a:rPr lang="en-ID" dirty="0" err="1">
                <a:latin typeface="Arial" panose="020B0604020202020204" pitchFamily="34" charset="0"/>
                <a:cs typeface="Arial" panose="020B0604020202020204" pitchFamily="34" charset="0"/>
              </a:rPr>
              <a:t>tahun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sedangkan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kinerja</a:t>
            </a:r>
            <a:r>
              <a:rPr lang="en-ID" dirty="0">
                <a:latin typeface="Arial" panose="020B0604020202020204" pitchFamily="34" charset="0"/>
                <a:cs typeface="Arial" panose="020B0604020202020204" pitchFamily="34" charset="0"/>
              </a:rPr>
              <a:t> PPL </a:t>
            </a:r>
            <a:r>
              <a:rPr lang="en-ID" dirty="0" err="1">
                <a:latin typeface="Arial" panose="020B0604020202020204" pitchFamily="34" charset="0"/>
                <a:cs typeface="Arial" panose="020B0604020202020204" pitchFamily="34" charset="0"/>
              </a:rPr>
              <a:t>masih</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dalam</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kategori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cukup</a:t>
            </a:r>
            <a:r>
              <a:rPr lang="en-ID" dirty="0">
                <a:latin typeface="Arial" panose="020B0604020202020204" pitchFamily="34" charset="0"/>
                <a:cs typeface="Arial" panose="020B0604020202020204" pitchFamily="34" charset="0"/>
              </a:rPr>
              <a:t>. Hal </a:t>
            </a:r>
            <a:r>
              <a:rPr lang="en-ID" dirty="0" err="1">
                <a:latin typeface="Arial" panose="020B0604020202020204" pitchFamily="34" charset="0"/>
                <a:cs typeface="Arial" panose="020B0604020202020204" pitchFamily="34" charset="0"/>
              </a:rPr>
              <a:t>ini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memberikan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gambaran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bahwa</a:t>
            </a:r>
            <a:r>
              <a:rPr lang="en-ID" dirty="0">
                <a:latin typeface="Arial" panose="020B0604020202020204" pitchFamily="34" charset="0"/>
                <a:cs typeface="Arial" panose="020B0604020202020204" pitchFamily="34" charset="0"/>
              </a:rPr>
              <a:t> lama </a:t>
            </a:r>
            <a:r>
              <a:rPr lang="en-ID" dirty="0" err="1">
                <a:latin typeface="Arial" panose="020B0604020202020204" pitchFamily="34" charset="0"/>
                <a:cs typeface="Arial" panose="020B0604020202020204" pitchFamily="34" charset="0"/>
              </a:rPr>
              <a:t>atau</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tidaknya</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seorang</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penyuluh</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bekerja</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sebagai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penyuluh</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tidak</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memberikan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pengaruh</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nyata</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terhada</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kinerjany</a:t>
            </a:r>
            <a:endParaRPr lang="en-ID"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8067689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9383081" cy="604781"/>
          </a:xfrm>
        </p:spPr>
        <p:txBody>
          <a:bodyPr/>
          <a:lstStyle/>
          <a:p>
            <a:r>
              <a:rPr lang="en-US" dirty="0" err="1"/>
              <a:t>Berdasarkan</a:t>
            </a:r>
            <a:r>
              <a:rPr lang="en-US" dirty="0"/>
              <a:t> Hasil </a:t>
            </a:r>
            <a:r>
              <a:rPr lang="en-US" dirty="0" err="1"/>
              <a:t>Penelitian</a:t>
            </a:r>
            <a:r>
              <a:rPr lang="en-US" dirty="0"/>
              <a:t> </a:t>
            </a:r>
            <a:r>
              <a:rPr lang="en-US" dirty="0" err="1"/>
              <a:t>Karakter</a:t>
            </a:r>
            <a:r>
              <a:rPr lang="en-US" dirty="0"/>
              <a:t> </a:t>
            </a:r>
            <a:r>
              <a:rPr lang="en-US" dirty="0" err="1"/>
              <a:t>Penyuluh</a:t>
            </a:r>
            <a:endParaRPr lang="en-ID" dirty="0"/>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pic>
        <p:nvPicPr>
          <p:cNvPr id="6" name="Picture 5">
            <a:extLst>
              <a:ext uri="{FF2B5EF4-FFF2-40B4-BE49-F238E27FC236}">
                <a16:creationId xmlns:a16="http://schemas.microsoft.com/office/drawing/2014/main" id="{A687759F-FDB6-4176-9957-473B1F2963C0}"/>
              </a:ext>
            </a:extLst>
          </p:cNvPr>
          <p:cNvPicPr>
            <a:picLocks noChangeAspect="1"/>
          </p:cNvPicPr>
          <p:nvPr/>
        </p:nvPicPr>
        <p:blipFill>
          <a:blip r:embed="rId3"/>
          <a:stretch>
            <a:fillRect/>
          </a:stretch>
        </p:blipFill>
        <p:spPr>
          <a:xfrm>
            <a:off x="213357" y="1223586"/>
            <a:ext cx="6030167" cy="1371791"/>
          </a:xfrm>
          <a:prstGeom prst="rect">
            <a:avLst/>
          </a:prstGeom>
        </p:spPr>
      </p:pic>
      <p:sp>
        <p:nvSpPr>
          <p:cNvPr id="7" name="TextBox 6">
            <a:extLst>
              <a:ext uri="{FF2B5EF4-FFF2-40B4-BE49-F238E27FC236}">
                <a16:creationId xmlns:a16="http://schemas.microsoft.com/office/drawing/2014/main" id="{5176DA9B-09CC-4E29-8BAA-BBDDF45B3BD6}"/>
              </a:ext>
            </a:extLst>
          </p:cNvPr>
          <p:cNvSpPr txBox="1"/>
          <p:nvPr/>
        </p:nvSpPr>
        <p:spPr>
          <a:xfrm>
            <a:off x="6456881" y="1223490"/>
            <a:ext cx="5735119" cy="923330"/>
          </a:xfrm>
          <a:prstGeom prst="rect">
            <a:avLst/>
          </a:prstGeom>
          <a:noFill/>
        </p:spPr>
        <p:txBody>
          <a:bodyPr wrap="square">
            <a:spAutoFit/>
          </a:bodyPr>
          <a:lstStyle/>
          <a:p>
            <a:r>
              <a:rPr lang="en-ID" sz="1800" b="0" i="0" dirty="0" err="1">
                <a:solidFill>
                  <a:srgbClr val="222222"/>
                </a:solidFill>
                <a:effectLst/>
                <a:latin typeface="Arial" panose="020B0604020202020204" pitchFamily="34" charset="0"/>
              </a:rPr>
              <a:t>Rosmalah</a:t>
            </a:r>
            <a:r>
              <a:rPr lang="en-ID" dirty="0">
                <a:solidFill>
                  <a:srgbClr val="222222"/>
                </a:solidFill>
                <a:latin typeface="Arial" panose="020B0604020202020204" pitchFamily="34" charset="0"/>
              </a:rPr>
              <a:t> </a:t>
            </a:r>
            <a:r>
              <a:rPr lang="en-ID" sz="1800" b="0" i="0" dirty="0">
                <a:solidFill>
                  <a:srgbClr val="222222"/>
                </a:solidFill>
                <a:effectLst/>
                <a:latin typeface="Arial" panose="020B0604020202020204" pitchFamily="34" charset="0"/>
              </a:rPr>
              <a:t>(2023). </a:t>
            </a:r>
            <a:r>
              <a:rPr lang="en-ID" sz="1800" b="0" i="0" dirty="0" err="1">
                <a:solidFill>
                  <a:srgbClr val="222222"/>
                </a:solidFill>
                <a:effectLst/>
                <a:latin typeface="Arial" panose="020B0604020202020204" pitchFamily="34" charset="0"/>
              </a:rPr>
              <a:t>Hubungan</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Karakteristik</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Penyuluh</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dengan</a:t>
            </a:r>
            <a:r>
              <a:rPr lang="en-ID" sz="1800" b="0" i="0" dirty="0">
                <a:solidFill>
                  <a:srgbClr val="222222"/>
                </a:solidFill>
                <a:effectLst/>
                <a:latin typeface="Arial" panose="020B0604020202020204" pitchFamily="34" charset="0"/>
              </a:rPr>
              <a:t> Kinerja </a:t>
            </a:r>
            <a:r>
              <a:rPr lang="en-ID" sz="1800" b="0" i="0" dirty="0" err="1">
                <a:solidFill>
                  <a:srgbClr val="222222"/>
                </a:solidFill>
                <a:effectLst/>
                <a:latin typeface="Arial" panose="020B0604020202020204" pitchFamily="34" charset="0"/>
              </a:rPr>
              <a:t>Penyuluh</a:t>
            </a:r>
            <a:r>
              <a:rPr lang="en-ID" sz="1800" b="0" i="0" dirty="0">
                <a:solidFill>
                  <a:srgbClr val="222222"/>
                </a:solidFill>
                <a:effectLst/>
                <a:latin typeface="Arial" panose="020B0604020202020204" pitchFamily="34" charset="0"/>
              </a:rPr>
              <a:t> di </a:t>
            </a:r>
            <a:r>
              <a:rPr lang="en-ID" sz="1800" b="0" i="0" dirty="0" err="1">
                <a:solidFill>
                  <a:srgbClr val="222222"/>
                </a:solidFill>
                <a:effectLst/>
                <a:latin typeface="Arial" panose="020B0604020202020204" pitchFamily="34" charset="0"/>
              </a:rPr>
              <a:t>Kecamatan</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Sampara</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Kabupaten</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Konawe</a:t>
            </a:r>
            <a:endParaRPr lang="en-ID" dirty="0"/>
          </a:p>
        </p:txBody>
      </p:sp>
      <p:sp>
        <p:nvSpPr>
          <p:cNvPr id="8" name="TextBox 7">
            <a:extLst>
              <a:ext uri="{FF2B5EF4-FFF2-40B4-BE49-F238E27FC236}">
                <a16:creationId xmlns:a16="http://schemas.microsoft.com/office/drawing/2014/main" id="{D07C8CFB-E90F-447A-92AE-687158AD8104}"/>
              </a:ext>
            </a:extLst>
          </p:cNvPr>
          <p:cNvSpPr txBox="1"/>
          <p:nvPr/>
        </p:nvSpPr>
        <p:spPr>
          <a:xfrm>
            <a:off x="213357" y="2747490"/>
            <a:ext cx="5735119" cy="2031325"/>
          </a:xfrm>
          <a:prstGeom prst="rect">
            <a:avLst/>
          </a:prstGeom>
          <a:noFill/>
        </p:spPr>
        <p:txBody>
          <a:bodyPr wrap="square">
            <a:spAutoFit/>
          </a:bodyPr>
          <a:lstStyle/>
          <a:p>
            <a:pPr algn="just"/>
            <a:r>
              <a:rPr lang="en-ID" dirty="0" err="1"/>
              <a:t>Hubungan</a:t>
            </a:r>
            <a:r>
              <a:rPr lang="en-ID" dirty="0"/>
              <a:t> yang </a:t>
            </a:r>
            <a:r>
              <a:rPr lang="en-ID" dirty="0" err="1"/>
              <a:t>tidak</a:t>
            </a:r>
            <a:r>
              <a:rPr lang="en-ID" dirty="0"/>
              <a:t> </a:t>
            </a:r>
            <a:r>
              <a:rPr lang="en-ID" dirty="0" err="1"/>
              <a:t>signifikan</a:t>
            </a:r>
            <a:r>
              <a:rPr lang="en-ID" dirty="0"/>
              <a:t> </a:t>
            </a:r>
            <a:r>
              <a:rPr lang="en-ID" dirty="0" err="1"/>
              <a:t>antara</a:t>
            </a:r>
            <a:r>
              <a:rPr lang="en-ID" dirty="0"/>
              <a:t> </a:t>
            </a:r>
            <a:r>
              <a:rPr lang="en-ID" dirty="0" err="1"/>
              <a:t>jumlah</a:t>
            </a:r>
            <a:r>
              <a:rPr lang="en-ID" dirty="0"/>
              <a:t> </a:t>
            </a:r>
            <a:r>
              <a:rPr lang="en-ID" dirty="0" err="1"/>
              <a:t>tanggungan</a:t>
            </a:r>
            <a:r>
              <a:rPr lang="en-ID" dirty="0"/>
              <a:t> </a:t>
            </a:r>
            <a:r>
              <a:rPr lang="en-ID" dirty="0" err="1"/>
              <a:t>keluarga</a:t>
            </a:r>
            <a:r>
              <a:rPr lang="en-ID" dirty="0"/>
              <a:t> </a:t>
            </a:r>
            <a:r>
              <a:rPr lang="en-ID" dirty="0" err="1"/>
              <a:t>dengan</a:t>
            </a:r>
            <a:r>
              <a:rPr lang="en-ID" dirty="0"/>
              <a:t> </a:t>
            </a:r>
            <a:r>
              <a:rPr lang="en-ID" dirty="0" err="1"/>
              <a:t>kinerja</a:t>
            </a:r>
            <a:r>
              <a:rPr lang="en-ID" dirty="0"/>
              <a:t> </a:t>
            </a:r>
            <a:r>
              <a:rPr lang="en-ID" dirty="0" err="1"/>
              <a:t>penyuluh</a:t>
            </a:r>
            <a:r>
              <a:rPr lang="en-ID" dirty="0"/>
              <a:t> </a:t>
            </a:r>
            <a:r>
              <a:rPr lang="en-ID" dirty="0" err="1"/>
              <a:t>menyatakan</a:t>
            </a:r>
            <a:r>
              <a:rPr lang="en-ID" dirty="0"/>
              <a:t> </a:t>
            </a:r>
            <a:r>
              <a:rPr lang="en-ID" dirty="0" err="1"/>
              <a:t>dalam</a:t>
            </a:r>
            <a:r>
              <a:rPr lang="en-ID" dirty="0"/>
              <a:t> </a:t>
            </a:r>
            <a:r>
              <a:rPr lang="en-ID" dirty="0" err="1"/>
              <a:t>bentuk</a:t>
            </a:r>
            <a:r>
              <a:rPr lang="en-ID" dirty="0"/>
              <a:t> </a:t>
            </a:r>
            <a:r>
              <a:rPr lang="en-ID" dirty="0" err="1"/>
              <a:t>korelasi</a:t>
            </a:r>
            <a:r>
              <a:rPr lang="en-ID" dirty="0"/>
              <a:t> </a:t>
            </a:r>
            <a:r>
              <a:rPr lang="en-ID" dirty="0" err="1"/>
              <a:t>positif</a:t>
            </a:r>
            <a:r>
              <a:rPr lang="en-ID" dirty="0"/>
              <a:t>, </a:t>
            </a:r>
            <a:r>
              <a:rPr lang="en-ID" dirty="0" err="1"/>
              <a:t>artinya</a:t>
            </a:r>
            <a:r>
              <a:rPr lang="en-ID" dirty="0"/>
              <a:t> </a:t>
            </a:r>
            <a:r>
              <a:rPr lang="en-ID" dirty="0" err="1"/>
              <a:t>banyak</a:t>
            </a:r>
            <a:r>
              <a:rPr lang="en-ID" dirty="0"/>
              <a:t> </a:t>
            </a:r>
            <a:r>
              <a:rPr lang="en-ID" dirty="0" err="1"/>
              <a:t>atau</a:t>
            </a:r>
            <a:r>
              <a:rPr lang="en-ID" dirty="0"/>
              <a:t> </a:t>
            </a:r>
            <a:r>
              <a:rPr lang="en-ID" dirty="0" err="1"/>
              <a:t>sedikitnya</a:t>
            </a:r>
            <a:r>
              <a:rPr lang="en-ID" dirty="0"/>
              <a:t> </a:t>
            </a:r>
            <a:r>
              <a:rPr lang="en-ID" dirty="0" err="1"/>
              <a:t>jumlah</a:t>
            </a:r>
            <a:r>
              <a:rPr lang="en-ID" dirty="0"/>
              <a:t> </a:t>
            </a:r>
            <a:r>
              <a:rPr lang="en-ID" dirty="0" err="1"/>
              <a:t>tanggungan</a:t>
            </a:r>
            <a:r>
              <a:rPr lang="en-ID" dirty="0"/>
              <a:t> </a:t>
            </a:r>
            <a:r>
              <a:rPr lang="en-ID" dirty="0" err="1"/>
              <a:t>keluarga</a:t>
            </a:r>
            <a:r>
              <a:rPr lang="en-ID" dirty="0"/>
              <a:t> yang </a:t>
            </a:r>
            <a:r>
              <a:rPr lang="en-ID" dirty="0" err="1"/>
              <a:t>harus</a:t>
            </a:r>
            <a:r>
              <a:rPr lang="en-ID" dirty="0"/>
              <a:t> </a:t>
            </a:r>
            <a:r>
              <a:rPr lang="en-ID" dirty="0" err="1"/>
              <a:t>ditanggung</a:t>
            </a:r>
            <a:r>
              <a:rPr lang="en-ID" dirty="0"/>
              <a:t> </a:t>
            </a:r>
            <a:r>
              <a:rPr lang="en-ID" dirty="0" err="1"/>
              <a:t>penyuluh</a:t>
            </a:r>
            <a:r>
              <a:rPr lang="en-ID" dirty="0"/>
              <a:t> </a:t>
            </a:r>
            <a:r>
              <a:rPr lang="en-ID" dirty="0" err="1"/>
              <a:t>responden</a:t>
            </a:r>
            <a:r>
              <a:rPr lang="en-ID" dirty="0"/>
              <a:t> </a:t>
            </a:r>
            <a:r>
              <a:rPr lang="en-ID" dirty="0" err="1"/>
              <a:t>tidak</a:t>
            </a:r>
            <a:r>
              <a:rPr lang="en-ID" dirty="0"/>
              <a:t> </a:t>
            </a:r>
            <a:r>
              <a:rPr lang="en-ID" dirty="0" err="1"/>
              <a:t>memberikan</a:t>
            </a:r>
            <a:r>
              <a:rPr lang="en-ID" dirty="0"/>
              <a:t> </a:t>
            </a:r>
            <a:r>
              <a:rPr lang="en-ID" dirty="0" err="1"/>
              <a:t>pengaruh</a:t>
            </a:r>
            <a:r>
              <a:rPr lang="en-ID" dirty="0"/>
              <a:t> </a:t>
            </a:r>
            <a:r>
              <a:rPr lang="en-ID" dirty="0" err="1"/>
              <a:t>bagi</a:t>
            </a:r>
            <a:r>
              <a:rPr lang="en-ID" dirty="0"/>
              <a:t> </a:t>
            </a:r>
            <a:r>
              <a:rPr lang="en-ID" dirty="0" err="1"/>
              <a:t>penyuluh</a:t>
            </a:r>
            <a:r>
              <a:rPr lang="en-ID" dirty="0"/>
              <a:t> </a:t>
            </a:r>
            <a:r>
              <a:rPr lang="en-ID" dirty="0" err="1"/>
              <a:t>untuk</a:t>
            </a:r>
            <a:r>
              <a:rPr lang="en-ID" dirty="0"/>
              <a:t> </a:t>
            </a:r>
            <a:r>
              <a:rPr lang="en-ID" dirty="0" err="1"/>
              <a:t>melakukan</a:t>
            </a:r>
            <a:r>
              <a:rPr lang="en-ID" dirty="0"/>
              <a:t> </a:t>
            </a:r>
            <a:r>
              <a:rPr lang="en-ID" dirty="0" err="1"/>
              <a:t>aktivitasnya</a:t>
            </a:r>
            <a:r>
              <a:rPr lang="en-ID" dirty="0"/>
              <a:t> </a:t>
            </a:r>
            <a:r>
              <a:rPr lang="en-ID" dirty="0" err="1"/>
              <a:t>dalam</a:t>
            </a:r>
            <a:r>
              <a:rPr lang="en-ID" dirty="0"/>
              <a:t> </a:t>
            </a:r>
            <a:r>
              <a:rPr lang="en-ID" dirty="0" err="1"/>
              <a:t>melakukan</a:t>
            </a:r>
            <a:r>
              <a:rPr lang="en-ID" dirty="0"/>
              <a:t> </a:t>
            </a:r>
            <a:r>
              <a:rPr lang="en-ID" dirty="0" err="1"/>
              <a:t>kegiatan</a:t>
            </a:r>
            <a:r>
              <a:rPr lang="en-ID" dirty="0"/>
              <a:t> </a:t>
            </a:r>
            <a:r>
              <a:rPr lang="en-ID" dirty="0" err="1"/>
              <a:t>penyuluhan</a:t>
            </a:r>
            <a:endParaRPr lang="en-ID"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5882506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9383081" cy="604781"/>
          </a:xfrm>
        </p:spPr>
        <p:txBody>
          <a:bodyPr/>
          <a:lstStyle/>
          <a:p>
            <a:r>
              <a:rPr lang="en-US" dirty="0" err="1"/>
              <a:t>Berdasarkan</a:t>
            </a:r>
            <a:r>
              <a:rPr lang="en-US" dirty="0"/>
              <a:t> Hasil </a:t>
            </a:r>
            <a:r>
              <a:rPr lang="en-US" dirty="0" err="1"/>
              <a:t>Penelitian</a:t>
            </a:r>
            <a:r>
              <a:rPr lang="en-US" dirty="0"/>
              <a:t> </a:t>
            </a:r>
            <a:r>
              <a:rPr lang="en-US" dirty="0" err="1"/>
              <a:t>Karakter</a:t>
            </a:r>
            <a:r>
              <a:rPr lang="en-US" dirty="0"/>
              <a:t> </a:t>
            </a:r>
            <a:r>
              <a:rPr lang="en-US" dirty="0" err="1"/>
              <a:t>Penyuluh</a:t>
            </a:r>
            <a:endParaRPr lang="en-ID" dirty="0"/>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sp>
        <p:nvSpPr>
          <p:cNvPr id="7" name="TextBox 6">
            <a:extLst>
              <a:ext uri="{FF2B5EF4-FFF2-40B4-BE49-F238E27FC236}">
                <a16:creationId xmlns:a16="http://schemas.microsoft.com/office/drawing/2014/main" id="{5176DA9B-09CC-4E29-8BAA-BBDDF45B3BD6}"/>
              </a:ext>
            </a:extLst>
          </p:cNvPr>
          <p:cNvSpPr txBox="1"/>
          <p:nvPr/>
        </p:nvSpPr>
        <p:spPr>
          <a:xfrm>
            <a:off x="109869" y="1263832"/>
            <a:ext cx="8684507" cy="3693319"/>
          </a:xfrm>
          <a:prstGeom prst="rect">
            <a:avLst/>
          </a:prstGeom>
          <a:noFill/>
        </p:spPr>
        <p:txBody>
          <a:bodyPr wrap="square">
            <a:spAutoFit/>
          </a:bodyPr>
          <a:lstStyle/>
          <a:p>
            <a:pPr algn="just"/>
            <a:r>
              <a:rPr lang="en-ID" sz="1800" b="1" i="0" dirty="0" err="1">
                <a:solidFill>
                  <a:srgbClr val="222222"/>
                </a:solidFill>
                <a:effectLst/>
                <a:latin typeface="Arial" panose="020B0604020202020204" pitchFamily="34" charset="0"/>
              </a:rPr>
              <a:t>Arifianto</a:t>
            </a:r>
            <a:r>
              <a:rPr lang="en-ID" b="1" dirty="0">
                <a:solidFill>
                  <a:srgbClr val="222222"/>
                </a:solidFill>
                <a:latin typeface="Arial" panose="020B0604020202020204" pitchFamily="34" charset="0"/>
              </a:rPr>
              <a:t> </a:t>
            </a:r>
            <a:r>
              <a:rPr lang="en-ID" sz="1800" b="1" i="0" dirty="0">
                <a:solidFill>
                  <a:srgbClr val="222222"/>
                </a:solidFill>
                <a:effectLst/>
                <a:latin typeface="Arial" panose="020B0604020202020204" pitchFamily="34" charset="0"/>
              </a:rPr>
              <a:t>(2018) </a:t>
            </a:r>
            <a:r>
              <a:rPr lang="en-ID" sz="1800" b="1" i="0" dirty="0" err="1">
                <a:solidFill>
                  <a:srgbClr val="222222"/>
                </a:solidFill>
                <a:effectLst/>
                <a:latin typeface="Arial" panose="020B0604020202020204" pitchFamily="34" charset="0"/>
              </a:rPr>
              <a:t>tentan</a:t>
            </a:r>
            <a:r>
              <a:rPr lang="en-ID" b="1" dirty="0" err="1">
                <a:solidFill>
                  <a:srgbClr val="222222"/>
                </a:solidFill>
                <a:latin typeface="Arial" panose="020B0604020202020204" pitchFamily="34" charset="0"/>
              </a:rPr>
              <a:t>g</a:t>
            </a:r>
            <a:r>
              <a:rPr lang="en-ID" b="1" dirty="0">
                <a:solidFill>
                  <a:srgbClr val="222222"/>
                </a:solidFill>
                <a:latin typeface="Arial" panose="020B0604020202020204" pitchFamily="34" charset="0"/>
              </a:rPr>
              <a:t> </a:t>
            </a:r>
            <a:r>
              <a:rPr lang="en-ID" b="1" dirty="0" err="1">
                <a:solidFill>
                  <a:srgbClr val="222222"/>
                </a:solidFill>
                <a:latin typeface="Arial" panose="020B0604020202020204" pitchFamily="34" charset="0"/>
              </a:rPr>
              <a:t>Pengaruh</a:t>
            </a:r>
            <a:r>
              <a:rPr lang="en-ID" b="1" dirty="0">
                <a:solidFill>
                  <a:srgbClr val="222222"/>
                </a:solidFill>
                <a:latin typeface="Arial" panose="020B0604020202020204" pitchFamily="34" charset="0"/>
              </a:rPr>
              <a:t> </a:t>
            </a:r>
            <a:r>
              <a:rPr lang="en-ID" b="1" dirty="0" err="1">
                <a:solidFill>
                  <a:srgbClr val="222222"/>
                </a:solidFill>
                <a:latin typeface="Arial" panose="020B0604020202020204" pitchFamily="34" charset="0"/>
              </a:rPr>
              <a:t>Karakteristik</a:t>
            </a:r>
            <a:r>
              <a:rPr lang="en-ID" b="1" dirty="0">
                <a:solidFill>
                  <a:srgbClr val="222222"/>
                </a:solidFill>
                <a:latin typeface="Arial" panose="020B0604020202020204" pitchFamily="34" charset="0"/>
              </a:rPr>
              <a:t> </a:t>
            </a:r>
            <a:r>
              <a:rPr lang="en-ID" b="1" dirty="0" err="1">
                <a:solidFill>
                  <a:srgbClr val="222222"/>
                </a:solidFill>
                <a:latin typeface="Arial" panose="020B0604020202020204" pitchFamily="34" charset="0"/>
              </a:rPr>
              <a:t>Terhadap</a:t>
            </a:r>
            <a:r>
              <a:rPr lang="en-ID" b="1" dirty="0">
                <a:solidFill>
                  <a:srgbClr val="222222"/>
                </a:solidFill>
                <a:latin typeface="Arial" panose="020B0604020202020204" pitchFamily="34" charset="0"/>
              </a:rPr>
              <a:t> Kinerja </a:t>
            </a:r>
            <a:r>
              <a:rPr lang="en-ID" b="1" dirty="0" err="1">
                <a:solidFill>
                  <a:srgbClr val="222222"/>
                </a:solidFill>
                <a:latin typeface="Arial" panose="020B0604020202020204" pitchFamily="34" charset="0"/>
              </a:rPr>
              <a:t>Penyuluh</a:t>
            </a:r>
            <a:r>
              <a:rPr lang="en-ID" b="1" dirty="0">
                <a:solidFill>
                  <a:srgbClr val="222222"/>
                </a:solidFill>
                <a:latin typeface="Arial" panose="020B0604020202020204" pitchFamily="34" charset="0"/>
              </a:rPr>
              <a:t> </a:t>
            </a:r>
            <a:r>
              <a:rPr lang="en-ID" b="1" dirty="0" err="1">
                <a:solidFill>
                  <a:srgbClr val="222222"/>
                </a:solidFill>
                <a:latin typeface="Arial" panose="020B0604020202020204" pitchFamily="34" charset="0"/>
              </a:rPr>
              <a:t>Pertanian</a:t>
            </a:r>
            <a:r>
              <a:rPr lang="en-ID" sz="1800" b="0" i="0" dirty="0">
                <a:solidFill>
                  <a:srgbClr val="222222"/>
                </a:solidFill>
                <a:effectLst/>
                <a:latin typeface="Arial" panose="020B0604020202020204" pitchFamily="34" charset="0"/>
              </a:rPr>
              <a:t>, </a:t>
            </a:r>
            <a:r>
              <a:rPr lang="en-ID" dirty="0">
                <a:solidFill>
                  <a:srgbClr val="222222"/>
                </a:solidFill>
                <a:latin typeface="Arial" panose="020B0604020202020204" pitchFamily="34" charset="0"/>
              </a:rPr>
              <a:t>P</a:t>
            </a:r>
            <a:r>
              <a:rPr lang="en-ID" sz="1800" b="0" i="0" dirty="0">
                <a:solidFill>
                  <a:srgbClr val="222222"/>
                </a:solidFill>
                <a:effectLst/>
                <a:latin typeface="Arial" panose="020B0604020202020204" pitchFamily="34" charset="0"/>
              </a:rPr>
              <a:t>endidikan </a:t>
            </a:r>
            <a:r>
              <a:rPr lang="en-ID" sz="1800" b="0" i="0" dirty="0" err="1">
                <a:solidFill>
                  <a:srgbClr val="222222"/>
                </a:solidFill>
                <a:effectLst/>
                <a:latin typeface="Arial" panose="020B0604020202020204" pitchFamily="34" charset="0"/>
              </a:rPr>
              <a:t>penyuluh</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pertanian</a:t>
            </a:r>
            <a:r>
              <a:rPr lang="en-ID" sz="1800" b="0" i="0" dirty="0">
                <a:solidFill>
                  <a:srgbClr val="222222"/>
                </a:solidFill>
                <a:effectLst/>
                <a:latin typeface="Arial" panose="020B0604020202020204" pitchFamily="34" charset="0"/>
              </a:rPr>
              <a:t> di </a:t>
            </a:r>
            <a:r>
              <a:rPr lang="en-ID" sz="1800" b="0" i="0" dirty="0" err="1">
                <a:solidFill>
                  <a:srgbClr val="222222"/>
                </a:solidFill>
                <a:effectLst/>
                <a:latin typeface="Arial" panose="020B0604020202020204" pitchFamily="34" charset="0"/>
              </a:rPr>
              <a:t>Kabupaten</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Rembang</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masuk</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kategori</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tinggi</a:t>
            </a:r>
            <a:r>
              <a:rPr lang="en-ID" dirty="0">
                <a:solidFill>
                  <a:srgbClr val="222222"/>
                </a:solidFill>
                <a:latin typeface="Arial" panose="020B0604020202020204" pitchFamily="34" charset="0"/>
              </a:rPr>
              <a:t>, </a:t>
            </a:r>
            <a:r>
              <a:rPr lang="en-ID" sz="1800" b="0" i="0" dirty="0" err="1">
                <a:solidFill>
                  <a:srgbClr val="222222"/>
                </a:solidFill>
                <a:effectLst/>
                <a:latin typeface="Arial" panose="020B0604020202020204" pitchFamily="34" charset="0"/>
              </a:rPr>
              <a:t>hal</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ini</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mengidikasikan</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bahwa</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pendidikan</a:t>
            </a:r>
            <a:r>
              <a:rPr lang="en-ID" sz="1800" b="0" i="0" dirty="0">
                <a:solidFill>
                  <a:srgbClr val="222222"/>
                </a:solidFill>
                <a:effectLst/>
                <a:latin typeface="Arial" panose="020B0604020202020204" pitchFamily="34" charset="0"/>
              </a:rPr>
              <a:t> yang </a:t>
            </a:r>
            <a:r>
              <a:rPr lang="en-ID" sz="1800" b="0" i="0" dirty="0" err="1">
                <a:solidFill>
                  <a:srgbClr val="222222"/>
                </a:solidFill>
                <a:effectLst/>
                <a:latin typeface="Arial" panose="020B0604020202020204" pitchFamily="34" charset="0"/>
              </a:rPr>
              <a:t>diperoleh</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sangat</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membantu</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dalam</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meyelesaikan</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tugas</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sebagai</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penyuluh</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pertanian</a:t>
            </a:r>
            <a:r>
              <a:rPr lang="en-ID" sz="1800" b="0" i="0" dirty="0">
                <a:solidFill>
                  <a:srgbClr val="222222"/>
                </a:solidFill>
                <a:effectLst/>
                <a:latin typeface="Arial" panose="020B0604020202020204" pitchFamily="34" charset="0"/>
              </a:rPr>
              <a:t> dan </a:t>
            </a:r>
            <a:r>
              <a:rPr lang="en-ID" sz="1800" b="0" i="0" dirty="0" err="1">
                <a:solidFill>
                  <a:srgbClr val="222222"/>
                </a:solidFill>
                <a:effectLst/>
                <a:latin typeface="Arial" panose="020B0604020202020204" pitchFamily="34" charset="0"/>
              </a:rPr>
              <a:t>meningkatkan</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kualitas</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serta</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kemampuan</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untuk</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meningkatkan</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kinerja</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Pengalaman</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dapat</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mempengaruhi</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seseorang</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dalam</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menjalankan</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tupoksinya</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Pengalaman</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masuk</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kategori</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tinggi</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hal</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ini</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berarti</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perlu</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adanya</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upaya</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untuk</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meningkatkan</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pengalaman</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ketingkat</a:t>
            </a:r>
            <a:r>
              <a:rPr lang="en-ID" sz="1800" b="0" i="0" dirty="0">
                <a:solidFill>
                  <a:srgbClr val="222222"/>
                </a:solidFill>
                <a:effectLst/>
                <a:latin typeface="Arial" panose="020B0604020202020204" pitchFamily="34" charset="0"/>
              </a:rPr>
              <a:t> yang </a:t>
            </a:r>
            <a:r>
              <a:rPr lang="en-ID" sz="1800" b="0" i="0" dirty="0" err="1">
                <a:solidFill>
                  <a:srgbClr val="222222"/>
                </a:solidFill>
                <a:effectLst/>
                <a:latin typeface="Arial" panose="020B0604020202020204" pitchFamily="34" charset="0"/>
              </a:rPr>
              <a:t>lebih</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tinggi</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pengalaman</a:t>
            </a:r>
            <a:r>
              <a:rPr lang="en-ID" sz="1800" b="0" i="0" dirty="0">
                <a:solidFill>
                  <a:srgbClr val="222222"/>
                </a:solidFill>
                <a:effectLst/>
                <a:latin typeface="Arial" panose="020B0604020202020204" pitchFamily="34" charset="0"/>
              </a:rPr>
              <a:t> yang </a:t>
            </a:r>
            <a:r>
              <a:rPr lang="en-ID" sz="1800" b="0" i="0" dirty="0" err="1">
                <a:solidFill>
                  <a:srgbClr val="222222"/>
                </a:solidFill>
                <a:effectLst/>
                <a:latin typeface="Arial" panose="020B0604020202020204" pitchFamily="34" charset="0"/>
              </a:rPr>
              <a:t>dimiliki</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belum</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menyelesaiakan</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masalah-masalah</a:t>
            </a:r>
            <a:r>
              <a:rPr lang="en-ID" sz="1800" b="0" i="0" dirty="0">
                <a:solidFill>
                  <a:srgbClr val="222222"/>
                </a:solidFill>
                <a:effectLst/>
                <a:latin typeface="Arial" panose="020B0604020202020204" pitchFamily="34" charset="0"/>
              </a:rPr>
              <a:t> yang </a:t>
            </a:r>
            <a:r>
              <a:rPr lang="en-ID" sz="1800" b="0" i="0" dirty="0" err="1">
                <a:solidFill>
                  <a:srgbClr val="222222"/>
                </a:solidFill>
                <a:effectLst/>
                <a:latin typeface="Arial" panose="020B0604020202020204" pitchFamily="34" charset="0"/>
              </a:rPr>
              <a:t>dihadapi</a:t>
            </a:r>
            <a:r>
              <a:rPr lang="en-ID" sz="1800" b="0" i="0" dirty="0">
                <a:solidFill>
                  <a:srgbClr val="222222"/>
                </a:solidFill>
                <a:effectLst/>
                <a:latin typeface="Arial" panose="020B0604020202020204" pitchFamily="34" charset="0"/>
              </a:rPr>
              <a:t> oleh </a:t>
            </a:r>
            <a:r>
              <a:rPr lang="en-ID" sz="1800" b="0" i="0" dirty="0" err="1">
                <a:solidFill>
                  <a:srgbClr val="222222"/>
                </a:solidFill>
                <a:effectLst/>
                <a:latin typeface="Arial" panose="020B0604020202020204" pitchFamily="34" charset="0"/>
              </a:rPr>
              <a:t>penyuluh</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sehingga</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diperlukan</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pelatihan</a:t>
            </a:r>
            <a:r>
              <a:rPr lang="en-ID" sz="1800" b="0" i="0" dirty="0">
                <a:solidFill>
                  <a:srgbClr val="222222"/>
                </a:solidFill>
                <a:effectLst/>
                <a:latin typeface="Arial" panose="020B0604020202020204" pitchFamily="34" charset="0"/>
              </a:rPr>
              <a:t> yang </a:t>
            </a:r>
            <a:r>
              <a:rPr lang="en-ID" sz="1800" b="0" i="0" dirty="0" err="1">
                <a:solidFill>
                  <a:srgbClr val="222222"/>
                </a:solidFill>
                <a:effectLst/>
                <a:latin typeface="Arial" panose="020B0604020202020204" pitchFamily="34" charset="0"/>
              </a:rPr>
              <a:t>sesuai</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dengan</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kebutuhan</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Pelatihan</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penyuluh</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pertanian</a:t>
            </a:r>
            <a:r>
              <a:rPr lang="en-ID" sz="1800" b="0" i="0" dirty="0">
                <a:solidFill>
                  <a:srgbClr val="222222"/>
                </a:solidFill>
                <a:effectLst/>
                <a:latin typeface="Arial" panose="020B0604020202020204" pitchFamily="34" charset="0"/>
              </a:rPr>
              <a:t> di </a:t>
            </a:r>
            <a:r>
              <a:rPr lang="en-ID" sz="1800" b="0" i="0" dirty="0" err="1">
                <a:solidFill>
                  <a:srgbClr val="222222"/>
                </a:solidFill>
                <a:effectLst/>
                <a:latin typeface="Arial" panose="020B0604020202020204" pitchFamily="34" charset="0"/>
              </a:rPr>
              <a:t>Kabupaten</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Rembang</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masuk</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kategori</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tinggi</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ini</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mengidikasikan</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pelatihan</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merupakan</a:t>
            </a:r>
            <a:r>
              <a:rPr lang="en-ID" sz="1800" b="0" i="0" dirty="0">
                <a:solidFill>
                  <a:srgbClr val="222222"/>
                </a:solidFill>
                <a:effectLst/>
                <a:latin typeface="Arial" panose="020B0604020202020204" pitchFamily="34" charset="0"/>
              </a:rPr>
              <a:t> proses </a:t>
            </a:r>
            <a:r>
              <a:rPr lang="en-ID" sz="1800" b="0" i="0" dirty="0" err="1">
                <a:solidFill>
                  <a:srgbClr val="222222"/>
                </a:solidFill>
                <a:effectLst/>
                <a:latin typeface="Arial" panose="020B0604020202020204" pitchFamily="34" charset="0"/>
              </a:rPr>
              <a:t>pembelajaran</a:t>
            </a:r>
            <a:r>
              <a:rPr lang="en-ID" dirty="0">
                <a:solidFill>
                  <a:srgbClr val="222222"/>
                </a:solidFill>
                <a:latin typeface="Arial" panose="020B0604020202020204" pitchFamily="34" charset="0"/>
              </a:rPr>
              <a:t>, </a:t>
            </a:r>
            <a:r>
              <a:rPr lang="en-ID" sz="1800" b="0" i="0" dirty="0" err="1">
                <a:solidFill>
                  <a:srgbClr val="222222"/>
                </a:solidFill>
                <a:effectLst/>
                <a:latin typeface="Arial" panose="020B0604020202020204" pitchFamily="34" charset="0"/>
              </a:rPr>
              <a:t>penguasaan</a:t>
            </a:r>
            <a:r>
              <a:rPr lang="en-ID" dirty="0">
                <a:solidFill>
                  <a:srgbClr val="222222"/>
                </a:solidFill>
                <a:latin typeface="Arial" panose="020B0604020202020204" pitchFamily="34" charset="0"/>
              </a:rPr>
              <a:t>, </a:t>
            </a:r>
            <a:r>
              <a:rPr lang="en-ID" sz="1800" b="0" i="0" dirty="0" err="1">
                <a:solidFill>
                  <a:srgbClr val="222222"/>
                </a:solidFill>
                <a:effectLst/>
                <a:latin typeface="Arial" panose="020B0604020202020204" pitchFamily="34" charset="0"/>
              </a:rPr>
              <a:t>pengetahuan</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meningkatkan</a:t>
            </a:r>
            <a:r>
              <a:rPr lang="en-ID" sz="1800" b="0" i="0" dirty="0">
                <a:solidFill>
                  <a:srgbClr val="222222"/>
                </a:solidFill>
                <a:effectLst/>
                <a:latin typeface="Arial" panose="020B0604020202020204" pitchFamily="34" charset="0"/>
              </a:rPr>
              <a:t> </a:t>
            </a:r>
            <a:r>
              <a:rPr lang="fi-FI" sz="1800" b="0" i="0" dirty="0">
                <a:solidFill>
                  <a:srgbClr val="222222"/>
                </a:solidFill>
                <a:effectLst/>
                <a:latin typeface="Arial" panose="020B0604020202020204" pitchFamily="34" charset="0"/>
              </a:rPr>
              <a:t>ketrampilan serta perubahan sikap dan perilaku guna meningkatkan kinerja</a:t>
            </a:r>
            <a:endParaRPr lang="en-ID" dirty="0"/>
          </a:p>
        </p:txBody>
      </p:sp>
    </p:spTree>
    <p:extLst>
      <p:ext uri="{BB962C8B-B14F-4D97-AF65-F5344CB8AC3E}">
        <p14:creationId xmlns:p14="http://schemas.microsoft.com/office/powerpoint/2010/main" val="36579828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2574423" cy="604781"/>
          </a:xfrm>
        </p:spPr>
        <p:txBody>
          <a:bodyPr/>
          <a:lstStyle/>
          <a:p>
            <a:r>
              <a:rPr lang="en-US" dirty="0" err="1"/>
              <a:t>Kelompok</a:t>
            </a:r>
            <a:r>
              <a:rPr lang="en-US" dirty="0"/>
              <a:t> 1</a:t>
            </a:r>
            <a:endParaRPr lang="en-ID" dirty="0"/>
          </a:p>
        </p:txBody>
      </p:sp>
      <p:sp>
        <p:nvSpPr>
          <p:cNvPr id="3" name="Content Placeholder 2">
            <a:extLst>
              <a:ext uri="{FF2B5EF4-FFF2-40B4-BE49-F238E27FC236}">
                <a16:creationId xmlns:a16="http://schemas.microsoft.com/office/drawing/2014/main" id="{749E02E0-92F3-4659-B2D6-04A84C8910F4}"/>
              </a:ext>
            </a:extLst>
          </p:cNvPr>
          <p:cNvSpPr>
            <a:spLocks noGrp="1"/>
          </p:cNvSpPr>
          <p:nvPr>
            <p:ph idx="10"/>
          </p:nvPr>
        </p:nvSpPr>
        <p:spPr/>
        <p:txBody>
          <a:bodyPr>
            <a:normAutofit/>
          </a:bodyPr>
          <a:lstStyle/>
          <a:p>
            <a:pPr marL="0" indent="0" algn="just">
              <a:buNone/>
            </a:pPr>
            <a:r>
              <a:rPr lang="en-US" sz="2000" b="0" dirty="0" err="1">
                <a:latin typeface="Arial" panose="020B0604020202020204" pitchFamily="34" charset="0"/>
                <a:cs typeface="Arial" panose="020B0604020202020204" pitchFamily="34" charset="0"/>
              </a:rPr>
              <a:t>Karakter</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Mahasiswa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Penyuluh</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Kelompok</a:t>
            </a:r>
            <a:r>
              <a:rPr lang="en-US" sz="2000" b="0" dirty="0">
                <a:latin typeface="Arial" panose="020B0604020202020204" pitchFamily="34" charset="0"/>
                <a:cs typeface="Arial" panose="020B0604020202020204" pitchFamily="34" charset="0"/>
              </a:rPr>
              <a:t> 1</a:t>
            </a:r>
          </a:p>
          <a:p>
            <a:pPr marL="457200" indent="-457200" algn="just">
              <a:buAutoNum type="arabicPeriod"/>
            </a:pPr>
            <a:r>
              <a:rPr lang="en-US" sz="2000" b="0" dirty="0" err="1">
                <a:latin typeface="Arial" panose="020B0604020202020204" pitchFamily="34" charset="0"/>
                <a:cs typeface="Arial" panose="020B0604020202020204" pitchFamily="34" charset="0"/>
              </a:rPr>
              <a:t>Mahasiswa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tidak</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memiliki</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kesiapan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dalam</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melaksanakan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Penyuluhan</a:t>
            </a:r>
            <a:endParaRPr lang="en-US" sz="2000" b="0" dirty="0">
              <a:latin typeface="Arial" panose="020B0604020202020204" pitchFamily="34" charset="0"/>
              <a:cs typeface="Arial" panose="020B0604020202020204" pitchFamily="34" charset="0"/>
            </a:endParaRPr>
          </a:p>
          <a:p>
            <a:pPr marL="457200" indent="-457200" algn="just">
              <a:buAutoNum type="arabicPeriod"/>
            </a:pPr>
            <a:r>
              <a:rPr lang="en-US" sz="2000" b="0" dirty="0" err="1">
                <a:latin typeface="Arial" panose="020B0604020202020204" pitchFamily="34" charset="0"/>
                <a:cs typeface="Arial" panose="020B0604020202020204" pitchFamily="34" charset="0"/>
              </a:rPr>
              <a:t>Mahasiswa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tidak</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menyiapkan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hasil</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praktikum</a:t>
            </a:r>
            <a:r>
              <a:rPr lang="en-US" sz="2000" b="0" dirty="0">
                <a:latin typeface="Arial" panose="020B0604020202020204" pitchFamily="34" charset="0"/>
                <a:cs typeface="Arial" panose="020B0604020202020204" pitchFamily="34" charset="0"/>
              </a:rPr>
              <a:t> di </a:t>
            </a:r>
            <a:r>
              <a:rPr lang="en-US" sz="2000" b="0" dirty="0" err="1">
                <a:latin typeface="Arial" panose="020B0604020202020204" pitchFamily="34" charset="0"/>
                <a:cs typeface="Arial" panose="020B0604020202020204" pitchFamily="34" charset="0"/>
              </a:rPr>
              <a:t>kelompok</a:t>
            </a:r>
            <a:r>
              <a:rPr lang="en-US" sz="2000" b="0" dirty="0">
                <a:latin typeface="Arial" panose="020B0604020202020204" pitchFamily="34" charset="0"/>
                <a:cs typeface="Arial" panose="020B0604020202020204" pitchFamily="34" charset="0"/>
              </a:rPr>
              <a:t> 1</a:t>
            </a:r>
          </a:p>
          <a:p>
            <a:pPr marL="457200" indent="-457200" algn="just">
              <a:buAutoNum type="arabicPeriod"/>
            </a:pPr>
            <a:r>
              <a:rPr lang="en-US" sz="2000" b="0" dirty="0" err="1">
                <a:latin typeface="Arial" panose="020B0604020202020204" pitchFamily="34" charset="0"/>
                <a:cs typeface="Arial" panose="020B0604020202020204" pitchFamily="34" charset="0"/>
              </a:rPr>
              <a:t>Mahasiswa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dalam</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kelompok</a:t>
            </a:r>
            <a:r>
              <a:rPr lang="en-US" sz="2000" b="0" dirty="0">
                <a:latin typeface="Arial" panose="020B0604020202020204" pitchFamily="34" charset="0"/>
                <a:cs typeface="Arial" panose="020B0604020202020204" pitchFamily="34" charset="0"/>
              </a:rPr>
              <a:t> 1 </a:t>
            </a:r>
            <a:r>
              <a:rPr lang="en-US" sz="2000" b="0" dirty="0" err="1">
                <a:latin typeface="Arial" panose="020B0604020202020204" pitchFamily="34" charset="0"/>
                <a:cs typeface="Arial" panose="020B0604020202020204" pitchFamily="34" charset="0"/>
              </a:rPr>
              <a:t>memiliki</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sikap</a:t>
            </a:r>
            <a:r>
              <a:rPr lang="en-US" sz="2000" b="0" dirty="0">
                <a:latin typeface="Arial" panose="020B0604020202020204" pitchFamily="34" charset="0"/>
                <a:cs typeface="Arial" panose="020B0604020202020204" pitchFamily="34" charset="0"/>
              </a:rPr>
              <a:t> yang </a:t>
            </a:r>
            <a:r>
              <a:rPr lang="en-US" sz="2000" b="0" dirty="0" err="1">
                <a:latin typeface="Arial" panose="020B0604020202020204" pitchFamily="34" charset="0"/>
                <a:cs typeface="Arial" panose="020B0604020202020204" pitchFamily="34" charset="0"/>
              </a:rPr>
              <a:t>tidak</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bertanggung</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jawab</a:t>
            </a:r>
            <a:r>
              <a:rPr lang="en-US" sz="2000" b="0" dirty="0">
                <a:latin typeface="Arial" panose="020B0604020202020204" pitchFamily="34" charset="0"/>
                <a:cs typeface="Arial" panose="020B0604020202020204" pitchFamily="34" charset="0"/>
              </a:rPr>
              <a:t> dan </a:t>
            </a:r>
            <a:r>
              <a:rPr lang="en-US" sz="2000" b="0" dirty="0" err="1">
                <a:latin typeface="Arial" panose="020B0604020202020204" pitchFamily="34" charset="0"/>
                <a:cs typeface="Arial" panose="020B0604020202020204" pitchFamily="34" charset="0"/>
              </a:rPr>
              <a:t>melaksanakan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penyuluhan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dengan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serius</a:t>
            </a:r>
            <a:endParaRPr lang="en-US" sz="2000" b="0" dirty="0">
              <a:latin typeface="Arial" panose="020B0604020202020204" pitchFamily="34" charset="0"/>
              <a:cs typeface="Arial" panose="020B0604020202020204" pitchFamily="34" charset="0"/>
            </a:endParaRPr>
          </a:p>
          <a:p>
            <a:pPr marL="457200" indent="-457200" algn="just">
              <a:buAutoNum type="arabicPeriod"/>
            </a:pPr>
            <a:r>
              <a:rPr lang="en-US" sz="2000" b="0" dirty="0" err="1">
                <a:latin typeface="Arial" panose="020B0604020202020204" pitchFamily="34" charset="0"/>
                <a:cs typeface="Arial" panose="020B0604020202020204" pitchFamily="34" charset="0"/>
              </a:rPr>
              <a:t>Mahasiswa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memiliki</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sikap</a:t>
            </a:r>
            <a:r>
              <a:rPr lang="en-US" sz="2000" b="0" dirty="0">
                <a:latin typeface="Arial" panose="020B0604020202020204" pitchFamily="34" charset="0"/>
                <a:cs typeface="Arial" panose="020B0604020202020204" pitchFamily="34" charset="0"/>
              </a:rPr>
              <a:t> di </a:t>
            </a:r>
            <a:r>
              <a:rPr lang="en-US" sz="2000" b="0" dirty="0" err="1">
                <a:latin typeface="Arial" panose="020B0604020202020204" pitchFamily="34" charset="0"/>
                <a:cs typeface="Arial" panose="020B0604020202020204" pitchFamily="34" charset="0"/>
              </a:rPr>
              <a:t>dalam</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kelompok</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tidak</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ada</a:t>
            </a:r>
            <a:r>
              <a:rPr lang="en-US" sz="2000" b="0" dirty="0">
                <a:latin typeface="Arial" panose="020B0604020202020204" pitchFamily="34" charset="0"/>
                <a:cs typeface="Arial" panose="020B0604020202020204" pitchFamily="34" charset="0"/>
              </a:rPr>
              <a:t> Kerjasama </a:t>
            </a:r>
            <a:r>
              <a:rPr lang="en-US" sz="2000" b="0" dirty="0" err="1">
                <a:latin typeface="Arial" panose="020B0604020202020204" pitchFamily="34" charset="0"/>
                <a:cs typeface="Arial" panose="020B0604020202020204" pitchFamily="34" charset="0"/>
              </a:rPr>
              <a:t>dengan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teman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kelompok</a:t>
            </a:r>
            <a:endParaRPr lang="en-US" sz="2000" b="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spTree>
    <p:extLst>
      <p:ext uri="{BB962C8B-B14F-4D97-AF65-F5344CB8AC3E}">
        <p14:creationId xmlns:p14="http://schemas.microsoft.com/office/powerpoint/2010/main" val="97574282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2574423" cy="604781"/>
          </a:xfrm>
        </p:spPr>
        <p:txBody>
          <a:bodyPr/>
          <a:lstStyle/>
          <a:p>
            <a:r>
              <a:rPr lang="en-US" dirty="0" err="1"/>
              <a:t>Kelompok</a:t>
            </a:r>
            <a:r>
              <a:rPr lang="en-US" dirty="0"/>
              <a:t> 2</a:t>
            </a:r>
            <a:endParaRPr lang="en-ID" dirty="0"/>
          </a:p>
        </p:txBody>
      </p:sp>
      <p:sp>
        <p:nvSpPr>
          <p:cNvPr id="3" name="Content Placeholder 2">
            <a:extLst>
              <a:ext uri="{FF2B5EF4-FFF2-40B4-BE49-F238E27FC236}">
                <a16:creationId xmlns:a16="http://schemas.microsoft.com/office/drawing/2014/main" id="{749E02E0-92F3-4659-B2D6-04A84C8910F4}"/>
              </a:ext>
            </a:extLst>
          </p:cNvPr>
          <p:cNvSpPr>
            <a:spLocks noGrp="1"/>
          </p:cNvSpPr>
          <p:nvPr>
            <p:ph idx="10"/>
          </p:nvPr>
        </p:nvSpPr>
        <p:spPr/>
        <p:txBody>
          <a:bodyPr>
            <a:normAutofit/>
          </a:bodyPr>
          <a:lstStyle/>
          <a:p>
            <a:pPr marL="0" indent="0" algn="just">
              <a:buNone/>
            </a:pPr>
            <a:r>
              <a:rPr lang="en-US" sz="2000" b="0" dirty="0" err="1">
                <a:latin typeface="Arial" panose="020B0604020202020204" pitchFamily="34" charset="0"/>
                <a:cs typeface="Arial" panose="020B0604020202020204" pitchFamily="34" charset="0"/>
              </a:rPr>
              <a:t>Karakter</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Mahasiswa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Kelompok</a:t>
            </a:r>
            <a:r>
              <a:rPr lang="en-US" sz="2000" b="0" dirty="0">
                <a:latin typeface="Arial" panose="020B0604020202020204" pitchFamily="34" charset="0"/>
                <a:cs typeface="Arial" panose="020B0604020202020204" pitchFamily="34" charset="0"/>
              </a:rPr>
              <a:t> 2</a:t>
            </a:r>
          </a:p>
          <a:p>
            <a:pPr marL="0" indent="0" algn="just">
              <a:buNone/>
            </a:pPr>
            <a:endParaRPr lang="en-US" sz="2000" b="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sp>
        <p:nvSpPr>
          <p:cNvPr id="7" name="Content Placeholder 3">
            <a:extLst>
              <a:ext uri="{FF2B5EF4-FFF2-40B4-BE49-F238E27FC236}">
                <a16:creationId xmlns:a16="http://schemas.microsoft.com/office/drawing/2014/main" id="{00AE2903-5C4D-468E-A1EA-DAEC2B16CD17}"/>
              </a:ext>
            </a:extLst>
          </p:cNvPr>
          <p:cNvSpPr txBox="1">
            <a:spLocks/>
          </p:cNvSpPr>
          <p:nvPr/>
        </p:nvSpPr>
        <p:spPr>
          <a:xfrm>
            <a:off x="0" y="1773405"/>
            <a:ext cx="5634318" cy="3995383"/>
          </a:xfrm>
          <a:prstGeom prst="rect">
            <a:avLst/>
          </a:prstGeom>
        </p:spPr>
        <p:txBody>
          <a:bodyPr vert="horz" lIns="91440" tIns="45720" rIns="91440" bIns="45720" rtlCol="0" anchor="t">
            <a:noAutofit/>
          </a:bodyPr>
          <a:lst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457200" indent="-457200" algn="just">
              <a:buFont typeface="+mj-lt"/>
              <a:buAutoNum type="arabicPeriod"/>
            </a:pPr>
            <a:r>
              <a:rPr lang="en-US" dirty="0" err="1">
                <a:latin typeface="Arial" panose="020B0604020202020204" pitchFamily="34" charset="0"/>
                <a:cs typeface="Arial" panose="020B0604020202020204" pitchFamily="34" charset="0"/>
              </a:rPr>
              <a:t>Kelompok</a:t>
            </a:r>
            <a:r>
              <a:rPr lang="en-US" dirty="0">
                <a:latin typeface="Arial" panose="020B0604020202020204" pitchFamily="34" charset="0"/>
                <a:cs typeface="Arial" panose="020B0604020202020204" pitchFamily="34" charset="0"/>
              </a:rPr>
              <a:t> kami </a:t>
            </a:r>
            <a:r>
              <a:rPr lang="en-US" dirty="0" err="1">
                <a:latin typeface="Arial" panose="020B0604020202020204" pitchFamily="34" charset="0"/>
                <a:cs typeface="Arial" panose="020B0604020202020204" pitchFamily="34" charset="0"/>
              </a:rPr>
              <a:t>kurang</a:t>
            </a:r>
            <a:r>
              <a:rPr lang="en-US" dirty="0">
                <a:latin typeface="Arial" panose="020B0604020202020204" pitchFamily="34" charset="0"/>
                <a:cs typeface="Arial" panose="020B0604020202020204" pitchFamily="34" charset="0"/>
              </a:rPr>
              <a:t> BEKERJASAMA/</a:t>
            </a:r>
            <a:r>
              <a:rPr lang="en-US" dirty="0" err="1">
                <a:latin typeface="Arial" panose="020B0604020202020204" pitchFamily="34" charset="0"/>
                <a:cs typeface="Arial" panose="020B0604020202020204" pitchFamily="34" charset="0"/>
              </a:rPr>
              <a:t>kompak</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dalam</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menjalankan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tugas</a:t>
            </a:r>
            <a:r>
              <a:rPr lang="en-US" dirty="0">
                <a:latin typeface="Arial" panose="020B0604020202020204" pitchFamily="34" charset="0"/>
                <a:cs typeface="Arial" panose="020B0604020202020204" pitchFamily="34" charset="0"/>
              </a:rPr>
              <a:t> masing-masing</a:t>
            </a:r>
          </a:p>
          <a:p>
            <a:pPr marL="457200" indent="-457200" algn="just">
              <a:buFont typeface="+mj-lt"/>
              <a:buAutoNum type="arabicPeriod"/>
            </a:pPr>
            <a:r>
              <a:rPr lang="en-US" dirty="0" err="1">
                <a:latin typeface="Arial" panose="020B0604020202020204" pitchFamily="34" charset="0"/>
                <a:cs typeface="Arial" panose="020B0604020202020204" pitchFamily="34" charset="0"/>
              </a:rPr>
              <a:t>Tidak</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tepat</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waktu</a:t>
            </a:r>
            <a:r>
              <a:rPr lang="en-US" dirty="0">
                <a:latin typeface="Arial" panose="020B0604020202020204" pitchFamily="34" charset="0"/>
                <a:cs typeface="Arial" panose="020B0604020202020204" pitchFamily="34" charset="0"/>
              </a:rPr>
              <a:t> pas </a:t>
            </a:r>
            <a:r>
              <a:rPr lang="en-US" dirty="0" err="1">
                <a:latin typeface="Arial" panose="020B0604020202020204" pitchFamily="34" charset="0"/>
                <a:cs typeface="Arial" panose="020B0604020202020204" pitchFamily="34" charset="0"/>
              </a:rPr>
              <a:t>menjalankan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kegiatan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pelatihan</a:t>
            </a:r>
            <a:endParaRPr lang="en-US" dirty="0">
              <a:latin typeface="Arial" panose="020B0604020202020204" pitchFamily="34" charset="0"/>
              <a:cs typeface="Arial" panose="020B0604020202020204" pitchFamily="34" charset="0"/>
            </a:endParaRPr>
          </a:p>
          <a:p>
            <a:pPr marL="457200" indent="-457200" algn="just">
              <a:buFont typeface="+mj-lt"/>
              <a:buAutoNum type="arabicPeriod"/>
            </a:pPr>
            <a:r>
              <a:rPr lang="en-US" dirty="0">
                <a:latin typeface="Arial" panose="020B0604020202020204" pitchFamily="34" charset="0"/>
                <a:cs typeface="Arial" panose="020B0604020202020204" pitchFamily="34" charset="0"/>
              </a:rPr>
              <a:t>Kami </a:t>
            </a:r>
            <a:r>
              <a:rPr lang="en-US" dirty="0" err="1">
                <a:latin typeface="Arial" panose="020B0604020202020204" pitchFamily="34" charset="0"/>
                <a:cs typeface="Arial" panose="020B0604020202020204" pitchFamily="34" charset="0"/>
              </a:rPr>
              <a:t>tidak</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memberitahukan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masyarakat</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untuk</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mempersiapkan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alat</a:t>
            </a:r>
            <a:r>
              <a:rPr lang="en-US" dirty="0">
                <a:latin typeface="Arial" panose="020B0604020202020204" pitchFamily="34" charset="0"/>
                <a:cs typeface="Arial" panose="020B0604020202020204" pitchFamily="34" charset="0"/>
              </a:rPr>
              <a:t> - </a:t>
            </a:r>
            <a:r>
              <a:rPr lang="en-US" dirty="0" err="1">
                <a:latin typeface="Arial" panose="020B0604020202020204" pitchFamily="34" charset="0"/>
                <a:cs typeface="Arial" panose="020B0604020202020204" pitchFamily="34" charset="0"/>
              </a:rPr>
              <a:t>alat</a:t>
            </a:r>
            <a:r>
              <a:rPr lang="en-US" dirty="0">
                <a:latin typeface="Arial" panose="020B0604020202020204" pitchFamily="34" charset="0"/>
                <a:cs typeface="Arial" panose="020B0604020202020204" pitchFamily="34" charset="0"/>
              </a:rPr>
              <a:t> yang di </a:t>
            </a:r>
            <a:r>
              <a:rPr lang="en-US" dirty="0" err="1">
                <a:latin typeface="Arial" panose="020B0604020202020204" pitchFamily="34" charset="0"/>
                <a:cs typeface="Arial" panose="020B0604020202020204" pitchFamily="34" charset="0"/>
              </a:rPr>
              <a:t>gunakan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dalam</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pelatihan</a:t>
            </a:r>
            <a:endParaRPr lang="en-US" dirty="0">
              <a:latin typeface="Arial" panose="020B0604020202020204" pitchFamily="34" charset="0"/>
              <a:cs typeface="Arial" panose="020B0604020202020204" pitchFamily="34" charset="0"/>
            </a:endParaRPr>
          </a:p>
          <a:p>
            <a:pPr marL="457200" indent="-457200" algn="just">
              <a:buFont typeface="+mj-lt"/>
              <a:buAutoNum type="arabicPeriod"/>
            </a:pP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2267753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2574423" cy="604781"/>
          </a:xfrm>
        </p:spPr>
        <p:txBody>
          <a:bodyPr/>
          <a:lstStyle/>
          <a:p>
            <a:r>
              <a:rPr lang="en-US" dirty="0" err="1"/>
              <a:t>Kelompok</a:t>
            </a:r>
            <a:r>
              <a:rPr lang="en-US" dirty="0"/>
              <a:t> 3</a:t>
            </a:r>
            <a:endParaRPr lang="en-ID" dirty="0"/>
          </a:p>
        </p:txBody>
      </p:sp>
      <p:sp>
        <p:nvSpPr>
          <p:cNvPr id="3" name="Content Placeholder 2">
            <a:extLst>
              <a:ext uri="{FF2B5EF4-FFF2-40B4-BE49-F238E27FC236}">
                <a16:creationId xmlns:a16="http://schemas.microsoft.com/office/drawing/2014/main" id="{749E02E0-92F3-4659-B2D6-04A84C8910F4}"/>
              </a:ext>
            </a:extLst>
          </p:cNvPr>
          <p:cNvSpPr>
            <a:spLocks noGrp="1"/>
          </p:cNvSpPr>
          <p:nvPr>
            <p:ph idx="10"/>
          </p:nvPr>
        </p:nvSpPr>
        <p:spPr>
          <a:xfrm>
            <a:off x="249750" y="1073968"/>
            <a:ext cx="9026291" cy="436746"/>
          </a:xfrm>
        </p:spPr>
        <p:txBody>
          <a:bodyPr>
            <a:normAutofit/>
          </a:bodyPr>
          <a:lstStyle/>
          <a:p>
            <a:pPr marL="0" indent="0" algn="just">
              <a:buNone/>
            </a:pPr>
            <a:r>
              <a:rPr lang="en-US" sz="2000" b="0" dirty="0" err="1">
                <a:latin typeface="Arial" panose="020B0604020202020204" pitchFamily="34" charset="0"/>
                <a:cs typeface="Arial" panose="020B0604020202020204" pitchFamily="34" charset="0"/>
              </a:rPr>
              <a:t>Karakter</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Mahasiswa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Kelompok</a:t>
            </a:r>
            <a:r>
              <a:rPr lang="en-US" sz="2000" b="0" dirty="0">
                <a:latin typeface="Arial" panose="020B0604020202020204" pitchFamily="34" charset="0"/>
                <a:cs typeface="Arial" panose="020B0604020202020204" pitchFamily="34" charset="0"/>
              </a:rPr>
              <a:t> 3</a:t>
            </a:r>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sp>
        <p:nvSpPr>
          <p:cNvPr id="6" name="Text Placeholder 7">
            <a:extLst>
              <a:ext uri="{FF2B5EF4-FFF2-40B4-BE49-F238E27FC236}">
                <a16:creationId xmlns:a16="http://schemas.microsoft.com/office/drawing/2014/main" id="{0906ABE2-146E-4815-9B5F-8D70F25C5351}"/>
              </a:ext>
            </a:extLst>
          </p:cNvPr>
          <p:cNvSpPr txBox="1">
            <a:spLocks/>
          </p:cNvSpPr>
          <p:nvPr/>
        </p:nvSpPr>
        <p:spPr>
          <a:xfrm>
            <a:off x="8016" y="1436592"/>
            <a:ext cx="4754880" cy="349129"/>
          </a:xfrm>
          <a:prstGeom prst="rect">
            <a:avLst/>
          </a:prstGeom>
        </p:spPr>
        <p:txBody>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latin typeface="Arial" panose="020B0604020202020204" pitchFamily="34" charset="0"/>
                <a:cs typeface="Arial" panose="020B0604020202020204" pitchFamily="34" charset="0"/>
              </a:rPr>
              <a:t>KEKURANGAN:</a:t>
            </a:r>
            <a:endParaRPr lang="en-ID" sz="2000" dirty="0">
              <a:latin typeface="Arial" panose="020B0604020202020204" pitchFamily="34" charset="0"/>
              <a:cs typeface="Arial" panose="020B0604020202020204" pitchFamily="34" charset="0"/>
            </a:endParaRPr>
          </a:p>
        </p:txBody>
      </p:sp>
      <p:sp>
        <p:nvSpPr>
          <p:cNvPr id="7" name="Content Placeholder 10">
            <a:extLst>
              <a:ext uri="{FF2B5EF4-FFF2-40B4-BE49-F238E27FC236}">
                <a16:creationId xmlns:a16="http://schemas.microsoft.com/office/drawing/2014/main" id="{D6C24B8F-C66D-43C2-8934-E858EC63B313}"/>
              </a:ext>
            </a:extLst>
          </p:cNvPr>
          <p:cNvSpPr txBox="1">
            <a:spLocks/>
          </p:cNvSpPr>
          <p:nvPr/>
        </p:nvSpPr>
        <p:spPr>
          <a:xfrm>
            <a:off x="4959627" y="1804071"/>
            <a:ext cx="5827776" cy="3605429"/>
          </a:xfrm>
          <a:prstGeom prst="rect">
            <a:avLst/>
          </a:prstGeom>
        </p:spPr>
        <p:txBody>
          <a:bodyPr>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000" dirty="0" err="1">
                <a:latin typeface="Arial" panose="020B0604020202020204" pitchFamily="34" charset="0"/>
                <a:cs typeface="Arial" panose="020B0604020202020204" pitchFamily="34" charset="0"/>
              </a:rPr>
              <a:t>Dapat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membawakan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materi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dengan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baik</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sehingga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dapat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menyakinkan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akan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produk</a:t>
            </a:r>
            <a:r>
              <a:rPr lang="en-US" sz="2000" dirty="0">
                <a:latin typeface="Arial" panose="020B0604020202020204" pitchFamily="34" charset="0"/>
                <a:cs typeface="Arial" panose="020B0604020202020204" pitchFamily="34" charset="0"/>
              </a:rPr>
              <a:t> yang </a:t>
            </a:r>
            <a:r>
              <a:rPr lang="en-US" sz="2000" dirty="0" err="1">
                <a:latin typeface="Arial" panose="020B0604020202020204" pitchFamily="34" charset="0"/>
                <a:cs typeface="Arial" panose="020B0604020202020204" pitchFamily="34" charset="0"/>
              </a:rPr>
              <a:t>ingin</a:t>
            </a:r>
            <a:r>
              <a:rPr lang="en-US" sz="2000" dirty="0">
                <a:latin typeface="Arial" panose="020B0604020202020204" pitchFamily="34" charset="0"/>
                <a:cs typeface="Arial" panose="020B0604020202020204" pitchFamily="34" charset="0"/>
              </a:rPr>
              <a:t> di </a:t>
            </a:r>
            <a:r>
              <a:rPr lang="en-US" sz="2000" dirty="0" err="1">
                <a:latin typeface="Arial" panose="020B0604020202020204" pitchFamily="34" charset="0"/>
                <a:cs typeface="Arial" panose="020B0604020202020204" pitchFamily="34" charset="0"/>
              </a:rPr>
              <a:t>praktekan</a:t>
            </a:r>
            <a:endParaRPr lang="en-US" sz="2000" dirty="0">
              <a:latin typeface="Arial" panose="020B0604020202020204" pitchFamily="34" charset="0"/>
              <a:cs typeface="Arial" panose="020B0604020202020204" pitchFamily="34" charset="0"/>
            </a:endParaRPr>
          </a:p>
          <a:p>
            <a:pPr algn="just"/>
            <a:r>
              <a:rPr lang="en-US" sz="2000" dirty="0" err="1">
                <a:latin typeface="Arial" panose="020B0604020202020204" pitchFamily="34" charset="0"/>
                <a:cs typeface="Arial" panose="020B0604020202020204" pitchFamily="34" charset="0"/>
              </a:rPr>
              <a:t>Mahasiswa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menunjukkan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hasil</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produk</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dari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pakan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silase</a:t>
            </a:r>
            <a:r>
              <a:rPr lang="en-US" sz="2000" dirty="0">
                <a:latin typeface="Arial" panose="020B0604020202020204" pitchFamily="34" charset="0"/>
                <a:cs typeface="Arial" panose="020B0604020202020204" pitchFamily="34" charset="0"/>
              </a:rPr>
              <a:t> yang </a:t>
            </a:r>
            <a:r>
              <a:rPr lang="en-US" sz="2000" dirty="0" err="1">
                <a:latin typeface="Arial" panose="020B0604020202020204" pitchFamily="34" charset="0"/>
                <a:cs typeface="Arial" panose="020B0604020202020204" pitchFamily="34" charset="0"/>
              </a:rPr>
              <a:t>sudah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dibuat</a:t>
            </a:r>
            <a:r>
              <a:rPr lang="en-US" sz="2000" dirty="0">
                <a:latin typeface="Arial" panose="020B0604020202020204" pitchFamily="34" charset="0"/>
                <a:cs typeface="Arial" panose="020B0604020202020204" pitchFamily="34" charset="0"/>
              </a:rPr>
              <a:t> dan </a:t>
            </a:r>
            <a:r>
              <a:rPr lang="en-US" sz="2000" dirty="0" err="1">
                <a:latin typeface="Arial" panose="020B0604020202020204" pitchFamily="34" charset="0"/>
                <a:cs typeface="Arial" panose="020B0604020202020204" pitchFamily="34" charset="0"/>
              </a:rPr>
              <a:t>memberitahukan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apa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saja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kelebihan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dari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pakan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silase</a:t>
            </a:r>
            <a:endParaRPr lang="en-US" sz="2000" dirty="0">
              <a:latin typeface="Arial" panose="020B0604020202020204" pitchFamily="34" charset="0"/>
              <a:cs typeface="Arial" panose="020B0604020202020204" pitchFamily="34" charset="0"/>
            </a:endParaRPr>
          </a:p>
          <a:p>
            <a:pPr algn="just"/>
            <a:r>
              <a:rPr lang="en-US" sz="2000" dirty="0" err="1">
                <a:latin typeface="Arial" panose="020B0604020202020204" pitchFamily="34" charset="0"/>
                <a:cs typeface="Arial" panose="020B0604020202020204" pitchFamily="34" charset="0"/>
              </a:rPr>
              <a:t>Dapat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mempraktekan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pembuatan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pakan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silase</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dengan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baik</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kepada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masyarakat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dengan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adanya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praktek</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tersebut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merangsang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pikiran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masyarakat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atau</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kelompok</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tani-ternak</a:t>
            </a:r>
            <a:r>
              <a:rPr lang="en-US" sz="2000" dirty="0">
                <a:latin typeface="Arial" panose="020B0604020202020204" pitchFamily="34" charset="0"/>
                <a:cs typeface="Arial" panose="020B0604020202020204" pitchFamily="34" charset="0"/>
              </a:rPr>
              <a:t> yang </a:t>
            </a:r>
            <a:r>
              <a:rPr lang="en-US" sz="2000" dirty="0" err="1">
                <a:latin typeface="Arial" panose="020B0604020202020204" pitchFamily="34" charset="0"/>
                <a:cs typeface="Arial" panose="020B0604020202020204" pitchFamily="34" charset="0"/>
              </a:rPr>
              <a:t>ikut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penyuluhan</a:t>
            </a:r>
            <a:r>
              <a:rPr lang="en-US" sz="2000" dirty="0">
                <a:latin typeface="Arial" panose="020B0604020202020204" pitchFamily="34" charset="0"/>
                <a:cs typeface="Arial" panose="020B0604020202020204" pitchFamily="34" charset="0"/>
              </a:rPr>
              <a:t> dan </a:t>
            </a:r>
            <a:r>
              <a:rPr lang="en-US" sz="2000" dirty="0" err="1">
                <a:latin typeface="Arial" panose="020B0604020202020204" pitchFamily="34" charset="0"/>
                <a:cs typeface="Arial" panose="020B0604020202020204" pitchFamily="34" charset="0"/>
              </a:rPr>
              <a:t>ada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keinginan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untuk</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membuat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pakan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silase</a:t>
            </a:r>
            <a:r>
              <a:rPr lang="en-US" sz="2000" dirty="0">
                <a:latin typeface="Arial" panose="020B0604020202020204" pitchFamily="34" charset="0"/>
                <a:cs typeface="Arial" panose="020B0604020202020204" pitchFamily="34" charset="0"/>
              </a:rPr>
              <a:t>. </a:t>
            </a:r>
            <a:endParaRPr lang="en-ID" sz="2000" dirty="0">
              <a:latin typeface="Arial" panose="020B0604020202020204" pitchFamily="34" charset="0"/>
              <a:cs typeface="Arial" panose="020B0604020202020204" pitchFamily="34" charset="0"/>
            </a:endParaRPr>
          </a:p>
        </p:txBody>
      </p:sp>
      <p:sp>
        <p:nvSpPr>
          <p:cNvPr id="8" name="Text Placeholder 12">
            <a:extLst>
              <a:ext uri="{FF2B5EF4-FFF2-40B4-BE49-F238E27FC236}">
                <a16:creationId xmlns:a16="http://schemas.microsoft.com/office/drawing/2014/main" id="{664BFFE1-610F-4751-A0A6-DB582202ADF6}"/>
              </a:ext>
            </a:extLst>
          </p:cNvPr>
          <p:cNvSpPr txBox="1">
            <a:spLocks/>
          </p:cNvSpPr>
          <p:nvPr/>
        </p:nvSpPr>
        <p:spPr>
          <a:xfrm>
            <a:off x="5294376" y="1454942"/>
            <a:ext cx="4754880" cy="349129"/>
          </a:xfrm>
          <a:prstGeom prst="rect">
            <a:avLst/>
          </a:prstGeom>
        </p:spPr>
        <p:txBody>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latin typeface="Arial" panose="020B0604020202020204" pitchFamily="34" charset="0"/>
                <a:cs typeface="Arial" panose="020B0604020202020204" pitchFamily="34" charset="0"/>
              </a:rPr>
              <a:t>KELEBIHAN :</a:t>
            </a:r>
            <a:endParaRPr lang="en-ID" sz="2000" dirty="0">
              <a:latin typeface="Arial" panose="020B0604020202020204" pitchFamily="34" charset="0"/>
              <a:cs typeface="Arial" panose="020B0604020202020204" pitchFamily="34" charset="0"/>
            </a:endParaRPr>
          </a:p>
        </p:txBody>
      </p:sp>
      <p:sp>
        <p:nvSpPr>
          <p:cNvPr id="9" name="Content Placeholder 14">
            <a:extLst>
              <a:ext uri="{FF2B5EF4-FFF2-40B4-BE49-F238E27FC236}">
                <a16:creationId xmlns:a16="http://schemas.microsoft.com/office/drawing/2014/main" id="{94B53C80-7883-4879-B69F-D6448C65E050}"/>
              </a:ext>
            </a:extLst>
          </p:cNvPr>
          <p:cNvSpPr txBox="1">
            <a:spLocks/>
          </p:cNvSpPr>
          <p:nvPr/>
        </p:nvSpPr>
        <p:spPr>
          <a:xfrm>
            <a:off x="8016" y="1804072"/>
            <a:ext cx="4754880" cy="3291840"/>
          </a:xfrm>
          <a:prstGeom prst="rect">
            <a:avLst/>
          </a:prstGeom>
        </p:spPr>
        <p:txBody>
          <a:bodyPr>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Tidak</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tepat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waktu</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untuk</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ke</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lokasi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penyuluhan</a:t>
            </a:r>
            <a:endParaRPr lang="en-US" sz="2000" dirty="0">
              <a:latin typeface="Arial" panose="020B0604020202020204" pitchFamily="34" charset="0"/>
              <a:cs typeface="Arial" panose="020B0604020202020204" pitchFamily="34" charset="0"/>
            </a:endParaRPr>
          </a:p>
          <a:p>
            <a:pPr algn="just"/>
            <a:r>
              <a:rPr lang="en-US" sz="2000" dirty="0" err="1">
                <a:latin typeface="Arial" panose="020B0604020202020204" pitchFamily="34" charset="0"/>
                <a:cs typeface="Arial" panose="020B0604020202020204" pitchFamily="34" charset="0"/>
              </a:rPr>
              <a:t>Terdapat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mahasiswa</a:t>
            </a:r>
            <a:r>
              <a:rPr lang="en-US" sz="2000" dirty="0">
                <a:latin typeface="Arial" panose="020B0604020202020204" pitchFamily="34" charset="0"/>
                <a:cs typeface="Arial" panose="020B0604020202020204" pitchFamily="34" charset="0"/>
              </a:rPr>
              <a:t> yang </a:t>
            </a:r>
            <a:r>
              <a:rPr lang="en-US" sz="2000" dirty="0" err="1">
                <a:latin typeface="Arial" panose="020B0604020202020204" pitchFamily="34" charset="0"/>
                <a:cs typeface="Arial" panose="020B0604020202020204" pitchFamily="34" charset="0"/>
              </a:rPr>
              <a:t>tidur</a:t>
            </a:r>
            <a:r>
              <a:rPr lang="en-US" sz="2000" dirty="0">
                <a:latin typeface="Arial" panose="020B0604020202020204" pitchFamily="34" charset="0"/>
                <a:cs typeface="Arial" panose="020B0604020202020204" pitchFamily="34" charset="0"/>
              </a:rPr>
              <a:t> – </a:t>
            </a:r>
            <a:r>
              <a:rPr lang="en-US" sz="2000" dirty="0" err="1">
                <a:latin typeface="Arial" panose="020B0604020202020204" pitchFamily="34" charset="0"/>
                <a:cs typeface="Arial" panose="020B0604020202020204" pitchFamily="34" charset="0"/>
              </a:rPr>
              <a:t>tidur</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saat</a:t>
            </a:r>
            <a:r>
              <a:rPr lang="en-US" sz="2000" dirty="0">
                <a:latin typeface="Arial" panose="020B0604020202020204" pitchFamily="34" charset="0"/>
                <a:cs typeface="Arial" panose="020B0604020202020204" pitchFamily="34" charset="0"/>
              </a:rPr>
              <a:t> di </a:t>
            </a:r>
            <a:r>
              <a:rPr lang="en-US" sz="2000" dirty="0" err="1">
                <a:latin typeface="Arial" panose="020B0604020202020204" pitchFamily="34" charset="0"/>
                <a:cs typeface="Arial" panose="020B0604020202020204" pitchFamily="34" charset="0"/>
              </a:rPr>
              <a:t>tempat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penyuluhan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sebelum</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melaksanakan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kegiatan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penyuluhan</a:t>
            </a:r>
            <a:endParaRPr lang="en-US" sz="2000" dirty="0">
              <a:latin typeface="Arial" panose="020B0604020202020204" pitchFamily="34" charset="0"/>
              <a:cs typeface="Arial" panose="020B0604020202020204" pitchFamily="34" charset="0"/>
            </a:endParaRPr>
          </a:p>
          <a:p>
            <a:pPr algn="just"/>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Terdapat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mahasiswa</a:t>
            </a:r>
            <a:r>
              <a:rPr lang="en-US" sz="2000" dirty="0">
                <a:latin typeface="Arial" panose="020B0604020202020204" pitchFamily="34" charset="0"/>
                <a:cs typeface="Arial" panose="020B0604020202020204" pitchFamily="34" charset="0"/>
              </a:rPr>
              <a:t> yang </a:t>
            </a:r>
            <a:r>
              <a:rPr lang="en-US" sz="2000" dirty="0" err="1">
                <a:latin typeface="Arial" panose="020B0604020202020204" pitchFamily="34" charset="0"/>
                <a:cs typeface="Arial" panose="020B0604020202020204" pitchFamily="34" charset="0"/>
              </a:rPr>
              <a:t>kebanyakan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tidak</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serius</a:t>
            </a:r>
            <a:r>
              <a:rPr lang="en-US" sz="2000" dirty="0">
                <a:latin typeface="Arial" panose="020B0604020202020204" pitchFamily="34" charset="0"/>
                <a:cs typeface="Arial" panose="020B0604020202020204" pitchFamily="34" charset="0"/>
              </a:rPr>
              <a:t> pada </a:t>
            </a:r>
            <a:r>
              <a:rPr lang="en-US" sz="2000" dirty="0" err="1">
                <a:latin typeface="Arial" panose="020B0604020202020204" pitchFamily="34" charset="0"/>
                <a:cs typeface="Arial" panose="020B0604020202020204" pitchFamily="34" charset="0"/>
              </a:rPr>
              <a:t>saat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melakukan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pembuatan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pakan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silase</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9875141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2574423" cy="604781"/>
          </a:xfrm>
        </p:spPr>
        <p:txBody>
          <a:bodyPr/>
          <a:lstStyle/>
          <a:p>
            <a:r>
              <a:rPr lang="en-US" dirty="0" err="1"/>
              <a:t>Kelompok</a:t>
            </a:r>
            <a:r>
              <a:rPr lang="en-US" dirty="0"/>
              <a:t> 4</a:t>
            </a:r>
            <a:endParaRPr lang="en-ID" dirty="0"/>
          </a:p>
        </p:txBody>
      </p:sp>
      <p:sp>
        <p:nvSpPr>
          <p:cNvPr id="3" name="Content Placeholder 2">
            <a:extLst>
              <a:ext uri="{FF2B5EF4-FFF2-40B4-BE49-F238E27FC236}">
                <a16:creationId xmlns:a16="http://schemas.microsoft.com/office/drawing/2014/main" id="{749E02E0-92F3-4659-B2D6-04A84C8910F4}"/>
              </a:ext>
            </a:extLst>
          </p:cNvPr>
          <p:cNvSpPr>
            <a:spLocks noGrp="1"/>
          </p:cNvSpPr>
          <p:nvPr>
            <p:ph idx="10"/>
          </p:nvPr>
        </p:nvSpPr>
        <p:spPr/>
        <p:txBody>
          <a:bodyPr>
            <a:normAutofit/>
          </a:bodyPr>
          <a:lstStyle/>
          <a:p>
            <a:pPr marL="0" indent="0" algn="just">
              <a:buNone/>
            </a:pPr>
            <a:r>
              <a:rPr lang="en-US" sz="2000" b="0" dirty="0" err="1">
                <a:latin typeface="Arial" panose="020B0604020202020204" pitchFamily="34" charset="0"/>
                <a:cs typeface="Arial" panose="020B0604020202020204" pitchFamily="34" charset="0"/>
              </a:rPr>
              <a:t>Karakter</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Mahasiswa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Kelompok</a:t>
            </a:r>
            <a:r>
              <a:rPr lang="en-US" sz="2000" b="0" dirty="0">
                <a:latin typeface="Arial" panose="020B0604020202020204" pitchFamily="34" charset="0"/>
                <a:cs typeface="Arial" panose="020B0604020202020204" pitchFamily="34" charset="0"/>
              </a:rPr>
              <a:t> 4</a:t>
            </a:r>
          </a:p>
          <a:p>
            <a:pPr marL="0" indent="0" algn="just">
              <a:buNone/>
            </a:pPr>
            <a:r>
              <a:rPr lang="id-ID" sz="2000" b="0" dirty="0">
                <a:latin typeface="Arial" panose="020B0604020202020204" pitchFamily="34" charset="0"/>
                <a:cs typeface="Arial" panose="020B0604020202020204" pitchFamily="34" charset="0"/>
              </a:rPr>
              <a:t>Sangat antusias pada saat melakukan penyuluhan dan bertanggung jawab dalam setiap tugas yang sudah di berikan oleh ketua kelompok pada saat melakukan penyuluhan</a:t>
            </a:r>
          </a:p>
          <a:p>
            <a:pPr marL="0" indent="0" algn="just">
              <a:buNone/>
            </a:pPr>
            <a:endParaRPr lang="en-US" sz="2000" b="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spTree>
    <p:extLst>
      <p:ext uri="{BB962C8B-B14F-4D97-AF65-F5344CB8AC3E}">
        <p14:creationId xmlns:p14="http://schemas.microsoft.com/office/powerpoint/2010/main" val="409482495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1B92995-DE89-4B4E-915F-9D5C47F97480}"/>
              </a:ext>
            </a:extLst>
          </p:cNvPr>
          <p:cNvSpPr>
            <a:spLocks noGrp="1"/>
          </p:cNvSpPr>
          <p:nvPr>
            <p:ph type="title"/>
          </p:nvPr>
        </p:nvSpPr>
        <p:spPr>
          <a:xfrm>
            <a:off x="1120302" y="3235094"/>
            <a:ext cx="10515600" cy="1311128"/>
          </a:xfrm>
        </p:spPr>
        <p:txBody>
          <a:bodyPr/>
          <a:lstStyle/>
          <a:p>
            <a:r>
              <a:rPr lang="en-ID" sz="4400" dirty="0" err="1">
                <a:cs typeface="Arial" panose="020B0604020202020204" pitchFamily="34" charset="0"/>
              </a:rPr>
              <a:t>Karakter</a:t>
            </a:r>
            <a:r>
              <a:rPr lang="en-ID" sz="4400" dirty="0">
                <a:cs typeface="Arial" panose="020B0604020202020204" pitchFamily="34" charset="0"/>
              </a:rPr>
              <a:t> Masyarakat </a:t>
            </a:r>
            <a:r>
              <a:rPr lang="en-ID" sz="4400" dirty="0" err="1">
                <a:cs typeface="Arial" panose="020B0604020202020204" pitchFamily="34" charset="0"/>
              </a:rPr>
              <a:t>dalam</a:t>
            </a:r>
            <a:r>
              <a:rPr lang="en-ID" sz="4400" dirty="0">
                <a:cs typeface="Arial" panose="020B0604020202020204" pitchFamily="34" charset="0"/>
              </a:rPr>
              <a:t> </a:t>
            </a:r>
            <a:r>
              <a:rPr lang="en-ID" sz="4400" dirty="0" err="1">
                <a:cs typeface="Arial" panose="020B0604020202020204" pitchFamily="34" charset="0"/>
              </a:rPr>
              <a:t>memberikan</a:t>
            </a:r>
            <a:r>
              <a:rPr lang="en-ID" sz="4400" dirty="0">
                <a:cs typeface="Arial" panose="020B0604020202020204" pitchFamily="34" charset="0"/>
              </a:rPr>
              <a:t> </a:t>
            </a:r>
            <a:r>
              <a:rPr lang="en-ID" sz="4400" dirty="0" err="1">
                <a:cs typeface="Arial" panose="020B0604020202020204" pitchFamily="34" charset="0"/>
              </a:rPr>
              <a:t>penyuluhan</a:t>
            </a:r>
            <a:endParaRPr lang="ko-KR" altLang="en-US" sz="4400" dirty="0">
              <a:latin typeface="Redressed" panose="020B0604020202020204" charset="0"/>
              <a:cs typeface="Arial" panose="020B0604020202020204" pitchFamily="34" charset="0"/>
            </a:endParaRPr>
          </a:p>
        </p:txBody>
      </p:sp>
      <p:sp>
        <p:nvSpPr>
          <p:cNvPr id="3" name="대각선 방향의 모서리가 둥근 사각형 175">
            <a:extLst>
              <a:ext uri="{FF2B5EF4-FFF2-40B4-BE49-F238E27FC236}">
                <a16:creationId xmlns:a16="http://schemas.microsoft.com/office/drawing/2014/main" id="{49987A58-EA8A-4EE5-B048-BC1CF79AFA7A}"/>
              </a:ext>
            </a:extLst>
          </p:cNvPr>
          <p:cNvSpPr/>
          <p:nvPr/>
        </p:nvSpPr>
        <p:spPr bwMode="auto">
          <a:xfrm>
            <a:off x="1345965" y="1113896"/>
            <a:ext cx="1579196" cy="1221699"/>
          </a:xfrm>
          <a:prstGeom prst="round2DiagRect">
            <a:avLst>
              <a:gd name="adj1" fmla="val 34495"/>
              <a:gd name="adj2" fmla="val 0"/>
            </a:avLst>
          </a:prstGeom>
          <a:solidFill>
            <a:srgbClr val="000000">
              <a:alpha val="1803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dirty="0"/>
          </a:p>
        </p:txBody>
      </p:sp>
      <p:sp>
        <p:nvSpPr>
          <p:cNvPr id="4" name="대각선 방향의 모서리가 둥근 사각형 175">
            <a:extLst>
              <a:ext uri="{FF2B5EF4-FFF2-40B4-BE49-F238E27FC236}">
                <a16:creationId xmlns:a16="http://schemas.microsoft.com/office/drawing/2014/main" id="{788F82DA-B240-486F-832E-E3F25C24FCB5}"/>
              </a:ext>
            </a:extLst>
          </p:cNvPr>
          <p:cNvSpPr/>
          <p:nvPr/>
        </p:nvSpPr>
        <p:spPr bwMode="auto">
          <a:xfrm>
            <a:off x="1206110" y="973062"/>
            <a:ext cx="1579196" cy="1221699"/>
          </a:xfrm>
          <a:prstGeom prst="round2DiagRect">
            <a:avLst>
              <a:gd name="adj1" fmla="val 34495"/>
              <a:gd name="adj2" fmla="val 0"/>
            </a:avLst>
          </a:prstGeom>
          <a:solidFill>
            <a:srgbClr val="311B7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5" name="직사각형 35">
            <a:extLst>
              <a:ext uri="{FF2B5EF4-FFF2-40B4-BE49-F238E27FC236}">
                <a16:creationId xmlns:a16="http://schemas.microsoft.com/office/drawing/2014/main" id="{3F339899-2FA4-488C-A4AA-B11FD52ACAE5}"/>
              </a:ext>
            </a:extLst>
          </p:cNvPr>
          <p:cNvSpPr/>
          <p:nvPr/>
        </p:nvSpPr>
        <p:spPr bwMode="auto">
          <a:xfrm>
            <a:off x="1368727" y="1215861"/>
            <a:ext cx="1162656" cy="724561"/>
          </a:xfrm>
          <a:prstGeom prst="rect">
            <a:avLst/>
          </a:prstGeom>
          <a:noFill/>
        </p:spPr>
        <p:txBody>
          <a:bodyPr anchor="ctr">
            <a:scene3d>
              <a:camera prst="orthographicFront"/>
              <a:lightRig rig="threePt" dir="t"/>
            </a:scene3d>
            <a:sp3d>
              <a:bevelT w="1270" h="1270"/>
              <a:bevelB w="1270" h="1270"/>
            </a:sp3d>
          </a:bodyPr>
          <a:lstStyle/>
          <a:p>
            <a:pPr marL="0" lvl="1" algn="r">
              <a:buClr>
                <a:srgbClr val="008400"/>
              </a:buClr>
              <a:buSzPct val="140000"/>
              <a:tabLst>
                <a:tab pos="5645270" algn="l"/>
              </a:tabLst>
              <a:defRPr/>
            </a:pPr>
            <a:r>
              <a:rPr lang="en-US" altLang="ko-KR" sz="6000" b="1" spc="-100" dirty="0">
                <a:solidFill>
                  <a:srgbClr val="F9E9DA"/>
                </a:solidFill>
                <a:latin typeface="나눔스퀘어_ac Light" panose="020B0600000101010101" pitchFamily="50" charset="-127"/>
                <a:ea typeface="나눔스퀘어_ac Light" panose="020B0600000101010101" pitchFamily="50" charset="-127"/>
                <a:sym typeface="Monotype Sorts"/>
              </a:rPr>
              <a:t>03</a:t>
            </a:r>
            <a:endParaRPr lang="ko-KR" altLang="en-US" sz="6000" spc="-100" dirty="0">
              <a:gradFill flip="none" rotWithShape="1">
                <a:gsLst>
                  <a:gs pos="0">
                    <a:schemeClr val="bg1"/>
                  </a:gs>
                  <a:gs pos="100000">
                    <a:schemeClr val="bg1"/>
                  </a:gs>
                </a:gsLst>
                <a:path path="circle">
                  <a:fillToRect l="100000" t="100000"/>
                </a:path>
                <a:tileRect r="-100000" b="-100000"/>
              </a:gradFill>
              <a:latin typeface="나눔스퀘어_ac Light" panose="020B0600000101010101" pitchFamily="50" charset="-127"/>
              <a:ea typeface="나눔스퀘어_ac Light" panose="020B0600000101010101" pitchFamily="50" charset="-127"/>
              <a:sym typeface="Monotype Sorts"/>
            </a:endParaRPr>
          </a:p>
        </p:txBody>
      </p:sp>
      <p:pic>
        <p:nvPicPr>
          <p:cNvPr id="6" name="Picture 5">
            <a:extLst>
              <a:ext uri="{FF2B5EF4-FFF2-40B4-BE49-F238E27FC236}">
                <a16:creationId xmlns:a16="http://schemas.microsoft.com/office/drawing/2014/main" id="{1F4FE7EA-C2D5-4844-A3B5-1B7BEED49A3F}"/>
              </a:ext>
            </a:extLst>
          </p:cNvPr>
          <p:cNvPicPr>
            <a:picLocks noChangeAspect="1"/>
          </p:cNvPicPr>
          <p:nvPr/>
        </p:nvPicPr>
        <p:blipFill>
          <a:blip r:embed="rId2"/>
          <a:stretch>
            <a:fillRect/>
          </a:stretch>
        </p:blipFill>
        <p:spPr>
          <a:xfrm>
            <a:off x="-44862" y="0"/>
            <a:ext cx="1009107" cy="1009107"/>
          </a:xfrm>
          <a:prstGeom prst="ellipse">
            <a:avLst/>
          </a:prstGeom>
          <a:ln>
            <a:noFill/>
          </a:ln>
          <a:effectLst>
            <a:softEdge rad="112500"/>
          </a:effectLst>
        </p:spPr>
      </p:pic>
    </p:spTree>
    <p:extLst>
      <p:ext uri="{BB962C8B-B14F-4D97-AF65-F5344CB8AC3E}">
        <p14:creationId xmlns:p14="http://schemas.microsoft.com/office/powerpoint/2010/main" val="1938158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randombar(horizontal)">
                                      <p:cBhvr>
                                        <p:cTn id="10" dur="500"/>
                                        <p:tgtEl>
                                          <p:spTgt spid="3"/>
                                        </p:tgtEl>
                                      </p:cBhvr>
                                    </p:animEffect>
                                  </p:childTnLst>
                                </p:cTn>
                              </p:par>
                            </p:childTnLst>
                          </p:cTn>
                        </p:par>
                        <p:par>
                          <p:cTn id="11" fill="hold">
                            <p:stCondLst>
                              <p:cond delay="500"/>
                            </p:stCondLst>
                            <p:childTnLst>
                              <p:par>
                                <p:cTn id="12" presetID="22" presetClass="entr" presetSubtype="4" fill="hold" grpId="0" nodeType="afterEffect">
                                  <p:stCondLst>
                                    <p:cond delay="0"/>
                                  </p:stCondLst>
                                  <p:iterate type="lt">
                                    <p:tmPct val="10000"/>
                                  </p:iterate>
                                  <p:childTnLst>
                                    <p:set>
                                      <p:cBhvr>
                                        <p:cTn id="13" dur="1" fill="hold">
                                          <p:stCondLst>
                                            <p:cond delay="0"/>
                                          </p:stCondLst>
                                        </p:cTn>
                                        <p:tgtEl>
                                          <p:spTgt spid="2"/>
                                        </p:tgtEl>
                                        <p:attrNameLst>
                                          <p:attrName>style.visibility</p:attrName>
                                        </p:attrNameLst>
                                      </p:cBhvr>
                                      <p:to>
                                        <p:strVal val="visible"/>
                                      </p:to>
                                    </p:set>
                                    <p:animEffect transition="in" filter="wipe(down)">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9383081" cy="604781"/>
          </a:xfrm>
        </p:spPr>
        <p:txBody>
          <a:bodyPr/>
          <a:lstStyle/>
          <a:p>
            <a:r>
              <a:rPr lang="en-US" dirty="0" err="1"/>
              <a:t>Berdasarkan</a:t>
            </a:r>
            <a:r>
              <a:rPr lang="en-US" dirty="0"/>
              <a:t> Hasil </a:t>
            </a:r>
            <a:r>
              <a:rPr lang="en-US" dirty="0" err="1"/>
              <a:t>Penelitian</a:t>
            </a:r>
            <a:r>
              <a:rPr lang="en-US" dirty="0"/>
              <a:t> </a:t>
            </a:r>
            <a:r>
              <a:rPr lang="en-US" dirty="0" err="1"/>
              <a:t>Karakter</a:t>
            </a:r>
            <a:r>
              <a:rPr lang="en-US" dirty="0"/>
              <a:t> </a:t>
            </a:r>
            <a:r>
              <a:rPr lang="en-US" dirty="0" err="1"/>
              <a:t>Penyuluh</a:t>
            </a:r>
            <a:endParaRPr lang="en-ID" dirty="0"/>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sp>
        <p:nvSpPr>
          <p:cNvPr id="7" name="TextBox 6">
            <a:extLst>
              <a:ext uri="{FF2B5EF4-FFF2-40B4-BE49-F238E27FC236}">
                <a16:creationId xmlns:a16="http://schemas.microsoft.com/office/drawing/2014/main" id="{5176DA9B-09CC-4E29-8BAA-BBDDF45B3BD6}"/>
              </a:ext>
            </a:extLst>
          </p:cNvPr>
          <p:cNvSpPr txBox="1"/>
          <p:nvPr/>
        </p:nvSpPr>
        <p:spPr>
          <a:xfrm>
            <a:off x="6618828" y="1304173"/>
            <a:ext cx="5573172" cy="1200329"/>
          </a:xfrm>
          <a:prstGeom prst="rect">
            <a:avLst/>
          </a:prstGeom>
          <a:noFill/>
        </p:spPr>
        <p:txBody>
          <a:bodyPr wrap="square">
            <a:spAutoFit/>
          </a:bodyPr>
          <a:lstStyle/>
          <a:p>
            <a:pPr algn="just"/>
            <a:r>
              <a:rPr lang="en-ID" sz="1800" b="0" i="0" dirty="0" err="1">
                <a:solidFill>
                  <a:srgbClr val="222222"/>
                </a:solidFill>
                <a:effectLst/>
                <a:latin typeface="Arial" panose="020B0604020202020204" pitchFamily="34" charset="0"/>
              </a:rPr>
              <a:t>Arifianto</a:t>
            </a:r>
            <a:r>
              <a:rPr lang="en-ID" sz="1800" b="0" i="0" dirty="0">
                <a:solidFill>
                  <a:srgbClr val="222222"/>
                </a:solidFill>
                <a:effectLst/>
                <a:latin typeface="Arial" panose="020B0604020202020204" pitchFamily="34" charset="0"/>
              </a:rPr>
              <a:t>, S., </a:t>
            </a:r>
            <a:r>
              <a:rPr lang="en-ID" sz="1800" b="0" i="0" dirty="0" err="1">
                <a:solidFill>
                  <a:srgbClr val="222222"/>
                </a:solidFill>
                <a:effectLst/>
                <a:latin typeface="Arial" panose="020B0604020202020204" pitchFamily="34" charset="0"/>
              </a:rPr>
              <a:t>Satmoko</a:t>
            </a:r>
            <a:r>
              <a:rPr lang="en-ID" sz="1800" b="0" i="0" dirty="0">
                <a:solidFill>
                  <a:srgbClr val="222222"/>
                </a:solidFill>
                <a:effectLst/>
                <a:latin typeface="Arial" panose="020B0604020202020204" pitchFamily="34" charset="0"/>
              </a:rPr>
              <a:t>, S., &amp; </a:t>
            </a:r>
            <a:r>
              <a:rPr lang="en-ID" sz="1800" b="0" i="0" dirty="0" err="1">
                <a:solidFill>
                  <a:srgbClr val="222222"/>
                </a:solidFill>
                <a:effectLst/>
                <a:latin typeface="Arial" panose="020B0604020202020204" pitchFamily="34" charset="0"/>
              </a:rPr>
              <a:t>Setiyawan</a:t>
            </a:r>
            <a:r>
              <a:rPr lang="en-ID" sz="1800" b="0" i="0" dirty="0">
                <a:solidFill>
                  <a:srgbClr val="222222"/>
                </a:solidFill>
                <a:effectLst/>
                <a:latin typeface="Arial" panose="020B0604020202020204" pitchFamily="34" charset="0"/>
              </a:rPr>
              <a:t>, B. M. (2018). </a:t>
            </a:r>
            <a:r>
              <a:rPr lang="en-ID" sz="1800" b="0" i="0" dirty="0" err="1">
                <a:solidFill>
                  <a:srgbClr val="222222"/>
                </a:solidFill>
                <a:effectLst/>
                <a:latin typeface="Arial" panose="020B0604020202020204" pitchFamily="34" charset="0"/>
              </a:rPr>
              <a:t>Pengaruh</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karakteristik</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penyuluh</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kondisi</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kerja</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motivasi</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terhadap</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kinerja</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penyuluh</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pertanian</a:t>
            </a:r>
            <a:r>
              <a:rPr lang="en-ID" sz="1800" b="0" i="0" dirty="0">
                <a:solidFill>
                  <a:srgbClr val="222222"/>
                </a:solidFill>
                <a:effectLst/>
                <a:latin typeface="Arial" panose="020B0604020202020204" pitchFamily="34" charset="0"/>
              </a:rPr>
              <a:t> dan pada </a:t>
            </a:r>
            <a:r>
              <a:rPr lang="en-ID" sz="1800" b="0" i="0" dirty="0" err="1">
                <a:solidFill>
                  <a:srgbClr val="222222"/>
                </a:solidFill>
                <a:effectLst/>
                <a:latin typeface="Arial" panose="020B0604020202020204" pitchFamily="34" charset="0"/>
              </a:rPr>
              <a:t>perilaku</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petani</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padi</a:t>
            </a:r>
            <a:r>
              <a:rPr lang="en-ID" sz="1800" b="0" i="0" dirty="0">
                <a:solidFill>
                  <a:srgbClr val="222222"/>
                </a:solidFill>
                <a:effectLst/>
                <a:latin typeface="Arial" panose="020B0604020202020204" pitchFamily="34" charset="0"/>
              </a:rPr>
              <a:t> di </a:t>
            </a:r>
            <a:r>
              <a:rPr lang="en-ID" sz="1800" b="0" i="0" dirty="0" err="1">
                <a:solidFill>
                  <a:srgbClr val="222222"/>
                </a:solidFill>
                <a:effectLst/>
                <a:latin typeface="Arial" panose="020B0604020202020204" pitchFamily="34" charset="0"/>
              </a:rPr>
              <a:t>Kabupaten</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Rembang</a:t>
            </a:r>
            <a:endParaRPr lang="en-ID" dirty="0"/>
          </a:p>
        </p:txBody>
      </p:sp>
      <p:pic>
        <p:nvPicPr>
          <p:cNvPr id="6" name="Picture 5">
            <a:extLst>
              <a:ext uri="{FF2B5EF4-FFF2-40B4-BE49-F238E27FC236}">
                <a16:creationId xmlns:a16="http://schemas.microsoft.com/office/drawing/2014/main" id="{A2567C7D-51F6-4A47-A6B1-985071D3DC4A}"/>
              </a:ext>
            </a:extLst>
          </p:cNvPr>
          <p:cNvPicPr>
            <a:picLocks noChangeAspect="1"/>
          </p:cNvPicPr>
          <p:nvPr/>
        </p:nvPicPr>
        <p:blipFill>
          <a:blip r:embed="rId3"/>
          <a:stretch>
            <a:fillRect/>
          </a:stretch>
        </p:blipFill>
        <p:spPr>
          <a:xfrm>
            <a:off x="119228" y="2164784"/>
            <a:ext cx="6192114" cy="1905266"/>
          </a:xfrm>
          <a:prstGeom prst="rect">
            <a:avLst/>
          </a:prstGeom>
        </p:spPr>
      </p:pic>
      <p:sp>
        <p:nvSpPr>
          <p:cNvPr id="8" name="TextBox 7">
            <a:extLst>
              <a:ext uri="{FF2B5EF4-FFF2-40B4-BE49-F238E27FC236}">
                <a16:creationId xmlns:a16="http://schemas.microsoft.com/office/drawing/2014/main" id="{D65329AD-CCA1-4E3F-AD96-2A73F381006D}"/>
              </a:ext>
            </a:extLst>
          </p:cNvPr>
          <p:cNvSpPr txBox="1"/>
          <p:nvPr/>
        </p:nvSpPr>
        <p:spPr>
          <a:xfrm>
            <a:off x="-2240" y="4286095"/>
            <a:ext cx="6098240" cy="2308324"/>
          </a:xfrm>
          <a:prstGeom prst="rect">
            <a:avLst/>
          </a:prstGeom>
          <a:noFill/>
        </p:spPr>
        <p:txBody>
          <a:bodyPr wrap="square">
            <a:spAutoFit/>
          </a:bodyPr>
          <a:lstStyle/>
          <a:p>
            <a:pPr algn="just"/>
            <a:r>
              <a:rPr lang="en-ID" dirty="0" err="1"/>
              <a:t>Frekuensi</a:t>
            </a:r>
            <a:r>
              <a:rPr lang="en-ID" dirty="0"/>
              <a:t> </a:t>
            </a:r>
            <a:r>
              <a:rPr lang="en-ID" dirty="0" err="1"/>
              <a:t>relatif</a:t>
            </a:r>
            <a:r>
              <a:rPr lang="en-ID" dirty="0"/>
              <a:t> </a:t>
            </a:r>
            <a:r>
              <a:rPr lang="en-ID" dirty="0" err="1"/>
              <a:t>kompetensi</a:t>
            </a:r>
            <a:r>
              <a:rPr lang="en-ID" dirty="0"/>
              <a:t> yang paling </a:t>
            </a:r>
            <a:r>
              <a:rPr lang="en-ID" dirty="0" err="1"/>
              <a:t>dominan</a:t>
            </a:r>
            <a:r>
              <a:rPr lang="en-ID" dirty="0"/>
              <a:t> pada  </a:t>
            </a:r>
            <a:r>
              <a:rPr lang="en-ID" dirty="0" err="1"/>
              <a:t>kriteria</a:t>
            </a:r>
            <a:r>
              <a:rPr lang="en-ID" dirty="0"/>
              <a:t> </a:t>
            </a:r>
            <a:r>
              <a:rPr lang="en-ID" dirty="0" err="1"/>
              <a:t>tinggi</a:t>
            </a:r>
            <a:r>
              <a:rPr lang="en-ID" dirty="0"/>
              <a:t> </a:t>
            </a:r>
            <a:r>
              <a:rPr lang="en-ID" dirty="0" err="1"/>
              <a:t>sebesar</a:t>
            </a:r>
            <a:r>
              <a:rPr lang="en-ID" dirty="0"/>
              <a:t> 56,8% </a:t>
            </a:r>
            <a:r>
              <a:rPr lang="en-ID" dirty="0" err="1"/>
              <a:t>tergambarkan</a:t>
            </a:r>
            <a:r>
              <a:rPr lang="en-ID" dirty="0"/>
              <a:t> </a:t>
            </a:r>
            <a:r>
              <a:rPr lang="en-ID" dirty="0" err="1"/>
              <a:t>dengan</a:t>
            </a:r>
            <a:r>
              <a:rPr lang="en-ID" dirty="0"/>
              <a:t> </a:t>
            </a:r>
            <a:r>
              <a:rPr lang="en-ID" dirty="0" err="1"/>
              <a:t>mampu</a:t>
            </a:r>
            <a:r>
              <a:rPr lang="en-ID" dirty="0"/>
              <a:t> </a:t>
            </a:r>
            <a:r>
              <a:rPr lang="en-ID" dirty="0" err="1"/>
              <a:t>mengolah</a:t>
            </a:r>
            <a:r>
              <a:rPr lang="en-ID" dirty="0"/>
              <a:t> </a:t>
            </a:r>
            <a:r>
              <a:rPr lang="en-ID" dirty="0" err="1"/>
              <a:t>lahan</a:t>
            </a:r>
            <a:r>
              <a:rPr lang="en-ID" dirty="0"/>
              <a:t> </a:t>
            </a:r>
            <a:r>
              <a:rPr lang="en-ID" dirty="0" err="1"/>
              <a:t>untuk</a:t>
            </a:r>
            <a:r>
              <a:rPr lang="en-ID" dirty="0"/>
              <a:t> </a:t>
            </a:r>
            <a:r>
              <a:rPr lang="en-ID" dirty="0" err="1"/>
              <a:t>tanaman</a:t>
            </a:r>
            <a:r>
              <a:rPr lang="en-ID" dirty="0"/>
              <a:t> </a:t>
            </a:r>
            <a:r>
              <a:rPr lang="en-ID" dirty="0" err="1"/>
              <a:t>padi</a:t>
            </a:r>
            <a:r>
              <a:rPr lang="en-ID" dirty="0"/>
              <a:t>, </a:t>
            </a:r>
            <a:r>
              <a:rPr lang="en-ID" dirty="0" err="1"/>
              <a:t>menyemai</a:t>
            </a:r>
            <a:r>
              <a:rPr lang="en-ID" dirty="0"/>
              <a:t> </a:t>
            </a:r>
            <a:r>
              <a:rPr lang="en-ID" dirty="0" err="1"/>
              <a:t>benih</a:t>
            </a:r>
            <a:r>
              <a:rPr lang="en-ID" dirty="0"/>
              <a:t> </a:t>
            </a:r>
            <a:r>
              <a:rPr lang="en-ID" dirty="0" err="1"/>
              <a:t>padi</a:t>
            </a:r>
            <a:r>
              <a:rPr lang="en-ID" dirty="0"/>
              <a:t>, </a:t>
            </a:r>
            <a:r>
              <a:rPr lang="en-ID" dirty="0" err="1"/>
              <a:t>memupuk</a:t>
            </a:r>
            <a:r>
              <a:rPr lang="en-ID" dirty="0"/>
              <a:t> </a:t>
            </a:r>
            <a:r>
              <a:rPr lang="en-ID" dirty="0" err="1"/>
              <a:t>tanaman</a:t>
            </a:r>
            <a:r>
              <a:rPr lang="en-ID" dirty="0"/>
              <a:t> </a:t>
            </a:r>
            <a:r>
              <a:rPr lang="en-ID" dirty="0" err="1"/>
              <a:t>padi</a:t>
            </a:r>
            <a:r>
              <a:rPr lang="en-ID" dirty="0"/>
              <a:t>, </a:t>
            </a:r>
            <a:r>
              <a:rPr lang="en-ID" dirty="0" err="1"/>
              <a:t>merontokan</a:t>
            </a:r>
            <a:r>
              <a:rPr lang="en-ID" dirty="0"/>
              <a:t> </a:t>
            </a:r>
            <a:r>
              <a:rPr lang="en-ID" dirty="0" err="1"/>
              <a:t>padi</a:t>
            </a:r>
            <a:r>
              <a:rPr lang="en-ID" dirty="0"/>
              <a:t>. </a:t>
            </a:r>
            <a:r>
              <a:rPr lang="en-ID" dirty="0" err="1"/>
              <a:t>Kriteria</a:t>
            </a:r>
            <a:r>
              <a:rPr lang="en-ID" dirty="0"/>
              <a:t> </a:t>
            </a:r>
            <a:r>
              <a:rPr lang="en-ID" dirty="0" err="1"/>
              <a:t>sedang</a:t>
            </a:r>
            <a:r>
              <a:rPr lang="en-ID" dirty="0"/>
              <a:t> </a:t>
            </a:r>
            <a:r>
              <a:rPr lang="en-ID" dirty="0" err="1"/>
              <a:t>sebesar</a:t>
            </a:r>
            <a:r>
              <a:rPr lang="en-ID" dirty="0"/>
              <a:t> 43,2%, Hasil </a:t>
            </a:r>
            <a:r>
              <a:rPr lang="en-ID" dirty="0" err="1"/>
              <a:t>tersebut</a:t>
            </a:r>
            <a:r>
              <a:rPr lang="en-ID" dirty="0"/>
              <a:t> </a:t>
            </a:r>
            <a:r>
              <a:rPr lang="en-ID" dirty="0" err="1"/>
              <a:t>perlu</a:t>
            </a:r>
            <a:r>
              <a:rPr lang="en-ID" dirty="0"/>
              <a:t> </a:t>
            </a:r>
            <a:r>
              <a:rPr lang="en-ID" dirty="0" err="1"/>
              <a:t>didorong</a:t>
            </a:r>
            <a:r>
              <a:rPr lang="en-ID" dirty="0"/>
              <a:t> </a:t>
            </a:r>
            <a:r>
              <a:rPr lang="en-ID" dirty="0" err="1"/>
              <a:t>untuk</a:t>
            </a:r>
            <a:r>
              <a:rPr lang="en-ID" dirty="0"/>
              <a:t> </a:t>
            </a:r>
            <a:r>
              <a:rPr lang="en-ID" dirty="0" err="1"/>
              <a:t>ditingkatkan</a:t>
            </a:r>
            <a:r>
              <a:rPr lang="en-ID" dirty="0"/>
              <a:t> </a:t>
            </a:r>
            <a:r>
              <a:rPr lang="en-ID" dirty="0" err="1"/>
              <a:t>kompetensinya</a:t>
            </a:r>
            <a:r>
              <a:rPr lang="en-ID" dirty="0"/>
              <a:t>, </a:t>
            </a:r>
            <a:r>
              <a:rPr lang="en-ID" dirty="0" err="1"/>
              <a:t>terutama</a:t>
            </a:r>
            <a:r>
              <a:rPr lang="en-ID" dirty="0"/>
              <a:t> pada </a:t>
            </a:r>
            <a:r>
              <a:rPr lang="en-ID" dirty="0" err="1"/>
              <a:t>mengidentifikasi</a:t>
            </a:r>
            <a:r>
              <a:rPr lang="en-ID" dirty="0"/>
              <a:t> </a:t>
            </a:r>
            <a:r>
              <a:rPr lang="en-ID" dirty="0" err="1"/>
              <a:t>kondisi</a:t>
            </a:r>
            <a:r>
              <a:rPr lang="en-ID" dirty="0"/>
              <a:t> </a:t>
            </a:r>
            <a:r>
              <a:rPr lang="en-ID" dirty="0" err="1"/>
              <a:t>benih</a:t>
            </a:r>
            <a:r>
              <a:rPr lang="en-ID" dirty="0"/>
              <a:t> </a:t>
            </a:r>
            <a:r>
              <a:rPr lang="en-ID" dirty="0" err="1"/>
              <a:t>padi</a:t>
            </a:r>
            <a:r>
              <a:rPr lang="en-ID" dirty="0"/>
              <a:t>, dan pada </a:t>
            </a:r>
            <a:r>
              <a:rPr lang="en-ID" dirty="0" err="1"/>
              <a:t>mengakses</a:t>
            </a:r>
            <a:r>
              <a:rPr lang="en-ID" dirty="0"/>
              <a:t> pada </a:t>
            </a:r>
            <a:r>
              <a:rPr lang="en-ID" dirty="0" err="1"/>
              <a:t>lembaga</a:t>
            </a:r>
            <a:r>
              <a:rPr lang="en-ID" dirty="0"/>
              <a:t> </a:t>
            </a:r>
            <a:r>
              <a:rPr lang="en-ID" dirty="0" err="1"/>
              <a:t>permodalan</a:t>
            </a:r>
            <a:r>
              <a:rPr lang="en-ID" dirty="0"/>
              <a:t>.</a:t>
            </a:r>
          </a:p>
        </p:txBody>
      </p:sp>
      <p:sp>
        <p:nvSpPr>
          <p:cNvPr id="9" name="TextBox 8">
            <a:extLst>
              <a:ext uri="{FF2B5EF4-FFF2-40B4-BE49-F238E27FC236}">
                <a16:creationId xmlns:a16="http://schemas.microsoft.com/office/drawing/2014/main" id="{926BBC6D-E017-4670-B5E6-47B3E723EDAE}"/>
              </a:ext>
            </a:extLst>
          </p:cNvPr>
          <p:cNvSpPr txBox="1"/>
          <p:nvPr/>
        </p:nvSpPr>
        <p:spPr>
          <a:xfrm>
            <a:off x="142632" y="1302408"/>
            <a:ext cx="6145306" cy="646331"/>
          </a:xfrm>
          <a:prstGeom prst="rect">
            <a:avLst/>
          </a:prstGeom>
          <a:noFill/>
        </p:spPr>
        <p:txBody>
          <a:bodyPr wrap="square">
            <a:spAutoFit/>
          </a:bodyPr>
          <a:lstStyle/>
          <a:p>
            <a:r>
              <a:rPr lang="en-ID" dirty="0" err="1"/>
              <a:t>Pengaruh</a:t>
            </a:r>
            <a:r>
              <a:rPr lang="en-ID" dirty="0"/>
              <a:t>  Kinerja </a:t>
            </a:r>
            <a:r>
              <a:rPr lang="en-ID" dirty="0" err="1"/>
              <a:t>Penyuluh</a:t>
            </a:r>
            <a:r>
              <a:rPr lang="en-ID" dirty="0"/>
              <a:t>  </a:t>
            </a:r>
            <a:r>
              <a:rPr lang="en-ID" dirty="0" err="1"/>
              <a:t>Pertanian</a:t>
            </a:r>
            <a:r>
              <a:rPr lang="en-ID" dirty="0"/>
              <a:t> </a:t>
            </a:r>
            <a:r>
              <a:rPr lang="en-ID" dirty="0" err="1"/>
              <a:t>Terhadap</a:t>
            </a:r>
            <a:r>
              <a:rPr lang="en-ID" dirty="0"/>
              <a:t> </a:t>
            </a:r>
            <a:r>
              <a:rPr lang="en-ID" dirty="0" err="1"/>
              <a:t>Perilaku</a:t>
            </a:r>
            <a:r>
              <a:rPr lang="en-ID" dirty="0"/>
              <a:t> </a:t>
            </a:r>
            <a:r>
              <a:rPr lang="en-ID" dirty="0" err="1"/>
              <a:t>Petani</a:t>
            </a:r>
            <a:r>
              <a:rPr lang="en-ID" dirty="0"/>
              <a:t> </a:t>
            </a:r>
            <a:r>
              <a:rPr lang="en-ID" dirty="0" err="1"/>
              <a:t>dapat</a:t>
            </a:r>
            <a:r>
              <a:rPr lang="en-ID" dirty="0"/>
              <a:t> di </a:t>
            </a:r>
            <a:r>
              <a:rPr lang="en-ID" dirty="0" err="1"/>
              <a:t>lihat</a:t>
            </a:r>
            <a:r>
              <a:rPr lang="en-ID" dirty="0"/>
              <a:t> pada </a:t>
            </a:r>
            <a:r>
              <a:rPr lang="en-ID" dirty="0" err="1"/>
              <a:t>Tabel</a:t>
            </a:r>
            <a:r>
              <a:rPr lang="en-ID" dirty="0"/>
              <a:t> 5</a:t>
            </a:r>
          </a:p>
        </p:txBody>
      </p:sp>
    </p:spTree>
    <p:extLst>
      <p:ext uri="{BB962C8B-B14F-4D97-AF65-F5344CB8AC3E}">
        <p14:creationId xmlns:p14="http://schemas.microsoft.com/office/powerpoint/2010/main" val="21168026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9383081" cy="604781"/>
          </a:xfrm>
        </p:spPr>
        <p:txBody>
          <a:bodyPr/>
          <a:lstStyle/>
          <a:p>
            <a:r>
              <a:rPr lang="en-US" dirty="0" err="1"/>
              <a:t>Berdasarkan</a:t>
            </a:r>
            <a:r>
              <a:rPr lang="en-US" dirty="0"/>
              <a:t> Hasil </a:t>
            </a:r>
            <a:r>
              <a:rPr lang="en-US" dirty="0" err="1"/>
              <a:t>Penelitian</a:t>
            </a:r>
            <a:r>
              <a:rPr lang="en-US" dirty="0"/>
              <a:t> </a:t>
            </a:r>
            <a:r>
              <a:rPr lang="en-US" dirty="0" err="1"/>
              <a:t>Karakter</a:t>
            </a:r>
            <a:r>
              <a:rPr lang="en-US" dirty="0"/>
              <a:t> </a:t>
            </a:r>
            <a:r>
              <a:rPr lang="en-US" dirty="0" err="1"/>
              <a:t>Penyuluh</a:t>
            </a:r>
            <a:endParaRPr lang="en-ID" dirty="0"/>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sp>
        <p:nvSpPr>
          <p:cNvPr id="7" name="TextBox 6">
            <a:extLst>
              <a:ext uri="{FF2B5EF4-FFF2-40B4-BE49-F238E27FC236}">
                <a16:creationId xmlns:a16="http://schemas.microsoft.com/office/drawing/2014/main" id="{5176DA9B-09CC-4E29-8BAA-BBDDF45B3BD6}"/>
              </a:ext>
            </a:extLst>
          </p:cNvPr>
          <p:cNvSpPr txBox="1"/>
          <p:nvPr/>
        </p:nvSpPr>
        <p:spPr>
          <a:xfrm>
            <a:off x="6618828" y="1304173"/>
            <a:ext cx="5573172" cy="1200329"/>
          </a:xfrm>
          <a:prstGeom prst="rect">
            <a:avLst/>
          </a:prstGeom>
          <a:noFill/>
        </p:spPr>
        <p:txBody>
          <a:bodyPr wrap="square">
            <a:spAutoFit/>
          </a:bodyPr>
          <a:lstStyle/>
          <a:p>
            <a:pPr algn="just"/>
            <a:r>
              <a:rPr lang="en-ID" sz="1800" b="0" i="0" dirty="0" err="1">
                <a:solidFill>
                  <a:srgbClr val="222222"/>
                </a:solidFill>
                <a:effectLst/>
                <a:latin typeface="Arial" panose="020B0604020202020204" pitchFamily="34" charset="0"/>
              </a:rPr>
              <a:t>Arifianto</a:t>
            </a:r>
            <a:r>
              <a:rPr lang="en-ID" sz="1800" b="0" i="0" dirty="0">
                <a:solidFill>
                  <a:srgbClr val="222222"/>
                </a:solidFill>
                <a:effectLst/>
                <a:latin typeface="Arial" panose="020B0604020202020204" pitchFamily="34" charset="0"/>
              </a:rPr>
              <a:t>, S., </a:t>
            </a:r>
            <a:r>
              <a:rPr lang="en-ID" sz="1800" b="0" i="0" dirty="0" err="1">
                <a:solidFill>
                  <a:srgbClr val="222222"/>
                </a:solidFill>
                <a:effectLst/>
                <a:latin typeface="Arial" panose="020B0604020202020204" pitchFamily="34" charset="0"/>
              </a:rPr>
              <a:t>Satmoko</a:t>
            </a:r>
            <a:r>
              <a:rPr lang="en-ID" sz="1800" b="0" i="0" dirty="0">
                <a:solidFill>
                  <a:srgbClr val="222222"/>
                </a:solidFill>
                <a:effectLst/>
                <a:latin typeface="Arial" panose="020B0604020202020204" pitchFamily="34" charset="0"/>
              </a:rPr>
              <a:t>, S., &amp; </a:t>
            </a:r>
            <a:r>
              <a:rPr lang="en-ID" sz="1800" b="0" i="0" dirty="0" err="1">
                <a:solidFill>
                  <a:srgbClr val="222222"/>
                </a:solidFill>
                <a:effectLst/>
                <a:latin typeface="Arial" panose="020B0604020202020204" pitchFamily="34" charset="0"/>
              </a:rPr>
              <a:t>Setiyawan</a:t>
            </a:r>
            <a:r>
              <a:rPr lang="en-ID" sz="1800" b="0" i="0" dirty="0">
                <a:solidFill>
                  <a:srgbClr val="222222"/>
                </a:solidFill>
                <a:effectLst/>
                <a:latin typeface="Arial" panose="020B0604020202020204" pitchFamily="34" charset="0"/>
              </a:rPr>
              <a:t>, B. M. (2018). </a:t>
            </a:r>
            <a:r>
              <a:rPr lang="en-ID" sz="1800" b="0" i="0" dirty="0" err="1">
                <a:solidFill>
                  <a:srgbClr val="222222"/>
                </a:solidFill>
                <a:effectLst/>
                <a:latin typeface="Arial" panose="020B0604020202020204" pitchFamily="34" charset="0"/>
              </a:rPr>
              <a:t>Pengaruh</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karakteristik</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penyuluh</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kondisi</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kerja</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motivasi</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terhadap</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kinerja</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penyuluh</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pertanian</a:t>
            </a:r>
            <a:r>
              <a:rPr lang="en-ID" sz="1800" b="0" i="0" dirty="0">
                <a:solidFill>
                  <a:srgbClr val="222222"/>
                </a:solidFill>
                <a:effectLst/>
                <a:latin typeface="Arial" panose="020B0604020202020204" pitchFamily="34" charset="0"/>
              </a:rPr>
              <a:t> dan pada </a:t>
            </a:r>
            <a:r>
              <a:rPr lang="en-ID" sz="1800" b="0" i="0" dirty="0" err="1">
                <a:solidFill>
                  <a:srgbClr val="222222"/>
                </a:solidFill>
                <a:effectLst/>
                <a:latin typeface="Arial" panose="020B0604020202020204" pitchFamily="34" charset="0"/>
              </a:rPr>
              <a:t>perilaku</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petani</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padi</a:t>
            </a:r>
            <a:r>
              <a:rPr lang="en-ID" sz="1800" b="0" i="0" dirty="0">
                <a:solidFill>
                  <a:srgbClr val="222222"/>
                </a:solidFill>
                <a:effectLst/>
                <a:latin typeface="Arial" panose="020B0604020202020204" pitchFamily="34" charset="0"/>
              </a:rPr>
              <a:t> di </a:t>
            </a:r>
            <a:r>
              <a:rPr lang="en-ID" sz="1800" b="0" i="0" dirty="0" err="1">
                <a:solidFill>
                  <a:srgbClr val="222222"/>
                </a:solidFill>
                <a:effectLst/>
                <a:latin typeface="Arial" panose="020B0604020202020204" pitchFamily="34" charset="0"/>
              </a:rPr>
              <a:t>Kabupaten</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Rembang</a:t>
            </a:r>
            <a:endParaRPr lang="en-ID" dirty="0"/>
          </a:p>
        </p:txBody>
      </p:sp>
      <p:pic>
        <p:nvPicPr>
          <p:cNvPr id="6" name="Picture 5">
            <a:extLst>
              <a:ext uri="{FF2B5EF4-FFF2-40B4-BE49-F238E27FC236}">
                <a16:creationId xmlns:a16="http://schemas.microsoft.com/office/drawing/2014/main" id="{A2567C7D-51F6-4A47-A6B1-985071D3DC4A}"/>
              </a:ext>
            </a:extLst>
          </p:cNvPr>
          <p:cNvPicPr>
            <a:picLocks noChangeAspect="1"/>
          </p:cNvPicPr>
          <p:nvPr/>
        </p:nvPicPr>
        <p:blipFill>
          <a:blip r:embed="rId3"/>
          <a:stretch>
            <a:fillRect/>
          </a:stretch>
        </p:blipFill>
        <p:spPr>
          <a:xfrm>
            <a:off x="213357" y="1304173"/>
            <a:ext cx="6192114" cy="1905266"/>
          </a:xfrm>
          <a:prstGeom prst="rect">
            <a:avLst/>
          </a:prstGeom>
        </p:spPr>
      </p:pic>
      <p:sp>
        <p:nvSpPr>
          <p:cNvPr id="8" name="TextBox 7">
            <a:extLst>
              <a:ext uri="{FF2B5EF4-FFF2-40B4-BE49-F238E27FC236}">
                <a16:creationId xmlns:a16="http://schemas.microsoft.com/office/drawing/2014/main" id="{D65329AD-CCA1-4E3F-AD96-2A73F381006D}"/>
              </a:ext>
            </a:extLst>
          </p:cNvPr>
          <p:cNvSpPr txBox="1"/>
          <p:nvPr/>
        </p:nvSpPr>
        <p:spPr>
          <a:xfrm>
            <a:off x="0" y="3401310"/>
            <a:ext cx="6098240" cy="2585323"/>
          </a:xfrm>
          <a:prstGeom prst="rect">
            <a:avLst/>
          </a:prstGeom>
          <a:noFill/>
        </p:spPr>
        <p:txBody>
          <a:bodyPr wrap="square">
            <a:spAutoFit/>
          </a:bodyPr>
          <a:lstStyle/>
          <a:p>
            <a:pPr algn="just"/>
            <a:r>
              <a:rPr lang="en-ID" dirty="0" err="1"/>
              <a:t>Variabel</a:t>
            </a:r>
            <a:r>
              <a:rPr lang="en-ID" dirty="0"/>
              <a:t> </a:t>
            </a:r>
            <a:r>
              <a:rPr lang="en-ID" dirty="0" err="1"/>
              <a:t>partisipasi</a:t>
            </a:r>
            <a:r>
              <a:rPr lang="en-ID" dirty="0"/>
              <a:t> </a:t>
            </a:r>
            <a:r>
              <a:rPr lang="en-ID" dirty="0" err="1"/>
              <a:t>kriteria</a:t>
            </a:r>
            <a:r>
              <a:rPr lang="en-ID" dirty="0"/>
              <a:t> </a:t>
            </a:r>
            <a:r>
              <a:rPr lang="en-ID" dirty="0" err="1"/>
              <a:t>sedang</a:t>
            </a:r>
            <a:r>
              <a:rPr lang="en-ID" dirty="0"/>
              <a:t> </a:t>
            </a:r>
            <a:r>
              <a:rPr lang="en-ID" dirty="0" err="1"/>
              <a:t>sebesar</a:t>
            </a:r>
            <a:r>
              <a:rPr lang="en-ID" dirty="0"/>
              <a:t> 56,6% </a:t>
            </a:r>
            <a:r>
              <a:rPr lang="en-ID" dirty="0" err="1"/>
              <a:t>tergambarkan</a:t>
            </a:r>
            <a:r>
              <a:rPr lang="en-ID" dirty="0"/>
              <a:t> </a:t>
            </a:r>
            <a:r>
              <a:rPr lang="en-ID" dirty="0" err="1"/>
              <a:t>dalam</a:t>
            </a:r>
            <a:r>
              <a:rPr lang="en-ID" dirty="0"/>
              <a:t> </a:t>
            </a:r>
            <a:r>
              <a:rPr lang="en-ID" dirty="0" err="1"/>
              <a:t>kegiatan</a:t>
            </a:r>
            <a:r>
              <a:rPr lang="en-ID" dirty="0"/>
              <a:t> </a:t>
            </a:r>
            <a:r>
              <a:rPr lang="en-ID" dirty="0" err="1"/>
              <a:t>hadir</a:t>
            </a:r>
            <a:r>
              <a:rPr lang="en-ID" dirty="0"/>
              <a:t> pada </a:t>
            </a:r>
            <a:r>
              <a:rPr lang="en-ID" dirty="0" err="1"/>
              <a:t>pertemuan</a:t>
            </a:r>
            <a:r>
              <a:rPr lang="en-ID" dirty="0"/>
              <a:t> </a:t>
            </a:r>
            <a:r>
              <a:rPr lang="en-ID" dirty="0" err="1"/>
              <a:t>kelompok</a:t>
            </a:r>
            <a:r>
              <a:rPr lang="en-ID" dirty="0"/>
              <a:t> </a:t>
            </a:r>
            <a:r>
              <a:rPr lang="en-ID" dirty="0" err="1"/>
              <a:t>tani</a:t>
            </a:r>
            <a:r>
              <a:rPr lang="en-ID" dirty="0"/>
              <a:t>, </a:t>
            </a:r>
            <a:r>
              <a:rPr lang="en-ID" dirty="0" err="1"/>
              <a:t>mengikuti</a:t>
            </a:r>
            <a:r>
              <a:rPr lang="en-ID" dirty="0"/>
              <a:t> </a:t>
            </a:r>
            <a:r>
              <a:rPr lang="en-ID" dirty="0" err="1"/>
              <a:t>kegiatan</a:t>
            </a:r>
            <a:r>
              <a:rPr lang="en-ID" dirty="0"/>
              <a:t> </a:t>
            </a:r>
            <a:r>
              <a:rPr lang="en-ID" dirty="0" err="1"/>
              <a:t>penyuluhan</a:t>
            </a:r>
            <a:r>
              <a:rPr lang="en-ID" dirty="0"/>
              <a:t>. </a:t>
            </a:r>
            <a:r>
              <a:rPr lang="en-ID" dirty="0" err="1"/>
              <a:t>Partisipasi</a:t>
            </a:r>
            <a:r>
              <a:rPr lang="en-ID" dirty="0"/>
              <a:t> </a:t>
            </a:r>
            <a:r>
              <a:rPr lang="en-ID" dirty="0" err="1"/>
              <a:t>ini</a:t>
            </a:r>
            <a:r>
              <a:rPr lang="en-ID" dirty="0"/>
              <a:t>  </a:t>
            </a:r>
            <a:r>
              <a:rPr lang="en-ID" dirty="0" err="1"/>
              <a:t>masih</a:t>
            </a:r>
            <a:r>
              <a:rPr lang="en-ID" dirty="0"/>
              <a:t> </a:t>
            </a:r>
            <a:r>
              <a:rPr lang="en-ID" dirty="0" err="1"/>
              <a:t>perlu</a:t>
            </a:r>
            <a:r>
              <a:rPr lang="en-ID" dirty="0"/>
              <a:t> </a:t>
            </a:r>
            <a:r>
              <a:rPr lang="en-ID" dirty="0" err="1"/>
              <a:t>didorong</a:t>
            </a:r>
            <a:r>
              <a:rPr lang="en-ID" dirty="0"/>
              <a:t> yang </a:t>
            </a:r>
            <a:r>
              <a:rPr lang="en-ID" dirty="0" err="1"/>
              <a:t>masih</a:t>
            </a:r>
            <a:r>
              <a:rPr lang="en-ID" dirty="0"/>
              <a:t> </a:t>
            </a:r>
            <a:r>
              <a:rPr lang="en-ID" dirty="0" err="1"/>
              <a:t>agak</a:t>
            </a:r>
            <a:r>
              <a:rPr lang="en-ID" dirty="0"/>
              <a:t> </a:t>
            </a:r>
            <a:r>
              <a:rPr lang="en-ID" dirty="0" err="1"/>
              <a:t>kurang</a:t>
            </a:r>
            <a:r>
              <a:rPr lang="en-ID" dirty="0"/>
              <a:t> pada </a:t>
            </a:r>
            <a:r>
              <a:rPr lang="en-ID" dirty="0" err="1"/>
              <a:t>kegiatan</a:t>
            </a:r>
            <a:r>
              <a:rPr lang="en-ID" dirty="0"/>
              <a:t> </a:t>
            </a:r>
            <a:r>
              <a:rPr lang="en-ID" dirty="0" err="1"/>
              <a:t>membayar</a:t>
            </a:r>
            <a:r>
              <a:rPr lang="en-ID" dirty="0"/>
              <a:t> </a:t>
            </a:r>
            <a:r>
              <a:rPr lang="en-ID" dirty="0" err="1"/>
              <a:t>iuran</a:t>
            </a:r>
            <a:r>
              <a:rPr lang="en-ID" dirty="0"/>
              <a:t> </a:t>
            </a:r>
            <a:r>
              <a:rPr lang="en-ID" dirty="0" err="1"/>
              <a:t>kelompok</a:t>
            </a:r>
            <a:r>
              <a:rPr lang="en-ID" dirty="0"/>
              <a:t>. </a:t>
            </a:r>
            <a:r>
              <a:rPr lang="en-ID" dirty="0" err="1"/>
              <a:t>Kegiatan</a:t>
            </a:r>
            <a:r>
              <a:rPr lang="en-ID" dirty="0"/>
              <a:t> </a:t>
            </a:r>
            <a:r>
              <a:rPr lang="en-ID" dirty="0" err="1"/>
              <a:t>tersebut</a:t>
            </a:r>
            <a:r>
              <a:rPr lang="en-ID" dirty="0"/>
              <a:t> yang </a:t>
            </a:r>
            <a:r>
              <a:rPr lang="en-ID" dirty="0" err="1"/>
              <a:t>perlu</a:t>
            </a:r>
            <a:r>
              <a:rPr lang="en-ID" dirty="0"/>
              <a:t> </a:t>
            </a:r>
            <a:r>
              <a:rPr lang="en-ID" dirty="0" err="1"/>
              <a:t>didorong</a:t>
            </a:r>
            <a:r>
              <a:rPr lang="en-ID" dirty="0"/>
              <a:t> </a:t>
            </a:r>
            <a:r>
              <a:rPr lang="en-ID" dirty="0" err="1"/>
              <a:t>untuk</a:t>
            </a:r>
            <a:r>
              <a:rPr lang="en-ID" dirty="0"/>
              <a:t> </a:t>
            </a:r>
            <a:r>
              <a:rPr lang="en-ID" dirty="0" err="1"/>
              <a:t>meningkatkan</a:t>
            </a:r>
            <a:r>
              <a:rPr lang="en-ID" dirty="0"/>
              <a:t> </a:t>
            </a:r>
            <a:r>
              <a:rPr lang="en-ID" dirty="0" err="1"/>
              <a:t>partisipasi</a:t>
            </a:r>
            <a:r>
              <a:rPr lang="en-ID" dirty="0"/>
              <a:t> </a:t>
            </a:r>
            <a:r>
              <a:rPr lang="en-ID" dirty="0" err="1"/>
              <a:t>dalam</a:t>
            </a:r>
            <a:r>
              <a:rPr lang="en-ID" dirty="0"/>
              <a:t> </a:t>
            </a:r>
            <a:r>
              <a:rPr lang="en-ID" dirty="0" err="1"/>
              <a:t>kelompok</a:t>
            </a:r>
            <a:r>
              <a:rPr lang="en-ID" dirty="0"/>
              <a:t>. </a:t>
            </a:r>
            <a:r>
              <a:rPr lang="en-ID" dirty="0" err="1"/>
              <a:t>Iuran</a:t>
            </a:r>
            <a:r>
              <a:rPr lang="en-ID" dirty="0"/>
              <a:t> </a:t>
            </a:r>
            <a:r>
              <a:rPr lang="en-ID" dirty="0" err="1"/>
              <a:t>kelompok</a:t>
            </a:r>
            <a:r>
              <a:rPr lang="en-ID" dirty="0"/>
              <a:t> </a:t>
            </a:r>
            <a:r>
              <a:rPr lang="en-ID" dirty="0" err="1"/>
              <a:t>merupakan</a:t>
            </a:r>
            <a:r>
              <a:rPr lang="en-ID" dirty="0"/>
              <a:t> salah </a:t>
            </a:r>
            <a:r>
              <a:rPr lang="en-ID" dirty="0" err="1"/>
              <a:t>satu</a:t>
            </a:r>
            <a:r>
              <a:rPr lang="en-ID" dirty="0"/>
              <a:t> </a:t>
            </a:r>
            <a:r>
              <a:rPr lang="en-ID" dirty="0" err="1"/>
              <a:t>bentuk</a:t>
            </a:r>
            <a:r>
              <a:rPr lang="en-ID" dirty="0"/>
              <a:t> </a:t>
            </a:r>
            <a:r>
              <a:rPr lang="en-ID" dirty="0" err="1"/>
              <a:t>partisipasi</a:t>
            </a:r>
            <a:r>
              <a:rPr lang="en-ID" dirty="0"/>
              <a:t> </a:t>
            </a:r>
            <a:r>
              <a:rPr lang="en-ID" dirty="0" err="1"/>
              <a:t>anggota</a:t>
            </a:r>
            <a:r>
              <a:rPr lang="en-ID" dirty="0"/>
              <a:t> </a:t>
            </a:r>
            <a:r>
              <a:rPr lang="en-ID" dirty="0" err="1"/>
              <a:t>kelompok</a:t>
            </a:r>
            <a:r>
              <a:rPr lang="en-ID" dirty="0"/>
              <a:t> agar </a:t>
            </a:r>
            <a:r>
              <a:rPr lang="en-ID" dirty="0" err="1"/>
              <a:t>kegiatan</a:t>
            </a:r>
            <a:r>
              <a:rPr lang="en-ID" dirty="0"/>
              <a:t> </a:t>
            </a:r>
            <a:r>
              <a:rPr lang="en-ID" dirty="0" err="1"/>
              <a:t>kelompok</a:t>
            </a:r>
            <a:r>
              <a:rPr lang="en-ID" dirty="0"/>
              <a:t> </a:t>
            </a:r>
            <a:r>
              <a:rPr lang="en-ID" dirty="0" err="1"/>
              <a:t>tani</a:t>
            </a:r>
            <a:r>
              <a:rPr lang="en-ID" dirty="0"/>
              <a:t> </a:t>
            </a:r>
            <a:r>
              <a:rPr lang="en-ID" dirty="0" err="1"/>
              <a:t>tetap</a:t>
            </a:r>
            <a:r>
              <a:rPr lang="en-ID" dirty="0"/>
              <a:t> </a:t>
            </a:r>
            <a:r>
              <a:rPr lang="en-ID" dirty="0" err="1"/>
              <a:t>bisa</a:t>
            </a:r>
            <a:r>
              <a:rPr lang="en-ID" dirty="0"/>
              <a:t> </a:t>
            </a:r>
            <a:r>
              <a:rPr lang="en-ID" dirty="0" err="1"/>
              <a:t>berjalan</a:t>
            </a:r>
            <a:r>
              <a:rPr lang="en-ID" dirty="0"/>
              <a:t>.</a:t>
            </a:r>
          </a:p>
        </p:txBody>
      </p:sp>
    </p:spTree>
    <p:extLst>
      <p:ext uri="{BB962C8B-B14F-4D97-AF65-F5344CB8AC3E}">
        <p14:creationId xmlns:p14="http://schemas.microsoft.com/office/powerpoint/2010/main" val="107242011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9383081" cy="604781"/>
          </a:xfrm>
        </p:spPr>
        <p:txBody>
          <a:bodyPr/>
          <a:lstStyle/>
          <a:p>
            <a:r>
              <a:rPr lang="en-US" dirty="0" err="1"/>
              <a:t>Berdasarkan</a:t>
            </a:r>
            <a:r>
              <a:rPr lang="en-US" dirty="0"/>
              <a:t> Hasil </a:t>
            </a:r>
            <a:r>
              <a:rPr lang="en-US" dirty="0" err="1"/>
              <a:t>Penelitian</a:t>
            </a:r>
            <a:r>
              <a:rPr lang="en-US" dirty="0"/>
              <a:t> </a:t>
            </a:r>
            <a:r>
              <a:rPr lang="en-US" dirty="0" err="1"/>
              <a:t>Karakter</a:t>
            </a:r>
            <a:r>
              <a:rPr lang="en-US" dirty="0"/>
              <a:t> </a:t>
            </a:r>
            <a:r>
              <a:rPr lang="en-US" dirty="0" err="1"/>
              <a:t>Penyuluh</a:t>
            </a:r>
            <a:endParaRPr lang="en-ID" dirty="0"/>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sp>
        <p:nvSpPr>
          <p:cNvPr id="7" name="TextBox 6">
            <a:extLst>
              <a:ext uri="{FF2B5EF4-FFF2-40B4-BE49-F238E27FC236}">
                <a16:creationId xmlns:a16="http://schemas.microsoft.com/office/drawing/2014/main" id="{5176DA9B-09CC-4E29-8BAA-BBDDF45B3BD6}"/>
              </a:ext>
            </a:extLst>
          </p:cNvPr>
          <p:cNvSpPr txBox="1"/>
          <p:nvPr/>
        </p:nvSpPr>
        <p:spPr>
          <a:xfrm>
            <a:off x="6618828" y="1304173"/>
            <a:ext cx="5573172" cy="1200329"/>
          </a:xfrm>
          <a:prstGeom prst="rect">
            <a:avLst/>
          </a:prstGeom>
          <a:noFill/>
        </p:spPr>
        <p:txBody>
          <a:bodyPr wrap="square">
            <a:spAutoFit/>
          </a:bodyPr>
          <a:lstStyle/>
          <a:p>
            <a:pPr algn="just"/>
            <a:r>
              <a:rPr lang="en-ID" sz="1800" b="0" i="0" dirty="0" err="1">
                <a:solidFill>
                  <a:srgbClr val="222222"/>
                </a:solidFill>
                <a:effectLst/>
                <a:latin typeface="Arial" panose="020B0604020202020204" pitchFamily="34" charset="0"/>
              </a:rPr>
              <a:t>Arifianto</a:t>
            </a:r>
            <a:r>
              <a:rPr lang="en-ID" sz="1800" b="0" i="0" dirty="0">
                <a:solidFill>
                  <a:srgbClr val="222222"/>
                </a:solidFill>
                <a:effectLst/>
                <a:latin typeface="Arial" panose="020B0604020202020204" pitchFamily="34" charset="0"/>
              </a:rPr>
              <a:t>, S., </a:t>
            </a:r>
            <a:r>
              <a:rPr lang="en-ID" sz="1800" b="0" i="0" dirty="0" err="1">
                <a:solidFill>
                  <a:srgbClr val="222222"/>
                </a:solidFill>
                <a:effectLst/>
                <a:latin typeface="Arial" panose="020B0604020202020204" pitchFamily="34" charset="0"/>
              </a:rPr>
              <a:t>Satmoko</a:t>
            </a:r>
            <a:r>
              <a:rPr lang="en-ID" sz="1800" b="0" i="0" dirty="0">
                <a:solidFill>
                  <a:srgbClr val="222222"/>
                </a:solidFill>
                <a:effectLst/>
                <a:latin typeface="Arial" panose="020B0604020202020204" pitchFamily="34" charset="0"/>
              </a:rPr>
              <a:t>, S., &amp; </a:t>
            </a:r>
            <a:r>
              <a:rPr lang="en-ID" sz="1800" b="0" i="0" dirty="0" err="1">
                <a:solidFill>
                  <a:srgbClr val="222222"/>
                </a:solidFill>
                <a:effectLst/>
                <a:latin typeface="Arial" panose="020B0604020202020204" pitchFamily="34" charset="0"/>
              </a:rPr>
              <a:t>Setiyawan</a:t>
            </a:r>
            <a:r>
              <a:rPr lang="en-ID" sz="1800" b="0" i="0" dirty="0">
                <a:solidFill>
                  <a:srgbClr val="222222"/>
                </a:solidFill>
                <a:effectLst/>
                <a:latin typeface="Arial" panose="020B0604020202020204" pitchFamily="34" charset="0"/>
              </a:rPr>
              <a:t>, B. M. (2018). </a:t>
            </a:r>
            <a:r>
              <a:rPr lang="en-ID" sz="1800" b="0" i="0" dirty="0" err="1">
                <a:solidFill>
                  <a:srgbClr val="222222"/>
                </a:solidFill>
                <a:effectLst/>
                <a:latin typeface="Arial" panose="020B0604020202020204" pitchFamily="34" charset="0"/>
              </a:rPr>
              <a:t>Pengaruh</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karakteristik</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penyuluh</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kondisi</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kerja</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motivasi</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terhadap</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kinerja</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penyuluh</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pertanian</a:t>
            </a:r>
            <a:r>
              <a:rPr lang="en-ID" sz="1800" b="0" i="0" dirty="0">
                <a:solidFill>
                  <a:srgbClr val="222222"/>
                </a:solidFill>
                <a:effectLst/>
                <a:latin typeface="Arial" panose="020B0604020202020204" pitchFamily="34" charset="0"/>
              </a:rPr>
              <a:t> dan pada </a:t>
            </a:r>
            <a:r>
              <a:rPr lang="en-ID" sz="1800" b="0" i="0" dirty="0" err="1">
                <a:solidFill>
                  <a:srgbClr val="222222"/>
                </a:solidFill>
                <a:effectLst/>
                <a:latin typeface="Arial" panose="020B0604020202020204" pitchFamily="34" charset="0"/>
              </a:rPr>
              <a:t>perilaku</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petani</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padi</a:t>
            </a:r>
            <a:r>
              <a:rPr lang="en-ID" sz="1800" b="0" i="0" dirty="0">
                <a:solidFill>
                  <a:srgbClr val="222222"/>
                </a:solidFill>
                <a:effectLst/>
                <a:latin typeface="Arial" panose="020B0604020202020204" pitchFamily="34" charset="0"/>
              </a:rPr>
              <a:t> di </a:t>
            </a:r>
            <a:r>
              <a:rPr lang="en-ID" sz="1800" b="0" i="0" dirty="0" err="1">
                <a:solidFill>
                  <a:srgbClr val="222222"/>
                </a:solidFill>
                <a:effectLst/>
                <a:latin typeface="Arial" panose="020B0604020202020204" pitchFamily="34" charset="0"/>
              </a:rPr>
              <a:t>Kabupaten</a:t>
            </a:r>
            <a:r>
              <a:rPr lang="en-ID" sz="1800" b="0" i="0" dirty="0">
                <a:solidFill>
                  <a:srgbClr val="222222"/>
                </a:solidFill>
                <a:effectLst/>
                <a:latin typeface="Arial" panose="020B0604020202020204" pitchFamily="34" charset="0"/>
              </a:rPr>
              <a:t> </a:t>
            </a:r>
            <a:r>
              <a:rPr lang="en-ID" sz="1800" b="0" i="0" dirty="0" err="1">
                <a:solidFill>
                  <a:srgbClr val="222222"/>
                </a:solidFill>
                <a:effectLst/>
                <a:latin typeface="Arial" panose="020B0604020202020204" pitchFamily="34" charset="0"/>
              </a:rPr>
              <a:t>Rembang</a:t>
            </a:r>
            <a:endParaRPr lang="en-ID" dirty="0"/>
          </a:p>
        </p:txBody>
      </p:sp>
      <p:pic>
        <p:nvPicPr>
          <p:cNvPr id="6" name="Picture 5">
            <a:extLst>
              <a:ext uri="{FF2B5EF4-FFF2-40B4-BE49-F238E27FC236}">
                <a16:creationId xmlns:a16="http://schemas.microsoft.com/office/drawing/2014/main" id="{A2567C7D-51F6-4A47-A6B1-985071D3DC4A}"/>
              </a:ext>
            </a:extLst>
          </p:cNvPr>
          <p:cNvPicPr>
            <a:picLocks noChangeAspect="1"/>
          </p:cNvPicPr>
          <p:nvPr/>
        </p:nvPicPr>
        <p:blipFill>
          <a:blip r:embed="rId3"/>
          <a:stretch>
            <a:fillRect/>
          </a:stretch>
        </p:blipFill>
        <p:spPr>
          <a:xfrm>
            <a:off x="213357" y="1304173"/>
            <a:ext cx="6192114" cy="1905266"/>
          </a:xfrm>
          <a:prstGeom prst="rect">
            <a:avLst/>
          </a:prstGeom>
        </p:spPr>
      </p:pic>
      <p:sp>
        <p:nvSpPr>
          <p:cNvPr id="8" name="TextBox 7">
            <a:extLst>
              <a:ext uri="{FF2B5EF4-FFF2-40B4-BE49-F238E27FC236}">
                <a16:creationId xmlns:a16="http://schemas.microsoft.com/office/drawing/2014/main" id="{D65329AD-CCA1-4E3F-AD96-2A73F381006D}"/>
              </a:ext>
            </a:extLst>
          </p:cNvPr>
          <p:cNvSpPr txBox="1"/>
          <p:nvPr/>
        </p:nvSpPr>
        <p:spPr>
          <a:xfrm>
            <a:off x="0" y="3401310"/>
            <a:ext cx="6098240" cy="3139321"/>
          </a:xfrm>
          <a:prstGeom prst="rect">
            <a:avLst/>
          </a:prstGeom>
          <a:noFill/>
        </p:spPr>
        <p:txBody>
          <a:bodyPr wrap="square">
            <a:spAutoFit/>
          </a:bodyPr>
          <a:lstStyle/>
          <a:p>
            <a:pPr algn="just"/>
            <a:r>
              <a:rPr lang="en-ID" dirty="0" err="1"/>
              <a:t>Variabel</a:t>
            </a:r>
            <a:r>
              <a:rPr lang="en-ID" dirty="0"/>
              <a:t> </a:t>
            </a:r>
            <a:r>
              <a:rPr lang="en-ID" dirty="0" err="1"/>
              <a:t>pendapatan</a:t>
            </a:r>
            <a:r>
              <a:rPr lang="en-ID" dirty="0"/>
              <a:t> </a:t>
            </a:r>
            <a:r>
              <a:rPr lang="en-ID" dirty="0" err="1"/>
              <a:t>kriteria</a:t>
            </a:r>
            <a:r>
              <a:rPr lang="en-ID" dirty="0"/>
              <a:t> </a:t>
            </a:r>
            <a:r>
              <a:rPr lang="en-ID" dirty="0" err="1"/>
              <a:t>tinggi</a:t>
            </a:r>
            <a:r>
              <a:rPr lang="en-ID" dirty="0"/>
              <a:t> </a:t>
            </a:r>
            <a:r>
              <a:rPr lang="en-ID" dirty="0" err="1"/>
              <a:t>sebesar</a:t>
            </a:r>
            <a:r>
              <a:rPr lang="en-ID" dirty="0"/>
              <a:t> 49,3%, </a:t>
            </a:r>
            <a:r>
              <a:rPr lang="en-ID" dirty="0" err="1"/>
              <a:t>tergambarkan</a:t>
            </a:r>
            <a:r>
              <a:rPr lang="en-ID" dirty="0"/>
              <a:t> </a:t>
            </a:r>
            <a:r>
              <a:rPr lang="en-ID" dirty="0" err="1"/>
              <a:t>dengan</a:t>
            </a:r>
            <a:r>
              <a:rPr lang="en-ID" dirty="0"/>
              <a:t> </a:t>
            </a:r>
            <a:r>
              <a:rPr lang="en-ID" dirty="0" err="1"/>
              <a:t>setelah</a:t>
            </a:r>
            <a:r>
              <a:rPr lang="en-ID" dirty="0"/>
              <a:t> </a:t>
            </a:r>
            <a:r>
              <a:rPr lang="en-ID" dirty="0" err="1"/>
              <a:t>mengikuti</a:t>
            </a:r>
            <a:r>
              <a:rPr lang="en-ID" dirty="0"/>
              <a:t> </a:t>
            </a:r>
            <a:r>
              <a:rPr lang="en-ID" dirty="0" err="1"/>
              <a:t>penyuluhan</a:t>
            </a:r>
            <a:r>
              <a:rPr lang="en-ID" dirty="0"/>
              <a:t> </a:t>
            </a:r>
            <a:r>
              <a:rPr lang="en-ID" dirty="0" err="1"/>
              <a:t>pertanian</a:t>
            </a:r>
            <a:r>
              <a:rPr lang="en-ID" dirty="0"/>
              <a:t> </a:t>
            </a:r>
            <a:r>
              <a:rPr lang="en-ID" dirty="0" err="1"/>
              <a:t>dapat</a:t>
            </a:r>
            <a:r>
              <a:rPr lang="en-ID" dirty="0"/>
              <a:t> </a:t>
            </a:r>
            <a:r>
              <a:rPr lang="en-ID" dirty="0" err="1"/>
              <a:t>meningkat</a:t>
            </a:r>
            <a:r>
              <a:rPr lang="en-ID" dirty="0"/>
              <a:t> </a:t>
            </a:r>
            <a:r>
              <a:rPr lang="en-ID" dirty="0" err="1"/>
              <a:t>pendapatan</a:t>
            </a:r>
            <a:r>
              <a:rPr lang="en-ID" dirty="0"/>
              <a:t> salah </a:t>
            </a:r>
            <a:r>
              <a:rPr lang="en-ID" dirty="0" err="1"/>
              <a:t>satunya</a:t>
            </a:r>
            <a:r>
              <a:rPr lang="en-ID" dirty="0"/>
              <a:t> </a:t>
            </a:r>
            <a:r>
              <a:rPr lang="en-ID" dirty="0" err="1"/>
              <a:t>adalah</a:t>
            </a:r>
            <a:r>
              <a:rPr lang="en-ID" dirty="0"/>
              <a:t> </a:t>
            </a:r>
            <a:r>
              <a:rPr lang="en-ID" dirty="0" err="1"/>
              <a:t>dapat</a:t>
            </a:r>
            <a:r>
              <a:rPr lang="en-ID" dirty="0"/>
              <a:t> </a:t>
            </a:r>
            <a:r>
              <a:rPr lang="en-ID" dirty="0" err="1"/>
              <a:t>meningkatkan</a:t>
            </a:r>
            <a:r>
              <a:rPr lang="en-ID" dirty="0"/>
              <a:t> </a:t>
            </a:r>
            <a:r>
              <a:rPr lang="en-ID" dirty="0" err="1"/>
              <a:t>produksi</a:t>
            </a:r>
            <a:r>
              <a:rPr lang="en-ID" dirty="0"/>
              <a:t> 20 - 30%. </a:t>
            </a:r>
            <a:r>
              <a:rPr lang="en-ID" dirty="0" err="1"/>
              <a:t>Kriteria</a:t>
            </a:r>
            <a:r>
              <a:rPr lang="en-ID" dirty="0"/>
              <a:t> </a:t>
            </a:r>
            <a:r>
              <a:rPr lang="en-ID" dirty="0" err="1"/>
              <a:t>sedang</a:t>
            </a:r>
            <a:r>
              <a:rPr lang="en-ID" dirty="0"/>
              <a:t> </a:t>
            </a:r>
            <a:r>
              <a:rPr lang="en-ID" dirty="0" err="1"/>
              <a:t>sebesar</a:t>
            </a:r>
            <a:r>
              <a:rPr lang="en-ID" dirty="0"/>
              <a:t> 50,7% </a:t>
            </a:r>
            <a:r>
              <a:rPr lang="en-ID" dirty="0" err="1"/>
              <a:t>harus</a:t>
            </a:r>
            <a:r>
              <a:rPr lang="en-ID" dirty="0"/>
              <a:t> </a:t>
            </a:r>
            <a:r>
              <a:rPr lang="en-ID" dirty="0" err="1"/>
              <a:t>didorong</a:t>
            </a:r>
            <a:r>
              <a:rPr lang="en-ID" dirty="0"/>
              <a:t> </a:t>
            </a:r>
            <a:r>
              <a:rPr lang="en-ID" dirty="0" err="1"/>
              <a:t>untuk</a:t>
            </a:r>
            <a:r>
              <a:rPr lang="en-ID" dirty="0"/>
              <a:t> </a:t>
            </a:r>
            <a:r>
              <a:rPr lang="en-ID" dirty="0" err="1"/>
              <a:t>ditingkatkan</a:t>
            </a:r>
            <a:r>
              <a:rPr lang="en-ID" dirty="0"/>
              <a:t> </a:t>
            </a:r>
            <a:r>
              <a:rPr lang="en-ID" dirty="0" err="1"/>
              <a:t>ke</a:t>
            </a:r>
            <a:r>
              <a:rPr lang="en-ID" dirty="0"/>
              <a:t> </a:t>
            </a:r>
            <a:r>
              <a:rPr lang="en-ID" dirty="0" err="1"/>
              <a:t>kriteria</a:t>
            </a:r>
            <a:r>
              <a:rPr lang="en-ID" dirty="0"/>
              <a:t> </a:t>
            </a:r>
            <a:r>
              <a:rPr lang="en-ID" dirty="0" err="1"/>
              <a:t>tinggi</a:t>
            </a:r>
            <a:r>
              <a:rPr lang="en-ID" dirty="0"/>
              <a:t>. </a:t>
            </a:r>
            <a:r>
              <a:rPr lang="en-ID" dirty="0" err="1"/>
              <a:t>Menurut</a:t>
            </a:r>
            <a:r>
              <a:rPr lang="en-ID" dirty="0"/>
              <a:t> </a:t>
            </a:r>
            <a:r>
              <a:rPr lang="en-ID" dirty="0" err="1"/>
              <a:t>persepsi</a:t>
            </a:r>
            <a:r>
              <a:rPr lang="en-ID" dirty="0"/>
              <a:t> </a:t>
            </a:r>
            <a:r>
              <a:rPr lang="en-ID" dirty="0" err="1"/>
              <a:t>responden</a:t>
            </a:r>
            <a:r>
              <a:rPr lang="en-ID" dirty="0"/>
              <a:t> </a:t>
            </a:r>
            <a:r>
              <a:rPr lang="en-ID" dirty="0" err="1"/>
              <a:t>setelah</a:t>
            </a:r>
            <a:r>
              <a:rPr lang="en-ID" dirty="0"/>
              <a:t> </a:t>
            </a:r>
            <a:r>
              <a:rPr lang="en-ID" dirty="0" err="1"/>
              <a:t>mengikuti</a:t>
            </a:r>
            <a:r>
              <a:rPr lang="en-ID" dirty="0"/>
              <a:t> </a:t>
            </a:r>
            <a:r>
              <a:rPr lang="en-ID" dirty="0" err="1"/>
              <a:t>penyuluhan</a:t>
            </a:r>
            <a:r>
              <a:rPr lang="en-ID" dirty="0"/>
              <a:t> </a:t>
            </a:r>
            <a:r>
              <a:rPr lang="en-ID" dirty="0" err="1"/>
              <a:t>pertanian</a:t>
            </a:r>
            <a:r>
              <a:rPr lang="en-ID" dirty="0"/>
              <a:t> </a:t>
            </a:r>
            <a:r>
              <a:rPr lang="en-ID" dirty="0" err="1"/>
              <a:t>pengunaan</a:t>
            </a:r>
            <a:r>
              <a:rPr lang="en-ID" dirty="0"/>
              <a:t> </a:t>
            </a:r>
            <a:r>
              <a:rPr lang="en-ID" dirty="0" err="1"/>
              <a:t>biaya</a:t>
            </a:r>
            <a:r>
              <a:rPr lang="en-ID" dirty="0"/>
              <a:t> </a:t>
            </a:r>
            <a:r>
              <a:rPr lang="en-ID" dirty="0" err="1"/>
              <a:t>produksi</a:t>
            </a:r>
            <a:r>
              <a:rPr lang="en-ID" dirty="0"/>
              <a:t> </a:t>
            </a:r>
            <a:r>
              <a:rPr lang="en-ID" dirty="0" err="1"/>
              <a:t>belum</a:t>
            </a:r>
            <a:r>
              <a:rPr lang="en-ID" dirty="0"/>
              <a:t> </a:t>
            </a:r>
            <a:r>
              <a:rPr lang="en-ID" dirty="0" err="1"/>
              <a:t>efisien</a:t>
            </a:r>
            <a:r>
              <a:rPr lang="en-ID" dirty="0"/>
              <a:t>. </a:t>
            </a:r>
            <a:r>
              <a:rPr lang="en-ID" dirty="0" err="1"/>
              <a:t>Apabila</a:t>
            </a:r>
            <a:r>
              <a:rPr lang="en-ID" dirty="0"/>
              <a:t> </a:t>
            </a:r>
            <a:r>
              <a:rPr lang="en-ID" dirty="0" err="1"/>
              <a:t>dilihat</a:t>
            </a:r>
            <a:r>
              <a:rPr lang="en-ID" dirty="0"/>
              <a:t> </a:t>
            </a:r>
            <a:r>
              <a:rPr lang="en-ID" dirty="0" err="1"/>
              <a:t>lebih</a:t>
            </a:r>
            <a:r>
              <a:rPr lang="en-ID" dirty="0"/>
              <a:t> </a:t>
            </a:r>
            <a:r>
              <a:rPr lang="en-ID" dirty="0" err="1"/>
              <a:t>mendalam</a:t>
            </a:r>
            <a:r>
              <a:rPr lang="en-ID" dirty="0"/>
              <a:t> </a:t>
            </a:r>
            <a:r>
              <a:rPr lang="en-ID" dirty="0" err="1"/>
              <a:t>penggunaan</a:t>
            </a:r>
            <a:r>
              <a:rPr lang="en-ID" dirty="0"/>
              <a:t> </a:t>
            </a:r>
            <a:r>
              <a:rPr lang="en-ID" dirty="0" err="1"/>
              <a:t>sarana</a:t>
            </a:r>
            <a:r>
              <a:rPr lang="en-ID" dirty="0"/>
              <a:t> dan </a:t>
            </a:r>
            <a:r>
              <a:rPr lang="en-ID" dirty="0" err="1"/>
              <a:t>prasarana</a:t>
            </a:r>
            <a:r>
              <a:rPr lang="en-ID" dirty="0"/>
              <a:t> </a:t>
            </a:r>
            <a:r>
              <a:rPr lang="en-ID" dirty="0" err="1"/>
              <a:t>produksi</a:t>
            </a:r>
            <a:r>
              <a:rPr lang="en-ID" dirty="0"/>
              <a:t> </a:t>
            </a:r>
            <a:r>
              <a:rPr lang="en-ID" dirty="0" err="1"/>
              <a:t>masih</a:t>
            </a:r>
            <a:r>
              <a:rPr lang="en-ID" dirty="0"/>
              <a:t> </a:t>
            </a:r>
            <a:r>
              <a:rPr lang="en-ID" dirty="0" err="1"/>
              <a:t>belum</a:t>
            </a:r>
            <a:r>
              <a:rPr lang="en-ID" dirty="0"/>
              <a:t> </a:t>
            </a:r>
            <a:r>
              <a:rPr lang="en-ID" dirty="0" err="1"/>
              <a:t>berubah</a:t>
            </a:r>
            <a:r>
              <a:rPr lang="en-ID" dirty="0"/>
              <a:t> </a:t>
            </a:r>
            <a:r>
              <a:rPr lang="en-ID" dirty="0" err="1"/>
              <a:t>contohnya</a:t>
            </a:r>
            <a:r>
              <a:rPr lang="en-ID" dirty="0"/>
              <a:t> pada </a:t>
            </a:r>
            <a:r>
              <a:rPr lang="en-ID" dirty="0" err="1"/>
              <a:t>penggunaan</a:t>
            </a:r>
            <a:r>
              <a:rPr lang="en-ID" dirty="0"/>
              <a:t> </a:t>
            </a:r>
            <a:r>
              <a:rPr lang="en-ID" dirty="0" err="1"/>
              <a:t>pupuk</a:t>
            </a:r>
            <a:r>
              <a:rPr lang="en-ID" dirty="0"/>
              <a:t> </a:t>
            </a:r>
            <a:r>
              <a:rPr lang="en-ID" dirty="0" err="1"/>
              <a:t>anorganic</a:t>
            </a:r>
            <a:r>
              <a:rPr lang="en-ID" dirty="0"/>
              <a:t> </a:t>
            </a:r>
            <a:r>
              <a:rPr lang="en-ID" dirty="0" err="1"/>
              <a:t>masih</a:t>
            </a:r>
            <a:r>
              <a:rPr lang="en-ID" dirty="0"/>
              <a:t> </a:t>
            </a:r>
            <a:r>
              <a:rPr lang="en-ID" dirty="0" err="1"/>
              <a:t>cukup</a:t>
            </a:r>
            <a:r>
              <a:rPr lang="en-ID" dirty="0"/>
              <a:t>  </a:t>
            </a:r>
            <a:r>
              <a:rPr lang="en-ID" dirty="0" err="1"/>
              <a:t>tinggi</a:t>
            </a:r>
            <a:r>
              <a:rPr lang="en-ID" dirty="0"/>
              <a:t>. </a:t>
            </a:r>
          </a:p>
        </p:txBody>
      </p:sp>
    </p:spTree>
    <p:extLst>
      <p:ext uri="{BB962C8B-B14F-4D97-AF65-F5344CB8AC3E}">
        <p14:creationId xmlns:p14="http://schemas.microsoft.com/office/powerpoint/2010/main" val="326213313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2574423" cy="604781"/>
          </a:xfrm>
        </p:spPr>
        <p:txBody>
          <a:bodyPr/>
          <a:lstStyle/>
          <a:p>
            <a:r>
              <a:rPr lang="en-US" dirty="0" err="1"/>
              <a:t>Kelompok</a:t>
            </a:r>
            <a:r>
              <a:rPr lang="en-US" dirty="0"/>
              <a:t> 1</a:t>
            </a:r>
            <a:endParaRPr lang="en-ID" dirty="0"/>
          </a:p>
        </p:txBody>
      </p:sp>
      <p:sp>
        <p:nvSpPr>
          <p:cNvPr id="3" name="Content Placeholder 2">
            <a:extLst>
              <a:ext uri="{FF2B5EF4-FFF2-40B4-BE49-F238E27FC236}">
                <a16:creationId xmlns:a16="http://schemas.microsoft.com/office/drawing/2014/main" id="{749E02E0-92F3-4659-B2D6-04A84C8910F4}"/>
              </a:ext>
            </a:extLst>
          </p:cNvPr>
          <p:cNvSpPr>
            <a:spLocks noGrp="1"/>
          </p:cNvSpPr>
          <p:nvPr>
            <p:ph idx="10"/>
          </p:nvPr>
        </p:nvSpPr>
        <p:spPr/>
        <p:txBody>
          <a:bodyPr>
            <a:normAutofit/>
          </a:bodyPr>
          <a:lstStyle/>
          <a:p>
            <a:pPr marL="0" indent="0" algn="just">
              <a:buNone/>
            </a:pPr>
            <a:r>
              <a:rPr lang="en-US" sz="2000" b="0" dirty="0" err="1">
                <a:latin typeface="Arial" panose="020B0604020202020204" pitchFamily="34" charset="0"/>
                <a:cs typeface="Arial" panose="020B0604020202020204" pitchFamily="34" charset="0"/>
              </a:rPr>
              <a:t>Karakter</a:t>
            </a:r>
            <a:r>
              <a:rPr lang="en-US" sz="2000" b="0" dirty="0">
                <a:latin typeface="Arial" panose="020B0604020202020204" pitchFamily="34" charset="0"/>
                <a:cs typeface="Arial" panose="020B0604020202020204" pitchFamily="34" charset="0"/>
              </a:rPr>
              <a:t> Masyarakat </a:t>
            </a:r>
            <a:r>
              <a:rPr lang="en-US" sz="2000" b="0" dirty="0" err="1">
                <a:latin typeface="Arial" panose="020B0604020202020204" pitchFamily="34" charset="0"/>
                <a:cs typeface="Arial" panose="020B0604020202020204" pitchFamily="34" charset="0"/>
              </a:rPr>
              <a:t>Kelompok</a:t>
            </a:r>
            <a:r>
              <a:rPr lang="en-US" sz="2000" b="0" dirty="0">
                <a:latin typeface="Arial" panose="020B0604020202020204" pitchFamily="34" charset="0"/>
                <a:cs typeface="Arial" panose="020B0604020202020204" pitchFamily="34" charset="0"/>
              </a:rPr>
              <a:t> 1</a:t>
            </a:r>
          </a:p>
          <a:p>
            <a:pPr algn="just"/>
            <a:r>
              <a:rPr lang="en-US" sz="2000" b="0" dirty="0" err="1">
                <a:latin typeface="Arial" panose="020B0604020202020204" pitchFamily="34" charset="0"/>
                <a:cs typeface="Arial" panose="020B0604020202020204" pitchFamily="34" charset="0"/>
              </a:rPr>
              <a:t>Mereka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sangat</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antusias</a:t>
            </a:r>
            <a:r>
              <a:rPr lang="en-US" sz="2000" b="0" dirty="0">
                <a:latin typeface="Arial" panose="020B0604020202020204" pitchFamily="34" charset="0"/>
                <a:cs typeface="Arial" panose="020B0604020202020204" pitchFamily="34" charset="0"/>
              </a:rPr>
              <a:t> dan </a:t>
            </a:r>
            <a:r>
              <a:rPr lang="en-US" sz="2000" b="0" dirty="0" err="1">
                <a:latin typeface="Arial" panose="020B0604020202020204" pitchFamily="34" charset="0"/>
                <a:cs typeface="Arial" panose="020B0604020202020204" pitchFamily="34" charset="0"/>
              </a:rPr>
              <a:t>aktif</a:t>
            </a:r>
            <a:r>
              <a:rPr lang="en-US" sz="2000" b="0" dirty="0">
                <a:latin typeface="Arial" panose="020B0604020202020204" pitchFamily="34" charset="0"/>
                <a:cs typeface="Arial" panose="020B0604020202020204" pitchFamily="34" charset="0"/>
              </a:rPr>
              <a:t> pada </a:t>
            </a:r>
            <a:r>
              <a:rPr lang="en-US" sz="2000" b="0" dirty="0" err="1">
                <a:latin typeface="Arial" panose="020B0604020202020204" pitchFamily="34" charset="0"/>
                <a:cs typeface="Arial" panose="020B0604020202020204" pitchFamily="34" charset="0"/>
              </a:rPr>
              <a:t>saat</a:t>
            </a:r>
            <a:r>
              <a:rPr lang="en-US" sz="2000" b="0" dirty="0">
                <a:latin typeface="Arial" panose="020B0604020202020204" pitchFamily="34" charset="0"/>
                <a:cs typeface="Arial" panose="020B0604020202020204" pitchFamily="34" charset="0"/>
              </a:rPr>
              <a:t> kami </a:t>
            </a:r>
            <a:r>
              <a:rPr lang="en-US" sz="2000" b="0" dirty="0" err="1">
                <a:latin typeface="Arial" panose="020B0604020202020204" pitchFamily="34" charset="0"/>
                <a:cs typeface="Arial" panose="020B0604020202020204" pitchFamily="34" charset="0"/>
              </a:rPr>
              <a:t>melakukan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penyuluhan</a:t>
            </a:r>
            <a:endParaRPr lang="en-US" sz="2000" b="0" dirty="0">
              <a:latin typeface="Arial" panose="020B0604020202020204" pitchFamily="34" charset="0"/>
              <a:cs typeface="Arial" panose="020B0604020202020204" pitchFamily="34" charset="0"/>
            </a:endParaRPr>
          </a:p>
          <a:p>
            <a:pPr algn="just"/>
            <a:r>
              <a:rPr lang="en-US" sz="2000" b="0" dirty="0">
                <a:latin typeface="Arial" panose="020B0604020202020204" pitchFamily="34" charset="0"/>
                <a:cs typeface="Arial" panose="020B0604020202020204" pitchFamily="34" charset="0"/>
              </a:rPr>
              <a:t>Masyarakat punya </a:t>
            </a:r>
            <a:r>
              <a:rPr lang="en-US" sz="2000" b="0" dirty="0" err="1">
                <a:latin typeface="Arial" panose="020B0604020202020204" pitchFamily="34" charset="0"/>
                <a:cs typeface="Arial" panose="020B0604020202020204" pitchFamily="34" charset="0"/>
              </a:rPr>
              <a:t>permintaan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dimana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harus</a:t>
            </a:r>
            <a:r>
              <a:rPr lang="en-US" sz="2000" b="0" dirty="0">
                <a:latin typeface="Arial" panose="020B0604020202020204" pitchFamily="34" charset="0"/>
                <a:cs typeface="Arial" panose="020B0604020202020204" pitchFamily="34" charset="0"/>
              </a:rPr>
              <a:t> di </a:t>
            </a:r>
            <a:r>
              <a:rPr lang="en-US" sz="2000" b="0" dirty="0" err="1">
                <a:latin typeface="Arial" panose="020B0604020202020204" pitchFamily="34" charset="0"/>
                <a:cs typeface="Arial" panose="020B0604020202020204" pitchFamily="34" charset="0"/>
              </a:rPr>
              <a:t>praktekan</a:t>
            </a:r>
            <a:r>
              <a:rPr lang="en-US" sz="2000" b="0" dirty="0">
                <a:latin typeface="Arial" panose="020B0604020202020204" pitchFamily="34" charset="0"/>
                <a:cs typeface="Arial" panose="020B0604020202020204" pitchFamily="34" charset="0"/>
              </a:rPr>
              <a:t> agar </a:t>
            </a:r>
            <a:r>
              <a:rPr lang="en-US" sz="2000" b="0" dirty="0" err="1">
                <a:latin typeface="Arial" panose="020B0604020202020204" pitchFamily="34" charset="0"/>
                <a:cs typeface="Arial" panose="020B0604020202020204" pitchFamily="34" charset="0"/>
              </a:rPr>
              <a:t>mendapatkan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pengetahuan</a:t>
            </a:r>
            <a:endParaRPr lang="en-US" sz="2000" b="0" dirty="0">
              <a:latin typeface="Arial" panose="020B0604020202020204" pitchFamily="34" charset="0"/>
              <a:cs typeface="Arial" panose="020B0604020202020204" pitchFamily="34" charset="0"/>
            </a:endParaRPr>
          </a:p>
          <a:p>
            <a:pPr algn="just"/>
            <a:r>
              <a:rPr lang="en-US" sz="2000" b="0" dirty="0">
                <a:latin typeface="Arial" panose="020B0604020202020204" pitchFamily="34" charset="0"/>
                <a:cs typeface="Arial" panose="020B0604020202020204" pitchFamily="34" charset="0"/>
              </a:rPr>
              <a:t>Pada </a:t>
            </a:r>
            <a:r>
              <a:rPr lang="en-US" sz="2000" b="0" dirty="0" err="1">
                <a:latin typeface="Arial" panose="020B0604020202020204" pitchFamily="34" charset="0"/>
                <a:cs typeface="Arial" panose="020B0604020202020204" pitchFamily="34" charset="0"/>
              </a:rPr>
              <a:t>saat</a:t>
            </a:r>
            <a:r>
              <a:rPr lang="en-US" sz="2000" b="0" dirty="0">
                <a:latin typeface="Arial" panose="020B0604020202020204" pitchFamily="34" charset="0"/>
                <a:cs typeface="Arial" panose="020B0604020202020204" pitchFamily="34" charset="0"/>
              </a:rPr>
              <a:t> kami </a:t>
            </a:r>
            <a:r>
              <a:rPr lang="en-US" sz="2000" b="0" dirty="0" err="1">
                <a:latin typeface="Arial" panose="020B0604020202020204" pitchFamily="34" charset="0"/>
                <a:cs typeface="Arial" panose="020B0604020202020204" pitchFamily="34" charset="0"/>
              </a:rPr>
              <a:t>melakukan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praktek</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membuat</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telur</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asin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tersebut</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mereka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turut</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berpartisipasi</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menyumbang</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bahan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berupa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abu</a:t>
            </a:r>
            <a:r>
              <a:rPr lang="en-US" sz="2000" b="0" dirty="0">
                <a:latin typeface="Arial" panose="020B0604020202020204" pitchFamily="34" charset="0"/>
                <a:cs typeface="Arial" panose="020B0604020202020204" pitchFamily="34" charset="0"/>
              </a:rPr>
              <a:t>, dan garam.</a:t>
            </a:r>
          </a:p>
          <a:p>
            <a:pPr algn="just"/>
            <a:r>
              <a:rPr lang="en-US" sz="2000" b="0" dirty="0">
                <a:latin typeface="Arial" panose="020B0604020202020204" pitchFamily="34" charset="0"/>
                <a:cs typeface="Arial" panose="020B0604020202020204" pitchFamily="34" charset="0"/>
              </a:rPr>
              <a:t>Dan yang </a:t>
            </a:r>
            <a:r>
              <a:rPr lang="en-US" sz="2000" b="0" dirty="0" err="1">
                <a:latin typeface="Arial" panose="020B0604020202020204" pitchFamily="34" charset="0"/>
                <a:cs typeface="Arial" panose="020B0604020202020204" pitchFamily="34" charset="0"/>
              </a:rPr>
              <a:t>terakhir</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mereka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sangat</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berterima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kasih</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karena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sudah</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mendapat</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ilmu</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secara</a:t>
            </a:r>
            <a:r>
              <a:rPr lang="en-US" sz="2000" b="0" dirty="0">
                <a:latin typeface="Arial" panose="020B0604020202020204" pitchFamily="34" charset="0"/>
                <a:cs typeface="Arial" panose="020B0604020202020204" pitchFamily="34" charset="0"/>
              </a:rPr>
              <a:t> gratis</a:t>
            </a:r>
          </a:p>
          <a:p>
            <a:pPr marL="0" indent="0" algn="just">
              <a:buNone/>
            </a:pPr>
            <a:endParaRPr lang="en-US" sz="2000" b="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spTree>
    <p:extLst>
      <p:ext uri="{BB962C8B-B14F-4D97-AF65-F5344CB8AC3E}">
        <p14:creationId xmlns:p14="http://schemas.microsoft.com/office/powerpoint/2010/main" val="78056200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2574423" cy="604781"/>
          </a:xfrm>
        </p:spPr>
        <p:txBody>
          <a:bodyPr/>
          <a:lstStyle/>
          <a:p>
            <a:r>
              <a:rPr lang="en-US" dirty="0" err="1"/>
              <a:t>Kelompok</a:t>
            </a:r>
            <a:r>
              <a:rPr lang="en-US" dirty="0"/>
              <a:t> 2</a:t>
            </a:r>
            <a:endParaRPr lang="en-ID" dirty="0"/>
          </a:p>
        </p:txBody>
      </p:sp>
      <p:sp>
        <p:nvSpPr>
          <p:cNvPr id="3" name="Content Placeholder 2">
            <a:extLst>
              <a:ext uri="{FF2B5EF4-FFF2-40B4-BE49-F238E27FC236}">
                <a16:creationId xmlns:a16="http://schemas.microsoft.com/office/drawing/2014/main" id="{749E02E0-92F3-4659-B2D6-04A84C8910F4}"/>
              </a:ext>
            </a:extLst>
          </p:cNvPr>
          <p:cNvSpPr>
            <a:spLocks noGrp="1"/>
          </p:cNvSpPr>
          <p:nvPr>
            <p:ph idx="10"/>
          </p:nvPr>
        </p:nvSpPr>
        <p:spPr/>
        <p:txBody>
          <a:bodyPr>
            <a:normAutofit/>
          </a:bodyPr>
          <a:lstStyle/>
          <a:p>
            <a:pPr marL="0" indent="0" algn="just">
              <a:buNone/>
            </a:pPr>
            <a:r>
              <a:rPr lang="en-US" sz="2000" b="0" dirty="0" err="1">
                <a:latin typeface="Arial" panose="020B0604020202020204" pitchFamily="34" charset="0"/>
                <a:cs typeface="Arial" panose="020B0604020202020204" pitchFamily="34" charset="0"/>
              </a:rPr>
              <a:t>Karakter</a:t>
            </a:r>
            <a:r>
              <a:rPr lang="en-US" sz="2000" b="0" dirty="0">
                <a:latin typeface="Arial" panose="020B0604020202020204" pitchFamily="34" charset="0"/>
                <a:cs typeface="Arial" panose="020B0604020202020204" pitchFamily="34" charset="0"/>
              </a:rPr>
              <a:t> Masyarakat </a:t>
            </a:r>
            <a:r>
              <a:rPr lang="en-US" sz="2000" b="0" dirty="0" err="1">
                <a:latin typeface="Arial" panose="020B0604020202020204" pitchFamily="34" charset="0"/>
                <a:cs typeface="Arial" panose="020B0604020202020204" pitchFamily="34" charset="0"/>
              </a:rPr>
              <a:t>Kelompok</a:t>
            </a:r>
            <a:r>
              <a:rPr lang="en-US" sz="2000" b="0" dirty="0">
                <a:latin typeface="Arial" panose="020B0604020202020204" pitchFamily="34" charset="0"/>
                <a:cs typeface="Arial" panose="020B0604020202020204" pitchFamily="34" charset="0"/>
              </a:rPr>
              <a:t> 2</a:t>
            </a:r>
            <a:endParaRPr lang="en-ID" sz="2000" b="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sp>
        <p:nvSpPr>
          <p:cNvPr id="6" name="Content Placeholder 2">
            <a:extLst>
              <a:ext uri="{FF2B5EF4-FFF2-40B4-BE49-F238E27FC236}">
                <a16:creationId xmlns:a16="http://schemas.microsoft.com/office/drawing/2014/main" id="{8B3FD7ED-6CF6-44B9-AAA2-D03C9EEC88A8}"/>
              </a:ext>
            </a:extLst>
          </p:cNvPr>
          <p:cNvSpPr txBox="1">
            <a:spLocks/>
          </p:cNvSpPr>
          <p:nvPr/>
        </p:nvSpPr>
        <p:spPr>
          <a:xfrm>
            <a:off x="174870" y="1773405"/>
            <a:ext cx="5088714" cy="3311189"/>
          </a:xfrm>
          <a:prstGeom prst="rect">
            <a:avLst/>
          </a:prstGeom>
        </p:spPr>
        <p:txBody>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buFont typeface="+mj-lt"/>
              <a:buAutoNum type="arabicPeriod"/>
            </a:pPr>
            <a:r>
              <a:rPr lang="en-US" sz="2000" dirty="0">
                <a:latin typeface="Arial" panose="020B0604020202020204" pitchFamily="34" charset="0"/>
                <a:cs typeface="Arial" panose="020B0604020202020204" pitchFamily="34" charset="0"/>
              </a:rPr>
              <a:t>Masyarakat dan </a:t>
            </a:r>
            <a:r>
              <a:rPr lang="en-US" sz="2000" dirty="0" err="1">
                <a:latin typeface="Arial" panose="020B0604020202020204" pitchFamily="34" charset="0"/>
                <a:cs typeface="Arial" panose="020B0604020202020204" pitchFamily="34" charset="0"/>
              </a:rPr>
              <a:t>pemerintah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setempat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kurang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kompak</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dalam</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menhadiri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kegiatan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penyuluhan</a:t>
            </a:r>
            <a:endParaRPr lang="en-US" sz="2000" dirty="0">
              <a:latin typeface="Arial" panose="020B0604020202020204" pitchFamily="34" charset="0"/>
              <a:cs typeface="Arial" panose="020B0604020202020204" pitchFamily="34" charset="0"/>
            </a:endParaRPr>
          </a:p>
          <a:p>
            <a:pPr marL="457200" indent="-457200" algn="just">
              <a:buFont typeface="+mj-lt"/>
              <a:buAutoNum type="arabicPeriod"/>
            </a:pPr>
            <a:r>
              <a:rPr lang="en-US" sz="2000" dirty="0">
                <a:latin typeface="Arial" panose="020B0604020202020204" pitchFamily="34" charset="0"/>
                <a:cs typeface="Arial" panose="020B0604020202020204" pitchFamily="34" charset="0"/>
              </a:rPr>
              <a:t>Masyarakat </a:t>
            </a:r>
            <a:r>
              <a:rPr lang="en-US" sz="2000" dirty="0" err="1">
                <a:latin typeface="Arial" panose="020B0604020202020204" pitchFamily="34" charset="0"/>
                <a:cs typeface="Arial" panose="020B0604020202020204" pitchFamily="34" charset="0"/>
              </a:rPr>
              <a:t>sangat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antusias</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dalam</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mengikuti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pelatihan</a:t>
            </a:r>
            <a:r>
              <a:rPr lang="en-US" sz="2000" dirty="0">
                <a:latin typeface="Arial" panose="020B0604020202020204" pitchFamily="34" charset="0"/>
                <a:cs typeface="Arial" panose="020B0604020202020204" pitchFamily="34" charset="0"/>
              </a:rPr>
              <a:t> </a:t>
            </a:r>
          </a:p>
          <a:p>
            <a:pPr marL="457200" indent="-457200" algn="just">
              <a:buFont typeface="+mj-lt"/>
              <a:buAutoNum type="arabicPeriod"/>
            </a:pPr>
            <a:r>
              <a:rPr lang="en-US" sz="2000" dirty="0" err="1">
                <a:latin typeface="Arial" panose="020B0604020202020204" pitchFamily="34" charset="0"/>
                <a:cs typeface="Arial" panose="020B0604020202020204" pitchFamily="34" charset="0"/>
              </a:rPr>
              <a:t>Masyarkat</a:t>
            </a:r>
            <a:r>
              <a:rPr lang="en-US" sz="2000" dirty="0">
                <a:latin typeface="Arial" panose="020B0604020202020204" pitchFamily="34" charset="0"/>
                <a:cs typeface="Arial" panose="020B0604020202020204" pitchFamily="34" charset="0"/>
              </a:rPr>
              <a:t> juga </a:t>
            </a:r>
            <a:r>
              <a:rPr lang="en-US" sz="2000" dirty="0" err="1">
                <a:latin typeface="Arial" panose="020B0604020202020204" pitchFamily="34" charset="0"/>
                <a:cs typeface="Arial" panose="020B0604020202020204" pitchFamily="34" charset="0"/>
              </a:rPr>
              <a:t>berperan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aktif</a:t>
            </a:r>
            <a:r>
              <a:rPr lang="en-US" sz="2000" dirty="0">
                <a:latin typeface="Arial" panose="020B0604020202020204" pitchFamily="34" charset="0"/>
                <a:cs typeface="Arial" panose="020B0604020202020204" pitchFamily="34" charset="0"/>
              </a:rPr>
              <a:t> dan </a:t>
            </a:r>
            <a:r>
              <a:rPr lang="en-US" sz="2000" dirty="0" err="1">
                <a:latin typeface="Arial" panose="020B0604020202020204" pitchFamily="34" charset="0"/>
                <a:cs typeface="Arial" panose="020B0604020202020204" pitchFamily="34" charset="0"/>
              </a:rPr>
              <a:t>berpartisipasi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dalam</a:t>
            </a:r>
            <a:r>
              <a:rPr lang="en-US" sz="2000" dirty="0">
                <a:latin typeface="Arial" panose="020B0604020202020204" pitchFamily="34" charset="0"/>
                <a:cs typeface="Arial" panose="020B0604020202020204" pitchFamily="34" charset="0"/>
              </a:rPr>
              <a:t> kami </a:t>
            </a:r>
            <a:r>
              <a:rPr lang="en-US" sz="2000" dirty="0" err="1">
                <a:latin typeface="Arial" panose="020B0604020202020204" pitchFamily="34" charset="0"/>
                <a:cs typeface="Arial" panose="020B0604020202020204" pitchFamily="34" charset="0"/>
              </a:rPr>
              <a:t>melakukan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shering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terkait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memperhatikan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cara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pembuatan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kambambang</a:t>
            </a:r>
            <a:r>
              <a:rPr lang="en-US" sz="2000" dirty="0">
                <a:latin typeface="Arial" panose="020B0604020202020204" pitchFamily="34" charset="0"/>
                <a:cs typeface="Arial" panose="020B0604020202020204" pitchFamily="34" charset="0"/>
              </a:rPr>
              <a:t>.</a:t>
            </a:r>
          </a:p>
          <a:p>
            <a:pPr marL="0" indent="0" algn="just">
              <a:buFont typeface="Arial" panose="020B0604020202020204" pitchFamily="34" charset="0"/>
              <a:buNone/>
            </a:pP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6260035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2574423" cy="604781"/>
          </a:xfrm>
        </p:spPr>
        <p:txBody>
          <a:bodyPr/>
          <a:lstStyle/>
          <a:p>
            <a:r>
              <a:rPr lang="en-US" dirty="0" err="1"/>
              <a:t>Kelompok</a:t>
            </a:r>
            <a:r>
              <a:rPr lang="en-US" dirty="0"/>
              <a:t> 3</a:t>
            </a:r>
            <a:endParaRPr lang="en-ID" dirty="0"/>
          </a:p>
        </p:txBody>
      </p:sp>
      <p:sp>
        <p:nvSpPr>
          <p:cNvPr id="3" name="Content Placeholder 2">
            <a:extLst>
              <a:ext uri="{FF2B5EF4-FFF2-40B4-BE49-F238E27FC236}">
                <a16:creationId xmlns:a16="http://schemas.microsoft.com/office/drawing/2014/main" id="{749E02E0-92F3-4659-B2D6-04A84C8910F4}"/>
              </a:ext>
            </a:extLst>
          </p:cNvPr>
          <p:cNvSpPr>
            <a:spLocks noGrp="1"/>
          </p:cNvSpPr>
          <p:nvPr>
            <p:ph idx="10"/>
          </p:nvPr>
        </p:nvSpPr>
        <p:spPr/>
        <p:txBody>
          <a:bodyPr>
            <a:normAutofit/>
          </a:bodyPr>
          <a:lstStyle/>
          <a:p>
            <a:pPr marL="0" indent="0" algn="just">
              <a:buNone/>
            </a:pPr>
            <a:r>
              <a:rPr lang="en-US" sz="2000" b="0" dirty="0" err="1">
                <a:latin typeface="Arial" panose="020B0604020202020204" pitchFamily="34" charset="0"/>
                <a:cs typeface="Arial" panose="020B0604020202020204" pitchFamily="34" charset="0"/>
              </a:rPr>
              <a:t>Karakter</a:t>
            </a:r>
            <a:r>
              <a:rPr lang="en-US" sz="2000" b="0" dirty="0">
                <a:latin typeface="Arial" panose="020B0604020202020204" pitchFamily="34" charset="0"/>
                <a:cs typeface="Arial" panose="020B0604020202020204" pitchFamily="34" charset="0"/>
              </a:rPr>
              <a:t> Masyarakat </a:t>
            </a:r>
            <a:r>
              <a:rPr lang="en-US" sz="2000" b="0" dirty="0" err="1">
                <a:latin typeface="Arial" panose="020B0604020202020204" pitchFamily="34" charset="0"/>
                <a:cs typeface="Arial" panose="020B0604020202020204" pitchFamily="34" charset="0"/>
              </a:rPr>
              <a:t>Kelompok</a:t>
            </a:r>
            <a:r>
              <a:rPr lang="en-US" sz="2000" b="0" dirty="0">
                <a:latin typeface="Arial" panose="020B0604020202020204" pitchFamily="34" charset="0"/>
                <a:cs typeface="Arial" panose="020B0604020202020204" pitchFamily="34" charset="0"/>
              </a:rPr>
              <a:t> 3</a:t>
            </a:r>
            <a:endParaRPr lang="en-ID" sz="2000" b="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sp>
        <p:nvSpPr>
          <p:cNvPr id="8" name="Oval 7">
            <a:extLst>
              <a:ext uri="{FF2B5EF4-FFF2-40B4-BE49-F238E27FC236}">
                <a16:creationId xmlns:a16="http://schemas.microsoft.com/office/drawing/2014/main" id="{C84F2338-DF30-4205-AD33-FAD024844AE5}"/>
              </a:ext>
            </a:extLst>
          </p:cNvPr>
          <p:cNvSpPr/>
          <p:nvPr/>
        </p:nvSpPr>
        <p:spPr>
          <a:xfrm>
            <a:off x="60826" y="1654843"/>
            <a:ext cx="1573809" cy="66024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BAPAK-BAPAK</a:t>
            </a:r>
            <a:endParaRPr lang="en-ID"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9" name="Rectangle: Rounded Corners 8">
            <a:extLst>
              <a:ext uri="{FF2B5EF4-FFF2-40B4-BE49-F238E27FC236}">
                <a16:creationId xmlns:a16="http://schemas.microsoft.com/office/drawing/2014/main" id="{A25AD2AC-CBBD-4CD2-A218-9F4909576C89}"/>
              </a:ext>
            </a:extLst>
          </p:cNvPr>
          <p:cNvSpPr/>
          <p:nvPr/>
        </p:nvSpPr>
        <p:spPr>
          <a:xfrm>
            <a:off x="2511732" y="1592149"/>
            <a:ext cx="6150429" cy="9144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BERPERAN AKTIF, BERPARTISIPASI SERTA MENGAMBIL BAGIAN DALAM MELAKUKAN PEMBUATAN PAKAN SILASE, BERKEINGINAN UNTUK MEMBUAT PAKAN SILASE. </a:t>
            </a:r>
            <a:endParaRPr kumimoji="0" lang="en-US" altLang="en-US" sz="2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
        <p:nvSpPr>
          <p:cNvPr id="10" name="Arrow: Right 9">
            <a:extLst>
              <a:ext uri="{FF2B5EF4-FFF2-40B4-BE49-F238E27FC236}">
                <a16:creationId xmlns:a16="http://schemas.microsoft.com/office/drawing/2014/main" id="{80C97D1A-79F9-45BE-8D89-D59676CA31C1}"/>
              </a:ext>
            </a:extLst>
          </p:cNvPr>
          <p:cNvSpPr/>
          <p:nvPr/>
        </p:nvSpPr>
        <p:spPr>
          <a:xfrm>
            <a:off x="1663308" y="1863850"/>
            <a:ext cx="839945" cy="26681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11" name="Oval 10">
            <a:extLst>
              <a:ext uri="{FF2B5EF4-FFF2-40B4-BE49-F238E27FC236}">
                <a16:creationId xmlns:a16="http://schemas.microsoft.com/office/drawing/2014/main" id="{9A51E83F-E3E1-47C6-B718-70A81046FBF2}"/>
              </a:ext>
            </a:extLst>
          </p:cNvPr>
          <p:cNvSpPr/>
          <p:nvPr/>
        </p:nvSpPr>
        <p:spPr>
          <a:xfrm>
            <a:off x="103076" y="2863864"/>
            <a:ext cx="1547022" cy="9144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IBU-IBU</a:t>
            </a:r>
            <a:endParaRPr lang="en-ID"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2" name="Oval 11">
            <a:extLst>
              <a:ext uri="{FF2B5EF4-FFF2-40B4-BE49-F238E27FC236}">
                <a16:creationId xmlns:a16="http://schemas.microsoft.com/office/drawing/2014/main" id="{603E2C02-6ED3-49C6-BDDB-B45F2CE83184}"/>
              </a:ext>
            </a:extLst>
          </p:cNvPr>
          <p:cNvSpPr/>
          <p:nvPr/>
        </p:nvSpPr>
        <p:spPr>
          <a:xfrm>
            <a:off x="49996" y="4260209"/>
            <a:ext cx="1653182" cy="9144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PEMUDA</a:t>
            </a:r>
            <a:endParaRPr lang="en-ID"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3" name="Oval 12">
            <a:extLst>
              <a:ext uri="{FF2B5EF4-FFF2-40B4-BE49-F238E27FC236}">
                <a16:creationId xmlns:a16="http://schemas.microsoft.com/office/drawing/2014/main" id="{5669E99E-9EF5-4A3C-B09C-C9964F6A5B9E}"/>
              </a:ext>
            </a:extLst>
          </p:cNvPr>
          <p:cNvSpPr/>
          <p:nvPr/>
        </p:nvSpPr>
        <p:spPr>
          <a:xfrm>
            <a:off x="-56154" y="5673781"/>
            <a:ext cx="1987958" cy="9144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ANAK-ANAK</a:t>
            </a:r>
            <a:endParaRPr lang="en-ID" sz="1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4" name="Arrow: Down 13">
            <a:extLst>
              <a:ext uri="{FF2B5EF4-FFF2-40B4-BE49-F238E27FC236}">
                <a16:creationId xmlns:a16="http://schemas.microsoft.com/office/drawing/2014/main" id="{C2461571-1700-4442-A145-CC8409E81DE2}"/>
              </a:ext>
            </a:extLst>
          </p:cNvPr>
          <p:cNvSpPr/>
          <p:nvPr/>
        </p:nvSpPr>
        <p:spPr>
          <a:xfrm>
            <a:off x="708937" y="2315092"/>
            <a:ext cx="277586" cy="533401"/>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15" name="Arrow: Down 14">
            <a:extLst>
              <a:ext uri="{FF2B5EF4-FFF2-40B4-BE49-F238E27FC236}">
                <a16:creationId xmlns:a16="http://schemas.microsoft.com/office/drawing/2014/main" id="{E766E344-F619-441D-BE84-8AFC88D07F9C}"/>
              </a:ext>
            </a:extLst>
          </p:cNvPr>
          <p:cNvSpPr/>
          <p:nvPr/>
        </p:nvSpPr>
        <p:spPr>
          <a:xfrm flipH="1">
            <a:off x="716466" y="3778264"/>
            <a:ext cx="290868" cy="451759"/>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16" name="Arrow: Down 15">
            <a:extLst>
              <a:ext uri="{FF2B5EF4-FFF2-40B4-BE49-F238E27FC236}">
                <a16:creationId xmlns:a16="http://schemas.microsoft.com/office/drawing/2014/main" id="{02B8ED8B-224B-4E63-B176-431F951510B5}"/>
              </a:ext>
            </a:extLst>
          </p:cNvPr>
          <p:cNvSpPr/>
          <p:nvPr/>
        </p:nvSpPr>
        <p:spPr>
          <a:xfrm>
            <a:off x="708937" y="5197699"/>
            <a:ext cx="250371" cy="468086"/>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17" name="Arrow: Right 16">
            <a:extLst>
              <a:ext uri="{FF2B5EF4-FFF2-40B4-BE49-F238E27FC236}">
                <a16:creationId xmlns:a16="http://schemas.microsoft.com/office/drawing/2014/main" id="{03DAFE45-2EDC-46B8-B40B-9C7842898EAE}"/>
              </a:ext>
            </a:extLst>
          </p:cNvPr>
          <p:cNvSpPr/>
          <p:nvPr/>
        </p:nvSpPr>
        <p:spPr>
          <a:xfrm>
            <a:off x="1634635" y="3178465"/>
            <a:ext cx="839945" cy="26681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18" name="Rectangle: Rounded Corners 17">
            <a:extLst>
              <a:ext uri="{FF2B5EF4-FFF2-40B4-BE49-F238E27FC236}">
                <a16:creationId xmlns:a16="http://schemas.microsoft.com/office/drawing/2014/main" id="{85597976-C1CA-4261-B9D4-40AFAB81D324}"/>
              </a:ext>
            </a:extLst>
          </p:cNvPr>
          <p:cNvSpPr/>
          <p:nvPr/>
        </p:nvSpPr>
        <p:spPr>
          <a:xfrm>
            <a:off x="2511732" y="2664143"/>
            <a:ext cx="6224881" cy="102864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defTabSz="914400" eaLnBrk="0" fontAlgn="base" hangingPunct="0">
              <a:spcBef>
                <a:spcPct val="0"/>
              </a:spcBef>
              <a:spcAft>
                <a:spcPct val="0"/>
              </a:spcAft>
            </a:pPr>
            <a:endParaRPr lang="en-ID" sz="1800" kern="100" dirty="0">
              <a:ln w="0"/>
              <a:solidFill>
                <a:schemeClr val="tx1"/>
              </a:solidFill>
              <a:effectLst>
                <a:outerShdw blurRad="38100" dist="19050" dir="2700000" algn="tl" rotWithShape="0">
                  <a:schemeClr val="dk1">
                    <a:alpha val="40000"/>
                  </a:schemeClr>
                </a:outerShdw>
              </a:effectLst>
              <a:latin typeface="Arial" panose="020B0604020202020204" pitchFamily="34" charset="0"/>
              <a:ea typeface="Calibri" panose="020F0502020204030204" pitchFamily="34" charset="0"/>
              <a:cs typeface="Arial" panose="020B0604020202020204" pitchFamily="34" charset="0"/>
            </a:endParaRPr>
          </a:p>
          <a:p>
            <a:pPr algn="just" defTabSz="914400" eaLnBrk="0" fontAlgn="base" hangingPunct="0">
              <a:spcBef>
                <a:spcPct val="0"/>
              </a:spcBef>
              <a:spcAft>
                <a:spcPct val="0"/>
              </a:spcAft>
            </a:pPr>
            <a:r>
              <a:rPr lang="en-ID" sz="1800" kern="100" dirty="0">
                <a:solidFill>
                  <a:schemeClr val="tx1"/>
                </a:solidFill>
                <a:effectLst/>
                <a:latin typeface="Arial" panose="020B0604020202020204" pitchFamily="34" charset="0"/>
                <a:ea typeface="Calibri" panose="020F0502020204030204" pitchFamily="34" charset="0"/>
                <a:cs typeface="Arial" panose="020B0604020202020204" pitchFamily="34" charset="0"/>
              </a:rPr>
              <a:t>BERPERAN AKTIF DAN BERPARTISIPASI DALAM HAL SHARING TERKAIT BAHAN-BAHAN DAN PEMBUATAN PAKAN SILASE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altLang="en-US" sz="32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
        <p:nvSpPr>
          <p:cNvPr id="19" name="Arrow: Right 18">
            <a:extLst>
              <a:ext uri="{FF2B5EF4-FFF2-40B4-BE49-F238E27FC236}">
                <a16:creationId xmlns:a16="http://schemas.microsoft.com/office/drawing/2014/main" id="{8CE6B8FD-B2F2-44B5-9B43-A621349BD35A}"/>
              </a:ext>
            </a:extLst>
          </p:cNvPr>
          <p:cNvSpPr/>
          <p:nvPr/>
        </p:nvSpPr>
        <p:spPr>
          <a:xfrm>
            <a:off x="1711657" y="4548663"/>
            <a:ext cx="839945" cy="26681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20" name="Arrow: Right 19">
            <a:extLst>
              <a:ext uri="{FF2B5EF4-FFF2-40B4-BE49-F238E27FC236}">
                <a16:creationId xmlns:a16="http://schemas.microsoft.com/office/drawing/2014/main" id="{B3D53B5C-D398-4718-A6C4-EDE8F8BAC1F2}"/>
              </a:ext>
            </a:extLst>
          </p:cNvPr>
          <p:cNvSpPr/>
          <p:nvPr/>
        </p:nvSpPr>
        <p:spPr>
          <a:xfrm>
            <a:off x="1947835" y="5988225"/>
            <a:ext cx="839945" cy="26681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21" name="Rectangle: Rounded Corners 20">
            <a:extLst>
              <a:ext uri="{FF2B5EF4-FFF2-40B4-BE49-F238E27FC236}">
                <a16:creationId xmlns:a16="http://schemas.microsoft.com/office/drawing/2014/main" id="{36FEAAFF-C2B3-42B7-9AB2-9513536ED3E6}"/>
              </a:ext>
            </a:extLst>
          </p:cNvPr>
          <p:cNvSpPr/>
          <p:nvPr/>
        </p:nvSpPr>
        <p:spPr>
          <a:xfrm>
            <a:off x="2560081" y="4051376"/>
            <a:ext cx="6224881" cy="96735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defTabSz="914400" eaLnBrk="0" fontAlgn="base" hangingPunct="0">
              <a:spcBef>
                <a:spcPct val="0"/>
              </a:spcBef>
              <a:spcAft>
                <a:spcPct val="0"/>
              </a:spcAft>
            </a:pPr>
            <a:endParaRPr lang="en-ID" sz="1800" kern="100" dirty="0">
              <a:ln w="0"/>
              <a:solidFill>
                <a:schemeClr val="tx1"/>
              </a:solidFill>
              <a:effectLst>
                <a:outerShdw blurRad="38100" dist="19050" dir="2700000" algn="tl" rotWithShape="0">
                  <a:schemeClr val="dk1">
                    <a:alpha val="40000"/>
                  </a:schemeClr>
                </a:outerShdw>
              </a:effectLst>
              <a:latin typeface="Arial" panose="020B0604020202020204" pitchFamily="34" charset="0"/>
              <a:ea typeface="Calibri" panose="020F0502020204030204" pitchFamily="34" charset="0"/>
              <a:cs typeface="Arial" panose="020B0604020202020204" pitchFamily="34" charset="0"/>
            </a:endParaRPr>
          </a:p>
          <a:p>
            <a:pPr algn="just" defTabSz="914400" eaLnBrk="0" fontAlgn="base" hangingPunct="0">
              <a:spcBef>
                <a:spcPct val="0"/>
              </a:spcBef>
              <a:spcAft>
                <a:spcPct val="0"/>
              </a:spcAft>
            </a:pPr>
            <a:r>
              <a:rPr kumimoji="0" lang="en-US" altLang="en-US"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BERPERAN AKTIF DALAM HAL MENYEDIAKAN ALAT DAN LEBIH BANYAK MEMPERHATIKAN PEMBUATAN PAKAN SILASE</a:t>
            </a:r>
            <a:endParaRPr kumimoji="0" lang="en-US" altLang="en-US"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altLang="en-US" sz="32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
        <p:nvSpPr>
          <p:cNvPr id="22" name="Rectangle: Rounded Corners 21">
            <a:extLst>
              <a:ext uri="{FF2B5EF4-FFF2-40B4-BE49-F238E27FC236}">
                <a16:creationId xmlns:a16="http://schemas.microsoft.com/office/drawing/2014/main" id="{3FBDB74E-3F53-4FFB-80C9-76F45F01E86B}"/>
              </a:ext>
            </a:extLst>
          </p:cNvPr>
          <p:cNvSpPr/>
          <p:nvPr/>
        </p:nvSpPr>
        <p:spPr>
          <a:xfrm>
            <a:off x="2787780" y="5472908"/>
            <a:ext cx="6224881" cy="108046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defTabSz="914400" eaLnBrk="0" fontAlgn="base" hangingPunct="0">
              <a:spcBef>
                <a:spcPct val="0"/>
              </a:spcBef>
              <a:spcAft>
                <a:spcPct val="0"/>
              </a:spcAft>
            </a:pPr>
            <a:endParaRPr lang="en-ID" sz="1800" kern="100" dirty="0">
              <a:ln w="0"/>
              <a:solidFill>
                <a:schemeClr val="tx1"/>
              </a:solidFill>
              <a:effectLst>
                <a:outerShdw blurRad="38100" dist="19050" dir="2700000" algn="tl" rotWithShape="0">
                  <a:schemeClr val="dk1">
                    <a:alpha val="40000"/>
                  </a:schemeClr>
                </a:outerShdw>
              </a:effectLst>
              <a:latin typeface="Arial" panose="020B0604020202020204" pitchFamily="34" charset="0"/>
              <a:ea typeface="Calibri" panose="020F0502020204030204" pitchFamily="34" charset="0"/>
              <a:cs typeface="Arial" panose="020B0604020202020204" pitchFamily="34" charset="0"/>
            </a:endParaRPr>
          </a:p>
          <a:p>
            <a:pPr algn="just" defTabSz="914400" eaLnBrk="0" fontAlgn="base" hangingPunct="0">
              <a:spcBef>
                <a:spcPct val="0"/>
              </a:spcBef>
              <a:spcAft>
                <a:spcPct val="0"/>
              </a:spcAft>
            </a:pPr>
            <a:r>
              <a:rPr kumimoji="0" lang="en-US" altLang="en-US"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BERPARTISIPASI TAPI LEBIH BANYAK MEMPERHATIKAN PEMBUATAN PAKAN DAN MENGINCAR KUE</a:t>
            </a:r>
            <a:endParaRPr kumimoji="0" lang="en-US" altLang="en-US"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altLang="en-US" sz="32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581427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2574423" cy="604781"/>
          </a:xfrm>
        </p:spPr>
        <p:txBody>
          <a:bodyPr/>
          <a:lstStyle/>
          <a:p>
            <a:r>
              <a:rPr lang="en-US" dirty="0" err="1"/>
              <a:t>Kelompok</a:t>
            </a:r>
            <a:r>
              <a:rPr lang="en-US" dirty="0"/>
              <a:t> 4</a:t>
            </a:r>
            <a:endParaRPr lang="en-ID" dirty="0"/>
          </a:p>
        </p:txBody>
      </p:sp>
      <p:sp>
        <p:nvSpPr>
          <p:cNvPr id="3" name="Content Placeholder 2">
            <a:extLst>
              <a:ext uri="{FF2B5EF4-FFF2-40B4-BE49-F238E27FC236}">
                <a16:creationId xmlns:a16="http://schemas.microsoft.com/office/drawing/2014/main" id="{749E02E0-92F3-4659-B2D6-04A84C8910F4}"/>
              </a:ext>
            </a:extLst>
          </p:cNvPr>
          <p:cNvSpPr>
            <a:spLocks noGrp="1"/>
          </p:cNvSpPr>
          <p:nvPr>
            <p:ph idx="10"/>
          </p:nvPr>
        </p:nvSpPr>
        <p:spPr/>
        <p:txBody>
          <a:bodyPr>
            <a:normAutofit/>
          </a:bodyPr>
          <a:lstStyle/>
          <a:p>
            <a:pPr marL="0" indent="0" algn="just">
              <a:buNone/>
            </a:pPr>
            <a:r>
              <a:rPr lang="en-US" sz="2000" b="0" dirty="0" err="1">
                <a:latin typeface="Arial" panose="020B0604020202020204" pitchFamily="34" charset="0"/>
                <a:cs typeface="Arial" panose="020B0604020202020204" pitchFamily="34" charset="0"/>
              </a:rPr>
              <a:t>Karakter</a:t>
            </a:r>
            <a:r>
              <a:rPr lang="en-US" sz="2000" b="0" dirty="0">
                <a:latin typeface="Arial" panose="020B0604020202020204" pitchFamily="34" charset="0"/>
                <a:cs typeface="Arial" panose="020B0604020202020204" pitchFamily="34" charset="0"/>
              </a:rPr>
              <a:t> Masyarakat </a:t>
            </a:r>
            <a:r>
              <a:rPr lang="en-US" sz="2000" b="0" dirty="0" err="1">
                <a:latin typeface="Arial" panose="020B0604020202020204" pitchFamily="34" charset="0"/>
                <a:cs typeface="Arial" panose="020B0604020202020204" pitchFamily="34" charset="0"/>
              </a:rPr>
              <a:t>Kelompok</a:t>
            </a:r>
            <a:r>
              <a:rPr lang="en-US" sz="2000" b="0" dirty="0">
                <a:latin typeface="Arial" panose="020B0604020202020204" pitchFamily="34" charset="0"/>
                <a:cs typeface="Arial" panose="020B0604020202020204" pitchFamily="34" charset="0"/>
              </a:rPr>
              <a:t> 4</a:t>
            </a:r>
          </a:p>
          <a:p>
            <a:pPr marL="342900" indent="-342900">
              <a:buAutoNum type="arabicPeriod"/>
            </a:pPr>
            <a:r>
              <a:rPr lang="id-ID" sz="2000" b="0" dirty="0">
                <a:latin typeface="Arial" panose="020B0604020202020204" pitchFamily="34" charset="0"/>
                <a:cs typeface="Arial" panose="020B0604020202020204" pitchFamily="34" charset="0"/>
              </a:rPr>
              <a:t>Bapak</a:t>
            </a:r>
            <a:r>
              <a:rPr lang="en-US" sz="2000" b="0" dirty="0">
                <a:latin typeface="Arial" panose="020B0604020202020204" pitchFamily="34" charset="0"/>
                <a:cs typeface="Arial" panose="020B0604020202020204" pitchFamily="34" charset="0"/>
              </a:rPr>
              <a:t> - </a:t>
            </a:r>
            <a:r>
              <a:rPr lang="id-ID" sz="2000" b="0" dirty="0">
                <a:latin typeface="Arial" panose="020B0604020202020204" pitchFamily="34" charset="0"/>
                <a:cs typeface="Arial" panose="020B0604020202020204" pitchFamily="34" charset="0"/>
              </a:rPr>
              <a:t>bapak : kurang antusias dalam pembuatan pupuk bokashi</a:t>
            </a:r>
            <a:endParaRPr lang="en-US" sz="2000" b="0" dirty="0">
              <a:latin typeface="Arial" panose="020B0604020202020204" pitchFamily="34" charset="0"/>
              <a:cs typeface="Arial" panose="020B0604020202020204" pitchFamily="34" charset="0"/>
            </a:endParaRPr>
          </a:p>
          <a:p>
            <a:pPr marL="342900" indent="-342900">
              <a:buAutoNum type="arabicPeriod"/>
            </a:pPr>
            <a:r>
              <a:rPr lang="id-ID" sz="2000" b="0" dirty="0">
                <a:latin typeface="Arial" panose="020B0604020202020204" pitchFamily="34" charset="0"/>
                <a:cs typeface="Arial" panose="020B0604020202020204" pitchFamily="34" charset="0"/>
              </a:rPr>
              <a:t>Ibu</a:t>
            </a:r>
            <a:r>
              <a:rPr lang="en-US" sz="2000" b="0" dirty="0">
                <a:latin typeface="Arial" panose="020B0604020202020204" pitchFamily="34" charset="0"/>
                <a:cs typeface="Arial" panose="020B0604020202020204" pitchFamily="34" charset="0"/>
              </a:rPr>
              <a:t> - </a:t>
            </a:r>
            <a:r>
              <a:rPr lang="id-ID" sz="2000" b="0" dirty="0">
                <a:latin typeface="Arial" panose="020B0604020202020204" pitchFamily="34" charset="0"/>
                <a:cs typeface="Arial" panose="020B0604020202020204" pitchFamily="34" charset="0"/>
              </a:rPr>
              <a:t>ibu dan anak muda : sangat berantusias dalam pembuatan pupuk bokashi</a:t>
            </a:r>
          </a:p>
          <a:p>
            <a:pPr marL="0" indent="0" algn="just">
              <a:buNone/>
            </a:pPr>
            <a:endParaRPr lang="en-ID" sz="2000" b="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spTree>
    <p:extLst>
      <p:ext uri="{BB962C8B-B14F-4D97-AF65-F5344CB8AC3E}">
        <p14:creationId xmlns:p14="http://schemas.microsoft.com/office/powerpoint/2010/main" val="426021672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19B6A2-C090-473D-8E40-B967772FFFAB}"/>
              </a:ext>
            </a:extLst>
          </p:cNvPr>
          <p:cNvSpPr>
            <a:spLocks noGrp="1"/>
          </p:cNvSpPr>
          <p:nvPr>
            <p:ph type="title"/>
          </p:nvPr>
        </p:nvSpPr>
        <p:spPr>
          <a:xfrm>
            <a:off x="213357" y="317369"/>
            <a:ext cx="1955728" cy="604781"/>
          </a:xfrm>
        </p:spPr>
        <p:txBody>
          <a:bodyPr/>
          <a:lstStyle/>
          <a:p>
            <a:r>
              <a:rPr lang="en-US" dirty="0" err="1"/>
              <a:t>Referensi</a:t>
            </a:r>
            <a:endParaRPr lang="en-ID" dirty="0"/>
          </a:p>
        </p:txBody>
      </p:sp>
      <p:sp>
        <p:nvSpPr>
          <p:cNvPr id="3" name="Content Placeholder 2">
            <a:extLst>
              <a:ext uri="{FF2B5EF4-FFF2-40B4-BE49-F238E27FC236}">
                <a16:creationId xmlns:a16="http://schemas.microsoft.com/office/drawing/2014/main" id="{58673D05-E7D7-4AED-97C2-26B96442CA37}"/>
              </a:ext>
            </a:extLst>
          </p:cNvPr>
          <p:cNvSpPr>
            <a:spLocks noGrp="1"/>
          </p:cNvSpPr>
          <p:nvPr>
            <p:ph idx="10"/>
          </p:nvPr>
        </p:nvSpPr>
        <p:spPr>
          <a:xfrm>
            <a:off x="213357" y="1233348"/>
            <a:ext cx="9026291" cy="5351094"/>
          </a:xfrm>
        </p:spPr>
        <p:txBody>
          <a:bodyPr>
            <a:noAutofit/>
          </a:bodyPr>
          <a:lstStyle/>
          <a:p>
            <a:pPr marL="514350" indent="-514350" algn="just">
              <a:buAutoNum type="arabicPeriod"/>
            </a:pPr>
            <a:r>
              <a:rPr lang="en-ID" sz="2000" b="0" i="0" dirty="0">
                <a:effectLst/>
                <a:latin typeface="Arial" panose="020B0604020202020204" pitchFamily="34" charset="0"/>
                <a:cs typeface="Arial" panose="020B0604020202020204" pitchFamily="34" charset="0"/>
              </a:rPr>
              <a:t>Pi, P. I. H. S. (2014). </a:t>
            </a:r>
            <a:r>
              <a:rPr lang="en-ID" sz="2000" b="0" i="1" dirty="0" err="1">
                <a:effectLst/>
                <a:latin typeface="Arial" panose="020B0604020202020204" pitchFamily="34" charset="0"/>
                <a:cs typeface="Arial" panose="020B0604020202020204" pitchFamily="34" charset="0"/>
              </a:rPr>
              <a:t>Penyuluhan</a:t>
            </a:r>
            <a:r>
              <a:rPr lang="en-ID" sz="2000" b="0" i="1" dirty="0">
                <a:effectLst/>
                <a:latin typeface="Arial" panose="020B0604020202020204" pitchFamily="34" charset="0"/>
                <a:cs typeface="Arial" panose="020B0604020202020204" pitchFamily="34" charset="0"/>
              </a:rPr>
              <a:t> dan </a:t>
            </a:r>
            <a:r>
              <a:rPr lang="en-ID" sz="2000" b="0" i="1" dirty="0" err="1">
                <a:effectLst/>
                <a:latin typeface="Arial" panose="020B0604020202020204" pitchFamily="34" charset="0"/>
                <a:cs typeface="Arial" panose="020B0604020202020204" pitchFamily="34" charset="0"/>
              </a:rPr>
              <a:t>komunikasi</a:t>
            </a:r>
            <a:r>
              <a:rPr lang="en-ID" sz="2000" b="0" i="0" dirty="0">
                <a:effectLst/>
                <a:latin typeface="Arial" panose="020B0604020202020204" pitchFamily="34" charset="0"/>
                <a:cs typeface="Arial" panose="020B0604020202020204" pitchFamily="34" charset="0"/>
              </a:rPr>
              <a:t>. Media Nusa Creative (MNC Publishing). Halaman 1 - 124</a:t>
            </a:r>
          </a:p>
          <a:p>
            <a:pPr marL="514350" indent="-514350" algn="just">
              <a:buAutoNum type="arabicPeriod"/>
            </a:pPr>
            <a:r>
              <a:rPr lang="en-ID" sz="2000" b="0" dirty="0" err="1">
                <a:latin typeface="Arial" panose="020B0604020202020204" pitchFamily="34" charset="0"/>
                <a:cs typeface="Arial" panose="020B0604020202020204" pitchFamily="34" charset="0"/>
              </a:rPr>
              <a:t>Anonimous</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Tugas</a:t>
            </a:r>
            <a:r>
              <a:rPr lang="en-ID" sz="2000" b="0" dirty="0">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 9 </a:t>
            </a:r>
            <a:r>
              <a:rPr lang="en-ID" sz="2000" b="0" dirty="0" err="1">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Komunikasi</a:t>
            </a:r>
            <a:r>
              <a:rPr lang="en-ID" sz="2000" b="0" dirty="0">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 </a:t>
            </a:r>
            <a:r>
              <a:rPr lang="en-ID" sz="2000" b="0" dirty="0" err="1">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adopsi,difusi</a:t>
            </a:r>
            <a:r>
              <a:rPr lang="en-ID" sz="2000" b="0" dirty="0">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 </a:t>
            </a:r>
            <a:r>
              <a:rPr lang="en-ID" sz="2000" b="0" dirty="0" err="1">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dalam</a:t>
            </a:r>
            <a:r>
              <a:rPr lang="en-ID" sz="2000" b="0" dirty="0">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 </a:t>
            </a:r>
            <a:r>
              <a:rPr lang="en-ID" sz="2000" b="0" dirty="0" err="1">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penyuluhan</a:t>
            </a:r>
            <a:r>
              <a:rPr lang="en-ID" sz="2000" b="0" dirty="0">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 </a:t>
            </a:r>
            <a:r>
              <a:rPr lang="en-ID" sz="2000" b="0" dirty="0" err="1">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pertanian</a:t>
            </a:r>
            <a:r>
              <a:rPr lang="en-ID" sz="2000" b="0" dirty="0">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 </a:t>
            </a:r>
            <a:r>
              <a:rPr lang="en-ID" sz="2000" b="0" dirty="0" err="1">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Tugas</a:t>
            </a:r>
            <a:r>
              <a:rPr lang="en-ID" sz="2000" b="0" dirty="0">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 9 </a:t>
            </a:r>
            <a:r>
              <a:rPr lang="en-ID" sz="2000" b="0" dirty="0" err="1">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Komunikasi</a:t>
            </a:r>
            <a:r>
              <a:rPr lang="en-ID" sz="2000" b="0" dirty="0">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 </a:t>
            </a:r>
            <a:r>
              <a:rPr lang="en-ID" sz="2000" b="0" dirty="0" err="1">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adopsi,difusi</a:t>
            </a:r>
            <a:r>
              <a:rPr lang="en-ID" sz="2000" b="0" dirty="0">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 </a:t>
            </a:r>
            <a:r>
              <a:rPr lang="en-ID" sz="2000" b="0" dirty="0" err="1">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dalam</a:t>
            </a:r>
            <a:r>
              <a:rPr lang="en-ID" sz="2000" b="0" dirty="0">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 </a:t>
            </a:r>
            <a:r>
              <a:rPr lang="en-ID" sz="2000" b="0" dirty="0" err="1">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penyuluhan</a:t>
            </a:r>
            <a:r>
              <a:rPr lang="en-ID" sz="2000" b="0" dirty="0">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 </a:t>
            </a:r>
            <a:r>
              <a:rPr lang="en-ID" sz="2000" b="0" dirty="0" err="1">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pertanian</a:t>
            </a:r>
            <a:r>
              <a:rPr lang="en-ID" sz="2000" b="0" dirty="0">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 RESKI TUANI SIREGAR - ppt download</a:t>
            </a:r>
            <a:endParaRPr lang="en-ID" sz="2000" b="0" dirty="0">
              <a:latin typeface="Arial" panose="020B0604020202020204" pitchFamily="34" charset="0"/>
              <a:cs typeface="Arial" panose="020B0604020202020204" pitchFamily="34" charset="0"/>
            </a:endParaRPr>
          </a:p>
          <a:p>
            <a:pPr marL="514350" indent="-514350" algn="just">
              <a:buAutoNum type="arabicPeriod"/>
            </a:pPr>
            <a:r>
              <a:rPr lang="en-ID" sz="2000" b="0" dirty="0" err="1">
                <a:latin typeface="Arial" panose="020B0604020202020204" pitchFamily="34" charset="0"/>
                <a:cs typeface="Arial" panose="020B0604020202020204" pitchFamily="34" charset="0"/>
              </a:rPr>
              <a:t>Anonimous</a:t>
            </a:r>
            <a:r>
              <a:rPr lang="en-ID" sz="2000" b="0" dirty="0">
                <a:latin typeface="Arial" panose="020B0604020202020204" pitchFamily="34" charset="0"/>
                <a:cs typeface="Arial" panose="020B0604020202020204" pitchFamily="34" charset="0"/>
              </a:rPr>
              <a:t>, </a:t>
            </a:r>
            <a:r>
              <a:rPr lang="en-ID" sz="2000" b="0" dirty="0">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Modul 4 : </a:t>
            </a:r>
            <a:r>
              <a:rPr lang="en-ID" sz="2000" b="0" dirty="0" err="1">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Adopsi</a:t>
            </a:r>
            <a:r>
              <a:rPr lang="en-ID" sz="2000" b="0" dirty="0">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 </a:t>
            </a:r>
            <a:r>
              <a:rPr lang="en-ID" sz="2000" b="0" dirty="0" err="1">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Difusi</a:t>
            </a:r>
            <a:r>
              <a:rPr lang="en-ID" sz="2000" b="0" dirty="0">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 dan </a:t>
            </a:r>
            <a:r>
              <a:rPr lang="en-ID" sz="2000" b="0" dirty="0" err="1">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Inovasi</a:t>
            </a:r>
            <a:r>
              <a:rPr lang="en-ID" sz="2000" b="0" dirty="0">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 </a:t>
            </a:r>
            <a:r>
              <a:rPr lang="en-ID" sz="2000" b="0" dirty="0" err="1">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dalam</a:t>
            </a:r>
            <a:r>
              <a:rPr lang="en-ID" sz="2000" b="0" dirty="0">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 </a:t>
            </a:r>
            <a:r>
              <a:rPr lang="en-ID" sz="2000" b="0" dirty="0" err="1">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Penyuluhan</a:t>
            </a:r>
            <a:r>
              <a:rPr lang="en-ID" sz="2000" b="0" dirty="0">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 </a:t>
            </a:r>
            <a:r>
              <a:rPr lang="en-ID" sz="2000" b="0" dirty="0" err="1">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Peternakan</a:t>
            </a:r>
            <a:r>
              <a:rPr lang="en-ID" sz="2000" b="0" dirty="0">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 - ppt download</a:t>
            </a:r>
            <a:endParaRPr lang="en-ID" sz="2000" b="0" dirty="0">
              <a:latin typeface="Arial" panose="020B0604020202020204" pitchFamily="34" charset="0"/>
              <a:cs typeface="Arial" panose="020B0604020202020204" pitchFamily="34" charset="0"/>
            </a:endParaRPr>
          </a:p>
          <a:p>
            <a:pPr marL="514350" indent="-514350" algn="just">
              <a:buAutoNum type="arabicPeriod"/>
            </a:pPr>
            <a:r>
              <a:rPr lang="en-ID" sz="2000" b="0" dirty="0" err="1">
                <a:latin typeface="Arial" panose="020B0604020202020204" pitchFamily="34" charset="0"/>
                <a:cs typeface="Arial" panose="020B0604020202020204" pitchFamily="34" charset="0"/>
              </a:rPr>
              <a:t>Anonimous</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Karakteristik</a:t>
            </a:r>
            <a:r>
              <a:rPr lang="en-ID" sz="2000" b="0" dirty="0">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 Dasar </a:t>
            </a:r>
            <a:r>
              <a:rPr lang="en-ID" sz="2000" b="0" dirty="0" err="1">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Sasaran</a:t>
            </a:r>
            <a:r>
              <a:rPr lang="en-ID" sz="2000" b="0" dirty="0">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 </a:t>
            </a:r>
            <a:r>
              <a:rPr lang="en-ID" sz="2000" b="0" dirty="0" err="1">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Penyuluhan</a:t>
            </a:r>
            <a:r>
              <a:rPr lang="en-ID" sz="2000" b="0" dirty="0">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 </a:t>
            </a:r>
            <a:r>
              <a:rPr lang="en-ID" sz="2000" b="0" dirty="0" err="1">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Pertanian</a:t>
            </a:r>
            <a:r>
              <a:rPr lang="en-ID" sz="2000" b="0" dirty="0">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 Oleh : Agustina </a:t>
            </a:r>
            <a:r>
              <a:rPr lang="en-ID" sz="2000" b="0" dirty="0" err="1">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Bidarti</a:t>
            </a:r>
            <a:r>
              <a:rPr lang="en-ID" sz="2000" b="0" dirty="0">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 SP., </a:t>
            </a:r>
            <a:r>
              <a:rPr lang="en-ID" sz="2000" b="0" dirty="0" err="1">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M.Si</a:t>
            </a:r>
            <a:r>
              <a:rPr lang="en-ID" sz="2000" b="0" dirty="0">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 </a:t>
            </a:r>
            <a:r>
              <a:rPr lang="en-ID" sz="2000" b="0" dirty="0" err="1">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Fakultas</a:t>
            </a:r>
            <a:r>
              <a:rPr lang="en-ID" sz="2000" b="0" dirty="0">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 </a:t>
            </a:r>
            <a:r>
              <a:rPr lang="en-ID" sz="2000" b="0" dirty="0" err="1">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Pertanian</a:t>
            </a:r>
            <a:r>
              <a:rPr lang="en-ID" sz="2000" b="0" dirty="0">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 Universitas </a:t>
            </a:r>
            <a:r>
              <a:rPr lang="en-ID" sz="2000" b="0" dirty="0" err="1">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Sriwijaya</a:t>
            </a:r>
            <a:r>
              <a:rPr lang="en-ID" sz="2000" b="0" dirty="0">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 - ppt download</a:t>
            </a:r>
            <a:endParaRPr lang="en-ID" sz="2000" b="0" dirty="0">
              <a:latin typeface="Arial" panose="020B0604020202020204" pitchFamily="34" charset="0"/>
              <a:cs typeface="Arial" panose="020B0604020202020204" pitchFamily="34" charset="0"/>
            </a:endParaRPr>
          </a:p>
          <a:p>
            <a:pPr marL="514350" indent="-514350" algn="just">
              <a:buFontTx/>
              <a:buAutoNum type="arabicPeriod"/>
            </a:pPr>
            <a:r>
              <a:rPr lang="en-US" sz="2000" b="0" dirty="0" err="1">
                <a:latin typeface="Arial" panose="020B0604020202020204" pitchFamily="34" charset="0"/>
                <a:cs typeface="Arial" panose="020B0604020202020204" pitchFamily="34" charset="0"/>
              </a:rPr>
              <a:t>Anonimous</a:t>
            </a:r>
            <a:r>
              <a:rPr lang="en-US" sz="2000" b="0" dirty="0">
                <a:latin typeface="Arial" panose="020B0604020202020204" pitchFamily="34" charset="0"/>
                <a:cs typeface="Arial" panose="020B0604020202020204" pitchFamily="34" charset="0"/>
              </a:rPr>
              <a:t>, </a:t>
            </a:r>
            <a:r>
              <a:rPr lang="en-US" sz="2000" b="0" dirty="0">
                <a:latin typeface="Arial" panose="020B0604020202020204" pitchFamily="34" charset="0"/>
                <a:cs typeface="Arial" panose="020B0604020202020204" pitchFamily="34" charset="0"/>
                <a:hlinkClick r:id="rId5"/>
              </a:rPr>
              <a:t>https://www.gramedia.com/literasi/karakter/</a:t>
            </a:r>
            <a:endParaRPr lang="en-US" sz="2000" b="0" dirty="0">
              <a:latin typeface="Arial" panose="020B0604020202020204" pitchFamily="34" charset="0"/>
              <a:cs typeface="Arial" panose="020B0604020202020204" pitchFamily="34" charset="0"/>
            </a:endParaRPr>
          </a:p>
          <a:p>
            <a:pPr marL="514350" indent="-514350" algn="just">
              <a:buAutoNum type="arabicPeriod"/>
            </a:pPr>
            <a:endParaRPr lang="en-ID" sz="2000" b="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3388990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19B6A2-C090-473D-8E40-B967772FFFAB}"/>
              </a:ext>
            </a:extLst>
          </p:cNvPr>
          <p:cNvSpPr>
            <a:spLocks noGrp="1"/>
          </p:cNvSpPr>
          <p:nvPr>
            <p:ph type="title"/>
          </p:nvPr>
        </p:nvSpPr>
        <p:spPr>
          <a:xfrm>
            <a:off x="213357" y="317369"/>
            <a:ext cx="1955728" cy="604781"/>
          </a:xfrm>
        </p:spPr>
        <p:txBody>
          <a:bodyPr/>
          <a:lstStyle/>
          <a:p>
            <a:r>
              <a:rPr lang="en-US" dirty="0" err="1"/>
              <a:t>Referensi</a:t>
            </a:r>
            <a:endParaRPr lang="en-ID" dirty="0"/>
          </a:p>
        </p:txBody>
      </p:sp>
      <p:sp>
        <p:nvSpPr>
          <p:cNvPr id="3" name="Content Placeholder 2">
            <a:extLst>
              <a:ext uri="{FF2B5EF4-FFF2-40B4-BE49-F238E27FC236}">
                <a16:creationId xmlns:a16="http://schemas.microsoft.com/office/drawing/2014/main" id="{58673D05-E7D7-4AED-97C2-26B96442CA37}"/>
              </a:ext>
            </a:extLst>
          </p:cNvPr>
          <p:cNvSpPr>
            <a:spLocks noGrp="1"/>
          </p:cNvSpPr>
          <p:nvPr>
            <p:ph idx="10"/>
          </p:nvPr>
        </p:nvSpPr>
        <p:spPr>
          <a:xfrm>
            <a:off x="213357" y="1233348"/>
            <a:ext cx="9026291" cy="5351094"/>
          </a:xfrm>
        </p:spPr>
        <p:txBody>
          <a:bodyPr>
            <a:noAutofit/>
          </a:bodyPr>
          <a:lstStyle/>
          <a:p>
            <a:pPr marL="0" indent="0" algn="just">
              <a:buNone/>
            </a:pPr>
            <a:r>
              <a:rPr lang="en-US" sz="2000" b="0" dirty="0">
                <a:latin typeface="Arial" panose="020B0604020202020204" pitchFamily="34" charset="0"/>
                <a:cs typeface="Arial" panose="020B0604020202020204" pitchFamily="34" charset="0"/>
              </a:rPr>
              <a:t>6. </a:t>
            </a:r>
            <a:r>
              <a:rPr lang="en-ID" sz="2000" b="0" i="0" dirty="0" err="1">
                <a:solidFill>
                  <a:srgbClr val="222222"/>
                </a:solidFill>
                <a:effectLst/>
                <a:latin typeface="Arial" panose="020B0604020202020204" pitchFamily="34" charset="0"/>
              </a:rPr>
              <a:t>Irdiana</a:t>
            </a:r>
            <a:r>
              <a:rPr lang="en-ID" sz="2000" b="0" i="0" dirty="0">
                <a:solidFill>
                  <a:srgbClr val="222222"/>
                </a:solidFill>
                <a:effectLst/>
                <a:latin typeface="Arial" panose="020B0604020202020204" pitchFamily="34" charset="0"/>
              </a:rPr>
              <a:t>, E., </a:t>
            </a:r>
            <a:r>
              <a:rPr lang="en-ID" sz="2000" b="0" i="0" dirty="0" err="1">
                <a:solidFill>
                  <a:srgbClr val="222222"/>
                </a:solidFill>
                <a:effectLst/>
                <a:latin typeface="Arial" panose="020B0604020202020204" pitchFamily="34" charset="0"/>
              </a:rPr>
              <a:t>Nurliza</a:t>
            </a:r>
            <a:r>
              <a:rPr lang="en-ID" sz="2000" b="0" i="0" dirty="0">
                <a:solidFill>
                  <a:srgbClr val="222222"/>
                </a:solidFill>
                <a:effectLst/>
                <a:latin typeface="Arial" panose="020B0604020202020204" pitchFamily="34" charset="0"/>
              </a:rPr>
              <a:t>, N., &amp; </a:t>
            </a:r>
            <a:r>
              <a:rPr lang="en-ID" sz="2000" b="0" i="0" dirty="0" err="1">
                <a:solidFill>
                  <a:srgbClr val="222222"/>
                </a:solidFill>
                <a:effectLst/>
                <a:latin typeface="Arial" panose="020B0604020202020204" pitchFamily="34" charset="0"/>
              </a:rPr>
              <a:t>Kurniati</a:t>
            </a:r>
            <a:r>
              <a:rPr lang="en-ID" sz="2000" b="0" i="0" dirty="0">
                <a:solidFill>
                  <a:srgbClr val="222222"/>
                </a:solidFill>
                <a:effectLst/>
                <a:latin typeface="Arial" panose="020B0604020202020204" pitchFamily="34" charset="0"/>
              </a:rPr>
              <a:t>, D. (2023). </a:t>
            </a:r>
            <a:r>
              <a:rPr lang="en-ID" sz="2000" b="0" i="0" dirty="0" err="1">
                <a:solidFill>
                  <a:srgbClr val="222222"/>
                </a:solidFill>
                <a:effectLst/>
                <a:latin typeface="Arial" panose="020B0604020202020204" pitchFamily="34" charset="0"/>
              </a:rPr>
              <a:t>Keberhasilan</a:t>
            </a:r>
            <a:r>
              <a:rPr lang="en-ID" sz="2000" b="0" i="0" dirty="0">
                <a:solidFill>
                  <a:srgbClr val="222222"/>
                </a:solidFill>
                <a:effectLst/>
                <a:latin typeface="Arial" panose="020B0604020202020204" pitchFamily="34" charset="0"/>
              </a:rPr>
              <a:t> </a:t>
            </a:r>
            <a:r>
              <a:rPr lang="en-ID" sz="2000" b="0" i="0" dirty="0" err="1">
                <a:solidFill>
                  <a:srgbClr val="222222"/>
                </a:solidFill>
                <a:effectLst/>
                <a:latin typeface="Arial" panose="020B0604020202020204" pitchFamily="34" charset="0"/>
              </a:rPr>
              <a:t>Penyuluhan</a:t>
            </a:r>
            <a:r>
              <a:rPr lang="en-ID" sz="2000" b="0" i="0" dirty="0">
                <a:solidFill>
                  <a:srgbClr val="222222"/>
                </a:solidFill>
                <a:effectLst/>
                <a:latin typeface="Arial" panose="020B0604020202020204" pitchFamily="34" charset="0"/>
              </a:rPr>
              <a:t> </a:t>
            </a:r>
            <a:r>
              <a:rPr lang="en-ID" sz="2000" b="0" i="0" dirty="0" err="1">
                <a:solidFill>
                  <a:srgbClr val="222222"/>
                </a:solidFill>
                <a:effectLst/>
                <a:latin typeface="Arial" panose="020B0604020202020204" pitchFamily="34" charset="0"/>
              </a:rPr>
              <a:t>Melalui</a:t>
            </a:r>
            <a:r>
              <a:rPr lang="en-ID" sz="2000" b="0" i="0" dirty="0">
                <a:solidFill>
                  <a:srgbClr val="222222"/>
                </a:solidFill>
                <a:effectLst/>
                <a:latin typeface="Arial" panose="020B0604020202020204" pitchFamily="34" charset="0"/>
              </a:rPr>
              <a:t> </a:t>
            </a:r>
            <a:r>
              <a:rPr lang="en-ID" sz="2000" b="0" i="0" dirty="0" err="1">
                <a:solidFill>
                  <a:srgbClr val="222222"/>
                </a:solidFill>
                <a:effectLst/>
                <a:latin typeface="Arial" panose="020B0604020202020204" pitchFamily="34" charset="0"/>
              </a:rPr>
              <a:t>Karakteristik</a:t>
            </a:r>
            <a:r>
              <a:rPr lang="en-ID" sz="2000" b="0" i="0" dirty="0">
                <a:solidFill>
                  <a:srgbClr val="222222"/>
                </a:solidFill>
                <a:effectLst/>
                <a:latin typeface="Arial" panose="020B0604020202020204" pitchFamily="34" charset="0"/>
              </a:rPr>
              <a:t> </a:t>
            </a:r>
            <a:r>
              <a:rPr lang="en-ID" sz="2000" b="0" i="0" dirty="0" err="1">
                <a:solidFill>
                  <a:srgbClr val="222222"/>
                </a:solidFill>
                <a:effectLst/>
                <a:latin typeface="Arial" panose="020B0604020202020204" pitchFamily="34" charset="0"/>
              </a:rPr>
              <a:t>Penyuluh</a:t>
            </a:r>
            <a:r>
              <a:rPr lang="en-ID" sz="2000" b="0" i="0" dirty="0">
                <a:solidFill>
                  <a:srgbClr val="222222"/>
                </a:solidFill>
                <a:effectLst/>
                <a:latin typeface="Arial" panose="020B0604020202020204" pitchFamily="34" charset="0"/>
              </a:rPr>
              <a:t> dan </a:t>
            </a:r>
            <a:r>
              <a:rPr lang="en-ID" sz="2000" b="0" i="0" dirty="0" err="1">
                <a:solidFill>
                  <a:srgbClr val="222222"/>
                </a:solidFill>
                <a:effectLst/>
                <a:latin typeface="Arial" panose="020B0604020202020204" pitchFamily="34" charset="0"/>
              </a:rPr>
              <a:t>Petani</a:t>
            </a:r>
            <a:r>
              <a:rPr lang="en-ID" sz="2000" b="0" i="0" dirty="0">
                <a:solidFill>
                  <a:srgbClr val="222222"/>
                </a:solidFill>
                <a:effectLst/>
                <a:latin typeface="Arial" panose="020B0604020202020204" pitchFamily="34" charset="0"/>
              </a:rPr>
              <a:t>. </a:t>
            </a:r>
            <a:r>
              <a:rPr lang="en-ID" sz="2000" b="0" i="1" dirty="0" err="1">
                <a:solidFill>
                  <a:srgbClr val="222222"/>
                </a:solidFill>
                <a:effectLst/>
                <a:latin typeface="Arial" panose="020B0604020202020204" pitchFamily="34" charset="0"/>
              </a:rPr>
              <a:t>Jurnal</a:t>
            </a:r>
            <a:r>
              <a:rPr lang="en-ID" sz="2000" b="0" i="1" dirty="0">
                <a:solidFill>
                  <a:srgbClr val="222222"/>
                </a:solidFill>
                <a:effectLst/>
                <a:latin typeface="Arial" panose="020B0604020202020204" pitchFamily="34" charset="0"/>
              </a:rPr>
              <a:t> </a:t>
            </a:r>
            <a:r>
              <a:rPr lang="en-ID" sz="2000" b="0" i="1" dirty="0" err="1">
                <a:solidFill>
                  <a:srgbClr val="222222"/>
                </a:solidFill>
                <a:effectLst/>
                <a:latin typeface="Arial" panose="020B0604020202020204" pitchFamily="34" charset="0"/>
              </a:rPr>
              <a:t>Agribisnis</a:t>
            </a:r>
            <a:r>
              <a:rPr lang="en-ID" sz="2000" b="0" i="1" dirty="0">
                <a:solidFill>
                  <a:srgbClr val="222222"/>
                </a:solidFill>
                <a:effectLst/>
                <a:latin typeface="Arial" panose="020B0604020202020204" pitchFamily="34" charset="0"/>
              </a:rPr>
              <a:t> Indonesia (Journal of Indonesian Agribusiness)</a:t>
            </a:r>
            <a:r>
              <a:rPr lang="en-ID" sz="2000" b="0" i="0" dirty="0">
                <a:solidFill>
                  <a:srgbClr val="222222"/>
                </a:solidFill>
                <a:effectLst/>
                <a:latin typeface="Arial" panose="020B0604020202020204" pitchFamily="34" charset="0"/>
              </a:rPr>
              <a:t>, </a:t>
            </a:r>
            <a:r>
              <a:rPr lang="en-ID" sz="2000" b="0" i="1" dirty="0">
                <a:solidFill>
                  <a:srgbClr val="222222"/>
                </a:solidFill>
                <a:effectLst/>
                <a:latin typeface="Arial" panose="020B0604020202020204" pitchFamily="34" charset="0"/>
              </a:rPr>
              <a:t>11</a:t>
            </a:r>
            <a:r>
              <a:rPr lang="en-ID" sz="2000" b="0" i="0" dirty="0">
                <a:solidFill>
                  <a:srgbClr val="222222"/>
                </a:solidFill>
                <a:effectLst/>
                <a:latin typeface="Arial" panose="020B0604020202020204" pitchFamily="34" charset="0"/>
              </a:rPr>
              <a:t>(2), 247-261.</a:t>
            </a:r>
          </a:p>
          <a:p>
            <a:pPr marL="0" indent="0" algn="just">
              <a:buNone/>
            </a:pPr>
            <a:r>
              <a:rPr lang="en-ID" sz="2000" b="0" dirty="0">
                <a:solidFill>
                  <a:srgbClr val="222222"/>
                </a:solidFill>
                <a:latin typeface="Arial" panose="020B0604020202020204" pitchFamily="34" charset="0"/>
                <a:cs typeface="Arial" panose="020B0604020202020204" pitchFamily="34" charset="0"/>
              </a:rPr>
              <a:t>7. </a:t>
            </a:r>
            <a:r>
              <a:rPr lang="en-ID" sz="2000" b="0" i="0" dirty="0" err="1">
                <a:solidFill>
                  <a:srgbClr val="222222"/>
                </a:solidFill>
                <a:effectLst/>
                <a:latin typeface="Arial" panose="020B0604020202020204" pitchFamily="34" charset="0"/>
              </a:rPr>
              <a:t>Rosmalah</a:t>
            </a:r>
            <a:r>
              <a:rPr lang="en-ID" sz="2000" b="0" i="0" dirty="0">
                <a:solidFill>
                  <a:srgbClr val="222222"/>
                </a:solidFill>
                <a:effectLst/>
                <a:latin typeface="Arial" panose="020B0604020202020204" pitchFamily="34" charset="0"/>
              </a:rPr>
              <a:t>, S., &amp; </a:t>
            </a:r>
            <a:r>
              <a:rPr lang="en-ID" sz="2000" b="0" i="0" dirty="0" err="1">
                <a:solidFill>
                  <a:srgbClr val="222222"/>
                </a:solidFill>
                <a:effectLst/>
                <a:latin typeface="Arial" panose="020B0604020202020204" pitchFamily="34" charset="0"/>
              </a:rPr>
              <a:t>Sufa</a:t>
            </a:r>
            <a:r>
              <a:rPr lang="en-ID" sz="2000" b="0" i="0" dirty="0">
                <a:solidFill>
                  <a:srgbClr val="222222"/>
                </a:solidFill>
                <a:effectLst/>
                <a:latin typeface="Arial" panose="020B0604020202020204" pitchFamily="34" charset="0"/>
              </a:rPr>
              <a:t>, B. (2023). </a:t>
            </a:r>
            <a:r>
              <a:rPr lang="en-ID" sz="2000" b="0" i="0" dirty="0" err="1">
                <a:solidFill>
                  <a:srgbClr val="222222"/>
                </a:solidFill>
                <a:effectLst/>
                <a:latin typeface="Arial" panose="020B0604020202020204" pitchFamily="34" charset="0"/>
              </a:rPr>
              <a:t>Hubungan</a:t>
            </a:r>
            <a:r>
              <a:rPr lang="en-ID" sz="2000" b="0" i="0" dirty="0">
                <a:solidFill>
                  <a:srgbClr val="222222"/>
                </a:solidFill>
                <a:effectLst/>
                <a:latin typeface="Arial" panose="020B0604020202020204" pitchFamily="34" charset="0"/>
              </a:rPr>
              <a:t> </a:t>
            </a:r>
            <a:r>
              <a:rPr lang="en-ID" sz="2000" b="0" i="0" dirty="0" err="1">
                <a:solidFill>
                  <a:srgbClr val="222222"/>
                </a:solidFill>
                <a:effectLst/>
                <a:latin typeface="Arial" panose="020B0604020202020204" pitchFamily="34" charset="0"/>
              </a:rPr>
              <a:t>Karakteristik</a:t>
            </a:r>
            <a:r>
              <a:rPr lang="en-ID" sz="2000" b="0" i="0" dirty="0">
                <a:solidFill>
                  <a:srgbClr val="222222"/>
                </a:solidFill>
                <a:effectLst/>
                <a:latin typeface="Arial" panose="020B0604020202020204" pitchFamily="34" charset="0"/>
              </a:rPr>
              <a:t> </a:t>
            </a:r>
            <a:r>
              <a:rPr lang="en-ID" sz="2000" b="0" i="0" dirty="0" err="1">
                <a:solidFill>
                  <a:srgbClr val="222222"/>
                </a:solidFill>
                <a:effectLst/>
                <a:latin typeface="Arial" panose="020B0604020202020204" pitchFamily="34" charset="0"/>
              </a:rPr>
              <a:t>Penyuluh</a:t>
            </a:r>
            <a:r>
              <a:rPr lang="en-ID" sz="2000" b="0" i="0" dirty="0">
                <a:solidFill>
                  <a:srgbClr val="222222"/>
                </a:solidFill>
                <a:effectLst/>
                <a:latin typeface="Arial" panose="020B0604020202020204" pitchFamily="34" charset="0"/>
              </a:rPr>
              <a:t> </a:t>
            </a:r>
            <a:r>
              <a:rPr lang="en-ID" sz="2000" b="0" i="0" dirty="0" err="1">
                <a:solidFill>
                  <a:srgbClr val="222222"/>
                </a:solidFill>
                <a:effectLst/>
                <a:latin typeface="Arial" panose="020B0604020202020204" pitchFamily="34" charset="0"/>
              </a:rPr>
              <a:t>dengan</a:t>
            </a:r>
            <a:r>
              <a:rPr lang="en-ID" sz="2000" b="0" i="0" dirty="0">
                <a:solidFill>
                  <a:srgbClr val="222222"/>
                </a:solidFill>
                <a:effectLst/>
                <a:latin typeface="Arial" panose="020B0604020202020204" pitchFamily="34" charset="0"/>
              </a:rPr>
              <a:t> Kinerja </a:t>
            </a:r>
            <a:r>
              <a:rPr lang="en-ID" sz="2000" b="0" i="0" dirty="0" err="1">
                <a:solidFill>
                  <a:srgbClr val="222222"/>
                </a:solidFill>
                <a:effectLst/>
                <a:latin typeface="Arial" panose="020B0604020202020204" pitchFamily="34" charset="0"/>
              </a:rPr>
              <a:t>Penyuluh</a:t>
            </a:r>
            <a:r>
              <a:rPr lang="en-ID" sz="2000" b="0" i="0" dirty="0">
                <a:solidFill>
                  <a:srgbClr val="222222"/>
                </a:solidFill>
                <a:effectLst/>
                <a:latin typeface="Arial" panose="020B0604020202020204" pitchFamily="34" charset="0"/>
              </a:rPr>
              <a:t> di </a:t>
            </a:r>
            <a:r>
              <a:rPr lang="en-ID" sz="2000" b="0" i="0" dirty="0" err="1">
                <a:solidFill>
                  <a:srgbClr val="222222"/>
                </a:solidFill>
                <a:effectLst/>
                <a:latin typeface="Arial" panose="020B0604020202020204" pitchFamily="34" charset="0"/>
              </a:rPr>
              <a:t>Kecamatan</a:t>
            </a:r>
            <a:r>
              <a:rPr lang="en-ID" sz="2000" b="0" i="0" dirty="0">
                <a:solidFill>
                  <a:srgbClr val="222222"/>
                </a:solidFill>
                <a:effectLst/>
                <a:latin typeface="Arial" panose="020B0604020202020204" pitchFamily="34" charset="0"/>
              </a:rPr>
              <a:t> </a:t>
            </a:r>
            <a:r>
              <a:rPr lang="en-ID" sz="2000" b="0" i="0" dirty="0" err="1">
                <a:solidFill>
                  <a:srgbClr val="222222"/>
                </a:solidFill>
                <a:effectLst/>
                <a:latin typeface="Arial" panose="020B0604020202020204" pitchFamily="34" charset="0"/>
              </a:rPr>
              <a:t>Sampara</a:t>
            </a:r>
            <a:r>
              <a:rPr lang="en-ID" sz="2000" b="0" i="0" dirty="0">
                <a:solidFill>
                  <a:srgbClr val="222222"/>
                </a:solidFill>
                <a:effectLst/>
                <a:latin typeface="Arial" panose="020B0604020202020204" pitchFamily="34" charset="0"/>
              </a:rPr>
              <a:t> </a:t>
            </a:r>
            <a:r>
              <a:rPr lang="en-ID" sz="2000" b="0" i="0" dirty="0" err="1">
                <a:solidFill>
                  <a:srgbClr val="222222"/>
                </a:solidFill>
                <a:effectLst/>
                <a:latin typeface="Arial" panose="020B0604020202020204" pitchFamily="34" charset="0"/>
              </a:rPr>
              <a:t>Kabupaten</a:t>
            </a:r>
            <a:r>
              <a:rPr lang="en-ID" sz="2000" b="0" i="0" dirty="0">
                <a:solidFill>
                  <a:srgbClr val="222222"/>
                </a:solidFill>
                <a:effectLst/>
                <a:latin typeface="Arial" panose="020B0604020202020204" pitchFamily="34" charset="0"/>
              </a:rPr>
              <a:t> </a:t>
            </a:r>
            <a:r>
              <a:rPr lang="en-ID" sz="2000" b="0" i="0" dirty="0" err="1">
                <a:solidFill>
                  <a:srgbClr val="222222"/>
                </a:solidFill>
                <a:effectLst/>
                <a:latin typeface="Arial" panose="020B0604020202020204" pitchFamily="34" charset="0"/>
              </a:rPr>
              <a:t>Konawe</a:t>
            </a:r>
            <a:r>
              <a:rPr lang="en-ID" sz="2000" b="0" i="0" dirty="0">
                <a:solidFill>
                  <a:srgbClr val="222222"/>
                </a:solidFill>
                <a:effectLst/>
                <a:latin typeface="Arial" panose="020B0604020202020204" pitchFamily="34" charset="0"/>
              </a:rPr>
              <a:t>. </a:t>
            </a:r>
            <a:r>
              <a:rPr lang="en-ID" sz="2000" b="0" i="1" dirty="0" err="1">
                <a:solidFill>
                  <a:srgbClr val="222222"/>
                </a:solidFill>
                <a:effectLst/>
                <a:latin typeface="Arial" panose="020B0604020202020204" pitchFamily="34" charset="0"/>
              </a:rPr>
              <a:t>Jurnal</a:t>
            </a:r>
            <a:r>
              <a:rPr lang="en-ID" sz="2000" b="0" i="1" dirty="0">
                <a:solidFill>
                  <a:srgbClr val="222222"/>
                </a:solidFill>
                <a:effectLst/>
                <a:latin typeface="Arial" panose="020B0604020202020204" pitchFamily="34" charset="0"/>
              </a:rPr>
              <a:t> </a:t>
            </a:r>
            <a:r>
              <a:rPr lang="en-ID" sz="2000" b="0" i="1" dirty="0" err="1">
                <a:solidFill>
                  <a:srgbClr val="222222"/>
                </a:solidFill>
                <a:effectLst/>
                <a:latin typeface="Arial" panose="020B0604020202020204" pitchFamily="34" charset="0"/>
              </a:rPr>
              <a:t>Penyuluhan</a:t>
            </a:r>
            <a:r>
              <a:rPr lang="en-ID" sz="2000" b="0" i="0" dirty="0">
                <a:solidFill>
                  <a:srgbClr val="222222"/>
                </a:solidFill>
                <a:effectLst/>
                <a:latin typeface="Arial" panose="020B0604020202020204" pitchFamily="34" charset="0"/>
              </a:rPr>
              <a:t>, </a:t>
            </a:r>
            <a:r>
              <a:rPr lang="en-ID" sz="2000" b="0" i="1" dirty="0">
                <a:solidFill>
                  <a:srgbClr val="222222"/>
                </a:solidFill>
                <a:effectLst/>
                <a:latin typeface="Arial" panose="020B0604020202020204" pitchFamily="34" charset="0"/>
              </a:rPr>
              <a:t>19</a:t>
            </a:r>
            <a:r>
              <a:rPr lang="en-ID" sz="2000" b="0" i="0" dirty="0">
                <a:solidFill>
                  <a:srgbClr val="222222"/>
                </a:solidFill>
                <a:effectLst/>
                <a:latin typeface="Arial" panose="020B0604020202020204" pitchFamily="34" charset="0"/>
              </a:rPr>
              <a:t>(01), 130-140.</a:t>
            </a:r>
          </a:p>
          <a:p>
            <a:pPr marL="0" indent="0" algn="just">
              <a:buNone/>
            </a:pPr>
            <a:r>
              <a:rPr lang="en-ID" sz="2000" b="0" dirty="0">
                <a:solidFill>
                  <a:srgbClr val="222222"/>
                </a:solidFill>
                <a:latin typeface="Arial" panose="020B0604020202020204" pitchFamily="34" charset="0"/>
                <a:cs typeface="Arial" panose="020B0604020202020204" pitchFamily="34" charset="0"/>
              </a:rPr>
              <a:t>8. </a:t>
            </a:r>
            <a:r>
              <a:rPr lang="en-ID" sz="2000" b="0" i="0" dirty="0" err="1">
                <a:solidFill>
                  <a:srgbClr val="222222"/>
                </a:solidFill>
                <a:effectLst/>
                <a:latin typeface="Arial" panose="020B0604020202020204" pitchFamily="34" charset="0"/>
              </a:rPr>
              <a:t>Arifianto</a:t>
            </a:r>
            <a:r>
              <a:rPr lang="en-ID" sz="2000" b="0" i="0" dirty="0">
                <a:solidFill>
                  <a:srgbClr val="222222"/>
                </a:solidFill>
                <a:effectLst/>
                <a:latin typeface="Arial" panose="020B0604020202020204" pitchFamily="34" charset="0"/>
              </a:rPr>
              <a:t>, S., </a:t>
            </a:r>
            <a:r>
              <a:rPr lang="en-ID" sz="2000" b="0" i="0" dirty="0" err="1">
                <a:solidFill>
                  <a:srgbClr val="222222"/>
                </a:solidFill>
                <a:effectLst/>
                <a:latin typeface="Arial" panose="020B0604020202020204" pitchFamily="34" charset="0"/>
              </a:rPr>
              <a:t>Satmoko</a:t>
            </a:r>
            <a:r>
              <a:rPr lang="en-ID" sz="2000" b="0" i="0" dirty="0">
                <a:solidFill>
                  <a:srgbClr val="222222"/>
                </a:solidFill>
                <a:effectLst/>
                <a:latin typeface="Arial" panose="020B0604020202020204" pitchFamily="34" charset="0"/>
              </a:rPr>
              <a:t>, S., &amp; </a:t>
            </a:r>
            <a:r>
              <a:rPr lang="en-ID" sz="2000" b="0" i="0" dirty="0" err="1">
                <a:solidFill>
                  <a:srgbClr val="222222"/>
                </a:solidFill>
                <a:effectLst/>
                <a:latin typeface="Arial" panose="020B0604020202020204" pitchFamily="34" charset="0"/>
              </a:rPr>
              <a:t>Setiyawan</a:t>
            </a:r>
            <a:r>
              <a:rPr lang="en-ID" sz="2000" b="0" i="0" dirty="0">
                <a:solidFill>
                  <a:srgbClr val="222222"/>
                </a:solidFill>
                <a:effectLst/>
                <a:latin typeface="Arial" panose="020B0604020202020204" pitchFamily="34" charset="0"/>
              </a:rPr>
              <a:t>, B. M. (2018). </a:t>
            </a:r>
            <a:r>
              <a:rPr lang="en-ID" sz="2000" b="0" i="0" dirty="0" err="1">
                <a:solidFill>
                  <a:srgbClr val="222222"/>
                </a:solidFill>
                <a:effectLst/>
                <a:latin typeface="Arial" panose="020B0604020202020204" pitchFamily="34" charset="0"/>
              </a:rPr>
              <a:t>Pengaruh</a:t>
            </a:r>
            <a:r>
              <a:rPr lang="en-ID" sz="2000" b="0" i="0" dirty="0">
                <a:solidFill>
                  <a:srgbClr val="222222"/>
                </a:solidFill>
                <a:effectLst/>
                <a:latin typeface="Arial" panose="020B0604020202020204" pitchFamily="34" charset="0"/>
              </a:rPr>
              <a:t> </a:t>
            </a:r>
            <a:r>
              <a:rPr lang="en-ID" sz="2000" b="0" i="0" dirty="0" err="1">
                <a:solidFill>
                  <a:srgbClr val="222222"/>
                </a:solidFill>
                <a:effectLst/>
                <a:latin typeface="Arial" panose="020B0604020202020204" pitchFamily="34" charset="0"/>
              </a:rPr>
              <a:t>karakteristik</a:t>
            </a:r>
            <a:r>
              <a:rPr lang="en-ID" sz="2000" b="0" i="0" dirty="0">
                <a:solidFill>
                  <a:srgbClr val="222222"/>
                </a:solidFill>
                <a:effectLst/>
                <a:latin typeface="Arial" panose="020B0604020202020204" pitchFamily="34" charset="0"/>
              </a:rPr>
              <a:t> </a:t>
            </a:r>
            <a:r>
              <a:rPr lang="en-ID" sz="2000" b="0" i="0" dirty="0" err="1">
                <a:solidFill>
                  <a:srgbClr val="222222"/>
                </a:solidFill>
                <a:effectLst/>
                <a:latin typeface="Arial" panose="020B0604020202020204" pitchFamily="34" charset="0"/>
              </a:rPr>
              <a:t>penyuluh</a:t>
            </a:r>
            <a:r>
              <a:rPr lang="en-ID" sz="2000" b="0" i="0" dirty="0">
                <a:solidFill>
                  <a:srgbClr val="222222"/>
                </a:solidFill>
                <a:effectLst/>
                <a:latin typeface="Arial" panose="020B0604020202020204" pitchFamily="34" charset="0"/>
              </a:rPr>
              <a:t>, </a:t>
            </a:r>
            <a:r>
              <a:rPr lang="en-ID" sz="2000" b="0" i="0" dirty="0" err="1">
                <a:solidFill>
                  <a:srgbClr val="222222"/>
                </a:solidFill>
                <a:effectLst/>
                <a:latin typeface="Arial" panose="020B0604020202020204" pitchFamily="34" charset="0"/>
              </a:rPr>
              <a:t>kondisi</a:t>
            </a:r>
            <a:r>
              <a:rPr lang="en-ID" sz="2000" b="0" i="0" dirty="0">
                <a:solidFill>
                  <a:srgbClr val="222222"/>
                </a:solidFill>
                <a:effectLst/>
                <a:latin typeface="Arial" panose="020B0604020202020204" pitchFamily="34" charset="0"/>
              </a:rPr>
              <a:t> </a:t>
            </a:r>
            <a:r>
              <a:rPr lang="en-ID" sz="2000" b="0" i="0" dirty="0" err="1">
                <a:solidFill>
                  <a:srgbClr val="222222"/>
                </a:solidFill>
                <a:effectLst/>
                <a:latin typeface="Arial" panose="020B0604020202020204" pitchFamily="34" charset="0"/>
              </a:rPr>
              <a:t>kerja</a:t>
            </a:r>
            <a:r>
              <a:rPr lang="en-ID" sz="2000" b="0" i="0" dirty="0">
                <a:solidFill>
                  <a:srgbClr val="222222"/>
                </a:solidFill>
                <a:effectLst/>
                <a:latin typeface="Arial" panose="020B0604020202020204" pitchFamily="34" charset="0"/>
              </a:rPr>
              <a:t>, </a:t>
            </a:r>
            <a:r>
              <a:rPr lang="en-ID" sz="2000" b="0" i="0" dirty="0" err="1">
                <a:solidFill>
                  <a:srgbClr val="222222"/>
                </a:solidFill>
                <a:effectLst/>
                <a:latin typeface="Arial" panose="020B0604020202020204" pitchFamily="34" charset="0"/>
              </a:rPr>
              <a:t>motivasi</a:t>
            </a:r>
            <a:r>
              <a:rPr lang="en-ID" sz="2000" b="0" i="0" dirty="0">
                <a:solidFill>
                  <a:srgbClr val="222222"/>
                </a:solidFill>
                <a:effectLst/>
                <a:latin typeface="Arial" panose="020B0604020202020204" pitchFamily="34" charset="0"/>
              </a:rPr>
              <a:t> </a:t>
            </a:r>
            <a:r>
              <a:rPr lang="en-ID" sz="2000" b="0" i="0" dirty="0" err="1">
                <a:solidFill>
                  <a:srgbClr val="222222"/>
                </a:solidFill>
                <a:effectLst/>
                <a:latin typeface="Arial" panose="020B0604020202020204" pitchFamily="34" charset="0"/>
              </a:rPr>
              <a:t>terhadap</a:t>
            </a:r>
            <a:r>
              <a:rPr lang="en-ID" sz="2000" b="0" i="0" dirty="0">
                <a:solidFill>
                  <a:srgbClr val="222222"/>
                </a:solidFill>
                <a:effectLst/>
                <a:latin typeface="Arial" panose="020B0604020202020204" pitchFamily="34" charset="0"/>
              </a:rPr>
              <a:t> </a:t>
            </a:r>
            <a:r>
              <a:rPr lang="en-ID" sz="2000" b="0" i="0" dirty="0" err="1">
                <a:solidFill>
                  <a:srgbClr val="222222"/>
                </a:solidFill>
                <a:effectLst/>
                <a:latin typeface="Arial" panose="020B0604020202020204" pitchFamily="34" charset="0"/>
              </a:rPr>
              <a:t>kinerja</a:t>
            </a:r>
            <a:r>
              <a:rPr lang="en-ID" sz="2000" b="0" i="0" dirty="0">
                <a:solidFill>
                  <a:srgbClr val="222222"/>
                </a:solidFill>
                <a:effectLst/>
                <a:latin typeface="Arial" panose="020B0604020202020204" pitchFamily="34" charset="0"/>
              </a:rPr>
              <a:t> </a:t>
            </a:r>
            <a:r>
              <a:rPr lang="en-ID" sz="2000" b="0" i="0" dirty="0" err="1">
                <a:solidFill>
                  <a:srgbClr val="222222"/>
                </a:solidFill>
                <a:effectLst/>
                <a:latin typeface="Arial" panose="020B0604020202020204" pitchFamily="34" charset="0"/>
              </a:rPr>
              <a:t>penyuluh</a:t>
            </a:r>
            <a:r>
              <a:rPr lang="en-ID" sz="2000" b="0" i="0" dirty="0">
                <a:solidFill>
                  <a:srgbClr val="222222"/>
                </a:solidFill>
                <a:effectLst/>
                <a:latin typeface="Arial" panose="020B0604020202020204" pitchFamily="34" charset="0"/>
              </a:rPr>
              <a:t> </a:t>
            </a:r>
            <a:r>
              <a:rPr lang="en-ID" sz="2000" b="0" i="0" dirty="0" err="1">
                <a:solidFill>
                  <a:srgbClr val="222222"/>
                </a:solidFill>
                <a:effectLst/>
                <a:latin typeface="Arial" panose="020B0604020202020204" pitchFamily="34" charset="0"/>
              </a:rPr>
              <a:t>pertanian</a:t>
            </a:r>
            <a:r>
              <a:rPr lang="en-ID" sz="2000" b="0" i="0" dirty="0">
                <a:solidFill>
                  <a:srgbClr val="222222"/>
                </a:solidFill>
                <a:effectLst/>
                <a:latin typeface="Arial" panose="020B0604020202020204" pitchFamily="34" charset="0"/>
              </a:rPr>
              <a:t> dan pada </a:t>
            </a:r>
            <a:r>
              <a:rPr lang="en-ID" sz="2000" b="0" i="0" dirty="0" err="1">
                <a:solidFill>
                  <a:srgbClr val="222222"/>
                </a:solidFill>
                <a:effectLst/>
                <a:latin typeface="Arial" panose="020B0604020202020204" pitchFamily="34" charset="0"/>
              </a:rPr>
              <a:t>perilaku</a:t>
            </a:r>
            <a:r>
              <a:rPr lang="en-ID" sz="2000" b="0" i="0" dirty="0">
                <a:solidFill>
                  <a:srgbClr val="222222"/>
                </a:solidFill>
                <a:effectLst/>
                <a:latin typeface="Arial" panose="020B0604020202020204" pitchFamily="34" charset="0"/>
              </a:rPr>
              <a:t> </a:t>
            </a:r>
            <a:r>
              <a:rPr lang="en-ID" sz="2000" b="0" i="0" dirty="0" err="1">
                <a:solidFill>
                  <a:srgbClr val="222222"/>
                </a:solidFill>
                <a:effectLst/>
                <a:latin typeface="Arial" panose="020B0604020202020204" pitchFamily="34" charset="0"/>
              </a:rPr>
              <a:t>petani</a:t>
            </a:r>
            <a:r>
              <a:rPr lang="en-ID" sz="2000" b="0" i="0" dirty="0">
                <a:solidFill>
                  <a:srgbClr val="222222"/>
                </a:solidFill>
                <a:effectLst/>
                <a:latin typeface="Arial" panose="020B0604020202020204" pitchFamily="34" charset="0"/>
              </a:rPr>
              <a:t> </a:t>
            </a:r>
            <a:r>
              <a:rPr lang="en-ID" sz="2000" b="0" i="0" dirty="0" err="1">
                <a:solidFill>
                  <a:srgbClr val="222222"/>
                </a:solidFill>
                <a:effectLst/>
                <a:latin typeface="Arial" panose="020B0604020202020204" pitchFamily="34" charset="0"/>
              </a:rPr>
              <a:t>padi</a:t>
            </a:r>
            <a:r>
              <a:rPr lang="en-ID" sz="2000" b="0" i="0" dirty="0">
                <a:solidFill>
                  <a:srgbClr val="222222"/>
                </a:solidFill>
                <a:effectLst/>
                <a:latin typeface="Arial" panose="020B0604020202020204" pitchFamily="34" charset="0"/>
              </a:rPr>
              <a:t> di </a:t>
            </a:r>
            <a:r>
              <a:rPr lang="en-ID" sz="2000" b="0" i="0" dirty="0" err="1">
                <a:solidFill>
                  <a:srgbClr val="222222"/>
                </a:solidFill>
                <a:effectLst/>
                <a:latin typeface="Arial" panose="020B0604020202020204" pitchFamily="34" charset="0"/>
              </a:rPr>
              <a:t>Kabupaten</a:t>
            </a:r>
            <a:r>
              <a:rPr lang="en-ID" sz="2000" b="0" i="0" dirty="0">
                <a:solidFill>
                  <a:srgbClr val="222222"/>
                </a:solidFill>
                <a:effectLst/>
                <a:latin typeface="Arial" panose="020B0604020202020204" pitchFamily="34" charset="0"/>
              </a:rPr>
              <a:t> </a:t>
            </a:r>
            <a:r>
              <a:rPr lang="en-ID" sz="2000" b="0" i="0" dirty="0" err="1">
                <a:solidFill>
                  <a:srgbClr val="222222"/>
                </a:solidFill>
                <a:effectLst/>
                <a:latin typeface="Arial" panose="020B0604020202020204" pitchFamily="34" charset="0"/>
              </a:rPr>
              <a:t>Rembang</a:t>
            </a:r>
            <a:r>
              <a:rPr lang="en-ID" sz="2000" b="0" i="0" dirty="0">
                <a:solidFill>
                  <a:srgbClr val="222222"/>
                </a:solidFill>
                <a:effectLst/>
                <a:latin typeface="Arial" panose="020B0604020202020204" pitchFamily="34" charset="0"/>
              </a:rPr>
              <a:t>. </a:t>
            </a:r>
            <a:r>
              <a:rPr lang="en-ID" sz="2000" b="0" i="1" dirty="0" err="1">
                <a:solidFill>
                  <a:srgbClr val="222222"/>
                </a:solidFill>
                <a:effectLst/>
                <a:latin typeface="Arial" panose="020B0604020202020204" pitchFamily="34" charset="0"/>
              </a:rPr>
              <a:t>Agrisocionomics</a:t>
            </a:r>
            <a:r>
              <a:rPr lang="en-ID" sz="2000" b="0" i="1" dirty="0">
                <a:solidFill>
                  <a:srgbClr val="222222"/>
                </a:solidFill>
                <a:effectLst/>
                <a:latin typeface="Arial" panose="020B0604020202020204" pitchFamily="34" charset="0"/>
              </a:rPr>
              <a:t>: </a:t>
            </a:r>
            <a:r>
              <a:rPr lang="en-ID" sz="2000" b="0" i="1" dirty="0" err="1">
                <a:solidFill>
                  <a:srgbClr val="222222"/>
                </a:solidFill>
                <a:effectLst/>
                <a:latin typeface="Arial" panose="020B0604020202020204" pitchFamily="34" charset="0"/>
              </a:rPr>
              <a:t>Jurnal</a:t>
            </a:r>
            <a:r>
              <a:rPr lang="en-ID" sz="2000" b="0" i="1" dirty="0">
                <a:solidFill>
                  <a:srgbClr val="222222"/>
                </a:solidFill>
                <a:effectLst/>
                <a:latin typeface="Arial" panose="020B0604020202020204" pitchFamily="34" charset="0"/>
              </a:rPr>
              <a:t> Sosial </a:t>
            </a:r>
            <a:r>
              <a:rPr lang="en-ID" sz="2000" b="0" i="1" dirty="0" err="1">
                <a:solidFill>
                  <a:srgbClr val="222222"/>
                </a:solidFill>
                <a:effectLst/>
                <a:latin typeface="Arial" panose="020B0604020202020204" pitchFamily="34" charset="0"/>
              </a:rPr>
              <a:t>Ekonomi</a:t>
            </a:r>
            <a:r>
              <a:rPr lang="en-ID" sz="2000" b="0" i="1" dirty="0">
                <a:solidFill>
                  <a:srgbClr val="222222"/>
                </a:solidFill>
                <a:effectLst/>
                <a:latin typeface="Arial" panose="020B0604020202020204" pitchFamily="34" charset="0"/>
              </a:rPr>
              <a:t> </a:t>
            </a:r>
            <a:r>
              <a:rPr lang="en-ID" sz="2000" b="0" i="1" dirty="0" err="1">
                <a:solidFill>
                  <a:srgbClr val="222222"/>
                </a:solidFill>
                <a:effectLst/>
                <a:latin typeface="Arial" panose="020B0604020202020204" pitchFamily="34" charset="0"/>
              </a:rPr>
              <a:t>Pertanian</a:t>
            </a:r>
            <a:r>
              <a:rPr lang="en-ID" sz="2000" b="0" i="0" dirty="0">
                <a:solidFill>
                  <a:srgbClr val="222222"/>
                </a:solidFill>
                <a:effectLst/>
                <a:latin typeface="Arial" panose="020B0604020202020204" pitchFamily="34" charset="0"/>
              </a:rPr>
              <a:t>, </a:t>
            </a:r>
            <a:r>
              <a:rPr lang="en-ID" sz="2000" b="0" i="1" dirty="0">
                <a:solidFill>
                  <a:srgbClr val="222222"/>
                </a:solidFill>
                <a:effectLst/>
                <a:latin typeface="Arial" panose="020B0604020202020204" pitchFamily="34" charset="0"/>
              </a:rPr>
              <a:t>1</a:t>
            </a:r>
            <a:r>
              <a:rPr lang="en-ID" sz="2000" b="0" i="0" dirty="0">
                <a:solidFill>
                  <a:srgbClr val="222222"/>
                </a:solidFill>
                <a:effectLst/>
                <a:latin typeface="Arial" panose="020B0604020202020204" pitchFamily="34" charset="0"/>
              </a:rPr>
              <a:t>(2), 166-180.</a:t>
            </a:r>
            <a:endParaRPr lang="en-ID" sz="2000" b="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9280910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A22004-633D-4886-B9B3-3F7D39983EF0}"/>
              </a:ext>
            </a:extLst>
          </p:cNvPr>
          <p:cNvSpPr>
            <a:spLocks noGrp="1"/>
          </p:cNvSpPr>
          <p:nvPr>
            <p:ph type="title"/>
          </p:nvPr>
        </p:nvSpPr>
        <p:spPr>
          <a:xfrm>
            <a:off x="857294" y="2439211"/>
            <a:ext cx="6928553" cy="2554545"/>
          </a:xfrm>
        </p:spPr>
        <p:txBody>
          <a:bodyPr/>
          <a:lstStyle/>
          <a:p>
            <a:r>
              <a:rPr lang="en-US" dirty="0"/>
              <a:t>TERIMA KASIH</a:t>
            </a:r>
            <a:endParaRPr lang="en-ID" dirty="0"/>
          </a:p>
        </p:txBody>
      </p:sp>
    </p:spTree>
    <p:extLst>
      <p:ext uri="{BB962C8B-B14F-4D97-AF65-F5344CB8AC3E}">
        <p14:creationId xmlns:p14="http://schemas.microsoft.com/office/powerpoint/2010/main" val="174325670"/>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3823</TotalTime>
  <Words>3351</Words>
  <Application>Microsoft Office PowerPoint</Application>
  <PresentationFormat>Widescreen</PresentationFormat>
  <Paragraphs>325</Paragraphs>
  <Slides>55</Slides>
  <Notes>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55</vt:i4>
      </vt:variant>
    </vt:vector>
  </HeadingPairs>
  <TitlesOfParts>
    <vt:vector size="68" baseType="lpstr">
      <vt:lpstr>맑은 고딕</vt:lpstr>
      <vt:lpstr>Arial</vt:lpstr>
      <vt:lpstr>Calibri</vt:lpstr>
      <vt:lpstr>Redressed</vt:lpstr>
      <vt:lpstr>Symbol</vt:lpstr>
      <vt:lpstr>Times New Roman</vt:lpstr>
      <vt:lpstr>Wingdings</vt:lpstr>
      <vt:lpstr>나눔바른고딕</vt:lpstr>
      <vt:lpstr>나눔스퀘어 Bold</vt:lpstr>
      <vt:lpstr>나눔스퀘어_ac</vt:lpstr>
      <vt:lpstr>나눔스퀘어_ac Bold</vt:lpstr>
      <vt:lpstr>나눔스퀘어_ac Light</vt:lpstr>
      <vt:lpstr>Office 테마</vt:lpstr>
      <vt:lpstr>PowerPoint Presentation</vt:lpstr>
      <vt:lpstr>PowerPoint Presentation</vt:lpstr>
      <vt:lpstr>PowerPoint Presentation</vt:lpstr>
      <vt:lpstr>PowerPoint Presentation</vt:lpstr>
      <vt:lpstr>Inovasi Produk</vt:lpstr>
      <vt:lpstr>Pengertian Inovasi Produk</vt:lpstr>
      <vt:lpstr>Tujuan Inovasi Produk</vt:lpstr>
      <vt:lpstr>Kelompok 1</vt:lpstr>
      <vt:lpstr>Kelompok 1</vt:lpstr>
      <vt:lpstr>Kelompok 1</vt:lpstr>
      <vt:lpstr>Kelompok 1</vt:lpstr>
      <vt:lpstr>Kelompok 2</vt:lpstr>
      <vt:lpstr>Kelompok 2</vt:lpstr>
      <vt:lpstr>Kelompok 2</vt:lpstr>
      <vt:lpstr>Kelompok 2</vt:lpstr>
      <vt:lpstr>Kelompok 2</vt:lpstr>
      <vt:lpstr>Kelompok 2</vt:lpstr>
      <vt:lpstr>Kelompok 2</vt:lpstr>
      <vt:lpstr>Kelompok 2</vt:lpstr>
      <vt:lpstr>Kelompok 3</vt:lpstr>
      <vt:lpstr>Kelompok 3</vt:lpstr>
      <vt:lpstr>Kelompok 3</vt:lpstr>
      <vt:lpstr>Kelompok 3</vt:lpstr>
      <vt:lpstr>Kelompok 3</vt:lpstr>
      <vt:lpstr>Kelompok 3</vt:lpstr>
      <vt:lpstr>Kelompok 4</vt:lpstr>
      <vt:lpstr>Kelompok 4</vt:lpstr>
      <vt:lpstr>Kelompok 4</vt:lpstr>
      <vt:lpstr>Kelompok 4</vt:lpstr>
      <vt:lpstr>Kelompok 4</vt:lpstr>
      <vt:lpstr>Kelompok 4</vt:lpstr>
      <vt:lpstr>Karakter Penyuluh</vt:lpstr>
      <vt:lpstr>Pengertian Karakter</vt:lpstr>
      <vt:lpstr>Pengertian Karakter</vt:lpstr>
      <vt:lpstr>Berdasarkan Hasil Penelitian Karakter Penyuluh</vt:lpstr>
      <vt:lpstr>Berdasarkan Hasil Penelitian Karakter Penyuluh</vt:lpstr>
      <vt:lpstr>Berdasarkan Hasil Penelitian Karakter Penyuluh</vt:lpstr>
      <vt:lpstr>Berdasarkan Hasil Penelitian Karakter Penyuluh</vt:lpstr>
      <vt:lpstr>Berdasarkan Hasil Penelitian Karakter Penyuluh</vt:lpstr>
      <vt:lpstr>Berdasarkan Hasil Penelitian Karakter Penyuluh</vt:lpstr>
      <vt:lpstr>Kelompok 1</vt:lpstr>
      <vt:lpstr>Kelompok 2</vt:lpstr>
      <vt:lpstr>Kelompok 3</vt:lpstr>
      <vt:lpstr>Kelompok 4</vt:lpstr>
      <vt:lpstr>Karakter Masyarakat dalam memberikan penyuluhan</vt:lpstr>
      <vt:lpstr>Berdasarkan Hasil Penelitian Karakter Penyuluh</vt:lpstr>
      <vt:lpstr>Berdasarkan Hasil Penelitian Karakter Penyuluh</vt:lpstr>
      <vt:lpstr>Berdasarkan Hasil Penelitian Karakter Penyuluh</vt:lpstr>
      <vt:lpstr>Kelompok 1</vt:lpstr>
      <vt:lpstr>Kelompok 2</vt:lpstr>
      <vt:lpstr>Kelompok 3</vt:lpstr>
      <vt:lpstr>Kelompok 4</vt:lpstr>
      <vt:lpstr>Referensi</vt:lpstr>
      <vt:lpstr>Referensi</vt:lpstr>
      <vt:lpstr>TERIMA KASIH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최성실</dc:creator>
  <cp:lastModifiedBy>Iven Rannu</cp:lastModifiedBy>
  <cp:revision>249</cp:revision>
  <dcterms:created xsi:type="dcterms:W3CDTF">2021-04-29T04:21:21Z</dcterms:created>
  <dcterms:modified xsi:type="dcterms:W3CDTF">2025-04-26T10:39:27Z</dcterms:modified>
</cp:coreProperties>
</file>