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handoutMasterIdLst>
    <p:handoutMasterId r:id="rId51"/>
  </p:handoutMasterIdLst>
  <p:sldIdLst>
    <p:sldId id="418" r:id="rId2"/>
    <p:sldId id="419" r:id="rId3"/>
    <p:sldId id="256" r:id="rId4"/>
    <p:sldId id="257" r:id="rId5"/>
    <p:sldId id="258" r:id="rId6"/>
    <p:sldId id="432" r:id="rId7"/>
    <p:sldId id="453" r:id="rId8"/>
    <p:sldId id="454" r:id="rId9"/>
    <p:sldId id="452" r:id="rId10"/>
    <p:sldId id="434" r:id="rId11"/>
    <p:sldId id="435" r:id="rId12"/>
    <p:sldId id="365" r:id="rId13"/>
    <p:sldId id="371" r:id="rId14"/>
    <p:sldId id="456" r:id="rId15"/>
    <p:sldId id="455" r:id="rId16"/>
    <p:sldId id="437" r:id="rId17"/>
    <p:sldId id="438" r:id="rId18"/>
    <p:sldId id="458" r:id="rId19"/>
    <p:sldId id="459" r:id="rId20"/>
    <p:sldId id="460" r:id="rId21"/>
    <p:sldId id="461" r:id="rId22"/>
    <p:sldId id="462" r:id="rId23"/>
    <p:sldId id="463" r:id="rId24"/>
    <p:sldId id="464" r:id="rId25"/>
    <p:sldId id="465" r:id="rId26"/>
    <p:sldId id="467" r:id="rId27"/>
    <p:sldId id="468" r:id="rId28"/>
    <p:sldId id="469" r:id="rId29"/>
    <p:sldId id="470" r:id="rId30"/>
    <p:sldId id="442" r:id="rId31"/>
    <p:sldId id="443" r:id="rId32"/>
    <p:sldId id="444" r:id="rId33"/>
    <p:sldId id="445" r:id="rId34"/>
    <p:sldId id="366" r:id="rId35"/>
    <p:sldId id="426" r:id="rId36"/>
    <p:sldId id="439" r:id="rId37"/>
    <p:sldId id="440" r:id="rId38"/>
    <p:sldId id="441" r:id="rId39"/>
    <p:sldId id="472" r:id="rId40"/>
    <p:sldId id="473" r:id="rId41"/>
    <p:sldId id="447" r:id="rId42"/>
    <p:sldId id="448" r:id="rId43"/>
    <p:sldId id="449" r:id="rId44"/>
    <p:sldId id="450" r:id="rId45"/>
    <p:sldId id="409" r:id="rId46"/>
    <p:sldId id="457" r:id="rId47"/>
    <p:sldId id="471" r:id="rId48"/>
    <p:sldId id="379" r:id="rId4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71" autoAdjust="0"/>
    <p:restoredTop sz="94660"/>
  </p:normalViewPr>
  <p:slideViewPr>
    <p:cSldViewPr snapToGrid="0">
      <p:cViewPr varScale="1">
        <p:scale>
          <a:sx n="68" d="100"/>
          <a:sy n="68" d="100"/>
        </p:scale>
        <p:origin x="88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2025-05-22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B703C-E809-4D98-836D-355E347139EC}" type="datetimeFigureOut">
              <a:rPr lang="en-ID" smtClean="0"/>
              <a:t>22/05/2025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2B6B4B-771D-45BE-8823-AB0DC7C1619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3050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2025-05-22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lakukan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pada masing – masing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 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Telur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Asin,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2 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Tepung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Ayam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3 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EM4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Silase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4 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EM4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Pupuk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Bokashi,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5 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MOL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Mikroorganisme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Lokal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457200" indent="-457200" algn="just"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Karakter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Beragam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karakter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mahasiswa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masing – masing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bertanggung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Kerjasama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tepat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bermalas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malasan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sedangkan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antusias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memiiki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bertanggung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7825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Review Week 6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787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Karakter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Masyarakat  Bapak dan Ibu-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Antusias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Penyampaian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Praktek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sedangkan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Anak – Anak Muda/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ikut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Praktek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3). Masyarakat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Aparat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Kurang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Kerjasama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menghadiri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sosialisasi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praktek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7825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Redressed" panose="020B0604020202020204" charset="0"/>
              </a:rPr>
              <a:t>Review Week 6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754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68701" y="126060"/>
            <a:ext cx="8371840" cy="590931"/>
          </a:xfrm>
        </p:spPr>
        <p:txBody>
          <a:bodyPr/>
          <a:lstStyle/>
          <a:p>
            <a:pPr algn="r"/>
            <a:r>
              <a:rPr lang="en-US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Material Development Extension</a:t>
            </a:r>
            <a:endParaRPr lang="ko-KR" altLang="en-US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417201" y="381322"/>
            <a:ext cx="1883176" cy="1531239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59692" y="902019"/>
              <a:ext cx="156703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7</a:t>
              </a:r>
              <a:endParaRPr lang="ko-KR" altLang="en-US" sz="32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31178" y="5614904"/>
            <a:ext cx="558844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Iven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Patu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Sirappa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S.Pt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.,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M.Si</a:t>
            </a:r>
            <a:endParaRPr lang="en-US" altLang="ko-KR" sz="2500" spc="-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나눔스퀘어_ac" panose="020B0600000101010101" pitchFamily="50" charset="-127"/>
              <a:cs typeface="Arial" panose="020B0604020202020204" pitchFamily="34" charset="0"/>
            </a:endParaRPr>
          </a:p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NIDN : 0831088903</a:t>
            </a:r>
            <a:endParaRPr lang="ko-KR" altLang="en-US" sz="25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107592D1-720F-466A-B605-95A58713D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1ED1449-E940-42D3-9898-061FF870508F}"/>
              </a:ext>
            </a:extLst>
          </p:cNvPr>
          <p:cNvSpPr txBox="1"/>
          <p:nvPr/>
        </p:nvSpPr>
        <p:spPr>
          <a:xfrm>
            <a:off x="406180" y="3547832"/>
            <a:ext cx="71168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process of innovation adoption and diffusion in extension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ID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Proses </a:t>
            </a:r>
            <a:r>
              <a:rPr lang="en-ID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ID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dan Proses </a:t>
            </a:r>
            <a:r>
              <a:rPr lang="en-ID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Difusi</a:t>
            </a:r>
            <a:r>
              <a:rPr lang="en-ID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4436076" y="104597"/>
            <a:ext cx="7649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en-US" sz="2800" dirty="0">
                <a:solidFill>
                  <a:schemeClr val="bg1"/>
                </a:solidFill>
              </a:rPr>
              <a:t>Material Development</a:t>
            </a:r>
            <a:r>
              <a:rPr lang="ko-KR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91128"/>
            <a:ext cx="8119078" cy="670564"/>
            <a:chOff x="434203" y="2091128"/>
            <a:chExt cx="8119078" cy="670564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91128"/>
              <a:ext cx="8119078" cy="670564"/>
              <a:chOff x="434203" y="2091128"/>
              <a:chExt cx="8119078" cy="670564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118717" y="2091128"/>
                <a:ext cx="184731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-718625" y="697642"/>
            <a:ext cx="10738237" cy="1370910"/>
            <a:chOff x="88394" y="448938"/>
            <a:chExt cx="3269948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88394" y="795847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endParaRPr lang="ko-KR" altLang="en-US" sz="2400" b="1" spc="-100" dirty="0"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5A6DCA52-86B1-4A1D-9719-CA3B22AB00F3}"/>
              </a:ext>
            </a:extLst>
          </p:cNvPr>
          <p:cNvSpPr/>
          <p:nvPr/>
        </p:nvSpPr>
        <p:spPr>
          <a:xfrm>
            <a:off x="1083967" y="1106634"/>
            <a:ext cx="3664593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D" sz="36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Kompetensi</a:t>
            </a:r>
            <a:r>
              <a:rPr lang="en-ID" sz="3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Dasar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DE9163-946C-450E-BCB6-0B11963F1457}"/>
              </a:ext>
            </a:extLst>
          </p:cNvPr>
          <p:cNvSpPr/>
          <p:nvPr/>
        </p:nvSpPr>
        <p:spPr>
          <a:xfrm>
            <a:off x="1232851" y="2222151"/>
            <a:ext cx="105249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BE95BEE-B617-40C8-AF29-CD93943C8E32}"/>
              </a:ext>
            </a:extLst>
          </p:cNvPr>
          <p:cNvSpPr/>
          <p:nvPr/>
        </p:nvSpPr>
        <p:spPr>
          <a:xfrm>
            <a:off x="1226437" y="2956549"/>
            <a:ext cx="95240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35B65C1-7734-431A-B98C-EAA3182742E5}"/>
              </a:ext>
            </a:extLst>
          </p:cNvPr>
          <p:cNvSpPr/>
          <p:nvPr/>
        </p:nvSpPr>
        <p:spPr>
          <a:xfrm>
            <a:off x="1211082" y="3690948"/>
            <a:ext cx="102697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s-E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Proses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Difusi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000" dirty="0">
              <a:solidFill>
                <a:schemeClr val="dk1"/>
              </a:solidFill>
              <a:latin typeface="Arial" panose="020B0604020202020204" pitchFamily="34" charset="0"/>
              <a:ea typeface="Livvic"/>
              <a:cs typeface="Arial" panose="020B0604020202020204" pitchFamily="34" charset="0"/>
              <a:sym typeface="Livvic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26AF9A3B-04AC-44E1-82DA-550A5202F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8" name="그룹 19">
            <a:extLst>
              <a:ext uri="{FF2B5EF4-FFF2-40B4-BE49-F238E27FC236}">
                <a16:creationId xmlns:a16="http://schemas.microsoft.com/office/drawing/2014/main" id="{18616A14-D11F-44CD-890D-B79D3ADBAD06}"/>
              </a:ext>
            </a:extLst>
          </p:cNvPr>
          <p:cNvGrpSpPr/>
          <p:nvPr/>
        </p:nvGrpSpPr>
        <p:grpSpPr>
          <a:xfrm>
            <a:off x="434203" y="3659032"/>
            <a:ext cx="7415071" cy="661829"/>
            <a:chOff x="434203" y="3661225"/>
            <a:chExt cx="7415071" cy="661829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F547DEA-63D2-4653-8F56-164B6896195D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타원 21">
              <a:extLst>
                <a:ext uri="{FF2B5EF4-FFF2-40B4-BE49-F238E27FC236}">
                  <a16:creationId xmlns:a16="http://schemas.microsoft.com/office/drawing/2014/main" id="{D04FDB4B-108C-45CF-A6D0-4CA04C955872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E209221-03DE-4A8A-AFC5-8617F74A7C03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36" name="직선 연결선 23">
              <a:extLst>
                <a:ext uri="{FF2B5EF4-FFF2-40B4-BE49-F238E27FC236}">
                  <a16:creationId xmlns:a16="http://schemas.microsoft.com/office/drawing/2014/main" id="{12DCD353-7A30-43C5-BB20-3B32713C4622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>
                <a:cs typeface="Arial" panose="020B0604020202020204" pitchFamily="34" charset="0"/>
              </a:rPr>
              <a:t>Proses </a:t>
            </a:r>
            <a:r>
              <a:rPr lang="en-ID" sz="4400" dirty="0" err="1">
                <a:cs typeface="Arial" panose="020B0604020202020204" pitchFamily="34" charset="0"/>
              </a:rPr>
              <a:t>Inovasi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8E13D-94F4-4655-8752-B18C8D48D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196294" cy="604781"/>
          </a:xfrm>
        </p:spPr>
        <p:txBody>
          <a:bodyPr/>
          <a:lstStyle/>
          <a:p>
            <a:r>
              <a:rPr lang="en-US" dirty="0" err="1"/>
              <a:t>Pengertian</a:t>
            </a:r>
            <a:r>
              <a:rPr lang="en-US" dirty="0"/>
              <a:t> Proses </a:t>
            </a:r>
            <a:r>
              <a:rPr lang="en-US" dirty="0" err="1"/>
              <a:t>Inovasi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Secara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singkat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berarti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ide,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gagasan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praktek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baru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.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Sehingga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secara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keseluruhan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diartikan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“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Sesuatu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ide,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produk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informasi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teknologi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kelembagaan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perilaku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nilai-nilai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praktek-praktek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baru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belum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banyak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diketahui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diterima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digunakan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oleh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sebagian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besar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warga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masyarakat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suatu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lokasi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tertentu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mendorong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terjadinya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perubahan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–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perubahan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di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segala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aspek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kehidupan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masyarakat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(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Mardikanto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1988)”.</a:t>
            </a:r>
          </a:p>
          <a:p>
            <a:pPr marL="0" indent="0" algn="just">
              <a:buNone/>
            </a:pPr>
            <a:endParaRPr lang="en-ID" sz="2000" b="0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Proses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mencul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ide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praktek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pembuatanproduk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31100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243423" cy="604781"/>
          </a:xfrm>
        </p:spPr>
        <p:txBody>
          <a:bodyPr/>
          <a:lstStyle/>
          <a:p>
            <a:r>
              <a:rPr lang="en-US" dirty="0"/>
              <a:t>Nama – Nama </a:t>
            </a:r>
            <a:r>
              <a:rPr lang="en-US" dirty="0" err="1"/>
              <a:t>Kelompok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189537"/>
            <a:ext cx="5887083" cy="2441169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1 :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MATIUS UMBU HIWAL                    (242202)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APRILIANTO APRILLO PALI KADATA  (242247)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ARSONIAS ND HAMANAY               (242201)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NOVIAN TAMU AMA                      (242253)</a:t>
            </a: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B68C445-F201-46A4-B2AA-17EDD83C744B}"/>
              </a:ext>
            </a:extLst>
          </p:cNvPr>
          <p:cNvSpPr txBox="1">
            <a:spLocks/>
          </p:cNvSpPr>
          <p:nvPr/>
        </p:nvSpPr>
        <p:spPr>
          <a:xfrm>
            <a:off x="6587306" y="1189537"/>
            <a:ext cx="5286448" cy="3463146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Tx/>
              <a:buNone/>
            </a:pP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:</a:t>
            </a:r>
          </a:p>
          <a:p>
            <a:pPr marL="971550" lvl="1" indent="-514350" algn="l">
              <a:buFont typeface="Arial" panose="020B0604020202020204" pitchFamily="34" charset="0"/>
              <a:buAutoNum type="arabicPeriod"/>
            </a:pP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Jofin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mbu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ogARA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2422009</a:t>
            </a:r>
          </a:p>
          <a:p>
            <a:pPr marL="971550" lvl="1" indent="-514350" algn="l"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Agnes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Rambu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iti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2422011</a:t>
            </a:r>
          </a:p>
          <a:p>
            <a:pPr marL="971550" lvl="1" indent="-514350" algn="l"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YOSEF M.F. LEDE		2422067</a:t>
            </a:r>
          </a:p>
          <a:p>
            <a:pPr marL="971550" lvl="1" indent="-514350" algn="l"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Alfonsa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Ina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Wello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		2422056</a:t>
            </a:r>
          </a:p>
          <a:p>
            <a:pPr marL="971550" lvl="1" indent="-514350" algn="l">
              <a:buAutoNum type="arabicPeriod"/>
            </a:pP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Yumiyati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Dada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ole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2422015</a:t>
            </a:r>
          </a:p>
          <a:p>
            <a:pPr marL="971550" lvl="1" indent="-514350" algn="l">
              <a:buAutoNum type="arabicPeriod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Kurniawan A. Pandang 	2422033</a:t>
            </a:r>
          </a:p>
          <a:p>
            <a:pPr marL="971550" lvl="1" indent="-514350" algn="l">
              <a:buAutoNum type="arabicPeriod"/>
            </a:pP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Mesrania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Malo 		2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422023</a:t>
            </a:r>
          </a:p>
          <a:p>
            <a:pPr marL="971550" lvl="1" indent="-514350" algn="l">
              <a:buAutoNum type="arabicPeriod"/>
            </a:pP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Imelinda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onga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aha	2422060</a:t>
            </a:r>
          </a:p>
          <a:p>
            <a:pPr marL="971550" lvl="1" indent="-514350" algn="l">
              <a:buAutoNum type="arabicPeriod"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Nerdus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Umbu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Nggaluk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	2422010</a:t>
            </a:r>
          </a:p>
          <a:p>
            <a:pPr marL="971550" lvl="1" indent="-514350" algn="l">
              <a:buAutoNum type="arabicPeriod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Sonia N. E.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Paralomi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	2422007</a:t>
            </a:r>
          </a:p>
          <a:p>
            <a:pPr marL="0" indent="0" algn="just">
              <a:buFontTx/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037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243423" cy="604781"/>
          </a:xfrm>
        </p:spPr>
        <p:txBody>
          <a:bodyPr/>
          <a:lstStyle/>
          <a:p>
            <a:r>
              <a:rPr lang="en-US" dirty="0"/>
              <a:t>Nama – Nama </a:t>
            </a:r>
            <a:r>
              <a:rPr lang="en-US" dirty="0" err="1"/>
              <a:t>Kelompok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189537"/>
            <a:ext cx="5887083" cy="404136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Kelompok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3 :</a:t>
            </a:r>
          </a:p>
          <a:p>
            <a:pPr marL="342900" indent="-342900">
              <a:buAutoNum type="arabicPeriod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SAMSUL ARIP UMBU KABOKA JANGI	2422041</a:t>
            </a:r>
          </a:p>
          <a:p>
            <a:pPr marL="342900" indent="-342900">
              <a:buAutoNum type="arabicPeriod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RINDAWANI RAMBU TAGU HANA	2422005</a:t>
            </a:r>
          </a:p>
          <a:p>
            <a:pPr marL="342900" indent="-342900">
              <a:buAutoNum type="arabicPeriod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FEKIANUS KAKA MESA (FEKMES)	2422008</a:t>
            </a:r>
          </a:p>
          <a:p>
            <a:pPr marL="342900" indent="-342900">
              <a:buAutoNum type="arabicPeriod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MARCO GORIORIO PAREIRA		2422024</a:t>
            </a:r>
          </a:p>
          <a:p>
            <a:pPr marL="342900" indent="-342900">
              <a:buAutoNum type="arabicPeriod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AGUSTINA BULU (ABU)		2422061</a:t>
            </a:r>
          </a:p>
          <a:p>
            <a:pPr marL="342900" indent="-342900">
              <a:buAutoNum type="arabicPeriod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INA KAITA NIWA (IKAN)		2422017</a:t>
            </a:r>
          </a:p>
          <a:p>
            <a:pPr marL="342900" indent="-342900">
              <a:buAutoNum type="arabicPeriod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JAMES MANDAHA (JAMAN)		2422039</a:t>
            </a:r>
          </a:p>
          <a:p>
            <a:pPr marL="342900" indent="-342900">
              <a:buAutoNum type="arabicPeriod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ANTOTIO UMBU TAGELA		2422022</a:t>
            </a:r>
          </a:p>
          <a:p>
            <a:pPr marL="342900" indent="-342900">
              <a:buAutoNum type="arabicPeriod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NINNOY AQUINO JEFRA KOTE		2422069</a:t>
            </a:r>
          </a:p>
          <a:p>
            <a:pPr marL="342900" indent="-342900">
              <a:buAutoNum type="arabicPeriod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SAMUEL ERWIN DJAMI (SEMI)		2421010</a:t>
            </a: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B68C445-F201-46A4-B2AA-17EDD83C744B}"/>
              </a:ext>
            </a:extLst>
          </p:cNvPr>
          <p:cNvSpPr txBox="1">
            <a:spLocks/>
          </p:cNvSpPr>
          <p:nvPr/>
        </p:nvSpPr>
        <p:spPr>
          <a:xfrm>
            <a:off x="6587305" y="1189537"/>
            <a:ext cx="5887083" cy="346314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Tx/>
              <a:buNone/>
            </a:pP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</a:rPr>
              <a:t>Kelompok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</a:rPr>
              <a:t> 4 :</a:t>
            </a:r>
          </a:p>
          <a:p>
            <a:pPr marL="457200" indent="-457200" algn="just">
              <a:buAutoNum type="arabicPeriod"/>
            </a:pP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Riski</a:t>
            </a:r>
            <a:r>
              <a:rPr lang="en-US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 U</a:t>
            </a: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de </a:t>
            </a:r>
            <a:r>
              <a:rPr lang="en-US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G</a:t>
            </a: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eorge (2422063)</a:t>
            </a:r>
            <a:endParaRPr lang="en-US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indent="-457200" algn="just">
              <a:buAutoNum type="arabicPeriod"/>
            </a:pP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Yanus </a:t>
            </a:r>
            <a:r>
              <a:rPr lang="en-US" sz="2000" kern="100" dirty="0"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D</a:t>
            </a: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ewa </a:t>
            </a:r>
            <a:r>
              <a:rPr lang="en-US" sz="2000" kern="100" dirty="0"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</a:t>
            </a: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anga </a:t>
            </a:r>
            <a:r>
              <a:rPr lang="en-US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</a:t>
            </a: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adi (2422004)</a:t>
            </a:r>
            <a:endParaRPr lang="en-US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indent="-457200" algn="just">
              <a:buAutoNum type="arabicPeriod"/>
            </a:pP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Amos </a:t>
            </a:r>
            <a:r>
              <a:rPr lang="en-US" sz="2000" kern="100" dirty="0"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W</a:t>
            </a: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unga (2422006)</a:t>
            </a:r>
            <a:endParaRPr lang="en-US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indent="-457200" algn="just">
              <a:buAutoNum type="arabicPeriod"/>
            </a:pP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Tirta </a:t>
            </a:r>
            <a:r>
              <a:rPr lang="en-US" sz="2000" kern="100" dirty="0"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S</a:t>
            </a: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aputra </a:t>
            </a:r>
            <a:r>
              <a:rPr lang="en-US" sz="2000" kern="100" dirty="0"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K</a:t>
            </a: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ale </a:t>
            </a:r>
            <a:r>
              <a:rPr lang="en-US" sz="2000" kern="100" dirty="0"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T</a:t>
            </a: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ao (2422051)</a:t>
            </a:r>
            <a:endParaRPr lang="en-US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indent="-457200" algn="just">
              <a:buAutoNum type="arabicPeriod"/>
            </a:pP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Gilberto </a:t>
            </a:r>
            <a:r>
              <a:rPr lang="en-US" sz="2000" kern="100" dirty="0"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M</a:t>
            </a: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ilandri </a:t>
            </a:r>
            <a:r>
              <a:rPr lang="en-US" sz="2000" kern="100" dirty="0"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R</a:t>
            </a: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angga (2422045)</a:t>
            </a:r>
            <a:endParaRPr lang="en-US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indent="-457200" algn="just">
              <a:buAutoNum type="arabicPeriod"/>
            </a:pP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Maria </a:t>
            </a:r>
            <a:r>
              <a:rPr lang="en-US" sz="2000" kern="100" dirty="0"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A</a:t>
            </a: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njelina </a:t>
            </a:r>
            <a:r>
              <a:rPr lang="en-US" sz="2000" kern="100" dirty="0"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T</a:t>
            </a: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aka(2422042)</a:t>
            </a:r>
            <a:endParaRPr lang="en-US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indent="-457200" algn="just">
              <a:buAutoNum type="arabicPeriod"/>
            </a:pP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Armince </a:t>
            </a:r>
            <a:r>
              <a:rPr lang="en-US" sz="2000" kern="100" dirty="0"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</a:t>
            </a: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edu(2422043)</a:t>
            </a:r>
            <a:endParaRPr lang="en-US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457200" indent="-457200" algn="just">
              <a:buAutoNum type="arabicPeriod"/>
            </a:pP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Apriningsi </a:t>
            </a:r>
            <a:r>
              <a:rPr lang="en-US" sz="2000" kern="100" dirty="0"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W</a:t>
            </a:r>
            <a:r>
              <a:rPr lang="id-ID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unga (2422038)</a:t>
            </a:r>
            <a:endParaRPr lang="en-US" sz="2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0" indent="0" algn="just">
              <a:buFontTx/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3397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2938625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2 : 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Proses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inovasi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pelatihan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pembuatan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Kambambang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di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Kelurahan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Wangga</a:t>
            </a:r>
            <a:endParaRPr lang="en-ID" sz="2000" b="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Pembuatan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Kambambang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menggunakan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tepung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ubi,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tepung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terigu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tepung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hati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ayam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gula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halus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kelapa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sangrau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mentega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chococips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kunung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telur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dimana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Langkah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mengurangi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angka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stunting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kepada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anak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anak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Langkah – Langkah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sebelum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melakukan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pembuatan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Kambambang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 </a:t>
            </a:r>
          </a:p>
          <a:p>
            <a:pPr marL="457200" indent="-457200" algn="just">
              <a:buAutoNum type="arabicPeriod"/>
            </a:pP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Langkah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pertama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memahami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kebutuhan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Kalumbang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tentang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produk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kambambang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mengurangi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stunting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kepada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anak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anak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Langkah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kedua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etelah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kebutuhan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petani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telah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di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identifikasi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maka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tahap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berikutnya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yaitu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mempersiapkan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di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perlukan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pembuatan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kambambang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mengatasi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memenuhi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kebutuhan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stunting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Langkah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ketiga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memberikan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pelatihan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pada para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pada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pembuatan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Kambambang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C702FFE-CBDB-4389-9546-D49B81AFB75C}"/>
              </a:ext>
            </a:extLst>
          </p:cNvPr>
          <p:cNvSpPr/>
          <p:nvPr/>
        </p:nvSpPr>
        <p:spPr>
          <a:xfrm>
            <a:off x="9680587" y="1358744"/>
            <a:ext cx="2541036" cy="62358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dirty="0" err="1"/>
              <a:t>Sumber</a:t>
            </a:r>
            <a:r>
              <a:rPr lang="en-US" dirty="0"/>
              <a:t> : Hasil Proses </a:t>
            </a:r>
            <a:r>
              <a:rPr lang="en-US" dirty="0" err="1"/>
              <a:t>Inovasi</a:t>
            </a:r>
            <a:r>
              <a:rPr lang="en-US" dirty="0"/>
              <a:t> di </a:t>
            </a:r>
            <a:r>
              <a:rPr lang="en-US" dirty="0" err="1"/>
              <a:t>Kelompok</a:t>
            </a:r>
            <a:r>
              <a:rPr lang="en-US" dirty="0"/>
              <a:t> 2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4460077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2938625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6996" y="1122730"/>
            <a:ext cx="9026291" cy="4834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3 :</a:t>
            </a:r>
          </a:p>
          <a:p>
            <a:pPr marL="0" indent="0" algn="just">
              <a:buNone/>
            </a:pP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389AE7D-2EA3-4958-9B03-81AB47431262}"/>
              </a:ext>
            </a:extLst>
          </p:cNvPr>
          <p:cNvSpPr/>
          <p:nvPr/>
        </p:nvSpPr>
        <p:spPr>
          <a:xfrm>
            <a:off x="36996" y="4336216"/>
            <a:ext cx="8277010" cy="62358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dirty="0" err="1"/>
              <a:t>Sumber</a:t>
            </a:r>
            <a:r>
              <a:rPr lang="en-US" dirty="0"/>
              <a:t> : Hasil Proses </a:t>
            </a:r>
            <a:r>
              <a:rPr lang="en-US" dirty="0" err="1"/>
              <a:t>Inovasi</a:t>
            </a:r>
            <a:r>
              <a:rPr lang="en-US" dirty="0"/>
              <a:t> di </a:t>
            </a:r>
            <a:r>
              <a:rPr lang="en-US" dirty="0" err="1"/>
              <a:t>Kelompok</a:t>
            </a:r>
            <a:r>
              <a:rPr lang="en-US" dirty="0"/>
              <a:t> 3</a:t>
            </a:r>
            <a:endParaRPr lang="en-ID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8D88639-F6CB-4B1D-845C-266FDF0571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5495424"/>
              </p:ext>
            </p:extLst>
          </p:nvPr>
        </p:nvGraphicFramePr>
        <p:xfrm>
          <a:off x="36996" y="1658894"/>
          <a:ext cx="8395335" cy="25473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8335">
                  <a:extLst>
                    <a:ext uri="{9D8B030D-6E8A-4147-A177-3AD203B41FA5}">
                      <a16:colId xmlns:a16="http://schemas.microsoft.com/office/drawing/2014/main" val="2894907662"/>
                    </a:ext>
                  </a:extLst>
                </a:gridCol>
                <a:gridCol w="6477000">
                  <a:extLst>
                    <a:ext uri="{9D8B030D-6E8A-4147-A177-3AD203B41FA5}">
                      <a16:colId xmlns:a16="http://schemas.microsoft.com/office/drawing/2014/main" val="783791699"/>
                    </a:ext>
                  </a:extLst>
                </a:gridCol>
              </a:tblGrid>
              <a:tr h="2547345">
                <a:tc>
                  <a:txBody>
                    <a:bodyPr/>
                    <a:lstStyle/>
                    <a:p>
                      <a:pPr marL="330835" indent="-6350">
                        <a:lnSpc>
                          <a:spcPct val="103000"/>
                        </a:lnSpc>
                        <a:spcBef>
                          <a:spcPts val="35"/>
                        </a:spcBef>
                        <a:spcAft>
                          <a:spcPts val="20"/>
                        </a:spcAft>
                      </a:pPr>
                      <a:r>
                        <a:rPr lang="en-ID" sz="12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Proses inovasi pemilihan program penyuluhan terkait pelatihan pembuatan pakan silase di Desa Mbatakapidu</a:t>
                      </a:r>
                      <a:endParaRPr lang="en-ID" sz="1200" kern="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30835" indent="-6350" algn="just">
                        <a:lnSpc>
                          <a:spcPct val="103000"/>
                        </a:lnSpc>
                        <a:spcBef>
                          <a:spcPts val="35"/>
                        </a:spcBef>
                        <a:spcAft>
                          <a:spcPts val="20"/>
                        </a:spcAft>
                      </a:pP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Hasil survey dan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pengumpulan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data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dalam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bentuk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diskusi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dan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wawancara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terhadap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masyarakat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dan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kepala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Mbatakapidu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dengan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melihat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potensi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ketersediaan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sumber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daya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alam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(SDA)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berupa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rumput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daun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gamal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dan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lamtoro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merupakan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salah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potensi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yang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perlu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dikelola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dan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dikembang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lanjutkan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menjadi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suatu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produk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yang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memiliki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nilai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guna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dan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sumber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nutrisi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yang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lengkap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serta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sebagai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salah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bentuk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cadangan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bagi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ternak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dimusim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kemarau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yang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panjang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yang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biasa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disebut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silase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Inovasi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yang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digunakan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dalam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pembuatan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silase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adalah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menggunakan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EM4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peternakan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dimana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EM4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peternakan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memiliki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kelebihan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yaitu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meningkatkan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kualitas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silase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mempercepat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proses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fermentasi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dan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meningkatkan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nafsu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ternak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endParaRPr lang="en-ID" sz="1200" kern="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10883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9098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B725E-F1E1-4649-9BD7-6628CA5AC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2938625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98E2A-7544-457E-BA44-12C4C50C5485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4 : 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Proses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inofasi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pelatihan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pembuatan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pupuk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bokashi di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Desa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Kiritana</a:t>
            </a:r>
            <a:endParaRPr lang="en-ID" sz="2000" b="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Pembuatan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pupuk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bokashi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menggunakan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feses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kambing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daun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gamal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abu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dan EM4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merupakan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langkah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membantu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kesuburan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tanah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menghindari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mengurangi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penggunaan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pupuk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kimia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Langkah – Langkah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sebelum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melakukan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pembuatan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pupuk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bokashi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 </a:t>
            </a:r>
          </a:p>
          <a:p>
            <a:pPr marL="457200" indent="-457200" algn="just">
              <a:buAutoNum type="arabicPeriod"/>
            </a:pP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Langkah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pertama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memahami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kebutuhan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petani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memahami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tantangan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mereka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hadapi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seperti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penurunan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kesuburan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tanah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ketergantungan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kepada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pupuk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kimia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>
              <a:buAutoNum type="arabicPeriod"/>
            </a:pP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Langkah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kedua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etelah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kebutuhan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petani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telah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di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identifikasi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maka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tahap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berikutnya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yaitu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mempersiapkan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di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perlukan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pembuatan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pupuk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bokakshi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dapat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mengatasi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memenuhi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kebutuhan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petani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Langkah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ketiga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memberikan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pelatihan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pada para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petani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pembuatan</a:t>
            </a:r>
            <a:r>
              <a:rPr lang="en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pupuk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75928-5C3F-49C8-B983-A2F5524F3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2516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CD998F8-8A63-452B-B4F8-975C0622A232}"/>
              </a:ext>
            </a:extLst>
          </p:cNvPr>
          <p:cNvSpPr/>
          <p:nvPr/>
        </p:nvSpPr>
        <p:spPr>
          <a:xfrm>
            <a:off x="9542057" y="1404711"/>
            <a:ext cx="2649943" cy="62358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dirty="0" err="1"/>
              <a:t>Sumber</a:t>
            </a:r>
            <a:r>
              <a:rPr lang="en-US" dirty="0"/>
              <a:t> : Hasil Proses </a:t>
            </a:r>
            <a:r>
              <a:rPr lang="en-US" dirty="0" err="1"/>
              <a:t>Inovasi</a:t>
            </a:r>
            <a:r>
              <a:rPr lang="en-US" dirty="0"/>
              <a:t> di </a:t>
            </a:r>
            <a:r>
              <a:rPr lang="en-US" dirty="0" err="1"/>
              <a:t>Kelompok</a:t>
            </a:r>
            <a:r>
              <a:rPr lang="en-US" dirty="0"/>
              <a:t> 4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503136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>
                <a:cs typeface="Arial" panose="020B0604020202020204" pitchFamily="34" charset="0"/>
              </a:rPr>
              <a:t>Proses </a:t>
            </a:r>
            <a:r>
              <a:rPr lang="en-ID" sz="4400" dirty="0" err="1">
                <a:cs typeface="Arial" panose="020B0604020202020204" pitchFamily="34" charset="0"/>
              </a:rPr>
              <a:t>Inovasi</a:t>
            </a:r>
            <a:r>
              <a:rPr lang="en-ID" sz="4400" dirty="0">
                <a:cs typeface="Arial" panose="020B0604020202020204" pitchFamily="34" charset="0"/>
              </a:rPr>
              <a:t> </a:t>
            </a:r>
            <a:r>
              <a:rPr lang="en-ID" sz="4400" dirty="0" err="1">
                <a:cs typeface="Arial" panose="020B0604020202020204" pitchFamily="34" charset="0"/>
              </a:rPr>
              <a:t>Adopsi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C93E1-40FD-483A-9176-EEDDAEFA3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748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5305620" cy="604781"/>
          </a:xfrm>
        </p:spPr>
        <p:txBody>
          <a:bodyPr/>
          <a:lstStyle/>
          <a:p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Adopsi</a:t>
            </a:r>
            <a:r>
              <a:rPr lang="en-US" dirty="0"/>
              <a:t> </a:t>
            </a:r>
            <a:r>
              <a:rPr lang="en-US" dirty="0" err="1"/>
              <a:t>Inovasi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Soekartawi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(2005),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sebuah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pengubahan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penemuan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dikomunikasikan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pihak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lain,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kemudian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diadopsi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57428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047950" cy="604781"/>
          </a:xfrm>
        </p:spPr>
        <p:txBody>
          <a:bodyPr/>
          <a:lstStyle/>
          <a:p>
            <a:r>
              <a:rPr lang="en-US" dirty="0" err="1"/>
              <a:t>Adopsi</a:t>
            </a:r>
            <a:r>
              <a:rPr lang="en-US" dirty="0"/>
              <a:t> </a:t>
            </a:r>
            <a:r>
              <a:rPr lang="en-US" dirty="0" err="1"/>
              <a:t>Inovasi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mengadopsi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terdapat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penundaan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lama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pertama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kali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mendengar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periode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None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Rogers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Van den Ban dan Hawkins (1999),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menunjukkan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bukti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tahap-tahap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penyadaran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: 1.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2.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Pengimbauan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pembentukan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pengubahan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) 3.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Implementasi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penolakan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) 4.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Konfirmasi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642841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459875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Adopsi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 fontAlgn="base">
              <a:buNone/>
            </a:pP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Kecepatan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adopsi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dipengaruhi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oleh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banyak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faktor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yaitu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:</a:t>
            </a:r>
          </a:p>
          <a:p>
            <a:pPr algn="just" fontAlgn="base"/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Sifat –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sifat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karakteristik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inovasi</a:t>
            </a:r>
            <a:endParaRPr lang="en-ID" sz="2000" b="0" i="0" dirty="0">
              <a:solidFill>
                <a:srgbClr val="555555"/>
              </a:solidFill>
              <a:effectLst/>
              <a:latin typeface="Arial" panose="020B0604020202020204" pitchFamily="34" charset="0"/>
            </a:endParaRPr>
          </a:p>
          <a:p>
            <a:pPr algn="just" fontAlgn="base"/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Sifat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karakteristik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calon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pengguna</a:t>
            </a:r>
            <a:endParaRPr lang="en-ID" sz="2000" b="0" i="0" dirty="0">
              <a:solidFill>
                <a:srgbClr val="555555"/>
              </a:solidFill>
              <a:effectLst/>
              <a:latin typeface="Arial" panose="020B0604020202020204" pitchFamily="34" charset="0"/>
            </a:endParaRPr>
          </a:p>
          <a:p>
            <a:pPr algn="just" fontAlgn="base"/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Pengambilan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keputusaan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adopsi</a:t>
            </a:r>
            <a:endParaRPr lang="en-ID" sz="2000" b="0" i="0" dirty="0">
              <a:solidFill>
                <a:srgbClr val="555555"/>
              </a:solidFill>
              <a:effectLst/>
              <a:latin typeface="Arial" panose="020B0604020202020204" pitchFamily="34" charset="0"/>
            </a:endParaRPr>
          </a:p>
          <a:p>
            <a:pPr algn="just" fontAlgn="base"/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Saluran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media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digunakan</a:t>
            </a:r>
            <a:endParaRPr lang="en-ID" sz="2000" b="0" i="0" dirty="0">
              <a:solidFill>
                <a:srgbClr val="555555"/>
              </a:solidFill>
              <a:effectLst/>
              <a:latin typeface="Arial" panose="020B0604020202020204" pitchFamily="34" charset="0"/>
            </a:endParaRPr>
          </a:p>
          <a:p>
            <a:pPr algn="just" fontAlgn="base"/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Kualifikasi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penyuluh</a:t>
            </a:r>
            <a:endParaRPr lang="en-ID" sz="2000" b="0" i="0" dirty="0">
              <a:solidFill>
                <a:srgbClr val="555555"/>
              </a:solidFill>
              <a:effectLst/>
              <a:latin typeface="Arial" panose="020B0604020202020204" pitchFamily="34" charset="0"/>
            </a:endParaRPr>
          </a:p>
          <a:p>
            <a:pPr marL="0" indent="0" algn="just">
              <a:buNone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988534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459875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Adopsi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algn="just" fontAlgn="base"/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Proses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adopsi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juga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didekati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pemahaman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bahwa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adopsi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itu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sendiri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merupakan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proses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diupyakan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secara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sadar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demi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tercapainya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tujuan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pembangunan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.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Sebagai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suatu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proses,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pembanguna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merupakan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interaksi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dari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banyak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pihak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secara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langsung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maupun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tidak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langsung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terkait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upaya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peningkatan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produktivitas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usahatani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peningkatan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pendapatan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serta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perbaikan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mutu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hidup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melalui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penerapan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teknologi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terpilih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(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Mardikanto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1988).</a:t>
            </a:r>
          </a:p>
          <a:p>
            <a:pPr algn="just" fontAlgn="base"/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Selaras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hal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itu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maka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kajian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terhadap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faktor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–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faktor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penentu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adopsi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dilakukan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melalui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tiga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pendekatan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sekaligus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meliputi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: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pendekatan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komunikasi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psiko-sosial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sistem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agribisnis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879340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459875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Adopsi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algn="just" fontAlgn="base"/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Proses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adopsi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ditentukan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oleh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kualitas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mencakup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: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kualitas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sifat-sifat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inovasinya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saluran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komunikasi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digunakan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ciri-ciri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dari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sasaran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meliputi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: status social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ekonomi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persepsinya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terhadap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aparat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pelaksana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kegiatan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maupun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program – program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pembangunan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pada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umumnya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just" fontAlgn="base"/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057863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1231857" cy="604781"/>
          </a:xfrm>
        </p:spPr>
        <p:txBody>
          <a:bodyPr/>
          <a:lstStyle/>
          <a:p>
            <a:r>
              <a:rPr lang="en-US" dirty="0" err="1"/>
              <a:t>Faktor</a:t>
            </a:r>
            <a:r>
              <a:rPr lang="en-US" dirty="0"/>
              <a:t> – </a:t>
            </a:r>
            <a:r>
              <a:rPr lang="en-US" dirty="0" err="1"/>
              <a:t>Faktor</a:t>
            </a:r>
            <a:r>
              <a:rPr lang="en-US" dirty="0"/>
              <a:t> yang </a:t>
            </a:r>
            <a:r>
              <a:rPr lang="en-US" dirty="0" err="1"/>
              <a:t>Berpengaruh</a:t>
            </a:r>
            <a:r>
              <a:rPr lang="en-US" dirty="0"/>
              <a:t> Proses </a:t>
            </a:r>
            <a:r>
              <a:rPr lang="en-US" dirty="0" err="1"/>
              <a:t>Adopsi</a:t>
            </a:r>
            <a:r>
              <a:rPr lang="en-US" dirty="0"/>
              <a:t> </a:t>
            </a:r>
            <a:r>
              <a:rPr lang="en-US" dirty="0" err="1"/>
              <a:t>Inovasi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800" b="0" dirty="0" err="1"/>
              <a:t>Berdasarkan</a:t>
            </a:r>
            <a:r>
              <a:rPr lang="en-US" sz="2800" b="0" dirty="0"/>
              <a:t> Hasil </a:t>
            </a:r>
            <a:r>
              <a:rPr lang="en-US" sz="2800" b="0" dirty="0" err="1"/>
              <a:t>Penelitian</a:t>
            </a:r>
            <a:r>
              <a:rPr lang="en-US" sz="2800" b="0" dirty="0"/>
              <a:t> </a:t>
            </a:r>
            <a:r>
              <a:rPr lang="en-US" sz="2800" b="0" dirty="0" err="1"/>
              <a:t>Mulyadi</a:t>
            </a:r>
            <a:r>
              <a:rPr lang="en-US" sz="2800" b="0" dirty="0"/>
              <a:t> (2007),</a:t>
            </a:r>
            <a:r>
              <a:rPr lang="en-US" sz="2800" b="0" dirty="0" err="1"/>
              <a:t>Faktor</a:t>
            </a:r>
            <a:r>
              <a:rPr lang="en-US" sz="2800" b="0" dirty="0"/>
              <a:t> – </a:t>
            </a:r>
            <a:r>
              <a:rPr lang="en-US" sz="2800" b="0" dirty="0" err="1"/>
              <a:t>Faktor</a:t>
            </a:r>
            <a:r>
              <a:rPr lang="en-US" sz="2800" b="0" dirty="0"/>
              <a:t> yang </a:t>
            </a:r>
            <a:r>
              <a:rPr lang="en-US" sz="2800" b="0" dirty="0" err="1"/>
              <a:t>Berpengaruh</a:t>
            </a:r>
            <a:r>
              <a:rPr lang="en-US" sz="2800" b="0" dirty="0"/>
              <a:t> Proses </a:t>
            </a:r>
            <a:r>
              <a:rPr lang="en-US" sz="2800" b="0" dirty="0" err="1"/>
              <a:t>Adopsi</a:t>
            </a:r>
            <a:r>
              <a:rPr lang="en-US" sz="2800" b="0" dirty="0"/>
              <a:t> </a:t>
            </a:r>
            <a:r>
              <a:rPr lang="en-US" sz="2800" b="0" dirty="0" err="1"/>
              <a:t>Inovasi</a:t>
            </a:r>
            <a:r>
              <a:rPr lang="en-US" sz="2800" b="0" dirty="0"/>
              <a:t> </a:t>
            </a:r>
            <a:r>
              <a:rPr lang="en-US" sz="2800" b="0" dirty="0" err="1"/>
              <a:t>adalah</a:t>
            </a:r>
            <a:r>
              <a:rPr lang="en-US" sz="2800" b="0" dirty="0"/>
              <a:t> :</a:t>
            </a:r>
          </a:p>
          <a:p>
            <a:pPr marL="514350" indent="-514350" algn="just" fontAlgn="base">
              <a:buAutoNum type="arabicPeriod"/>
            </a:pPr>
            <a:r>
              <a:rPr lang="en-US" sz="28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2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endParaRPr lang="en-US" sz="2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base">
              <a:buAutoNum type="arabicPeriod"/>
            </a:pPr>
            <a:r>
              <a:rPr lang="en-US" sz="28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2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0" dirty="0" err="1">
                <a:latin typeface="Arial" panose="020B0604020202020204" pitchFamily="34" charset="0"/>
                <a:cs typeface="Arial" panose="020B0604020202020204" pitchFamily="34" charset="0"/>
              </a:rPr>
              <a:t>Persuasif</a:t>
            </a:r>
            <a:endParaRPr lang="en-US" sz="2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base">
              <a:buAutoNum type="arabicPeriod"/>
            </a:pPr>
            <a:r>
              <a:rPr lang="en-US" sz="28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2800" b="0" dirty="0">
                <a:latin typeface="Arial" panose="020B0604020202020204" pitchFamily="34" charset="0"/>
                <a:cs typeface="Arial" panose="020B0604020202020204" pitchFamily="34" charset="0"/>
              </a:rPr>
              <a:t> Keputusan</a:t>
            </a:r>
          </a:p>
          <a:p>
            <a:pPr marL="457200" indent="-457200" algn="just" fontAlgn="base">
              <a:buAutoNum type="arabicPeriod"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234630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65844"/>
            <a:ext cx="3656899" cy="507831"/>
          </a:xfrm>
        </p:spPr>
        <p:txBody>
          <a:bodyPr/>
          <a:lstStyle/>
          <a:p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endParaRPr lang="en-ID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141062"/>
            <a:ext cx="9026291" cy="5351094"/>
          </a:xfrm>
        </p:spPr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Hasil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Mulyadi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(2007),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Berpengaruh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0" indent="0" algn="just" fontAlgn="base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Fenomena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dijelaskan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Arfak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factor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mempercepat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memperlancar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kebutuhan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Sebaliknya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terdapat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factor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penghambat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karakteristik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sosial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ekonomi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fontAlgn="base">
              <a:buAutoNum type="arabicPeriod"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29032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3665555" cy="604781"/>
          </a:xfrm>
        </p:spPr>
        <p:txBody>
          <a:bodyPr/>
          <a:lstStyle/>
          <a:p>
            <a:r>
              <a:rPr lang="en-US" dirty="0"/>
              <a:t>2. </a:t>
            </a:r>
            <a:r>
              <a:rPr lang="en-US" dirty="0" err="1"/>
              <a:t>Tahap</a:t>
            </a:r>
            <a:r>
              <a:rPr lang="en-US" dirty="0"/>
              <a:t> </a:t>
            </a:r>
            <a:r>
              <a:rPr lang="en-US" dirty="0" err="1"/>
              <a:t>Persuasif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Hasil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Mulyadi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(2007),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Berpengaruh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0" indent="0" algn="just" fontAlgn="base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Pada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seseorang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berkenan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berkenan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diterima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Arfak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selama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sulit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keberlanjutannya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saprodi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bibit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sayur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fitsai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pembasmi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hama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dibeli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kota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Manokwari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berjarak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bahkan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ratusan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kilo meter.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Demikian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dirasakan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sulit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dicoba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nyata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keberhasilannya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44319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039824" cy="604781"/>
          </a:xfrm>
        </p:spPr>
        <p:txBody>
          <a:bodyPr/>
          <a:lstStyle/>
          <a:p>
            <a:r>
              <a:rPr lang="en-US" dirty="0"/>
              <a:t>3. </a:t>
            </a:r>
            <a:r>
              <a:rPr lang="en-US" dirty="0" err="1"/>
              <a:t>Tahap</a:t>
            </a:r>
            <a:r>
              <a:rPr lang="en-US" dirty="0"/>
              <a:t> Keputusan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Hasil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Mulyadi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(2007),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Faktor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Berpengaruh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0" indent="0" algn="just" fontAlgn="base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menetapkan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menerima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menolak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Pada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besar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tergantung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dua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sebelumnya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Kalau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respon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dua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berkurang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maka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semakin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sedikit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Oleh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sebab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peubah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tetap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andalan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meyakinkan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manfaat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persuasif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mengingatkan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kembali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kelebihan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manfaat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algn="just" fontAlgn="base">
              <a:buAutoNum type="arabicPeriod"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546757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7644721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Adopsi</a:t>
            </a:r>
            <a:r>
              <a:rPr lang="en-US" dirty="0"/>
              <a:t> pada </a:t>
            </a:r>
            <a:r>
              <a:rPr lang="en-US" dirty="0" err="1"/>
              <a:t>penelitian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Proses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dipengaruhi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kemudahan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penerapan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dimengerti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harapan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mendapatkan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Wirdahayati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2010)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268116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7644721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Adopsi</a:t>
            </a:r>
            <a:r>
              <a:rPr lang="en-US" dirty="0"/>
              <a:t> pada </a:t>
            </a:r>
            <a:r>
              <a:rPr lang="en-US" dirty="0" err="1"/>
              <a:t>penelitian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Abdullah (2016), Proses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Fermentasi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Jerami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Padi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dijalani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seseorang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mulai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pertama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inovasi,kemudian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menyikapinya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lalu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mengambil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menolaknya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melihat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dibutuhkan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mulai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tahu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sadar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mengadopsi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khususnya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fermentasi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jerami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fontAlgn="base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Abdullah (2016), Proses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pengambilan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tahapmencoba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hingga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dibutuhkanwaktu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3-5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sebanyak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46,03%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1-3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sebanyak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42,86%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0-1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minggu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sebanyak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11,11%.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223810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7644721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Adopsi</a:t>
            </a:r>
            <a:r>
              <a:rPr lang="en-US" dirty="0"/>
              <a:t> pada </a:t>
            </a:r>
            <a:r>
              <a:rPr lang="en-US" dirty="0" err="1"/>
              <a:t>penelitian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Simamora</a:t>
            </a: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(2024).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 fontAlgn="base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 fontAlgn="base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Persuasif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 fontAlgn="base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</a:p>
          <a:p>
            <a:pPr marL="457200" indent="-457200" algn="just" fontAlgn="base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Implementasi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</a:p>
          <a:p>
            <a:pPr marL="457200" indent="-457200" algn="just" fontAlgn="base">
              <a:buAutoNum type="arabicPeriod"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Konfirmasi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 fontAlgn="base">
              <a:buNone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fontAlgn="base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Dukungan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kesesuaian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kesesuaian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media,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kesesuaian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kompetensi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Selain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dukungan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meliputi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ketersediaan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sarana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produksi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ketersediaan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pasar,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ketersediaan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dibutuhkan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453135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6991273" cy="604781"/>
          </a:xfrm>
        </p:spPr>
        <p:txBody>
          <a:bodyPr/>
          <a:lstStyle/>
          <a:p>
            <a:r>
              <a:rPr lang="en-US" dirty="0" err="1"/>
              <a:t>Simamora</a:t>
            </a:r>
            <a:r>
              <a:rPr lang="en-US" dirty="0"/>
              <a:t> (2024) : 1. </a:t>
            </a:r>
            <a:r>
              <a:rPr lang="en-US" dirty="0" err="1"/>
              <a:t>Pengetahuan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;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tergolong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55.0%,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terbiasa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inseminasi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mendapatkan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keuntungan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terpusat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keuntungan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mencoba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inovasi-inovasi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keuntungannya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belum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diketahui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733257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6108275" cy="604781"/>
          </a:xfrm>
        </p:spPr>
        <p:txBody>
          <a:bodyPr/>
          <a:lstStyle/>
          <a:p>
            <a:r>
              <a:rPr lang="en-US" dirty="0" err="1"/>
              <a:t>Simamora</a:t>
            </a:r>
            <a:r>
              <a:rPr lang="en-US" dirty="0"/>
              <a:t> (2024) : 2. </a:t>
            </a:r>
            <a:r>
              <a:rPr lang="en-US" dirty="0" err="1"/>
              <a:t>Persuasif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persuasi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tergolong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65.8%. Hasil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responden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dijelaskan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saling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mengajak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termotivasi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inseminasi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hamper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semua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ternak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betina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diminta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inseminasi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tepat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215236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6482544" cy="604781"/>
          </a:xfrm>
        </p:spPr>
        <p:txBody>
          <a:bodyPr/>
          <a:lstStyle/>
          <a:p>
            <a:r>
              <a:rPr lang="en-US" dirty="0" err="1"/>
              <a:t>Simamora</a:t>
            </a:r>
            <a:r>
              <a:rPr lang="en-US" dirty="0"/>
              <a:t> (2024) : 3. Keputusan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pengambilan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keputusan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tergolong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58.3%,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setelah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keuntungan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salah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inseminasi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termotivasi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menguntungan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sisi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teknik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harga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pemeliharaan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selanjutnya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132481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7051930" cy="604781"/>
          </a:xfrm>
        </p:spPr>
        <p:txBody>
          <a:bodyPr/>
          <a:lstStyle/>
          <a:p>
            <a:r>
              <a:rPr lang="en-US" dirty="0" err="1"/>
              <a:t>Simamora</a:t>
            </a:r>
            <a:r>
              <a:rPr lang="en-US" dirty="0"/>
              <a:t> (2024) : 4. </a:t>
            </a:r>
            <a:r>
              <a:rPr lang="en-US" dirty="0" err="1"/>
              <a:t>Implementasi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ahapan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implementasi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tergolong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60.8%,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penerapan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kontiniu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penerapan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inseminasi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berulang-ulang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menjadikan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sudah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terbiasa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paham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kelebihan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kekurangan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16792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6465616" cy="604781"/>
          </a:xfrm>
        </p:spPr>
        <p:txBody>
          <a:bodyPr/>
          <a:lstStyle/>
          <a:p>
            <a:r>
              <a:rPr lang="en-US" dirty="0" err="1"/>
              <a:t>Simamora</a:t>
            </a:r>
            <a:r>
              <a:rPr lang="en-US" dirty="0"/>
              <a:t> (2024) : 5. </a:t>
            </a:r>
            <a:r>
              <a:rPr lang="en-US" dirty="0" err="1"/>
              <a:t>Konfirmasi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tahapan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konfirmasi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tergolong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55.8%.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mengevaluasi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inseminasi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buatan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ternyata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keuntungan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besar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motivasi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tetap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menggeluti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inseminasi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buatan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18939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459875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Adopsi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Masyarakat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1 :</a:t>
            </a:r>
          </a:p>
          <a:p>
            <a:pPr marL="0" indent="0" algn="just" fontAlgn="base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Belum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Masyarakat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Mauliru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92032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459875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Adopsi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Masyarakat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2 :</a:t>
            </a:r>
          </a:p>
          <a:p>
            <a:pPr marL="0" indent="0" algn="just" fontAlgn="base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Belum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Masyarakat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Kelurahan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Wangga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956091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459875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Adopsi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Masyarakat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3 :</a:t>
            </a:r>
          </a:p>
          <a:p>
            <a:pPr marL="0" indent="0" algn="just" fontAlgn="base">
              <a:buNone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ECF2597-0E41-4424-A509-DAB0968604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468743"/>
              </p:ext>
            </p:extLst>
          </p:nvPr>
        </p:nvGraphicFramePr>
        <p:xfrm>
          <a:off x="0" y="1813025"/>
          <a:ext cx="8395335" cy="26327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8335">
                  <a:extLst>
                    <a:ext uri="{9D8B030D-6E8A-4147-A177-3AD203B41FA5}">
                      <a16:colId xmlns:a16="http://schemas.microsoft.com/office/drawing/2014/main" val="1338625744"/>
                    </a:ext>
                  </a:extLst>
                </a:gridCol>
                <a:gridCol w="6477000">
                  <a:extLst>
                    <a:ext uri="{9D8B030D-6E8A-4147-A177-3AD203B41FA5}">
                      <a16:colId xmlns:a16="http://schemas.microsoft.com/office/drawing/2014/main" val="869616812"/>
                    </a:ext>
                  </a:extLst>
                </a:gridCol>
              </a:tblGrid>
              <a:tr h="2632777">
                <a:tc>
                  <a:txBody>
                    <a:bodyPr/>
                    <a:lstStyle/>
                    <a:p>
                      <a:pPr marL="330835" indent="-6350">
                        <a:lnSpc>
                          <a:spcPct val="103000"/>
                        </a:lnSpc>
                        <a:spcBef>
                          <a:spcPts val="35"/>
                        </a:spcBef>
                        <a:spcAft>
                          <a:spcPts val="20"/>
                        </a:spcAft>
                      </a:pPr>
                      <a:r>
                        <a:rPr lang="en-ID" sz="12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Proes inovasi adopsi program penyuluhan terkait pelatihan pembuatan pakan silase di Desa Mbatakapidu</a:t>
                      </a:r>
                      <a:endParaRPr lang="en-ID" sz="1200" kern="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30835" indent="-6350" algn="just">
                        <a:lnSpc>
                          <a:spcPct val="103000"/>
                        </a:lnSpc>
                        <a:spcBef>
                          <a:spcPts val="35"/>
                        </a:spcBef>
                        <a:spcAft>
                          <a:spcPts val="20"/>
                        </a:spcAft>
                      </a:pP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Belum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adopsi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:</a:t>
                      </a:r>
                    </a:p>
                    <a:p>
                      <a:pPr marL="342900" lvl="0" indent="-342900" algn="just">
                        <a:lnSpc>
                          <a:spcPct val="103000"/>
                        </a:lnSpc>
                        <a:spcBef>
                          <a:spcPts val="35"/>
                        </a:spcBef>
                        <a:buFont typeface="+mj-lt"/>
                        <a:buAutoNum type="arabicPeriod"/>
                      </a:pP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Menurut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bpk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Yohanes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Mbaku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Lalu Panda,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kendala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dalam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melakukan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adopsi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adalah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belum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memiliki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ternak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kambing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dan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masih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fokus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dengan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kegiatan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pertanian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342900" lvl="0" indent="-342900" algn="just">
                        <a:lnSpc>
                          <a:spcPct val="103000"/>
                        </a:lnSpc>
                        <a:spcAft>
                          <a:spcPts val="20"/>
                        </a:spcAft>
                        <a:buFont typeface="+mj-lt"/>
                        <a:buAutoNum type="arabicPeriod"/>
                      </a:pP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Menurut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Babang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Sebagai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Ibu RT)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kendala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dalam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melakukan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pembuatan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paka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silase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adalah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jarak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kota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untuk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membeli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EM4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lumayan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jauh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tempat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tinggal</a:t>
                      </a:r>
                      <a:endParaRPr lang="en-ID" sz="1200" kern="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1778526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D0F3A474-E7D9-4777-A916-2E045A5DFDDE}"/>
              </a:ext>
            </a:extLst>
          </p:cNvPr>
          <p:cNvSpPr/>
          <p:nvPr/>
        </p:nvSpPr>
        <p:spPr>
          <a:xfrm>
            <a:off x="-112542" y="4445802"/>
            <a:ext cx="8145194" cy="62358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Sumber</a:t>
            </a:r>
            <a:r>
              <a:rPr lang="en-US" dirty="0"/>
              <a:t> : Hasil Monitoring Masyarakat </a:t>
            </a:r>
            <a:r>
              <a:rPr lang="en-US" dirty="0" err="1"/>
              <a:t>Mbatakapidu</a:t>
            </a:r>
            <a:r>
              <a:rPr lang="en-US" dirty="0"/>
              <a:t> di </a:t>
            </a:r>
            <a:r>
              <a:rPr lang="en-US" dirty="0" err="1"/>
              <a:t>Kelompok</a:t>
            </a:r>
            <a:r>
              <a:rPr lang="en-US" dirty="0"/>
              <a:t> 3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0688080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459875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Adopsi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050467"/>
            <a:ext cx="9509760" cy="5687957"/>
          </a:xfrm>
        </p:spPr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Masyarakat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4 :</a:t>
            </a:r>
          </a:p>
          <a:p>
            <a:pPr marL="0" indent="0" algn="just" fontAlgn="base">
              <a:buNone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 fontAlgn="base">
              <a:buAutoNum type="arabicPeriod"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Marta : </a:t>
            </a:r>
            <a:r>
              <a:rPr lang="id-ID" sz="2000" b="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Belum ada waktu yang tepat untuk membuat pupuk</a:t>
            </a:r>
            <a:endParaRPr lang="en-ID" sz="2000" b="0" kern="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just" fontAlgn="base">
              <a:buFontTx/>
              <a:buAutoNum type="arabicPeriod"/>
            </a:pPr>
            <a:r>
              <a:rPr lang="id-ID" sz="2000" b="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Sryani</a:t>
            </a:r>
            <a:r>
              <a:rPr lang="en-ID" sz="2000" b="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 </a:t>
            </a:r>
            <a:r>
              <a:rPr lang="id-ID" sz="2000" b="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Karena ada kesibukan dan membutuhkan waktu yang lama dalam pembuatan pupuk bokashi, tetapi sebenarnya pupuk sangat menguntungkan bagi petani kerena tidak mengandung bahan kimia</a:t>
            </a:r>
            <a:endParaRPr lang="en-ID" sz="2000" b="0" kern="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just" fontAlgn="base">
              <a:buFontTx/>
              <a:buAutoNum type="arabicPeriod"/>
            </a:pPr>
            <a:r>
              <a:rPr lang="en-ID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Marlina</a:t>
            </a:r>
            <a:r>
              <a:rPr lang="en-ID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 </a:t>
            </a:r>
            <a:r>
              <a:rPr lang="id-ID" sz="2000" b="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Karena kekurangan bahan</a:t>
            </a:r>
            <a:r>
              <a:rPr lang="en-US" sz="2000" b="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id-ID" sz="2000" b="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(em4)</a:t>
            </a:r>
            <a:endParaRPr lang="en-US" sz="2000" b="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 fontAlgn="base">
              <a:buNone/>
            </a:pP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Proses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Adopsi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</a:t>
            </a:r>
          </a:p>
          <a:p>
            <a:pPr marL="0" indent="0" algn="just" fontAlgn="base">
              <a:buNone/>
            </a:pP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Penyuluhan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4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dilaksanakan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pada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tanggal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6 April 2025,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kemudian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pada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tanggal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12 April dan 28 April 2025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masyarakat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telah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Adopsi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pebuatan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pupuk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bokashi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hal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ini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disebabkan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masyarakat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telah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mendapatkan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pengetahuan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dari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mahasiswa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peternakan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kelompok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4 dan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masyarakat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juga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telah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memilih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keputusan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mengadopsi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dalam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keidupan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rumah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0" kern="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tangga</a:t>
            </a:r>
            <a:r>
              <a:rPr lang="en-US" sz="2000" b="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masing - masing</a:t>
            </a:r>
          </a:p>
          <a:p>
            <a:pPr marL="0" indent="0" algn="just" fontAlgn="base">
              <a:buNone/>
            </a:pPr>
            <a:endParaRPr lang="en-ID" sz="2000" b="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just" fontAlgn="base">
              <a:buFontTx/>
              <a:buAutoNum type="arabicPeriod"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fontAlgn="base">
              <a:buNone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A0365C1-5509-469D-9238-EA82D87C00B4}"/>
              </a:ext>
            </a:extLst>
          </p:cNvPr>
          <p:cNvSpPr/>
          <p:nvPr/>
        </p:nvSpPr>
        <p:spPr>
          <a:xfrm>
            <a:off x="9509760" y="1050467"/>
            <a:ext cx="2682239" cy="11113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Sumber</a:t>
            </a:r>
            <a:r>
              <a:rPr lang="en-US" dirty="0"/>
              <a:t> : Hasil Monitoring Masyarakat </a:t>
            </a:r>
            <a:r>
              <a:rPr lang="en-US" dirty="0" err="1"/>
              <a:t>Kiritana</a:t>
            </a:r>
            <a:r>
              <a:rPr lang="en-US" dirty="0"/>
              <a:t> pada </a:t>
            </a:r>
            <a:r>
              <a:rPr lang="en-US" dirty="0" err="1"/>
              <a:t>Kelompok</a:t>
            </a:r>
            <a:r>
              <a:rPr lang="en-US" dirty="0"/>
              <a:t> 4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5419595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>
                <a:cs typeface="Arial" panose="020B0604020202020204" pitchFamily="34" charset="0"/>
              </a:rPr>
              <a:t>Proses </a:t>
            </a:r>
            <a:r>
              <a:rPr lang="en-ID" sz="4400" dirty="0" err="1">
                <a:cs typeface="Arial" panose="020B0604020202020204" pitchFamily="34" charset="0"/>
              </a:rPr>
              <a:t>Inovasi</a:t>
            </a:r>
            <a:r>
              <a:rPr lang="en-ID" sz="4400" dirty="0">
                <a:cs typeface="Arial" panose="020B0604020202020204" pitchFamily="34" charset="0"/>
              </a:rPr>
              <a:t> </a:t>
            </a:r>
            <a:r>
              <a:rPr lang="en-ID" sz="4400" dirty="0" err="1">
                <a:cs typeface="Arial" panose="020B0604020202020204" pitchFamily="34" charset="0"/>
              </a:rPr>
              <a:t>Difusi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4FE7EA-C2D5-4844-A3B5-1B7BEED49A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8158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174541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Difusi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Proses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Difusi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adalah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pembesaran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adopsi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dari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satu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individu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telah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mengadopsi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individu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lain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sistem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social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masyarakat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sasaran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sama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.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Seperti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telah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dikemukakan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kecepatan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adopsi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difusi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juga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tergantung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kepada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aktivitas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dilakukan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oleh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penyuluhnya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sendiri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.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805620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6591869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Adopsi</a:t>
            </a:r>
            <a:r>
              <a:rPr lang="en-US" dirty="0"/>
              <a:t> dan </a:t>
            </a:r>
            <a:r>
              <a:rPr lang="en-US" dirty="0" err="1"/>
              <a:t>Difusi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Sehubungan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hal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itu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percakapan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tentang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kekuatan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–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kekuatan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mendorong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percakapan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tentang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setiap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diharapkan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mempercepat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adopsi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difusi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melalui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:</a:t>
            </a:r>
          </a:p>
          <a:p>
            <a:pPr algn="just" fontAlgn="base"/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Melakukan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diagnose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terhadap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masalah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masyarakatnya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serta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kebutuhan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–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kebutuhan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nyata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(real need)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belum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dirasakan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masyarakatnya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just" fontAlgn="base"/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Adanya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kebutuhan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baru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mendorong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masyarakat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untuk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siap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melakukan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perubahan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–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perubahan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sedemikian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rupa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sehingga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kesadarannya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sendiri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mereka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termotivasi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untuk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melakukan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perubhan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–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perubahan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just" fontAlgn="base"/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Menjalin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hubungan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erat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masyarakat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sasaran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membuat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mereka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yakin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bahwa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mereka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mampu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memecahkan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masalahnya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serta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mewujudkan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terpenuhinya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kebutuhan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–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kebutuhan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baru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46699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6591869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Adopsi</a:t>
            </a:r>
            <a:r>
              <a:rPr lang="en-US" dirty="0"/>
              <a:t> dan </a:t>
            </a:r>
            <a:r>
              <a:rPr lang="en-US" dirty="0" err="1"/>
              <a:t>Difusi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Sehubungan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hal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itu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percakapan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tentang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kekuatan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–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kekuatan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mendorong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percakapan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tentang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setiap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penyuluh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diharapkan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mempercepat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adopsi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difusi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melalui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:</a:t>
            </a:r>
          </a:p>
          <a:p>
            <a:pPr algn="just" fontAlgn="base"/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Mendukung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membantu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masyarakat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sasaran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agar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keinginannya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menjadi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nyata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untuk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melakukan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perubahan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just" fontAlgn="base"/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Memantabkan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hubungan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masyarakat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sasaran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pada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akhirnya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melepaskan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mereka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untuk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berswakarsa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berswadaya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melakukan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perubahan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tanpa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harus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selalu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menggantungkan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bantuan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guna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melakukan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perubahan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mereka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laksanakan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sendiri</a:t>
            </a:r>
            <a:endParaRPr lang="en-ID" sz="2000" b="0" i="0" dirty="0">
              <a:solidFill>
                <a:srgbClr val="555555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939345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6591869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Adopsi</a:t>
            </a:r>
            <a:r>
              <a:rPr lang="en-US" dirty="0"/>
              <a:t> dan </a:t>
            </a:r>
            <a:r>
              <a:rPr lang="en-US" dirty="0" err="1"/>
              <a:t>Difusi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Berkaitan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dengan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proses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adopsi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difusi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perlu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dicermati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tentang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kelompok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perintis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pelopor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serta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pemuka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–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pendapat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(opinion leader).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Disamping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itu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kelompok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pemuka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–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pendapat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sering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dinilai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memegang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penting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proses “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Komunikasi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dua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tahap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”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ternyata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juga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tidak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selalu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dapat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dijadikn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panutan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acuan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masyarakatnya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. Hal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itu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disebabkan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karena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seringkali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mereka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hanya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menyalurkan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pendapatnya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inovasinya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lebih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menguntungkan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statusnya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sebagai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“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Pemuka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”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masyarakatnya.sedangkan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berupa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ide – ide yang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“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membahayakan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”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kedudukan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atau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bisnisnya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tidak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akan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disampaikan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kepada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masyarakatnya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40879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7359387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Difusi</a:t>
            </a:r>
            <a:r>
              <a:rPr lang="en-US" dirty="0"/>
              <a:t> pada </a:t>
            </a:r>
            <a:r>
              <a:rPr lang="en-US" dirty="0" err="1"/>
              <a:t>penelitian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189537"/>
            <a:ext cx="9026291" cy="5351094"/>
          </a:xfrm>
        </p:spPr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Farida (2020),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berdasarkan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hasil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Tanaman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Sukulen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merupakan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tanaman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lokalita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berkembang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karena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proses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difusi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adopsi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antara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petani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maju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(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inovator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)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petani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biasa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berkembang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dengan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cara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mengadopsi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dari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sumber-sumber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seperti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; internet,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koran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majalah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leaflet, </a:t>
            </a:r>
            <a:r>
              <a:rPr lang="en-US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brosur</a:t>
            </a:r>
            <a:r>
              <a:rPr lang="en-US" sz="2000" b="0" dirty="0">
                <a:solidFill>
                  <a:srgbClr val="222222"/>
                </a:solidFill>
                <a:latin typeface="Arial" panose="020B0604020202020204" pitchFamily="34" charset="0"/>
              </a:rPr>
              <a:t>.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359040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7359387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Difusi</a:t>
            </a:r>
            <a:r>
              <a:rPr lang="en-US" dirty="0"/>
              <a:t> pada </a:t>
            </a:r>
            <a:r>
              <a:rPr lang="en-US" dirty="0" err="1"/>
              <a:t>penelitian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0" y="1189537"/>
            <a:ext cx="9026291" cy="5351094"/>
          </a:xfrm>
        </p:spPr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Safitri</a:t>
            </a: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 al 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(2019). 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Proses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difusi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dimulai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diseminasi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sosialisasi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pelatihan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, workshop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bimbingan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teknis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petugas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lapangan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organisasi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perangkat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691304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174541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Difusi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asyarakat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:</a:t>
            </a:r>
          </a:p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Masyarakat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belum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difusi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Mauliru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19477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174541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Difusi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asyarakat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:</a:t>
            </a:r>
          </a:p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Masyarakat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belum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difusi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Kelurahan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Wangga</a:t>
            </a: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420951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174541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Difusi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asyarakat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 :</a:t>
            </a:r>
          </a:p>
          <a:p>
            <a:pPr marL="0" indent="0" algn="just">
              <a:buNone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5E29EE2-96AD-4BA0-99AC-AFB4C2CBA5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88534"/>
              </p:ext>
            </p:extLst>
          </p:nvPr>
        </p:nvGraphicFramePr>
        <p:xfrm>
          <a:off x="0" y="1742686"/>
          <a:ext cx="8395335" cy="11177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8335">
                  <a:extLst>
                    <a:ext uri="{9D8B030D-6E8A-4147-A177-3AD203B41FA5}">
                      <a16:colId xmlns:a16="http://schemas.microsoft.com/office/drawing/2014/main" val="1681140871"/>
                    </a:ext>
                  </a:extLst>
                </a:gridCol>
                <a:gridCol w="6477000">
                  <a:extLst>
                    <a:ext uri="{9D8B030D-6E8A-4147-A177-3AD203B41FA5}">
                      <a16:colId xmlns:a16="http://schemas.microsoft.com/office/drawing/2014/main" val="212095070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330835" indent="-6350">
                        <a:lnSpc>
                          <a:spcPct val="103000"/>
                        </a:lnSpc>
                        <a:spcBef>
                          <a:spcPts val="35"/>
                        </a:spcBef>
                        <a:spcAft>
                          <a:spcPts val="20"/>
                        </a:spcAft>
                      </a:pP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Proes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inovasi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difusi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program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penyuluhan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terkait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pelatihan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pembuatan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silase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Mbatakapidu</a:t>
                      </a:r>
                      <a:endParaRPr lang="en-ID" sz="1200" kern="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30835" indent="-6350" algn="just">
                        <a:lnSpc>
                          <a:spcPct val="103000"/>
                        </a:lnSpc>
                        <a:spcBef>
                          <a:spcPts val="35"/>
                        </a:spcBef>
                        <a:spcAft>
                          <a:spcPts val="20"/>
                        </a:spcAft>
                      </a:pP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Sudah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difusi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:</a:t>
                      </a:r>
                    </a:p>
                    <a:p>
                      <a:pPr marL="457200" indent="192405" algn="just">
                        <a:lnSpc>
                          <a:spcPct val="103000"/>
                        </a:lnSpc>
                        <a:spcBef>
                          <a:spcPts val="35"/>
                        </a:spcBef>
                        <a:spcAft>
                          <a:spcPts val="20"/>
                        </a:spcAft>
                      </a:pP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Menurut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hasil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evaluasi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pada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pertemuan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yang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kedua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kalinya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masyrakat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sudah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melakukan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difusi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dimana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penambahan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anggota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yang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hadir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anggota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tersebut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telah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mendengar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informasi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atau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pengetahuan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dari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salah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satu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anggota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yang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sudah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hadir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pada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saat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pertemuan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kern="1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pertama</a:t>
                      </a:r>
                      <a:r>
                        <a:rPr lang="en-ID" sz="12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ID" sz="1200" kern="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267693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C24434CB-2160-4A3C-A491-C5ED09BA8203}"/>
              </a:ext>
            </a:extLst>
          </p:cNvPr>
          <p:cNvSpPr/>
          <p:nvPr/>
        </p:nvSpPr>
        <p:spPr>
          <a:xfrm>
            <a:off x="0" y="2910061"/>
            <a:ext cx="8145194" cy="62358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Sumber</a:t>
            </a:r>
            <a:r>
              <a:rPr lang="en-US" dirty="0"/>
              <a:t> : Hasil Monitoring Masyarakat </a:t>
            </a:r>
            <a:r>
              <a:rPr lang="en-US" dirty="0" err="1"/>
              <a:t>Mbatakapidu</a:t>
            </a:r>
            <a:r>
              <a:rPr lang="en-US" dirty="0"/>
              <a:t> di </a:t>
            </a:r>
            <a:r>
              <a:rPr lang="en-US" dirty="0" err="1"/>
              <a:t>Kelompok</a:t>
            </a:r>
            <a:r>
              <a:rPr lang="en-US" dirty="0"/>
              <a:t> 3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43908859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D7584-642C-4298-A5FB-D89115BF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4174541" cy="604781"/>
          </a:xfrm>
        </p:spPr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Difusi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02E0-92F3-4659-B2D6-04A84C8910F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asyarakat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 :</a:t>
            </a:r>
          </a:p>
          <a:p>
            <a:pPr marL="0" indent="0" algn="just">
              <a:buNone/>
            </a:pP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Masyarakat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Kiritana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sebanyak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 orang yang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Mengadopsi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Pupuk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Bokashi di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keluarga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masing – masing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belum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difusi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transfer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lain yang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berada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Kiritana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disebabkan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kendala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butuh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yang Panjang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terkait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Difusi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Transfer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lain di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Kiritana</a:t>
            </a:r>
            <a:r>
              <a:rPr lang="en-ID" sz="2000" b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en-US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ED1F54-2E92-49CA-94EF-D82DF731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2893" y="-86957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A9865FE-A01E-4DB8-9F80-2A1F637F319B}"/>
              </a:ext>
            </a:extLst>
          </p:cNvPr>
          <p:cNvSpPr/>
          <p:nvPr/>
        </p:nvSpPr>
        <p:spPr>
          <a:xfrm>
            <a:off x="0" y="4361396"/>
            <a:ext cx="8145194" cy="62358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Sumber</a:t>
            </a:r>
            <a:r>
              <a:rPr lang="en-US" dirty="0"/>
              <a:t> : Hasil Monitoring Masyarakat </a:t>
            </a:r>
            <a:r>
              <a:rPr lang="en-US" dirty="0" err="1"/>
              <a:t>Kiritana</a:t>
            </a:r>
            <a:r>
              <a:rPr lang="en-US" dirty="0"/>
              <a:t> di </a:t>
            </a:r>
            <a:r>
              <a:rPr lang="en-US" dirty="0" err="1"/>
              <a:t>Kelompok</a:t>
            </a:r>
            <a:r>
              <a:rPr lang="en-US"/>
              <a:t> 4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59881526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Autofit/>
          </a:bodyPr>
          <a:lstStyle/>
          <a:p>
            <a:pPr marL="514350" indent="-514350" algn="just">
              <a:buAutoNum type="arabicPeriod"/>
            </a:pP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Pi, P. I. H. S. (2014). </a:t>
            </a:r>
            <a:r>
              <a:rPr lang="en-ID" sz="20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Media Nusa Creative (MNC Publishing). Halaman 1 - 124</a:t>
            </a:r>
          </a:p>
          <a:p>
            <a:pPr marL="514350" indent="-514350" algn="just">
              <a:buAutoNum type="arabicPeriod"/>
            </a:pP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Mardikanto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T. (1988).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Partisipasi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Masyarakat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Pembangunan.</a:t>
            </a:r>
            <a:endParaRPr lang="en-ID" sz="2000" b="0" i="0" dirty="0">
              <a:solidFill>
                <a:srgbClr val="555555"/>
              </a:solidFill>
              <a:effectLst/>
              <a:latin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Mardikanto,Totok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. 1999. Dasar – Dasar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Komunikasi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Pertania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. UNS. Press. Surakarta</a:t>
            </a:r>
          </a:p>
          <a:p>
            <a:pPr marL="514350" indent="-514350" algn="just">
              <a:buAutoNum type="arabicPeriod"/>
            </a:pP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Mardikanto,Totok.2009.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Sistem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. Surakarta: UNS Press.</a:t>
            </a:r>
          </a:p>
          <a:p>
            <a:pPr marL="514350" indent="-514350" algn="just">
              <a:buAutoNum type="arabicPeriod"/>
            </a:pP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Mardikanto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, Totok.2009.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Membangun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Modern. Surakarta: UNS Press.</a:t>
            </a:r>
          </a:p>
          <a:p>
            <a:pPr marL="514350" indent="-514350" algn="just">
              <a:buAutoNum type="arabicPeriod"/>
            </a:pPr>
            <a:r>
              <a:rPr lang="nn-NO" sz="2000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Pustaka Referensi Pertanian Terlengkap - </a:t>
            </a:r>
            <a:r>
              <a:rPr lang="nn-NO" sz="2000" b="0" dirty="0">
                <a:solidFill>
                  <a:srgbClr val="555555"/>
                </a:solidFill>
                <a:latin typeface="Arial" panose="020B0604020202020204" pitchFamily="34" charset="0"/>
              </a:rPr>
              <a:t>http://referensipertanian.blogspot.com</a:t>
            </a:r>
            <a:endParaRPr lang="nn-NO" sz="2000" b="0" i="0" dirty="0">
              <a:solidFill>
                <a:srgbClr val="555555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88990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Soekartawi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2005.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Dasar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. Universitas Indonesia Press, Jakarta.</a:t>
            </a:r>
          </a:p>
          <a:p>
            <a:pPr marL="0" indent="0" algn="just">
              <a:buNone/>
            </a:pPr>
            <a:r>
              <a:rPr lang="en-ID" sz="2000" b="0" dirty="0"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fi-FI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Ban, V. D., &amp; Hawkins, H. S. (1999). Penyuluhan pertanian.</a:t>
            </a:r>
          </a:p>
          <a:p>
            <a:pPr marL="0" indent="0" algn="just">
              <a:buNone/>
            </a:pPr>
            <a:r>
              <a:rPr lang="fi-FI" sz="2000" b="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Mulyadi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M.,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Sugihen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B. G.,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Asngari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P. S., &amp; Susanto, D. (2007). Proses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adopsi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suku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pedalaman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Arfak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di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Kabupaten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Manokwari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–Papua Barat.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3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(2).</a:t>
            </a:r>
          </a:p>
          <a:p>
            <a:pPr marL="0" indent="0" algn="just">
              <a:buNone/>
            </a:pP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 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Abdullah, A. (2016). Proses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adopsi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teknologi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fermentasi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jerami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padi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sebagai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pakan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sapi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potong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pada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peternakan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rakyat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di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Kabupaten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Bulukumba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Sulawesi Selatan.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Sosiohumaniora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18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1-8.</a:t>
            </a:r>
          </a:p>
          <a:p>
            <a:pPr marL="0" indent="0" algn="just">
              <a:buNone/>
            </a:pP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Simamora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T., &amp;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Matoneng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O. W. (2024).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Karakteristik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Peternak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Sifat dan Proses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Adopsi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Peternakan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Sapi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Potong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di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Kabupaten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Timor Tengah Utara (TTU).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JAS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9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11-19.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52729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12.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Wirdahayati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, R.B.2010. Kajian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Kelayakan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Sapi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Potong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Mendukung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Program PSDS : 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Kasus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Jawa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Timur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Jawa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Barat. Seminar Nasional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Peternakan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Veteriner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2010. Hal 339-346</a:t>
            </a:r>
          </a:p>
          <a:p>
            <a:pPr marL="0" indent="0" algn="just">
              <a:buNone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13. 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Farida, N. I. (2020). Proses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Difusi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Adopsi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Menyebarkan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Teknologi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Lokalita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Tanaman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Sukulen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di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Kecamatan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Lembang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Kabupaten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Bandung Barat.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AgroSainTa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: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Widyaiswara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Mandiri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Membangun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Bangsa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4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25-33.</a:t>
            </a:r>
          </a:p>
          <a:p>
            <a:pPr marL="0" indent="0" algn="just">
              <a:buNone/>
            </a:pPr>
            <a:r>
              <a:rPr lang="en-ID" sz="2000" b="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Safitri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R.,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Asmawi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A., &amp;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Arif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E. (2019).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Difusi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Inovasi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Program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Pemerintah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: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Studi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Komunikasi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Pembangunan Pada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Kelompok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Wanita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Tani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Anugrah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Kabupaten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Padang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Pariaman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JISPO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Ilmu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Sosial dan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Ilmu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Politik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9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(2), 502-513.</a:t>
            </a:r>
            <a:endParaRPr lang="en-ID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00040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22004-633D-4886-B9B3-3F7D39983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94" y="2439211"/>
            <a:ext cx="6928553" cy="2554545"/>
          </a:xfrm>
        </p:spPr>
        <p:txBody>
          <a:bodyPr/>
          <a:lstStyle/>
          <a:p>
            <a:r>
              <a:rPr lang="en-US" dirty="0"/>
              <a:t>TERIMA KASIH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74325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3871</TotalTime>
  <Words>3214</Words>
  <Application>Microsoft Office PowerPoint</Application>
  <PresentationFormat>Widescreen</PresentationFormat>
  <Paragraphs>215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60" baseType="lpstr">
      <vt:lpstr>맑은 고딕</vt:lpstr>
      <vt:lpstr>Arial</vt:lpstr>
      <vt:lpstr>Calibri</vt:lpstr>
      <vt:lpstr>Redressed</vt:lpstr>
      <vt:lpstr>Times New Roman</vt:lpstr>
      <vt:lpstr>Wingdings</vt:lpstr>
      <vt:lpstr>나눔바른고딕</vt:lpstr>
      <vt:lpstr>나눔스퀘어 Bold</vt:lpstr>
      <vt:lpstr>나눔스퀘어_ac</vt:lpstr>
      <vt:lpstr>나눔스퀘어_ac Bold</vt:lpstr>
      <vt:lpstr>나눔스퀘어_ac Light</vt:lpstr>
      <vt:lpstr>Office 테마</vt:lpstr>
      <vt:lpstr>PowerPoint Presentation</vt:lpstr>
      <vt:lpstr>PowerPoint Presentation</vt:lpstr>
      <vt:lpstr>PowerPoint Presentation</vt:lpstr>
      <vt:lpstr>PowerPoint Presentation</vt:lpstr>
      <vt:lpstr>Proses Inovasi</vt:lpstr>
      <vt:lpstr>Pengertian Proses Inovasi</vt:lpstr>
      <vt:lpstr>Nama – Nama Kelompok</vt:lpstr>
      <vt:lpstr>Nama – Nama Kelompok</vt:lpstr>
      <vt:lpstr>Proses Inovasi</vt:lpstr>
      <vt:lpstr>Proses Inovasi</vt:lpstr>
      <vt:lpstr>Proses Inovasi</vt:lpstr>
      <vt:lpstr>Proses Inovasi Adopsi</vt:lpstr>
      <vt:lpstr>Pengertian Adopsi Inovasi</vt:lpstr>
      <vt:lpstr>Adopsi Inovasi</vt:lpstr>
      <vt:lpstr>Proses Inovasi Adopsi</vt:lpstr>
      <vt:lpstr>Proses Inovasi Adopsi</vt:lpstr>
      <vt:lpstr>Proses Inovasi Adopsi</vt:lpstr>
      <vt:lpstr>Faktor – Faktor yang Berpengaruh Proses Adopsi Inovasi</vt:lpstr>
      <vt:lpstr>1. Tahap Pengetahuan</vt:lpstr>
      <vt:lpstr>2. Tahap Persuasif</vt:lpstr>
      <vt:lpstr>3. Tahap Keputusan</vt:lpstr>
      <vt:lpstr>Proses Inovasi Adopsi pada penelitian</vt:lpstr>
      <vt:lpstr>Proses Inovasi Adopsi pada penelitian</vt:lpstr>
      <vt:lpstr>Proses Inovasi Adopsi pada penelitian</vt:lpstr>
      <vt:lpstr>Simamora (2024) : 1. Pengetahuan</vt:lpstr>
      <vt:lpstr>Simamora (2024) : 2. Persuasif</vt:lpstr>
      <vt:lpstr>Simamora (2024) : 3. Keputusan</vt:lpstr>
      <vt:lpstr>Simamora (2024) : 4. Implementasi</vt:lpstr>
      <vt:lpstr>Simamora (2024) : 5. Konfirmasi</vt:lpstr>
      <vt:lpstr>Proses Inovasi Adopsi</vt:lpstr>
      <vt:lpstr>Proses Inovasi Adopsi</vt:lpstr>
      <vt:lpstr>Proses Inovasi Adopsi</vt:lpstr>
      <vt:lpstr>Proses Inovasi Adopsi</vt:lpstr>
      <vt:lpstr>Proses Inovasi Difusi</vt:lpstr>
      <vt:lpstr>Proses Inovasi Difusi</vt:lpstr>
      <vt:lpstr>Proses Inovasi Adopsi dan Difusi</vt:lpstr>
      <vt:lpstr>Proses Inovasi Adopsi dan Difusi</vt:lpstr>
      <vt:lpstr>Proses Inovasi Adopsi dan Difusi</vt:lpstr>
      <vt:lpstr>Proses Inovasi Difusi pada penelitian</vt:lpstr>
      <vt:lpstr>Proses Inovasi Difusi pada penelitian</vt:lpstr>
      <vt:lpstr>Proses Inovasi Difusi</vt:lpstr>
      <vt:lpstr>Proses Inovasi Difusi</vt:lpstr>
      <vt:lpstr>Proses Inovasi Difusi</vt:lpstr>
      <vt:lpstr>Proses Inovasi Difusi</vt:lpstr>
      <vt:lpstr>Referensi</vt:lpstr>
      <vt:lpstr>Referensi</vt:lpstr>
      <vt:lpstr>Referensi</vt:lpstr>
      <vt:lpstr>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Iven Rannu</cp:lastModifiedBy>
  <cp:revision>292</cp:revision>
  <dcterms:created xsi:type="dcterms:W3CDTF">2021-04-29T04:21:21Z</dcterms:created>
  <dcterms:modified xsi:type="dcterms:W3CDTF">2025-05-22T05:19:05Z</dcterms:modified>
</cp:coreProperties>
</file>