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handoutMasterIdLst>
    <p:handoutMasterId r:id="rId55"/>
  </p:handoutMasterIdLst>
  <p:sldIdLst>
    <p:sldId id="256" r:id="rId2"/>
    <p:sldId id="257" r:id="rId3"/>
    <p:sldId id="258" r:id="rId4"/>
    <p:sldId id="369" r:id="rId5"/>
    <p:sldId id="370" r:id="rId6"/>
    <p:sldId id="286" r:id="rId7"/>
    <p:sldId id="290" r:id="rId8"/>
    <p:sldId id="362" r:id="rId9"/>
    <p:sldId id="363" r:id="rId10"/>
    <p:sldId id="433" r:id="rId11"/>
    <p:sldId id="462" r:id="rId12"/>
    <p:sldId id="463" r:id="rId13"/>
    <p:sldId id="364" r:id="rId14"/>
    <p:sldId id="434" r:id="rId15"/>
    <p:sldId id="367" r:id="rId16"/>
    <p:sldId id="368" r:id="rId17"/>
    <p:sldId id="466" r:id="rId18"/>
    <p:sldId id="365" r:id="rId19"/>
    <p:sldId id="371" r:id="rId20"/>
    <p:sldId id="435" r:id="rId21"/>
    <p:sldId id="436" r:id="rId22"/>
    <p:sldId id="437" r:id="rId23"/>
    <p:sldId id="439" r:id="rId24"/>
    <p:sldId id="440" r:id="rId25"/>
    <p:sldId id="441" r:id="rId26"/>
    <p:sldId id="442" r:id="rId27"/>
    <p:sldId id="443" r:id="rId28"/>
    <p:sldId id="444" r:id="rId29"/>
    <p:sldId id="445" r:id="rId30"/>
    <p:sldId id="446" r:id="rId31"/>
    <p:sldId id="447" r:id="rId32"/>
    <p:sldId id="448" r:id="rId33"/>
    <p:sldId id="465" r:id="rId34"/>
    <p:sldId id="449" r:id="rId35"/>
    <p:sldId id="450" r:id="rId36"/>
    <p:sldId id="451" r:id="rId37"/>
    <p:sldId id="452" r:id="rId38"/>
    <p:sldId id="453" r:id="rId39"/>
    <p:sldId id="454" r:id="rId40"/>
    <p:sldId id="455" r:id="rId41"/>
    <p:sldId id="456" r:id="rId42"/>
    <p:sldId id="457" r:id="rId43"/>
    <p:sldId id="458" r:id="rId44"/>
    <p:sldId id="366" r:id="rId45"/>
    <p:sldId id="426" r:id="rId46"/>
    <p:sldId id="438" r:id="rId47"/>
    <p:sldId id="464" r:id="rId48"/>
    <p:sldId id="460" r:id="rId49"/>
    <p:sldId id="459" r:id="rId50"/>
    <p:sldId id="461" r:id="rId51"/>
    <p:sldId id="409" r:id="rId52"/>
    <p:sldId id="379" r:id="rId53"/>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471" autoAdjust="0"/>
    <p:restoredTop sz="94660"/>
  </p:normalViewPr>
  <p:slideViewPr>
    <p:cSldViewPr snapToGrid="0">
      <p:cViewPr varScale="1">
        <p:scale>
          <a:sx n="68" d="100"/>
          <a:sy n="68" d="100"/>
        </p:scale>
        <p:origin x="882" y="66"/>
      </p:cViewPr>
      <p:guideLst/>
    </p:cSldViewPr>
  </p:slideViewPr>
  <p:notesTextViewPr>
    <p:cViewPr>
      <p:scale>
        <a:sx n="1" d="1"/>
        <a:sy n="1" d="1"/>
      </p:scale>
      <p:origin x="0" y="0"/>
    </p:cViewPr>
  </p:notesText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2025-05-22</a:t>
            </a:fld>
            <a:endParaRPr lang="ko-KR" altLang="en-US"/>
          </a:p>
        </p:txBody>
      </p:sp>
      <p:sp>
        <p:nvSpPr>
          <p:cNvPr id="4" name="바닥글 개체 틀 3">
            <a:extLst>
              <a:ext uri="{FF2B5EF4-FFF2-40B4-BE49-F238E27FC236}">
                <a16:creationId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B703C-E809-4D98-836D-355E347139EC}" type="datetimeFigureOut">
              <a:rPr lang="en-ID" smtClean="0"/>
              <a:t>22/05/2025</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2B6B4B-771D-45BE-8823-AB0DC7C16192}" type="slidenum">
              <a:rPr lang="en-ID" smtClean="0"/>
              <a:t>‹#›</a:t>
            </a:fld>
            <a:endParaRPr lang="en-ID"/>
          </a:p>
        </p:txBody>
      </p:sp>
    </p:spTree>
    <p:extLst>
      <p:ext uri="{BB962C8B-B14F-4D97-AF65-F5344CB8AC3E}">
        <p14:creationId xmlns:p14="http://schemas.microsoft.com/office/powerpoint/2010/main" val="20305053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1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id="{7A334113-2019-4F08-BFDD-FAA6F78B7BD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21105531">
            <a:off x="6020906" y="1345035"/>
            <a:ext cx="7004124" cy="5805700"/>
          </a:xfrm>
          <a:prstGeom prst="rect">
            <a:avLst/>
          </a:prstGeom>
        </p:spPr>
      </p:pic>
      <p:sp>
        <p:nvSpPr>
          <p:cNvPr id="21" name="자유형: 도형 20">
            <a:extLst>
              <a:ext uri="{FF2B5EF4-FFF2-40B4-BE49-F238E27FC236}">
                <a16:creationId xmlns:a16="http://schemas.microsoft.com/office/drawing/2014/main" id="{9338A8CF-C5A9-4FCB-B078-3773C5473AE2}"/>
              </a:ext>
            </a:extLst>
          </p:cNvPr>
          <p:cNvSpPr/>
          <p:nvPr userDrawn="1"/>
        </p:nvSpPr>
        <p:spPr>
          <a:xfrm>
            <a:off x="5628319" y="1815966"/>
            <a:ext cx="4602079"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id="{15C35F22-CF5F-4968-A7D2-CA117F0B363E}"/>
              </a:ext>
            </a:extLst>
          </p:cNvPr>
          <p:cNvSpPr/>
          <p:nvPr userDrawn="1"/>
        </p:nvSpPr>
        <p:spPr>
          <a:xfrm>
            <a:off x="0" y="1371826"/>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id="{C4F55F57-C455-4D44-BF5B-7B61AB79BBD1}"/>
              </a:ext>
            </a:extLst>
          </p:cNvPr>
          <p:cNvSpPr/>
          <p:nvPr userDrawn="1"/>
        </p:nvSpPr>
        <p:spPr>
          <a:xfrm>
            <a:off x="0" y="592754"/>
            <a:ext cx="8815537"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id="{9E13D364-9946-48F8-A1D3-D34015297BFD}"/>
              </a:ext>
            </a:extLst>
          </p:cNvPr>
          <p:cNvSpPr/>
          <p:nvPr userDrawn="1"/>
        </p:nvSpPr>
        <p:spPr bwMode="auto">
          <a:xfrm rot="10800000">
            <a:off x="404660" y="1024399"/>
            <a:ext cx="2415448" cy="277000"/>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r:embed="rId5"/>
              </a:ext>
            </a:extLst>
          </a:blip>
          <a:srcRect l="27344" b="12244"/>
          <a:stretch/>
        </p:blipFill>
        <p:spPr>
          <a:xfrm>
            <a:off x="-1914980" y="829517"/>
            <a:ext cx="7561807" cy="6028483"/>
          </a:xfrm>
          <a:prstGeom prst="rect">
            <a:avLst/>
          </a:prstGeom>
        </p:spPr>
      </p:pic>
      <p:sp>
        <p:nvSpPr>
          <p:cNvPr id="26" name="상단바">
            <a:extLst>
              <a:ext uri="{FF2B5EF4-FFF2-40B4-BE49-F238E27FC236}">
                <a16:creationId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id="{331E1F0E-DC95-4538-AF87-5CCEC619B153}"/>
              </a:ext>
            </a:extLst>
          </p:cNvPr>
          <p:cNvSpPr/>
          <p:nvPr userDrawn="1"/>
        </p:nvSpPr>
        <p:spPr>
          <a:xfrm>
            <a:off x="-4265411" y="-386447"/>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id="{FED57959-16C0-466D-A78C-A8F7339A3B7B}"/>
              </a:ext>
            </a:extLst>
          </p:cNvPr>
          <p:cNvSpPr>
            <a:spLocks noGrp="1"/>
          </p:cNvSpPr>
          <p:nvPr userDrawn="1">
            <p:ph type="ctrTitle"/>
          </p:nvPr>
        </p:nvSpPr>
        <p:spPr>
          <a:xfrm>
            <a:off x="459692" y="2735225"/>
            <a:ext cx="6197962"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id="{8E912B2B-1BEA-42A8-94BA-27DE2589530D}"/>
              </a:ext>
            </a:extLst>
          </p:cNvPr>
          <p:cNvSpPr>
            <a:spLocks noGrp="1"/>
          </p:cNvSpPr>
          <p:nvPr userDrawn="1">
            <p:ph type="subTitle" idx="1"/>
          </p:nvPr>
        </p:nvSpPr>
        <p:spPr>
          <a:xfrm>
            <a:off x="9128490" y="195861"/>
            <a:ext cx="3963517"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16" name="직사각형 15">
            <a:extLst>
              <a:ext uri="{FF2B5EF4-FFF2-40B4-BE49-F238E27FC236}">
                <a16:creationId xmlns:a16="http://schemas.microsoft.com/office/drawing/2014/main" id="{CD0F39D9-E803-48E2-8A5B-312C027A2595}"/>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18" name="직사각형 15">
            <a:extLst>
              <a:ext uri="{FF2B5EF4-FFF2-40B4-BE49-F238E27FC236}">
                <a16:creationId xmlns:a16="http://schemas.microsoft.com/office/drawing/2014/main" id="{2337AB86-FB4C-4A0F-9E99-D3858A5D9CF6}"/>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id="{76BF5C99-1997-42D7-9B55-D543611FB4ED}"/>
              </a:ext>
            </a:extLst>
          </p:cNvPr>
          <p:cNvSpPr>
            <a:spLocks noGrp="1"/>
          </p:cNvSpPr>
          <p:nvPr>
            <p:ph idx="10"/>
          </p:nvPr>
        </p:nvSpPr>
        <p:spPr>
          <a:xfrm>
            <a:off x="446482" y="1233348"/>
            <a:ext cx="9026291"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id="{E4FB8308-C79E-4DBF-934B-DFE971567015}"/>
              </a:ext>
            </a:extLst>
          </p:cNvPr>
          <p:cNvSpPr/>
          <p:nvPr userDrawn="1"/>
        </p:nvSpPr>
        <p:spPr>
          <a:xfrm>
            <a:off x="0" y="-58141"/>
            <a:ext cx="10053114"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id="{DD1AAACB-28E9-4D52-A6EE-22B06FA2EE4A}"/>
              </a:ext>
            </a:extLst>
          </p:cNvPr>
          <p:cNvSpPr/>
          <p:nvPr userDrawn="1"/>
        </p:nvSpPr>
        <p:spPr>
          <a:xfrm>
            <a:off x="768815" y="124361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id="{3A9E8056-E227-48D0-A362-012CD6F927DB}"/>
              </a:ext>
            </a:extLst>
          </p:cNvPr>
          <p:cNvSpPr/>
          <p:nvPr userDrawn="1"/>
        </p:nvSpPr>
        <p:spPr>
          <a:xfrm>
            <a:off x="11495" y="84502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41688" y="805103"/>
            <a:ext cx="7561807"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id="{F530099C-CA70-497E-9E2C-570DD13C57C5}"/>
              </a:ext>
            </a:extLst>
          </p:cNvPr>
          <p:cNvSpPr/>
          <p:nvPr userDrawn="1"/>
        </p:nvSpPr>
        <p:spPr>
          <a:xfrm rot="10800000">
            <a:off x="7666723"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id="{39C9C839-8C4C-401D-891A-9EB09EA999DB}"/>
              </a:ext>
            </a:extLst>
          </p:cNvPr>
          <p:cNvSpPr/>
          <p:nvPr userDrawn="1"/>
        </p:nvSpPr>
        <p:spPr>
          <a:xfrm>
            <a:off x="556097" y="1613463"/>
            <a:ext cx="11079805"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3575174" y="-645"/>
            <a:ext cx="8616826" cy="6858002"/>
          </a:xfrm>
          <a:prstGeom prst="rect">
            <a:avLst/>
          </a:prstGeom>
        </p:spPr>
      </p:pic>
      <p:pic>
        <p:nvPicPr>
          <p:cNvPr id="14" name="그래픽 13">
            <a:extLst>
              <a:ext uri="{FF2B5EF4-FFF2-40B4-BE49-F238E27FC236}">
                <a16:creationId xmlns:a16="http://schemas.microsoft.com/office/drawing/2014/main" id="{2F4B05E3-97F5-4C0C-BABF-9754BC16681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id="{C4266977-02BA-456A-825A-A4467609EC61}"/>
              </a:ext>
            </a:extLst>
          </p:cNvPr>
          <p:cNvSpPr>
            <a:spLocks noGrp="1"/>
          </p:cNvSpPr>
          <p:nvPr>
            <p:ph type="title"/>
          </p:nvPr>
        </p:nvSpPr>
        <p:spPr>
          <a:xfrm>
            <a:off x="1120302"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id="{1F988D3E-7A9E-4D99-A05F-EC0F8D429EC0}"/>
              </a:ext>
            </a:extLst>
          </p:cNvPr>
          <p:cNvPicPr>
            <a:picLocks noChangeAspect="1"/>
          </p:cNvPicPr>
          <p:nvPr userDrawn="1"/>
        </p:nvPicPr>
        <p:blipFill rotWithShape="1">
          <a:blip r:embed="rId2" cstate="hqprint">
            <a:extLst>
              <a:ext uri="{28A0092B-C50C-407E-A947-70E740481C1C}">
                <a14:useLocalDpi xmlns:a14="http://schemas.microsoft.com/office/drawing/2010/main" val="0"/>
              </a:ext>
            </a:extLst>
          </a:blip>
          <a:srcRect r="8995"/>
          <a:stretch/>
        </p:blipFill>
        <p:spPr>
          <a:xfrm>
            <a:off x="4991100" y="776752"/>
            <a:ext cx="7191376" cy="6074667"/>
          </a:xfrm>
          <a:prstGeom prst="rect">
            <a:avLst/>
          </a:prstGeom>
        </p:spPr>
      </p:pic>
      <p:sp>
        <p:nvSpPr>
          <p:cNvPr id="5" name="직사각형 4">
            <a:extLst>
              <a:ext uri="{FF2B5EF4-FFF2-40B4-BE49-F238E27FC236}">
                <a16:creationId xmlns:a16="http://schemas.microsoft.com/office/drawing/2014/main" id="{7669C717-D7EA-4559-971D-9D96519396A4}"/>
              </a:ext>
            </a:extLst>
          </p:cNvPr>
          <p:cNvSpPr/>
          <p:nvPr userDrawn="1"/>
        </p:nvSpPr>
        <p:spPr>
          <a:xfrm>
            <a:off x="-1" y="-2945"/>
            <a:ext cx="8942227"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b="37766"/>
          <a:stretch/>
        </p:blipFill>
        <p:spPr>
          <a:xfrm>
            <a:off x="9524" y="-1849374"/>
            <a:ext cx="7004124" cy="3613135"/>
          </a:xfrm>
          <a:prstGeom prst="rect">
            <a:avLst/>
          </a:prstGeom>
        </p:spPr>
      </p:pic>
      <p:sp>
        <p:nvSpPr>
          <p:cNvPr id="13" name="직사각형 12">
            <a:extLst>
              <a:ext uri="{FF2B5EF4-FFF2-40B4-BE49-F238E27FC236}">
                <a16:creationId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id="{70F86DED-00F3-458B-8659-DC3628B429DE}"/>
              </a:ext>
            </a:extLst>
          </p:cNvPr>
          <p:cNvGrpSpPr/>
          <p:nvPr userDrawn="1"/>
        </p:nvGrpSpPr>
        <p:grpSpPr>
          <a:xfrm>
            <a:off x="857294" y="2370244"/>
            <a:ext cx="4756327" cy="2536467"/>
            <a:chOff x="857294" y="2370244"/>
            <a:chExt cx="4756327" cy="2536467"/>
          </a:xfrm>
        </p:grpSpPr>
        <p:cxnSp>
          <p:nvCxnSpPr>
            <p:cNvPr id="25" name="직선 연결선 24">
              <a:extLst>
                <a:ext uri="{FF2B5EF4-FFF2-40B4-BE49-F238E27FC236}">
                  <a16:creationId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id="{C4266977-02BA-456A-825A-A4467609EC61}"/>
              </a:ext>
            </a:extLst>
          </p:cNvPr>
          <p:cNvSpPr>
            <a:spLocks noGrp="1"/>
          </p:cNvSpPr>
          <p:nvPr>
            <p:ph type="title" hasCustomPrompt="1"/>
          </p:nvPr>
        </p:nvSpPr>
        <p:spPr>
          <a:xfrm>
            <a:off x="857294" y="2439211"/>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7344" b="12244"/>
          <a:stretch/>
        </p:blipFill>
        <p:spPr>
          <a:xfrm rot="10800000">
            <a:off x="4623241" y="827432"/>
            <a:ext cx="7561807" cy="6074667"/>
          </a:xfrm>
          <a:prstGeom prst="rect">
            <a:avLst/>
          </a:prstGeom>
        </p:spPr>
      </p:pic>
      <p:sp>
        <p:nvSpPr>
          <p:cNvPr id="7" name="직사각형 6">
            <a:extLst>
              <a:ext uri="{FF2B5EF4-FFF2-40B4-BE49-F238E27FC236}">
                <a16:creationId xmlns:a16="http://schemas.microsoft.com/office/drawing/2014/main" id="{8259956A-65B4-4EEA-9C7C-0AF5194488F5}"/>
              </a:ext>
            </a:extLst>
          </p:cNvPr>
          <p:cNvSpPr/>
          <p:nvPr userDrawn="1"/>
        </p:nvSpPr>
        <p:spPr>
          <a:xfrm>
            <a:off x="13750" y="823551"/>
            <a:ext cx="12185048"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id="{0B197D7A-6573-4F38-9142-7D335934E7E5}"/>
              </a:ext>
            </a:extLst>
          </p:cNvPr>
          <p:cNvSpPr/>
          <p:nvPr userDrawn="1"/>
        </p:nvSpPr>
        <p:spPr>
          <a:xfrm>
            <a:off x="9247671" y="833398"/>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id="{E19E2B2F-F19A-4B13-BA5B-51D91EA0AEFA}"/>
              </a:ext>
            </a:extLst>
          </p:cNvPr>
          <p:cNvSpPr/>
          <p:nvPr userDrawn="1"/>
        </p:nvSpPr>
        <p:spPr bwMode="auto">
          <a:xfrm>
            <a:off x="296353"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id="{953AE7E3-D204-4367-80C4-AF39C650F4B5}"/>
              </a:ext>
            </a:extLst>
          </p:cNvPr>
          <p:cNvSpPr/>
          <p:nvPr userDrawn="1"/>
        </p:nvSpPr>
        <p:spPr bwMode="auto">
          <a:xfrm>
            <a:off x="68241"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id="{9576B87C-9060-46BF-9AEE-FB7EBE001AA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460700" y="434443"/>
            <a:ext cx="238271" cy="198287"/>
          </a:xfrm>
          <a:prstGeom prst="rect">
            <a:avLst/>
          </a:prstGeom>
        </p:spPr>
      </p:pic>
      <p:pic>
        <p:nvPicPr>
          <p:cNvPr id="16" name="그래픽 15">
            <a:extLst>
              <a:ext uri="{FF2B5EF4-FFF2-40B4-BE49-F238E27FC236}">
                <a16:creationId xmlns:a16="http://schemas.microsoft.com/office/drawing/2014/main" id="{8FA20798-5018-4E15-AC02-980DAE92A4FA}"/>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rot="817888">
            <a:off x="9061189" y="2125299"/>
            <a:ext cx="7004124" cy="5805700"/>
          </a:xfrm>
          <a:prstGeom prst="rect">
            <a:avLst/>
          </a:prstGeom>
        </p:spPr>
      </p:pic>
      <p:sp>
        <p:nvSpPr>
          <p:cNvPr id="17" name="내용 개체 틀 2">
            <a:extLst>
              <a:ext uri="{FF2B5EF4-FFF2-40B4-BE49-F238E27FC236}">
                <a16:creationId xmlns:a16="http://schemas.microsoft.com/office/drawing/2014/main" id="{8882EFD0-2702-4CF9-A9A1-7AC20E3EDEFE}"/>
              </a:ext>
            </a:extLst>
          </p:cNvPr>
          <p:cNvSpPr>
            <a:spLocks noGrp="1"/>
          </p:cNvSpPr>
          <p:nvPr>
            <p:ph idx="10"/>
          </p:nvPr>
        </p:nvSpPr>
        <p:spPr>
          <a:xfrm>
            <a:off x="446482" y="1513530"/>
            <a:ext cx="9026291"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5A864DAE-ECE1-4533-8A71-4E4D39FE0B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2D443D05-94D4-4342-AEFA-0197AA7802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id="{DA825FC3-8F69-4D96-AC04-9C5FA0606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107A6C-9AC3-41C6-83A6-E0E0BDE9E5CC}" type="datetimeFigureOut">
              <a:rPr lang="ko-KR" altLang="en-US" smtClean="0"/>
              <a:t>2025-05-22</a:t>
            </a:fld>
            <a:endParaRPr lang="ko-KR" altLang="en-US"/>
          </a:p>
        </p:txBody>
      </p:sp>
      <p:sp>
        <p:nvSpPr>
          <p:cNvPr id="5" name="바닥글 개체 틀 4">
            <a:extLst>
              <a:ext uri="{FF2B5EF4-FFF2-40B4-BE49-F238E27FC236}">
                <a16:creationId xmlns:a16="http://schemas.microsoft.com/office/drawing/2014/main" id="{32F7D89B-8384-4B4C-B483-77929B2986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573BD4B8-82EB-4089-9218-49718EAEE9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hyperlink" Target="http://referensipertanian.blogspot.com/" TargetMode="Externa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부제목 2">
            <a:extLst>
              <a:ext uri="{FF2B5EF4-FFF2-40B4-BE49-F238E27FC236}">
                <a16:creationId xmlns:a16="http://schemas.microsoft.com/office/drawing/2014/main" id="{0D533A04-6BA1-4B4D-AE51-5AA0E3040AA0}"/>
              </a:ext>
            </a:extLst>
          </p:cNvPr>
          <p:cNvSpPr>
            <a:spLocks noGrp="1"/>
          </p:cNvSpPr>
          <p:nvPr>
            <p:ph type="subTitle" idx="1"/>
          </p:nvPr>
        </p:nvSpPr>
        <p:spPr>
          <a:xfrm>
            <a:off x="3568701" y="126060"/>
            <a:ext cx="8371840" cy="590931"/>
          </a:xfrm>
        </p:spPr>
        <p:txBody>
          <a:bodyPr/>
          <a:lstStyle/>
          <a:p>
            <a:pPr algn="r"/>
            <a:r>
              <a:rPr lang="en-US" altLang="en-US" sz="3600" dirty="0">
                <a:latin typeface="Arial" panose="020B0604020202020204" pitchFamily="34" charset="0"/>
                <a:cs typeface="Arial" panose="020B0604020202020204" pitchFamily="34" charset="0"/>
              </a:rPr>
              <a:t>Material Development Extension</a:t>
            </a:r>
            <a:endParaRPr lang="ko-KR" altLang="en-US" sz="3600" b="0" dirty="0">
              <a:latin typeface="Arial" panose="020B0604020202020204" pitchFamily="34" charset="0"/>
              <a:cs typeface="Arial" panose="020B0604020202020204" pitchFamily="34" charset="0"/>
            </a:endParaRPr>
          </a:p>
        </p:txBody>
      </p:sp>
      <p:grpSp>
        <p:nvGrpSpPr>
          <p:cNvPr id="8" name="그룹 7">
            <a:extLst>
              <a:ext uri="{FF2B5EF4-FFF2-40B4-BE49-F238E27FC236}">
                <a16:creationId xmlns:a16="http://schemas.microsoft.com/office/drawing/2014/main" id="{7DB68B75-6191-4852-91F7-8260321E48FB}"/>
              </a:ext>
            </a:extLst>
          </p:cNvPr>
          <p:cNvGrpSpPr/>
          <p:nvPr/>
        </p:nvGrpSpPr>
        <p:grpSpPr>
          <a:xfrm>
            <a:off x="417201" y="381322"/>
            <a:ext cx="1883176" cy="1531239"/>
            <a:chOff x="417201" y="381322"/>
            <a:chExt cx="1883176" cy="1531239"/>
          </a:xfrm>
        </p:grpSpPr>
        <p:grpSp>
          <p:nvGrpSpPr>
            <p:cNvPr id="6" name="그룹 5">
              <a:extLst>
                <a:ext uri="{FF2B5EF4-FFF2-40B4-BE49-F238E27FC236}">
                  <a16:creationId xmlns:a16="http://schemas.microsoft.com/office/drawing/2014/main" id="{4DFC8B25-B355-4714-BB31-0CC5C8D46CD5}"/>
                </a:ext>
              </a:extLst>
            </p:cNvPr>
            <p:cNvGrpSpPr/>
            <p:nvPr/>
          </p:nvGrpSpPr>
          <p:grpSpPr>
            <a:xfrm>
              <a:off x="417201" y="381322"/>
              <a:ext cx="1883176" cy="1531239"/>
              <a:chOff x="417201" y="381322"/>
              <a:chExt cx="1883176" cy="1531239"/>
            </a:xfrm>
          </p:grpSpPr>
          <p:sp>
            <p:nvSpPr>
              <p:cNvPr id="22" name="대각선 방향의 모서리가 둥근 사각형 175">
                <a:extLst>
                  <a:ext uri="{FF2B5EF4-FFF2-40B4-BE49-F238E27FC236}">
                    <a16:creationId xmlns:a16="http://schemas.microsoft.com/office/drawing/2014/main" id="{AE88CCB0-5844-4412-8F99-3A2C120D334F}"/>
                  </a:ext>
                </a:extLst>
              </p:cNvPr>
              <p:cNvSpPr/>
              <p:nvPr/>
            </p:nvSpPr>
            <p:spPr bwMode="auto">
              <a:xfrm>
                <a:off x="607219" y="834966"/>
                <a:ext cx="1693158" cy="1077595"/>
              </a:xfrm>
              <a:prstGeom prst="round2DiagRect">
                <a:avLst>
                  <a:gd name="adj1" fmla="val 34495"/>
                  <a:gd name="adj2" fmla="val 0"/>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atin typeface="Arial" panose="020B0604020202020204" pitchFamily="34" charset="0"/>
                  <a:cs typeface="Arial" panose="020B0604020202020204" pitchFamily="34" charset="0"/>
                </a:endParaRPr>
              </a:p>
            </p:txBody>
          </p:sp>
          <p:sp>
            <p:nvSpPr>
              <p:cNvPr id="23" name="자유형: 도형 22">
                <a:extLst>
                  <a:ext uri="{FF2B5EF4-FFF2-40B4-BE49-F238E27FC236}">
                    <a16:creationId xmlns:a16="http://schemas.microsoft.com/office/drawing/2014/main" id="{4BDA0BF6-493F-4E23-AD60-FF5D00A26885}"/>
                  </a:ext>
                </a:extLst>
              </p:cNvPr>
              <p:cNvSpPr/>
              <p:nvPr/>
            </p:nvSpPr>
            <p:spPr bwMode="auto">
              <a:xfrm>
                <a:off x="417201" y="381322"/>
                <a:ext cx="1633103" cy="1290448"/>
              </a:xfrm>
              <a:custGeom>
                <a:avLst/>
                <a:gdLst>
                  <a:gd name="connsiteX0" fmla="*/ 342414 w 1578927"/>
                  <a:gd name="connsiteY0" fmla="*/ 196076 h 1188723"/>
                  <a:gd name="connsiteX1" fmla="*/ 473972 w 1578927"/>
                  <a:gd name="connsiteY1" fmla="*/ 196076 h 1188723"/>
                  <a:gd name="connsiteX2" fmla="*/ 473972 w 1578927"/>
                  <a:gd name="connsiteY2" fmla="*/ 310690 h 1188723"/>
                  <a:gd name="connsiteX3" fmla="*/ 528969 w 1578927"/>
                  <a:gd name="connsiteY3" fmla="*/ 365687 h 1188723"/>
                  <a:gd name="connsiteX4" fmla="*/ 583966 w 1578927"/>
                  <a:gd name="connsiteY4" fmla="*/ 310690 h 1188723"/>
                  <a:gd name="connsiteX5" fmla="*/ 583966 w 1578927"/>
                  <a:gd name="connsiteY5" fmla="*/ 196076 h 1188723"/>
                  <a:gd name="connsiteX6" fmla="*/ 1578927 w 1578927"/>
                  <a:gd name="connsiteY6" fmla="*/ 196076 h 1188723"/>
                  <a:gd name="connsiteX7" fmla="*/ 1578927 w 1578927"/>
                  <a:gd name="connsiteY7" fmla="*/ 846309 h 1188723"/>
                  <a:gd name="connsiteX8" fmla="*/ 1236513 w 1578927"/>
                  <a:gd name="connsiteY8" fmla="*/ 1188723 h 1188723"/>
                  <a:gd name="connsiteX9" fmla="*/ 0 w 1578927"/>
                  <a:gd name="connsiteY9" fmla="*/ 1188723 h 1188723"/>
                  <a:gd name="connsiteX10" fmla="*/ 0 w 1578927"/>
                  <a:gd name="connsiteY10" fmla="*/ 538490 h 1188723"/>
                  <a:gd name="connsiteX11" fmla="*/ 342414 w 1578927"/>
                  <a:gd name="connsiteY11" fmla="*/ 196076 h 1188723"/>
                  <a:gd name="connsiteX12" fmla="*/ 528969 w 1578927"/>
                  <a:gd name="connsiteY12" fmla="*/ 0 h 1188723"/>
                  <a:gd name="connsiteX13" fmla="*/ 583966 w 1578927"/>
                  <a:gd name="connsiteY13" fmla="*/ 54997 h 1188723"/>
                  <a:gd name="connsiteX14" fmla="*/ 583966 w 1578927"/>
                  <a:gd name="connsiteY14" fmla="*/ 196076 h 1188723"/>
                  <a:gd name="connsiteX15" fmla="*/ 473972 w 1578927"/>
                  <a:gd name="connsiteY15" fmla="*/ 196076 h 1188723"/>
                  <a:gd name="connsiteX16" fmla="*/ 473972 w 1578927"/>
                  <a:gd name="connsiteY16" fmla="*/ 54997 h 1188723"/>
                  <a:gd name="connsiteX17" fmla="*/ 528969 w 1578927"/>
                  <a:gd name="connsiteY17" fmla="*/ 0 h 1188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78927" h="1188723">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D9E1E8"/>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latin typeface="Arial" panose="020B0604020202020204" pitchFamily="34" charset="0"/>
                  <a:cs typeface="Arial" panose="020B0604020202020204" pitchFamily="34" charset="0"/>
                </a:endParaRPr>
              </a:p>
            </p:txBody>
          </p:sp>
        </p:grpSp>
        <p:sp>
          <p:nvSpPr>
            <p:cNvPr id="19" name="차시">
              <a:extLst>
                <a:ext uri="{FF2B5EF4-FFF2-40B4-BE49-F238E27FC236}">
                  <a16:creationId xmlns:a16="http://schemas.microsoft.com/office/drawing/2014/main" id="{6B27B33C-AB5B-4512-A278-FF08C7EA7D8F}"/>
                </a:ext>
              </a:extLst>
            </p:cNvPr>
            <p:cNvSpPr txBox="1"/>
            <p:nvPr/>
          </p:nvSpPr>
          <p:spPr>
            <a:xfrm>
              <a:off x="459692" y="902019"/>
              <a:ext cx="1567032" cy="584775"/>
            </a:xfrm>
            <a:prstGeom prst="rect">
              <a:avLst/>
            </a:prstGeom>
            <a:noFill/>
          </p:spPr>
          <p:txBody>
            <a:bodyPr wrap="none" rtlCol="0">
              <a:spAutoFit/>
            </a:bodyPr>
            <a:lstStyle/>
            <a:p>
              <a:r>
                <a:rPr lang="en-US" altLang="ko-KR" sz="3200" dirty="0">
                  <a:solidFill>
                    <a:srgbClr val="282C37"/>
                  </a:solidFill>
                  <a:latin typeface="Arial" panose="020B0604020202020204" pitchFamily="34" charset="0"/>
                  <a:ea typeface="나눔바른고딕" panose="020B0603020101020101" pitchFamily="50" charset="-127"/>
                  <a:cs typeface="Arial" panose="020B0604020202020204" pitchFamily="34" charset="0"/>
                </a:rPr>
                <a:t>Week 9</a:t>
              </a:r>
              <a:endParaRPr lang="ko-KR" altLang="en-US" sz="3200" dirty="0">
                <a:solidFill>
                  <a:srgbClr val="282C37"/>
                </a:solidFill>
                <a:latin typeface="Arial" panose="020B0604020202020204" pitchFamily="34" charset="0"/>
                <a:ea typeface="나눔바른고딕" panose="020B0603020101020101" pitchFamily="50" charset="-127"/>
                <a:cs typeface="Arial" panose="020B0604020202020204" pitchFamily="34" charset="0"/>
              </a:endParaRPr>
            </a:p>
          </p:txBody>
        </p:sp>
      </p:grpSp>
      <p:sp>
        <p:nvSpPr>
          <p:cNvPr id="21" name="TextBox 20">
            <a:extLst>
              <a:ext uri="{FF2B5EF4-FFF2-40B4-BE49-F238E27FC236}">
                <a16:creationId xmlns:a16="http://schemas.microsoft.com/office/drawing/2014/main" id="{6DDBFD3E-CA52-4F82-A577-65F56826E73B}"/>
              </a:ext>
            </a:extLst>
          </p:cNvPr>
          <p:cNvSpPr txBox="1"/>
          <p:nvPr/>
        </p:nvSpPr>
        <p:spPr>
          <a:xfrm>
            <a:off x="131178" y="5614904"/>
            <a:ext cx="5588441" cy="861774"/>
          </a:xfrm>
          <a:prstGeom prst="rect">
            <a:avLst/>
          </a:prstGeom>
          <a:noFill/>
        </p:spPr>
        <p:txBody>
          <a:bodyPr wrap="square" rtlCol="0">
            <a:spAutoFit/>
          </a:bodyPr>
          <a:lstStyle/>
          <a:p>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Iven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Patu</a:t>
            </a:r>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Sirappa</a:t>
            </a:r>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S.Pt</a:t>
            </a:r>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a:t>
            </a:r>
            <a:r>
              <a:rPr lang="en-US" altLang="ko-KR" sz="2500" spc="-200" dirty="0" err="1">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M.Si</a:t>
            </a:r>
            <a:endPar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endParaRPr>
          </a:p>
          <a:p>
            <a:r>
              <a:rPr lang="en-US" altLang="ko-KR" sz="2500" spc="-200" dirty="0">
                <a:solidFill>
                  <a:schemeClr val="accent1">
                    <a:lumMod val="50000"/>
                  </a:schemeClr>
                </a:solidFill>
                <a:latin typeface="Arial" panose="020B0604020202020204" pitchFamily="34" charset="0"/>
                <a:ea typeface="나눔스퀘어_ac" panose="020B0600000101010101" pitchFamily="50" charset="-127"/>
                <a:cs typeface="Arial" panose="020B0604020202020204" pitchFamily="34" charset="0"/>
              </a:rPr>
              <a:t> NIDN : 0831088903</a:t>
            </a:r>
            <a:endParaRPr lang="ko-KR" altLang="en-US" sz="2500" dirty="0">
              <a:solidFill>
                <a:schemeClr val="accent1">
                  <a:lumMod val="50000"/>
                </a:schemeClr>
              </a:solidFill>
              <a:latin typeface="Arial" panose="020B0604020202020204" pitchFamily="34" charset="0"/>
              <a:cs typeface="Arial" panose="020B0604020202020204" pitchFamily="34" charset="0"/>
            </a:endParaRPr>
          </a:p>
        </p:txBody>
      </p:sp>
      <p:cxnSp>
        <p:nvCxnSpPr>
          <p:cNvPr id="24" name="직선 연결선 23">
            <a:extLst>
              <a:ext uri="{FF2B5EF4-FFF2-40B4-BE49-F238E27FC236}">
                <a16:creationId xmlns:a16="http://schemas.microsoft.com/office/drawing/2014/main" id="{DEEDD6FE-98DA-411A-8D45-D4E835DFAC8B}"/>
              </a:ext>
            </a:extLst>
          </p:cNvPr>
          <p:cNvCxnSpPr>
            <a:cxnSpLocks/>
          </p:cNvCxnSpPr>
          <p:nvPr/>
        </p:nvCxnSpPr>
        <p:spPr>
          <a:xfrm flipV="1">
            <a:off x="417201" y="4327542"/>
            <a:ext cx="5961917" cy="33420"/>
          </a:xfrm>
          <a:prstGeom prst="line">
            <a:avLst/>
          </a:prstGeom>
          <a:ln>
            <a:solidFill>
              <a:schemeClr val="bg1"/>
            </a:solidFill>
            <a:prstDash val="dashDot"/>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107592D1-720F-466A-B605-95A58713D405}"/>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
        <p:nvSpPr>
          <p:cNvPr id="12" name="TextBox 11">
            <a:extLst>
              <a:ext uri="{FF2B5EF4-FFF2-40B4-BE49-F238E27FC236}">
                <a16:creationId xmlns:a16="http://schemas.microsoft.com/office/drawing/2014/main" id="{D1ED1449-E940-42D3-9898-061FF870508F}"/>
              </a:ext>
            </a:extLst>
          </p:cNvPr>
          <p:cNvSpPr txBox="1"/>
          <p:nvPr/>
        </p:nvSpPr>
        <p:spPr>
          <a:xfrm>
            <a:off x="406180" y="3547832"/>
            <a:ext cx="7116837" cy="707886"/>
          </a:xfrm>
          <a:prstGeom prst="rect">
            <a:avLst/>
          </a:prstGeom>
          <a:noFill/>
        </p:spPr>
        <p:txBody>
          <a:bodyPr wrap="square" rtlCol="0">
            <a:spAutoFit/>
          </a:bodyPr>
          <a:lstStyle/>
          <a:p>
            <a:r>
              <a:rPr lang="en-US" altLang="ko-KR" sz="2000" dirty="0">
                <a:solidFill>
                  <a:schemeClr val="accent1">
                    <a:lumMod val="50000"/>
                  </a:schemeClr>
                </a:solidFill>
                <a:latin typeface="Arial" panose="020B0604020202020204" pitchFamily="34" charset="0"/>
                <a:cs typeface="Arial" panose="020B0604020202020204" pitchFamily="34" charset="0"/>
              </a:rPr>
              <a:t>Planning and Implementation of Extension Programs</a:t>
            </a:r>
          </a:p>
          <a:p>
            <a:r>
              <a:rPr lang="en-US" altLang="ko-KR" sz="2000" dirty="0">
                <a:solidFill>
                  <a:schemeClr val="accent1">
                    <a:lumMod val="50000"/>
                  </a:schemeClr>
                </a:solidFill>
                <a:latin typeface="Arial" panose="020B0604020202020204" pitchFamily="34" charset="0"/>
                <a:cs typeface="Arial" panose="020B0604020202020204" pitchFamily="34" charset="0"/>
              </a:rPr>
              <a:t>(</a:t>
            </a:r>
            <a:r>
              <a:rPr lang="en-US" altLang="ko-KR" sz="2000" dirty="0" err="1">
                <a:solidFill>
                  <a:schemeClr val="accent1">
                    <a:lumMod val="50000"/>
                  </a:schemeClr>
                </a:solidFill>
                <a:latin typeface="Arial" panose="020B0604020202020204" pitchFamily="34" charset="0"/>
                <a:cs typeface="Arial" panose="020B0604020202020204" pitchFamily="34" charset="0"/>
              </a:rPr>
              <a:t>Perencanaan</a:t>
            </a:r>
            <a:r>
              <a:rPr lang="en-US" altLang="ko-KR" sz="2000" dirty="0">
                <a:solidFill>
                  <a:schemeClr val="accent1">
                    <a:lumMod val="50000"/>
                  </a:schemeClr>
                </a:solidFill>
                <a:latin typeface="Arial" panose="020B0604020202020204" pitchFamily="34" charset="0"/>
                <a:cs typeface="Arial" panose="020B0604020202020204" pitchFamily="34" charset="0"/>
              </a:rPr>
              <a:t> dan </a:t>
            </a:r>
            <a:r>
              <a:rPr lang="en-US" altLang="ko-KR" sz="2000" dirty="0" err="1">
                <a:solidFill>
                  <a:schemeClr val="accent1">
                    <a:lumMod val="50000"/>
                  </a:schemeClr>
                </a:solidFill>
                <a:latin typeface="Arial" panose="020B0604020202020204" pitchFamily="34" charset="0"/>
                <a:cs typeface="Arial" panose="020B0604020202020204" pitchFamily="34" charset="0"/>
              </a:rPr>
              <a:t>Pelaksanaan</a:t>
            </a:r>
            <a:r>
              <a:rPr lang="en-US" altLang="ko-KR" sz="2000" dirty="0">
                <a:solidFill>
                  <a:schemeClr val="accent1">
                    <a:lumMod val="50000"/>
                  </a:schemeClr>
                </a:solidFill>
                <a:latin typeface="Arial" panose="020B0604020202020204" pitchFamily="34" charset="0"/>
                <a:cs typeface="Arial" panose="020B0604020202020204" pitchFamily="34" charset="0"/>
              </a:rPr>
              <a:t> Program</a:t>
            </a:r>
            <a:endParaRPr lang="ko-KR" altLang="en-US" sz="20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733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inVertical)">
                                      <p:cBhvr>
                                        <p:cTn id="11" dur="500"/>
                                        <p:tgtEl>
                                          <p:spTgt spid="2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5C3697-A855-4609-A3B2-139889B4B4A0}"/>
              </a:ext>
            </a:extLst>
          </p:cNvPr>
          <p:cNvSpPr txBox="1"/>
          <p:nvPr/>
        </p:nvSpPr>
        <p:spPr>
          <a:xfrm>
            <a:off x="4436076" y="104597"/>
            <a:ext cx="7649048" cy="584775"/>
          </a:xfrm>
          <a:prstGeom prst="rect">
            <a:avLst/>
          </a:prstGeom>
          <a:noFill/>
        </p:spPr>
        <p:txBody>
          <a:bodyPr wrap="square" rtlCol="0">
            <a:spAutoFit/>
          </a:bodyPr>
          <a:lstStyle/>
          <a:p>
            <a:pPr algn="r"/>
            <a:r>
              <a:rPr lang="en-US" altLang="en-US" sz="2800" dirty="0">
                <a:solidFill>
                  <a:schemeClr val="bg1"/>
                </a:solidFill>
              </a:rPr>
              <a:t>Material Development</a:t>
            </a:r>
            <a:r>
              <a:rPr lang="ko-KR" altLang="en-US" sz="3200" dirty="0">
                <a:solidFill>
                  <a:schemeClr val="bg1"/>
                </a:solidFill>
                <a:latin typeface="Arial" panose="020B0604020202020204" pitchFamily="34" charset="0"/>
                <a:cs typeface="Arial" panose="020B0604020202020204" pitchFamily="34" charset="0"/>
              </a:rPr>
              <a:t> </a:t>
            </a:r>
            <a:r>
              <a:rPr lang="en-US" altLang="ko-KR" sz="3000" dirty="0">
                <a:solidFill>
                  <a:schemeClr val="bg1"/>
                </a:solidFill>
                <a:latin typeface="Arial" panose="020B0604020202020204" pitchFamily="34" charset="0"/>
                <a:cs typeface="Arial" panose="020B0604020202020204" pitchFamily="34" charset="0"/>
              </a:rPr>
              <a:t>Extension</a:t>
            </a:r>
            <a:endParaRPr lang="ko-KR" altLang="en-US" sz="3000" dirty="0">
              <a:solidFill>
                <a:schemeClr val="bg1"/>
              </a:solidFill>
              <a:latin typeface="Arial" panose="020B0604020202020204" pitchFamily="34" charset="0"/>
              <a:cs typeface="Arial" panose="020B0604020202020204" pitchFamily="34" charset="0"/>
            </a:endParaRPr>
          </a:p>
        </p:txBody>
      </p:sp>
      <p:grpSp>
        <p:nvGrpSpPr>
          <p:cNvPr id="9" name="그룹 8">
            <a:extLst>
              <a:ext uri="{FF2B5EF4-FFF2-40B4-BE49-F238E27FC236}">
                <a16:creationId xmlns:a16="http://schemas.microsoft.com/office/drawing/2014/main" id="{0A93FAF5-E1CC-4474-A656-9B46299B343C}"/>
              </a:ext>
            </a:extLst>
          </p:cNvPr>
          <p:cNvGrpSpPr/>
          <p:nvPr/>
        </p:nvGrpSpPr>
        <p:grpSpPr>
          <a:xfrm>
            <a:off x="434203" y="2091128"/>
            <a:ext cx="8119078" cy="670564"/>
            <a:chOff x="434203" y="2091128"/>
            <a:chExt cx="8119078" cy="670564"/>
          </a:xfrm>
        </p:grpSpPr>
        <p:sp>
          <p:nvSpPr>
            <p:cNvPr id="10" name="타원 9">
              <a:extLst>
                <a:ext uri="{FF2B5EF4-FFF2-40B4-BE49-F238E27FC236}">
                  <a16:creationId xmlns:a16="http://schemas.microsoft.com/office/drawing/2014/main" id="{62DFFF72-DCAB-46D5-AC5F-D6958C33AC97}"/>
                </a:ext>
              </a:extLst>
            </p:cNvPr>
            <p:cNvSpPr/>
            <p:nvPr/>
          </p:nvSpPr>
          <p:spPr>
            <a:xfrm>
              <a:off x="532676" y="2131172"/>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grpSp>
          <p:nvGrpSpPr>
            <p:cNvPr id="11" name="그룹 10">
              <a:extLst>
                <a:ext uri="{FF2B5EF4-FFF2-40B4-BE49-F238E27FC236}">
                  <a16:creationId xmlns:a16="http://schemas.microsoft.com/office/drawing/2014/main" id="{2B49D84C-9C48-487A-B2F7-4A3CC5C54459}"/>
                </a:ext>
              </a:extLst>
            </p:cNvPr>
            <p:cNvGrpSpPr/>
            <p:nvPr/>
          </p:nvGrpSpPr>
          <p:grpSpPr>
            <a:xfrm>
              <a:off x="434203" y="2091128"/>
              <a:ext cx="8119078" cy="670564"/>
              <a:chOff x="434203" y="2091128"/>
              <a:chExt cx="8119078" cy="670564"/>
            </a:xfrm>
          </p:grpSpPr>
          <p:sp>
            <p:nvSpPr>
              <p:cNvPr id="12" name="TextBox 11">
                <a:extLst>
                  <a:ext uri="{FF2B5EF4-FFF2-40B4-BE49-F238E27FC236}">
                    <a16:creationId xmlns:a16="http://schemas.microsoft.com/office/drawing/2014/main" id="{88420990-FA2A-49F3-8E30-77DBC0F6C4B9}"/>
                  </a:ext>
                </a:extLst>
              </p:cNvPr>
              <p:cNvSpPr txBox="1"/>
              <p:nvPr/>
            </p:nvSpPr>
            <p:spPr>
              <a:xfrm>
                <a:off x="1118717" y="2091128"/>
                <a:ext cx="184731" cy="661720"/>
              </a:xfrm>
              <a:prstGeom prst="rect">
                <a:avLst/>
              </a:prstGeom>
              <a:noFill/>
            </p:spPr>
            <p:txBody>
              <a:bodyPr wrap="non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2FBE6B1B-537B-4DD2-BCBA-D46F5F571EB2}"/>
                  </a:ext>
                </a:extLst>
              </p:cNvPr>
              <p:cNvSpPr txBox="1"/>
              <p:nvPr/>
            </p:nvSpPr>
            <p:spPr>
              <a:xfrm>
                <a:off x="608024" y="2166451"/>
                <a:ext cx="378901" cy="523220"/>
              </a:xfrm>
              <a:prstGeom prst="rect">
                <a:avLst/>
              </a:prstGeom>
              <a:noFill/>
            </p:spPr>
            <p:txBody>
              <a:bodyPr wrap="square" rtlCol="0">
                <a:spAutoFit/>
              </a:bodyPr>
              <a:lstStyle/>
              <a:p>
                <a:r>
                  <a:rPr lang="en-US" altLang="ko-KR" sz="2800" dirty="0">
                    <a:solidFill>
                      <a:schemeClr val="bg1"/>
                    </a:solidFill>
                    <a:latin typeface="Arial" panose="020B0604020202020204" pitchFamily="34" charset="0"/>
                    <a:ea typeface="나눔스퀘어" panose="020B0600000101010101" pitchFamily="50" charset="-127"/>
                    <a:cs typeface="Arial" panose="020B0604020202020204" pitchFamily="34" charset="0"/>
                  </a:rPr>
                  <a:t>1</a:t>
                </a:r>
                <a:endParaRPr lang="ko-KR" altLang="en-US" sz="2800" dirty="0">
                  <a:solidFill>
                    <a:schemeClr val="bg1"/>
                  </a:solidFill>
                  <a:latin typeface="Arial" panose="020B0604020202020204" pitchFamily="34" charset="0"/>
                  <a:ea typeface="나눔스퀘어" panose="020B0600000101010101" pitchFamily="50" charset="-127"/>
                  <a:cs typeface="Arial" panose="020B0604020202020204" pitchFamily="34" charset="0"/>
                </a:endParaRPr>
              </a:p>
            </p:txBody>
          </p:sp>
          <p:cxnSp>
            <p:nvCxnSpPr>
              <p:cNvPr id="14" name="직선 연결선 13">
                <a:extLst>
                  <a:ext uri="{FF2B5EF4-FFF2-40B4-BE49-F238E27FC236}">
                    <a16:creationId xmlns:a16="http://schemas.microsoft.com/office/drawing/2014/main" id="{07A3D34F-CCBC-442D-8415-399F262C2D4B}"/>
                  </a:ext>
                </a:extLst>
              </p:cNvPr>
              <p:cNvCxnSpPr>
                <a:cxnSpLocks/>
              </p:cNvCxnSpPr>
              <p:nvPr/>
            </p:nvCxnSpPr>
            <p:spPr>
              <a:xfrm>
                <a:off x="434203" y="2761692"/>
                <a:ext cx="8119078"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grpSp>
        <p:nvGrpSpPr>
          <p:cNvPr id="15" name="그룹 14">
            <a:extLst>
              <a:ext uri="{FF2B5EF4-FFF2-40B4-BE49-F238E27FC236}">
                <a16:creationId xmlns:a16="http://schemas.microsoft.com/office/drawing/2014/main" id="{D86BBDA8-E751-4348-B16C-CB6D55106CE0}"/>
              </a:ext>
            </a:extLst>
          </p:cNvPr>
          <p:cNvGrpSpPr/>
          <p:nvPr/>
        </p:nvGrpSpPr>
        <p:grpSpPr>
          <a:xfrm>
            <a:off x="434203" y="2874980"/>
            <a:ext cx="7795397" cy="670874"/>
            <a:chOff x="434203" y="2874980"/>
            <a:chExt cx="7795397" cy="670874"/>
          </a:xfrm>
        </p:grpSpPr>
        <p:sp>
          <p:nvSpPr>
            <p:cNvPr id="16" name="TextBox 15">
              <a:extLst>
                <a:ext uri="{FF2B5EF4-FFF2-40B4-BE49-F238E27FC236}">
                  <a16:creationId xmlns:a16="http://schemas.microsoft.com/office/drawing/2014/main" id="{5760DAF7-9ACE-4005-8F9F-65669F329DC8}"/>
                </a:ext>
              </a:extLst>
            </p:cNvPr>
            <p:cNvSpPr txBox="1"/>
            <p:nvPr/>
          </p:nvSpPr>
          <p:spPr>
            <a:xfrm>
              <a:off x="1140487" y="2874980"/>
              <a:ext cx="184731" cy="661720"/>
            </a:xfrm>
            <a:prstGeom prst="rect">
              <a:avLst/>
            </a:prstGeom>
            <a:noFill/>
          </p:spPr>
          <p:txBody>
            <a:bodyPr wrap="none" rtlCol="0">
              <a:spAutoFit/>
            </a:bodyPr>
            <a:lstStyle>
              <a:defPPr>
                <a:defRPr lang="ko-KR"/>
              </a:defPPr>
              <a:lvl1pPr>
                <a:defRPr sz="3200" b="1" spc="-150">
                  <a:latin typeface="나눔스퀘어" panose="020B0600000101010101" pitchFamily="50" charset="-127"/>
                  <a:ea typeface="나눔스퀘어" panose="020B0600000101010101" pitchFamily="50" charset="-127"/>
                </a:defRPr>
              </a:lvl1pPr>
            </a:lstStyle>
            <a:p>
              <a:endParaRPr lang="ko-KR" altLang="en-US" sz="3700" dirty="0">
                <a:latin typeface="Arial" panose="020B0604020202020204" pitchFamily="34" charset="0"/>
                <a:cs typeface="Arial" panose="020B0604020202020204" pitchFamily="34" charset="0"/>
              </a:endParaRPr>
            </a:p>
          </p:txBody>
        </p:sp>
        <p:sp>
          <p:nvSpPr>
            <p:cNvPr id="17" name="타원 16">
              <a:extLst>
                <a:ext uri="{FF2B5EF4-FFF2-40B4-BE49-F238E27FC236}">
                  <a16:creationId xmlns:a16="http://schemas.microsoft.com/office/drawing/2014/main" id="{7BF54FD6-50A8-491C-8070-ED2079AB8100}"/>
                </a:ext>
              </a:extLst>
            </p:cNvPr>
            <p:cNvSpPr/>
            <p:nvPr/>
          </p:nvSpPr>
          <p:spPr>
            <a:xfrm>
              <a:off x="541328" y="2892944"/>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48D27356-5A1A-4E0D-B6FD-C3127346CC1B}"/>
                </a:ext>
              </a:extLst>
            </p:cNvPr>
            <p:cNvSpPr txBox="1"/>
            <p:nvPr/>
          </p:nvSpPr>
          <p:spPr>
            <a:xfrm>
              <a:off x="616676" y="2909173"/>
              <a:ext cx="378901" cy="523220"/>
            </a:xfrm>
            <a:prstGeom prst="rect">
              <a:avLst/>
            </a:prstGeom>
            <a:noFill/>
          </p:spPr>
          <p:txBody>
            <a:bodyPr wrap="square" rtlCol="0">
              <a:spAutoFit/>
            </a:bodyPr>
            <a:lstStyle>
              <a:defPPr>
                <a:defRPr lang="ko-KR"/>
              </a:defPPr>
              <a:lvl1pPr>
                <a:defRPr sz="2800">
                  <a:solidFill>
                    <a:srgbClr val="002060"/>
                  </a:solidFill>
                  <a:latin typeface="나눔스퀘어 Light" panose="020B0600000101010101" pitchFamily="50" charset="-127"/>
                  <a:ea typeface="나눔스퀘어 Light" panose="020B0600000101010101" pitchFamily="50" charset="-127"/>
                </a:defRPr>
              </a:lvl1pPr>
            </a:lstStyle>
            <a:p>
              <a:r>
                <a:rPr lang="en-US" altLang="ko-KR" dirty="0">
                  <a:solidFill>
                    <a:schemeClr val="bg1"/>
                  </a:solidFill>
                  <a:latin typeface="Arial" panose="020B0604020202020204" pitchFamily="34" charset="0"/>
                  <a:ea typeface="나눔스퀘어" panose="020B0600000101010101" pitchFamily="50" charset="-127"/>
                  <a:cs typeface="Arial" panose="020B0604020202020204" pitchFamily="34" charset="0"/>
                </a:rPr>
                <a:t>2 </a:t>
              </a:r>
              <a:endParaRPr lang="ko-KR" altLang="en-US" dirty="0">
                <a:solidFill>
                  <a:schemeClr val="bg1"/>
                </a:solidFill>
                <a:latin typeface="Arial" panose="020B0604020202020204" pitchFamily="34" charset="0"/>
                <a:ea typeface="나눔스퀘어" panose="020B0600000101010101" pitchFamily="50" charset="-127"/>
                <a:cs typeface="Arial" panose="020B0604020202020204" pitchFamily="34" charset="0"/>
              </a:endParaRPr>
            </a:p>
          </p:txBody>
        </p:sp>
        <p:cxnSp>
          <p:nvCxnSpPr>
            <p:cNvPr id="19" name="직선 연결선 18">
              <a:extLst>
                <a:ext uri="{FF2B5EF4-FFF2-40B4-BE49-F238E27FC236}">
                  <a16:creationId xmlns:a16="http://schemas.microsoft.com/office/drawing/2014/main" id="{BFD982F2-B040-4954-8059-39A9BAA84D7C}"/>
                </a:ext>
              </a:extLst>
            </p:cNvPr>
            <p:cNvCxnSpPr>
              <a:cxnSpLocks/>
            </p:cNvCxnSpPr>
            <p:nvPr/>
          </p:nvCxnSpPr>
          <p:spPr>
            <a:xfrm>
              <a:off x="434203" y="3545854"/>
              <a:ext cx="7795397"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nvGrpSpPr>
          <p:cNvPr id="20" name="그룹 19">
            <a:extLst>
              <a:ext uri="{FF2B5EF4-FFF2-40B4-BE49-F238E27FC236}">
                <a16:creationId xmlns:a16="http://schemas.microsoft.com/office/drawing/2014/main" id="{BD4BD20A-BD27-4D5D-BEE1-96D83624D269}"/>
              </a:ext>
            </a:extLst>
          </p:cNvPr>
          <p:cNvGrpSpPr/>
          <p:nvPr/>
        </p:nvGrpSpPr>
        <p:grpSpPr>
          <a:xfrm>
            <a:off x="434203" y="3661225"/>
            <a:ext cx="7415071" cy="661829"/>
            <a:chOff x="434203" y="3661225"/>
            <a:chExt cx="7415071" cy="661829"/>
          </a:xfrm>
        </p:grpSpPr>
        <p:sp>
          <p:nvSpPr>
            <p:cNvPr id="21" name="TextBox 20">
              <a:extLst>
                <a:ext uri="{FF2B5EF4-FFF2-40B4-BE49-F238E27FC236}">
                  <a16:creationId xmlns:a16="http://schemas.microsoft.com/office/drawing/2014/main" id="{79A075E5-3F9F-432D-970D-375849C6E373}"/>
                </a:ext>
              </a:extLst>
            </p:cNvPr>
            <p:cNvSpPr txBox="1"/>
            <p:nvPr/>
          </p:nvSpPr>
          <p:spPr>
            <a:xfrm>
              <a:off x="1162257" y="3661225"/>
              <a:ext cx="184731" cy="661720"/>
            </a:xfrm>
            <a:prstGeom prst="rect">
              <a:avLst/>
            </a:prstGeom>
            <a:noFill/>
          </p:spPr>
          <p:txBody>
            <a:bodyPr wrap="none" rtlCol="0">
              <a:spAutoFit/>
            </a:bodyPr>
            <a:lstStyle>
              <a:defPPr>
                <a:defRPr lang="ko-KR"/>
              </a:defPPr>
              <a:lvl1pPr>
                <a:defRPr sz="34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22" name="타원 21">
              <a:extLst>
                <a:ext uri="{FF2B5EF4-FFF2-40B4-BE49-F238E27FC236}">
                  <a16:creationId xmlns:a16="http://schemas.microsoft.com/office/drawing/2014/main" id="{511D622B-76E8-49D2-A7E5-DE6B5A82B2BD}"/>
                </a:ext>
              </a:extLst>
            </p:cNvPr>
            <p:cNvSpPr/>
            <p:nvPr/>
          </p:nvSpPr>
          <p:spPr>
            <a:xfrm>
              <a:off x="541328" y="3663381"/>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16B79E0C-8C7A-4D0C-90CD-3932D25E53D7}"/>
                </a:ext>
              </a:extLst>
            </p:cNvPr>
            <p:cNvSpPr txBox="1"/>
            <p:nvPr/>
          </p:nvSpPr>
          <p:spPr>
            <a:xfrm>
              <a:off x="616676" y="3689135"/>
              <a:ext cx="378901" cy="523220"/>
            </a:xfrm>
            <a:prstGeom prst="rect">
              <a:avLst/>
            </a:prstGeom>
            <a:noFill/>
          </p:spPr>
          <p:txBody>
            <a:bodyPr wrap="square" rtlCol="0">
              <a:spAutoFit/>
            </a:bodyPr>
            <a:lstStyle>
              <a:defPPr>
                <a:defRPr lang="ko-KR"/>
              </a:defPPr>
              <a:lvl1pPr>
                <a:defRPr sz="2800">
                  <a:solidFill>
                    <a:srgbClr val="002060"/>
                  </a:solidFill>
                  <a:latin typeface="나눔스퀘어" panose="020B0600000101010101" pitchFamily="50" charset="-127"/>
                  <a:ea typeface="나눔스퀘어" panose="020B0600000101010101" pitchFamily="50" charset="-127"/>
                </a:defRPr>
              </a:lvl1pPr>
            </a:lstStyle>
            <a:p>
              <a:r>
                <a:rPr lang="en-US" altLang="ko-KR" dirty="0">
                  <a:solidFill>
                    <a:schemeClr val="bg1"/>
                  </a:solidFill>
                  <a:latin typeface="Arial" panose="020B0604020202020204" pitchFamily="34" charset="0"/>
                  <a:cs typeface="Arial" panose="020B0604020202020204" pitchFamily="34" charset="0"/>
                </a:rPr>
                <a:t>3</a:t>
              </a:r>
              <a:endParaRPr lang="ko-KR" altLang="en-US" dirty="0">
                <a:solidFill>
                  <a:schemeClr val="bg1"/>
                </a:solidFill>
                <a:latin typeface="Arial" panose="020B0604020202020204" pitchFamily="34" charset="0"/>
                <a:cs typeface="Arial" panose="020B0604020202020204" pitchFamily="34" charset="0"/>
              </a:endParaRPr>
            </a:p>
          </p:txBody>
        </p:sp>
        <p:cxnSp>
          <p:nvCxnSpPr>
            <p:cNvPr id="24" name="직선 연결선 23">
              <a:extLst>
                <a:ext uri="{FF2B5EF4-FFF2-40B4-BE49-F238E27FC236}">
                  <a16:creationId xmlns:a16="http://schemas.microsoft.com/office/drawing/2014/main" id="{8DFAA13A-FCFC-4CC0-9C46-3AEAD370032E}"/>
                </a:ext>
              </a:extLst>
            </p:cNvPr>
            <p:cNvCxnSpPr>
              <a:cxnSpLocks/>
            </p:cNvCxnSpPr>
            <p:nvPr/>
          </p:nvCxnSpPr>
          <p:spPr>
            <a:xfrm>
              <a:off x="434203" y="4323054"/>
              <a:ext cx="7415071"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grpSp>
        <p:nvGrpSpPr>
          <p:cNvPr id="2" name="그룹 1">
            <a:extLst>
              <a:ext uri="{FF2B5EF4-FFF2-40B4-BE49-F238E27FC236}">
                <a16:creationId xmlns:a16="http://schemas.microsoft.com/office/drawing/2014/main" id="{CAD0093D-F3CA-4C19-A872-2A40853E8475}"/>
              </a:ext>
            </a:extLst>
          </p:cNvPr>
          <p:cNvGrpSpPr/>
          <p:nvPr/>
        </p:nvGrpSpPr>
        <p:grpSpPr>
          <a:xfrm>
            <a:off x="-718625" y="697642"/>
            <a:ext cx="10738237" cy="1370910"/>
            <a:chOff x="88394" y="448938"/>
            <a:chExt cx="3269948" cy="1370910"/>
          </a:xfrm>
        </p:grpSpPr>
        <p:sp>
          <p:nvSpPr>
            <p:cNvPr id="25" name="대각선 방향의 모서리가 둥근 사각형 175">
              <a:extLst>
                <a:ext uri="{FF2B5EF4-FFF2-40B4-BE49-F238E27FC236}">
                  <a16:creationId xmlns:a16="http://schemas.microsoft.com/office/drawing/2014/main" id="{55D63185-2F26-4374-9534-FEDA48B48A92}"/>
                </a:ext>
              </a:extLst>
            </p:cNvPr>
            <p:cNvSpPr/>
            <p:nvPr/>
          </p:nvSpPr>
          <p:spPr bwMode="auto">
            <a:xfrm>
              <a:off x="554410" y="827201"/>
              <a:ext cx="2803932" cy="992647"/>
            </a:xfrm>
            <a:prstGeom prst="round2DiagRect">
              <a:avLst>
                <a:gd name="adj1" fmla="val 34495"/>
                <a:gd name="adj2" fmla="val 0"/>
              </a:avLst>
            </a:prstGeom>
            <a:solidFill>
              <a:srgbClr val="595959">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latin typeface="Arial" panose="020B0604020202020204" pitchFamily="34" charset="0"/>
                <a:cs typeface="Arial" panose="020B0604020202020204" pitchFamily="34" charset="0"/>
              </a:endParaRPr>
            </a:p>
          </p:txBody>
        </p:sp>
        <p:sp>
          <p:nvSpPr>
            <p:cNvPr id="26" name="자유형: 도형 25">
              <a:extLst>
                <a:ext uri="{FF2B5EF4-FFF2-40B4-BE49-F238E27FC236}">
                  <a16:creationId xmlns:a16="http://schemas.microsoft.com/office/drawing/2014/main" id="{D9623F4A-BB36-4F85-9713-6B39FF2F119A}"/>
                </a:ext>
              </a:extLst>
            </p:cNvPr>
            <p:cNvSpPr/>
            <p:nvPr/>
          </p:nvSpPr>
          <p:spPr bwMode="auto">
            <a:xfrm>
              <a:off x="343459" y="448938"/>
              <a:ext cx="2649123" cy="1188723"/>
            </a:xfrm>
            <a:custGeom>
              <a:avLst/>
              <a:gdLst>
                <a:gd name="connsiteX0" fmla="*/ 342414 w 1578927"/>
                <a:gd name="connsiteY0" fmla="*/ 196076 h 1188723"/>
                <a:gd name="connsiteX1" fmla="*/ 473972 w 1578927"/>
                <a:gd name="connsiteY1" fmla="*/ 196076 h 1188723"/>
                <a:gd name="connsiteX2" fmla="*/ 473972 w 1578927"/>
                <a:gd name="connsiteY2" fmla="*/ 310690 h 1188723"/>
                <a:gd name="connsiteX3" fmla="*/ 528969 w 1578927"/>
                <a:gd name="connsiteY3" fmla="*/ 365687 h 1188723"/>
                <a:gd name="connsiteX4" fmla="*/ 583966 w 1578927"/>
                <a:gd name="connsiteY4" fmla="*/ 310690 h 1188723"/>
                <a:gd name="connsiteX5" fmla="*/ 583966 w 1578927"/>
                <a:gd name="connsiteY5" fmla="*/ 196076 h 1188723"/>
                <a:gd name="connsiteX6" fmla="*/ 1578927 w 1578927"/>
                <a:gd name="connsiteY6" fmla="*/ 196076 h 1188723"/>
                <a:gd name="connsiteX7" fmla="*/ 1578927 w 1578927"/>
                <a:gd name="connsiteY7" fmla="*/ 846309 h 1188723"/>
                <a:gd name="connsiteX8" fmla="*/ 1236513 w 1578927"/>
                <a:gd name="connsiteY8" fmla="*/ 1188723 h 1188723"/>
                <a:gd name="connsiteX9" fmla="*/ 0 w 1578927"/>
                <a:gd name="connsiteY9" fmla="*/ 1188723 h 1188723"/>
                <a:gd name="connsiteX10" fmla="*/ 0 w 1578927"/>
                <a:gd name="connsiteY10" fmla="*/ 538490 h 1188723"/>
                <a:gd name="connsiteX11" fmla="*/ 342414 w 1578927"/>
                <a:gd name="connsiteY11" fmla="*/ 196076 h 1188723"/>
                <a:gd name="connsiteX12" fmla="*/ 528969 w 1578927"/>
                <a:gd name="connsiteY12" fmla="*/ 0 h 1188723"/>
                <a:gd name="connsiteX13" fmla="*/ 583966 w 1578927"/>
                <a:gd name="connsiteY13" fmla="*/ 54997 h 1188723"/>
                <a:gd name="connsiteX14" fmla="*/ 583966 w 1578927"/>
                <a:gd name="connsiteY14" fmla="*/ 196076 h 1188723"/>
                <a:gd name="connsiteX15" fmla="*/ 473972 w 1578927"/>
                <a:gd name="connsiteY15" fmla="*/ 196076 h 1188723"/>
                <a:gd name="connsiteX16" fmla="*/ 473972 w 1578927"/>
                <a:gd name="connsiteY16" fmla="*/ 54997 h 1188723"/>
                <a:gd name="connsiteX17" fmla="*/ 528969 w 1578927"/>
                <a:gd name="connsiteY17" fmla="*/ 0 h 1188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78927" h="1188723">
                  <a:moveTo>
                    <a:pt x="342414" y="196076"/>
                  </a:moveTo>
                  <a:lnTo>
                    <a:pt x="473972" y="196076"/>
                  </a:lnTo>
                  <a:lnTo>
                    <a:pt x="473972" y="310690"/>
                  </a:lnTo>
                  <a:cubicBezTo>
                    <a:pt x="473972" y="341064"/>
                    <a:pt x="498595" y="365687"/>
                    <a:pt x="528969" y="365687"/>
                  </a:cubicBezTo>
                  <a:cubicBezTo>
                    <a:pt x="559343" y="365687"/>
                    <a:pt x="583966" y="341064"/>
                    <a:pt x="583966" y="310690"/>
                  </a:cubicBezTo>
                  <a:lnTo>
                    <a:pt x="583966" y="196076"/>
                  </a:lnTo>
                  <a:lnTo>
                    <a:pt x="1578927" y="196076"/>
                  </a:lnTo>
                  <a:lnTo>
                    <a:pt x="1578927" y="846309"/>
                  </a:lnTo>
                  <a:cubicBezTo>
                    <a:pt x="1578927" y="1035419"/>
                    <a:pt x="1425623" y="1188723"/>
                    <a:pt x="1236513" y="1188723"/>
                  </a:cubicBezTo>
                  <a:lnTo>
                    <a:pt x="0" y="1188723"/>
                  </a:lnTo>
                  <a:lnTo>
                    <a:pt x="0" y="538490"/>
                  </a:lnTo>
                  <a:cubicBezTo>
                    <a:pt x="0" y="349380"/>
                    <a:pt x="153304" y="196076"/>
                    <a:pt x="342414" y="196076"/>
                  </a:cubicBezTo>
                  <a:close/>
                  <a:moveTo>
                    <a:pt x="528969" y="0"/>
                  </a:moveTo>
                  <a:cubicBezTo>
                    <a:pt x="559343" y="0"/>
                    <a:pt x="583966" y="24623"/>
                    <a:pt x="583966" y="54997"/>
                  </a:cubicBezTo>
                  <a:lnTo>
                    <a:pt x="583966" y="196076"/>
                  </a:lnTo>
                  <a:lnTo>
                    <a:pt x="473972" y="196076"/>
                  </a:lnTo>
                  <a:lnTo>
                    <a:pt x="473972" y="54997"/>
                  </a:lnTo>
                  <a:cubicBezTo>
                    <a:pt x="473972" y="24623"/>
                    <a:pt x="498595" y="0"/>
                    <a:pt x="528969" y="0"/>
                  </a:cubicBezTo>
                  <a:close/>
                </a:path>
              </a:pathLst>
            </a:cu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rial" panose="020B0604020202020204" pitchFamily="34" charset="0"/>
                <a:cs typeface="Arial" panose="020B0604020202020204" pitchFamily="34" charset="0"/>
              </a:endParaRPr>
            </a:p>
          </p:txBody>
        </p:sp>
        <p:sp>
          <p:nvSpPr>
            <p:cNvPr id="27" name="직사각형 35">
              <a:extLst>
                <a:ext uri="{FF2B5EF4-FFF2-40B4-BE49-F238E27FC236}">
                  <a16:creationId xmlns:a16="http://schemas.microsoft.com/office/drawing/2014/main" id="{3313CE64-3B69-47F9-95DE-8C1D4AC2FC57}"/>
                </a:ext>
              </a:extLst>
            </p:cNvPr>
            <p:cNvSpPr/>
            <p:nvPr/>
          </p:nvSpPr>
          <p:spPr bwMode="auto">
            <a:xfrm>
              <a:off x="88394" y="795847"/>
              <a:ext cx="2768138"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endParaRPr lang="ko-KR" altLang="en-US" sz="2400" b="1" spc="-100" dirty="0">
                <a:latin typeface="Arial" panose="020B0604020202020204" pitchFamily="34" charset="0"/>
                <a:ea typeface="나눔스퀘어_ac Light" panose="020B0600000101010101" pitchFamily="50" charset="-127"/>
                <a:cs typeface="Arial" panose="020B0604020202020204" pitchFamily="34" charset="0"/>
                <a:sym typeface="Monotype Sorts"/>
              </a:endParaRPr>
            </a:p>
          </p:txBody>
        </p:sp>
      </p:grpSp>
      <p:sp>
        <p:nvSpPr>
          <p:cNvPr id="3" name="Rectangle 2">
            <a:extLst>
              <a:ext uri="{FF2B5EF4-FFF2-40B4-BE49-F238E27FC236}">
                <a16:creationId xmlns:a16="http://schemas.microsoft.com/office/drawing/2014/main" id="{5A6DCA52-86B1-4A1D-9719-CA3B22AB00F3}"/>
              </a:ext>
            </a:extLst>
          </p:cNvPr>
          <p:cNvSpPr/>
          <p:nvPr/>
        </p:nvSpPr>
        <p:spPr>
          <a:xfrm>
            <a:off x="1083967" y="1106634"/>
            <a:ext cx="3664593" cy="658835"/>
          </a:xfrm>
          <a:prstGeom prst="rect">
            <a:avLst/>
          </a:prstGeom>
        </p:spPr>
        <p:txBody>
          <a:bodyPr wrap="none">
            <a:spAutoFit/>
          </a:bodyPr>
          <a:lstStyle/>
          <a:p>
            <a:pPr>
              <a:lnSpc>
                <a:spcPct val="107000"/>
              </a:lnSpc>
              <a:spcAft>
                <a:spcPts val="800"/>
              </a:spcAft>
            </a:pPr>
            <a:r>
              <a:rPr lang="en-ID" sz="3600" b="1" dirty="0" err="1">
                <a:latin typeface="Calibri" panose="020F0502020204030204" pitchFamily="34" charset="0"/>
                <a:ea typeface="Calibri" panose="020F0502020204030204" pitchFamily="34" charset="0"/>
                <a:cs typeface="Times New Roman" panose="02020603050405020304" pitchFamily="18" charset="0"/>
              </a:rPr>
              <a:t>Kompetensi</a:t>
            </a:r>
            <a:r>
              <a:rPr lang="en-ID" sz="3600" b="1" dirty="0">
                <a:latin typeface="Calibri" panose="020F0502020204030204" pitchFamily="34" charset="0"/>
                <a:ea typeface="Calibri" panose="020F0502020204030204" pitchFamily="34" charset="0"/>
                <a:cs typeface="Times New Roman" panose="02020603050405020304" pitchFamily="18" charset="0"/>
              </a:rPr>
              <a:t> Dasar</a:t>
            </a:r>
          </a:p>
        </p:txBody>
      </p:sp>
      <p:sp>
        <p:nvSpPr>
          <p:cNvPr id="29" name="Rectangle 28">
            <a:extLst>
              <a:ext uri="{FF2B5EF4-FFF2-40B4-BE49-F238E27FC236}">
                <a16:creationId xmlns:a16="http://schemas.microsoft.com/office/drawing/2014/main" id="{28DE9163-946C-450E-BCB6-0B11963F1457}"/>
              </a:ext>
            </a:extLst>
          </p:cNvPr>
          <p:cNvSpPr/>
          <p:nvPr/>
        </p:nvSpPr>
        <p:spPr>
          <a:xfrm>
            <a:off x="1232851" y="2222151"/>
            <a:ext cx="10524945" cy="400110"/>
          </a:xfrm>
          <a:prstGeom prst="rect">
            <a:avLst/>
          </a:prstGeom>
        </p:spPr>
        <p:txBody>
          <a:bodyPr wrap="square">
            <a:spAutoFit/>
          </a:bodyPr>
          <a:lstStyle/>
          <a:p>
            <a:pPr algn="just"/>
            <a:r>
              <a:rPr lang="en-ID" sz="2000" dirty="0" err="1">
                <a:latin typeface="Arial" panose="020B0604020202020204" pitchFamily="34" charset="0"/>
                <a:cs typeface="Arial" panose="020B0604020202020204" pitchFamily="34" charset="0"/>
              </a:rPr>
              <a:t>Mengetahui</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memahami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Perencanaan</a:t>
            </a:r>
            <a:r>
              <a:rPr lang="en-ID" sz="2000" dirty="0">
                <a:latin typeface="Arial" panose="020B0604020202020204" pitchFamily="34" charset="0"/>
                <a:cs typeface="Arial" panose="020B0604020202020204" pitchFamily="34" charset="0"/>
              </a:rPr>
              <a:t> Program </a:t>
            </a:r>
          </a:p>
        </p:txBody>
      </p:sp>
      <p:sp>
        <p:nvSpPr>
          <p:cNvPr id="30" name="Rectangle 29">
            <a:extLst>
              <a:ext uri="{FF2B5EF4-FFF2-40B4-BE49-F238E27FC236}">
                <a16:creationId xmlns:a16="http://schemas.microsoft.com/office/drawing/2014/main" id="{5BE95BEE-B617-40C8-AF29-CD93943C8E32}"/>
              </a:ext>
            </a:extLst>
          </p:cNvPr>
          <p:cNvSpPr/>
          <p:nvPr/>
        </p:nvSpPr>
        <p:spPr>
          <a:xfrm>
            <a:off x="1226437" y="2956549"/>
            <a:ext cx="9524048" cy="400110"/>
          </a:xfrm>
          <a:prstGeom prst="rect">
            <a:avLst/>
          </a:prstGeom>
        </p:spPr>
        <p:txBody>
          <a:bodyPr wrap="square">
            <a:spAutoFit/>
          </a:bodyPr>
          <a:lstStyle/>
          <a:p>
            <a:pPr algn="just"/>
            <a:r>
              <a:rPr lang="en-ID" sz="2000" dirty="0" err="1">
                <a:latin typeface="Arial" panose="020B0604020202020204" pitchFamily="34" charset="0"/>
                <a:cs typeface="Arial" panose="020B0604020202020204" pitchFamily="34" charset="0"/>
              </a:rPr>
              <a:t>Mengetahui</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memahami</a:t>
            </a:r>
            <a:r>
              <a:rPr lang="en-ID" sz="2000" dirty="0">
                <a:latin typeface="Arial" panose="020B0604020202020204" pitchFamily="34" charset="0"/>
                <a:cs typeface="Arial" panose="020B0604020202020204" pitchFamily="34" charset="0"/>
              </a:rPr>
              <a:t> Program – Program </a:t>
            </a:r>
            <a:r>
              <a:rPr lang="en-ID"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sp>
        <p:nvSpPr>
          <p:cNvPr id="31" name="Rectangle 30">
            <a:extLst>
              <a:ext uri="{FF2B5EF4-FFF2-40B4-BE49-F238E27FC236}">
                <a16:creationId xmlns:a16="http://schemas.microsoft.com/office/drawing/2014/main" id="{535B65C1-7734-431A-B98C-EAA3182742E5}"/>
              </a:ext>
            </a:extLst>
          </p:cNvPr>
          <p:cNvSpPr/>
          <p:nvPr/>
        </p:nvSpPr>
        <p:spPr>
          <a:xfrm>
            <a:off x="1211082" y="3690948"/>
            <a:ext cx="10269718" cy="400110"/>
          </a:xfrm>
          <a:prstGeom prst="rect">
            <a:avLst/>
          </a:prstGeom>
        </p:spPr>
        <p:txBody>
          <a:bodyPr wrap="square">
            <a:spAutoFit/>
          </a:bodyPr>
          <a:lstStyle/>
          <a:p>
            <a:pPr algn="just"/>
            <a:r>
              <a:rPr lang="es-ES" sz="2000" dirty="0" err="1">
                <a:latin typeface="Arial" panose="020B0604020202020204" pitchFamily="34" charset="0"/>
                <a:cs typeface="Arial" panose="020B0604020202020204" pitchFamily="34" charset="0"/>
              </a:rPr>
              <a:t>Mengetahui</a:t>
            </a:r>
            <a:r>
              <a:rPr lang="es-ES" sz="2000" dirty="0">
                <a:latin typeface="Arial" panose="020B0604020202020204" pitchFamily="34" charset="0"/>
                <a:cs typeface="Arial" panose="020B0604020202020204" pitchFamily="34" charset="0"/>
              </a:rPr>
              <a:t> dan </a:t>
            </a:r>
            <a:r>
              <a:rPr lang="es-ES" sz="2000" dirty="0" err="1">
                <a:latin typeface="Arial" panose="020B0604020202020204" pitchFamily="34" charset="0"/>
                <a:cs typeface="Arial" panose="020B0604020202020204" pitchFamily="34" charset="0"/>
              </a:rPr>
              <a:t>memahami</a:t>
            </a:r>
            <a:r>
              <a:rPr lang="es-ES"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Pelaksanaan</a:t>
            </a:r>
            <a:r>
              <a:rPr lang="en-ID" sz="2000" dirty="0">
                <a:latin typeface="Arial" panose="020B0604020202020204" pitchFamily="34" charset="0"/>
                <a:cs typeface="Arial" panose="020B0604020202020204" pitchFamily="34" charset="0"/>
              </a:rPr>
              <a:t> Program</a:t>
            </a:r>
            <a:r>
              <a:rPr lang="es-ES" sz="2000" dirty="0">
                <a:latin typeface="Arial" panose="020B0604020202020204" pitchFamily="34" charset="0"/>
                <a:cs typeface="Arial" panose="020B0604020202020204" pitchFamily="34" charset="0"/>
              </a:rPr>
              <a:t>.</a:t>
            </a:r>
            <a:endParaRPr lang="es-ES" sz="2000" dirty="0">
              <a:solidFill>
                <a:schemeClr val="dk1"/>
              </a:solidFill>
              <a:latin typeface="Arial" panose="020B0604020202020204" pitchFamily="34" charset="0"/>
              <a:ea typeface="Livvic"/>
              <a:cs typeface="Arial" panose="020B0604020202020204" pitchFamily="34" charset="0"/>
              <a:sym typeface="Livvic"/>
            </a:endParaRPr>
          </a:p>
        </p:txBody>
      </p:sp>
      <p:pic>
        <p:nvPicPr>
          <p:cNvPr id="32" name="Picture 31">
            <a:extLst>
              <a:ext uri="{FF2B5EF4-FFF2-40B4-BE49-F238E27FC236}">
                <a16:creationId xmlns:a16="http://schemas.microsoft.com/office/drawing/2014/main" id="{26AF9A3B-04AC-44E1-82DA-550A5202F7C0}"/>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grpSp>
        <p:nvGrpSpPr>
          <p:cNvPr id="28" name="그룹 19">
            <a:extLst>
              <a:ext uri="{FF2B5EF4-FFF2-40B4-BE49-F238E27FC236}">
                <a16:creationId xmlns:a16="http://schemas.microsoft.com/office/drawing/2014/main" id="{18616A14-D11F-44CD-890D-B79D3ADBAD06}"/>
              </a:ext>
            </a:extLst>
          </p:cNvPr>
          <p:cNvGrpSpPr/>
          <p:nvPr/>
        </p:nvGrpSpPr>
        <p:grpSpPr>
          <a:xfrm>
            <a:off x="434203" y="3659032"/>
            <a:ext cx="7415071" cy="661829"/>
            <a:chOff x="434203" y="3661225"/>
            <a:chExt cx="7415071" cy="661829"/>
          </a:xfrm>
        </p:grpSpPr>
        <p:sp>
          <p:nvSpPr>
            <p:cNvPr id="33" name="TextBox 32">
              <a:extLst>
                <a:ext uri="{FF2B5EF4-FFF2-40B4-BE49-F238E27FC236}">
                  <a16:creationId xmlns:a16="http://schemas.microsoft.com/office/drawing/2014/main" id="{DF547DEA-63D2-4653-8F56-164B6896195D}"/>
                </a:ext>
              </a:extLst>
            </p:cNvPr>
            <p:cNvSpPr txBox="1"/>
            <p:nvPr/>
          </p:nvSpPr>
          <p:spPr>
            <a:xfrm>
              <a:off x="1162257" y="3661225"/>
              <a:ext cx="184731" cy="661720"/>
            </a:xfrm>
            <a:prstGeom prst="rect">
              <a:avLst/>
            </a:prstGeom>
            <a:noFill/>
          </p:spPr>
          <p:txBody>
            <a:bodyPr wrap="none" rtlCol="0">
              <a:spAutoFit/>
            </a:bodyPr>
            <a:lstStyle>
              <a:defPPr>
                <a:defRPr lang="ko-KR"/>
              </a:defPPr>
              <a:lvl1pPr>
                <a:defRPr sz="3400" b="1" spc="-150">
                  <a:latin typeface="나눔스퀘어" panose="020B0600000101010101" pitchFamily="50" charset="-127"/>
                  <a:ea typeface="나눔스퀘어" panose="020B0600000101010101" pitchFamily="50" charset="-127"/>
                </a:defRPr>
              </a:lvl1pPr>
            </a:lstStyle>
            <a:p>
              <a:endParaRPr lang="en-US" altLang="ko-KR" sz="3700" dirty="0">
                <a:latin typeface="Arial" panose="020B0604020202020204" pitchFamily="34" charset="0"/>
                <a:cs typeface="Arial" panose="020B0604020202020204" pitchFamily="34" charset="0"/>
              </a:endParaRPr>
            </a:p>
          </p:txBody>
        </p:sp>
        <p:sp>
          <p:nvSpPr>
            <p:cNvPr id="34" name="타원 21">
              <a:extLst>
                <a:ext uri="{FF2B5EF4-FFF2-40B4-BE49-F238E27FC236}">
                  <a16:creationId xmlns:a16="http://schemas.microsoft.com/office/drawing/2014/main" id="{D04FDB4B-108C-45CF-A6D0-4CA04C955872}"/>
                </a:ext>
              </a:extLst>
            </p:cNvPr>
            <p:cNvSpPr/>
            <p:nvPr/>
          </p:nvSpPr>
          <p:spPr>
            <a:xfrm>
              <a:off x="541328" y="3663381"/>
              <a:ext cx="551291" cy="551291"/>
            </a:xfrm>
            <a:prstGeom prst="ellipse">
              <a:avLst/>
            </a:prstGeom>
            <a:solidFill>
              <a:srgbClr val="7030A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solidFill>
                  <a:schemeClr val="lt1"/>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3E209221-03DE-4A8A-AFC5-8617F74A7C03}"/>
                </a:ext>
              </a:extLst>
            </p:cNvPr>
            <p:cNvSpPr txBox="1"/>
            <p:nvPr/>
          </p:nvSpPr>
          <p:spPr>
            <a:xfrm>
              <a:off x="616676" y="3689135"/>
              <a:ext cx="378901" cy="523220"/>
            </a:xfrm>
            <a:prstGeom prst="rect">
              <a:avLst/>
            </a:prstGeom>
            <a:noFill/>
          </p:spPr>
          <p:txBody>
            <a:bodyPr wrap="square" rtlCol="0">
              <a:spAutoFit/>
            </a:bodyPr>
            <a:lstStyle>
              <a:defPPr>
                <a:defRPr lang="ko-KR"/>
              </a:defPPr>
              <a:lvl1pPr>
                <a:defRPr sz="2800">
                  <a:solidFill>
                    <a:srgbClr val="002060"/>
                  </a:solidFill>
                  <a:latin typeface="나눔스퀘어" panose="020B0600000101010101" pitchFamily="50" charset="-127"/>
                  <a:ea typeface="나눔스퀘어" panose="020B0600000101010101" pitchFamily="50" charset="-127"/>
                </a:defRPr>
              </a:lvl1pPr>
            </a:lstStyle>
            <a:p>
              <a:r>
                <a:rPr lang="en-US" altLang="ko-KR" dirty="0">
                  <a:solidFill>
                    <a:schemeClr val="bg1"/>
                  </a:solidFill>
                  <a:latin typeface="Arial" panose="020B0604020202020204" pitchFamily="34" charset="0"/>
                  <a:cs typeface="Arial" panose="020B0604020202020204" pitchFamily="34" charset="0"/>
                </a:rPr>
                <a:t>3</a:t>
              </a:r>
              <a:endParaRPr lang="ko-KR" altLang="en-US" dirty="0">
                <a:solidFill>
                  <a:schemeClr val="bg1"/>
                </a:solidFill>
                <a:latin typeface="Arial" panose="020B0604020202020204" pitchFamily="34" charset="0"/>
                <a:cs typeface="Arial" panose="020B0604020202020204" pitchFamily="34" charset="0"/>
              </a:endParaRPr>
            </a:p>
          </p:txBody>
        </p:sp>
        <p:cxnSp>
          <p:nvCxnSpPr>
            <p:cNvPr id="36" name="직선 연결선 23">
              <a:extLst>
                <a:ext uri="{FF2B5EF4-FFF2-40B4-BE49-F238E27FC236}">
                  <a16:creationId xmlns:a16="http://schemas.microsoft.com/office/drawing/2014/main" id="{12DCD353-7A30-43C5-BB20-3B32713C4622}"/>
                </a:ext>
              </a:extLst>
            </p:cNvPr>
            <p:cNvCxnSpPr>
              <a:cxnSpLocks/>
            </p:cNvCxnSpPr>
            <p:nvPr/>
          </p:nvCxnSpPr>
          <p:spPr>
            <a:xfrm>
              <a:off x="434203" y="4323054"/>
              <a:ext cx="7415071" cy="0"/>
            </a:xfrm>
            <a:prstGeom prst="line">
              <a:avLst/>
            </a:prstGeom>
            <a:ln>
              <a:solidFill>
                <a:schemeClr val="accent1">
                  <a:lumMod val="40000"/>
                  <a:lumOff val="60000"/>
                </a:schemeClr>
              </a:solidFill>
              <a:prstDash val="lg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8310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anim calcmode="lin" valueType="num">
                                      <p:cBhvr>
                                        <p:cTn id="12" dur="500" fill="hold"/>
                                        <p:tgtEl>
                                          <p:spTgt spid="9"/>
                                        </p:tgtEl>
                                        <p:attrNameLst>
                                          <p:attrName>ppt_x</p:attrName>
                                        </p:attrNameLst>
                                      </p:cBhvr>
                                      <p:tavLst>
                                        <p:tav tm="0">
                                          <p:val>
                                            <p:strVal val="#ppt_x"/>
                                          </p:val>
                                        </p:tav>
                                        <p:tav tm="100000">
                                          <p:val>
                                            <p:strVal val="#ppt_x"/>
                                          </p:val>
                                        </p:tav>
                                      </p:tavLst>
                                    </p:anim>
                                    <p:anim calcmode="lin" valueType="num">
                                      <p:cBhvr>
                                        <p:cTn id="13" dur="500" fill="hold"/>
                                        <p:tgtEl>
                                          <p:spTgt spid="9"/>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anim calcmode="lin" valueType="num">
                                      <p:cBhvr>
                                        <p:cTn id="18" dur="500" fill="hold"/>
                                        <p:tgtEl>
                                          <p:spTgt spid="15"/>
                                        </p:tgtEl>
                                        <p:attrNameLst>
                                          <p:attrName>ppt_x</p:attrName>
                                        </p:attrNameLst>
                                      </p:cBhvr>
                                      <p:tavLst>
                                        <p:tav tm="0">
                                          <p:val>
                                            <p:strVal val="#ppt_x"/>
                                          </p:val>
                                        </p:tav>
                                        <p:tav tm="100000">
                                          <p:val>
                                            <p:strVal val="#ppt_x"/>
                                          </p:val>
                                        </p:tav>
                                      </p:tavLst>
                                    </p:anim>
                                    <p:anim calcmode="lin" valueType="num">
                                      <p:cBhvr>
                                        <p:cTn id="19" dur="5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anim calcmode="lin" valueType="num">
                                      <p:cBhvr>
                                        <p:cTn id="24" dur="500" fill="hold"/>
                                        <p:tgtEl>
                                          <p:spTgt spid="20"/>
                                        </p:tgtEl>
                                        <p:attrNameLst>
                                          <p:attrName>ppt_x</p:attrName>
                                        </p:attrNameLst>
                                      </p:cBhvr>
                                      <p:tavLst>
                                        <p:tav tm="0">
                                          <p:val>
                                            <p:strVal val="#ppt_x"/>
                                          </p:val>
                                        </p:tav>
                                        <p:tav tm="100000">
                                          <p:val>
                                            <p:strVal val="#ppt_x"/>
                                          </p:val>
                                        </p:tav>
                                      </p:tavLst>
                                    </p:anim>
                                    <p:anim calcmode="lin" valueType="num">
                                      <p:cBhvr>
                                        <p:cTn id="25" dur="500" fill="hold"/>
                                        <p:tgtEl>
                                          <p:spTgt spid="2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anim calcmode="lin" valueType="num">
                                      <p:cBhvr>
                                        <p:cTn id="30" dur="500" fill="hold"/>
                                        <p:tgtEl>
                                          <p:spTgt spid="28"/>
                                        </p:tgtEl>
                                        <p:attrNameLst>
                                          <p:attrName>ppt_x</p:attrName>
                                        </p:attrNameLst>
                                      </p:cBhvr>
                                      <p:tavLst>
                                        <p:tav tm="0">
                                          <p:val>
                                            <p:strVal val="#ppt_x"/>
                                          </p:val>
                                        </p:tav>
                                        <p:tav tm="100000">
                                          <p:val>
                                            <p:strVal val="#ppt_x"/>
                                          </p:val>
                                        </p:tav>
                                      </p:tavLst>
                                    </p:anim>
                                    <p:anim calcmode="lin" valueType="num">
                                      <p:cBhvr>
                                        <p:cTn id="31" dur="5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539792"/>
            <a:ext cx="10515600" cy="701731"/>
          </a:xfrm>
        </p:spPr>
        <p:txBody>
          <a:bodyPr/>
          <a:lstStyle/>
          <a:p>
            <a:r>
              <a:rPr lang="en-ID" sz="4400" dirty="0" err="1">
                <a:cs typeface="Arial" panose="020B0604020202020204" pitchFamily="34" charset="0"/>
              </a:rPr>
              <a:t>Perencanaan</a:t>
            </a:r>
            <a:r>
              <a:rPr lang="en-ID" sz="4400" dirty="0">
                <a:cs typeface="Arial" panose="020B0604020202020204" pitchFamily="34" charset="0"/>
              </a:rPr>
              <a:t> Program</a:t>
            </a:r>
            <a:endParaRPr lang="ko-KR" altLang="en-US" sz="4400" dirty="0">
              <a:latin typeface="Redressed" panose="020B060402020202020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01</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pic>
        <p:nvPicPr>
          <p:cNvPr id="6" name="Picture 5">
            <a:extLst>
              <a:ext uri="{FF2B5EF4-FFF2-40B4-BE49-F238E27FC236}">
                <a16:creationId xmlns:a16="http://schemas.microsoft.com/office/drawing/2014/main" id="{1E28E13D-94F4-4655-8752-B18C8D48DFED}"/>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295875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내용 개체 틀 1">
            <a:extLst>
              <a:ext uri="{FF2B5EF4-FFF2-40B4-BE49-F238E27FC236}">
                <a16:creationId xmlns:a16="http://schemas.microsoft.com/office/drawing/2014/main" id="{DC6C9862-36D5-435F-A936-1F9C5CCD9D8E}"/>
              </a:ext>
            </a:extLst>
          </p:cNvPr>
          <p:cNvSpPr>
            <a:spLocks noGrp="1"/>
          </p:cNvSpPr>
          <p:nvPr>
            <p:ph idx="10"/>
          </p:nvPr>
        </p:nvSpPr>
        <p:spPr>
          <a:xfrm>
            <a:off x="446482" y="1513530"/>
            <a:ext cx="9624618" cy="4351338"/>
          </a:xfrm>
        </p:spPr>
        <p:txBody>
          <a:bodyPr>
            <a:normAutofit/>
          </a:bodyPr>
          <a:lstStyle/>
          <a:p>
            <a:pPr marL="457200" indent="-457200" algn="just">
              <a:buAutoNum type="arabicPeriod"/>
            </a:pPr>
            <a:r>
              <a:rPr lang="en-US" altLang="ko-KR" sz="2000" dirty="0" err="1">
                <a:latin typeface="Arial" panose="020B0604020202020204" pitchFamily="34" charset="0"/>
                <a:cs typeface="Arial" panose="020B0604020202020204" pitchFamily="34" charset="0"/>
              </a:rPr>
              <a:t>Perencanaan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adalah</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pemilihan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sekumpulan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kegiatan</a:t>
            </a:r>
            <a:r>
              <a:rPr lang="en-US" altLang="ko-KR" sz="2000" dirty="0">
                <a:latin typeface="Arial" panose="020B0604020202020204" pitchFamily="34" charset="0"/>
                <a:cs typeface="Arial" panose="020B0604020202020204" pitchFamily="34" charset="0"/>
              </a:rPr>
              <a:t> dan </a:t>
            </a:r>
            <a:r>
              <a:rPr lang="en-US" altLang="ko-KR" sz="2000" dirty="0" err="1">
                <a:latin typeface="Arial" panose="020B0604020202020204" pitchFamily="34" charset="0"/>
                <a:cs typeface="Arial" panose="020B0604020202020204" pitchFamily="34" charset="0"/>
              </a:rPr>
              <a:t>memutuskan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apa</a:t>
            </a:r>
            <a:r>
              <a:rPr lang="en-US" altLang="ko-KR" sz="2000" dirty="0">
                <a:latin typeface="Arial" panose="020B0604020202020204" pitchFamily="34" charset="0"/>
                <a:cs typeface="Arial" panose="020B0604020202020204" pitchFamily="34" charset="0"/>
              </a:rPr>
              <a:t> yang </a:t>
            </a:r>
            <a:r>
              <a:rPr lang="en-US" altLang="ko-KR" sz="2000" dirty="0" err="1">
                <a:latin typeface="Arial" panose="020B0604020202020204" pitchFamily="34" charset="0"/>
                <a:cs typeface="Arial" panose="020B0604020202020204" pitchFamily="34" charset="0"/>
              </a:rPr>
              <a:t>harus</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dilakukan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kapan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bagaimana</a:t>
            </a:r>
            <a:r>
              <a:rPr lang="en-US" altLang="ko-KR" sz="2000" dirty="0">
                <a:latin typeface="Arial" panose="020B0604020202020204" pitchFamily="34" charset="0"/>
                <a:cs typeface="Arial" panose="020B0604020202020204" pitchFamily="34" charset="0"/>
              </a:rPr>
              <a:t> dan oleh </a:t>
            </a:r>
            <a:r>
              <a:rPr lang="en-US" altLang="ko-KR" sz="2000" dirty="0" err="1">
                <a:latin typeface="Arial" panose="020B0604020202020204" pitchFamily="34" charset="0"/>
                <a:cs typeface="Arial" panose="020B0604020202020204" pitchFamily="34" charset="0"/>
              </a:rPr>
              <a:t>siapa</a:t>
            </a:r>
            <a:endParaRPr lang="en-US" altLang="ko-KR" sz="2000" dirty="0">
              <a:latin typeface="Arial" panose="020B0604020202020204" pitchFamily="34" charset="0"/>
              <a:cs typeface="Arial" panose="020B0604020202020204" pitchFamily="34" charset="0"/>
            </a:endParaRPr>
          </a:p>
          <a:p>
            <a:pPr marL="457200" indent="-457200" algn="just">
              <a:buAutoNum type="arabicPeriod"/>
            </a:pPr>
            <a:r>
              <a:rPr lang="en-US" altLang="ko-KR" sz="2000" dirty="0" err="1">
                <a:latin typeface="Arial" panose="020B0604020202020204" pitchFamily="34" charset="0"/>
                <a:cs typeface="Arial" panose="020B0604020202020204" pitchFamily="34" charset="0"/>
              </a:rPr>
              <a:t>Kebutuhan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perecanaan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ada</a:t>
            </a:r>
            <a:r>
              <a:rPr lang="en-US" altLang="ko-KR" sz="2000" dirty="0">
                <a:latin typeface="Arial" panose="020B0604020202020204" pitchFamily="34" charset="0"/>
                <a:cs typeface="Arial" panose="020B0604020202020204" pitchFamily="34" charset="0"/>
              </a:rPr>
              <a:t> di </a:t>
            </a:r>
            <a:r>
              <a:rPr lang="en-US" altLang="ko-KR" sz="2000" dirty="0" err="1">
                <a:latin typeface="Arial" panose="020B0604020202020204" pitchFamily="34" charset="0"/>
                <a:cs typeface="Arial" panose="020B0604020202020204" pitchFamily="34" charset="0"/>
              </a:rPr>
              <a:t>semua</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tingkatan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dimana</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rencana</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jangka</a:t>
            </a:r>
            <a:r>
              <a:rPr lang="en-US" altLang="ko-KR" sz="2000" dirty="0">
                <a:latin typeface="Arial" panose="020B0604020202020204" pitchFamily="34" charset="0"/>
                <a:cs typeface="Arial" panose="020B0604020202020204" pitchFamily="34" charset="0"/>
              </a:rPr>
              <a:t> Panjang, </a:t>
            </a:r>
            <a:r>
              <a:rPr lang="en-US" altLang="ko-KR" sz="2000" dirty="0" err="1">
                <a:latin typeface="Arial" panose="020B0604020202020204" pitchFamily="34" charset="0"/>
                <a:cs typeface="Arial" panose="020B0604020202020204" pitchFamily="34" charset="0"/>
              </a:rPr>
              <a:t>jangka</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pendek</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rencana</a:t>
            </a:r>
            <a:r>
              <a:rPr lang="en-US" altLang="ko-KR" sz="2000" dirty="0">
                <a:latin typeface="Arial" panose="020B0604020202020204" pitchFamily="34" charset="0"/>
                <a:cs typeface="Arial" panose="020B0604020202020204" pitchFamily="34" charset="0"/>
              </a:rPr>
              <a:t> strategi dan </a:t>
            </a:r>
            <a:r>
              <a:rPr lang="en-US" altLang="ko-KR" sz="2000" dirty="0" err="1">
                <a:latin typeface="Arial" panose="020B0604020202020204" pitchFamily="34" charset="0"/>
                <a:cs typeface="Arial" panose="020B0604020202020204" pitchFamily="34" charset="0"/>
              </a:rPr>
              <a:t>rencana</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operasional</a:t>
            </a:r>
            <a:endParaRPr lang="en-US" altLang="ko-KR" sz="2000" dirty="0">
              <a:latin typeface="Arial" panose="020B0604020202020204" pitchFamily="34" charset="0"/>
              <a:cs typeface="Arial" panose="020B0604020202020204" pitchFamily="34" charset="0"/>
            </a:endParaRPr>
          </a:p>
          <a:p>
            <a:pPr marL="457200" indent="-457200" algn="just">
              <a:buAutoNum type="arabicPeriod"/>
            </a:pPr>
            <a:endParaRPr lang="ko-KR" altLang="en-US" sz="2000"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082DDC7F-D69A-4927-928D-6A31DDA962ED}"/>
              </a:ext>
            </a:extLst>
          </p:cNvPr>
          <p:cNvSpPr/>
          <p:nvPr/>
        </p:nvSpPr>
        <p:spPr>
          <a:xfrm>
            <a:off x="446482" y="316257"/>
            <a:ext cx="4966424" cy="584775"/>
          </a:xfrm>
          <a:prstGeom prst="rect">
            <a:avLst/>
          </a:prstGeom>
        </p:spPr>
        <p:txBody>
          <a:bodyPr wrap="none">
            <a:spAutoFit/>
          </a:bodyPr>
          <a:lstStyle/>
          <a:p>
            <a:r>
              <a:rPr lang="en-US" sz="3200" b="1" dirty="0">
                <a:solidFill>
                  <a:schemeClr val="bg1"/>
                </a:solidFill>
                <a:latin typeface="Arial" panose="020B0604020202020204" pitchFamily="34" charset="0"/>
                <a:cs typeface="Arial" panose="020B0604020202020204" pitchFamily="34" charset="0"/>
              </a:rPr>
              <a:t>P</a:t>
            </a:r>
            <a:r>
              <a:rPr lang="en-ID" sz="3200" b="1" dirty="0" err="1">
                <a:solidFill>
                  <a:schemeClr val="bg1"/>
                </a:solidFill>
                <a:latin typeface="Arial" panose="020B0604020202020204" pitchFamily="34" charset="0"/>
                <a:cs typeface="Arial" panose="020B0604020202020204" pitchFamily="34" charset="0"/>
              </a:rPr>
              <a:t>engertian</a:t>
            </a:r>
            <a:r>
              <a:rPr lang="en-ID" sz="3200" b="1" dirty="0">
                <a:solidFill>
                  <a:schemeClr val="bg1"/>
                </a:solidFill>
                <a:latin typeface="Arial" panose="020B0604020202020204" pitchFamily="34" charset="0"/>
                <a:cs typeface="Arial" panose="020B0604020202020204" pitchFamily="34" charset="0"/>
              </a:rPr>
              <a:t> </a:t>
            </a:r>
            <a:r>
              <a:rPr lang="en-ID" sz="3200" b="1" dirty="0" err="1">
                <a:solidFill>
                  <a:schemeClr val="bg1"/>
                </a:solidFill>
                <a:latin typeface="Arial" panose="020B0604020202020204" pitchFamily="34" charset="0"/>
                <a:cs typeface="Arial" panose="020B0604020202020204" pitchFamily="34" charset="0"/>
              </a:rPr>
              <a:t>Perencanaan</a:t>
            </a:r>
            <a:endParaRPr lang="en-ID" sz="3200" b="1" dirty="0">
              <a:solidFill>
                <a:schemeClr val="bg1"/>
              </a:solidFill>
            </a:endParaRPr>
          </a:p>
        </p:txBody>
      </p:sp>
    </p:spTree>
    <p:extLst>
      <p:ext uri="{BB962C8B-B14F-4D97-AF65-F5344CB8AC3E}">
        <p14:creationId xmlns:p14="http://schemas.microsoft.com/office/powerpoint/2010/main" val="2546419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내용 개체 틀 1">
            <a:extLst>
              <a:ext uri="{FF2B5EF4-FFF2-40B4-BE49-F238E27FC236}">
                <a16:creationId xmlns:a16="http://schemas.microsoft.com/office/drawing/2014/main" id="{DC6C9862-36D5-435F-A936-1F9C5CCD9D8E}"/>
              </a:ext>
            </a:extLst>
          </p:cNvPr>
          <p:cNvSpPr>
            <a:spLocks noGrp="1"/>
          </p:cNvSpPr>
          <p:nvPr>
            <p:ph idx="10"/>
          </p:nvPr>
        </p:nvSpPr>
        <p:spPr>
          <a:xfrm>
            <a:off x="446482" y="1513530"/>
            <a:ext cx="9624618" cy="4351338"/>
          </a:xfrm>
        </p:spPr>
        <p:txBody>
          <a:bodyPr>
            <a:normAutofit/>
          </a:bodyPr>
          <a:lstStyle/>
          <a:p>
            <a:pPr marL="457200" indent="-457200" algn="just">
              <a:buAutoNum type="arabicPeriod"/>
            </a:pPr>
            <a:r>
              <a:rPr lang="en-US" altLang="ko-KR" sz="2000" dirty="0" err="1">
                <a:latin typeface="Arial" panose="020B0604020202020204" pitchFamily="34" charset="0"/>
                <a:cs typeface="Arial" panose="020B0604020202020204" pitchFamily="34" charset="0"/>
              </a:rPr>
              <a:t>Tahapan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pertama</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yaitu</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menetapkan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tujuan</a:t>
            </a:r>
            <a:endParaRPr lang="en-US" altLang="ko-KR" sz="2000" dirty="0">
              <a:latin typeface="Arial" panose="020B0604020202020204" pitchFamily="34" charset="0"/>
              <a:cs typeface="Arial" panose="020B0604020202020204" pitchFamily="34" charset="0"/>
            </a:endParaRPr>
          </a:p>
          <a:p>
            <a:pPr marL="457200" indent="-457200" algn="just">
              <a:buAutoNum type="arabicPeriod"/>
            </a:pPr>
            <a:r>
              <a:rPr lang="en-US" altLang="ko-KR" sz="2000" dirty="0" err="1">
                <a:latin typeface="Arial" panose="020B0604020202020204" pitchFamily="34" charset="0"/>
                <a:cs typeface="Arial" panose="020B0604020202020204" pitchFamily="34" charset="0"/>
              </a:rPr>
              <a:t>Tahapan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kedua</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yakni</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merumuskan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keadaan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sekarang</a:t>
            </a:r>
            <a:endParaRPr lang="en-US" altLang="ko-KR" sz="2000" dirty="0">
              <a:latin typeface="Arial" panose="020B0604020202020204" pitchFamily="34" charset="0"/>
              <a:cs typeface="Arial" panose="020B0604020202020204" pitchFamily="34" charset="0"/>
            </a:endParaRPr>
          </a:p>
          <a:p>
            <a:pPr marL="457200" indent="-457200" algn="just">
              <a:buAutoNum type="arabicPeriod"/>
            </a:pPr>
            <a:r>
              <a:rPr lang="en-US" altLang="ko-KR" sz="2000" dirty="0" err="1">
                <a:latin typeface="Arial" panose="020B0604020202020204" pitchFamily="34" charset="0"/>
                <a:cs typeface="Arial" panose="020B0604020202020204" pitchFamily="34" charset="0"/>
              </a:rPr>
              <a:t>Tahapan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ketiga</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yakni</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mengidentifikasi</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kemudahan</a:t>
            </a:r>
            <a:r>
              <a:rPr lang="en-US" altLang="ko-KR" sz="2000" dirty="0">
                <a:latin typeface="Arial" panose="020B0604020202020204" pitchFamily="34" charset="0"/>
                <a:cs typeface="Arial" panose="020B0604020202020204" pitchFamily="34" charset="0"/>
              </a:rPr>
              <a:t> dan </a:t>
            </a:r>
            <a:r>
              <a:rPr lang="en-US" altLang="ko-KR" sz="2000" dirty="0" err="1">
                <a:latin typeface="Arial" panose="020B0604020202020204" pitchFamily="34" charset="0"/>
                <a:cs typeface="Arial" panose="020B0604020202020204" pitchFamily="34" charset="0"/>
              </a:rPr>
              <a:t>hambatan</a:t>
            </a:r>
            <a:endParaRPr lang="en-US" altLang="ko-KR" sz="2000" dirty="0">
              <a:latin typeface="Arial" panose="020B0604020202020204" pitchFamily="34" charset="0"/>
              <a:cs typeface="Arial" panose="020B0604020202020204" pitchFamily="34" charset="0"/>
            </a:endParaRPr>
          </a:p>
          <a:p>
            <a:pPr marL="457200" indent="-457200" algn="just">
              <a:buAutoNum type="arabicPeriod"/>
            </a:pPr>
            <a:r>
              <a:rPr lang="en-US" altLang="ko-KR" sz="2000" dirty="0" err="1">
                <a:latin typeface="Arial" panose="020B0604020202020204" pitchFamily="34" charset="0"/>
                <a:cs typeface="Arial" panose="020B0604020202020204" pitchFamily="34" charset="0"/>
              </a:rPr>
              <a:t>Tahapan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keempat</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yakni</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mengembangkan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serangkaian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kegiatan</a:t>
            </a:r>
            <a:endParaRPr lang="en-US" altLang="ko-KR" sz="2000" dirty="0">
              <a:latin typeface="Arial" panose="020B0604020202020204" pitchFamily="34" charset="0"/>
              <a:cs typeface="Arial" panose="020B0604020202020204" pitchFamily="34" charset="0"/>
            </a:endParaRPr>
          </a:p>
          <a:p>
            <a:pPr marL="457200" indent="-457200" algn="just">
              <a:buAutoNum type="arabicPeriod"/>
            </a:pPr>
            <a:r>
              <a:rPr lang="en-US" altLang="ko-KR" sz="2000" dirty="0" err="1">
                <a:latin typeface="Arial" panose="020B0604020202020204" pitchFamily="34" charset="0"/>
                <a:cs typeface="Arial" panose="020B0604020202020204" pitchFamily="34" charset="0"/>
              </a:rPr>
              <a:t>Tahapan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terakhir</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yakni</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memiliki</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tujuan</a:t>
            </a:r>
            <a:endParaRPr lang="ko-KR" altLang="en-US" sz="2000"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082DDC7F-D69A-4927-928D-6A31DDA962ED}"/>
              </a:ext>
            </a:extLst>
          </p:cNvPr>
          <p:cNvSpPr/>
          <p:nvPr/>
        </p:nvSpPr>
        <p:spPr>
          <a:xfrm>
            <a:off x="446482" y="316257"/>
            <a:ext cx="5755102" cy="584775"/>
          </a:xfrm>
          <a:prstGeom prst="rect">
            <a:avLst/>
          </a:prstGeom>
        </p:spPr>
        <p:txBody>
          <a:bodyPr wrap="none">
            <a:spAutoFit/>
          </a:bodyPr>
          <a:lstStyle/>
          <a:p>
            <a:r>
              <a:rPr lang="en-US" sz="3200" b="1" dirty="0" err="1">
                <a:solidFill>
                  <a:schemeClr val="bg1"/>
                </a:solidFill>
                <a:latin typeface="Arial" panose="020B0604020202020204" pitchFamily="34" charset="0"/>
                <a:cs typeface="Arial" panose="020B0604020202020204" pitchFamily="34" charset="0"/>
              </a:rPr>
              <a:t>Tahapan</a:t>
            </a:r>
            <a:r>
              <a:rPr lang="en-US" sz="3200" b="1" dirty="0">
                <a:solidFill>
                  <a:schemeClr val="bg1"/>
                </a:solidFill>
                <a:latin typeface="Arial" panose="020B0604020202020204" pitchFamily="34" charset="0"/>
                <a:cs typeface="Arial" panose="020B0604020202020204" pitchFamily="34" charset="0"/>
              </a:rPr>
              <a:t> Dasar </a:t>
            </a:r>
            <a:r>
              <a:rPr lang="en-US" sz="3200" b="1" dirty="0" err="1">
                <a:solidFill>
                  <a:schemeClr val="bg1"/>
                </a:solidFill>
                <a:latin typeface="Arial" panose="020B0604020202020204" pitchFamily="34" charset="0"/>
                <a:cs typeface="Arial" panose="020B0604020202020204" pitchFamily="34" charset="0"/>
              </a:rPr>
              <a:t>Perencanaan</a:t>
            </a:r>
            <a:endParaRPr lang="en-ID" sz="3200" b="1" dirty="0">
              <a:solidFill>
                <a:schemeClr val="bg1"/>
              </a:solidFill>
            </a:endParaRPr>
          </a:p>
        </p:txBody>
      </p:sp>
    </p:spTree>
    <p:extLst>
      <p:ext uri="{BB962C8B-B14F-4D97-AF65-F5344CB8AC3E}">
        <p14:creationId xmlns:p14="http://schemas.microsoft.com/office/powerpoint/2010/main" val="3346507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내용 개체 틀 1">
            <a:extLst>
              <a:ext uri="{FF2B5EF4-FFF2-40B4-BE49-F238E27FC236}">
                <a16:creationId xmlns:a16="http://schemas.microsoft.com/office/drawing/2014/main" id="{DC6C9862-36D5-435F-A936-1F9C5CCD9D8E}"/>
              </a:ext>
            </a:extLst>
          </p:cNvPr>
          <p:cNvSpPr>
            <a:spLocks noGrp="1"/>
          </p:cNvSpPr>
          <p:nvPr>
            <p:ph idx="10"/>
          </p:nvPr>
        </p:nvSpPr>
        <p:spPr>
          <a:xfrm>
            <a:off x="446482" y="1513530"/>
            <a:ext cx="9624618" cy="4351338"/>
          </a:xfrm>
        </p:spPr>
        <p:txBody>
          <a:bodyPr>
            <a:normAutofit/>
          </a:bodyPr>
          <a:lstStyle/>
          <a:p>
            <a:pPr marL="457200" indent="-457200">
              <a:buAutoNum type="arabicPeriod"/>
            </a:pPr>
            <a:r>
              <a:rPr lang="en-US" altLang="ko-KR" sz="2000" dirty="0" err="1">
                <a:latin typeface="Arial" panose="020B0604020202020204" pitchFamily="34" charset="0"/>
                <a:cs typeface="Arial" panose="020B0604020202020204" pitchFamily="34" charset="0"/>
              </a:rPr>
              <a:t>Pemahaman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Perencanaan</a:t>
            </a:r>
            <a:r>
              <a:rPr lang="en-US" altLang="ko-KR" sz="2000" dirty="0">
                <a:latin typeface="Arial" panose="020B0604020202020204" pitchFamily="34" charset="0"/>
                <a:cs typeface="Arial" panose="020B0604020202020204" pitchFamily="34" charset="0"/>
              </a:rPr>
              <a:t> Program </a:t>
            </a:r>
            <a:r>
              <a:rPr lang="en-US" altLang="ko-KR" sz="2000" dirty="0" err="1">
                <a:latin typeface="Arial" panose="020B0604020202020204" pitchFamily="34" charset="0"/>
                <a:cs typeface="Arial" panose="020B0604020202020204" pitchFamily="34" charset="0"/>
              </a:rPr>
              <a:t>Penyuluhan</a:t>
            </a:r>
            <a:endParaRPr lang="en-US" altLang="ko-KR" sz="2000" dirty="0">
              <a:latin typeface="Arial" panose="020B0604020202020204" pitchFamily="34" charset="0"/>
              <a:cs typeface="Arial" panose="020B0604020202020204" pitchFamily="34" charset="0"/>
            </a:endParaRPr>
          </a:p>
          <a:p>
            <a:pPr marL="457200" indent="-457200">
              <a:buAutoNum type="arabicPeriod"/>
            </a:pPr>
            <a:r>
              <a:rPr lang="en-US" altLang="ko-KR" sz="2000" dirty="0" err="1">
                <a:latin typeface="Arial" panose="020B0604020202020204" pitchFamily="34" charset="0"/>
                <a:cs typeface="Arial" panose="020B0604020202020204" pitchFamily="34" charset="0"/>
              </a:rPr>
              <a:t>Filosofi</a:t>
            </a:r>
            <a:r>
              <a:rPr lang="en-US" altLang="ko-KR" sz="2000" dirty="0">
                <a:latin typeface="Arial" panose="020B0604020202020204" pitchFamily="34" charset="0"/>
                <a:cs typeface="Arial" panose="020B0604020202020204" pitchFamily="34" charset="0"/>
              </a:rPr>
              <a:t> Program </a:t>
            </a:r>
            <a:r>
              <a:rPr lang="en-US" altLang="ko-KR" sz="2000" dirty="0" err="1">
                <a:latin typeface="Arial" panose="020B0604020202020204" pitchFamily="34" charset="0"/>
                <a:cs typeface="Arial" panose="020B0604020202020204" pitchFamily="34" charset="0"/>
              </a:rPr>
              <a:t>Penyuluhan</a:t>
            </a:r>
            <a:endParaRPr lang="en-US" altLang="ko-KR" sz="2000" dirty="0">
              <a:latin typeface="Arial" panose="020B0604020202020204" pitchFamily="34" charset="0"/>
              <a:cs typeface="Arial" panose="020B0604020202020204" pitchFamily="34" charset="0"/>
            </a:endParaRPr>
          </a:p>
          <a:p>
            <a:pPr marL="457200" indent="-457200">
              <a:buAutoNum type="arabicPeriod"/>
            </a:pPr>
            <a:r>
              <a:rPr lang="en-US" altLang="ko-KR" sz="2000" dirty="0">
                <a:latin typeface="Arial" panose="020B0604020202020204" pitchFamily="34" charset="0"/>
                <a:cs typeface="Arial" panose="020B0604020202020204" pitchFamily="34" charset="0"/>
              </a:rPr>
              <a:t>Arti </a:t>
            </a:r>
            <a:r>
              <a:rPr lang="en-US" altLang="ko-KR" sz="2000" dirty="0" err="1">
                <a:latin typeface="Arial" panose="020B0604020202020204" pitchFamily="34" charset="0"/>
                <a:cs typeface="Arial" panose="020B0604020202020204" pitchFamily="34" charset="0"/>
              </a:rPr>
              <a:t>penting</a:t>
            </a:r>
            <a:r>
              <a:rPr lang="en-US" altLang="ko-KR" sz="2000" dirty="0">
                <a:latin typeface="Arial" panose="020B0604020202020204" pitchFamily="34" charset="0"/>
                <a:cs typeface="Arial" panose="020B0604020202020204" pitchFamily="34" charset="0"/>
              </a:rPr>
              <a:t> program </a:t>
            </a:r>
            <a:r>
              <a:rPr lang="en-US" altLang="ko-KR" sz="2000" dirty="0" err="1">
                <a:latin typeface="Arial" panose="020B0604020202020204" pitchFamily="34" charset="0"/>
                <a:cs typeface="Arial" panose="020B0604020202020204" pitchFamily="34" charset="0"/>
              </a:rPr>
              <a:t>penyuluhan</a:t>
            </a:r>
            <a:endParaRPr lang="en-US" altLang="ko-KR" sz="2000" dirty="0">
              <a:latin typeface="Arial" panose="020B0604020202020204" pitchFamily="34" charset="0"/>
              <a:cs typeface="Arial" panose="020B0604020202020204" pitchFamily="34" charset="0"/>
            </a:endParaRPr>
          </a:p>
          <a:p>
            <a:pPr marL="457200" indent="-457200">
              <a:buAutoNum type="arabicPeriod"/>
            </a:pPr>
            <a:r>
              <a:rPr lang="en-US" altLang="ko-KR" sz="2000" dirty="0">
                <a:latin typeface="Arial" panose="020B0604020202020204" pitchFamily="34" charset="0"/>
                <a:cs typeface="Arial" panose="020B0604020202020204" pitchFamily="34" charset="0"/>
              </a:rPr>
              <a:t>Langkah </a:t>
            </a:r>
            <a:r>
              <a:rPr lang="en-US" altLang="ko-KR" sz="2000" dirty="0" err="1">
                <a:latin typeface="Arial" panose="020B0604020202020204" pitchFamily="34" charset="0"/>
                <a:cs typeface="Arial" panose="020B0604020202020204" pitchFamily="34" charset="0"/>
              </a:rPr>
              <a:t>Pemecahan</a:t>
            </a:r>
            <a:r>
              <a:rPr lang="en-US" altLang="ko-KR" sz="2000" dirty="0">
                <a:latin typeface="Arial" panose="020B0604020202020204" pitchFamily="34" charset="0"/>
                <a:cs typeface="Arial" panose="020B0604020202020204" pitchFamily="34" charset="0"/>
              </a:rPr>
              <a:t> </a:t>
            </a:r>
            <a:r>
              <a:rPr lang="en-US" altLang="ko-KR" sz="2000" dirty="0" err="1">
                <a:latin typeface="Arial" panose="020B0604020202020204" pitchFamily="34" charset="0"/>
                <a:cs typeface="Arial" panose="020B0604020202020204" pitchFamily="34" charset="0"/>
              </a:rPr>
              <a:t>Masalah</a:t>
            </a:r>
            <a:r>
              <a:rPr lang="en-US" altLang="ko-KR" sz="2000" dirty="0">
                <a:latin typeface="Arial" panose="020B0604020202020204" pitchFamily="34" charset="0"/>
                <a:cs typeface="Arial" panose="020B0604020202020204" pitchFamily="34" charset="0"/>
              </a:rPr>
              <a:t> Masyarakat</a:t>
            </a:r>
            <a:endParaRPr lang="ko-KR" altLang="en-US" sz="2000"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082DDC7F-D69A-4927-928D-6A31DDA962ED}"/>
              </a:ext>
            </a:extLst>
          </p:cNvPr>
          <p:cNvSpPr/>
          <p:nvPr/>
        </p:nvSpPr>
        <p:spPr>
          <a:xfrm>
            <a:off x="446482" y="316257"/>
            <a:ext cx="6583854" cy="584775"/>
          </a:xfrm>
          <a:prstGeom prst="rect">
            <a:avLst/>
          </a:prstGeom>
        </p:spPr>
        <p:txBody>
          <a:bodyPr wrap="none">
            <a:spAutoFit/>
          </a:bodyPr>
          <a:lstStyle/>
          <a:p>
            <a:r>
              <a:rPr lang="en-ID" altLang="en-US" sz="3200" dirty="0" err="1">
                <a:latin typeface="Arial" panose="020B0604020202020204" pitchFamily="34" charset="0"/>
                <a:cs typeface="Arial" panose="020B0604020202020204" pitchFamily="34" charset="0"/>
              </a:rPr>
              <a:t>Perencanaan</a:t>
            </a:r>
            <a:r>
              <a:rPr lang="en-ID" altLang="en-US" sz="3200" dirty="0">
                <a:latin typeface="Arial" panose="020B0604020202020204" pitchFamily="34" charset="0"/>
                <a:cs typeface="Arial" panose="020B0604020202020204" pitchFamily="34" charset="0"/>
              </a:rPr>
              <a:t> Program </a:t>
            </a:r>
            <a:r>
              <a:rPr lang="en-ID" altLang="en-US" sz="3200" dirty="0" err="1">
                <a:latin typeface="Arial" panose="020B0604020202020204" pitchFamily="34" charset="0"/>
                <a:cs typeface="Arial" panose="020B0604020202020204" pitchFamily="34" charset="0"/>
              </a:rPr>
              <a:t>Penyuluhan</a:t>
            </a:r>
            <a:endParaRPr lang="en-ID" sz="3200" b="1" dirty="0">
              <a:solidFill>
                <a:schemeClr val="bg1"/>
              </a:solidFill>
            </a:endParaRPr>
          </a:p>
        </p:txBody>
      </p:sp>
    </p:spTree>
    <p:extLst>
      <p:ext uri="{BB962C8B-B14F-4D97-AF65-F5344CB8AC3E}">
        <p14:creationId xmlns:p14="http://schemas.microsoft.com/office/powerpoint/2010/main" val="1309578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5168403" cy="535531"/>
          </a:xfrm>
        </p:spPr>
        <p:txBody>
          <a:bodyPr/>
          <a:lstStyle/>
          <a:p>
            <a:r>
              <a:rPr lang="en-US" altLang="ko-KR" sz="3200" dirty="0">
                <a:latin typeface="Arial" panose="020B0604020202020204" pitchFamily="34" charset="0"/>
                <a:cs typeface="Arial" panose="020B0604020202020204" pitchFamily="34" charset="0"/>
              </a:rPr>
              <a:t>1) </a:t>
            </a:r>
            <a:r>
              <a:rPr lang="en-ID" sz="3200" dirty="0" err="1">
                <a:latin typeface="Arial" panose="020B0604020202020204" pitchFamily="34" charset="0"/>
                <a:cs typeface="Arial" panose="020B0604020202020204" pitchFamily="34" charset="0"/>
              </a:rPr>
              <a:t>Pemahaman</a:t>
            </a:r>
            <a:r>
              <a:rPr lang="en-ID" sz="3200" dirty="0">
                <a:latin typeface="Arial" panose="020B0604020202020204" pitchFamily="34" charset="0"/>
                <a:cs typeface="Arial" panose="020B0604020202020204" pitchFamily="34" charset="0"/>
              </a:rPr>
              <a:t> </a:t>
            </a:r>
            <a:r>
              <a:rPr lang="en-ID" sz="3200" dirty="0" err="1">
                <a:latin typeface="Arial" panose="020B0604020202020204" pitchFamily="34" charset="0"/>
                <a:cs typeface="Arial" panose="020B0604020202020204" pitchFamily="34" charset="0"/>
              </a:rPr>
              <a:t>Perencanaan</a:t>
            </a:r>
            <a:r>
              <a:rPr lang="en-ID" sz="3200" dirty="0">
                <a:latin typeface="Arial" panose="020B0604020202020204" pitchFamily="34" charset="0"/>
                <a:cs typeface="Arial" panose="020B0604020202020204" pitchFamily="34" charset="0"/>
              </a:rPr>
              <a:t> </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354758" y="1068825"/>
            <a:ext cx="10803393" cy="2525983"/>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ID" sz="2000" dirty="0" err="1">
                <a:latin typeface="Arial" panose="020B0604020202020204" pitchFamily="34" charset="0"/>
                <a:cs typeface="Arial" panose="020B0604020202020204" pitchFamily="34" charset="0"/>
              </a:rPr>
              <a:t>Perencanaa</a:t>
            </a:r>
            <a:r>
              <a:rPr lang="en-ID" sz="2000" dirty="0">
                <a:latin typeface="Arial" panose="020B0604020202020204" pitchFamily="34" charset="0"/>
                <a:cs typeface="Arial" panose="020B0604020202020204" pitchFamily="34" charset="0"/>
              </a:rPr>
              <a:t> Program </a:t>
            </a:r>
            <a:r>
              <a:rPr lang="en-ID" sz="2000" dirty="0" err="1">
                <a:latin typeface="Arial" panose="020B0604020202020204" pitchFamily="34" charset="0"/>
                <a:cs typeface="Arial" panose="020B0604020202020204" pitchFamily="34" charset="0"/>
              </a:rPr>
              <a:t>adalah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suatu</a:t>
            </a:r>
            <a:r>
              <a:rPr lang="en-ID" sz="2000" dirty="0">
                <a:latin typeface="Arial" panose="020B0604020202020204" pitchFamily="34" charset="0"/>
                <a:cs typeface="Arial" panose="020B0604020202020204" pitchFamily="34" charset="0"/>
              </a:rPr>
              <a:t> proses </a:t>
            </a:r>
            <a:r>
              <a:rPr lang="en-ID" sz="2000" dirty="0" err="1">
                <a:latin typeface="Arial" panose="020B0604020202020204" pitchFamily="34" charset="0"/>
                <a:cs typeface="Arial" panose="020B0604020202020204" pitchFamily="34" charset="0"/>
              </a:rPr>
              <a:t>pengambilan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keputusan</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berdasarkan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fakta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mengenai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kegiatan</a:t>
            </a:r>
            <a:r>
              <a:rPr lang="en-ID" sz="2000" dirty="0">
                <a:latin typeface="Arial" panose="020B0604020202020204" pitchFamily="34" charset="0"/>
                <a:cs typeface="Arial" panose="020B0604020202020204" pitchFamily="34" charset="0"/>
              </a:rPr>
              <a:t> – </a:t>
            </a:r>
            <a:r>
              <a:rPr lang="en-ID" sz="2000" dirty="0" err="1">
                <a:latin typeface="Arial" panose="020B0604020202020204" pitchFamily="34" charset="0"/>
                <a:cs typeface="Arial" panose="020B0604020202020204" pitchFamily="34" charset="0"/>
              </a:rPr>
              <a:t>kegiatan</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harus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dilaksanakan</a:t>
            </a:r>
            <a:r>
              <a:rPr lang="en-ID" sz="2000" dirty="0">
                <a:latin typeface="Arial" panose="020B0604020202020204" pitchFamily="34" charset="0"/>
                <a:cs typeface="Arial" panose="020B0604020202020204" pitchFamily="34" charset="0"/>
              </a:rPr>
              <a:t> demi </a:t>
            </a:r>
            <a:r>
              <a:rPr lang="en-ID" sz="2000" dirty="0" err="1">
                <a:latin typeface="Arial" panose="020B0604020202020204" pitchFamily="34" charset="0"/>
                <a:cs typeface="Arial" panose="020B0604020202020204" pitchFamily="34" charset="0"/>
              </a:rPr>
              <a:t>tercapainya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tujuan</a:t>
            </a:r>
            <a:r>
              <a:rPr lang="en-ID" sz="2000" dirty="0">
                <a:latin typeface="Arial" panose="020B0604020202020204" pitchFamily="34" charset="0"/>
                <a:cs typeface="Arial" panose="020B0604020202020204" pitchFamily="34" charset="0"/>
              </a:rPr>
              <a:t> yang di </a:t>
            </a:r>
            <a:r>
              <a:rPr lang="en-ID" sz="2000" dirty="0" err="1">
                <a:latin typeface="Arial" panose="020B0604020202020204" pitchFamily="34" charset="0"/>
                <a:cs typeface="Arial" panose="020B0604020202020204" pitchFamily="34" charset="0"/>
              </a:rPr>
              <a:t>harapkan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atau</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dikehendaki</a:t>
            </a:r>
            <a:endParaRPr lang="en-ID"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6957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6680034" cy="535531"/>
          </a:xfrm>
        </p:spPr>
        <p:txBody>
          <a:bodyPr/>
          <a:lstStyle/>
          <a:p>
            <a:r>
              <a:rPr lang="en-US" altLang="ko-KR" sz="3200" dirty="0">
                <a:latin typeface="Arial" panose="020B0604020202020204" pitchFamily="34" charset="0"/>
                <a:cs typeface="Arial" panose="020B0604020202020204" pitchFamily="34" charset="0"/>
              </a:rPr>
              <a:t>1) </a:t>
            </a:r>
            <a:r>
              <a:rPr lang="en-US" altLang="ko-KR" sz="3200" dirty="0" err="1">
                <a:latin typeface="Arial" panose="020B0604020202020204" pitchFamily="34" charset="0"/>
                <a:cs typeface="Arial" panose="020B0604020202020204" pitchFamily="34" charset="0"/>
              </a:rPr>
              <a:t>Lanjutan</a:t>
            </a:r>
            <a:r>
              <a:rPr lang="en-US" altLang="ko-KR" sz="3200" dirty="0">
                <a:latin typeface="Arial" panose="020B0604020202020204" pitchFamily="34" charset="0"/>
                <a:cs typeface="Arial" panose="020B0604020202020204" pitchFamily="34" charset="0"/>
              </a:rPr>
              <a:t> </a:t>
            </a:r>
            <a:r>
              <a:rPr lang="en-ID" sz="3200" dirty="0" err="1">
                <a:latin typeface="Arial" panose="020B0604020202020204" pitchFamily="34" charset="0"/>
                <a:cs typeface="Arial" panose="020B0604020202020204" pitchFamily="34" charset="0"/>
              </a:rPr>
              <a:t>Pemahaman</a:t>
            </a:r>
            <a:r>
              <a:rPr lang="en-ID" sz="3200" dirty="0">
                <a:latin typeface="Arial" panose="020B0604020202020204" pitchFamily="34" charset="0"/>
                <a:cs typeface="Arial" panose="020B0604020202020204" pitchFamily="34" charset="0"/>
              </a:rPr>
              <a:t> </a:t>
            </a:r>
            <a:r>
              <a:rPr lang="en-ID" sz="3200" dirty="0" err="1">
                <a:latin typeface="Arial" panose="020B0604020202020204" pitchFamily="34" charset="0"/>
                <a:cs typeface="Arial" panose="020B0604020202020204" pitchFamily="34" charset="0"/>
              </a:rPr>
              <a:t>Perencanaan</a:t>
            </a:r>
            <a:r>
              <a:rPr lang="en-ID" sz="3200" dirty="0">
                <a:latin typeface="Arial" panose="020B0604020202020204" pitchFamily="34" charset="0"/>
                <a:cs typeface="Arial" panose="020B0604020202020204" pitchFamily="34" charset="0"/>
              </a:rPr>
              <a:t> </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354758" y="1068825"/>
            <a:ext cx="10803393" cy="2525983"/>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ID" sz="2000" dirty="0" err="1">
                <a:latin typeface="Arial" panose="020B0604020202020204" pitchFamily="34" charset="0"/>
                <a:cs typeface="Arial" panose="020B0604020202020204" pitchFamily="34" charset="0"/>
              </a:rPr>
              <a:t>Pokok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pikiran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perencanaan</a:t>
            </a:r>
            <a:r>
              <a:rPr lang="en-ID" sz="2000" dirty="0">
                <a:latin typeface="Arial" panose="020B0604020202020204" pitchFamily="34" charset="0"/>
                <a:cs typeface="Arial" panose="020B0604020202020204" pitchFamily="34" charset="0"/>
              </a:rPr>
              <a:t> program :</a:t>
            </a:r>
          </a:p>
          <a:p>
            <a:pPr marL="457200" indent="-457200" algn="just">
              <a:buAutoNum type="alphaLcPeriod"/>
            </a:pPr>
            <a:r>
              <a:rPr lang="en-ID" sz="2000" dirty="0" err="1">
                <a:latin typeface="Arial" panose="020B0604020202020204" pitchFamily="34" charset="0"/>
                <a:cs typeface="Arial" panose="020B0604020202020204" pitchFamily="34" charset="0"/>
              </a:rPr>
              <a:t>Suatu</a:t>
            </a:r>
            <a:r>
              <a:rPr lang="en-ID" sz="2000" dirty="0">
                <a:latin typeface="Arial" panose="020B0604020202020204" pitchFamily="34" charset="0"/>
                <a:cs typeface="Arial" panose="020B0604020202020204" pitchFamily="34" charset="0"/>
              </a:rPr>
              <a:t> proses yang </a:t>
            </a:r>
            <a:r>
              <a:rPr lang="en-ID" sz="2000" dirty="0" err="1">
                <a:latin typeface="Arial" panose="020B0604020202020204" pitchFamily="34" charset="0"/>
                <a:cs typeface="Arial" panose="020B0604020202020204" pitchFamily="34" charset="0"/>
              </a:rPr>
              <a:t>berkelanjutan</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err="1">
                <a:latin typeface="Arial" panose="020B0604020202020204" pitchFamily="34" charset="0"/>
                <a:cs typeface="Arial" panose="020B0604020202020204" pitchFamily="34" charset="0"/>
              </a:rPr>
              <a:t>Dirumuskan</a:t>
            </a:r>
            <a:r>
              <a:rPr lang="en-ID" sz="2000" dirty="0">
                <a:latin typeface="Arial" panose="020B0604020202020204" pitchFamily="34" charset="0"/>
                <a:cs typeface="Arial" panose="020B0604020202020204" pitchFamily="34" charset="0"/>
              </a:rPr>
              <a:t> oleh </a:t>
            </a:r>
            <a:r>
              <a:rPr lang="en-ID" sz="2000" dirty="0" err="1">
                <a:latin typeface="Arial" panose="020B0604020202020204" pitchFamily="34" charset="0"/>
                <a:cs typeface="Arial" panose="020B0604020202020204" pitchFamily="34" charset="0"/>
              </a:rPr>
              <a:t>banyak</a:t>
            </a:r>
            <a:r>
              <a:rPr lang="en-ID" sz="2000" dirty="0">
                <a:latin typeface="Arial" panose="020B0604020202020204" pitchFamily="34" charset="0"/>
                <a:cs typeface="Arial" panose="020B0604020202020204" pitchFamily="34" charset="0"/>
              </a:rPr>
              <a:t> orang</a:t>
            </a:r>
          </a:p>
          <a:p>
            <a:pPr marL="457200" indent="-457200" algn="just">
              <a:buAutoNum type="alphaLcPeriod"/>
            </a:pPr>
            <a:r>
              <a:rPr lang="en-ID" sz="2000" dirty="0" err="1">
                <a:latin typeface="Arial" panose="020B0604020202020204" pitchFamily="34" charset="0"/>
                <a:cs typeface="Arial" panose="020B0604020202020204" pitchFamily="34" charset="0"/>
              </a:rPr>
              <a:t>Dirumuskan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berdasarkan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fakta</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err="1">
                <a:latin typeface="Arial" panose="020B0604020202020204" pitchFamily="34" charset="0"/>
                <a:cs typeface="Arial" panose="020B0604020202020204" pitchFamily="34" charset="0"/>
              </a:rPr>
              <a:t>Mencakup</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perumusan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tentang</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keadaan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masalah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tujuan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cara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mencapai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tujuan</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rencana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evaluasi</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3104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5440913" cy="535531"/>
          </a:xfrm>
        </p:spPr>
        <p:txBody>
          <a:bodyPr/>
          <a:lstStyle/>
          <a:p>
            <a:r>
              <a:rPr lang="en-US" altLang="ko-KR" sz="3200" dirty="0">
                <a:latin typeface="Arial" panose="020B0604020202020204" pitchFamily="34" charset="0"/>
                <a:cs typeface="Arial" panose="020B0604020202020204" pitchFamily="34" charset="0"/>
              </a:rPr>
              <a:t>2). </a:t>
            </a:r>
            <a:r>
              <a:rPr lang="en-US" altLang="ko-KR" sz="3200" dirty="0" err="1">
                <a:latin typeface="Arial" panose="020B0604020202020204" pitchFamily="34" charset="0"/>
                <a:cs typeface="Arial" panose="020B0604020202020204" pitchFamily="34" charset="0"/>
              </a:rPr>
              <a:t>Filosofi</a:t>
            </a:r>
            <a:r>
              <a:rPr lang="en-US" altLang="ko-KR" sz="3200" dirty="0">
                <a:latin typeface="Arial" panose="020B0604020202020204" pitchFamily="34" charset="0"/>
                <a:cs typeface="Arial" panose="020B0604020202020204" pitchFamily="34" charset="0"/>
              </a:rPr>
              <a:t> Program </a:t>
            </a:r>
            <a:r>
              <a:rPr lang="en-US" altLang="ko-KR" sz="3200" dirty="0" err="1">
                <a:latin typeface="Arial" panose="020B0604020202020204" pitchFamily="34" charset="0"/>
                <a:cs typeface="Arial" panose="020B0604020202020204" pitchFamily="34" charset="0"/>
              </a:rPr>
              <a:t>Penyuluhan</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354758" y="1068825"/>
            <a:ext cx="10803393" cy="2525983"/>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AutoNum type="alphaLcPeriod"/>
            </a:pPr>
            <a:r>
              <a:rPr lang="en-ID" sz="2000" dirty="0" err="1">
                <a:latin typeface="Arial" panose="020B0604020202020204" pitchFamily="34" charset="0"/>
                <a:cs typeface="Arial" panose="020B0604020202020204" pitchFamily="34" charset="0"/>
              </a:rPr>
              <a:t>Bekerja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berdasarkan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kebutuhan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masyarakat</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err="1">
                <a:latin typeface="Arial" panose="020B0604020202020204" pitchFamily="34" charset="0"/>
                <a:cs typeface="Arial" panose="020B0604020202020204" pitchFamily="34" charset="0"/>
              </a:rPr>
              <a:t>Bekerja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dengan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landasan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bahwa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masyarakat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ingin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dibebaskan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dari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penderitaan</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kemiskinan</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a:latin typeface="Arial" panose="020B0604020202020204" pitchFamily="34" charset="0"/>
                <a:cs typeface="Arial" panose="020B0604020202020204" pitchFamily="34" charset="0"/>
              </a:rPr>
              <a:t>Harus </a:t>
            </a:r>
            <a:r>
              <a:rPr lang="en-ID" sz="2000" dirty="0" err="1">
                <a:latin typeface="Arial" panose="020B0604020202020204" pitchFamily="34" charset="0"/>
                <a:cs typeface="Arial" panose="020B0604020202020204" pitchFamily="34" charset="0"/>
              </a:rPr>
              <a:t>dianggap</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bahwa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masyarakat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ingin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kebebasan</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a:latin typeface="Arial" panose="020B0604020202020204" pitchFamily="34" charset="0"/>
                <a:cs typeface="Arial" panose="020B0604020202020204" pitchFamily="34" charset="0"/>
              </a:rPr>
              <a:t>Nilai </a:t>
            </a:r>
            <a:r>
              <a:rPr lang="en-ID" sz="2000" dirty="0" err="1">
                <a:latin typeface="Arial" panose="020B0604020202020204" pitchFamily="34" charset="0"/>
                <a:cs typeface="Arial" panose="020B0604020202020204" pitchFamily="34" charset="0"/>
              </a:rPr>
              <a:t>dalam</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masyarakat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harus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dipertimbangkan</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err="1">
                <a:latin typeface="Arial" panose="020B0604020202020204" pitchFamily="34" charset="0"/>
                <a:cs typeface="Arial" panose="020B0604020202020204" pitchFamily="34" charset="0"/>
              </a:rPr>
              <a:t>Membantu</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dirinya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sendiri</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a:latin typeface="Arial" panose="020B0604020202020204" pitchFamily="34" charset="0"/>
                <a:cs typeface="Arial" panose="020B0604020202020204" pitchFamily="34" charset="0"/>
              </a:rPr>
              <a:t>Masyarakat </a:t>
            </a:r>
            <a:r>
              <a:rPr lang="en-ID" sz="2000" dirty="0" err="1">
                <a:latin typeface="Arial" panose="020B0604020202020204" pitchFamily="34" charset="0"/>
                <a:cs typeface="Arial" panose="020B0604020202020204" pitchFamily="34" charset="0"/>
              </a:rPr>
              <a:t>adalah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sumberdaya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manusia</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a:latin typeface="Arial" panose="020B0604020202020204" pitchFamily="34" charset="0"/>
                <a:cs typeface="Arial" panose="020B0604020202020204" pitchFamily="34" charset="0"/>
              </a:rPr>
              <a:t>Program </a:t>
            </a:r>
            <a:r>
              <a:rPr lang="en-ID" sz="2000" dirty="0" err="1">
                <a:latin typeface="Arial" panose="020B0604020202020204" pitchFamily="34" charset="0"/>
                <a:cs typeface="Arial" panose="020B0604020202020204" pitchFamily="34" charset="0"/>
              </a:rPr>
              <a:t>mencakup</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perubahan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sikap</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kebiasaan</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pola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pikir</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3655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5440913" cy="535531"/>
          </a:xfrm>
        </p:spPr>
        <p:txBody>
          <a:bodyPr/>
          <a:lstStyle/>
          <a:p>
            <a:r>
              <a:rPr lang="en-US" altLang="ko-KR" sz="3200" dirty="0">
                <a:latin typeface="Arial" panose="020B0604020202020204" pitchFamily="34" charset="0"/>
                <a:cs typeface="Arial" panose="020B0604020202020204" pitchFamily="34" charset="0"/>
              </a:rPr>
              <a:t>2). </a:t>
            </a:r>
            <a:r>
              <a:rPr lang="en-US" altLang="ko-KR" sz="3200" dirty="0" err="1">
                <a:latin typeface="Arial" panose="020B0604020202020204" pitchFamily="34" charset="0"/>
                <a:cs typeface="Arial" panose="020B0604020202020204" pitchFamily="34" charset="0"/>
              </a:rPr>
              <a:t>Filosofi</a:t>
            </a:r>
            <a:r>
              <a:rPr lang="en-US" altLang="ko-KR" sz="3200" dirty="0">
                <a:latin typeface="Arial" panose="020B0604020202020204" pitchFamily="34" charset="0"/>
                <a:cs typeface="Arial" panose="020B0604020202020204" pitchFamily="34" charset="0"/>
              </a:rPr>
              <a:t> Program </a:t>
            </a:r>
            <a:r>
              <a:rPr lang="en-US" altLang="ko-KR" sz="3200" dirty="0" err="1">
                <a:latin typeface="Arial" panose="020B0604020202020204" pitchFamily="34" charset="0"/>
                <a:cs typeface="Arial" panose="020B0604020202020204" pitchFamily="34" charset="0"/>
              </a:rPr>
              <a:t>Penyuluhan</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354758" y="1068825"/>
            <a:ext cx="11837242" cy="3126657"/>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ID" sz="2000" dirty="0">
                <a:latin typeface="Arial" panose="020B0604020202020204" pitchFamily="34" charset="0"/>
                <a:cs typeface="Arial" panose="020B0604020202020204" pitchFamily="34" charset="0"/>
              </a:rPr>
              <a:t>H. </a:t>
            </a:r>
            <a:r>
              <a:rPr lang="en-ID" sz="2000" dirty="0" err="1">
                <a:latin typeface="Arial" panose="020B0604020202020204" pitchFamily="34" charset="0"/>
                <a:cs typeface="Arial" panose="020B0604020202020204" pitchFamily="34" charset="0"/>
              </a:rPr>
              <a:t>mencegah</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kesalahan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artian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tentang</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tujuan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akhir</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mengembankan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kebutuhan</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dirasakan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maupun</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tidak</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dirasa</a:t>
            </a:r>
            <a:endParaRPr lang="en-ID" sz="2000" dirty="0">
              <a:latin typeface="Arial" panose="020B0604020202020204" pitchFamily="34" charset="0"/>
              <a:cs typeface="Arial" panose="020B0604020202020204" pitchFamily="34" charset="0"/>
            </a:endParaRPr>
          </a:p>
          <a:p>
            <a:pPr marL="514350" indent="-514350" algn="just">
              <a:buAutoNum type="romanUcPeriod"/>
            </a:pPr>
            <a:r>
              <a:rPr lang="en-ID" sz="2000" dirty="0" err="1">
                <a:latin typeface="Arial" panose="020B0604020202020204" pitchFamily="34" charset="0"/>
                <a:cs typeface="Arial" panose="020B0604020202020204" pitchFamily="34" charset="0"/>
              </a:rPr>
              <a:t>Memberikan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kelangsungan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dalam</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diri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selama</a:t>
            </a:r>
            <a:r>
              <a:rPr lang="en-ID" sz="2000" dirty="0">
                <a:latin typeface="Arial" panose="020B0604020202020204" pitchFamily="34" charset="0"/>
                <a:cs typeface="Arial" panose="020B0604020202020204" pitchFamily="34" charset="0"/>
              </a:rPr>
              <a:t> proses </a:t>
            </a:r>
            <a:r>
              <a:rPr lang="en-ID" sz="2000" dirty="0" err="1">
                <a:latin typeface="Arial" panose="020B0604020202020204" pitchFamily="34" charset="0"/>
                <a:cs typeface="Arial" panose="020B0604020202020204" pitchFamily="34" charset="0"/>
              </a:rPr>
              <a:t>berlangsung</a:t>
            </a:r>
            <a:endParaRPr lang="en-ID" sz="2000" dirty="0">
              <a:latin typeface="Arial" panose="020B0604020202020204" pitchFamily="34" charset="0"/>
              <a:cs typeface="Arial" panose="020B0604020202020204" pitchFamily="34" charset="0"/>
            </a:endParaRPr>
          </a:p>
          <a:p>
            <a:pPr marL="0" indent="0" algn="just">
              <a:buNone/>
            </a:pPr>
            <a:r>
              <a:rPr lang="en-ID" sz="2000" dirty="0">
                <a:latin typeface="Arial" panose="020B0604020202020204" pitchFamily="34" charset="0"/>
                <a:cs typeface="Arial" panose="020B0604020202020204" pitchFamily="34" charset="0"/>
              </a:rPr>
              <a:t>J. </a:t>
            </a:r>
            <a:r>
              <a:rPr lang="en-ID" sz="2000" dirty="0" err="1">
                <a:latin typeface="Arial" panose="020B0604020202020204" pitchFamily="34" charset="0"/>
                <a:cs typeface="Arial" panose="020B0604020202020204" pitchFamily="34" charset="0"/>
              </a:rPr>
              <a:t>Membantu</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pengembangan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kepempinan</a:t>
            </a:r>
            <a:endParaRPr lang="en-ID" sz="2000" dirty="0">
              <a:latin typeface="Arial" panose="020B0604020202020204" pitchFamily="34" charset="0"/>
              <a:cs typeface="Arial" panose="020B0604020202020204" pitchFamily="34" charset="0"/>
            </a:endParaRPr>
          </a:p>
          <a:p>
            <a:pPr marL="0" indent="0" algn="just">
              <a:buNone/>
            </a:pPr>
            <a:r>
              <a:rPr lang="en-ID" sz="2000" dirty="0">
                <a:latin typeface="Arial" panose="020B0604020202020204" pitchFamily="34" charset="0"/>
                <a:cs typeface="Arial" panose="020B0604020202020204" pitchFamily="34" charset="0"/>
              </a:rPr>
              <a:t>K. </a:t>
            </a:r>
            <a:r>
              <a:rPr lang="en-ID" sz="2000" dirty="0" err="1">
                <a:latin typeface="Arial" panose="020B0604020202020204" pitchFamily="34" charset="0"/>
                <a:cs typeface="Arial" panose="020B0604020202020204" pitchFamily="34" charset="0"/>
              </a:rPr>
              <a:t>Menghindari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pemborosan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sumber</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daya</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merangsang</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efisiensi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Menjamin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kelayakan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kegiatan</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dilakukan</a:t>
            </a:r>
            <a:r>
              <a:rPr lang="en-ID" sz="2000" dirty="0">
                <a:latin typeface="Arial" panose="020B0604020202020204" pitchFamily="34" charset="0"/>
                <a:cs typeface="Arial" panose="020B0604020202020204" pitchFamily="34" charset="0"/>
              </a:rPr>
              <a:t> di </a:t>
            </a:r>
            <a:r>
              <a:rPr lang="en-ID" sz="2000" dirty="0" err="1">
                <a:latin typeface="Arial" panose="020B0604020202020204" pitchFamily="34" charset="0"/>
                <a:cs typeface="Arial" panose="020B0604020202020204" pitchFamily="34" charset="0"/>
              </a:rPr>
              <a:t>dalm</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masyarakat</a:t>
            </a:r>
            <a:r>
              <a:rPr lang="en-ID" sz="2000" dirty="0">
                <a:latin typeface="Arial" panose="020B0604020202020204" pitchFamily="34" charset="0"/>
                <a:cs typeface="Arial" panose="020B0604020202020204" pitchFamily="34" charset="0"/>
              </a:rPr>
              <a:t> dan yang </a:t>
            </a:r>
            <a:r>
              <a:rPr lang="en-ID" sz="2000" dirty="0" err="1">
                <a:latin typeface="Arial" panose="020B0604020202020204" pitchFamily="34" charset="0"/>
                <a:cs typeface="Arial" panose="020B0604020202020204" pitchFamily="34" charset="0"/>
              </a:rPr>
              <a:t>dilaksanakan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sendiri</a:t>
            </a:r>
            <a:r>
              <a:rPr lang="en-ID" sz="2000" dirty="0">
                <a:latin typeface="Arial" panose="020B0604020202020204" pitchFamily="34" charset="0"/>
                <a:cs typeface="Arial" panose="020B0604020202020204" pitchFamily="34" charset="0"/>
              </a:rPr>
              <a:t> oleh </a:t>
            </a:r>
            <a:r>
              <a:rPr lang="en-ID" sz="2000" dirty="0" err="1">
                <a:latin typeface="Arial" panose="020B0604020202020204" pitchFamily="34" charset="0"/>
                <a:cs typeface="Arial" panose="020B0604020202020204" pitchFamily="34" charset="0"/>
              </a:rPr>
              <a:t>masyarakt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setempat</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1598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6224781" cy="535531"/>
          </a:xfrm>
        </p:spPr>
        <p:txBody>
          <a:bodyPr/>
          <a:lstStyle/>
          <a:p>
            <a:r>
              <a:rPr lang="en-US" altLang="ko-KR" sz="3200" dirty="0" err="1">
                <a:latin typeface="Arial" panose="020B0604020202020204" pitchFamily="34" charset="0"/>
                <a:cs typeface="Arial" panose="020B0604020202020204" pitchFamily="34" charset="0"/>
              </a:rPr>
              <a:t>Perencanaan</a:t>
            </a:r>
            <a:r>
              <a:rPr lang="en-US" altLang="ko-KR" sz="3200" dirty="0">
                <a:latin typeface="Arial" panose="020B0604020202020204" pitchFamily="34" charset="0"/>
                <a:cs typeface="Arial" panose="020B0604020202020204" pitchFamily="34" charset="0"/>
              </a:rPr>
              <a:t> </a:t>
            </a:r>
            <a:r>
              <a:rPr lang="en-US" altLang="ko-KR" sz="3200" dirty="0" err="1">
                <a:latin typeface="Arial" panose="020B0604020202020204" pitchFamily="34" charset="0"/>
                <a:cs typeface="Arial" panose="020B0604020202020204" pitchFamily="34" charset="0"/>
              </a:rPr>
              <a:t>berdasarkan</a:t>
            </a:r>
            <a:r>
              <a:rPr lang="en-US" altLang="ko-KR" sz="3200" dirty="0">
                <a:latin typeface="Arial" panose="020B0604020202020204" pitchFamily="34" charset="0"/>
                <a:cs typeface="Arial" panose="020B0604020202020204" pitchFamily="34" charset="0"/>
              </a:rPr>
              <a:t> </a:t>
            </a:r>
            <a:r>
              <a:rPr lang="en-US" altLang="ko-KR" sz="3200" dirty="0" err="1">
                <a:latin typeface="Arial" panose="020B0604020202020204" pitchFamily="34" charset="0"/>
                <a:cs typeface="Arial" panose="020B0604020202020204" pitchFamily="34" charset="0"/>
              </a:rPr>
              <a:t>penelitian</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354758" y="1068825"/>
            <a:ext cx="11837242" cy="3126657"/>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Menurut</a:t>
            </a:r>
            <a:r>
              <a:rPr lang="en-US" sz="2000" dirty="0">
                <a:latin typeface="Arial" panose="020B0604020202020204" pitchFamily="34" charset="0"/>
                <a:cs typeface="Arial" panose="020B0604020202020204" pitchFamily="34" charset="0"/>
              </a:rPr>
              <a:t> </a:t>
            </a:r>
            <a:r>
              <a:rPr lang="en-ID" sz="2000" b="0" i="0" dirty="0" err="1">
                <a:solidFill>
                  <a:srgbClr val="222222"/>
                </a:solidFill>
                <a:effectLst/>
                <a:latin typeface="Arial" panose="020B0604020202020204" pitchFamily="34" charset="0"/>
              </a:rPr>
              <a:t>Asriadi</a:t>
            </a:r>
            <a:r>
              <a:rPr lang="en-ID" sz="2000" b="0" i="0" dirty="0">
                <a:solidFill>
                  <a:srgbClr val="222222"/>
                </a:solidFill>
                <a:effectLst/>
                <a:latin typeface="Arial" panose="020B0604020202020204" pitchFamily="34" charset="0"/>
              </a:rPr>
              <a:t>, et al (2022), </a:t>
            </a:r>
            <a:r>
              <a:rPr lang="en-ID" sz="2000" b="0" i="0" dirty="0" err="1">
                <a:solidFill>
                  <a:srgbClr val="222222"/>
                </a:solidFill>
                <a:effectLst/>
                <a:latin typeface="Arial" panose="020B0604020202020204" pitchFamily="34" charset="0"/>
              </a:rPr>
              <a:t>merencanakan</a:t>
            </a:r>
            <a:r>
              <a:rPr lang="en-ID" sz="2000" b="0" i="0" dirty="0">
                <a:solidFill>
                  <a:srgbClr val="222222"/>
                </a:solidFill>
                <a:effectLst/>
                <a:latin typeface="Arial" panose="020B0604020202020204" pitchFamily="34" charset="0"/>
              </a:rPr>
              <a:t> program </a:t>
            </a:r>
            <a:r>
              <a:rPr lang="en-ID" sz="2000" b="0" i="0" dirty="0" err="1">
                <a:solidFill>
                  <a:srgbClr val="222222"/>
                </a:solidFill>
                <a:effectLst/>
                <a:latin typeface="Arial" panose="020B0604020202020204" pitchFamily="34" charset="0"/>
              </a:rPr>
              <a:t>penyuluhan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tujuan</a:t>
            </a:r>
            <a:r>
              <a:rPr lang="en-ID" sz="2000" dirty="0">
                <a:solidFill>
                  <a:srgbClr val="222222"/>
                </a:solidFill>
                <a:latin typeface="Arial" panose="020B0604020202020204" pitchFamily="34" charset="0"/>
              </a:rPr>
              <a:t> program </a:t>
            </a:r>
            <a:r>
              <a:rPr lang="en-ID" sz="2000" dirty="0" err="1">
                <a:solidFill>
                  <a:srgbClr val="222222"/>
                </a:solidFill>
                <a:latin typeface="Arial" panose="020B0604020202020204" pitchFamily="34" charset="0"/>
              </a:rPr>
              <a:t>perlu</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dirumuskan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secara</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spesifik</a:t>
            </a:r>
            <a:r>
              <a:rPr lang="en-ID" sz="2000" dirty="0">
                <a:solidFill>
                  <a:srgbClr val="222222"/>
                </a:solidFill>
                <a:latin typeface="Arial" panose="020B0604020202020204" pitchFamily="34" charset="0"/>
              </a:rPr>
              <a:t> dan </a:t>
            </a:r>
            <a:r>
              <a:rPr lang="en-ID" sz="2000" dirty="0" err="1">
                <a:solidFill>
                  <a:srgbClr val="222222"/>
                </a:solidFill>
                <a:latin typeface="Arial" panose="020B0604020202020204" pitchFamily="34" charset="0"/>
              </a:rPr>
              <a:t>jelas</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hal</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ini</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dikarenakan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perencanaan</a:t>
            </a:r>
            <a:r>
              <a:rPr lang="en-ID" sz="2000" dirty="0">
                <a:solidFill>
                  <a:srgbClr val="222222"/>
                </a:solidFill>
                <a:latin typeface="Arial" panose="020B0604020202020204" pitchFamily="34" charset="0"/>
              </a:rPr>
              <a:t> program </a:t>
            </a:r>
            <a:r>
              <a:rPr lang="en-ID" sz="2000" dirty="0" err="1">
                <a:solidFill>
                  <a:srgbClr val="222222"/>
                </a:solidFill>
                <a:latin typeface="Arial" panose="020B0604020202020204" pitchFamily="34" charset="0"/>
              </a:rPr>
              <a:t>penyuluhan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merupakan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pedoman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bagi</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pelaksana</a:t>
            </a:r>
            <a:r>
              <a:rPr lang="en-ID" sz="2000" dirty="0">
                <a:solidFill>
                  <a:srgbClr val="222222"/>
                </a:solidFill>
                <a:latin typeface="Arial" panose="020B0604020202020204" pitchFamily="34" charset="0"/>
              </a:rPr>
              <a:t> program </a:t>
            </a:r>
            <a:r>
              <a:rPr lang="en-ID" sz="2000" dirty="0" err="1">
                <a:solidFill>
                  <a:srgbClr val="222222"/>
                </a:solidFill>
                <a:latin typeface="Arial" panose="020B0604020202020204" pitchFamily="34" charset="0"/>
              </a:rPr>
              <a:t>penyuluhan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memberikan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arah</a:t>
            </a:r>
            <a:r>
              <a:rPr lang="en-ID" sz="2000" dirty="0">
                <a:solidFill>
                  <a:srgbClr val="222222"/>
                </a:solidFill>
                <a:latin typeface="Arial" panose="020B0604020202020204" pitchFamily="34" charset="0"/>
              </a:rPr>
              <a:t> dan </a:t>
            </a:r>
            <a:r>
              <a:rPr lang="en-ID" sz="2000" dirty="0" err="1">
                <a:solidFill>
                  <a:srgbClr val="222222"/>
                </a:solidFill>
                <a:latin typeface="Arial" panose="020B0604020202020204" pitchFamily="34" charset="0"/>
              </a:rPr>
              <a:t>bila</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temui</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hambatan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dapat</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dengan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cepat</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dilakukan</a:t>
            </a:r>
            <a:r>
              <a:rPr lang="en-ID" sz="2000" dirty="0">
                <a:solidFill>
                  <a:srgbClr val="222222"/>
                </a:solidFill>
                <a:latin typeface="Arial" panose="020B0604020202020204" pitchFamily="34" charset="0"/>
              </a:rPr>
              <a:t> </a:t>
            </a:r>
            <a:r>
              <a:rPr lang="en-ID" sz="2000" dirty="0" err="1">
                <a:solidFill>
                  <a:srgbClr val="222222"/>
                </a:solidFill>
                <a:latin typeface="Arial" panose="020B0604020202020204" pitchFamily="34" charset="0"/>
              </a:rPr>
              <a:t>revisi</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40692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6224781" cy="535531"/>
          </a:xfrm>
        </p:spPr>
        <p:txBody>
          <a:bodyPr/>
          <a:lstStyle/>
          <a:p>
            <a:r>
              <a:rPr lang="en-US" altLang="ko-KR" sz="3200" dirty="0" err="1">
                <a:latin typeface="Arial" panose="020B0604020202020204" pitchFamily="34" charset="0"/>
                <a:cs typeface="Arial" panose="020B0604020202020204" pitchFamily="34" charset="0"/>
              </a:rPr>
              <a:t>Perencanaan</a:t>
            </a:r>
            <a:r>
              <a:rPr lang="en-US" altLang="ko-KR" sz="3200" dirty="0">
                <a:latin typeface="Arial" panose="020B0604020202020204" pitchFamily="34" charset="0"/>
                <a:cs typeface="Arial" panose="020B0604020202020204" pitchFamily="34" charset="0"/>
              </a:rPr>
              <a:t> </a:t>
            </a:r>
            <a:r>
              <a:rPr lang="en-US" altLang="ko-KR" sz="3200" dirty="0" err="1">
                <a:latin typeface="Arial" panose="020B0604020202020204" pitchFamily="34" charset="0"/>
                <a:cs typeface="Arial" panose="020B0604020202020204" pitchFamily="34" charset="0"/>
              </a:rPr>
              <a:t>berdasarkan</a:t>
            </a:r>
            <a:r>
              <a:rPr lang="en-US" altLang="ko-KR" sz="3200" dirty="0">
                <a:latin typeface="Arial" panose="020B0604020202020204" pitchFamily="34" charset="0"/>
                <a:cs typeface="Arial" panose="020B0604020202020204" pitchFamily="34" charset="0"/>
              </a:rPr>
              <a:t> </a:t>
            </a:r>
            <a:r>
              <a:rPr lang="en-US" altLang="ko-KR" sz="3200" dirty="0" err="1">
                <a:latin typeface="Arial" panose="020B0604020202020204" pitchFamily="34" charset="0"/>
                <a:cs typeface="Arial" panose="020B0604020202020204" pitchFamily="34" charset="0"/>
              </a:rPr>
              <a:t>penelitian</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0" y="1026623"/>
            <a:ext cx="9144000" cy="5346042"/>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Menurut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Setiana</a:t>
            </a:r>
            <a:r>
              <a:rPr lang="en-US" sz="2000" dirty="0">
                <a:latin typeface="Arial" panose="020B0604020202020204" pitchFamily="34" charset="0"/>
                <a:cs typeface="Arial" panose="020B0604020202020204" pitchFamily="34" charset="0"/>
              </a:rPr>
              <a:t> L (2005), </a:t>
            </a:r>
            <a:r>
              <a:rPr lang="en-US" sz="2000" dirty="0" err="1">
                <a:latin typeface="Arial" panose="020B0604020202020204" pitchFamily="34" charset="0"/>
                <a:cs typeface="Arial" panose="020B0604020202020204" pitchFamily="34" charset="0"/>
              </a:rPr>
              <a:t>menjelaskan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bahwa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perencanaan</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adalah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sesuatu</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harus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dilakukan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karena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untuk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mencapai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keberhasilan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dari</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fakta</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fakta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dilapangan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perlu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diketahui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dihubungkan</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ditarik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asumsi</a:t>
            </a:r>
            <a:r>
              <a:rPr lang="en-US" sz="2000" dirty="0">
                <a:latin typeface="Arial" panose="020B0604020202020204" pitchFamily="34" charset="0"/>
                <a:cs typeface="Arial" panose="020B0604020202020204" pitchFamily="34" charset="0"/>
              </a:rPr>
              <a:t>. </a:t>
            </a:r>
          </a:p>
          <a:p>
            <a:pPr marL="0" indent="0" algn="just">
              <a:buNone/>
            </a:pPr>
            <a:endParaRPr lang="en-US" sz="2000" dirty="0">
              <a:latin typeface="Arial" panose="020B0604020202020204" pitchFamily="34" charset="0"/>
              <a:cs typeface="Arial" panose="020B0604020202020204" pitchFamily="34" charset="0"/>
            </a:endParaRPr>
          </a:p>
          <a:p>
            <a:pPr marL="0" indent="0" algn="just">
              <a:buNone/>
            </a:pPr>
            <a:r>
              <a:rPr lang="en-US" sz="2000" dirty="0" err="1">
                <a:latin typeface="Arial" panose="020B0604020202020204" pitchFamily="34" charset="0"/>
                <a:cs typeface="Arial" panose="020B0604020202020204" pitchFamily="34" charset="0"/>
              </a:rPr>
              <a:t>Perencanaan</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adalah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merupakan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perumusan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pengembangan</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pelaksanaan</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itu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sendiri</a:t>
            </a:r>
            <a:r>
              <a:rPr lang="en-US" sz="2000" dirty="0">
                <a:latin typeface="Arial" panose="020B0604020202020204" pitchFamily="34" charset="0"/>
                <a:cs typeface="Arial" panose="020B0604020202020204" pitchFamily="34" charset="0"/>
              </a:rPr>
              <a:t>.</a:t>
            </a:r>
          </a:p>
          <a:p>
            <a:pPr marL="0" indent="0" algn="just">
              <a:buNone/>
            </a:pPr>
            <a:endParaRPr lang="en-US" sz="2000" dirty="0">
              <a:latin typeface="Arial" panose="020B0604020202020204" pitchFamily="34" charset="0"/>
              <a:cs typeface="Arial" panose="020B0604020202020204" pitchFamily="34" charset="0"/>
            </a:endParaRPr>
          </a:p>
          <a:p>
            <a:pPr marL="0" indent="0" algn="just">
              <a:buNone/>
            </a:pPr>
            <a:r>
              <a:rPr lang="en-US" sz="2000" dirty="0" err="1">
                <a:latin typeface="Arial" panose="020B0604020202020204" pitchFamily="34" charset="0"/>
                <a:cs typeface="Arial" panose="020B0604020202020204" pitchFamily="34" charset="0"/>
              </a:rPr>
              <a:t>Perencanaan</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harus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merupakan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perencanaan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tertulis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tentang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kegiatan</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dikembangkan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secara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bersama</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sama</a:t>
            </a:r>
            <a:r>
              <a:rPr lang="en-US" sz="2000" dirty="0">
                <a:latin typeface="Arial" panose="020B0604020202020204" pitchFamily="34" charset="0"/>
                <a:cs typeface="Arial" panose="020B0604020202020204" pitchFamily="34" charset="0"/>
              </a:rPr>
              <a:t> oleh </a:t>
            </a:r>
            <a:r>
              <a:rPr lang="en-US" sz="2000" dirty="0" err="1">
                <a:latin typeface="Arial" panose="020B0604020202020204" pitchFamily="34" charset="0"/>
                <a:cs typeface="Arial" panose="020B0604020202020204" pitchFamily="34" charset="0"/>
              </a:rPr>
              <a:t>masyarakat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pembina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spesialis</a:t>
            </a:r>
            <a:r>
              <a:rPr lang="en-US" sz="2000" dirty="0">
                <a:latin typeface="Arial" panose="020B0604020202020204" pitchFamily="34" charset="0"/>
                <a:cs typeface="Arial" panose="020B0604020202020204" pitchFamily="34" charset="0"/>
              </a:rPr>
              <a:t>, dan para </a:t>
            </a:r>
            <a:r>
              <a:rPr lang="en-US" sz="2000" dirty="0" err="1">
                <a:latin typeface="Arial" panose="020B0604020202020204" pitchFamily="34" charset="0"/>
                <a:cs typeface="Arial" panose="020B0604020202020204" pitchFamily="34" charset="0"/>
              </a:rPr>
              <a:t>petugas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lapangan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8136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6298327" cy="535531"/>
          </a:xfrm>
        </p:spPr>
        <p:txBody>
          <a:bodyPr/>
          <a:lstStyle/>
          <a:p>
            <a:r>
              <a:rPr lang="en-US" altLang="ko-KR" sz="3200" dirty="0">
                <a:latin typeface="Arial" panose="020B0604020202020204" pitchFamily="34" charset="0"/>
                <a:cs typeface="Arial" panose="020B0604020202020204" pitchFamily="34" charset="0"/>
              </a:rPr>
              <a:t>3. Arti </a:t>
            </a:r>
            <a:r>
              <a:rPr lang="en-US" altLang="ko-KR" sz="3200" dirty="0" err="1">
                <a:latin typeface="Arial" panose="020B0604020202020204" pitchFamily="34" charset="0"/>
                <a:cs typeface="Arial" panose="020B0604020202020204" pitchFamily="34" charset="0"/>
              </a:rPr>
              <a:t>Penting</a:t>
            </a:r>
            <a:r>
              <a:rPr lang="en-US" altLang="ko-KR" sz="3200" dirty="0">
                <a:latin typeface="Arial" panose="020B0604020202020204" pitchFamily="34" charset="0"/>
                <a:cs typeface="Arial" panose="020B0604020202020204" pitchFamily="34" charset="0"/>
              </a:rPr>
              <a:t> </a:t>
            </a:r>
            <a:r>
              <a:rPr lang="en-US" altLang="ko-KR" sz="3200" dirty="0" err="1">
                <a:latin typeface="Arial" panose="020B0604020202020204" pitchFamily="34" charset="0"/>
                <a:cs typeface="Arial" panose="020B0604020202020204" pitchFamily="34" charset="0"/>
              </a:rPr>
              <a:t>Perencanaan</a:t>
            </a:r>
            <a:r>
              <a:rPr lang="en-US" altLang="ko-KR" sz="3200" dirty="0">
                <a:latin typeface="Arial" panose="020B0604020202020204" pitchFamily="34" charset="0"/>
                <a:cs typeface="Arial" panose="020B0604020202020204" pitchFamily="34" charset="0"/>
              </a:rPr>
              <a:t> Program</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354758" y="1068825"/>
            <a:ext cx="10803393" cy="3314916"/>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AutoNum type="alphaLcPeriod"/>
            </a:pPr>
            <a:r>
              <a:rPr lang="en-US" sz="2000" dirty="0">
                <a:latin typeface="Arial" panose="020B0604020202020204" pitchFamily="34" charset="0"/>
                <a:cs typeface="Arial" panose="020B0604020202020204" pitchFamily="34" charset="0"/>
              </a:rPr>
              <a:t>M</a:t>
            </a:r>
            <a:r>
              <a:rPr lang="en-ID" sz="2000" dirty="0" err="1">
                <a:latin typeface="Arial" panose="020B0604020202020204" pitchFamily="34" charset="0"/>
                <a:cs typeface="Arial" panose="020B0604020202020204" pitchFamily="34" charset="0"/>
              </a:rPr>
              <a:t>emberikan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acuan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dalam</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mempertimbangkan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secara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seksama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tentang</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apa</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harus</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cara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melakukan</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err="1">
                <a:latin typeface="Arial" panose="020B0604020202020204" pitchFamily="34" charset="0"/>
                <a:cs typeface="Arial" panose="020B0604020202020204" pitchFamily="34" charset="0"/>
              </a:rPr>
              <a:t>Tersedianya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acuan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tertulis</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dapat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digunakan</a:t>
            </a:r>
            <a:r>
              <a:rPr lang="en-ID" sz="2000" dirty="0">
                <a:latin typeface="Arial" panose="020B0604020202020204" pitchFamily="34" charset="0"/>
                <a:cs typeface="Arial" panose="020B0604020202020204" pitchFamily="34" charset="0"/>
              </a:rPr>
              <a:t> oleh </a:t>
            </a:r>
            <a:r>
              <a:rPr lang="en-ID" sz="2000" dirty="0" err="1">
                <a:latin typeface="Arial" panose="020B0604020202020204" pitchFamily="34" charset="0"/>
                <a:cs typeface="Arial" panose="020B0604020202020204" pitchFamily="34" charset="0"/>
              </a:rPr>
              <a:t>masyarakat</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err="1">
                <a:latin typeface="Arial" panose="020B0604020202020204" pitchFamily="34" charset="0"/>
                <a:cs typeface="Arial" panose="020B0604020202020204" pitchFamily="34" charset="0"/>
              </a:rPr>
              <a:t>Sebagai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pedoman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pengambilan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keputusan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terhadap</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adanya</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usulan</a:t>
            </a:r>
            <a:r>
              <a:rPr lang="en-ID" sz="2000" dirty="0">
                <a:latin typeface="Arial" panose="020B0604020202020204" pitchFamily="34" charset="0"/>
                <a:cs typeface="Arial" panose="020B0604020202020204" pitchFamily="34" charset="0"/>
              </a:rPr>
              <a:t>/saran </a:t>
            </a:r>
            <a:r>
              <a:rPr lang="en-ID" sz="2000" dirty="0" err="1">
                <a:latin typeface="Arial" panose="020B0604020202020204" pitchFamily="34" charset="0"/>
                <a:cs typeface="Arial" panose="020B0604020202020204" pitchFamily="34" charset="0"/>
              </a:rPr>
              <a:t>penyempurnanaan</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baru</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err="1">
                <a:latin typeface="Arial" panose="020B0604020202020204" pitchFamily="34" charset="0"/>
                <a:cs typeface="Arial" panose="020B0604020202020204" pitchFamily="34" charset="0"/>
              </a:rPr>
              <a:t>Memantapkan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tujuan</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ingin</a:t>
            </a:r>
            <a:r>
              <a:rPr lang="en-ID" sz="2000" dirty="0">
                <a:latin typeface="Arial" panose="020B0604020202020204" pitchFamily="34" charset="0"/>
                <a:cs typeface="Arial" panose="020B0604020202020204" pitchFamily="34" charset="0"/>
              </a:rPr>
              <a:t> dan </a:t>
            </a:r>
            <a:r>
              <a:rPr lang="en-ID" sz="2000" dirty="0" err="1">
                <a:latin typeface="Arial" panose="020B0604020202020204" pitchFamily="34" charset="0"/>
                <a:cs typeface="Arial" panose="020B0604020202020204" pitchFamily="34" charset="0"/>
              </a:rPr>
              <a:t>harus</a:t>
            </a:r>
            <a:r>
              <a:rPr lang="en-ID" sz="2000" dirty="0">
                <a:latin typeface="Arial" panose="020B0604020202020204" pitchFamily="34" charset="0"/>
                <a:cs typeface="Arial" panose="020B0604020202020204" pitchFamily="34" charset="0"/>
              </a:rPr>
              <a:t> di </a:t>
            </a:r>
            <a:r>
              <a:rPr lang="en-ID" sz="2000" dirty="0" err="1">
                <a:latin typeface="Arial" panose="020B0604020202020204" pitchFamily="34" charset="0"/>
                <a:cs typeface="Arial" panose="020B0604020202020204" pitchFamily="34" charset="0"/>
              </a:rPr>
              <a:t>capai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dapat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diukut</a:t>
            </a:r>
            <a:r>
              <a:rPr lang="en-ID" sz="2000" dirty="0">
                <a:latin typeface="Arial" panose="020B0604020202020204" pitchFamily="34" charset="0"/>
                <a:cs typeface="Arial" panose="020B0604020202020204" pitchFamily="34" charset="0"/>
              </a:rPr>
              <a:t> dan di </a:t>
            </a:r>
            <a:r>
              <a:rPr lang="en-ID" sz="2000" dirty="0" err="1">
                <a:latin typeface="Arial" panose="020B0604020202020204" pitchFamily="34" charset="0"/>
                <a:cs typeface="Arial" panose="020B0604020202020204" pitchFamily="34" charset="0"/>
              </a:rPr>
              <a:t>evaluasi</a:t>
            </a:r>
            <a:endParaRPr lang="en-ID" sz="2000" dirty="0">
              <a:latin typeface="Arial" panose="020B0604020202020204" pitchFamily="34" charset="0"/>
              <a:cs typeface="Arial" panose="020B0604020202020204" pitchFamily="34" charset="0"/>
            </a:endParaRPr>
          </a:p>
          <a:p>
            <a:pPr marL="457200" indent="-457200" algn="just">
              <a:buAutoNum type="alphaLcPeriod"/>
            </a:pPr>
            <a:r>
              <a:rPr lang="en-ID" sz="2000" dirty="0" err="1">
                <a:latin typeface="Arial" panose="020B0604020202020204" pitchFamily="34" charset="0"/>
                <a:cs typeface="Arial" panose="020B0604020202020204" pitchFamily="34" charset="0"/>
              </a:rPr>
              <a:t>Memberikan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pengertian</a:t>
            </a:r>
            <a:r>
              <a:rPr lang="en-ID" sz="2000" dirty="0">
                <a:latin typeface="Arial" panose="020B0604020202020204" pitchFamily="34" charset="0"/>
                <a:cs typeface="Arial" panose="020B0604020202020204" pitchFamily="34" charset="0"/>
              </a:rPr>
              <a:t> yang </a:t>
            </a:r>
            <a:r>
              <a:rPr lang="en-ID" sz="2000" dirty="0" err="1">
                <a:latin typeface="Arial" panose="020B0604020202020204" pitchFamily="34" charset="0"/>
                <a:cs typeface="Arial" panose="020B0604020202020204" pitchFamily="34" charset="0"/>
              </a:rPr>
              <a:t>jelas</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terhadap</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pemilihan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tentang</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kepentingan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dari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masalah</a:t>
            </a:r>
            <a:r>
              <a:rPr lang="en-ID" sz="2000" dirty="0">
                <a:latin typeface="Arial" panose="020B0604020202020204" pitchFamily="34" charset="0"/>
                <a:cs typeface="Arial" panose="020B0604020202020204" pitchFamily="34" charset="0"/>
              </a:rPr>
              <a:t> incidental (yang </a:t>
            </a:r>
            <a:r>
              <a:rPr lang="en-ID" sz="2000" dirty="0" err="1">
                <a:latin typeface="Arial" panose="020B0604020202020204" pitchFamily="34" charset="0"/>
                <a:cs typeface="Arial" panose="020B0604020202020204" pitchFamily="34" charset="0"/>
              </a:rPr>
              <a:t>menuntut</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perubahan</a:t>
            </a:r>
            <a:r>
              <a:rPr lang="en-ID" sz="2000" dirty="0">
                <a:latin typeface="Arial" panose="020B0604020202020204" pitchFamily="34" charset="0"/>
                <a:cs typeface="Arial" panose="020B0604020202020204" pitchFamily="34" charset="0"/>
              </a:rPr>
              <a:t> program) dan </a:t>
            </a:r>
            <a:r>
              <a:rPr lang="en-ID" sz="2000" dirty="0" err="1">
                <a:latin typeface="Arial" panose="020B0604020202020204" pitchFamily="34" charset="0"/>
                <a:cs typeface="Arial" panose="020B0604020202020204" pitchFamily="34" charset="0"/>
              </a:rPr>
              <a:t>pemantapan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dari</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perubahan</a:t>
            </a:r>
            <a:r>
              <a:rPr lang="en-ID" sz="2000" dirty="0">
                <a:latin typeface="Arial" panose="020B0604020202020204" pitchFamily="34" charset="0"/>
                <a:cs typeface="Arial" panose="020B0604020202020204" pitchFamily="34" charset="0"/>
              </a:rPr>
              <a:t> </a:t>
            </a:r>
            <a:r>
              <a:rPr lang="en-ID" sz="2000" dirty="0" err="1">
                <a:latin typeface="Arial" panose="020B0604020202020204" pitchFamily="34" charset="0"/>
                <a:cs typeface="Arial" panose="020B0604020202020204" pitchFamily="34" charset="0"/>
              </a:rPr>
              <a:t>sementara</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2067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5240537" cy="535531"/>
          </a:xfrm>
        </p:spPr>
        <p:txBody>
          <a:bodyPr/>
          <a:lstStyle/>
          <a:p>
            <a:r>
              <a:rPr lang="en-US" altLang="ko-KR" sz="3200" dirty="0" err="1">
                <a:latin typeface="Arial" panose="020B0604020202020204" pitchFamily="34" charset="0"/>
                <a:cs typeface="Arial" panose="020B0604020202020204" pitchFamily="34" charset="0"/>
              </a:rPr>
              <a:t>Ukuran</a:t>
            </a:r>
            <a:r>
              <a:rPr lang="en-US" altLang="ko-KR" sz="3200" dirty="0">
                <a:latin typeface="Arial" panose="020B0604020202020204" pitchFamily="34" charset="0"/>
                <a:cs typeface="Arial" panose="020B0604020202020204" pitchFamily="34" charset="0"/>
              </a:rPr>
              <a:t> </a:t>
            </a:r>
            <a:r>
              <a:rPr lang="en-US" altLang="ko-KR" sz="3200" dirty="0" err="1">
                <a:latin typeface="Arial" panose="020B0604020202020204" pitchFamily="34" charset="0"/>
                <a:cs typeface="Arial" panose="020B0604020202020204" pitchFamily="34" charset="0"/>
              </a:rPr>
              <a:t>Perencanaan</a:t>
            </a:r>
            <a:r>
              <a:rPr lang="en-US" altLang="ko-KR" sz="3200" dirty="0">
                <a:latin typeface="Arial" panose="020B0604020202020204" pitchFamily="34" charset="0"/>
                <a:cs typeface="Arial" panose="020B0604020202020204" pitchFamily="34" charset="0"/>
              </a:rPr>
              <a:t> Program</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354758" y="1068825"/>
            <a:ext cx="10803393" cy="2525983"/>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AutoNum type="alphaLcPeriod"/>
            </a:pPr>
            <a:r>
              <a:rPr lang="en-US" sz="2000" dirty="0" err="1">
                <a:latin typeface="Arial" panose="020B0604020202020204" pitchFamily="34" charset="0"/>
                <a:cs typeface="Arial" panose="020B0604020202020204" pitchFamily="34" charset="0"/>
              </a:rPr>
              <a:t>Analisis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fakta</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keadaan</a:t>
            </a:r>
            <a:endParaRPr lang="en-US" sz="2000" dirty="0">
              <a:latin typeface="Arial" panose="020B0604020202020204" pitchFamily="34" charset="0"/>
              <a:cs typeface="Arial" panose="020B0604020202020204" pitchFamily="34" charset="0"/>
            </a:endParaRPr>
          </a:p>
          <a:p>
            <a:pPr marL="457200" indent="-457200" algn="just">
              <a:buAutoNum type="alphaLcPeriod"/>
            </a:pPr>
            <a:r>
              <a:rPr lang="en-US" sz="2000" dirty="0" err="1">
                <a:latin typeface="Arial" panose="020B0604020202020204" pitchFamily="34" charset="0"/>
                <a:cs typeface="Arial" panose="020B0604020202020204" pitchFamily="34" charset="0"/>
              </a:rPr>
              <a:t>Pemilihan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maslaah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berlandaskan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kebutuha</a:t>
            </a:r>
            <a:endParaRPr lang="en-US" sz="2000" dirty="0">
              <a:latin typeface="Arial" panose="020B0604020202020204" pitchFamily="34" charset="0"/>
              <a:cs typeface="Arial" panose="020B0604020202020204" pitchFamily="34" charset="0"/>
            </a:endParaRPr>
          </a:p>
          <a:p>
            <a:pPr marL="457200" indent="-457200" algn="just">
              <a:buAutoNum type="alphaLcPeriod"/>
            </a:pPr>
            <a:r>
              <a:rPr lang="en-US" sz="2000" dirty="0" err="1">
                <a:latin typeface="Arial" panose="020B0604020202020204" pitchFamily="34" charset="0"/>
                <a:cs typeface="Arial" panose="020B0604020202020204" pitchFamily="34" charset="0"/>
              </a:rPr>
              <a:t>Jelas</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menjami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keluwesan</a:t>
            </a:r>
            <a:endParaRPr lang="en-US" sz="2000" dirty="0">
              <a:latin typeface="Arial" panose="020B0604020202020204" pitchFamily="34" charset="0"/>
              <a:cs typeface="Arial" panose="020B0604020202020204" pitchFamily="34" charset="0"/>
            </a:endParaRPr>
          </a:p>
          <a:p>
            <a:pPr marL="457200" indent="-457200" algn="just">
              <a:buAutoNum type="alphaLcPeriod"/>
            </a:pPr>
            <a:r>
              <a:rPr lang="en-US" sz="2000" dirty="0" err="1">
                <a:latin typeface="Arial" panose="020B0604020202020204" pitchFamily="34" charset="0"/>
                <a:cs typeface="Arial" panose="020B0604020202020204" pitchFamily="34" charset="0"/>
              </a:rPr>
              <a:t>Tujuan</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pemcehan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masalah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menjanjikan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kepuasan</a:t>
            </a:r>
            <a:endParaRPr lang="en-US" sz="2000" dirty="0">
              <a:latin typeface="Arial" panose="020B0604020202020204" pitchFamily="34" charset="0"/>
              <a:cs typeface="Arial" panose="020B0604020202020204" pitchFamily="34" charset="0"/>
            </a:endParaRPr>
          </a:p>
          <a:p>
            <a:pPr marL="457200" indent="-457200" algn="just">
              <a:buAutoNum type="alphaLcPeriod"/>
            </a:pPr>
            <a:r>
              <a:rPr lang="en-US" sz="2000" dirty="0" err="1">
                <a:latin typeface="Arial" panose="020B0604020202020204" pitchFamily="34" charset="0"/>
                <a:cs typeface="Arial" panose="020B0604020202020204" pitchFamily="34" charset="0"/>
              </a:rPr>
              <a:t>Menjaga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keseimbangan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6866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5240537" cy="535531"/>
          </a:xfrm>
        </p:spPr>
        <p:txBody>
          <a:bodyPr/>
          <a:lstStyle/>
          <a:p>
            <a:r>
              <a:rPr lang="en-US" altLang="ko-KR" sz="3200" dirty="0" err="1">
                <a:latin typeface="Arial" panose="020B0604020202020204" pitchFamily="34" charset="0"/>
                <a:cs typeface="Arial" panose="020B0604020202020204" pitchFamily="34" charset="0"/>
              </a:rPr>
              <a:t>Ukuran</a:t>
            </a:r>
            <a:r>
              <a:rPr lang="en-US" altLang="ko-KR" sz="3200" dirty="0">
                <a:latin typeface="Arial" panose="020B0604020202020204" pitchFamily="34" charset="0"/>
                <a:cs typeface="Arial" panose="020B0604020202020204" pitchFamily="34" charset="0"/>
              </a:rPr>
              <a:t> </a:t>
            </a:r>
            <a:r>
              <a:rPr lang="en-US" altLang="ko-KR" sz="3200" dirty="0" err="1">
                <a:latin typeface="Arial" panose="020B0604020202020204" pitchFamily="34" charset="0"/>
                <a:cs typeface="Arial" panose="020B0604020202020204" pitchFamily="34" charset="0"/>
              </a:rPr>
              <a:t>Perencanaan</a:t>
            </a:r>
            <a:r>
              <a:rPr lang="en-US" altLang="ko-KR" sz="3200" dirty="0">
                <a:latin typeface="Arial" panose="020B0604020202020204" pitchFamily="34" charset="0"/>
                <a:cs typeface="Arial" panose="020B0604020202020204" pitchFamily="34" charset="0"/>
              </a:rPr>
              <a:t> Program</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354758" y="1068825"/>
            <a:ext cx="10803393" cy="2525983"/>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latin typeface="Arial" panose="020B0604020202020204" pitchFamily="34" charset="0"/>
                <a:cs typeface="Arial" panose="020B0604020202020204" pitchFamily="34" charset="0"/>
              </a:rPr>
              <a:t>f. Proses yang </a:t>
            </a:r>
            <a:r>
              <a:rPr lang="en-US" sz="2000" dirty="0" err="1">
                <a:latin typeface="Arial" panose="020B0604020202020204" pitchFamily="34" charset="0"/>
                <a:cs typeface="Arial" panose="020B0604020202020204" pitchFamily="34" charset="0"/>
              </a:rPr>
              <a:t>berkelanjtan</a:t>
            </a:r>
            <a:endParaRPr lang="en-US" sz="2000" dirty="0">
              <a:latin typeface="Arial" panose="020B0604020202020204" pitchFamily="34" charset="0"/>
              <a:cs typeface="Arial" panose="020B0604020202020204" pitchFamily="34" charset="0"/>
            </a:endParaRPr>
          </a:p>
          <a:p>
            <a:pPr marL="0" indent="0" algn="just">
              <a:buNone/>
            </a:pPr>
            <a:r>
              <a:rPr lang="en-US" sz="2000" dirty="0">
                <a:latin typeface="Arial" panose="020B0604020202020204" pitchFamily="34" charset="0"/>
                <a:cs typeface="Arial" panose="020B0604020202020204" pitchFamily="34" charset="0"/>
              </a:rPr>
              <a:t>g. </a:t>
            </a:r>
            <a:r>
              <a:rPr lang="en-US" sz="2000" dirty="0" err="1">
                <a:latin typeface="Arial" panose="020B0604020202020204" pitchFamily="34" charset="0"/>
                <a:cs typeface="Arial" panose="020B0604020202020204" pitchFamily="34" charset="0"/>
              </a:rPr>
              <a:t>Merupakan</a:t>
            </a:r>
            <a:r>
              <a:rPr lang="en-US" sz="2000" dirty="0">
                <a:latin typeface="Arial" panose="020B0604020202020204" pitchFamily="34" charset="0"/>
                <a:cs typeface="Arial" panose="020B0604020202020204" pitchFamily="34" charset="0"/>
              </a:rPr>
              <a:t> proses </a:t>
            </a:r>
            <a:r>
              <a:rPr lang="en-US" sz="2000" dirty="0" err="1">
                <a:latin typeface="Arial" panose="020B0604020202020204" pitchFamily="34" charset="0"/>
                <a:cs typeface="Arial" panose="020B0604020202020204" pitchFamily="34" charset="0"/>
              </a:rPr>
              <a:t>belajar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mengajar</a:t>
            </a:r>
            <a:endParaRPr lang="en-US" sz="2000" dirty="0">
              <a:latin typeface="Arial" panose="020B0604020202020204" pitchFamily="34" charset="0"/>
              <a:cs typeface="Arial" panose="020B0604020202020204" pitchFamily="34" charset="0"/>
            </a:endParaRPr>
          </a:p>
          <a:p>
            <a:pPr marL="0" indent="0" algn="just">
              <a:buNone/>
            </a:pPr>
            <a:r>
              <a:rPr lang="en-US" sz="2000" dirty="0">
                <a:latin typeface="Arial" panose="020B0604020202020204" pitchFamily="34" charset="0"/>
                <a:cs typeface="Arial" panose="020B0604020202020204" pitchFamily="34" charset="0"/>
              </a:rPr>
              <a:t>h. </a:t>
            </a:r>
            <a:r>
              <a:rPr lang="en-US" sz="2000" dirty="0" err="1">
                <a:latin typeface="Arial" panose="020B0604020202020204" pitchFamily="34" charset="0"/>
                <a:cs typeface="Arial" panose="020B0604020202020204" pitchFamily="34" charset="0"/>
              </a:rPr>
              <a:t>Merupakan</a:t>
            </a:r>
            <a:r>
              <a:rPr lang="en-US" sz="2000" dirty="0">
                <a:latin typeface="Arial" panose="020B0604020202020204" pitchFamily="34" charset="0"/>
                <a:cs typeface="Arial" panose="020B0604020202020204" pitchFamily="34" charset="0"/>
              </a:rPr>
              <a:t> proses </a:t>
            </a:r>
            <a:r>
              <a:rPr lang="en-US" sz="2000" dirty="0" err="1">
                <a:latin typeface="Arial" panose="020B0604020202020204" pitchFamily="34" charset="0"/>
                <a:cs typeface="Arial" panose="020B0604020202020204" pitchFamily="34" charset="0"/>
              </a:rPr>
              <a:t>koordinasi</a:t>
            </a:r>
            <a:endParaRPr lang="en-US" sz="2000" dirty="0">
              <a:latin typeface="Arial" panose="020B0604020202020204" pitchFamily="34" charset="0"/>
              <a:cs typeface="Arial" panose="020B0604020202020204" pitchFamily="34" charset="0"/>
            </a:endParaRPr>
          </a:p>
          <a:p>
            <a:pPr marL="0" indent="0" algn="just">
              <a:buNone/>
            </a:pPr>
            <a:r>
              <a:rPr lang="en-US" sz="2000" dirty="0" err="1">
                <a:latin typeface="Arial" panose="020B0604020202020204" pitchFamily="34" charset="0"/>
                <a:cs typeface="Arial" panose="020B0604020202020204" pitchFamily="34" charset="0"/>
              </a:rPr>
              <a:t>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Memberikan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kesempatan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evaluasi</a:t>
            </a:r>
            <a:r>
              <a:rPr lang="en-US" sz="2000" dirty="0">
                <a:latin typeface="Arial" panose="020B0604020202020204" pitchFamily="34" charset="0"/>
                <a:cs typeface="Arial" panose="020B0604020202020204" pitchFamily="34" charset="0"/>
              </a:rPr>
              <a:t> proses dan </a:t>
            </a:r>
            <a:r>
              <a:rPr lang="en-US" sz="2000" dirty="0" err="1">
                <a:latin typeface="Arial" panose="020B0604020202020204" pitchFamily="34" charset="0"/>
                <a:cs typeface="Arial" panose="020B0604020202020204" pitchFamily="34" charset="0"/>
              </a:rPr>
              <a:t>hasil</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1515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5240537" cy="535531"/>
          </a:xfrm>
        </p:spPr>
        <p:txBody>
          <a:bodyPr/>
          <a:lstStyle/>
          <a:p>
            <a:r>
              <a:rPr lang="en-US" altLang="ko-KR" sz="3200" dirty="0" err="1">
                <a:latin typeface="Arial" panose="020B0604020202020204" pitchFamily="34" charset="0"/>
                <a:cs typeface="Arial" panose="020B0604020202020204" pitchFamily="34" charset="0"/>
              </a:rPr>
              <a:t>Ukuran</a:t>
            </a:r>
            <a:r>
              <a:rPr lang="en-US" altLang="ko-KR" sz="3200" dirty="0">
                <a:latin typeface="Arial" panose="020B0604020202020204" pitchFamily="34" charset="0"/>
                <a:cs typeface="Arial" panose="020B0604020202020204" pitchFamily="34" charset="0"/>
              </a:rPr>
              <a:t> </a:t>
            </a:r>
            <a:r>
              <a:rPr lang="en-US" altLang="ko-KR" sz="3200" dirty="0" err="1">
                <a:latin typeface="Arial" panose="020B0604020202020204" pitchFamily="34" charset="0"/>
                <a:cs typeface="Arial" panose="020B0604020202020204" pitchFamily="34" charset="0"/>
              </a:rPr>
              <a:t>Perencanaan</a:t>
            </a:r>
            <a:r>
              <a:rPr lang="en-US" altLang="ko-KR" sz="3200" dirty="0">
                <a:latin typeface="Arial" panose="020B0604020202020204" pitchFamily="34" charset="0"/>
                <a:cs typeface="Arial" panose="020B0604020202020204" pitchFamily="34" charset="0"/>
              </a:rPr>
              <a:t> Program</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354758" y="1068825"/>
            <a:ext cx="10803393" cy="3140104"/>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latin typeface="Arial" panose="020B0604020202020204" pitchFamily="34" charset="0"/>
                <a:cs typeface="Arial" panose="020B0604020202020204" pitchFamily="34" charset="0"/>
              </a:rPr>
              <a:t>J. </a:t>
            </a:r>
            <a:r>
              <a:rPr lang="en-US" sz="2000" dirty="0" err="1">
                <a:latin typeface="Arial" panose="020B0604020202020204" pitchFamily="34" charset="0"/>
                <a:cs typeface="Arial" panose="020B0604020202020204" pitchFamily="34" charset="0"/>
              </a:rPr>
              <a:t>Pekerjaan</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Jelas</a:t>
            </a:r>
            <a:endParaRPr lang="en-US" sz="2000" dirty="0">
              <a:latin typeface="Arial" panose="020B0604020202020204" pitchFamily="34" charset="0"/>
              <a:cs typeface="Arial" panose="020B0604020202020204" pitchFamily="34" charset="0"/>
            </a:endParaRPr>
          </a:p>
          <a:p>
            <a:pPr marL="457200" indent="-457200" algn="just">
              <a:buAutoNum type="arabicPeriod"/>
            </a:pPr>
            <a:r>
              <a:rPr lang="en-US" sz="2000" dirty="0">
                <a:latin typeface="Arial" panose="020B0604020202020204" pitchFamily="34" charset="0"/>
                <a:cs typeface="Arial" panose="020B0604020202020204" pitchFamily="34" charset="0"/>
              </a:rPr>
              <a:t>Masyarakat </a:t>
            </a:r>
            <a:r>
              <a:rPr lang="en-US" sz="2000" dirty="0" err="1">
                <a:latin typeface="Arial" panose="020B0604020202020204" pitchFamily="34" charset="0"/>
                <a:cs typeface="Arial" panose="020B0604020202020204" pitchFamily="34" charset="0"/>
              </a:rPr>
              <a:t>sasaran</a:t>
            </a:r>
            <a:endParaRPr lang="en-US" sz="2000" dirty="0">
              <a:latin typeface="Arial" panose="020B0604020202020204" pitchFamily="34" charset="0"/>
              <a:cs typeface="Arial" panose="020B0604020202020204" pitchFamily="34" charset="0"/>
            </a:endParaRPr>
          </a:p>
          <a:p>
            <a:pPr marL="457200" indent="-457200" algn="just">
              <a:buAutoNum type="arabicPeriod"/>
            </a:pPr>
            <a:r>
              <a:rPr lang="en-US" sz="2000" dirty="0" err="1">
                <a:latin typeface="Arial" panose="020B0604020202020204" pitchFamily="34" charset="0"/>
                <a:cs typeface="Arial" panose="020B0604020202020204" pitchFamily="34" charset="0"/>
              </a:rPr>
              <a:t>Tujuan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waktu</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tempat</a:t>
            </a:r>
            <a:endParaRPr lang="en-US" sz="2000" dirty="0">
              <a:latin typeface="Arial" panose="020B0604020202020204" pitchFamily="34" charset="0"/>
              <a:cs typeface="Arial" panose="020B0604020202020204" pitchFamily="34" charset="0"/>
            </a:endParaRPr>
          </a:p>
          <a:p>
            <a:pPr marL="457200" indent="-457200" algn="just">
              <a:buAutoNum type="arabicPeriod"/>
            </a:pPr>
            <a:r>
              <a:rPr lang="en-US" sz="2000" dirty="0" err="1">
                <a:latin typeface="Arial" panose="020B0604020202020204" pitchFamily="34" charset="0"/>
                <a:cs typeface="Arial" panose="020B0604020202020204" pitchFamily="34" charset="0"/>
              </a:rPr>
              <a:t>Metode</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digunakan</a:t>
            </a:r>
            <a:r>
              <a:rPr lang="en-US" sz="2000" dirty="0">
                <a:latin typeface="Arial" panose="020B0604020202020204" pitchFamily="34" charset="0"/>
                <a:cs typeface="Arial" panose="020B0604020202020204" pitchFamily="34" charset="0"/>
              </a:rPr>
              <a:t> </a:t>
            </a:r>
          </a:p>
          <a:p>
            <a:pPr marL="457200" indent="-457200" algn="just">
              <a:buAutoNum type="arabicPeriod"/>
            </a:pPr>
            <a:r>
              <a:rPr lang="en-US" sz="2000" dirty="0" err="1">
                <a:latin typeface="Arial" panose="020B0604020202020204" pitchFamily="34" charset="0"/>
                <a:cs typeface="Arial" panose="020B0604020202020204" pitchFamily="34" charset="0"/>
              </a:rPr>
              <a:t>Tugas</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bertanggung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jawa</a:t>
            </a:r>
            <a:r>
              <a:rPr lang="en-US" sz="2000" dirty="0">
                <a:latin typeface="Arial" panose="020B0604020202020204" pitchFamily="34" charset="0"/>
                <a:cs typeface="Arial" panose="020B0604020202020204" pitchFamily="34" charset="0"/>
              </a:rPr>
              <a:t> masing – masing </a:t>
            </a:r>
            <a:r>
              <a:rPr lang="en-US" sz="2000" dirty="0" err="1">
                <a:latin typeface="Arial" panose="020B0604020202020204" pitchFamily="34" charset="0"/>
                <a:cs typeface="Arial" panose="020B0604020202020204" pitchFamily="34" charset="0"/>
              </a:rPr>
              <a:t>tim</a:t>
            </a:r>
            <a:endParaRPr lang="en-US" sz="2000" dirty="0">
              <a:latin typeface="Arial" panose="020B0604020202020204" pitchFamily="34" charset="0"/>
              <a:cs typeface="Arial" panose="020B0604020202020204" pitchFamily="34" charset="0"/>
            </a:endParaRPr>
          </a:p>
          <a:p>
            <a:pPr marL="457200" indent="-457200" algn="just">
              <a:buAutoNum type="arabicPeriod"/>
            </a:pPr>
            <a:r>
              <a:rPr lang="en-US" sz="2000" dirty="0" err="1">
                <a:latin typeface="Arial" panose="020B0604020202020204" pitchFamily="34" charset="0"/>
                <a:cs typeface="Arial" panose="020B0604020202020204" pitchFamily="34" charset="0"/>
              </a:rPr>
              <a:t>Pembagian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tugas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atau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kegiatan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setiap</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kelompok</a:t>
            </a:r>
            <a:endParaRPr lang="en-US" sz="2000" dirty="0">
              <a:latin typeface="Arial" panose="020B0604020202020204" pitchFamily="34" charset="0"/>
              <a:cs typeface="Arial" panose="020B0604020202020204" pitchFamily="34" charset="0"/>
            </a:endParaRPr>
          </a:p>
          <a:p>
            <a:pPr marL="457200" indent="-457200" algn="just">
              <a:buAutoNum type="arabicPeriod"/>
            </a:pPr>
            <a:r>
              <a:rPr lang="en-US" sz="2000" dirty="0" err="1">
                <a:latin typeface="Arial" panose="020B0604020202020204" pitchFamily="34" charset="0"/>
                <a:cs typeface="Arial" panose="020B0604020202020204" pitchFamily="34" charset="0"/>
              </a:rPr>
              <a:t>Ukuran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untuk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evaluasi</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50419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EBA521-57AB-48C9-BC39-0F67CA60B36F}"/>
              </a:ext>
            </a:extLst>
          </p:cNvPr>
          <p:cNvSpPr>
            <a:spLocks noGrp="1"/>
          </p:cNvSpPr>
          <p:nvPr>
            <p:ph type="title"/>
          </p:nvPr>
        </p:nvSpPr>
        <p:spPr>
          <a:xfrm>
            <a:off x="240789" y="356658"/>
            <a:ext cx="7907934" cy="535531"/>
          </a:xfrm>
        </p:spPr>
        <p:txBody>
          <a:bodyPr/>
          <a:lstStyle/>
          <a:p>
            <a:r>
              <a:rPr lang="en-US" altLang="ko-KR" sz="3200" dirty="0">
                <a:latin typeface="Arial" panose="020B0604020202020204" pitchFamily="34" charset="0"/>
                <a:cs typeface="Arial" panose="020B0604020202020204" pitchFamily="34" charset="0"/>
              </a:rPr>
              <a:t>4. Langkah </a:t>
            </a:r>
            <a:r>
              <a:rPr lang="en-US" altLang="ko-KR" sz="3200" dirty="0" err="1">
                <a:latin typeface="Arial" panose="020B0604020202020204" pitchFamily="34" charset="0"/>
                <a:cs typeface="Arial" panose="020B0604020202020204" pitchFamily="34" charset="0"/>
              </a:rPr>
              <a:t>Memecahkan</a:t>
            </a:r>
            <a:r>
              <a:rPr lang="en-US" altLang="ko-KR" sz="3200" dirty="0">
                <a:latin typeface="Arial" panose="020B0604020202020204" pitchFamily="34" charset="0"/>
                <a:cs typeface="Arial" panose="020B0604020202020204" pitchFamily="34" charset="0"/>
              </a:rPr>
              <a:t> </a:t>
            </a:r>
            <a:r>
              <a:rPr lang="en-US" altLang="ko-KR" sz="3200" dirty="0" err="1">
                <a:latin typeface="Arial" panose="020B0604020202020204" pitchFamily="34" charset="0"/>
                <a:cs typeface="Arial" panose="020B0604020202020204" pitchFamily="34" charset="0"/>
              </a:rPr>
              <a:t>Masalah</a:t>
            </a:r>
            <a:r>
              <a:rPr lang="en-US" altLang="ko-KR" sz="3200" dirty="0">
                <a:latin typeface="Arial" panose="020B0604020202020204" pitchFamily="34" charset="0"/>
                <a:cs typeface="Arial" panose="020B0604020202020204" pitchFamily="34" charset="0"/>
              </a:rPr>
              <a:t> Masyarakat</a:t>
            </a:r>
            <a:endParaRPr lang="ko-KR" altLang="en-US" sz="3200" dirty="0">
              <a:latin typeface="Arial" panose="020B0604020202020204" pitchFamily="34" charset="0"/>
              <a:cs typeface="Arial" panose="020B0604020202020204" pitchFamily="34" charset="0"/>
            </a:endParaRPr>
          </a:p>
        </p:txBody>
      </p:sp>
      <p:sp>
        <p:nvSpPr>
          <p:cNvPr id="9" name="Google Shape;707;p61">
            <a:extLst>
              <a:ext uri="{FF2B5EF4-FFF2-40B4-BE49-F238E27FC236}">
                <a16:creationId xmlns:a16="http://schemas.microsoft.com/office/drawing/2014/main" id="{AE20061E-8B6A-46BA-AF75-DDCA73FAC63F}"/>
              </a:ext>
            </a:extLst>
          </p:cNvPr>
          <p:cNvSpPr txBox="1">
            <a:spLocks/>
          </p:cNvSpPr>
          <p:nvPr/>
        </p:nvSpPr>
        <p:spPr>
          <a:xfrm>
            <a:off x="354758" y="1068825"/>
            <a:ext cx="10803393" cy="3314916"/>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AutoNum type="alphaLcPeriod"/>
            </a:pPr>
            <a:r>
              <a:rPr lang="en-US" sz="2000" dirty="0" err="1">
                <a:latin typeface="Arial" panose="020B0604020202020204" pitchFamily="34" charset="0"/>
                <a:cs typeface="Arial" panose="020B0604020202020204" pitchFamily="34" charset="0"/>
              </a:rPr>
              <a:t>Pilih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masalah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mendesak</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butuh</a:t>
            </a:r>
            <a:r>
              <a:rPr lang="en-US" sz="2000" dirty="0">
                <a:latin typeface="Arial" panose="020B0604020202020204" pitchFamily="34" charset="0"/>
                <a:cs typeface="Arial" panose="020B0604020202020204" pitchFamily="34" charset="0"/>
              </a:rPr>
              <a:t> di </a:t>
            </a:r>
            <a:r>
              <a:rPr lang="en-US" sz="2000" dirty="0" err="1">
                <a:latin typeface="Arial" panose="020B0604020202020204" pitchFamily="34" charset="0"/>
                <a:cs typeface="Arial" panose="020B0604020202020204" pitchFamily="34" charset="0"/>
              </a:rPr>
              <a:t>selesaikan</a:t>
            </a:r>
            <a:endParaRPr lang="en-US" sz="2000" dirty="0">
              <a:latin typeface="Arial" panose="020B0604020202020204" pitchFamily="34" charset="0"/>
              <a:cs typeface="Arial" panose="020B0604020202020204" pitchFamily="34" charset="0"/>
            </a:endParaRPr>
          </a:p>
          <a:p>
            <a:pPr marL="457200" indent="-457200" algn="just">
              <a:buAutoNum type="alphaLcPeriod"/>
            </a:pPr>
            <a:r>
              <a:rPr lang="en-US" sz="2000" dirty="0" err="1">
                <a:latin typeface="Arial" panose="020B0604020202020204" pitchFamily="34" charset="0"/>
                <a:cs typeface="Arial" panose="020B0604020202020204" pitchFamily="34" charset="0"/>
              </a:rPr>
              <a:t>Pemilihan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masalah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harus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sesuai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dengan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kemampuan</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ada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untuk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mengatasinya</a:t>
            </a:r>
            <a:endParaRPr lang="en-US" sz="2000" dirty="0">
              <a:latin typeface="Arial" panose="020B0604020202020204" pitchFamily="34" charset="0"/>
              <a:cs typeface="Arial" panose="020B0604020202020204" pitchFamily="34" charset="0"/>
            </a:endParaRPr>
          </a:p>
          <a:p>
            <a:pPr marL="457200" indent="-457200" algn="just">
              <a:buAutoNum type="alphaLcPeriod"/>
            </a:pPr>
            <a:r>
              <a:rPr lang="en-US" sz="2000" dirty="0" err="1">
                <a:latin typeface="Arial" panose="020B0604020202020204" pitchFamily="34" charset="0"/>
                <a:cs typeface="Arial" panose="020B0604020202020204" pitchFamily="34" charset="0"/>
              </a:rPr>
              <a:t>Masalah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harus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menggunakan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penentuan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skala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prioritas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yaitu</a:t>
            </a:r>
            <a:r>
              <a:rPr lang="en-US" sz="2000" dirty="0">
                <a:latin typeface="Arial" panose="020B0604020202020204" pitchFamily="34" charset="0"/>
                <a:cs typeface="Arial" panose="020B0604020202020204" pitchFamily="34" charset="0"/>
              </a:rPr>
              <a:t>: 1). </a:t>
            </a:r>
            <a:r>
              <a:rPr lang="en-US" sz="2000" dirty="0" err="1">
                <a:latin typeface="Arial" panose="020B0604020202020204" pitchFamily="34" charset="0"/>
                <a:cs typeface="Arial" panose="020B0604020202020204" pitchFamily="34" charset="0"/>
              </a:rPr>
              <a:t>Prioritas</a:t>
            </a:r>
            <a:r>
              <a:rPr lang="en-US" sz="2000" dirty="0">
                <a:latin typeface="Arial" panose="020B0604020202020204" pitchFamily="34" charset="0"/>
                <a:cs typeface="Arial" panose="020B0604020202020204" pitchFamily="34" charset="0"/>
              </a:rPr>
              <a:t> 1 : </a:t>
            </a:r>
            <a:r>
              <a:rPr lang="en-US" sz="2000" dirty="0" err="1">
                <a:latin typeface="Arial" panose="020B0604020202020204" pitchFamily="34" charset="0"/>
                <a:cs typeface="Arial" panose="020B0604020202020204" pitchFamily="34" charset="0"/>
              </a:rPr>
              <a:t>Penting</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terdesak</a:t>
            </a:r>
            <a:r>
              <a:rPr lang="en-US" sz="2000" dirty="0">
                <a:latin typeface="Arial" panose="020B0604020202020204" pitchFamily="34" charset="0"/>
                <a:cs typeface="Arial" panose="020B0604020202020204" pitchFamily="34" charset="0"/>
              </a:rPr>
              <a:t>, 2). </a:t>
            </a:r>
            <a:r>
              <a:rPr lang="en-US" sz="2000" dirty="0" err="1">
                <a:latin typeface="Arial" panose="020B0604020202020204" pitchFamily="34" charset="0"/>
                <a:cs typeface="Arial" panose="020B0604020202020204" pitchFamily="34" charset="0"/>
              </a:rPr>
              <a:t>Prioritas</a:t>
            </a:r>
            <a:r>
              <a:rPr lang="en-US" sz="2000" dirty="0">
                <a:latin typeface="Arial" panose="020B0604020202020204" pitchFamily="34" charset="0"/>
                <a:cs typeface="Arial" panose="020B0604020202020204" pitchFamily="34" charset="0"/>
              </a:rPr>
              <a:t> 2 : </a:t>
            </a:r>
            <a:r>
              <a:rPr lang="en-US" sz="2000" dirty="0" err="1">
                <a:latin typeface="Arial" panose="020B0604020202020204" pitchFamily="34" charset="0"/>
                <a:cs typeface="Arial" panose="020B0604020202020204" pitchFamily="34" charset="0"/>
              </a:rPr>
              <a:t>penting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tapi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tidak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terdesak</a:t>
            </a:r>
            <a:r>
              <a:rPr lang="en-US" sz="2000" dirty="0">
                <a:latin typeface="Arial" panose="020B0604020202020204" pitchFamily="34" charset="0"/>
                <a:cs typeface="Arial" panose="020B0604020202020204" pitchFamily="34" charset="0"/>
              </a:rPr>
              <a:t>, 3). </a:t>
            </a:r>
            <a:r>
              <a:rPr lang="en-US" sz="2000" dirty="0" err="1">
                <a:latin typeface="Arial" panose="020B0604020202020204" pitchFamily="34" charset="0"/>
                <a:cs typeface="Arial" panose="020B0604020202020204" pitchFamily="34" charset="0"/>
              </a:rPr>
              <a:t>Prioritas</a:t>
            </a:r>
            <a:r>
              <a:rPr lang="en-US" sz="2000" dirty="0">
                <a:latin typeface="Arial" panose="020B0604020202020204" pitchFamily="34" charset="0"/>
                <a:cs typeface="Arial" panose="020B0604020202020204" pitchFamily="34" charset="0"/>
              </a:rPr>
              <a:t> 3 : </a:t>
            </a:r>
            <a:r>
              <a:rPr lang="en-US" sz="2000" dirty="0" err="1">
                <a:latin typeface="Arial" panose="020B0604020202020204" pitchFamily="34" charset="0"/>
                <a:cs typeface="Arial" panose="020B0604020202020204" pitchFamily="34" charset="0"/>
              </a:rPr>
              <a:t>tidak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penting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tapi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tidak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terdesak</a:t>
            </a:r>
            <a:r>
              <a:rPr lang="en-US" sz="2000" dirty="0">
                <a:latin typeface="Arial" panose="020B0604020202020204" pitchFamily="34" charset="0"/>
                <a:cs typeface="Arial" panose="020B0604020202020204" pitchFamily="34" charset="0"/>
              </a:rPr>
              <a:t>, dan 4). </a:t>
            </a:r>
            <a:r>
              <a:rPr lang="en-US" sz="2000" dirty="0" err="1">
                <a:latin typeface="Arial" panose="020B0604020202020204" pitchFamily="34" charset="0"/>
                <a:cs typeface="Arial" panose="020B0604020202020204" pitchFamily="34" charset="0"/>
              </a:rPr>
              <a:t>Prioritas</a:t>
            </a:r>
            <a:r>
              <a:rPr lang="en-US" sz="2000" dirty="0">
                <a:latin typeface="Arial" panose="020B0604020202020204" pitchFamily="34" charset="0"/>
                <a:cs typeface="Arial" panose="020B0604020202020204" pitchFamily="34" charset="0"/>
              </a:rPr>
              <a:t> 4 : </a:t>
            </a:r>
            <a:r>
              <a:rPr lang="en-US" sz="2000" dirty="0" err="1">
                <a:latin typeface="Arial" panose="020B0604020202020204" pitchFamily="34" charset="0"/>
                <a:cs typeface="Arial" panose="020B0604020202020204" pitchFamily="34" charset="0"/>
              </a:rPr>
              <a:t>Tidak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penting</a:t>
            </a:r>
            <a:r>
              <a:rPr lang="en-US" sz="2000" dirty="0">
                <a:latin typeface="Arial" panose="020B0604020202020204" pitchFamily="34" charset="0"/>
                <a:cs typeface="Arial" panose="020B0604020202020204" pitchFamily="34" charset="0"/>
              </a:rPr>
              <a:t> dan </a:t>
            </a:r>
            <a:r>
              <a:rPr lang="en-US" sz="2000" dirty="0" err="1">
                <a:latin typeface="Arial" panose="020B0604020202020204" pitchFamily="34" charset="0"/>
                <a:cs typeface="Arial" panose="020B0604020202020204" pitchFamily="34" charset="0"/>
              </a:rPr>
              <a:t>tidak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terdesak</a:t>
            </a:r>
            <a:endParaRPr lang="en-US" sz="2000" dirty="0">
              <a:latin typeface="Arial" panose="020B0604020202020204" pitchFamily="34" charset="0"/>
              <a:cs typeface="Arial" panose="020B0604020202020204" pitchFamily="34" charset="0"/>
            </a:endParaRPr>
          </a:p>
          <a:p>
            <a:pPr marL="457200" indent="-457200" algn="just">
              <a:buAutoNum type="alphaLcPeriod"/>
            </a:pPr>
            <a:r>
              <a:rPr lang="en-US" sz="2000" dirty="0" err="1">
                <a:latin typeface="Arial" panose="020B0604020202020204" pitchFamily="34" charset="0"/>
                <a:cs typeface="Arial" panose="020B0604020202020204" pitchFamily="34" charset="0"/>
              </a:rPr>
              <a:t>Prioritas</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solusi</a:t>
            </a:r>
            <a:r>
              <a:rPr lang="en-US" sz="2000" dirty="0">
                <a:latin typeface="Arial" panose="020B0604020202020204" pitchFamily="34" charset="0"/>
                <a:cs typeface="Arial" panose="020B0604020202020204" pitchFamily="34" charset="0"/>
              </a:rPr>
              <a:t> yang </a:t>
            </a:r>
            <a:r>
              <a:rPr lang="en-US" sz="2000" dirty="0" err="1">
                <a:latin typeface="Arial" panose="020B0604020202020204" pitchFamily="34" charset="0"/>
                <a:cs typeface="Arial" panose="020B0604020202020204" pitchFamily="34" charset="0"/>
              </a:rPr>
              <a:t>telah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ditetapkan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maka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perlu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disusun</a:t>
            </a:r>
            <a:r>
              <a:rPr lang="en-US" sz="2000" dirty="0">
                <a:latin typeface="Arial" panose="020B0604020202020204" pitchFamily="34" charset="0"/>
                <a:cs typeface="Arial" panose="020B0604020202020204" pitchFamily="34" charset="0"/>
              </a:rPr>
              <a:t> strategi yang </a:t>
            </a:r>
            <a:r>
              <a:rPr lang="en-US" sz="2000" dirty="0" err="1">
                <a:latin typeface="Arial" panose="020B0604020202020204" pitchFamily="34" charset="0"/>
                <a:cs typeface="Arial" panose="020B0604020202020204" pitchFamily="34" charset="0"/>
              </a:rPr>
              <a:t>akan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diterapkan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untuk</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memecahkan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masalah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Penyusunan</a:t>
            </a:r>
            <a:r>
              <a:rPr lang="en-US" sz="2000" dirty="0">
                <a:latin typeface="Arial" panose="020B0604020202020204" pitchFamily="34" charset="0"/>
                <a:cs typeface="Arial" panose="020B0604020202020204" pitchFamily="34" charset="0"/>
              </a:rPr>
              <a:t> strategi </a:t>
            </a:r>
            <a:r>
              <a:rPr lang="en-US" sz="2000" dirty="0" err="1">
                <a:latin typeface="Arial" panose="020B0604020202020204" pitchFamily="34" charset="0"/>
                <a:cs typeface="Arial" panose="020B0604020202020204" pitchFamily="34" charset="0"/>
              </a:rPr>
              <a:t>ini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dapat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dirumuskan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dengan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melakukan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analisis</a:t>
            </a:r>
            <a:r>
              <a:rPr lang="en-US" sz="2000" dirty="0">
                <a:latin typeface="Arial" panose="020B0604020202020204" pitchFamily="34" charset="0"/>
                <a:cs typeface="Arial" panose="020B0604020202020204" pitchFamily="34" charset="0"/>
              </a:rPr>
              <a:t> SWOT </a:t>
            </a:r>
            <a:r>
              <a:rPr lang="en-US" sz="2000" b="0" dirty="0" err="1">
                <a:solidFill>
                  <a:srgbClr val="454545"/>
                </a:solidFill>
                <a:effectLst/>
                <a:latin typeface="Arial" panose="020B0604020202020204" pitchFamily="34" charset="0"/>
                <a:cs typeface="Arial" panose="020B0604020202020204" pitchFamily="34" charset="0"/>
              </a:rPr>
              <a:t>yaitu</a:t>
            </a:r>
            <a:r>
              <a:rPr lang="en-US" sz="2000" b="0" dirty="0">
                <a:solidFill>
                  <a:srgbClr val="454545"/>
                </a:solidFill>
                <a:effectLst/>
                <a:latin typeface="Arial" panose="020B0604020202020204" pitchFamily="34" charset="0"/>
                <a:cs typeface="Arial" panose="020B0604020202020204" pitchFamily="34" charset="0"/>
              </a:rPr>
              <a:t> </a:t>
            </a:r>
            <a:r>
              <a:rPr lang="en-US" sz="2000" b="0" dirty="0" err="1">
                <a:solidFill>
                  <a:srgbClr val="454545"/>
                </a:solidFill>
                <a:effectLst/>
                <a:latin typeface="Arial" panose="020B0604020202020204" pitchFamily="34" charset="0"/>
                <a:cs typeface="Arial" panose="020B0604020202020204" pitchFamily="34" charset="0"/>
              </a:rPr>
              <a:t>singkatan</a:t>
            </a:r>
            <a:r>
              <a:rPr lang="en-US" sz="2000" b="0" dirty="0">
                <a:solidFill>
                  <a:srgbClr val="454545"/>
                </a:solidFill>
                <a:effectLst/>
                <a:latin typeface="Arial" panose="020B0604020202020204" pitchFamily="34" charset="0"/>
                <a:cs typeface="Arial" panose="020B0604020202020204" pitchFamily="34" charset="0"/>
              </a:rPr>
              <a:t> </a:t>
            </a:r>
            <a:r>
              <a:rPr lang="en-US" sz="2000" b="0" dirty="0" err="1">
                <a:solidFill>
                  <a:srgbClr val="454545"/>
                </a:solidFill>
                <a:effectLst/>
                <a:latin typeface="Arial" panose="020B0604020202020204" pitchFamily="34" charset="0"/>
                <a:cs typeface="Arial" panose="020B0604020202020204" pitchFamily="34" charset="0"/>
              </a:rPr>
              <a:t>dari</a:t>
            </a:r>
            <a:r>
              <a:rPr lang="en-US" sz="2000" b="0" dirty="0">
                <a:solidFill>
                  <a:srgbClr val="454545"/>
                </a:solidFill>
                <a:effectLst/>
                <a:latin typeface="Arial" panose="020B0604020202020204" pitchFamily="34" charset="0"/>
                <a:cs typeface="Arial" panose="020B0604020202020204" pitchFamily="34" charset="0"/>
              </a:rPr>
              <a:t> Strengths (</a:t>
            </a:r>
            <a:r>
              <a:rPr lang="en-US" sz="2000" b="0" dirty="0" err="1">
                <a:solidFill>
                  <a:srgbClr val="454545"/>
                </a:solidFill>
                <a:effectLst/>
                <a:latin typeface="Arial" panose="020B0604020202020204" pitchFamily="34" charset="0"/>
                <a:cs typeface="Arial" panose="020B0604020202020204" pitchFamily="34" charset="0"/>
              </a:rPr>
              <a:t>kekuatan</a:t>
            </a:r>
            <a:r>
              <a:rPr lang="en-US" sz="2000" b="0" dirty="0">
                <a:solidFill>
                  <a:srgbClr val="454545"/>
                </a:solidFill>
                <a:effectLst/>
                <a:latin typeface="Arial" panose="020B0604020202020204" pitchFamily="34" charset="0"/>
                <a:cs typeface="Arial" panose="020B0604020202020204" pitchFamily="34" charset="0"/>
              </a:rPr>
              <a:t>), Weaknesses (</a:t>
            </a:r>
            <a:r>
              <a:rPr lang="en-US" sz="2000" b="0" dirty="0" err="1">
                <a:solidFill>
                  <a:srgbClr val="454545"/>
                </a:solidFill>
                <a:effectLst/>
                <a:latin typeface="Arial" panose="020B0604020202020204" pitchFamily="34" charset="0"/>
                <a:cs typeface="Arial" panose="020B0604020202020204" pitchFamily="34" charset="0"/>
              </a:rPr>
              <a:t>kelemahan</a:t>
            </a:r>
            <a:r>
              <a:rPr lang="en-US" sz="2000" b="0" dirty="0">
                <a:solidFill>
                  <a:srgbClr val="454545"/>
                </a:solidFill>
                <a:effectLst/>
                <a:latin typeface="Arial" panose="020B0604020202020204" pitchFamily="34" charset="0"/>
                <a:cs typeface="Arial" panose="020B0604020202020204" pitchFamily="34" charset="0"/>
              </a:rPr>
              <a:t>), Opportunities (</a:t>
            </a:r>
            <a:r>
              <a:rPr lang="en-US" sz="2000" b="0" dirty="0" err="1">
                <a:solidFill>
                  <a:srgbClr val="454545"/>
                </a:solidFill>
                <a:effectLst/>
                <a:latin typeface="Arial" panose="020B0604020202020204" pitchFamily="34" charset="0"/>
                <a:cs typeface="Arial" panose="020B0604020202020204" pitchFamily="34" charset="0"/>
              </a:rPr>
              <a:t>peluang</a:t>
            </a:r>
            <a:r>
              <a:rPr lang="en-US" sz="2000" b="0" dirty="0">
                <a:solidFill>
                  <a:srgbClr val="454545"/>
                </a:solidFill>
                <a:effectLst/>
                <a:latin typeface="Arial" panose="020B0604020202020204" pitchFamily="34" charset="0"/>
                <a:cs typeface="Arial" panose="020B0604020202020204" pitchFamily="34" charset="0"/>
              </a:rPr>
              <a:t>), dan Threats (</a:t>
            </a:r>
            <a:r>
              <a:rPr lang="en-US" sz="2000" b="0" dirty="0" err="1">
                <a:solidFill>
                  <a:srgbClr val="454545"/>
                </a:solidFill>
                <a:effectLst/>
                <a:latin typeface="Arial" panose="020B0604020202020204" pitchFamily="34" charset="0"/>
                <a:cs typeface="Arial" panose="020B0604020202020204" pitchFamily="34" charset="0"/>
              </a:rPr>
              <a:t>ancaman</a:t>
            </a:r>
            <a:r>
              <a:rPr lang="en-US" sz="2000" b="0" dirty="0">
                <a:solidFill>
                  <a:srgbClr val="454545"/>
                </a:solidFill>
                <a:effectLst/>
                <a:latin typeface="Arial" panose="020B0604020202020204" pitchFamily="34" charset="0"/>
                <a:cs typeface="Arial" panose="020B0604020202020204" pitchFamily="34" charset="0"/>
              </a:rPr>
              <a:t>)</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32072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539792"/>
            <a:ext cx="10515600" cy="701731"/>
          </a:xfrm>
        </p:spPr>
        <p:txBody>
          <a:bodyPr/>
          <a:lstStyle/>
          <a:p>
            <a:r>
              <a:rPr lang="en-ID" sz="4400" dirty="0">
                <a:cs typeface="Arial" panose="020B0604020202020204" pitchFamily="34" charset="0"/>
              </a:rPr>
              <a:t>Program – Program </a:t>
            </a:r>
            <a:r>
              <a:rPr lang="en-ID" sz="4400" dirty="0" err="1">
                <a:cs typeface="Arial" panose="020B0604020202020204" pitchFamily="34" charset="0"/>
              </a:rPr>
              <a:t>Penyuluhan</a:t>
            </a:r>
            <a:endParaRPr lang="ko-KR" altLang="en-US" sz="4400" dirty="0">
              <a:latin typeface="Redressed" panose="020B060402020202020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02</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pic>
        <p:nvPicPr>
          <p:cNvPr id="6" name="Picture 5">
            <a:extLst>
              <a:ext uri="{FF2B5EF4-FFF2-40B4-BE49-F238E27FC236}">
                <a16:creationId xmlns:a16="http://schemas.microsoft.com/office/drawing/2014/main" id="{51BC93E1-40FD-483A-9176-EEDDAEFA3BAA}"/>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370748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069162" cy="604781"/>
          </a:xfrm>
        </p:spPr>
        <p:txBody>
          <a:bodyPr/>
          <a:lstStyle/>
          <a:p>
            <a:r>
              <a:rPr lang="en-US" dirty="0" err="1"/>
              <a:t>Tabel</a:t>
            </a:r>
            <a:r>
              <a:rPr lang="en-US" dirty="0"/>
              <a:t> 1 </a:t>
            </a:r>
            <a:r>
              <a:rPr lang="en-US" dirty="0" err="1"/>
              <a:t>Perencanaan</a:t>
            </a:r>
            <a:r>
              <a:rPr lang="en-US" dirty="0"/>
              <a:t> Program</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8" name="Table 7">
            <a:extLst>
              <a:ext uri="{FF2B5EF4-FFF2-40B4-BE49-F238E27FC236}">
                <a16:creationId xmlns:a16="http://schemas.microsoft.com/office/drawing/2014/main" id="{9240DEDB-D11C-4B1F-8762-1CEEDFEA639D}"/>
              </a:ext>
            </a:extLst>
          </p:cNvPr>
          <p:cNvGraphicFramePr>
            <a:graphicFrameLocks noGrp="1"/>
          </p:cNvGraphicFramePr>
          <p:nvPr>
            <p:extLst>
              <p:ext uri="{D42A27DB-BD31-4B8C-83A1-F6EECF244321}">
                <p14:modId xmlns:p14="http://schemas.microsoft.com/office/powerpoint/2010/main" val="839918744"/>
              </p:ext>
            </p:extLst>
          </p:nvPr>
        </p:nvGraphicFramePr>
        <p:xfrm>
          <a:off x="213357" y="1140288"/>
          <a:ext cx="9760583" cy="4200712"/>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2470718476"/>
                    </a:ext>
                  </a:extLst>
                </a:gridCol>
                <a:gridCol w="730250">
                  <a:extLst>
                    <a:ext uri="{9D8B030D-6E8A-4147-A177-3AD203B41FA5}">
                      <a16:colId xmlns:a16="http://schemas.microsoft.com/office/drawing/2014/main" val="3212019757"/>
                    </a:ext>
                  </a:extLst>
                </a:gridCol>
                <a:gridCol w="654050">
                  <a:extLst>
                    <a:ext uri="{9D8B030D-6E8A-4147-A177-3AD203B41FA5}">
                      <a16:colId xmlns:a16="http://schemas.microsoft.com/office/drawing/2014/main" val="2631911804"/>
                    </a:ext>
                  </a:extLst>
                </a:gridCol>
                <a:gridCol w="611505">
                  <a:extLst>
                    <a:ext uri="{9D8B030D-6E8A-4147-A177-3AD203B41FA5}">
                      <a16:colId xmlns:a16="http://schemas.microsoft.com/office/drawing/2014/main" val="3436070348"/>
                    </a:ext>
                  </a:extLst>
                </a:gridCol>
                <a:gridCol w="1195704">
                  <a:extLst>
                    <a:ext uri="{9D8B030D-6E8A-4147-A177-3AD203B41FA5}">
                      <a16:colId xmlns:a16="http://schemas.microsoft.com/office/drawing/2014/main" val="684342726"/>
                    </a:ext>
                  </a:extLst>
                </a:gridCol>
                <a:gridCol w="1195704">
                  <a:extLst>
                    <a:ext uri="{9D8B030D-6E8A-4147-A177-3AD203B41FA5}">
                      <a16:colId xmlns:a16="http://schemas.microsoft.com/office/drawing/2014/main" val="3051549487"/>
                    </a:ext>
                  </a:extLst>
                </a:gridCol>
                <a:gridCol w="552450">
                  <a:extLst>
                    <a:ext uri="{9D8B030D-6E8A-4147-A177-3AD203B41FA5}">
                      <a16:colId xmlns:a16="http://schemas.microsoft.com/office/drawing/2014/main" val="3041969401"/>
                    </a:ext>
                  </a:extLst>
                </a:gridCol>
                <a:gridCol w="552450">
                  <a:extLst>
                    <a:ext uri="{9D8B030D-6E8A-4147-A177-3AD203B41FA5}">
                      <a16:colId xmlns:a16="http://schemas.microsoft.com/office/drawing/2014/main" val="3164904205"/>
                    </a:ext>
                  </a:extLst>
                </a:gridCol>
                <a:gridCol w="611505">
                  <a:extLst>
                    <a:ext uri="{9D8B030D-6E8A-4147-A177-3AD203B41FA5}">
                      <a16:colId xmlns:a16="http://schemas.microsoft.com/office/drawing/2014/main" val="4115684365"/>
                    </a:ext>
                  </a:extLst>
                </a:gridCol>
                <a:gridCol w="890905">
                  <a:extLst>
                    <a:ext uri="{9D8B030D-6E8A-4147-A177-3AD203B41FA5}">
                      <a16:colId xmlns:a16="http://schemas.microsoft.com/office/drawing/2014/main" val="2724924063"/>
                    </a:ext>
                  </a:extLst>
                </a:gridCol>
                <a:gridCol w="890905">
                  <a:extLst>
                    <a:ext uri="{9D8B030D-6E8A-4147-A177-3AD203B41FA5}">
                      <a16:colId xmlns:a16="http://schemas.microsoft.com/office/drawing/2014/main" val="325947207"/>
                    </a:ext>
                  </a:extLst>
                </a:gridCol>
                <a:gridCol w="890905">
                  <a:extLst>
                    <a:ext uri="{9D8B030D-6E8A-4147-A177-3AD203B41FA5}">
                      <a16:colId xmlns:a16="http://schemas.microsoft.com/office/drawing/2014/main" val="1805007037"/>
                    </a:ext>
                  </a:extLst>
                </a:gridCol>
                <a:gridCol w="440690">
                  <a:extLst>
                    <a:ext uri="{9D8B030D-6E8A-4147-A177-3AD203B41FA5}">
                      <a16:colId xmlns:a16="http://schemas.microsoft.com/office/drawing/2014/main" val="1774494945"/>
                    </a:ext>
                  </a:extLst>
                </a:gridCol>
              </a:tblGrid>
              <a:tr h="408492">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dirty="0" err="1">
                          <a:effectLst/>
                        </a:rPr>
                        <a:t>Tujuan</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dirty="0" err="1">
                          <a:effectLst/>
                        </a:rPr>
                        <a:t>Masalah</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41777"/>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58165341"/>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4</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44829811"/>
                  </a:ext>
                </a:extLst>
              </a:tr>
              <a:tr h="0">
                <a:tc>
                  <a:txBody>
                    <a:bodyPr/>
                    <a:lstStyle/>
                    <a:p>
                      <a:pPr algn="ctr">
                        <a:lnSpc>
                          <a:spcPct val="107000"/>
                        </a:lnSpc>
                        <a:spcAft>
                          <a:spcPts val="800"/>
                        </a:spcAft>
                      </a:pPr>
                      <a:r>
                        <a:rPr lang="en-ID" sz="1200">
                          <a:effectLst/>
                        </a:rPr>
                        <a:t>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12">
                  <a:txBody>
                    <a:bodyPr/>
                    <a:lstStyle/>
                    <a:p>
                      <a:pPr>
                        <a:lnSpc>
                          <a:spcPct val="107000"/>
                        </a:lnSpc>
                        <a:spcAft>
                          <a:spcPts val="800"/>
                        </a:spcAft>
                      </a:pPr>
                      <a:r>
                        <a:rPr lang="en-ID" sz="1200">
                          <a:effectLst/>
                        </a:rPr>
                        <a:t>Persiapan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398358716"/>
                  </a:ext>
                </a:extLst>
              </a:tr>
              <a:tr h="0">
                <a:tc>
                  <a:txBody>
                    <a:bodyPr/>
                    <a:lstStyle/>
                    <a:p>
                      <a:pPr algn="ctr">
                        <a:lnSpc>
                          <a:spcPct val="107000"/>
                        </a:lnSpc>
                        <a:spcAft>
                          <a:spcPts val="800"/>
                        </a:spcAft>
                      </a:pPr>
                      <a:r>
                        <a:rPr lang="en-ID" sz="1200">
                          <a:effectLst/>
                        </a:rPr>
                        <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Identifikasi Potensi Wilayah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83271309"/>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18860579"/>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44930659"/>
                  </a:ext>
                </a:extLst>
              </a:tr>
              <a:tr h="0">
                <a:tc>
                  <a:txBody>
                    <a:bodyPr/>
                    <a:lstStyle/>
                    <a:p>
                      <a:pPr algn="ctr">
                        <a:lnSpc>
                          <a:spcPct val="107000"/>
                        </a:lnSpc>
                        <a:spcAft>
                          <a:spcPts val="800"/>
                        </a:spcAft>
                      </a:pPr>
                      <a:r>
                        <a:rPr lang="en-ID" sz="1200">
                          <a:effectLst/>
                        </a:rPr>
                        <a:t>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Mengumpulan Data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30859994"/>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55701908"/>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84084895"/>
                  </a:ext>
                </a:extLst>
              </a:tr>
              <a:tr h="0">
                <a:tc>
                  <a:txBody>
                    <a:bodyPr/>
                    <a:lstStyle/>
                    <a:p>
                      <a:pPr algn="ctr">
                        <a:lnSpc>
                          <a:spcPct val="107000"/>
                        </a:lnSpc>
                        <a:spcAft>
                          <a:spcPts val="800"/>
                        </a:spcAft>
                      </a:pPr>
                      <a:r>
                        <a:rPr lang="en-ID" sz="1200">
                          <a:effectLst/>
                        </a:rPr>
                        <a:t>C</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Penyusunan Program</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426327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54152081"/>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05170968"/>
                  </a:ext>
                </a:extLst>
              </a:tr>
            </a:tbl>
          </a:graphicData>
        </a:graphic>
      </p:graphicFrame>
      <p:sp>
        <p:nvSpPr>
          <p:cNvPr id="9" name="Google Shape;707;p61">
            <a:extLst>
              <a:ext uri="{FF2B5EF4-FFF2-40B4-BE49-F238E27FC236}">
                <a16:creationId xmlns:a16="http://schemas.microsoft.com/office/drawing/2014/main" id="{AD212ABD-E424-47AF-A189-41B8D12496C9}"/>
              </a:ext>
            </a:extLst>
          </p:cNvPr>
          <p:cNvSpPr txBox="1">
            <a:spLocks/>
          </p:cNvSpPr>
          <p:nvPr/>
        </p:nvSpPr>
        <p:spPr>
          <a:xfrm>
            <a:off x="0" y="5341000"/>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Iven </a:t>
            </a:r>
            <a:r>
              <a:rPr lang="en-US" sz="2000" dirty="0" err="1">
                <a:latin typeface="Arial" panose="020B0604020202020204" pitchFamily="34" charset="0"/>
                <a:cs typeface="Arial" panose="020B0604020202020204" pitchFamily="34" charset="0"/>
              </a:rPr>
              <a:t>Patu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Sirappa</a:t>
            </a:r>
            <a:r>
              <a:rPr lang="en-US" sz="2000" dirty="0">
                <a:latin typeface="Arial" panose="020B0604020202020204" pitchFamily="34" charset="0"/>
                <a:cs typeface="Arial" panose="020B0604020202020204" pitchFamily="34" charset="0"/>
              </a:rPr>
              <a:t>, Hasil </a:t>
            </a:r>
            <a:r>
              <a:rPr lang="en-US" sz="2000" dirty="0" err="1">
                <a:latin typeface="Arial" panose="020B0604020202020204" pitchFamily="34" charset="0"/>
                <a:cs typeface="Arial" panose="020B0604020202020204" pitchFamily="34" charset="0"/>
              </a:rPr>
              <a:t>Pedoman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buat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1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5</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57428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154121" cy="604781"/>
          </a:xfrm>
        </p:spPr>
        <p:txBody>
          <a:bodyPr/>
          <a:lstStyle/>
          <a:p>
            <a:r>
              <a:rPr lang="en-US" dirty="0" err="1"/>
              <a:t>Tabel</a:t>
            </a:r>
            <a:r>
              <a:rPr lang="en-US" dirty="0"/>
              <a:t> 2. </a:t>
            </a:r>
            <a:r>
              <a:rPr lang="en-US" dirty="0" err="1"/>
              <a:t>Perencanaan</a:t>
            </a:r>
            <a:r>
              <a:rPr lang="en-US" dirty="0"/>
              <a:t> Program</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9" name="Google Shape;707;p61">
            <a:extLst>
              <a:ext uri="{FF2B5EF4-FFF2-40B4-BE49-F238E27FC236}">
                <a16:creationId xmlns:a16="http://schemas.microsoft.com/office/drawing/2014/main" id="{AD212ABD-E424-47AF-A189-41B8D12496C9}"/>
              </a:ext>
            </a:extLst>
          </p:cNvPr>
          <p:cNvSpPr txBox="1">
            <a:spLocks/>
          </p:cNvSpPr>
          <p:nvPr/>
        </p:nvSpPr>
        <p:spPr>
          <a:xfrm>
            <a:off x="0" y="4803623"/>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Iven </a:t>
            </a:r>
            <a:r>
              <a:rPr lang="en-US" sz="2000" dirty="0" err="1">
                <a:latin typeface="Arial" panose="020B0604020202020204" pitchFamily="34" charset="0"/>
                <a:cs typeface="Arial" panose="020B0604020202020204" pitchFamily="34" charset="0"/>
              </a:rPr>
              <a:t>Patu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Sirappa</a:t>
            </a:r>
            <a:r>
              <a:rPr lang="en-US" sz="2000" dirty="0">
                <a:latin typeface="Arial" panose="020B0604020202020204" pitchFamily="34" charset="0"/>
                <a:cs typeface="Arial" panose="020B0604020202020204" pitchFamily="34" charset="0"/>
              </a:rPr>
              <a:t>, Hasil </a:t>
            </a:r>
            <a:r>
              <a:rPr lang="en-US" sz="2000" dirty="0" err="1">
                <a:latin typeface="Arial" panose="020B0604020202020204" pitchFamily="34" charset="0"/>
                <a:cs typeface="Arial" panose="020B0604020202020204" pitchFamily="34" charset="0"/>
              </a:rPr>
              <a:t>Pedoman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buat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1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5</a:t>
            </a:r>
            <a:endParaRPr lang="en-ID" sz="20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79789431-3D00-440E-99BF-85FCF1942244}"/>
              </a:ext>
            </a:extLst>
          </p:cNvPr>
          <p:cNvGraphicFramePr>
            <a:graphicFrameLocks noGrp="1"/>
          </p:cNvGraphicFramePr>
          <p:nvPr>
            <p:extLst>
              <p:ext uri="{D42A27DB-BD31-4B8C-83A1-F6EECF244321}">
                <p14:modId xmlns:p14="http://schemas.microsoft.com/office/powerpoint/2010/main" val="2204241178"/>
              </p:ext>
            </p:extLst>
          </p:nvPr>
        </p:nvGraphicFramePr>
        <p:xfrm>
          <a:off x="0" y="1163389"/>
          <a:ext cx="10056495" cy="3586353"/>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3944079846"/>
                    </a:ext>
                  </a:extLst>
                </a:gridCol>
                <a:gridCol w="1026160">
                  <a:extLst>
                    <a:ext uri="{9D8B030D-6E8A-4147-A177-3AD203B41FA5}">
                      <a16:colId xmlns:a16="http://schemas.microsoft.com/office/drawing/2014/main" val="4249224924"/>
                    </a:ext>
                  </a:extLst>
                </a:gridCol>
                <a:gridCol w="654050">
                  <a:extLst>
                    <a:ext uri="{9D8B030D-6E8A-4147-A177-3AD203B41FA5}">
                      <a16:colId xmlns:a16="http://schemas.microsoft.com/office/drawing/2014/main" val="3954026216"/>
                    </a:ext>
                  </a:extLst>
                </a:gridCol>
                <a:gridCol w="611505">
                  <a:extLst>
                    <a:ext uri="{9D8B030D-6E8A-4147-A177-3AD203B41FA5}">
                      <a16:colId xmlns:a16="http://schemas.microsoft.com/office/drawing/2014/main" val="1543428876"/>
                    </a:ext>
                  </a:extLst>
                </a:gridCol>
                <a:gridCol w="1195705">
                  <a:extLst>
                    <a:ext uri="{9D8B030D-6E8A-4147-A177-3AD203B41FA5}">
                      <a16:colId xmlns:a16="http://schemas.microsoft.com/office/drawing/2014/main" val="3391871192"/>
                    </a:ext>
                  </a:extLst>
                </a:gridCol>
                <a:gridCol w="1195705">
                  <a:extLst>
                    <a:ext uri="{9D8B030D-6E8A-4147-A177-3AD203B41FA5}">
                      <a16:colId xmlns:a16="http://schemas.microsoft.com/office/drawing/2014/main" val="666508915"/>
                    </a:ext>
                  </a:extLst>
                </a:gridCol>
                <a:gridCol w="552450">
                  <a:extLst>
                    <a:ext uri="{9D8B030D-6E8A-4147-A177-3AD203B41FA5}">
                      <a16:colId xmlns:a16="http://schemas.microsoft.com/office/drawing/2014/main" val="3811523084"/>
                    </a:ext>
                  </a:extLst>
                </a:gridCol>
                <a:gridCol w="552450">
                  <a:extLst>
                    <a:ext uri="{9D8B030D-6E8A-4147-A177-3AD203B41FA5}">
                      <a16:colId xmlns:a16="http://schemas.microsoft.com/office/drawing/2014/main" val="3724994474"/>
                    </a:ext>
                  </a:extLst>
                </a:gridCol>
                <a:gridCol w="611505">
                  <a:extLst>
                    <a:ext uri="{9D8B030D-6E8A-4147-A177-3AD203B41FA5}">
                      <a16:colId xmlns:a16="http://schemas.microsoft.com/office/drawing/2014/main" val="2424450771"/>
                    </a:ext>
                  </a:extLst>
                </a:gridCol>
                <a:gridCol w="890905">
                  <a:extLst>
                    <a:ext uri="{9D8B030D-6E8A-4147-A177-3AD203B41FA5}">
                      <a16:colId xmlns:a16="http://schemas.microsoft.com/office/drawing/2014/main" val="4292223974"/>
                    </a:ext>
                  </a:extLst>
                </a:gridCol>
                <a:gridCol w="890905">
                  <a:extLst>
                    <a:ext uri="{9D8B030D-6E8A-4147-A177-3AD203B41FA5}">
                      <a16:colId xmlns:a16="http://schemas.microsoft.com/office/drawing/2014/main" val="846013544"/>
                    </a:ext>
                  </a:extLst>
                </a:gridCol>
                <a:gridCol w="890905">
                  <a:extLst>
                    <a:ext uri="{9D8B030D-6E8A-4147-A177-3AD203B41FA5}">
                      <a16:colId xmlns:a16="http://schemas.microsoft.com/office/drawing/2014/main" val="1229224502"/>
                    </a:ext>
                  </a:extLst>
                </a:gridCol>
                <a:gridCol w="440690">
                  <a:extLst>
                    <a:ext uri="{9D8B030D-6E8A-4147-A177-3AD203B41FA5}">
                      <a16:colId xmlns:a16="http://schemas.microsoft.com/office/drawing/2014/main" val="267219959"/>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dirty="0" err="1">
                          <a:effectLst/>
                        </a:rPr>
                        <a:t>Masalah</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76663686"/>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3175303"/>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57830442"/>
                  </a:ext>
                </a:extLst>
              </a:tr>
              <a:tr h="0">
                <a:tc>
                  <a:txBody>
                    <a:bodyPr/>
                    <a:lstStyle/>
                    <a:p>
                      <a:pPr algn="ctr">
                        <a:lnSpc>
                          <a:spcPct val="107000"/>
                        </a:lnSpc>
                        <a:spcAft>
                          <a:spcPts val="800"/>
                        </a:spcAft>
                      </a:pPr>
                      <a:r>
                        <a:rPr lang="en-ID" sz="1200">
                          <a:effectLst/>
                        </a:rPr>
                        <a:t>II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12">
                  <a:txBody>
                    <a:bodyPr/>
                    <a:lstStyle/>
                    <a:p>
                      <a:pPr>
                        <a:lnSpc>
                          <a:spcPct val="107000"/>
                        </a:lnSpc>
                        <a:spcAft>
                          <a:spcPts val="800"/>
                        </a:spcAft>
                      </a:pPr>
                      <a:r>
                        <a:rPr lang="en-ID" sz="1200">
                          <a:effectLst/>
                        </a:rPr>
                        <a:t>Pelaksanaan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1871687261"/>
                  </a:ext>
                </a:extLst>
              </a:tr>
              <a:tr h="0">
                <a:tc>
                  <a:txBody>
                    <a:bodyPr/>
                    <a:lstStyle/>
                    <a:p>
                      <a:pPr algn="ctr">
                        <a:lnSpc>
                          <a:spcPct val="107000"/>
                        </a:lnSpc>
                        <a:spcAft>
                          <a:spcPts val="800"/>
                        </a:spcAft>
                      </a:pPr>
                      <a:r>
                        <a:rPr lang="en-ID" sz="1200">
                          <a:effectLst/>
                        </a:rPr>
                        <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Penyusunan 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1650280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574079"/>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34603072"/>
                  </a:ext>
                </a:extLst>
              </a:tr>
              <a:tr h="0">
                <a:tc>
                  <a:txBody>
                    <a:bodyPr/>
                    <a:lstStyle/>
                    <a:p>
                      <a:pPr algn="ctr">
                        <a:lnSpc>
                          <a:spcPct val="107000"/>
                        </a:lnSpc>
                        <a:spcAft>
                          <a:spcPts val="800"/>
                        </a:spcAft>
                      </a:pPr>
                      <a:r>
                        <a:rPr lang="en-ID" sz="1200">
                          <a:effectLst/>
                        </a:rPr>
                        <a:t>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Perencanaan dan Penerapan Metode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09194042"/>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73158921"/>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9091191"/>
                  </a:ext>
                </a:extLst>
              </a:tr>
              <a:tr h="0">
                <a:tc>
                  <a:txBody>
                    <a:bodyPr/>
                    <a:lstStyle/>
                    <a:p>
                      <a:pPr algn="ctr">
                        <a:lnSpc>
                          <a:spcPct val="107000"/>
                        </a:lnSpc>
                        <a:spcAft>
                          <a:spcPts val="800"/>
                        </a:spcAft>
                      </a:pPr>
                      <a:r>
                        <a:rPr lang="en-ID" sz="1200">
                          <a:effectLst/>
                        </a:rPr>
                        <a:t>C</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Penyuluhan dan Pratik</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6687649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71678827"/>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36105985"/>
                  </a:ext>
                </a:extLst>
              </a:tr>
            </a:tbl>
          </a:graphicData>
        </a:graphic>
      </p:graphicFrame>
    </p:spTree>
    <p:extLst>
      <p:ext uri="{BB962C8B-B14F-4D97-AF65-F5344CB8AC3E}">
        <p14:creationId xmlns:p14="http://schemas.microsoft.com/office/powerpoint/2010/main" val="1696423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154121" cy="604781"/>
          </a:xfrm>
        </p:spPr>
        <p:txBody>
          <a:bodyPr/>
          <a:lstStyle/>
          <a:p>
            <a:r>
              <a:rPr lang="en-US" dirty="0" err="1"/>
              <a:t>Tabel</a:t>
            </a:r>
            <a:r>
              <a:rPr lang="en-US" dirty="0"/>
              <a:t> 3. </a:t>
            </a:r>
            <a:r>
              <a:rPr lang="en-US" dirty="0" err="1"/>
              <a:t>Perencanaan</a:t>
            </a:r>
            <a:r>
              <a:rPr lang="en-US" dirty="0"/>
              <a:t> Program</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9" name="Google Shape;707;p61">
            <a:extLst>
              <a:ext uri="{FF2B5EF4-FFF2-40B4-BE49-F238E27FC236}">
                <a16:creationId xmlns:a16="http://schemas.microsoft.com/office/drawing/2014/main" id="{AD212ABD-E424-47AF-A189-41B8D12496C9}"/>
              </a:ext>
            </a:extLst>
          </p:cNvPr>
          <p:cNvSpPr txBox="1">
            <a:spLocks/>
          </p:cNvSpPr>
          <p:nvPr/>
        </p:nvSpPr>
        <p:spPr>
          <a:xfrm>
            <a:off x="0" y="5341000"/>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Iven </a:t>
            </a:r>
            <a:r>
              <a:rPr lang="en-US" sz="2000" dirty="0" err="1">
                <a:latin typeface="Arial" panose="020B0604020202020204" pitchFamily="34" charset="0"/>
                <a:cs typeface="Arial" panose="020B0604020202020204" pitchFamily="34" charset="0"/>
              </a:rPr>
              <a:t>Patu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Sirappa</a:t>
            </a:r>
            <a:r>
              <a:rPr lang="en-US" sz="2000" dirty="0">
                <a:latin typeface="Arial" panose="020B0604020202020204" pitchFamily="34" charset="0"/>
                <a:cs typeface="Arial" panose="020B0604020202020204" pitchFamily="34" charset="0"/>
              </a:rPr>
              <a:t>, Hasil </a:t>
            </a:r>
            <a:r>
              <a:rPr lang="en-US" sz="2000" dirty="0" err="1">
                <a:latin typeface="Arial" panose="020B0604020202020204" pitchFamily="34" charset="0"/>
                <a:cs typeface="Arial" panose="020B0604020202020204" pitchFamily="34" charset="0"/>
              </a:rPr>
              <a:t>Pedoman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buat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1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5</a:t>
            </a:r>
            <a:endParaRPr lang="en-ID" sz="20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08DD40F1-4D68-476D-A1D4-2CA8C12C82BE}"/>
              </a:ext>
            </a:extLst>
          </p:cNvPr>
          <p:cNvGraphicFramePr>
            <a:graphicFrameLocks noGrp="1"/>
          </p:cNvGraphicFramePr>
          <p:nvPr>
            <p:extLst>
              <p:ext uri="{D42A27DB-BD31-4B8C-83A1-F6EECF244321}">
                <p14:modId xmlns:p14="http://schemas.microsoft.com/office/powerpoint/2010/main" val="109352863"/>
              </p:ext>
            </p:extLst>
          </p:nvPr>
        </p:nvGraphicFramePr>
        <p:xfrm>
          <a:off x="0" y="1066463"/>
          <a:ext cx="10056495" cy="4399661"/>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2213400689"/>
                    </a:ext>
                  </a:extLst>
                </a:gridCol>
                <a:gridCol w="1026160">
                  <a:extLst>
                    <a:ext uri="{9D8B030D-6E8A-4147-A177-3AD203B41FA5}">
                      <a16:colId xmlns:a16="http://schemas.microsoft.com/office/drawing/2014/main" val="599433146"/>
                    </a:ext>
                  </a:extLst>
                </a:gridCol>
                <a:gridCol w="654050">
                  <a:extLst>
                    <a:ext uri="{9D8B030D-6E8A-4147-A177-3AD203B41FA5}">
                      <a16:colId xmlns:a16="http://schemas.microsoft.com/office/drawing/2014/main" val="443294763"/>
                    </a:ext>
                  </a:extLst>
                </a:gridCol>
                <a:gridCol w="611505">
                  <a:extLst>
                    <a:ext uri="{9D8B030D-6E8A-4147-A177-3AD203B41FA5}">
                      <a16:colId xmlns:a16="http://schemas.microsoft.com/office/drawing/2014/main" val="119913879"/>
                    </a:ext>
                  </a:extLst>
                </a:gridCol>
                <a:gridCol w="1195705">
                  <a:extLst>
                    <a:ext uri="{9D8B030D-6E8A-4147-A177-3AD203B41FA5}">
                      <a16:colId xmlns:a16="http://schemas.microsoft.com/office/drawing/2014/main" val="129494391"/>
                    </a:ext>
                  </a:extLst>
                </a:gridCol>
                <a:gridCol w="1195705">
                  <a:extLst>
                    <a:ext uri="{9D8B030D-6E8A-4147-A177-3AD203B41FA5}">
                      <a16:colId xmlns:a16="http://schemas.microsoft.com/office/drawing/2014/main" val="4018799550"/>
                    </a:ext>
                  </a:extLst>
                </a:gridCol>
                <a:gridCol w="552450">
                  <a:extLst>
                    <a:ext uri="{9D8B030D-6E8A-4147-A177-3AD203B41FA5}">
                      <a16:colId xmlns:a16="http://schemas.microsoft.com/office/drawing/2014/main" val="46053261"/>
                    </a:ext>
                  </a:extLst>
                </a:gridCol>
                <a:gridCol w="552450">
                  <a:extLst>
                    <a:ext uri="{9D8B030D-6E8A-4147-A177-3AD203B41FA5}">
                      <a16:colId xmlns:a16="http://schemas.microsoft.com/office/drawing/2014/main" val="2580189181"/>
                    </a:ext>
                  </a:extLst>
                </a:gridCol>
                <a:gridCol w="611505">
                  <a:extLst>
                    <a:ext uri="{9D8B030D-6E8A-4147-A177-3AD203B41FA5}">
                      <a16:colId xmlns:a16="http://schemas.microsoft.com/office/drawing/2014/main" val="2771723988"/>
                    </a:ext>
                  </a:extLst>
                </a:gridCol>
                <a:gridCol w="890905">
                  <a:extLst>
                    <a:ext uri="{9D8B030D-6E8A-4147-A177-3AD203B41FA5}">
                      <a16:colId xmlns:a16="http://schemas.microsoft.com/office/drawing/2014/main" val="2916813685"/>
                    </a:ext>
                  </a:extLst>
                </a:gridCol>
                <a:gridCol w="890905">
                  <a:extLst>
                    <a:ext uri="{9D8B030D-6E8A-4147-A177-3AD203B41FA5}">
                      <a16:colId xmlns:a16="http://schemas.microsoft.com/office/drawing/2014/main" val="838718819"/>
                    </a:ext>
                  </a:extLst>
                </a:gridCol>
                <a:gridCol w="890905">
                  <a:extLst>
                    <a:ext uri="{9D8B030D-6E8A-4147-A177-3AD203B41FA5}">
                      <a16:colId xmlns:a16="http://schemas.microsoft.com/office/drawing/2014/main" val="2633834246"/>
                    </a:ext>
                  </a:extLst>
                </a:gridCol>
                <a:gridCol w="440690">
                  <a:extLst>
                    <a:ext uri="{9D8B030D-6E8A-4147-A177-3AD203B41FA5}">
                      <a16:colId xmlns:a16="http://schemas.microsoft.com/office/drawing/2014/main" val="2244838753"/>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Masalah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53846139"/>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563019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28488895"/>
                  </a:ext>
                </a:extLst>
              </a:tr>
              <a:tr h="0">
                <a:tc>
                  <a:txBody>
                    <a:bodyPr/>
                    <a:lstStyle/>
                    <a:p>
                      <a:pPr algn="ctr">
                        <a:lnSpc>
                          <a:spcPct val="107000"/>
                        </a:lnSpc>
                        <a:spcAft>
                          <a:spcPts val="800"/>
                        </a:spcAft>
                      </a:pPr>
                      <a:r>
                        <a:rPr lang="en-ID" sz="1200">
                          <a:effectLst/>
                        </a:rPr>
                        <a:t>III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Evaluasi Program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30406227"/>
                  </a:ext>
                </a:extLst>
              </a:tr>
              <a:tr h="0">
                <a:tc>
                  <a:txBody>
                    <a:bodyPr/>
                    <a:lstStyle/>
                    <a:p>
                      <a:pPr algn="ctr">
                        <a:lnSpc>
                          <a:spcPct val="107000"/>
                        </a:lnSpc>
                        <a:spcAft>
                          <a:spcPts val="800"/>
                        </a:spcAft>
                      </a:pPr>
                      <a:r>
                        <a:rPr lang="en-ID" sz="1200">
                          <a:effectLst/>
                        </a:rPr>
                        <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Evaluasi Persiapan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98170074"/>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4902692"/>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04602363"/>
                  </a:ext>
                </a:extLst>
              </a:tr>
              <a:tr h="0">
                <a:tc>
                  <a:txBody>
                    <a:bodyPr/>
                    <a:lstStyle/>
                    <a:p>
                      <a:pPr algn="ctr">
                        <a:lnSpc>
                          <a:spcPct val="107000"/>
                        </a:lnSpc>
                        <a:spcAft>
                          <a:spcPts val="800"/>
                        </a:spcAft>
                      </a:pPr>
                      <a:r>
                        <a:rPr lang="en-ID" sz="1200">
                          <a:effectLst/>
                        </a:rPr>
                        <a:t>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Evaluasi Pelaksanaan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3102014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Menyusun Rencana Kegiatan Evaluasi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94951774"/>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Menganalisis dan Merumuskan Hasil Evaluasi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1107793"/>
                  </a:ext>
                </a:extLst>
              </a:tr>
            </a:tbl>
          </a:graphicData>
        </a:graphic>
      </p:graphicFrame>
    </p:spTree>
    <p:extLst>
      <p:ext uri="{BB962C8B-B14F-4D97-AF65-F5344CB8AC3E}">
        <p14:creationId xmlns:p14="http://schemas.microsoft.com/office/powerpoint/2010/main" val="13197740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154121" cy="604781"/>
          </a:xfrm>
        </p:spPr>
        <p:txBody>
          <a:bodyPr/>
          <a:lstStyle/>
          <a:p>
            <a:r>
              <a:rPr lang="en-US" dirty="0" err="1"/>
              <a:t>Tabel</a:t>
            </a:r>
            <a:r>
              <a:rPr lang="en-US" dirty="0"/>
              <a:t> 4. </a:t>
            </a:r>
            <a:r>
              <a:rPr lang="en-US" dirty="0" err="1"/>
              <a:t>Perencanaan</a:t>
            </a:r>
            <a:r>
              <a:rPr lang="en-US" dirty="0"/>
              <a:t> Program</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9" name="Google Shape;707;p61">
            <a:extLst>
              <a:ext uri="{FF2B5EF4-FFF2-40B4-BE49-F238E27FC236}">
                <a16:creationId xmlns:a16="http://schemas.microsoft.com/office/drawing/2014/main" id="{AD212ABD-E424-47AF-A189-41B8D12496C9}"/>
              </a:ext>
            </a:extLst>
          </p:cNvPr>
          <p:cNvSpPr txBox="1">
            <a:spLocks/>
          </p:cNvSpPr>
          <p:nvPr/>
        </p:nvSpPr>
        <p:spPr>
          <a:xfrm>
            <a:off x="0" y="3429000"/>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Iven </a:t>
            </a:r>
            <a:r>
              <a:rPr lang="en-US" sz="2000" dirty="0" err="1">
                <a:latin typeface="Arial" panose="020B0604020202020204" pitchFamily="34" charset="0"/>
                <a:cs typeface="Arial" panose="020B0604020202020204" pitchFamily="34" charset="0"/>
              </a:rPr>
              <a:t>Patu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Sirappa</a:t>
            </a:r>
            <a:r>
              <a:rPr lang="en-US" sz="2000" dirty="0">
                <a:latin typeface="Arial" panose="020B0604020202020204" pitchFamily="34" charset="0"/>
                <a:cs typeface="Arial" panose="020B0604020202020204" pitchFamily="34" charset="0"/>
              </a:rPr>
              <a:t>, Hasil </a:t>
            </a:r>
            <a:r>
              <a:rPr lang="en-US" sz="2000" dirty="0" err="1">
                <a:latin typeface="Arial" panose="020B0604020202020204" pitchFamily="34" charset="0"/>
                <a:cs typeface="Arial" panose="020B0604020202020204" pitchFamily="34" charset="0"/>
              </a:rPr>
              <a:t>Pedoman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buat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1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5</a:t>
            </a:r>
            <a:endParaRPr lang="en-ID" sz="2000"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9354D473-CF84-41C8-AB69-1B06B9E98345}"/>
              </a:ext>
            </a:extLst>
          </p:cNvPr>
          <p:cNvGraphicFramePr>
            <a:graphicFrameLocks noGrp="1"/>
          </p:cNvGraphicFramePr>
          <p:nvPr>
            <p:extLst>
              <p:ext uri="{D42A27DB-BD31-4B8C-83A1-F6EECF244321}">
                <p14:modId xmlns:p14="http://schemas.microsoft.com/office/powerpoint/2010/main" val="1243098125"/>
              </p:ext>
            </p:extLst>
          </p:nvPr>
        </p:nvGraphicFramePr>
        <p:xfrm>
          <a:off x="111149" y="1121156"/>
          <a:ext cx="10056495" cy="2307844"/>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1838961098"/>
                    </a:ext>
                  </a:extLst>
                </a:gridCol>
                <a:gridCol w="1026160">
                  <a:extLst>
                    <a:ext uri="{9D8B030D-6E8A-4147-A177-3AD203B41FA5}">
                      <a16:colId xmlns:a16="http://schemas.microsoft.com/office/drawing/2014/main" val="3037211089"/>
                    </a:ext>
                  </a:extLst>
                </a:gridCol>
                <a:gridCol w="654050">
                  <a:extLst>
                    <a:ext uri="{9D8B030D-6E8A-4147-A177-3AD203B41FA5}">
                      <a16:colId xmlns:a16="http://schemas.microsoft.com/office/drawing/2014/main" val="2591845118"/>
                    </a:ext>
                  </a:extLst>
                </a:gridCol>
                <a:gridCol w="611505">
                  <a:extLst>
                    <a:ext uri="{9D8B030D-6E8A-4147-A177-3AD203B41FA5}">
                      <a16:colId xmlns:a16="http://schemas.microsoft.com/office/drawing/2014/main" val="3896266850"/>
                    </a:ext>
                  </a:extLst>
                </a:gridCol>
                <a:gridCol w="1195705">
                  <a:extLst>
                    <a:ext uri="{9D8B030D-6E8A-4147-A177-3AD203B41FA5}">
                      <a16:colId xmlns:a16="http://schemas.microsoft.com/office/drawing/2014/main" val="2799781551"/>
                    </a:ext>
                  </a:extLst>
                </a:gridCol>
                <a:gridCol w="1195705">
                  <a:extLst>
                    <a:ext uri="{9D8B030D-6E8A-4147-A177-3AD203B41FA5}">
                      <a16:colId xmlns:a16="http://schemas.microsoft.com/office/drawing/2014/main" val="637830373"/>
                    </a:ext>
                  </a:extLst>
                </a:gridCol>
                <a:gridCol w="552450">
                  <a:extLst>
                    <a:ext uri="{9D8B030D-6E8A-4147-A177-3AD203B41FA5}">
                      <a16:colId xmlns:a16="http://schemas.microsoft.com/office/drawing/2014/main" val="914869702"/>
                    </a:ext>
                  </a:extLst>
                </a:gridCol>
                <a:gridCol w="552450">
                  <a:extLst>
                    <a:ext uri="{9D8B030D-6E8A-4147-A177-3AD203B41FA5}">
                      <a16:colId xmlns:a16="http://schemas.microsoft.com/office/drawing/2014/main" val="3627717536"/>
                    </a:ext>
                  </a:extLst>
                </a:gridCol>
                <a:gridCol w="611505">
                  <a:extLst>
                    <a:ext uri="{9D8B030D-6E8A-4147-A177-3AD203B41FA5}">
                      <a16:colId xmlns:a16="http://schemas.microsoft.com/office/drawing/2014/main" val="855350767"/>
                    </a:ext>
                  </a:extLst>
                </a:gridCol>
                <a:gridCol w="890905">
                  <a:extLst>
                    <a:ext uri="{9D8B030D-6E8A-4147-A177-3AD203B41FA5}">
                      <a16:colId xmlns:a16="http://schemas.microsoft.com/office/drawing/2014/main" val="3873526487"/>
                    </a:ext>
                  </a:extLst>
                </a:gridCol>
                <a:gridCol w="890905">
                  <a:extLst>
                    <a:ext uri="{9D8B030D-6E8A-4147-A177-3AD203B41FA5}">
                      <a16:colId xmlns:a16="http://schemas.microsoft.com/office/drawing/2014/main" val="976304623"/>
                    </a:ext>
                  </a:extLst>
                </a:gridCol>
                <a:gridCol w="890905">
                  <a:extLst>
                    <a:ext uri="{9D8B030D-6E8A-4147-A177-3AD203B41FA5}">
                      <a16:colId xmlns:a16="http://schemas.microsoft.com/office/drawing/2014/main" val="2698257221"/>
                    </a:ext>
                  </a:extLst>
                </a:gridCol>
                <a:gridCol w="440690">
                  <a:extLst>
                    <a:ext uri="{9D8B030D-6E8A-4147-A177-3AD203B41FA5}">
                      <a16:colId xmlns:a16="http://schemas.microsoft.com/office/drawing/2014/main" val="1648965959"/>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Masalah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8038907"/>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020877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42193523"/>
                  </a:ext>
                </a:extLst>
              </a:tr>
              <a:tr h="0">
                <a:tc>
                  <a:txBody>
                    <a:bodyPr/>
                    <a:lstStyle/>
                    <a:p>
                      <a:pPr algn="ctr">
                        <a:lnSpc>
                          <a:spcPct val="107000"/>
                        </a:lnSpc>
                        <a:spcAft>
                          <a:spcPts val="800"/>
                        </a:spcAft>
                      </a:pPr>
                      <a:r>
                        <a:rPr lang="en-ID" sz="1200">
                          <a:effectLst/>
                        </a:rPr>
                        <a:t>IV</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Pelaporan Hasil Penyuluhan dalam Bentuk Jurnal PkM (Pengabdian Kepada Masyarakat)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29660323"/>
                  </a:ext>
                </a:extLst>
              </a:tr>
            </a:tbl>
          </a:graphicData>
        </a:graphic>
      </p:graphicFrame>
    </p:spTree>
    <p:extLst>
      <p:ext uri="{BB962C8B-B14F-4D97-AF65-F5344CB8AC3E}">
        <p14:creationId xmlns:p14="http://schemas.microsoft.com/office/powerpoint/2010/main" val="298498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440738" cy="604781"/>
          </a:xfrm>
        </p:spPr>
        <p:txBody>
          <a:bodyPr/>
          <a:lstStyle/>
          <a:p>
            <a:r>
              <a:rPr lang="en-US" dirty="0"/>
              <a:t>Program </a:t>
            </a:r>
            <a:r>
              <a:rPr lang="en-US" dirty="0" err="1"/>
              <a:t>Persiapan</a:t>
            </a:r>
            <a:r>
              <a:rPr lang="en-US" dirty="0"/>
              <a:t> </a:t>
            </a:r>
            <a:r>
              <a:rPr lang="en-US" dirty="0" err="1"/>
              <a:t>Kelompok</a:t>
            </a:r>
            <a:r>
              <a:rPr lang="en-US" dirty="0"/>
              <a:t> 1</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8" name="Table 7">
            <a:extLst>
              <a:ext uri="{FF2B5EF4-FFF2-40B4-BE49-F238E27FC236}">
                <a16:creationId xmlns:a16="http://schemas.microsoft.com/office/drawing/2014/main" id="{9240DEDB-D11C-4B1F-8762-1CEEDFEA639D}"/>
              </a:ext>
            </a:extLst>
          </p:cNvPr>
          <p:cNvGraphicFramePr>
            <a:graphicFrameLocks noGrp="1"/>
          </p:cNvGraphicFramePr>
          <p:nvPr/>
        </p:nvGraphicFramePr>
        <p:xfrm>
          <a:off x="213357" y="1140288"/>
          <a:ext cx="9760583" cy="4200712"/>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2470718476"/>
                    </a:ext>
                  </a:extLst>
                </a:gridCol>
                <a:gridCol w="730250">
                  <a:extLst>
                    <a:ext uri="{9D8B030D-6E8A-4147-A177-3AD203B41FA5}">
                      <a16:colId xmlns:a16="http://schemas.microsoft.com/office/drawing/2014/main" val="3212019757"/>
                    </a:ext>
                  </a:extLst>
                </a:gridCol>
                <a:gridCol w="654050">
                  <a:extLst>
                    <a:ext uri="{9D8B030D-6E8A-4147-A177-3AD203B41FA5}">
                      <a16:colId xmlns:a16="http://schemas.microsoft.com/office/drawing/2014/main" val="2631911804"/>
                    </a:ext>
                  </a:extLst>
                </a:gridCol>
                <a:gridCol w="611505">
                  <a:extLst>
                    <a:ext uri="{9D8B030D-6E8A-4147-A177-3AD203B41FA5}">
                      <a16:colId xmlns:a16="http://schemas.microsoft.com/office/drawing/2014/main" val="3436070348"/>
                    </a:ext>
                  </a:extLst>
                </a:gridCol>
                <a:gridCol w="1195704">
                  <a:extLst>
                    <a:ext uri="{9D8B030D-6E8A-4147-A177-3AD203B41FA5}">
                      <a16:colId xmlns:a16="http://schemas.microsoft.com/office/drawing/2014/main" val="684342726"/>
                    </a:ext>
                  </a:extLst>
                </a:gridCol>
                <a:gridCol w="1195704">
                  <a:extLst>
                    <a:ext uri="{9D8B030D-6E8A-4147-A177-3AD203B41FA5}">
                      <a16:colId xmlns:a16="http://schemas.microsoft.com/office/drawing/2014/main" val="3051549487"/>
                    </a:ext>
                  </a:extLst>
                </a:gridCol>
                <a:gridCol w="552450">
                  <a:extLst>
                    <a:ext uri="{9D8B030D-6E8A-4147-A177-3AD203B41FA5}">
                      <a16:colId xmlns:a16="http://schemas.microsoft.com/office/drawing/2014/main" val="3041969401"/>
                    </a:ext>
                  </a:extLst>
                </a:gridCol>
                <a:gridCol w="552450">
                  <a:extLst>
                    <a:ext uri="{9D8B030D-6E8A-4147-A177-3AD203B41FA5}">
                      <a16:colId xmlns:a16="http://schemas.microsoft.com/office/drawing/2014/main" val="3164904205"/>
                    </a:ext>
                  </a:extLst>
                </a:gridCol>
                <a:gridCol w="611505">
                  <a:extLst>
                    <a:ext uri="{9D8B030D-6E8A-4147-A177-3AD203B41FA5}">
                      <a16:colId xmlns:a16="http://schemas.microsoft.com/office/drawing/2014/main" val="4115684365"/>
                    </a:ext>
                  </a:extLst>
                </a:gridCol>
                <a:gridCol w="890905">
                  <a:extLst>
                    <a:ext uri="{9D8B030D-6E8A-4147-A177-3AD203B41FA5}">
                      <a16:colId xmlns:a16="http://schemas.microsoft.com/office/drawing/2014/main" val="2724924063"/>
                    </a:ext>
                  </a:extLst>
                </a:gridCol>
                <a:gridCol w="890905">
                  <a:extLst>
                    <a:ext uri="{9D8B030D-6E8A-4147-A177-3AD203B41FA5}">
                      <a16:colId xmlns:a16="http://schemas.microsoft.com/office/drawing/2014/main" val="325947207"/>
                    </a:ext>
                  </a:extLst>
                </a:gridCol>
                <a:gridCol w="890905">
                  <a:extLst>
                    <a:ext uri="{9D8B030D-6E8A-4147-A177-3AD203B41FA5}">
                      <a16:colId xmlns:a16="http://schemas.microsoft.com/office/drawing/2014/main" val="1805007037"/>
                    </a:ext>
                  </a:extLst>
                </a:gridCol>
                <a:gridCol w="440690">
                  <a:extLst>
                    <a:ext uri="{9D8B030D-6E8A-4147-A177-3AD203B41FA5}">
                      <a16:colId xmlns:a16="http://schemas.microsoft.com/office/drawing/2014/main" val="1774494945"/>
                    </a:ext>
                  </a:extLst>
                </a:gridCol>
              </a:tblGrid>
              <a:tr h="408492">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dirty="0" err="1">
                          <a:effectLst/>
                        </a:rPr>
                        <a:t>Tujuan</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dirty="0" err="1">
                          <a:effectLst/>
                        </a:rPr>
                        <a:t>Masalah</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41777"/>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58165341"/>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4</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44829811"/>
                  </a:ext>
                </a:extLst>
              </a:tr>
              <a:tr h="0">
                <a:tc>
                  <a:txBody>
                    <a:bodyPr/>
                    <a:lstStyle/>
                    <a:p>
                      <a:pPr algn="ctr">
                        <a:lnSpc>
                          <a:spcPct val="107000"/>
                        </a:lnSpc>
                        <a:spcAft>
                          <a:spcPts val="800"/>
                        </a:spcAft>
                      </a:pPr>
                      <a:r>
                        <a:rPr lang="en-ID" sz="1200">
                          <a:effectLst/>
                        </a:rPr>
                        <a:t>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12">
                  <a:txBody>
                    <a:bodyPr/>
                    <a:lstStyle/>
                    <a:p>
                      <a:pPr>
                        <a:lnSpc>
                          <a:spcPct val="107000"/>
                        </a:lnSpc>
                        <a:spcAft>
                          <a:spcPts val="800"/>
                        </a:spcAft>
                      </a:pPr>
                      <a:r>
                        <a:rPr lang="en-ID" sz="1200">
                          <a:effectLst/>
                        </a:rPr>
                        <a:t>Persiapan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398358716"/>
                  </a:ext>
                </a:extLst>
              </a:tr>
              <a:tr h="0">
                <a:tc>
                  <a:txBody>
                    <a:bodyPr/>
                    <a:lstStyle/>
                    <a:p>
                      <a:pPr algn="ctr">
                        <a:lnSpc>
                          <a:spcPct val="107000"/>
                        </a:lnSpc>
                        <a:spcAft>
                          <a:spcPts val="800"/>
                        </a:spcAft>
                      </a:pPr>
                      <a:r>
                        <a:rPr lang="en-ID" sz="1200">
                          <a:effectLst/>
                        </a:rPr>
                        <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Identifikasi Potensi Wilayah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83271309"/>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18860579"/>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44930659"/>
                  </a:ext>
                </a:extLst>
              </a:tr>
              <a:tr h="0">
                <a:tc>
                  <a:txBody>
                    <a:bodyPr/>
                    <a:lstStyle/>
                    <a:p>
                      <a:pPr algn="ctr">
                        <a:lnSpc>
                          <a:spcPct val="107000"/>
                        </a:lnSpc>
                        <a:spcAft>
                          <a:spcPts val="800"/>
                        </a:spcAft>
                      </a:pPr>
                      <a:r>
                        <a:rPr lang="en-ID" sz="1200">
                          <a:effectLst/>
                        </a:rPr>
                        <a:t>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Mengumpulan Data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30859994"/>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55701908"/>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84084895"/>
                  </a:ext>
                </a:extLst>
              </a:tr>
              <a:tr h="0">
                <a:tc>
                  <a:txBody>
                    <a:bodyPr/>
                    <a:lstStyle/>
                    <a:p>
                      <a:pPr algn="ctr">
                        <a:lnSpc>
                          <a:spcPct val="107000"/>
                        </a:lnSpc>
                        <a:spcAft>
                          <a:spcPts val="800"/>
                        </a:spcAft>
                      </a:pPr>
                      <a:r>
                        <a:rPr lang="en-ID" sz="1200">
                          <a:effectLst/>
                        </a:rPr>
                        <a:t>C</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Penyusunan Program</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426327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54152081"/>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05170968"/>
                  </a:ext>
                </a:extLst>
              </a:tr>
            </a:tbl>
          </a:graphicData>
        </a:graphic>
      </p:graphicFrame>
      <p:sp>
        <p:nvSpPr>
          <p:cNvPr id="9" name="Google Shape;707;p61">
            <a:extLst>
              <a:ext uri="{FF2B5EF4-FFF2-40B4-BE49-F238E27FC236}">
                <a16:creationId xmlns:a16="http://schemas.microsoft.com/office/drawing/2014/main" id="{AD212ABD-E424-47AF-A189-41B8D12496C9}"/>
              </a:ext>
            </a:extLst>
          </p:cNvPr>
          <p:cNvSpPr txBox="1">
            <a:spLocks/>
          </p:cNvSpPr>
          <p:nvPr/>
        </p:nvSpPr>
        <p:spPr>
          <a:xfrm>
            <a:off x="0" y="5341000"/>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1,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8318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9388981" cy="604781"/>
          </a:xfrm>
        </p:spPr>
        <p:txBody>
          <a:bodyPr/>
          <a:lstStyle/>
          <a:p>
            <a:r>
              <a:rPr lang="en-US" dirty="0"/>
              <a:t>Program </a:t>
            </a:r>
            <a:r>
              <a:rPr lang="en-US" dirty="0" err="1"/>
              <a:t>Pelaksanaan</a:t>
            </a:r>
            <a:r>
              <a:rPr lang="en-US" dirty="0"/>
              <a:t> </a:t>
            </a:r>
            <a:r>
              <a:rPr lang="en-US" dirty="0" err="1"/>
              <a:t>Penyuluhan</a:t>
            </a:r>
            <a:r>
              <a:rPr lang="en-US" dirty="0"/>
              <a:t> </a:t>
            </a:r>
            <a:r>
              <a:rPr lang="en-US" dirty="0" err="1"/>
              <a:t>Kelompok</a:t>
            </a:r>
            <a:r>
              <a:rPr lang="en-US" dirty="0"/>
              <a:t> 1</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3" name="Table 2">
            <a:extLst>
              <a:ext uri="{FF2B5EF4-FFF2-40B4-BE49-F238E27FC236}">
                <a16:creationId xmlns:a16="http://schemas.microsoft.com/office/drawing/2014/main" id="{79789431-3D00-440E-99BF-85FCF1942244}"/>
              </a:ext>
            </a:extLst>
          </p:cNvPr>
          <p:cNvGraphicFramePr>
            <a:graphicFrameLocks noGrp="1"/>
          </p:cNvGraphicFramePr>
          <p:nvPr/>
        </p:nvGraphicFramePr>
        <p:xfrm>
          <a:off x="0" y="1163389"/>
          <a:ext cx="10056495" cy="3586353"/>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3944079846"/>
                    </a:ext>
                  </a:extLst>
                </a:gridCol>
                <a:gridCol w="1026160">
                  <a:extLst>
                    <a:ext uri="{9D8B030D-6E8A-4147-A177-3AD203B41FA5}">
                      <a16:colId xmlns:a16="http://schemas.microsoft.com/office/drawing/2014/main" val="4249224924"/>
                    </a:ext>
                  </a:extLst>
                </a:gridCol>
                <a:gridCol w="654050">
                  <a:extLst>
                    <a:ext uri="{9D8B030D-6E8A-4147-A177-3AD203B41FA5}">
                      <a16:colId xmlns:a16="http://schemas.microsoft.com/office/drawing/2014/main" val="3954026216"/>
                    </a:ext>
                  </a:extLst>
                </a:gridCol>
                <a:gridCol w="611505">
                  <a:extLst>
                    <a:ext uri="{9D8B030D-6E8A-4147-A177-3AD203B41FA5}">
                      <a16:colId xmlns:a16="http://schemas.microsoft.com/office/drawing/2014/main" val="1543428876"/>
                    </a:ext>
                  </a:extLst>
                </a:gridCol>
                <a:gridCol w="1195705">
                  <a:extLst>
                    <a:ext uri="{9D8B030D-6E8A-4147-A177-3AD203B41FA5}">
                      <a16:colId xmlns:a16="http://schemas.microsoft.com/office/drawing/2014/main" val="3391871192"/>
                    </a:ext>
                  </a:extLst>
                </a:gridCol>
                <a:gridCol w="1195705">
                  <a:extLst>
                    <a:ext uri="{9D8B030D-6E8A-4147-A177-3AD203B41FA5}">
                      <a16:colId xmlns:a16="http://schemas.microsoft.com/office/drawing/2014/main" val="666508915"/>
                    </a:ext>
                  </a:extLst>
                </a:gridCol>
                <a:gridCol w="552450">
                  <a:extLst>
                    <a:ext uri="{9D8B030D-6E8A-4147-A177-3AD203B41FA5}">
                      <a16:colId xmlns:a16="http://schemas.microsoft.com/office/drawing/2014/main" val="3811523084"/>
                    </a:ext>
                  </a:extLst>
                </a:gridCol>
                <a:gridCol w="552450">
                  <a:extLst>
                    <a:ext uri="{9D8B030D-6E8A-4147-A177-3AD203B41FA5}">
                      <a16:colId xmlns:a16="http://schemas.microsoft.com/office/drawing/2014/main" val="3724994474"/>
                    </a:ext>
                  </a:extLst>
                </a:gridCol>
                <a:gridCol w="611505">
                  <a:extLst>
                    <a:ext uri="{9D8B030D-6E8A-4147-A177-3AD203B41FA5}">
                      <a16:colId xmlns:a16="http://schemas.microsoft.com/office/drawing/2014/main" val="2424450771"/>
                    </a:ext>
                  </a:extLst>
                </a:gridCol>
                <a:gridCol w="890905">
                  <a:extLst>
                    <a:ext uri="{9D8B030D-6E8A-4147-A177-3AD203B41FA5}">
                      <a16:colId xmlns:a16="http://schemas.microsoft.com/office/drawing/2014/main" val="4292223974"/>
                    </a:ext>
                  </a:extLst>
                </a:gridCol>
                <a:gridCol w="890905">
                  <a:extLst>
                    <a:ext uri="{9D8B030D-6E8A-4147-A177-3AD203B41FA5}">
                      <a16:colId xmlns:a16="http://schemas.microsoft.com/office/drawing/2014/main" val="846013544"/>
                    </a:ext>
                  </a:extLst>
                </a:gridCol>
                <a:gridCol w="890905">
                  <a:extLst>
                    <a:ext uri="{9D8B030D-6E8A-4147-A177-3AD203B41FA5}">
                      <a16:colId xmlns:a16="http://schemas.microsoft.com/office/drawing/2014/main" val="1229224502"/>
                    </a:ext>
                  </a:extLst>
                </a:gridCol>
                <a:gridCol w="440690">
                  <a:extLst>
                    <a:ext uri="{9D8B030D-6E8A-4147-A177-3AD203B41FA5}">
                      <a16:colId xmlns:a16="http://schemas.microsoft.com/office/drawing/2014/main" val="267219959"/>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dirty="0" err="1">
                          <a:effectLst/>
                        </a:rPr>
                        <a:t>Masalah</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76663686"/>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3175303"/>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57830442"/>
                  </a:ext>
                </a:extLst>
              </a:tr>
              <a:tr h="0">
                <a:tc>
                  <a:txBody>
                    <a:bodyPr/>
                    <a:lstStyle/>
                    <a:p>
                      <a:pPr algn="ctr">
                        <a:lnSpc>
                          <a:spcPct val="107000"/>
                        </a:lnSpc>
                        <a:spcAft>
                          <a:spcPts val="800"/>
                        </a:spcAft>
                      </a:pPr>
                      <a:r>
                        <a:rPr lang="en-ID" sz="1200">
                          <a:effectLst/>
                        </a:rPr>
                        <a:t>II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12">
                  <a:txBody>
                    <a:bodyPr/>
                    <a:lstStyle/>
                    <a:p>
                      <a:pPr>
                        <a:lnSpc>
                          <a:spcPct val="107000"/>
                        </a:lnSpc>
                        <a:spcAft>
                          <a:spcPts val="800"/>
                        </a:spcAft>
                      </a:pPr>
                      <a:r>
                        <a:rPr lang="en-ID" sz="1200">
                          <a:effectLst/>
                        </a:rPr>
                        <a:t>Pelaksanaan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1871687261"/>
                  </a:ext>
                </a:extLst>
              </a:tr>
              <a:tr h="0">
                <a:tc>
                  <a:txBody>
                    <a:bodyPr/>
                    <a:lstStyle/>
                    <a:p>
                      <a:pPr algn="ctr">
                        <a:lnSpc>
                          <a:spcPct val="107000"/>
                        </a:lnSpc>
                        <a:spcAft>
                          <a:spcPts val="800"/>
                        </a:spcAft>
                      </a:pPr>
                      <a:r>
                        <a:rPr lang="en-ID" sz="1200">
                          <a:effectLst/>
                        </a:rPr>
                        <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Penyusunan 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1650280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574079"/>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34603072"/>
                  </a:ext>
                </a:extLst>
              </a:tr>
              <a:tr h="0">
                <a:tc>
                  <a:txBody>
                    <a:bodyPr/>
                    <a:lstStyle/>
                    <a:p>
                      <a:pPr algn="ctr">
                        <a:lnSpc>
                          <a:spcPct val="107000"/>
                        </a:lnSpc>
                        <a:spcAft>
                          <a:spcPts val="800"/>
                        </a:spcAft>
                      </a:pPr>
                      <a:r>
                        <a:rPr lang="en-ID" sz="1200">
                          <a:effectLst/>
                        </a:rPr>
                        <a:t>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Perencanaan dan Penerapan Metode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09194042"/>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73158921"/>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9091191"/>
                  </a:ext>
                </a:extLst>
              </a:tr>
              <a:tr h="0">
                <a:tc>
                  <a:txBody>
                    <a:bodyPr/>
                    <a:lstStyle/>
                    <a:p>
                      <a:pPr algn="ctr">
                        <a:lnSpc>
                          <a:spcPct val="107000"/>
                        </a:lnSpc>
                        <a:spcAft>
                          <a:spcPts val="800"/>
                        </a:spcAft>
                      </a:pPr>
                      <a:r>
                        <a:rPr lang="en-ID" sz="1200">
                          <a:effectLst/>
                        </a:rPr>
                        <a:t>C</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Penyuluhan dan Pratik</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6687649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71678827"/>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36105985"/>
                  </a:ext>
                </a:extLst>
              </a:tr>
            </a:tbl>
          </a:graphicData>
        </a:graphic>
      </p:graphicFrame>
      <p:sp>
        <p:nvSpPr>
          <p:cNvPr id="6" name="Google Shape;707;p61">
            <a:extLst>
              <a:ext uri="{FF2B5EF4-FFF2-40B4-BE49-F238E27FC236}">
                <a16:creationId xmlns:a16="http://schemas.microsoft.com/office/drawing/2014/main" id="{2910B04E-34EC-47BE-B2E3-20E3011A5808}"/>
              </a:ext>
            </a:extLst>
          </p:cNvPr>
          <p:cNvSpPr txBox="1">
            <a:spLocks/>
          </p:cNvSpPr>
          <p:nvPr/>
        </p:nvSpPr>
        <p:spPr>
          <a:xfrm>
            <a:off x="0" y="4803623"/>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1,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586547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088205" cy="604781"/>
          </a:xfrm>
        </p:spPr>
        <p:txBody>
          <a:bodyPr/>
          <a:lstStyle/>
          <a:p>
            <a:r>
              <a:rPr lang="en-US" dirty="0"/>
              <a:t>Program </a:t>
            </a:r>
            <a:r>
              <a:rPr lang="en-US" dirty="0" err="1"/>
              <a:t>Evaluasi</a:t>
            </a:r>
            <a:r>
              <a:rPr lang="en-US" dirty="0"/>
              <a:t> </a:t>
            </a:r>
            <a:r>
              <a:rPr lang="en-US" dirty="0" err="1"/>
              <a:t>Kelompok</a:t>
            </a:r>
            <a:r>
              <a:rPr lang="en-US" dirty="0"/>
              <a:t> 1</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3" name="Table 2">
            <a:extLst>
              <a:ext uri="{FF2B5EF4-FFF2-40B4-BE49-F238E27FC236}">
                <a16:creationId xmlns:a16="http://schemas.microsoft.com/office/drawing/2014/main" id="{08DD40F1-4D68-476D-A1D4-2CA8C12C82BE}"/>
              </a:ext>
            </a:extLst>
          </p:cNvPr>
          <p:cNvGraphicFramePr>
            <a:graphicFrameLocks noGrp="1"/>
          </p:cNvGraphicFramePr>
          <p:nvPr/>
        </p:nvGraphicFramePr>
        <p:xfrm>
          <a:off x="0" y="1066463"/>
          <a:ext cx="10056495" cy="4399661"/>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2213400689"/>
                    </a:ext>
                  </a:extLst>
                </a:gridCol>
                <a:gridCol w="1026160">
                  <a:extLst>
                    <a:ext uri="{9D8B030D-6E8A-4147-A177-3AD203B41FA5}">
                      <a16:colId xmlns:a16="http://schemas.microsoft.com/office/drawing/2014/main" val="599433146"/>
                    </a:ext>
                  </a:extLst>
                </a:gridCol>
                <a:gridCol w="654050">
                  <a:extLst>
                    <a:ext uri="{9D8B030D-6E8A-4147-A177-3AD203B41FA5}">
                      <a16:colId xmlns:a16="http://schemas.microsoft.com/office/drawing/2014/main" val="443294763"/>
                    </a:ext>
                  </a:extLst>
                </a:gridCol>
                <a:gridCol w="611505">
                  <a:extLst>
                    <a:ext uri="{9D8B030D-6E8A-4147-A177-3AD203B41FA5}">
                      <a16:colId xmlns:a16="http://schemas.microsoft.com/office/drawing/2014/main" val="119913879"/>
                    </a:ext>
                  </a:extLst>
                </a:gridCol>
                <a:gridCol w="1195705">
                  <a:extLst>
                    <a:ext uri="{9D8B030D-6E8A-4147-A177-3AD203B41FA5}">
                      <a16:colId xmlns:a16="http://schemas.microsoft.com/office/drawing/2014/main" val="129494391"/>
                    </a:ext>
                  </a:extLst>
                </a:gridCol>
                <a:gridCol w="1195705">
                  <a:extLst>
                    <a:ext uri="{9D8B030D-6E8A-4147-A177-3AD203B41FA5}">
                      <a16:colId xmlns:a16="http://schemas.microsoft.com/office/drawing/2014/main" val="4018799550"/>
                    </a:ext>
                  </a:extLst>
                </a:gridCol>
                <a:gridCol w="552450">
                  <a:extLst>
                    <a:ext uri="{9D8B030D-6E8A-4147-A177-3AD203B41FA5}">
                      <a16:colId xmlns:a16="http://schemas.microsoft.com/office/drawing/2014/main" val="46053261"/>
                    </a:ext>
                  </a:extLst>
                </a:gridCol>
                <a:gridCol w="552450">
                  <a:extLst>
                    <a:ext uri="{9D8B030D-6E8A-4147-A177-3AD203B41FA5}">
                      <a16:colId xmlns:a16="http://schemas.microsoft.com/office/drawing/2014/main" val="2580189181"/>
                    </a:ext>
                  </a:extLst>
                </a:gridCol>
                <a:gridCol w="611505">
                  <a:extLst>
                    <a:ext uri="{9D8B030D-6E8A-4147-A177-3AD203B41FA5}">
                      <a16:colId xmlns:a16="http://schemas.microsoft.com/office/drawing/2014/main" val="2771723988"/>
                    </a:ext>
                  </a:extLst>
                </a:gridCol>
                <a:gridCol w="890905">
                  <a:extLst>
                    <a:ext uri="{9D8B030D-6E8A-4147-A177-3AD203B41FA5}">
                      <a16:colId xmlns:a16="http://schemas.microsoft.com/office/drawing/2014/main" val="2916813685"/>
                    </a:ext>
                  </a:extLst>
                </a:gridCol>
                <a:gridCol w="890905">
                  <a:extLst>
                    <a:ext uri="{9D8B030D-6E8A-4147-A177-3AD203B41FA5}">
                      <a16:colId xmlns:a16="http://schemas.microsoft.com/office/drawing/2014/main" val="838718819"/>
                    </a:ext>
                  </a:extLst>
                </a:gridCol>
                <a:gridCol w="890905">
                  <a:extLst>
                    <a:ext uri="{9D8B030D-6E8A-4147-A177-3AD203B41FA5}">
                      <a16:colId xmlns:a16="http://schemas.microsoft.com/office/drawing/2014/main" val="2633834246"/>
                    </a:ext>
                  </a:extLst>
                </a:gridCol>
                <a:gridCol w="440690">
                  <a:extLst>
                    <a:ext uri="{9D8B030D-6E8A-4147-A177-3AD203B41FA5}">
                      <a16:colId xmlns:a16="http://schemas.microsoft.com/office/drawing/2014/main" val="2244838753"/>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Masalah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53846139"/>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563019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28488895"/>
                  </a:ext>
                </a:extLst>
              </a:tr>
              <a:tr h="0">
                <a:tc>
                  <a:txBody>
                    <a:bodyPr/>
                    <a:lstStyle/>
                    <a:p>
                      <a:pPr algn="ctr">
                        <a:lnSpc>
                          <a:spcPct val="107000"/>
                        </a:lnSpc>
                        <a:spcAft>
                          <a:spcPts val="800"/>
                        </a:spcAft>
                      </a:pPr>
                      <a:r>
                        <a:rPr lang="en-ID" sz="1200">
                          <a:effectLst/>
                        </a:rPr>
                        <a:t>III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Evaluasi Program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30406227"/>
                  </a:ext>
                </a:extLst>
              </a:tr>
              <a:tr h="0">
                <a:tc>
                  <a:txBody>
                    <a:bodyPr/>
                    <a:lstStyle/>
                    <a:p>
                      <a:pPr algn="ctr">
                        <a:lnSpc>
                          <a:spcPct val="107000"/>
                        </a:lnSpc>
                        <a:spcAft>
                          <a:spcPts val="800"/>
                        </a:spcAft>
                      </a:pPr>
                      <a:r>
                        <a:rPr lang="en-ID" sz="1200">
                          <a:effectLst/>
                        </a:rPr>
                        <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Evaluasi Persiapan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98170074"/>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4902692"/>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04602363"/>
                  </a:ext>
                </a:extLst>
              </a:tr>
              <a:tr h="0">
                <a:tc>
                  <a:txBody>
                    <a:bodyPr/>
                    <a:lstStyle/>
                    <a:p>
                      <a:pPr algn="ctr">
                        <a:lnSpc>
                          <a:spcPct val="107000"/>
                        </a:lnSpc>
                        <a:spcAft>
                          <a:spcPts val="800"/>
                        </a:spcAft>
                      </a:pPr>
                      <a:r>
                        <a:rPr lang="en-ID" sz="1200">
                          <a:effectLst/>
                        </a:rPr>
                        <a:t>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Evaluasi Pelaksanaan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3102014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Menyusun Rencana Kegiatan Evaluasi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94951774"/>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Menganalisis dan Merumuskan Hasil Evaluasi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1107793"/>
                  </a:ext>
                </a:extLst>
              </a:tr>
            </a:tbl>
          </a:graphicData>
        </a:graphic>
      </p:graphicFrame>
      <p:sp>
        <p:nvSpPr>
          <p:cNvPr id="6" name="Google Shape;707;p61">
            <a:extLst>
              <a:ext uri="{FF2B5EF4-FFF2-40B4-BE49-F238E27FC236}">
                <a16:creationId xmlns:a16="http://schemas.microsoft.com/office/drawing/2014/main" id="{449D626F-8AD5-4182-8102-1C643CC55E11}"/>
              </a:ext>
            </a:extLst>
          </p:cNvPr>
          <p:cNvSpPr txBox="1">
            <a:spLocks/>
          </p:cNvSpPr>
          <p:nvPr/>
        </p:nvSpPr>
        <p:spPr>
          <a:xfrm>
            <a:off x="0" y="5466124"/>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1,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54472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10031785" cy="604781"/>
          </a:xfrm>
        </p:spPr>
        <p:txBody>
          <a:bodyPr/>
          <a:lstStyle/>
          <a:p>
            <a:r>
              <a:rPr lang="en-US" dirty="0"/>
              <a:t>Program </a:t>
            </a:r>
            <a:r>
              <a:rPr lang="en-US" dirty="0" err="1"/>
              <a:t>Pelaporan</a:t>
            </a:r>
            <a:r>
              <a:rPr lang="en-US" dirty="0"/>
              <a:t> Hasil </a:t>
            </a:r>
            <a:r>
              <a:rPr lang="en-US" dirty="0" err="1"/>
              <a:t>Penyuluhan</a:t>
            </a:r>
            <a:r>
              <a:rPr lang="en-US" dirty="0"/>
              <a:t> </a:t>
            </a:r>
            <a:r>
              <a:rPr lang="en-US" dirty="0" err="1"/>
              <a:t>Kelompok</a:t>
            </a:r>
            <a:r>
              <a:rPr lang="en-US" dirty="0"/>
              <a:t> 1</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4" name="Table 3">
            <a:extLst>
              <a:ext uri="{FF2B5EF4-FFF2-40B4-BE49-F238E27FC236}">
                <a16:creationId xmlns:a16="http://schemas.microsoft.com/office/drawing/2014/main" id="{9354D473-CF84-41C8-AB69-1B06B9E98345}"/>
              </a:ext>
            </a:extLst>
          </p:cNvPr>
          <p:cNvGraphicFramePr>
            <a:graphicFrameLocks noGrp="1"/>
          </p:cNvGraphicFramePr>
          <p:nvPr/>
        </p:nvGraphicFramePr>
        <p:xfrm>
          <a:off x="111149" y="1121156"/>
          <a:ext cx="10056495" cy="2307844"/>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1838961098"/>
                    </a:ext>
                  </a:extLst>
                </a:gridCol>
                <a:gridCol w="1026160">
                  <a:extLst>
                    <a:ext uri="{9D8B030D-6E8A-4147-A177-3AD203B41FA5}">
                      <a16:colId xmlns:a16="http://schemas.microsoft.com/office/drawing/2014/main" val="3037211089"/>
                    </a:ext>
                  </a:extLst>
                </a:gridCol>
                <a:gridCol w="654050">
                  <a:extLst>
                    <a:ext uri="{9D8B030D-6E8A-4147-A177-3AD203B41FA5}">
                      <a16:colId xmlns:a16="http://schemas.microsoft.com/office/drawing/2014/main" val="2591845118"/>
                    </a:ext>
                  </a:extLst>
                </a:gridCol>
                <a:gridCol w="611505">
                  <a:extLst>
                    <a:ext uri="{9D8B030D-6E8A-4147-A177-3AD203B41FA5}">
                      <a16:colId xmlns:a16="http://schemas.microsoft.com/office/drawing/2014/main" val="3896266850"/>
                    </a:ext>
                  </a:extLst>
                </a:gridCol>
                <a:gridCol w="1195705">
                  <a:extLst>
                    <a:ext uri="{9D8B030D-6E8A-4147-A177-3AD203B41FA5}">
                      <a16:colId xmlns:a16="http://schemas.microsoft.com/office/drawing/2014/main" val="2799781551"/>
                    </a:ext>
                  </a:extLst>
                </a:gridCol>
                <a:gridCol w="1195705">
                  <a:extLst>
                    <a:ext uri="{9D8B030D-6E8A-4147-A177-3AD203B41FA5}">
                      <a16:colId xmlns:a16="http://schemas.microsoft.com/office/drawing/2014/main" val="637830373"/>
                    </a:ext>
                  </a:extLst>
                </a:gridCol>
                <a:gridCol w="552450">
                  <a:extLst>
                    <a:ext uri="{9D8B030D-6E8A-4147-A177-3AD203B41FA5}">
                      <a16:colId xmlns:a16="http://schemas.microsoft.com/office/drawing/2014/main" val="914869702"/>
                    </a:ext>
                  </a:extLst>
                </a:gridCol>
                <a:gridCol w="552450">
                  <a:extLst>
                    <a:ext uri="{9D8B030D-6E8A-4147-A177-3AD203B41FA5}">
                      <a16:colId xmlns:a16="http://schemas.microsoft.com/office/drawing/2014/main" val="3627717536"/>
                    </a:ext>
                  </a:extLst>
                </a:gridCol>
                <a:gridCol w="611505">
                  <a:extLst>
                    <a:ext uri="{9D8B030D-6E8A-4147-A177-3AD203B41FA5}">
                      <a16:colId xmlns:a16="http://schemas.microsoft.com/office/drawing/2014/main" val="855350767"/>
                    </a:ext>
                  </a:extLst>
                </a:gridCol>
                <a:gridCol w="890905">
                  <a:extLst>
                    <a:ext uri="{9D8B030D-6E8A-4147-A177-3AD203B41FA5}">
                      <a16:colId xmlns:a16="http://schemas.microsoft.com/office/drawing/2014/main" val="3873526487"/>
                    </a:ext>
                  </a:extLst>
                </a:gridCol>
                <a:gridCol w="890905">
                  <a:extLst>
                    <a:ext uri="{9D8B030D-6E8A-4147-A177-3AD203B41FA5}">
                      <a16:colId xmlns:a16="http://schemas.microsoft.com/office/drawing/2014/main" val="976304623"/>
                    </a:ext>
                  </a:extLst>
                </a:gridCol>
                <a:gridCol w="890905">
                  <a:extLst>
                    <a:ext uri="{9D8B030D-6E8A-4147-A177-3AD203B41FA5}">
                      <a16:colId xmlns:a16="http://schemas.microsoft.com/office/drawing/2014/main" val="2698257221"/>
                    </a:ext>
                  </a:extLst>
                </a:gridCol>
                <a:gridCol w="440690">
                  <a:extLst>
                    <a:ext uri="{9D8B030D-6E8A-4147-A177-3AD203B41FA5}">
                      <a16:colId xmlns:a16="http://schemas.microsoft.com/office/drawing/2014/main" val="1648965959"/>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Masalah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8038907"/>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020877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42193523"/>
                  </a:ext>
                </a:extLst>
              </a:tr>
              <a:tr h="0">
                <a:tc>
                  <a:txBody>
                    <a:bodyPr/>
                    <a:lstStyle/>
                    <a:p>
                      <a:pPr algn="ctr">
                        <a:lnSpc>
                          <a:spcPct val="107000"/>
                        </a:lnSpc>
                        <a:spcAft>
                          <a:spcPts val="800"/>
                        </a:spcAft>
                      </a:pPr>
                      <a:r>
                        <a:rPr lang="en-ID" sz="1200">
                          <a:effectLst/>
                        </a:rPr>
                        <a:t>IV</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Pelaporan Hasil Penyuluhan dalam Bentuk Jurnal PkM (Pengabdian Kepada Masyarakat)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29660323"/>
                  </a:ext>
                </a:extLst>
              </a:tr>
            </a:tbl>
          </a:graphicData>
        </a:graphic>
      </p:graphicFrame>
      <p:sp>
        <p:nvSpPr>
          <p:cNvPr id="6" name="Google Shape;707;p61">
            <a:extLst>
              <a:ext uri="{FF2B5EF4-FFF2-40B4-BE49-F238E27FC236}">
                <a16:creationId xmlns:a16="http://schemas.microsoft.com/office/drawing/2014/main" id="{5CF1B57A-B492-472D-A8B4-86F6B2ACDE60}"/>
              </a:ext>
            </a:extLst>
          </p:cNvPr>
          <p:cNvSpPr txBox="1">
            <a:spLocks/>
          </p:cNvSpPr>
          <p:nvPr/>
        </p:nvSpPr>
        <p:spPr>
          <a:xfrm>
            <a:off x="0" y="3429000"/>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1,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65400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440738" cy="604781"/>
          </a:xfrm>
        </p:spPr>
        <p:txBody>
          <a:bodyPr/>
          <a:lstStyle/>
          <a:p>
            <a:r>
              <a:rPr lang="en-US" dirty="0"/>
              <a:t>Program </a:t>
            </a:r>
            <a:r>
              <a:rPr lang="en-US" dirty="0" err="1"/>
              <a:t>Persiapan</a:t>
            </a:r>
            <a:r>
              <a:rPr lang="en-US" dirty="0"/>
              <a:t> </a:t>
            </a:r>
            <a:r>
              <a:rPr lang="en-US" dirty="0" err="1"/>
              <a:t>Kelompok</a:t>
            </a:r>
            <a:r>
              <a:rPr lang="en-US" dirty="0"/>
              <a:t> 2</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E59BFCFF-82CB-42EC-8D0F-FF34503BA6D8}"/>
              </a:ext>
            </a:extLst>
          </p:cNvPr>
          <p:cNvSpPr txBox="1">
            <a:spLocks/>
          </p:cNvSpPr>
          <p:nvPr/>
        </p:nvSpPr>
        <p:spPr>
          <a:xfrm>
            <a:off x="-1" y="6071696"/>
            <a:ext cx="7906043" cy="604781"/>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2,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EF4630E9-F54F-409E-A805-CEA89082547B}"/>
              </a:ext>
            </a:extLst>
          </p:cNvPr>
          <p:cNvGraphicFramePr>
            <a:graphicFrameLocks noGrp="1"/>
          </p:cNvGraphicFramePr>
          <p:nvPr>
            <p:extLst>
              <p:ext uri="{D42A27DB-BD31-4B8C-83A1-F6EECF244321}">
                <p14:modId xmlns:p14="http://schemas.microsoft.com/office/powerpoint/2010/main" val="3550674294"/>
              </p:ext>
            </p:extLst>
          </p:nvPr>
        </p:nvGraphicFramePr>
        <p:xfrm>
          <a:off x="0" y="922150"/>
          <a:ext cx="10449957" cy="5149546"/>
        </p:xfrm>
        <a:graphic>
          <a:graphicData uri="http://schemas.openxmlformats.org/drawingml/2006/table">
            <a:tbl>
              <a:tblPr firstRow="1" firstCol="1" bandRow="1">
                <a:tableStyleId>{5C22544A-7EE6-4342-B048-85BDC9FD1C3A}</a:tableStyleId>
              </a:tblPr>
              <a:tblGrid>
                <a:gridCol w="279014">
                  <a:extLst>
                    <a:ext uri="{9D8B030D-6E8A-4147-A177-3AD203B41FA5}">
                      <a16:colId xmlns:a16="http://schemas.microsoft.com/office/drawing/2014/main" val="3165702856"/>
                    </a:ext>
                  </a:extLst>
                </a:gridCol>
                <a:gridCol w="1448973">
                  <a:extLst>
                    <a:ext uri="{9D8B030D-6E8A-4147-A177-3AD203B41FA5}">
                      <a16:colId xmlns:a16="http://schemas.microsoft.com/office/drawing/2014/main" val="2848064180"/>
                    </a:ext>
                  </a:extLst>
                </a:gridCol>
                <a:gridCol w="1155521">
                  <a:extLst>
                    <a:ext uri="{9D8B030D-6E8A-4147-A177-3AD203B41FA5}">
                      <a16:colId xmlns:a16="http://schemas.microsoft.com/office/drawing/2014/main" val="3783540668"/>
                    </a:ext>
                  </a:extLst>
                </a:gridCol>
                <a:gridCol w="900700">
                  <a:extLst>
                    <a:ext uri="{9D8B030D-6E8A-4147-A177-3AD203B41FA5}">
                      <a16:colId xmlns:a16="http://schemas.microsoft.com/office/drawing/2014/main" val="2835262662"/>
                    </a:ext>
                  </a:extLst>
                </a:gridCol>
                <a:gridCol w="1045713">
                  <a:extLst>
                    <a:ext uri="{9D8B030D-6E8A-4147-A177-3AD203B41FA5}">
                      <a16:colId xmlns:a16="http://schemas.microsoft.com/office/drawing/2014/main" val="3542708818"/>
                    </a:ext>
                  </a:extLst>
                </a:gridCol>
                <a:gridCol w="1005644">
                  <a:extLst>
                    <a:ext uri="{9D8B030D-6E8A-4147-A177-3AD203B41FA5}">
                      <a16:colId xmlns:a16="http://schemas.microsoft.com/office/drawing/2014/main" val="1739071733"/>
                    </a:ext>
                  </a:extLst>
                </a:gridCol>
                <a:gridCol w="463553">
                  <a:extLst>
                    <a:ext uri="{9D8B030D-6E8A-4147-A177-3AD203B41FA5}">
                      <a16:colId xmlns:a16="http://schemas.microsoft.com/office/drawing/2014/main" val="453933009"/>
                    </a:ext>
                  </a:extLst>
                </a:gridCol>
                <a:gridCol w="689244">
                  <a:extLst>
                    <a:ext uri="{9D8B030D-6E8A-4147-A177-3AD203B41FA5}">
                      <a16:colId xmlns:a16="http://schemas.microsoft.com/office/drawing/2014/main" val="2845873276"/>
                    </a:ext>
                  </a:extLst>
                </a:gridCol>
                <a:gridCol w="573118">
                  <a:extLst>
                    <a:ext uri="{9D8B030D-6E8A-4147-A177-3AD203B41FA5}">
                      <a16:colId xmlns:a16="http://schemas.microsoft.com/office/drawing/2014/main" val="948210647"/>
                    </a:ext>
                  </a:extLst>
                </a:gridCol>
                <a:gridCol w="797283">
                  <a:extLst>
                    <a:ext uri="{9D8B030D-6E8A-4147-A177-3AD203B41FA5}">
                      <a16:colId xmlns:a16="http://schemas.microsoft.com/office/drawing/2014/main" val="1844244675"/>
                    </a:ext>
                  </a:extLst>
                </a:gridCol>
                <a:gridCol w="797283">
                  <a:extLst>
                    <a:ext uri="{9D8B030D-6E8A-4147-A177-3AD203B41FA5}">
                      <a16:colId xmlns:a16="http://schemas.microsoft.com/office/drawing/2014/main" val="499075934"/>
                    </a:ext>
                  </a:extLst>
                </a:gridCol>
                <a:gridCol w="797283">
                  <a:extLst>
                    <a:ext uri="{9D8B030D-6E8A-4147-A177-3AD203B41FA5}">
                      <a16:colId xmlns:a16="http://schemas.microsoft.com/office/drawing/2014/main" val="942710922"/>
                    </a:ext>
                  </a:extLst>
                </a:gridCol>
                <a:gridCol w="138326">
                  <a:extLst>
                    <a:ext uri="{9D8B030D-6E8A-4147-A177-3AD203B41FA5}">
                      <a16:colId xmlns:a16="http://schemas.microsoft.com/office/drawing/2014/main" val="235438050"/>
                    </a:ext>
                  </a:extLst>
                </a:gridCol>
                <a:gridCol w="109988">
                  <a:extLst>
                    <a:ext uri="{9D8B030D-6E8A-4147-A177-3AD203B41FA5}">
                      <a16:colId xmlns:a16="http://schemas.microsoft.com/office/drawing/2014/main" val="873860817"/>
                    </a:ext>
                  </a:extLst>
                </a:gridCol>
                <a:gridCol w="109988">
                  <a:extLst>
                    <a:ext uri="{9D8B030D-6E8A-4147-A177-3AD203B41FA5}">
                      <a16:colId xmlns:a16="http://schemas.microsoft.com/office/drawing/2014/main" val="482714738"/>
                    </a:ext>
                  </a:extLst>
                </a:gridCol>
                <a:gridCol w="138326">
                  <a:extLst>
                    <a:ext uri="{9D8B030D-6E8A-4147-A177-3AD203B41FA5}">
                      <a16:colId xmlns:a16="http://schemas.microsoft.com/office/drawing/2014/main" val="2447431442"/>
                    </a:ext>
                  </a:extLst>
                </a:gridCol>
              </a:tblGrid>
              <a:tr h="113203">
                <a:tc rowSpan="2">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No</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Tujuan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Masalah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Sasaran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9">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Kegiatan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2513054230"/>
                  </a:ext>
                </a:extLst>
              </a:tr>
              <a:tr h="317554">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Materi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Metode</a:t>
                      </a:r>
                      <a:r>
                        <a:rPr lang="en-ID" sz="1000" dirty="0">
                          <a:effectLst/>
                          <a:latin typeface="Arial" panose="020B0604020202020204" pitchFamily="34" charset="0"/>
                          <a:cs typeface="Arial" panose="020B0604020202020204" pitchFamily="34" charset="0"/>
                        </a:rPr>
                        <a:t>/</a:t>
                      </a:r>
                      <a:r>
                        <a:rPr lang="en-ID" sz="1000" dirty="0" err="1">
                          <a:effectLst/>
                          <a:latin typeface="Arial" panose="020B0604020202020204" pitchFamily="34" charset="0"/>
                          <a:cs typeface="Arial" panose="020B0604020202020204" pitchFamily="34" charset="0"/>
                        </a:rPr>
                        <a:t>Kegiatan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Vol</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Lokasi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Waktu</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Sumber Biaya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Penanggung Jawab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Pelaksanaan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gridSpan="2">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969129035"/>
                  </a:ext>
                </a:extLst>
              </a:tr>
              <a:tr h="209886">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3</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4</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6</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7</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8</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9</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4193109484"/>
                  </a:ext>
                </a:extLst>
              </a:tr>
              <a:tr h="10221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15">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PERSIAPAN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3194115677"/>
                  </a:ext>
                </a:extLst>
              </a:tr>
              <a:tr h="10221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15">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Identifikasi Potensi Wilayah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2875627477"/>
                  </a:ext>
                </a:extLst>
              </a:tr>
              <a:tr h="1501904">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Melaksanakan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Identifikasi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Lokasih</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Potensi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Alam</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Kelurahan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Wangga</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Potensi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Alam</a:t>
                      </a:r>
                      <a:r>
                        <a:rPr lang="en-ID" sz="1000" dirty="0">
                          <a:effectLst/>
                          <a:latin typeface="Arial" panose="020B0604020202020204" pitchFamily="34" charset="0"/>
                          <a:cs typeface="Arial" panose="020B0604020202020204" pitchFamily="34" charset="0"/>
                        </a:rPr>
                        <a:t> Yang Ada Di </a:t>
                      </a:r>
                      <a:r>
                        <a:rPr lang="en-ID" sz="1000" dirty="0" err="1">
                          <a:effectLst/>
                          <a:latin typeface="Arial" panose="020B0604020202020204" pitchFamily="34" charset="0"/>
                          <a:cs typeface="Arial" panose="020B0604020202020204" pitchFamily="34" charset="0"/>
                        </a:rPr>
                        <a:t>Kelurahan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Wangga</a:t>
                      </a:r>
                      <a:r>
                        <a:rPr lang="en-ID" sz="1000" dirty="0">
                          <a:effectLst/>
                          <a:latin typeface="Arial" panose="020B0604020202020204" pitchFamily="34" charset="0"/>
                          <a:cs typeface="Arial" panose="020B0604020202020204" pitchFamily="34" charset="0"/>
                        </a:rPr>
                        <a:t>: Ada Ubi, Ubi </a:t>
                      </a:r>
                      <a:r>
                        <a:rPr lang="en-ID" sz="1000" dirty="0" err="1">
                          <a:effectLst/>
                          <a:latin typeface="Arial" panose="020B0604020202020204" pitchFamily="34" charset="0"/>
                          <a:cs typeface="Arial" panose="020B0604020202020204" pitchFamily="34" charset="0"/>
                        </a:rPr>
                        <a:t>Tersebut</a:t>
                      </a:r>
                      <a:r>
                        <a:rPr lang="en-ID" sz="1000" dirty="0">
                          <a:effectLst/>
                          <a:latin typeface="Arial" panose="020B0604020202020204" pitchFamily="34" charset="0"/>
                          <a:cs typeface="Arial" panose="020B0604020202020204" pitchFamily="34" charset="0"/>
                        </a:rPr>
                        <a:t> Cumin Di Buat </a:t>
                      </a:r>
                      <a:r>
                        <a:rPr lang="en-ID" sz="1000" dirty="0" err="1">
                          <a:effectLst/>
                          <a:latin typeface="Arial" panose="020B0604020202020204" pitchFamily="34" charset="0"/>
                          <a:cs typeface="Arial" panose="020B0604020202020204" pitchFamily="34" charset="0"/>
                        </a:rPr>
                        <a:t>Untuk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Makanan</a:t>
                      </a:r>
                      <a:r>
                        <a:rPr lang="en-ID" sz="1000" dirty="0">
                          <a:effectLst/>
                          <a:latin typeface="Arial" panose="020B0604020202020204" pitchFamily="34" charset="0"/>
                          <a:cs typeface="Arial" panose="020B0604020202020204" pitchFamily="34" charset="0"/>
                        </a:rPr>
                        <a:t> Babi Dan </a:t>
                      </a:r>
                      <a:r>
                        <a:rPr lang="en-ID" sz="1000" dirty="0" err="1">
                          <a:effectLst/>
                          <a:latin typeface="Arial" panose="020B0604020202020204" pitchFamily="34" charset="0"/>
                          <a:cs typeface="Arial" panose="020B0604020202020204" pitchFamily="34" charset="0"/>
                        </a:rPr>
                        <a:t>Makanan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Biasa</a:t>
                      </a:r>
                      <a:r>
                        <a:rPr lang="en-ID" sz="1000" dirty="0">
                          <a:effectLst/>
                          <a:latin typeface="Arial" panose="020B0604020202020204" pitchFamily="34" charset="0"/>
                          <a:cs typeface="Arial" panose="020B0604020202020204" pitchFamily="34" charset="0"/>
                        </a:rPr>
                        <a:t> Hari-Hari.</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Membuat</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Pengertian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Pengertian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Hati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Ayam</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Kandungan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Nutrisi</a:t>
                      </a:r>
                      <a:r>
                        <a:rPr lang="en-ID" sz="1000" dirty="0">
                          <a:effectLst/>
                          <a:latin typeface="Arial" panose="020B0604020202020204" pitchFamily="34" charset="0"/>
                          <a:cs typeface="Arial" panose="020B0604020202020204" pitchFamily="34" charset="0"/>
                        </a:rPr>
                        <a:t>, Serta Cara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Tepung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Hati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Kandungan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Nutrsi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Manfaat</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Prosedur</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Mengiidentifikasi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Kelurahan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Wangga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Dengan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Metode</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Wawancara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Langsung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Kepada</a:t>
                      </a:r>
                      <a:r>
                        <a:rPr lang="en-ID" sz="1000" dirty="0">
                          <a:effectLst/>
                          <a:latin typeface="Arial" panose="020B0604020202020204" pitchFamily="34" charset="0"/>
                          <a:cs typeface="Arial" panose="020B0604020202020204" pitchFamily="34" charset="0"/>
                        </a:rPr>
                        <a:t> Masyarakat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Kelurahan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Wangga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Kalumbang</a:t>
                      </a: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12 Maret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Mahasiswa/Penyuluh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Penyuluh RT Masyarakat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gridSpan="2">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2398113186"/>
                  </a:ext>
                </a:extLst>
              </a:tr>
              <a:tr h="10221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15">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Mengumpulan</a:t>
                      </a:r>
                      <a:r>
                        <a:rPr lang="en-ID" sz="1000" dirty="0">
                          <a:effectLst/>
                          <a:latin typeface="Arial" panose="020B0604020202020204" pitchFamily="34" charset="0"/>
                          <a:cs typeface="Arial" panose="020B0604020202020204" pitchFamily="34" charset="0"/>
                        </a:rPr>
                        <a:t> Data</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2714390817"/>
                  </a:ext>
                </a:extLst>
              </a:tr>
              <a:tr h="599973">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Diskusi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Pembuatan Kambambang</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Melihat Sumber Daya Yang Ada Dikelurahan Wangga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Kelurahan Wangga (Kalumbang)</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12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Mahasiswa/Penyuluh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gridSpan="2">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843589775"/>
                  </a:ext>
                </a:extLst>
              </a:tr>
              <a:tr h="599973">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Wawancara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Wanwancara Pada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Kelurahan Wangga (Kalumbang)</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12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Mahasiswa/Penyuluh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gridSpan="2">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1833842092"/>
                  </a:ext>
                </a:extLst>
              </a:tr>
              <a:tr h="10221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C</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15">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Penyusunan Program</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841858849"/>
                  </a:ext>
                </a:extLst>
              </a:tr>
              <a:tr h="599973">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Sosialisasi</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Pelatihan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Tidak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Tepat</a:t>
                      </a:r>
                      <a:r>
                        <a:rPr lang="en-ID" sz="1000" dirty="0">
                          <a:effectLst/>
                          <a:latin typeface="Arial" panose="020B0604020202020204" pitchFamily="34" charset="0"/>
                          <a:cs typeface="Arial" panose="020B0604020202020204" pitchFamily="34" charset="0"/>
                        </a:rPr>
                        <a:t> Waktu</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Materi Pengolahan Kambambang</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Sosialisasi Dan Pelatihan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Kelurahan Wangga (Kalumbang)</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12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Mahasiswa/Penyuluh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5281" marR="45281" marT="0" marB="0"/>
                </a:tc>
                <a:tc hMerge="1">
                  <a:txBody>
                    <a:bodyPr/>
                    <a:lstStyle/>
                    <a:p>
                      <a:endParaRPr lang="en-ID"/>
                    </a:p>
                  </a:txBody>
                  <a:tcPr/>
                </a:tc>
                <a:tc gridSpan="2">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1777614166"/>
                  </a:ext>
                </a:extLst>
              </a:tr>
            </a:tbl>
          </a:graphicData>
        </a:graphic>
      </p:graphicFrame>
    </p:spTree>
    <p:extLst>
      <p:ext uri="{BB962C8B-B14F-4D97-AF65-F5344CB8AC3E}">
        <p14:creationId xmlns:p14="http://schemas.microsoft.com/office/powerpoint/2010/main" val="33027073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960175" cy="604781"/>
          </a:xfrm>
        </p:spPr>
        <p:txBody>
          <a:bodyPr/>
          <a:lstStyle/>
          <a:p>
            <a:r>
              <a:rPr lang="en-US" dirty="0"/>
              <a:t>Program </a:t>
            </a:r>
            <a:r>
              <a:rPr lang="en-US" dirty="0" err="1"/>
              <a:t>Pelaksanaan</a:t>
            </a:r>
            <a:r>
              <a:rPr lang="en-US" dirty="0"/>
              <a:t> </a:t>
            </a:r>
            <a:r>
              <a:rPr lang="en-US" dirty="0" err="1"/>
              <a:t>Kelompok</a:t>
            </a:r>
            <a:r>
              <a:rPr lang="en-US" dirty="0"/>
              <a:t> 2</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3FE7BE8F-795B-4E9F-817A-31F423A385A3}"/>
              </a:ext>
            </a:extLst>
          </p:cNvPr>
          <p:cNvSpPr txBox="1">
            <a:spLocks/>
          </p:cNvSpPr>
          <p:nvPr/>
        </p:nvSpPr>
        <p:spPr>
          <a:xfrm>
            <a:off x="9772357" y="1063575"/>
            <a:ext cx="2419643"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2,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14732371-17C9-4A81-A04B-9CC102A0E966}"/>
              </a:ext>
            </a:extLst>
          </p:cNvPr>
          <p:cNvGraphicFramePr>
            <a:graphicFrameLocks noGrp="1"/>
          </p:cNvGraphicFramePr>
          <p:nvPr>
            <p:extLst>
              <p:ext uri="{D42A27DB-BD31-4B8C-83A1-F6EECF244321}">
                <p14:modId xmlns:p14="http://schemas.microsoft.com/office/powerpoint/2010/main" val="1122966030"/>
              </p:ext>
            </p:extLst>
          </p:nvPr>
        </p:nvGraphicFramePr>
        <p:xfrm>
          <a:off x="0" y="929900"/>
          <a:ext cx="9734845" cy="5086376"/>
        </p:xfrm>
        <a:graphic>
          <a:graphicData uri="http://schemas.openxmlformats.org/drawingml/2006/table">
            <a:tbl>
              <a:tblPr firstRow="1" firstCol="1" bandRow="1">
                <a:tableStyleId>{5C22544A-7EE6-4342-B048-85BDC9FD1C3A}</a:tableStyleId>
              </a:tblPr>
              <a:tblGrid>
                <a:gridCol w="349232">
                  <a:extLst>
                    <a:ext uri="{9D8B030D-6E8A-4147-A177-3AD203B41FA5}">
                      <a16:colId xmlns:a16="http://schemas.microsoft.com/office/drawing/2014/main" val="431672440"/>
                    </a:ext>
                  </a:extLst>
                </a:gridCol>
                <a:gridCol w="1022753">
                  <a:extLst>
                    <a:ext uri="{9D8B030D-6E8A-4147-A177-3AD203B41FA5}">
                      <a16:colId xmlns:a16="http://schemas.microsoft.com/office/drawing/2014/main" val="2209750606"/>
                    </a:ext>
                  </a:extLst>
                </a:gridCol>
                <a:gridCol w="1135006">
                  <a:extLst>
                    <a:ext uri="{9D8B030D-6E8A-4147-A177-3AD203B41FA5}">
                      <a16:colId xmlns:a16="http://schemas.microsoft.com/office/drawing/2014/main" val="762384053"/>
                    </a:ext>
                  </a:extLst>
                </a:gridCol>
                <a:gridCol w="710939">
                  <a:extLst>
                    <a:ext uri="{9D8B030D-6E8A-4147-A177-3AD203B41FA5}">
                      <a16:colId xmlns:a16="http://schemas.microsoft.com/office/drawing/2014/main" val="1332397071"/>
                    </a:ext>
                  </a:extLst>
                </a:gridCol>
                <a:gridCol w="1295491">
                  <a:extLst>
                    <a:ext uri="{9D8B030D-6E8A-4147-A177-3AD203B41FA5}">
                      <a16:colId xmlns:a16="http://schemas.microsoft.com/office/drawing/2014/main" val="688634247"/>
                    </a:ext>
                  </a:extLst>
                </a:gridCol>
                <a:gridCol w="732486">
                  <a:extLst>
                    <a:ext uri="{9D8B030D-6E8A-4147-A177-3AD203B41FA5}">
                      <a16:colId xmlns:a16="http://schemas.microsoft.com/office/drawing/2014/main" val="534875821"/>
                    </a:ext>
                  </a:extLst>
                </a:gridCol>
                <a:gridCol w="341815">
                  <a:extLst>
                    <a:ext uri="{9D8B030D-6E8A-4147-A177-3AD203B41FA5}">
                      <a16:colId xmlns:a16="http://schemas.microsoft.com/office/drawing/2014/main" val="3863921925"/>
                    </a:ext>
                  </a:extLst>
                </a:gridCol>
                <a:gridCol w="952788">
                  <a:extLst>
                    <a:ext uri="{9D8B030D-6E8A-4147-A177-3AD203B41FA5}">
                      <a16:colId xmlns:a16="http://schemas.microsoft.com/office/drawing/2014/main" val="3638191559"/>
                    </a:ext>
                  </a:extLst>
                </a:gridCol>
                <a:gridCol w="538242">
                  <a:extLst>
                    <a:ext uri="{9D8B030D-6E8A-4147-A177-3AD203B41FA5}">
                      <a16:colId xmlns:a16="http://schemas.microsoft.com/office/drawing/2014/main" val="1840683568"/>
                    </a:ext>
                  </a:extLst>
                </a:gridCol>
                <a:gridCol w="748763">
                  <a:extLst>
                    <a:ext uri="{9D8B030D-6E8A-4147-A177-3AD203B41FA5}">
                      <a16:colId xmlns:a16="http://schemas.microsoft.com/office/drawing/2014/main" val="1041630166"/>
                    </a:ext>
                  </a:extLst>
                </a:gridCol>
                <a:gridCol w="748763">
                  <a:extLst>
                    <a:ext uri="{9D8B030D-6E8A-4147-A177-3AD203B41FA5}">
                      <a16:colId xmlns:a16="http://schemas.microsoft.com/office/drawing/2014/main" val="3052734625"/>
                    </a:ext>
                  </a:extLst>
                </a:gridCol>
                <a:gridCol w="748763">
                  <a:extLst>
                    <a:ext uri="{9D8B030D-6E8A-4147-A177-3AD203B41FA5}">
                      <a16:colId xmlns:a16="http://schemas.microsoft.com/office/drawing/2014/main" val="1136416943"/>
                    </a:ext>
                  </a:extLst>
                </a:gridCol>
                <a:gridCol w="102451">
                  <a:extLst>
                    <a:ext uri="{9D8B030D-6E8A-4147-A177-3AD203B41FA5}">
                      <a16:colId xmlns:a16="http://schemas.microsoft.com/office/drawing/2014/main" val="3660452925"/>
                    </a:ext>
                  </a:extLst>
                </a:gridCol>
                <a:gridCol w="102451">
                  <a:extLst>
                    <a:ext uri="{9D8B030D-6E8A-4147-A177-3AD203B41FA5}">
                      <a16:colId xmlns:a16="http://schemas.microsoft.com/office/drawing/2014/main" val="2163572068"/>
                    </a:ext>
                  </a:extLst>
                </a:gridCol>
                <a:gridCol w="102451">
                  <a:extLst>
                    <a:ext uri="{9D8B030D-6E8A-4147-A177-3AD203B41FA5}">
                      <a16:colId xmlns:a16="http://schemas.microsoft.com/office/drawing/2014/main" val="240174701"/>
                    </a:ext>
                  </a:extLst>
                </a:gridCol>
                <a:gridCol w="102451">
                  <a:extLst>
                    <a:ext uri="{9D8B030D-6E8A-4147-A177-3AD203B41FA5}">
                      <a16:colId xmlns:a16="http://schemas.microsoft.com/office/drawing/2014/main" val="2862053848"/>
                    </a:ext>
                  </a:extLst>
                </a:gridCol>
              </a:tblGrid>
              <a:tr h="115839">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No</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rowSpan="2">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Tujuan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rowSpan="2">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Masalah</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rowSpan="2">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Sasaran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9">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Kegiatan Penyuluhan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838967464"/>
                  </a:ext>
                </a:extLst>
              </a:tr>
              <a:tr h="32495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r>
                        <a:rPr lang="en-ID" sz="1000">
                          <a:effectLst/>
                          <a:latin typeface="Arial" panose="020B0604020202020204" pitchFamily="34" charset="0"/>
                          <a:cs typeface="Arial" panose="020B0604020202020204" pitchFamily="34" charset="0"/>
                        </a:rPr>
                        <a:t>Materi</a:t>
                      </a:r>
                      <a:endParaRPr lang="en-ID"/>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Metode/Kegiatan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Vol</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Lokasi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Waktu</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Sumber Biaya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Penanggung Jawab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Pelaksanaan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2530813727"/>
                  </a:ext>
                </a:extLst>
              </a:tr>
              <a:tr h="214774">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3</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4</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6</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7</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8</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9</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2137180770"/>
                  </a:ext>
                </a:extLst>
              </a:tr>
              <a:tr h="10459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II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15">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Pelaksanaan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349356659"/>
                  </a:ext>
                </a:extLst>
              </a:tr>
              <a:tr h="10459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15">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Penyusunan Materi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470069206"/>
                  </a:ext>
                </a:extLst>
              </a:tr>
              <a:tr h="545301">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Materi Tentang Pengolahan Kambambang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Masyarakat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Definisi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Manfaat,Tujuan</a:t>
                      </a:r>
                      <a:r>
                        <a:rPr lang="en-ID" sz="1000" dirty="0">
                          <a:effectLst/>
                          <a:latin typeface="Arial" panose="020B0604020202020204" pitchFamily="34" charset="0"/>
                          <a:cs typeface="Arial" panose="020B0604020202020204" pitchFamily="34" charset="0"/>
                        </a:rPr>
                        <a:t>, Alat Dan </a:t>
                      </a:r>
                      <a:r>
                        <a:rPr lang="en-ID" sz="1000" dirty="0" err="1">
                          <a:effectLst/>
                          <a:latin typeface="Arial" panose="020B0604020202020204" pitchFamily="34" charset="0"/>
                          <a:cs typeface="Arial" panose="020B0604020202020204" pitchFamily="34" charset="0"/>
                        </a:rPr>
                        <a:t>Bahan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Prosedur</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Kerja</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Sosialisasi Dan Pelatihan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Kelurahan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Wangga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Kalumbang</a:t>
                      </a: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15 Maret 2025</a:t>
                      </a:r>
                    </a:p>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Mahasiswa/Penyuluh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3226869912"/>
                  </a:ext>
                </a:extLst>
              </a:tr>
              <a:tr h="10459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15">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Perencanaan Dan Penerapan Metode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46250693"/>
                  </a:ext>
                </a:extLst>
              </a:tr>
              <a:tr h="545301">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Poster (Materi)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Definisi Kambambang, Manfaat Tujuan, Alat Dan Bahan, Prosedur Kerja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Sosialisasi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Kelurahan Wangga (Kalumbang)</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15 Maret 2025</a:t>
                      </a:r>
                    </a:p>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Mahasiswa/Penyuluh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Kelompok</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2607344223"/>
                  </a:ext>
                </a:extLst>
              </a:tr>
              <a:tr h="545301">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Kuesioner Dan Pelatihan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Masyarakat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Pengisian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Kuesioner</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Pelatihan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Praktek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Kelurahan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Wangga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Kalumbang</a:t>
                      </a: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15 Maret 2025</a:t>
                      </a:r>
                    </a:p>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Mahasiswa/Penyuluh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3604821858"/>
                  </a:ext>
                </a:extLst>
              </a:tr>
              <a:tr h="10459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C</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15">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Penyuluhan Dan Praktik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3759704041"/>
                  </a:ext>
                </a:extLst>
              </a:tr>
              <a:tr h="87582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Memberikan Materi Tentang Cara Pengolahan Kambambang Dengan Inovasi Tepung Hati Ayam</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Definisi Kambambang, Manfaat, Tujuan, Alat Dan Bahan, Prosedur Kerja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Sosialisasi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Kelurahan Wangga (Kalumbang)</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28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Mahasiswa/Penyuluh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712396077"/>
                  </a:ext>
                </a:extLst>
              </a:tr>
              <a:tr h="765652">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Pelatihan Pembuatan Kambambang</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Tidak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Memberikan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Kesempatan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Kepada</a:t>
                      </a:r>
                      <a:r>
                        <a:rPr lang="en-ID" sz="1000" dirty="0">
                          <a:effectLst/>
                          <a:latin typeface="Arial" panose="020B0604020202020204" pitchFamily="34" charset="0"/>
                          <a:cs typeface="Arial" panose="020B0604020202020204" pitchFamily="34" charset="0"/>
                        </a:rPr>
                        <a:t> Masyarakat </a:t>
                      </a:r>
                      <a:r>
                        <a:rPr lang="en-ID" sz="1000" dirty="0" err="1">
                          <a:effectLst/>
                          <a:latin typeface="Arial" panose="020B0604020202020204" pitchFamily="34" charset="0"/>
                          <a:cs typeface="Arial" panose="020B0604020202020204" pitchFamily="34" charset="0"/>
                        </a:rPr>
                        <a:t>Untuk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Membuat</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Sendri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Produk</a:t>
                      </a: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Masyarakat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Pengisian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Kuesioner</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Pelatihan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Praktek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Kelurahan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Wangga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Kalumbang</a:t>
                      </a: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28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Mahasiswa/Penyuluh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6336" marR="46336" marT="0" marB="0"/>
                </a:tc>
                <a:tc hMerge="1">
                  <a:txBody>
                    <a:bodyPr/>
                    <a:lstStyle/>
                    <a:p>
                      <a:endParaRPr lang="en-ID"/>
                    </a:p>
                  </a:txBody>
                  <a:tcPr/>
                </a:tc>
                <a:tc gridSpan="2">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515498577"/>
                  </a:ext>
                </a:extLst>
              </a:tr>
            </a:tbl>
          </a:graphicData>
        </a:graphic>
      </p:graphicFrame>
    </p:spTree>
    <p:extLst>
      <p:ext uri="{BB962C8B-B14F-4D97-AF65-F5344CB8AC3E}">
        <p14:creationId xmlns:p14="http://schemas.microsoft.com/office/powerpoint/2010/main" val="38905225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088205" cy="604781"/>
          </a:xfrm>
        </p:spPr>
        <p:txBody>
          <a:bodyPr/>
          <a:lstStyle/>
          <a:p>
            <a:r>
              <a:rPr lang="en-US" dirty="0"/>
              <a:t>Program </a:t>
            </a:r>
            <a:r>
              <a:rPr lang="en-US" dirty="0" err="1"/>
              <a:t>Evaluasi</a:t>
            </a:r>
            <a:r>
              <a:rPr lang="en-US" dirty="0"/>
              <a:t> </a:t>
            </a:r>
            <a:r>
              <a:rPr lang="en-US" dirty="0" err="1"/>
              <a:t>Kelompok</a:t>
            </a:r>
            <a:r>
              <a:rPr lang="en-US" dirty="0"/>
              <a:t> 2</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BC64123B-BB45-4E46-81DD-5BF609612953}"/>
              </a:ext>
            </a:extLst>
          </p:cNvPr>
          <p:cNvSpPr txBox="1">
            <a:spLocks/>
          </p:cNvSpPr>
          <p:nvPr/>
        </p:nvSpPr>
        <p:spPr>
          <a:xfrm>
            <a:off x="0" y="5959087"/>
            <a:ext cx="8102991" cy="606531"/>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2,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1497F85D-F56C-4B81-9335-56D75C24EACE}"/>
              </a:ext>
            </a:extLst>
          </p:cNvPr>
          <p:cNvGraphicFramePr>
            <a:graphicFrameLocks noGrp="1"/>
          </p:cNvGraphicFramePr>
          <p:nvPr>
            <p:extLst>
              <p:ext uri="{D42A27DB-BD31-4B8C-83A1-F6EECF244321}">
                <p14:modId xmlns:p14="http://schemas.microsoft.com/office/powerpoint/2010/main" val="957486304"/>
              </p:ext>
            </p:extLst>
          </p:nvPr>
        </p:nvGraphicFramePr>
        <p:xfrm>
          <a:off x="0" y="1105022"/>
          <a:ext cx="10281227" cy="4911182"/>
        </p:xfrm>
        <a:graphic>
          <a:graphicData uri="http://schemas.openxmlformats.org/drawingml/2006/table">
            <a:tbl>
              <a:tblPr firstRow="1" firstCol="1" bandRow="1">
                <a:tableStyleId>{5C22544A-7EE6-4342-B048-85BDC9FD1C3A}</a:tableStyleId>
              </a:tblPr>
              <a:tblGrid>
                <a:gridCol w="344295">
                  <a:extLst>
                    <a:ext uri="{9D8B030D-6E8A-4147-A177-3AD203B41FA5}">
                      <a16:colId xmlns:a16="http://schemas.microsoft.com/office/drawing/2014/main" val="4268877551"/>
                    </a:ext>
                  </a:extLst>
                </a:gridCol>
                <a:gridCol w="1012874">
                  <a:extLst>
                    <a:ext uri="{9D8B030D-6E8A-4147-A177-3AD203B41FA5}">
                      <a16:colId xmlns:a16="http://schemas.microsoft.com/office/drawing/2014/main" val="2748880968"/>
                    </a:ext>
                  </a:extLst>
                </a:gridCol>
                <a:gridCol w="1493313">
                  <a:extLst>
                    <a:ext uri="{9D8B030D-6E8A-4147-A177-3AD203B41FA5}">
                      <a16:colId xmlns:a16="http://schemas.microsoft.com/office/drawing/2014/main" val="726556622"/>
                    </a:ext>
                  </a:extLst>
                </a:gridCol>
                <a:gridCol w="890384">
                  <a:extLst>
                    <a:ext uri="{9D8B030D-6E8A-4147-A177-3AD203B41FA5}">
                      <a16:colId xmlns:a16="http://schemas.microsoft.com/office/drawing/2014/main" val="3300909583"/>
                    </a:ext>
                  </a:extLst>
                </a:gridCol>
                <a:gridCol w="1033735">
                  <a:extLst>
                    <a:ext uri="{9D8B030D-6E8A-4147-A177-3AD203B41FA5}">
                      <a16:colId xmlns:a16="http://schemas.microsoft.com/office/drawing/2014/main" val="4098442832"/>
                    </a:ext>
                  </a:extLst>
                </a:gridCol>
                <a:gridCol w="771018">
                  <a:extLst>
                    <a:ext uri="{9D8B030D-6E8A-4147-A177-3AD203B41FA5}">
                      <a16:colId xmlns:a16="http://schemas.microsoft.com/office/drawing/2014/main" val="4242801158"/>
                    </a:ext>
                  </a:extLst>
                </a:gridCol>
                <a:gridCol w="681352">
                  <a:extLst>
                    <a:ext uri="{9D8B030D-6E8A-4147-A177-3AD203B41FA5}">
                      <a16:colId xmlns:a16="http://schemas.microsoft.com/office/drawing/2014/main" val="3121243746"/>
                    </a:ext>
                  </a:extLst>
                </a:gridCol>
                <a:gridCol w="681352">
                  <a:extLst>
                    <a:ext uri="{9D8B030D-6E8A-4147-A177-3AD203B41FA5}">
                      <a16:colId xmlns:a16="http://schemas.microsoft.com/office/drawing/2014/main" val="1722015395"/>
                    </a:ext>
                  </a:extLst>
                </a:gridCol>
                <a:gridCol w="566556">
                  <a:extLst>
                    <a:ext uri="{9D8B030D-6E8A-4147-A177-3AD203B41FA5}">
                      <a16:colId xmlns:a16="http://schemas.microsoft.com/office/drawing/2014/main" val="2794150538"/>
                    </a:ext>
                  </a:extLst>
                </a:gridCol>
                <a:gridCol w="788152">
                  <a:extLst>
                    <a:ext uri="{9D8B030D-6E8A-4147-A177-3AD203B41FA5}">
                      <a16:colId xmlns:a16="http://schemas.microsoft.com/office/drawing/2014/main" val="1539170007"/>
                    </a:ext>
                  </a:extLst>
                </a:gridCol>
                <a:gridCol w="788152">
                  <a:extLst>
                    <a:ext uri="{9D8B030D-6E8A-4147-A177-3AD203B41FA5}">
                      <a16:colId xmlns:a16="http://schemas.microsoft.com/office/drawing/2014/main" val="4113494656"/>
                    </a:ext>
                  </a:extLst>
                </a:gridCol>
                <a:gridCol w="788152">
                  <a:extLst>
                    <a:ext uri="{9D8B030D-6E8A-4147-A177-3AD203B41FA5}">
                      <a16:colId xmlns:a16="http://schemas.microsoft.com/office/drawing/2014/main" val="3353759168"/>
                    </a:ext>
                  </a:extLst>
                </a:gridCol>
                <a:gridCol w="110473">
                  <a:extLst>
                    <a:ext uri="{9D8B030D-6E8A-4147-A177-3AD203B41FA5}">
                      <a16:colId xmlns:a16="http://schemas.microsoft.com/office/drawing/2014/main" val="1980058907"/>
                    </a:ext>
                  </a:extLst>
                </a:gridCol>
                <a:gridCol w="110473">
                  <a:extLst>
                    <a:ext uri="{9D8B030D-6E8A-4147-A177-3AD203B41FA5}">
                      <a16:colId xmlns:a16="http://schemas.microsoft.com/office/drawing/2014/main" val="3921579677"/>
                    </a:ext>
                  </a:extLst>
                </a:gridCol>
                <a:gridCol w="110473">
                  <a:extLst>
                    <a:ext uri="{9D8B030D-6E8A-4147-A177-3AD203B41FA5}">
                      <a16:colId xmlns:a16="http://schemas.microsoft.com/office/drawing/2014/main" val="658602422"/>
                    </a:ext>
                  </a:extLst>
                </a:gridCol>
                <a:gridCol w="110473">
                  <a:extLst>
                    <a:ext uri="{9D8B030D-6E8A-4147-A177-3AD203B41FA5}">
                      <a16:colId xmlns:a16="http://schemas.microsoft.com/office/drawing/2014/main" val="490318483"/>
                    </a:ext>
                  </a:extLst>
                </a:gridCol>
              </a:tblGrid>
              <a:tr h="108364">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No</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Tujuan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rowSpan="2">
                  <a:txBody>
                    <a:bodyPr/>
                    <a:lstStyle/>
                    <a:p>
                      <a:r>
                        <a:rPr lang="en-ID" sz="1000">
                          <a:effectLst/>
                          <a:latin typeface="Arial" panose="020B0604020202020204" pitchFamily="34" charset="0"/>
                          <a:cs typeface="Arial" panose="020B0604020202020204" pitchFamily="34" charset="0"/>
                        </a:rPr>
                        <a:t>Masalah</a:t>
                      </a:r>
                      <a:endParaRPr lang="en-ID"/>
                    </a:p>
                  </a:txBody>
                  <a:tcPr marL="43346" marR="43346"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Sasaran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gridSpan="9">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Kegiatan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428682129"/>
                  </a:ext>
                </a:extLst>
              </a:tr>
              <a:tr h="303981">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Materi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Metode/Kegiatan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Vol</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Lokasi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Waktu</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Sumber Biaya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Penanggung Jawab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Pelaksanaan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4274089108"/>
                  </a:ext>
                </a:extLst>
              </a:tr>
              <a:tr h="63088">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r>
                        <a:rPr lang="en-ID" sz="1000" dirty="0">
                          <a:effectLst/>
                          <a:latin typeface="Arial" panose="020B0604020202020204" pitchFamily="34" charset="0"/>
                          <a:cs typeface="Arial" panose="020B0604020202020204" pitchFamily="34" charset="0"/>
                        </a:rPr>
                        <a:t>3</a:t>
                      </a:r>
                      <a:endParaRPr lang="en-ID" dirty="0"/>
                    </a:p>
                  </a:txBody>
                  <a:tcPr marL="43346" marR="4334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4</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6</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7</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8</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9</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11</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12</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gridSpan="2">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13</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2795139987"/>
                  </a:ext>
                </a:extLst>
              </a:tr>
              <a:tr h="97849">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III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gridSpan="15">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Evaluasi Program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2543935625"/>
                  </a:ext>
                </a:extLst>
              </a:tr>
              <a:tr h="97849">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gridSpan="15">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Evaluasi Persiapan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82647290"/>
                  </a:ext>
                </a:extLst>
              </a:tr>
              <a:tr h="716246">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Persiapan</a:t>
                      </a:r>
                      <a:r>
                        <a:rPr lang="en-ID" sz="1000" dirty="0">
                          <a:effectLst/>
                          <a:latin typeface="Arial" panose="020B0604020202020204" pitchFamily="34" charset="0"/>
                          <a:cs typeface="Arial" panose="020B0604020202020204" pitchFamily="34" charset="0"/>
                        </a:rPr>
                        <a:t> Alat Dan </a:t>
                      </a:r>
                      <a:r>
                        <a:rPr lang="en-ID" sz="1000" dirty="0" err="1">
                          <a:effectLst/>
                          <a:latin typeface="Arial" panose="020B0604020202020204" pitchFamily="34" charset="0"/>
                          <a:cs typeface="Arial" panose="020B0604020202020204" pitchFamily="34" charset="0"/>
                        </a:rPr>
                        <a:t>Bahan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Kekurangan Alat Dan Bahan (Kuali, Serbet, Mentega), Penghalang Angin Untuk Kompor</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marL="342900" lvl="0" indent="-342900" algn="just">
                        <a:lnSpc>
                          <a:spcPct val="107000"/>
                        </a:lnSpc>
                        <a:buFont typeface="Times New Roman" panose="02020603050405020304" pitchFamily="18" charset="0"/>
                        <a:buChar char="-"/>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marL="342900" lvl="0" indent="-342900" algn="just">
                        <a:lnSpc>
                          <a:spcPct val="107000"/>
                        </a:lnSpc>
                        <a:buFont typeface="Times New Roman" panose="02020603050405020304" pitchFamily="18" charset="0"/>
                        <a:buChar char="-"/>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marL="342900" lvl="0" indent="-342900" algn="just">
                        <a:lnSpc>
                          <a:spcPct val="107000"/>
                        </a:lnSpc>
                        <a:spcAft>
                          <a:spcPts val="800"/>
                        </a:spcAft>
                        <a:buFont typeface="Times New Roman" panose="02020603050405020304" pitchFamily="18" charset="0"/>
                        <a:buChar char="-"/>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29 Maret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35%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4212256096"/>
                  </a:ext>
                </a:extLst>
              </a:tr>
              <a:tr h="1231577">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Waktu Pelaksaan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Kelompok</a:t>
                      </a:r>
                      <a:r>
                        <a:rPr lang="en-ID" sz="1000" dirty="0">
                          <a:effectLst/>
                          <a:latin typeface="Arial" panose="020B0604020202020204" pitchFamily="34" charset="0"/>
                          <a:cs typeface="Arial" panose="020B0604020202020204" pitchFamily="34" charset="0"/>
                        </a:rPr>
                        <a:t> Kurang </a:t>
                      </a:r>
                      <a:r>
                        <a:rPr lang="en-ID" sz="1000" dirty="0" err="1">
                          <a:effectLst/>
                          <a:latin typeface="Arial" panose="020B0604020202020204" pitchFamily="34" charset="0"/>
                          <a:cs typeface="Arial" panose="020B0604020202020204" pitchFamily="34" charset="0"/>
                        </a:rPr>
                        <a:t>Partisipasi</a:t>
                      </a:r>
                      <a:r>
                        <a:rPr lang="en-ID" sz="1000" dirty="0">
                          <a:effectLst/>
                          <a:latin typeface="Arial" panose="020B0604020202020204" pitchFamily="34" charset="0"/>
                          <a:cs typeface="Arial" panose="020B0604020202020204" pitchFamily="34" charset="0"/>
                        </a:rPr>
                        <a:t>, Masyarakat Yang </a:t>
                      </a:r>
                      <a:r>
                        <a:rPr lang="en-ID" sz="1000" dirty="0" err="1">
                          <a:effectLst/>
                          <a:latin typeface="Arial" panose="020B0604020202020204" pitchFamily="34" charset="0"/>
                          <a:cs typeface="Arial" panose="020B0604020202020204" pitchFamily="34" charset="0"/>
                        </a:rPr>
                        <a:t>Datang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Tidak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Sesuai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Pemberitahuan</a:t>
                      </a:r>
                      <a:r>
                        <a:rPr lang="en-ID" sz="1000" dirty="0">
                          <a:effectLst/>
                          <a:latin typeface="Arial" panose="020B0604020202020204" pitchFamily="34" charset="0"/>
                          <a:cs typeface="Arial" panose="020B0604020202020204" pitchFamily="34" charset="0"/>
                        </a:rPr>
                        <a:t> Dari 100 Orang Yang </a:t>
                      </a:r>
                      <a:r>
                        <a:rPr lang="en-ID" sz="1000" dirty="0" err="1">
                          <a:effectLst/>
                          <a:latin typeface="Arial" panose="020B0604020202020204" pitchFamily="34" charset="0"/>
                          <a:cs typeface="Arial" panose="020B0604020202020204" pitchFamily="34" charset="0"/>
                        </a:rPr>
                        <a:t>Dijanjikan</a:t>
                      </a:r>
                      <a:r>
                        <a:rPr lang="en-ID" sz="1000" dirty="0">
                          <a:effectLst/>
                          <a:latin typeface="Arial" panose="020B0604020202020204" pitchFamily="34" charset="0"/>
                          <a:cs typeface="Arial" panose="020B0604020202020204" pitchFamily="34" charset="0"/>
                        </a:rPr>
                        <a:t> Yang </a:t>
                      </a:r>
                      <a:r>
                        <a:rPr lang="en-ID" sz="1000" dirty="0" err="1">
                          <a:effectLst/>
                          <a:latin typeface="Arial" panose="020B0604020202020204" pitchFamily="34" charset="0"/>
                          <a:cs typeface="Arial" panose="020B0604020202020204" pitchFamily="34" charset="0"/>
                        </a:rPr>
                        <a:t>Hadir</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Hanya</a:t>
                      </a:r>
                      <a:r>
                        <a:rPr lang="en-ID" sz="1000" dirty="0">
                          <a:effectLst/>
                          <a:latin typeface="Arial" panose="020B0604020202020204" pitchFamily="34" charset="0"/>
                          <a:cs typeface="Arial" panose="020B0604020202020204" pitchFamily="34" charset="0"/>
                        </a:rPr>
                        <a:t> 12 0rang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29 Maret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713334274"/>
                  </a:ext>
                </a:extLst>
              </a:tr>
              <a:tr h="97849">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gridSpan="15">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Evaluasi Pelaksanaan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2308280933"/>
                  </a:ext>
                </a:extLst>
              </a:tr>
              <a:tr h="407047">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Menyusun Rencana Kegiatan Evaluasi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Adopsi Dan Difusi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Wawacara Langsung Dan Bagi Kuesioner</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Kandara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4 Mei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Print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gridSpan="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2463777829"/>
                  </a:ext>
                </a:extLst>
              </a:tr>
              <a:tr h="1089661">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Menganalisis Dan Merumuskan Hasil Evaluasi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Kendala</a:t>
                      </a:r>
                      <a:r>
                        <a:rPr lang="en-ID" sz="1000" dirty="0">
                          <a:effectLst/>
                          <a:latin typeface="Arial" panose="020B0604020202020204" pitchFamily="34" charset="0"/>
                          <a:cs typeface="Arial" panose="020B0604020202020204" pitchFamily="34" charset="0"/>
                        </a:rPr>
                        <a:t>:</a:t>
                      </a:r>
                    </a:p>
                    <a:p>
                      <a:pPr algn="just">
                        <a:lnSpc>
                          <a:spcPct val="107000"/>
                        </a:lnSpc>
                        <a:spcAft>
                          <a:spcPts val="800"/>
                        </a:spcAft>
                      </a:pPr>
                      <a:r>
                        <a:rPr lang="en-ID" sz="1000" dirty="0" err="1">
                          <a:effectLst/>
                          <a:latin typeface="Arial" panose="020B0604020202020204" pitchFamily="34" charset="0"/>
                          <a:cs typeface="Arial" panose="020B0604020202020204" pitchFamily="34" charset="0"/>
                        </a:rPr>
                        <a:t>Sibuk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Sakit</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Sibuk</a:t>
                      </a:r>
                      <a:r>
                        <a:rPr lang="en-ID" sz="1000" dirty="0">
                          <a:effectLst/>
                          <a:latin typeface="Arial" panose="020B0604020202020204" pitchFamily="34" charset="0"/>
                          <a:cs typeface="Arial" panose="020B0604020202020204" pitchFamily="34" charset="0"/>
                        </a:rPr>
                        <a:t> Main Game, Masyarakat Kurang Excited, </a:t>
                      </a:r>
                      <a:r>
                        <a:rPr lang="en-ID" sz="1000" dirty="0" err="1">
                          <a:effectLst/>
                          <a:latin typeface="Arial" panose="020B0604020202020204" pitchFamily="34" charset="0"/>
                          <a:cs typeface="Arial" panose="020B0604020202020204" pitchFamily="34" charset="0"/>
                        </a:rPr>
                        <a:t>Kelompok</a:t>
                      </a:r>
                      <a:r>
                        <a:rPr lang="en-ID" sz="1000" dirty="0">
                          <a:effectLst/>
                          <a:latin typeface="Arial" panose="020B0604020202020204" pitchFamily="34" charset="0"/>
                          <a:cs typeface="Arial" panose="020B0604020202020204" pitchFamily="34" charset="0"/>
                        </a:rPr>
                        <a:t> Kurang </a:t>
                      </a:r>
                      <a:r>
                        <a:rPr lang="en-ID" sz="1000" dirty="0" err="1">
                          <a:effectLst/>
                          <a:latin typeface="Arial" panose="020B0604020202020204" pitchFamily="34" charset="0"/>
                          <a:cs typeface="Arial" panose="020B0604020202020204" pitchFamily="34" charset="0"/>
                        </a:rPr>
                        <a:t>Mendalami</a:t>
                      </a:r>
                      <a:r>
                        <a:rPr lang="en-ID" sz="1000" dirty="0">
                          <a:effectLst/>
                          <a:latin typeface="Arial" panose="020B0604020202020204" pitchFamily="34" charset="0"/>
                          <a:cs typeface="Arial" panose="020B0604020202020204" pitchFamily="34" charset="0"/>
                        </a:rPr>
                        <a:t> Peran Masing-Masing</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 Dan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gridSpan="2">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50%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3346" marR="43346" marT="0" marB="0"/>
                </a:tc>
                <a:tc hMerge="1">
                  <a:txBody>
                    <a:bodyPr/>
                    <a:lstStyle/>
                    <a:p>
                      <a:endParaRPr lang="en-ID"/>
                    </a:p>
                  </a:txBody>
                  <a:tcPr/>
                </a:tc>
                <a:tc gridSpan="2">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tc hMerge="1">
                  <a:txBody>
                    <a:bodyPr/>
                    <a:lstStyle/>
                    <a:p>
                      <a:endParaRPr lang="en-ID"/>
                    </a:p>
                  </a:txBody>
                  <a:tcPr/>
                </a:tc>
                <a:extLst>
                  <a:ext uri="{0D108BD9-81ED-4DB2-BD59-A6C34878D82A}">
                    <a16:rowId xmlns:a16="http://schemas.microsoft.com/office/drawing/2014/main" val="1512696612"/>
                  </a:ext>
                </a:extLst>
              </a:tr>
            </a:tbl>
          </a:graphicData>
        </a:graphic>
      </p:graphicFrame>
    </p:spTree>
    <p:extLst>
      <p:ext uri="{BB962C8B-B14F-4D97-AF65-F5344CB8AC3E}">
        <p14:creationId xmlns:p14="http://schemas.microsoft.com/office/powerpoint/2010/main" val="10417942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10031785" cy="604781"/>
          </a:xfrm>
        </p:spPr>
        <p:txBody>
          <a:bodyPr/>
          <a:lstStyle/>
          <a:p>
            <a:r>
              <a:rPr lang="en-US" dirty="0"/>
              <a:t>Program </a:t>
            </a:r>
            <a:r>
              <a:rPr lang="en-US" dirty="0" err="1"/>
              <a:t>Pelaporan</a:t>
            </a:r>
            <a:r>
              <a:rPr lang="en-US" dirty="0"/>
              <a:t> Hasil </a:t>
            </a:r>
            <a:r>
              <a:rPr lang="en-US" dirty="0" err="1"/>
              <a:t>Penyuluhan</a:t>
            </a:r>
            <a:r>
              <a:rPr lang="en-US" dirty="0"/>
              <a:t> </a:t>
            </a:r>
            <a:r>
              <a:rPr lang="en-US" dirty="0" err="1"/>
              <a:t>Kelompok</a:t>
            </a:r>
            <a:r>
              <a:rPr lang="en-US" dirty="0"/>
              <a:t> 2</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8D373A9D-752A-4D04-B346-27CC36750958}"/>
              </a:ext>
            </a:extLst>
          </p:cNvPr>
          <p:cNvSpPr txBox="1">
            <a:spLocks/>
          </p:cNvSpPr>
          <p:nvPr/>
        </p:nvSpPr>
        <p:spPr>
          <a:xfrm>
            <a:off x="0" y="3250455"/>
            <a:ext cx="7765366"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2,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4CD70109-505C-4CCE-85FA-46B183B55244}"/>
              </a:ext>
            </a:extLst>
          </p:cNvPr>
          <p:cNvGraphicFramePr>
            <a:graphicFrameLocks noGrp="1"/>
          </p:cNvGraphicFramePr>
          <p:nvPr>
            <p:extLst>
              <p:ext uri="{D42A27DB-BD31-4B8C-83A1-F6EECF244321}">
                <p14:modId xmlns:p14="http://schemas.microsoft.com/office/powerpoint/2010/main" val="141193034"/>
              </p:ext>
            </p:extLst>
          </p:nvPr>
        </p:nvGraphicFramePr>
        <p:xfrm>
          <a:off x="0" y="1139381"/>
          <a:ext cx="10041201" cy="2072388"/>
        </p:xfrm>
        <a:graphic>
          <a:graphicData uri="http://schemas.openxmlformats.org/drawingml/2006/table">
            <a:tbl>
              <a:tblPr firstRow="1" firstCol="1" bandRow="1">
                <a:tableStyleId>{5C22544A-7EE6-4342-B048-85BDC9FD1C3A}</a:tableStyleId>
              </a:tblPr>
              <a:tblGrid>
                <a:gridCol w="1025323">
                  <a:extLst>
                    <a:ext uri="{9D8B030D-6E8A-4147-A177-3AD203B41FA5}">
                      <a16:colId xmlns:a16="http://schemas.microsoft.com/office/drawing/2014/main" val="759629715"/>
                    </a:ext>
                  </a:extLst>
                </a:gridCol>
                <a:gridCol w="900131">
                  <a:extLst>
                    <a:ext uri="{9D8B030D-6E8A-4147-A177-3AD203B41FA5}">
                      <a16:colId xmlns:a16="http://schemas.microsoft.com/office/drawing/2014/main" val="2399224131"/>
                    </a:ext>
                  </a:extLst>
                </a:gridCol>
                <a:gridCol w="901831">
                  <a:extLst>
                    <a:ext uri="{9D8B030D-6E8A-4147-A177-3AD203B41FA5}">
                      <a16:colId xmlns:a16="http://schemas.microsoft.com/office/drawing/2014/main" val="1067553680"/>
                    </a:ext>
                  </a:extLst>
                </a:gridCol>
                <a:gridCol w="883137">
                  <a:extLst>
                    <a:ext uri="{9D8B030D-6E8A-4147-A177-3AD203B41FA5}">
                      <a16:colId xmlns:a16="http://schemas.microsoft.com/office/drawing/2014/main" val="2465979549"/>
                    </a:ext>
                  </a:extLst>
                </a:gridCol>
                <a:gridCol w="1025323">
                  <a:extLst>
                    <a:ext uri="{9D8B030D-6E8A-4147-A177-3AD203B41FA5}">
                      <a16:colId xmlns:a16="http://schemas.microsoft.com/office/drawing/2014/main" val="1738811202"/>
                    </a:ext>
                  </a:extLst>
                </a:gridCol>
                <a:gridCol w="764743">
                  <a:extLst>
                    <a:ext uri="{9D8B030D-6E8A-4147-A177-3AD203B41FA5}">
                      <a16:colId xmlns:a16="http://schemas.microsoft.com/office/drawing/2014/main" val="3391885075"/>
                    </a:ext>
                  </a:extLst>
                </a:gridCol>
                <a:gridCol w="675807">
                  <a:extLst>
                    <a:ext uri="{9D8B030D-6E8A-4147-A177-3AD203B41FA5}">
                      <a16:colId xmlns:a16="http://schemas.microsoft.com/office/drawing/2014/main" val="1290832490"/>
                    </a:ext>
                  </a:extLst>
                </a:gridCol>
                <a:gridCol w="675807">
                  <a:extLst>
                    <a:ext uri="{9D8B030D-6E8A-4147-A177-3AD203B41FA5}">
                      <a16:colId xmlns:a16="http://schemas.microsoft.com/office/drawing/2014/main" val="1851035801"/>
                    </a:ext>
                  </a:extLst>
                </a:gridCol>
                <a:gridCol w="561945">
                  <a:extLst>
                    <a:ext uri="{9D8B030D-6E8A-4147-A177-3AD203B41FA5}">
                      <a16:colId xmlns:a16="http://schemas.microsoft.com/office/drawing/2014/main" val="4073920"/>
                    </a:ext>
                  </a:extLst>
                </a:gridCol>
                <a:gridCol w="781738">
                  <a:extLst>
                    <a:ext uri="{9D8B030D-6E8A-4147-A177-3AD203B41FA5}">
                      <a16:colId xmlns:a16="http://schemas.microsoft.com/office/drawing/2014/main" val="2043379599"/>
                    </a:ext>
                  </a:extLst>
                </a:gridCol>
                <a:gridCol w="781738">
                  <a:extLst>
                    <a:ext uri="{9D8B030D-6E8A-4147-A177-3AD203B41FA5}">
                      <a16:colId xmlns:a16="http://schemas.microsoft.com/office/drawing/2014/main" val="1855568426"/>
                    </a:ext>
                  </a:extLst>
                </a:gridCol>
                <a:gridCol w="781738">
                  <a:extLst>
                    <a:ext uri="{9D8B030D-6E8A-4147-A177-3AD203B41FA5}">
                      <a16:colId xmlns:a16="http://schemas.microsoft.com/office/drawing/2014/main" val="815041309"/>
                    </a:ext>
                  </a:extLst>
                </a:gridCol>
                <a:gridCol w="93980">
                  <a:extLst>
                    <a:ext uri="{9D8B030D-6E8A-4147-A177-3AD203B41FA5}">
                      <a16:colId xmlns:a16="http://schemas.microsoft.com/office/drawing/2014/main" val="3977426671"/>
                    </a:ext>
                  </a:extLst>
                </a:gridCol>
                <a:gridCol w="93980">
                  <a:extLst>
                    <a:ext uri="{9D8B030D-6E8A-4147-A177-3AD203B41FA5}">
                      <a16:colId xmlns:a16="http://schemas.microsoft.com/office/drawing/2014/main" val="1748961940"/>
                    </a:ext>
                  </a:extLst>
                </a:gridCol>
                <a:gridCol w="93980">
                  <a:extLst>
                    <a:ext uri="{9D8B030D-6E8A-4147-A177-3AD203B41FA5}">
                      <a16:colId xmlns:a16="http://schemas.microsoft.com/office/drawing/2014/main" val="1657568040"/>
                    </a:ext>
                  </a:extLst>
                </a:gridCol>
              </a:tblGrid>
              <a:tr h="0">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No</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Tujuan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Masalah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Sasaran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gridSpan="9">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Kegiatan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ID"/>
                    </a:p>
                  </a:txBody>
                  <a:tcPr/>
                </a:tc>
                <a:extLst>
                  <a:ext uri="{0D108BD9-81ED-4DB2-BD59-A6C34878D82A}">
                    <a16:rowId xmlns:a16="http://schemas.microsoft.com/office/drawing/2014/main" val="3374674099"/>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Materi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Metode</a:t>
                      </a:r>
                      <a:r>
                        <a:rPr lang="en-ID" sz="1000" dirty="0">
                          <a:effectLst/>
                          <a:latin typeface="Arial" panose="020B0604020202020204" pitchFamily="34" charset="0"/>
                          <a:cs typeface="Arial" panose="020B0604020202020204" pitchFamily="34" charset="0"/>
                        </a:rPr>
                        <a:t>/</a:t>
                      </a:r>
                      <a:r>
                        <a:rPr lang="en-ID" sz="1000" dirty="0" err="1">
                          <a:effectLst/>
                          <a:latin typeface="Arial" panose="020B0604020202020204" pitchFamily="34" charset="0"/>
                          <a:cs typeface="Arial" panose="020B0604020202020204" pitchFamily="34" charset="0"/>
                        </a:rPr>
                        <a:t>Kegiatan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Vol</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Lokasi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Waktu</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Sumber Biaya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Penanggung Jawab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Pelaksanaan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ID"/>
                    </a:p>
                  </a:txBody>
                  <a:tcPr/>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078563216"/>
                  </a:ext>
                </a:extLst>
              </a:tr>
              <a:tr h="0">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4</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6</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7</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8</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9</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ID"/>
                    </a:p>
                  </a:txBody>
                  <a:tcPr/>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276334396"/>
                  </a:ext>
                </a:extLst>
              </a:tr>
              <a:tr h="0">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IV</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Pelaporan Hasil Penyuluhan Dalam Bentuk Jurnal Pkm (Pengabdian Kepada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Tidak Tepat Waktu Dalam Pengerjaan Jurnal</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Definisi Hati Ayam, Komposisi Ubi Kayu Dan Proses Pembuatan Kambambang</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Mencari Referensi Jurnal Dan Artikel</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Kandara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6 April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Kelompok</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gridSpan="2">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ID"/>
                    </a:p>
                  </a:txBody>
                  <a:tcPr/>
                </a:tc>
                <a:tc>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978993482"/>
                  </a:ext>
                </a:extLst>
              </a:tr>
            </a:tbl>
          </a:graphicData>
        </a:graphic>
      </p:graphicFrame>
    </p:spTree>
    <p:extLst>
      <p:ext uri="{BB962C8B-B14F-4D97-AF65-F5344CB8AC3E}">
        <p14:creationId xmlns:p14="http://schemas.microsoft.com/office/powerpoint/2010/main" val="2201237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440738" cy="604781"/>
          </a:xfrm>
        </p:spPr>
        <p:txBody>
          <a:bodyPr/>
          <a:lstStyle/>
          <a:p>
            <a:r>
              <a:rPr lang="en-US" dirty="0"/>
              <a:t>Program </a:t>
            </a:r>
            <a:r>
              <a:rPr lang="en-US" dirty="0" err="1"/>
              <a:t>Persiapan</a:t>
            </a:r>
            <a:r>
              <a:rPr lang="en-US" dirty="0"/>
              <a:t> </a:t>
            </a:r>
            <a:r>
              <a:rPr lang="en-US" dirty="0" err="1"/>
              <a:t>Kelompok</a:t>
            </a:r>
            <a:r>
              <a:rPr lang="en-US" dirty="0"/>
              <a:t> 3</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56CAF2C7-80ED-4A99-86FE-875B726A68B6}"/>
              </a:ext>
            </a:extLst>
          </p:cNvPr>
          <p:cNvSpPr txBox="1">
            <a:spLocks/>
          </p:cNvSpPr>
          <p:nvPr/>
        </p:nvSpPr>
        <p:spPr>
          <a:xfrm>
            <a:off x="9802758" y="922150"/>
            <a:ext cx="2389242"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3,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4A9A06AD-BE63-4509-993F-C32A629E7A74}"/>
              </a:ext>
            </a:extLst>
          </p:cNvPr>
          <p:cNvGraphicFramePr>
            <a:graphicFrameLocks noGrp="1"/>
          </p:cNvGraphicFramePr>
          <p:nvPr>
            <p:extLst>
              <p:ext uri="{D42A27DB-BD31-4B8C-83A1-F6EECF244321}">
                <p14:modId xmlns:p14="http://schemas.microsoft.com/office/powerpoint/2010/main" val="4139066589"/>
              </p:ext>
            </p:extLst>
          </p:nvPr>
        </p:nvGraphicFramePr>
        <p:xfrm>
          <a:off x="0" y="922150"/>
          <a:ext cx="9828710" cy="5285199"/>
        </p:xfrm>
        <a:graphic>
          <a:graphicData uri="http://schemas.openxmlformats.org/drawingml/2006/table">
            <a:tbl>
              <a:tblPr firstRow="1" firstCol="1" bandRow="1">
                <a:tableStyleId>{5C22544A-7EE6-4342-B048-85BDC9FD1C3A}</a:tableStyleId>
              </a:tblPr>
              <a:tblGrid>
                <a:gridCol w="320262">
                  <a:extLst>
                    <a:ext uri="{9D8B030D-6E8A-4147-A177-3AD203B41FA5}">
                      <a16:colId xmlns:a16="http://schemas.microsoft.com/office/drawing/2014/main" val="3473671370"/>
                    </a:ext>
                  </a:extLst>
                </a:gridCol>
                <a:gridCol w="1027778">
                  <a:extLst>
                    <a:ext uri="{9D8B030D-6E8A-4147-A177-3AD203B41FA5}">
                      <a16:colId xmlns:a16="http://schemas.microsoft.com/office/drawing/2014/main" val="3543134362"/>
                    </a:ext>
                  </a:extLst>
                </a:gridCol>
                <a:gridCol w="1166959">
                  <a:extLst>
                    <a:ext uri="{9D8B030D-6E8A-4147-A177-3AD203B41FA5}">
                      <a16:colId xmlns:a16="http://schemas.microsoft.com/office/drawing/2014/main" val="3237004179"/>
                    </a:ext>
                  </a:extLst>
                </a:gridCol>
                <a:gridCol w="843445">
                  <a:extLst>
                    <a:ext uri="{9D8B030D-6E8A-4147-A177-3AD203B41FA5}">
                      <a16:colId xmlns:a16="http://schemas.microsoft.com/office/drawing/2014/main" val="846564429"/>
                    </a:ext>
                  </a:extLst>
                </a:gridCol>
                <a:gridCol w="1051419">
                  <a:extLst>
                    <a:ext uri="{9D8B030D-6E8A-4147-A177-3AD203B41FA5}">
                      <a16:colId xmlns:a16="http://schemas.microsoft.com/office/drawing/2014/main" val="3098237445"/>
                    </a:ext>
                  </a:extLst>
                </a:gridCol>
                <a:gridCol w="1178512">
                  <a:extLst>
                    <a:ext uri="{9D8B030D-6E8A-4147-A177-3AD203B41FA5}">
                      <a16:colId xmlns:a16="http://schemas.microsoft.com/office/drawing/2014/main" val="1882096311"/>
                    </a:ext>
                  </a:extLst>
                </a:gridCol>
                <a:gridCol w="427500">
                  <a:extLst>
                    <a:ext uri="{9D8B030D-6E8A-4147-A177-3AD203B41FA5}">
                      <a16:colId xmlns:a16="http://schemas.microsoft.com/office/drawing/2014/main" val="1849702551"/>
                    </a:ext>
                  </a:extLst>
                </a:gridCol>
                <a:gridCol w="751014">
                  <a:extLst>
                    <a:ext uri="{9D8B030D-6E8A-4147-A177-3AD203B41FA5}">
                      <a16:colId xmlns:a16="http://schemas.microsoft.com/office/drawing/2014/main" val="355428854"/>
                    </a:ext>
                  </a:extLst>
                </a:gridCol>
                <a:gridCol w="589256">
                  <a:extLst>
                    <a:ext uri="{9D8B030D-6E8A-4147-A177-3AD203B41FA5}">
                      <a16:colId xmlns:a16="http://schemas.microsoft.com/office/drawing/2014/main" val="3593253622"/>
                    </a:ext>
                  </a:extLst>
                </a:gridCol>
                <a:gridCol w="623919">
                  <a:extLst>
                    <a:ext uri="{9D8B030D-6E8A-4147-A177-3AD203B41FA5}">
                      <a16:colId xmlns:a16="http://schemas.microsoft.com/office/drawing/2014/main" val="2824802072"/>
                    </a:ext>
                  </a:extLst>
                </a:gridCol>
                <a:gridCol w="797662">
                  <a:extLst>
                    <a:ext uri="{9D8B030D-6E8A-4147-A177-3AD203B41FA5}">
                      <a16:colId xmlns:a16="http://schemas.microsoft.com/office/drawing/2014/main" val="1587555629"/>
                    </a:ext>
                  </a:extLst>
                </a:gridCol>
                <a:gridCol w="754209">
                  <a:extLst>
                    <a:ext uri="{9D8B030D-6E8A-4147-A177-3AD203B41FA5}">
                      <a16:colId xmlns:a16="http://schemas.microsoft.com/office/drawing/2014/main" val="1170095920"/>
                    </a:ext>
                  </a:extLst>
                </a:gridCol>
                <a:gridCol w="296775">
                  <a:extLst>
                    <a:ext uri="{9D8B030D-6E8A-4147-A177-3AD203B41FA5}">
                      <a16:colId xmlns:a16="http://schemas.microsoft.com/office/drawing/2014/main" val="652223686"/>
                    </a:ext>
                  </a:extLst>
                </a:gridCol>
              </a:tblGrid>
              <a:tr h="86933">
                <a:tc rowSpan="2">
                  <a:txBody>
                    <a:bodyPr/>
                    <a:lstStyle/>
                    <a:p>
                      <a:pPr marL="5334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NO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rowSpan="2">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TUJUAN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rowSpan="2">
                  <a:txBody>
                    <a:bodyPr/>
                    <a:lstStyle/>
                    <a:p>
                      <a:pPr marL="6350" marR="22225" indent="-6350" algn="ctr">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MASALAH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rowSpan="2">
                  <a:txBody>
                    <a:bodyPr/>
                    <a:lstStyle/>
                    <a:p>
                      <a:pPr marL="6350" marR="22225" indent="-6350" algn="ctr">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SASARAN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r>
                        <a:rPr lang="en-ID" sz="800" kern="100">
                          <a:effectLst/>
                          <a:latin typeface="Arial" panose="020B0604020202020204" pitchFamily="34" charset="0"/>
                          <a:cs typeface="Arial" panose="020B0604020202020204" pitchFamily="34" charset="0"/>
                        </a:rPr>
                        <a:t> </a:t>
                      </a:r>
                      <a:endParaRPr lang="en-ID" sz="800"/>
                    </a:p>
                  </a:txBody>
                  <a:tcPr marL="13204" marR="7137" marT="1427" marB="0"/>
                </a:tc>
                <a:tc>
                  <a:txBody>
                    <a:bodyPr/>
                    <a:lstStyle/>
                    <a:p>
                      <a:r>
                        <a:rPr lang="en-ID" sz="800" kern="100">
                          <a:effectLst/>
                          <a:latin typeface="Arial" panose="020B0604020202020204" pitchFamily="34" charset="0"/>
                          <a:cs typeface="Arial" panose="020B0604020202020204" pitchFamily="34" charset="0"/>
                        </a:rPr>
                        <a:t> </a:t>
                      </a:r>
                      <a:endParaRPr lang="en-ID" sz="800"/>
                    </a:p>
                  </a:txBody>
                  <a:tcPr marL="13204" marR="7137" marT="1427" marB="0"/>
                </a:tc>
                <a:tc gridSpan="3">
                  <a:txBody>
                    <a:bodyPr/>
                    <a:lstStyle/>
                    <a:p>
                      <a:r>
                        <a:rPr lang="en-ID" sz="800" kern="100">
                          <a:effectLst/>
                          <a:latin typeface="Arial" panose="020B0604020202020204" pitchFamily="34" charset="0"/>
                          <a:cs typeface="Arial" panose="020B0604020202020204" pitchFamily="34" charset="0"/>
                        </a:rPr>
                        <a:t>KEGIATAN PENYULUHAN </a:t>
                      </a:r>
                      <a:endParaRPr lang="en-ID" sz="800"/>
                    </a:p>
                  </a:txBody>
                  <a:tcPr marL="13204" marR="7137" marT="1427" marB="0"/>
                </a:tc>
                <a:tc hMerge="1">
                  <a:txBody>
                    <a:bodyPr/>
                    <a:lstStyle/>
                    <a:p>
                      <a:endParaRPr lang="en-ID"/>
                    </a:p>
                  </a:txBody>
                  <a:tcPr/>
                </a:tc>
                <a:tc hMerge="1">
                  <a:txBody>
                    <a:bodyPr/>
                    <a:lstStyle/>
                    <a:p>
                      <a:endParaRPr lang="en-ID"/>
                    </a:p>
                  </a:txBody>
                  <a:tcPr marL="13204" marR="7137" marT="1427" marB="0"/>
                </a:tc>
                <a:tc>
                  <a:txBody>
                    <a:bodyPr/>
                    <a:lstStyle/>
                    <a:p>
                      <a:pPr marL="330835" indent="-6350">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 </a:t>
                      </a:r>
                      <a:endParaRPr lang="en-ID" sz="8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 </a:t>
                      </a:r>
                      <a:endParaRPr lang="en-ID" sz="8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 </a:t>
                      </a:r>
                      <a:endParaRPr lang="en-ID" sz="8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 </a:t>
                      </a:r>
                      <a:endParaRPr lang="en-ID" sz="8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extLst>
                  <a:ext uri="{0D108BD9-81ED-4DB2-BD59-A6C34878D82A}">
                    <a16:rowId xmlns:a16="http://schemas.microsoft.com/office/drawing/2014/main" val="2265201647"/>
                  </a:ext>
                </a:extLst>
              </a:tr>
              <a:tr h="17515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r>
                        <a:rPr lang="en-ID" sz="800" kern="100" dirty="0">
                          <a:effectLst/>
                          <a:latin typeface="Arial" panose="020B0604020202020204" pitchFamily="34" charset="0"/>
                          <a:cs typeface="Arial" panose="020B0604020202020204" pitchFamily="34" charset="0"/>
                        </a:rPr>
                        <a:t>MATERI </a:t>
                      </a:r>
                      <a:endParaRPr lang="en-ID" sz="800" dirty="0"/>
                    </a:p>
                  </a:txBody>
                  <a:tcPr marL="13204" marR="7137" marT="1427" marB="0"/>
                </a:tc>
                <a:tc>
                  <a:txBody>
                    <a:bodyPr/>
                    <a:lstStyle/>
                    <a:p>
                      <a:pPr algn="ctr"/>
                      <a:r>
                        <a:rPr lang="en-ID" sz="800" kern="100" dirty="0">
                          <a:effectLst/>
                          <a:latin typeface="Arial" panose="020B0604020202020204" pitchFamily="34" charset="0"/>
                          <a:cs typeface="Arial" panose="020B0604020202020204" pitchFamily="34" charset="0"/>
                        </a:rPr>
                        <a:t>METODE/ KEGIATAN </a:t>
                      </a:r>
                      <a:endParaRPr lang="en-ID" sz="800" dirty="0"/>
                    </a:p>
                  </a:txBody>
                  <a:tcPr marL="13204" marR="7137" marT="1427" marB="0"/>
                </a:tc>
                <a:tc>
                  <a:txBody>
                    <a:bodyPr/>
                    <a:lstStyle/>
                    <a:p>
                      <a:pPr algn="ctr"/>
                      <a:r>
                        <a:rPr lang="en-ID" sz="800" kern="100" dirty="0">
                          <a:effectLst/>
                          <a:latin typeface="Arial" panose="020B0604020202020204" pitchFamily="34" charset="0"/>
                          <a:cs typeface="Arial" panose="020B0604020202020204" pitchFamily="34" charset="0"/>
                        </a:rPr>
                        <a:t>VOL </a:t>
                      </a:r>
                      <a:endParaRPr lang="en-ID" sz="800" dirty="0"/>
                    </a:p>
                  </a:txBody>
                  <a:tcPr marL="13204" marR="7137" marT="1427" marB="0"/>
                </a:tc>
                <a:tc>
                  <a:txBody>
                    <a:bodyPr/>
                    <a:lstStyle/>
                    <a:p>
                      <a:pPr marL="3937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LOKASI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4254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WAKTU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SUMBER BIAYA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PENANGGUNG JAWAB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PELAKSANA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1079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KET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extLst>
                  <a:ext uri="{0D108BD9-81ED-4DB2-BD59-A6C34878D82A}">
                    <a16:rowId xmlns:a16="http://schemas.microsoft.com/office/drawing/2014/main" val="1921880410"/>
                  </a:ext>
                </a:extLst>
              </a:tr>
              <a:tr h="86933">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1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032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2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032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3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1905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4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r>
                        <a:rPr lang="en-ID" sz="800" kern="100">
                          <a:effectLst/>
                          <a:latin typeface="Arial" panose="020B0604020202020204" pitchFamily="34" charset="0"/>
                          <a:cs typeface="Arial" panose="020B0604020202020204" pitchFamily="34" charset="0"/>
                        </a:rPr>
                        <a:t>5 </a:t>
                      </a:r>
                      <a:endParaRPr lang="en-ID" sz="800"/>
                    </a:p>
                  </a:txBody>
                  <a:tcPr marL="13204" marR="7137" marT="1427" marB="0"/>
                </a:tc>
                <a:tc>
                  <a:txBody>
                    <a:bodyPr/>
                    <a:lstStyle/>
                    <a:p>
                      <a:r>
                        <a:rPr lang="en-ID" sz="800" kern="100">
                          <a:effectLst/>
                          <a:latin typeface="Arial" panose="020B0604020202020204" pitchFamily="34" charset="0"/>
                          <a:cs typeface="Arial" panose="020B0604020202020204" pitchFamily="34" charset="0"/>
                        </a:rPr>
                        <a:t>6 </a:t>
                      </a:r>
                      <a:endParaRPr lang="en-ID" sz="800"/>
                    </a:p>
                  </a:txBody>
                  <a:tcPr marL="13204" marR="7137" marT="1427" marB="0"/>
                </a:tc>
                <a:tc>
                  <a:txBody>
                    <a:bodyPr/>
                    <a:lstStyle/>
                    <a:p>
                      <a:pPr algn="ctr"/>
                      <a:r>
                        <a:rPr lang="en-ID" sz="800" kern="100">
                          <a:effectLst/>
                          <a:latin typeface="Arial" panose="020B0604020202020204" pitchFamily="34" charset="0"/>
                          <a:cs typeface="Arial" panose="020B0604020202020204" pitchFamily="34" charset="0"/>
                        </a:rPr>
                        <a:t>7 </a:t>
                      </a:r>
                      <a:endParaRPr lang="en-ID" sz="800"/>
                    </a:p>
                  </a:txBody>
                  <a:tcPr marL="13204" marR="7137" marT="1427" marB="0"/>
                </a:tc>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8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9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3495" indent="-6350" algn="ctr">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10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3495" indent="-6350" algn="ctr">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11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12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413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13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extLst>
                  <a:ext uri="{0D108BD9-81ED-4DB2-BD59-A6C34878D82A}">
                    <a16:rowId xmlns:a16="http://schemas.microsoft.com/office/drawing/2014/main" val="1898185777"/>
                  </a:ext>
                </a:extLst>
              </a:tr>
              <a:tr h="42824">
                <a:tc>
                  <a:txBody>
                    <a:bodyPr/>
                    <a:lstStyle/>
                    <a:p>
                      <a:pPr marL="6350" marR="2286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I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gridSpan="3">
                  <a:txBody>
                    <a:bodyPr/>
                    <a:lstStyle/>
                    <a:p>
                      <a:pPr marL="2286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PERSIAPAN PENYULUHAN</a:t>
                      </a:r>
                      <a:endParaRPr lang="en-ID" sz="8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hMerge="1">
                  <a:txBody>
                    <a:bodyPr/>
                    <a:lstStyle/>
                    <a:p>
                      <a:endParaRPr lang="en-ID"/>
                    </a:p>
                  </a:txBody>
                  <a:tcPr/>
                </a:tc>
                <a:tc hMerge="1">
                  <a:txBody>
                    <a:bodyPr/>
                    <a:lstStyle/>
                    <a:p>
                      <a:pPr marL="22860" indent="-6350" algn="just">
                        <a:lnSpc>
                          <a:spcPct val="103000"/>
                        </a:lnSpc>
                        <a:spcBef>
                          <a:spcPts val="35"/>
                        </a:spcBef>
                        <a:spcAft>
                          <a:spcPts val="20"/>
                        </a:spcAft>
                      </a:pP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r>
                        <a:rPr lang="en-ID" sz="800" kern="100" dirty="0">
                          <a:effectLst/>
                          <a:latin typeface="Arial" panose="020B0604020202020204" pitchFamily="34" charset="0"/>
                          <a:cs typeface="Arial" panose="020B0604020202020204" pitchFamily="34" charset="0"/>
                        </a:rPr>
                        <a:t> </a:t>
                      </a:r>
                      <a:endParaRPr lang="en-ID" sz="800" dirty="0"/>
                    </a:p>
                  </a:txBody>
                  <a:tcPr marL="13204" marR="7137" marT="1427" marB="0"/>
                </a:tc>
                <a:tc>
                  <a:txBody>
                    <a:bodyPr/>
                    <a:lstStyle/>
                    <a:p>
                      <a:r>
                        <a:rPr lang="en-ID" sz="800" kern="100" dirty="0">
                          <a:effectLst/>
                          <a:latin typeface="Arial" panose="020B0604020202020204" pitchFamily="34" charset="0"/>
                          <a:cs typeface="Arial" panose="020B0604020202020204" pitchFamily="34" charset="0"/>
                        </a:rPr>
                        <a:t> </a:t>
                      </a:r>
                      <a:endParaRPr lang="en-ID" sz="800" dirty="0"/>
                    </a:p>
                  </a:txBody>
                  <a:tcPr marL="13204" marR="7137" marT="1427" marB="0"/>
                </a:tc>
                <a:tc gridSpan="3">
                  <a:txBody>
                    <a:bodyPr/>
                    <a:lstStyle/>
                    <a:p>
                      <a:r>
                        <a:rPr lang="en-ID" sz="800" kern="100" dirty="0">
                          <a:effectLst/>
                          <a:latin typeface="Arial" panose="020B0604020202020204" pitchFamily="34" charset="0"/>
                          <a:cs typeface="Arial" panose="020B0604020202020204" pitchFamily="34" charset="0"/>
                        </a:rPr>
                        <a:t> </a:t>
                      </a:r>
                      <a:endParaRPr lang="en-ID" sz="800" dirty="0"/>
                    </a:p>
                  </a:txBody>
                  <a:tcPr marL="13204" marR="7137" marT="1427" marB="0"/>
                </a:tc>
                <a:tc hMerge="1">
                  <a:txBody>
                    <a:bodyPr/>
                    <a:lstStyle/>
                    <a:p>
                      <a:endParaRPr lang="en-ID"/>
                    </a:p>
                  </a:txBody>
                  <a:tcPr/>
                </a:tc>
                <a:tc hMerge="1">
                  <a:txBody>
                    <a:bodyPr/>
                    <a:lstStyle/>
                    <a:p>
                      <a:pPr algn="ctr"/>
                      <a:endParaRPr lang="en-ID" dirty="0"/>
                    </a:p>
                  </a:txBody>
                  <a:tcPr marL="13204" marR="7137" marT="1427" marB="0"/>
                </a:tc>
                <a:tc>
                  <a:txBody>
                    <a:bodyPr/>
                    <a:lstStyle/>
                    <a:p>
                      <a:pPr marL="330835" indent="-6350">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 </a:t>
                      </a:r>
                      <a:endParaRPr lang="en-ID" sz="8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extLst>
                  <a:ext uri="{0D108BD9-81ED-4DB2-BD59-A6C34878D82A}">
                    <a16:rowId xmlns:a16="http://schemas.microsoft.com/office/drawing/2014/main" val="648612442"/>
                  </a:ext>
                </a:extLst>
              </a:tr>
              <a:tr h="42824">
                <a:tc>
                  <a:txBody>
                    <a:bodyPr/>
                    <a:lstStyle/>
                    <a:p>
                      <a:pPr marL="6350" marR="2349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A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gridSpan="12">
                  <a:txBody>
                    <a:bodyPr/>
                    <a:lstStyle/>
                    <a:p>
                      <a:pPr marL="330835" indent="-6350" algn="ctr">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Identifikasi Potensi Sumber Daya Alam di Desa Mbatakapidu </a:t>
                      </a:r>
                      <a:endParaRPr lang="en-ID" sz="8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3449581056"/>
                  </a:ext>
                </a:extLst>
              </a:tr>
              <a:tr h="1101431">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1</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3241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Persiapan</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alat</a:t>
                      </a:r>
                      <a:r>
                        <a:rPr lang="en-ID" sz="800" kern="100" dirty="0">
                          <a:effectLst/>
                          <a:latin typeface="Arial" panose="020B0604020202020204" pitchFamily="34" charset="0"/>
                          <a:cs typeface="Arial" panose="020B0604020202020204" pitchFamily="34" charset="0"/>
                        </a:rPr>
                        <a:t> dan </a:t>
                      </a:r>
                      <a:r>
                        <a:rPr lang="en-ID" sz="800" kern="100" dirty="0" err="1">
                          <a:effectLst/>
                          <a:latin typeface="Arial" panose="020B0604020202020204" pitchFamily="34" charset="0"/>
                          <a:cs typeface="Arial" panose="020B0604020202020204" pitchFamily="34" charset="0"/>
                        </a:rPr>
                        <a:t>bahan</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membawa</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contoh</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produk</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jadi</a:t>
                      </a:r>
                      <a:r>
                        <a:rPr lang="en-ID" sz="800" kern="100" dirty="0">
                          <a:effectLst/>
                          <a:latin typeface="Arial" panose="020B0604020202020204" pitchFamily="34" charset="0"/>
                          <a:cs typeface="Arial" panose="020B0604020202020204" pitchFamily="34" charset="0"/>
                        </a:rPr>
                        <a:t> di </a:t>
                      </a:r>
                      <a:r>
                        <a:rPr lang="en-ID" sz="800" kern="100" dirty="0" err="1">
                          <a:effectLst/>
                          <a:latin typeface="Arial" panose="020B0604020202020204" pitchFamily="34" charset="0"/>
                          <a:cs typeface="Arial" panose="020B0604020202020204" pitchFamily="34" charset="0"/>
                        </a:rPr>
                        <a:t>desa</a:t>
                      </a:r>
                      <a:r>
                        <a:rPr lang="en-ID" sz="800" kern="100" dirty="0">
                          <a:effectLst/>
                          <a:latin typeface="Arial" panose="020B0604020202020204" pitchFamily="34" charset="0"/>
                          <a:cs typeface="Arial" panose="020B0604020202020204" pitchFamily="34" charset="0"/>
                        </a:rPr>
                        <a:t>)</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3241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bahan pakan belum diangin-anginkan, larutan EM4 lebih, kawan tidak datang tepat waktu, pengumpulan dana terbatas</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0320"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Kelompok Mahasiswa dan dosen</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Pembuatan contoh pakan silase yang sudah jadi selama penyimpanan 2 minggu.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Praktek pembuatan pakan silase oleh mahasiswa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algn="ctr"/>
                      <a:r>
                        <a:rPr lang="nl-NL" sz="800" kern="100">
                          <a:effectLst/>
                          <a:latin typeface="Arial" panose="020B0604020202020204" pitchFamily="34" charset="0"/>
                          <a:cs typeface="Arial" panose="020B0604020202020204" pitchFamily="34" charset="0"/>
                        </a:rPr>
                        <a:t>1</a:t>
                      </a:r>
                      <a:endParaRPr lang="en-ID" sz="800" dirty="0"/>
                    </a:p>
                  </a:txBody>
                  <a:tcPr marL="13204" marR="7137" marT="1427" marB="0" anchor="ctr"/>
                </a:tc>
                <a:tc>
                  <a:txBody>
                    <a:bodyPr/>
                    <a:lstStyle/>
                    <a:p>
                      <a:pPr marL="6350" marR="49530"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Desa Mbatakapidu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Maret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Patungan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6350"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Semua anggota kelompok</a:t>
                      </a:r>
                      <a:endParaRPr lang="en-ID" sz="800" kern="100" dirty="0">
                        <a:effectLst/>
                        <a:latin typeface="Arial" panose="020B0604020202020204" pitchFamily="34" charset="0"/>
                        <a:cs typeface="Arial" panose="020B0604020202020204" pitchFamily="34" charset="0"/>
                      </a:endParaRPr>
                    </a:p>
                  </a:txBody>
                  <a:tcPr marL="13204" marR="7137" marT="1427" marB="0" anchor="ctr"/>
                </a:tc>
                <a:tc>
                  <a:txBody>
                    <a:bodyPr/>
                    <a:lstStyle/>
                    <a:p>
                      <a:pPr marL="0" lvl="0" indent="0" algn="just" fontAlgn="base">
                        <a:lnSpc>
                          <a:spcPct val="103000"/>
                        </a:lnSpc>
                        <a:spcBef>
                          <a:spcPts val="35"/>
                        </a:spcBef>
                        <a:spcAft>
                          <a:spcPts val="20"/>
                        </a:spcAft>
                        <a:buClr>
                          <a:srgbClr val="000000"/>
                        </a:buClr>
                        <a:buSzPts val="700"/>
                        <a:buFont typeface="Symbol" panose="05050102010706020507" pitchFamily="18" charset="2"/>
                        <a:buChar char="-"/>
                      </a:pPr>
                      <a:r>
                        <a:rPr lang="nl-NL" sz="800" u="none" strike="noStrike" kern="100" dirty="0">
                          <a:effectLst/>
                          <a:uFill>
                            <a:solidFill>
                              <a:srgbClr val="000000"/>
                            </a:solidFill>
                          </a:uFill>
                          <a:latin typeface="Arial" panose="020B0604020202020204" pitchFamily="34" charset="0"/>
                          <a:cs typeface="Arial" panose="020B0604020202020204" pitchFamily="34" charset="0"/>
                        </a:rPr>
                        <a:t>Mahasiswa </a:t>
                      </a:r>
                      <a:endParaRPr lang="en-ID" sz="800" u="none" strike="noStrike" kern="100" dirty="0">
                        <a:effectLst/>
                        <a:uFill>
                          <a:solidFill>
                            <a:srgbClr val="000000"/>
                          </a:solidFill>
                        </a:uFill>
                        <a:latin typeface="Arial" panose="020B0604020202020204" pitchFamily="34" charset="0"/>
                        <a:cs typeface="Arial" panose="020B0604020202020204" pitchFamily="34" charset="0"/>
                      </a:endParaRPr>
                    </a:p>
                    <a:p>
                      <a:pPr marL="0" lvl="0" indent="0" algn="just" fontAlgn="base">
                        <a:lnSpc>
                          <a:spcPct val="103000"/>
                        </a:lnSpc>
                        <a:spcBef>
                          <a:spcPts val="35"/>
                        </a:spcBef>
                        <a:spcAft>
                          <a:spcPts val="20"/>
                        </a:spcAft>
                        <a:buClr>
                          <a:srgbClr val="000000"/>
                        </a:buClr>
                        <a:buSzPts val="700"/>
                        <a:buFont typeface="Symbol" panose="05050102010706020507" pitchFamily="18" charset="2"/>
                        <a:buChar char="-"/>
                      </a:pPr>
                      <a:r>
                        <a:rPr lang="nl-NL" sz="800" u="none" strike="noStrike" kern="100" dirty="0">
                          <a:effectLst/>
                          <a:uFill>
                            <a:solidFill>
                              <a:srgbClr val="000000"/>
                            </a:solidFill>
                          </a:uFill>
                          <a:latin typeface="Arial" panose="020B0604020202020204" pitchFamily="34" charset="0"/>
                          <a:cs typeface="Arial" panose="020B0604020202020204" pitchFamily="34" charset="0"/>
                        </a:rPr>
                        <a:t>Bapa dosen</a:t>
                      </a:r>
                      <a:endParaRPr lang="en-ID" sz="800" u="none" strike="noStrike" kern="100" dirty="0">
                        <a:solidFill>
                          <a:srgbClr val="000000"/>
                        </a:solidFill>
                        <a:effectLst/>
                        <a:uFill>
                          <a:solidFill>
                            <a:srgbClr val="000000"/>
                          </a:solidFill>
                        </a:uFill>
                        <a:latin typeface="Arial" panose="020B0604020202020204" pitchFamily="34" charset="0"/>
                        <a:ea typeface="Cambria" panose="02040503050406030204" pitchFamily="18" charset="0"/>
                        <a:cs typeface="Arial" panose="020B0604020202020204" pitchFamily="34" charset="0"/>
                      </a:endParaRPr>
                    </a:p>
                  </a:txBody>
                  <a:tcPr marL="13204" marR="7137" marT="1427" marB="0"/>
                </a:tc>
                <a:tc>
                  <a:txBody>
                    <a:bodyPr/>
                    <a:lstStyle/>
                    <a:p>
                      <a:pPr marL="330835" marR="22225" indent="-6350" algn="ctr">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 </a:t>
                      </a:r>
                      <a:endParaRPr lang="en-ID" sz="8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extLst>
                  <a:ext uri="{0D108BD9-81ED-4DB2-BD59-A6C34878D82A}">
                    <a16:rowId xmlns:a16="http://schemas.microsoft.com/office/drawing/2014/main" val="928114014"/>
                  </a:ext>
                </a:extLst>
              </a:tr>
              <a:tr h="704453">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2</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3241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Persiapan materi berupa leaflet dan kuesioner</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3241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Kekurangan memaparkan terkait komposisi dan takaran bahan pakan</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032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Kelompok mahasiswa</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Menyusun materi dengan bersumber dari jurnal artikel</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Penyusunan materi pakan silase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algn="ctr"/>
                      <a:r>
                        <a:rPr lang="en-ID" sz="800" kern="100">
                          <a:effectLst/>
                          <a:latin typeface="Arial" panose="020B0604020202020204" pitchFamily="34" charset="0"/>
                          <a:cs typeface="Arial" panose="020B0604020202020204" pitchFamily="34" charset="0"/>
                        </a:rPr>
                        <a:t>1</a:t>
                      </a:r>
                      <a:endParaRPr lang="en-ID" sz="800" dirty="0"/>
                    </a:p>
                  </a:txBody>
                  <a:tcPr marL="13204" marR="7137" marT="1427" marB="0" anchor="ctr"/>
                </a:tc>
                <a:tc>
                  <a:txBody>
                    <a:bodyPr/>
                    <a:lstStyle/>
                    <a:p>
                      <a:pPr marL="6350" marR="4953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Desa Mbatakapidu</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Maret</a:t>
                      </a: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Patungan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Semua anggota kelompok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0" lvl="0" indent="0" algn="just" fontAlgn="base">
                        <a:lnSpc>
                          <a:spcPct val="103000"/>
                        </a:lnSpc>
                        <a:spcBef>
                          <a:spcPts val="35"/>
                        </a:spcBef>
                        <a:spcAft>
                          <a:spcPts val="20"/>
                        </a:spcAft>
                        <a:buClr>
                          <a:srgbClr val="000000"/>
                        </a:buClr>
                        <a:buSzPts val="700"/>
                        <a:buFont typeface="Symbol" panose="05050102010706020507" pitchFamily="18" charset="2"/>
                        <a:buChar char="-"/>
                      </a:pPr>
                      <a:r>
                        <a:rPr lang="en-ID" sz="800" u="none" strike="noStrike" kern="100" dirty="0" err="1">
                          <a:effectLst/>
                          <a:uFill>
                            <a:solidFill>
                              <a:srgbClr val="000000"/>
                            </a:solidFill>
                          </a:uFill>
                          <a:latin typeface="Arial" panose="020B0604020202020204" pitchFamily="34" charset="0"/>
                          <a:cs typeface="Arial" panose="020B0604020202020204" pitchFamily="34" charset="0"/>
                        </a:rPr>
                        <a:t>Mahasiswa</a:t>
                      </a:r>
                      <a:r>
                        <a:rPr lang="en-ID" sz="800" u="none" strike="noStrike" kern="100" dirty="0">
                          <a:effectLst/>
                          <a:uFill>
                            <a:solidFill>
                              <a:srgbClr val="000000"/>
                            </a:solidFill>
                          </a:uFill>
                          <a:latin typeface="Arial" panose="020B0604020202020204" pitchFamily="34" charset="0"/>
                          <a:cs typeface="Arial" panose="020B0604020202020204" pitchFamily="34" charset="0"/>
                        </a:rPr>
                        <a:t> </a:t>
                      </a:r>
                    </a:p>
                    <a:p>
                      <a:pPr marL="7620" indent="-6350" algn="just">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extLst>
                  <a:ext uri="{0D108BD9-81ED-4DB2-BD59-A6C34878D82A}">
                    <a16:rowId xmlns:a16="http://schemas.microsoft.com/office/drawing/2014/main" val="1272043032"/>
                  </a:ext>
                </a:extLst>
              </a:tr>
              <a:tr h="42824">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B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gridSpan="3">
                  <a:txBody>
                    <a:bodyPr/>
                    <a:lstStyle/>
                    <a:p>
                      <a:pPr marL="635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Pengumpulan Data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hMerge="1">
                  <a:txBody>
                    <a:bodyPr/>
                    <a:lstStyle/>
                    <a:p>
                      <a:endParaRPr lang="en-ID"/>
                    </a:p>
                  </a:txBody>
                  <a:tcPr/>
                </a:tc>
                <a:tc hMerge="1">
                  <a:txBody>
                    <a:bodyPr/>
                    <a:lstStyle/>
                    <a:p>
                      <a:pPr marL="6350" indent="-6350" algn="just">
                        <a:lnSpc>
                          <a:spcPct val="103000"/>
                        </a:lnSpc>
                        <a:spcBef>
                          <a:spcPts val="35"/>
                        </a:spcBef>
                        <a:spcAft>
                          <a:spcPts val="20"/>
                        </a:spcAft>
                      </a:pP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gridSpan="3">
                  <a:txBody>
                    <a:bodyPr/>
                    <a:lstStyle/>
                    <a:p>
                      <a:r>
                        <a:rPr lang="nl-NL" sz="800" kern="100">
                          <a:effectLst/>
                          <a:latin typeface="Arial" panose="020B0604020202020204" pitchFamily="34" charset="0"/>
                          <a:cs typeface="Arial" panose="020B0604020202020204" pitchFamily="34" charset="0"/>
                        </a:rPr>
                        <a:t> </a:t>
                      </a:r>
                      <a:endParaRPr lang="en-ID" sz="800"/>
                    </a:p>
                  </a:txBody>
                  <a:tcPr marL="13204" marR="7137" marT="1427" marB="0"/>
                </a:tc>
                <a:tc hMerge="1">
                  <a:txBody>
                    <a:bodyPr/>
                    <a:lstStyle/>
                    <a:p>
                      <a:endParaRPr lang="en-ID"/>
                    </a:p>
                  </a:txBody>
                  <a:tcPr/>
                </a:tc>
                <a:tc hMerge="1">
                  <a:txBody>
                    <a:bodyPr/>
                    <a:lstStyle/>
                    <a:p>
                      <a:pPr algn="ctr"/>
                      <a:endParaRPr lang="en-ID"/>
                    </a:p>
                  </a:txBody>
                  <a:tcPr marL="13204" marR="7137" marT="1427" marB="0"/>
                </a:tc>
                <a:tc>
                  <a:txBody>
                    <a:bodyPr/>
                    <a:lstStyle/>
                    <a:p>
                      <a:pPr marL="330835"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extLst>
                  <a:ext uri="{0D108BD9-81ED-4DB2-BD59-A6C34878D82A}">
                    <a16:rowId xmlns:a16="http://schemas.microsoft.com/office/drawing/2014/main" val="3434279126"/>
                  </a:ext>
                </a:extLst>
              </a:tr>
              <a:tr h="748562">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1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32410" indent="-6350" algn="just">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Survey dan </a:t>
                      </a:r>
                      <a:r>
                        <a:rPr lang="en-ID" sz="800" kern="100" dirty="0" err="1">
                          <a:effectLst/>
                          <a:latin typeface="Arial" panose="020B0604020202020204" pitchFamily="34" charset="0"/>
                          <a:cs typeface="Arial" panose="020B0604020202020204" pitchFamily="34" charset="0"/>
                        </a:rPr>
                        <a:t>diskusi</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32410"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Potensi SDA tidak dikelola, kurangnya pengetahuan masyarakat.</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0320"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Kepala desa, kelompok mahasiswa dan dosen</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Pengambilan Keputusan terkait perencanaan program penyuluhan,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Mengidentifikasi</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potensi</a:t>
                      </a:r>
                      <a:r>
                        <a:rPr lang="en-ID" sz="800" kern="100" dirty="0">
                          <a:effectLst/>
                          <a:latin typeface="Arial" panose="020B0604020202020204" pitchFamily="34" charset="0"/>
                          <a:cs typeface="Arial" panose="020B0604020202020204" pitchFamily="34" charset="0"/>
                        </a:rPr>
                        <a:t> wilayah di </a:t>
                      </a:r>
                      <a:r>
                        <a:rPr lang="en-ID" sz="800" kern="100" dirty="0" err="1">
                          <a:effectLst/>
                          <a:latin typeface="Arial" panose="020B0604020202020204" pitchFamily="34" charset="0"/>
                          <a:cs typeface="Arial" panose="020B0604020202020204" pitchFamily="34" charset="0"/>
                        </a:rPr>
                        <a:t>desa</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Mbatakapidu</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dengan</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metode</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wawancara</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langsung</a:t>
                      </a:r>
                      <a:r>
                        <a:rPr lang="en-ID" sz="800" kern="100" dirty="0">
                          <a:effectLst/>
                          <a:latin typeface="Arial" panose="020B0604020202020204" pitchFamily="34" charset="0"/>
                          <a:cs typeface="Arial" panose="020B0604020202020204" pitchFamily="34" charset="0"/>
                        </a:rPr>
                        <a:t> pada </a:t>
                      </a:r>
                      <a:r>
                        <a:rPr lang="en-ID" sz="800" kern="100" dirty="0" err="1">
                          <a:effectLst/>
                          <a:latin typeface="Arial" panose="020B0604020202020204" pitchFamily="34" charset="0"/>
                          <a:cs typeface="Arial" panose="020B0604020202020204" pitchFamily="34" charset="0"/>
                        </a:rPr>
                        <a:t>kepala</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Desa</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Mbatakapidu</a:t>
                      </a: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49530" indent="-6350" algn="ctr">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1</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6350" marR="4953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Desa Mbatakapidu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Maret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Patungan</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Mahasiswa (Fekianus Kaka Mesa, Rindawani Rambu T. Hana, Samsul Arip Umbu K. Jangi, Antotio Umbu Tagela dan Marco Pareira)</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0" lvl="0" indent="0" algn="just" fontAlgn="base">
                        <a:lnSpc>
                          <a:spcPct val="103000"/>
                        </a:lnSpc>
                        <a:spcBef>
                          <a:spcPts val="35"/>
                        </a:spcBef>
                        <a:spcAft>
                          <a:spcPts val="20"/>
                        </a:spcAft>
                        <a:buClr>
                          <a:srgbClr val="000000"/>
                        </a:buClr>
                        <a:buSzPts val="700"/>
                        <a:buFont typeface="Symbol" panose="05050102010706020507" pitchFamily="18" charset="2"/>
                        <a:buChar char="-"/>
                      </a:pPr>
                      <a:r>
                        <a:rPr lang="en-ID" sz="800" u="none" strike="noStrike" kern="100" dirty="0" err="1">
                          <a:effectLst/>
                          <a:uFill>
                            <a:solidFill>
                              <a:srgbClr val="000000"/>
                            </a:solidFill>
                          </a:uFill>
                          <a:latin typeface="Arial" panose="020B0604020202020204" pitchFamily="34" charset="0"/>
                          <a:cs typeface="Arial" panose="020B0604020202020204" pitchFamily="34" charset="0"/>
                        </a:rPr>
                        <a:t>Mahasiswa</a:t>
                      </a:r>
                      <a:endParaRPr lang="en-ID" sz="800" u="none" strike="noStrike" kern="100" dirty="0">
                        <a:effectLst/>
                        <a:uFill>
                          <a:solidFill>
                            <a:srgbClr val="000000"/>
                          </a:solidFill>
                        </a:uFill>
                        <a:latin typeface="Arial" panose="020B0604020202020204" pitchFamily="34" charset="0"/>
                        <a:cs typeface="Arial" panose="020B0604020202020204" pitchFamily="34" charset="0"/>
                      </a:endParaRPr>
                    </a:p>
                    <a:p>
                      <a:pPr marL="0" lvl="0" indent="0" algn="just" fontAlgn="base">
                        <a:lnSpc>
                          <a:spcPct val="103000"/>
                        </a:lnSpc>
                        <a:spcBef>
                          <a:spcPts val="35"/>
                        </a:spcBef>
                        <a:spcAft>
                          <a:spcPts val="20"/>
                        </a:spcAft>
                        <a:buClr>
                          <a:srgbClr val="000000"/>
                        </a:buClr>
                        <a:buSzPts val="700"/>
                        <a:buFont typeface="Symbol" panose="05050102010706020507" pitchFamily="18" charset="2"/>
                        <a:buChar char="-"/>
                      </a:pPr>
                      <a:r>
                        <a:rPr lang="en-ID" sz="800" u="none" strike="noStrike" kern="100" dirty="0" err="1">
                          <a:effectLst/>
                          <a:uFill>
                            <a:solidFill>
                              <a:srgbClr val="000000"/>
                            </a:solidFill>
                          </a:uFill>
                          <a:latin typeface="Arial" panose="020B0604020202020204" pitchFamily="34" charset="0"/>
                          <a:cs typeface="Arial" panose="020B0604020202020204" pitchFamily="34" charset="0"/>
                        </a:rPr>
                        <a:t>Aparat</a:t>
                      </a:r>
                      <a:r>
                        <a:rPr lang="en-ID" sz="800" u="none" strike="noStrike" kern="100" dirty="0">
                          <a:effectLst/>
                          <a:uFill>
                            <a:solidFill>
                              <a:srgbClr val="000000"/>
                            </a:solidFill>
                          </a:uFill>
                          <a:latin typeface="Arial" panose="020B0604020202020204" pitchFamily="34" charset="0"/>
                          <a:cs typeface="Arial" panose="020B0604020202020204" pitchFamily="34" charset="0"/>
                        </a:rPr>
                        <a:t> </a:t>
                      </a:r>
                      <a:r>
                        <a:rPr lang="en-ID" sz="800" u="none" strike="noStrike" kern="100" dirty="0" err="1">
                          <a:effectLst/>
                          <a:uFill>
                            <a:solidFill>
                              <a:srgbClr val="000000"/>
                            </a:solidFill>
                          </a:uFill>
                          <a:latin typeface="Arial" panose="020B0604020202020204" pitchFamily="34" charset="0"/>
                          <a:cs typeface="Arial" panose="020B0604020202020204" pitchFamily="34" charset="0"/>
                        </a:rPr>
                        <a:t>Desa</a:t>
                      </a:r>
                      <a:r>
                        <a:rPr lang="en-ID" sz="800" u="none" strike="noStrike" kern="100" dirty="0">
                          <a:effectLst/>
                          <a:uFill>
                            <a:solidFill>
                              <a:srgbClr val="000000"/>
                            </a:solidFill>
                          </a:uFill>
                          <a:latin typeface="Arial" panose="020B0604020202020204" pitchFamily="34" charset="0"/>
                          <a:cs typeface="Arial" panose="020B0604020202020204" pitchFamily="34" charset="0"/>
                        </a:rPr>
                        <a:t> </a:t>
                      </a:r>
                    </a:p>
                    <a:p>
                      <a:pPr marL="0" indent="0" algn="just">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extLst>
                  <a:ext uri="{0D108BD9-81ED-4DB2-BD59-A6C34878D82A}">
                    <a16:rowId xmlns:a16="http://schemas.microsoft.com/office/drawing/2014/main" val="1011568149"/>
                  </a:ext>
                </a:extLst>
              </a:tr>
              <a:tr h="754641">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2</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3241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Wawancara</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Kuesioner</a:t>
                      </a:r>
                      <a:r>
                        <a:rPr lang="en-ID" sz="800" kern="100" dirty="0">
                          <a:effectLst/>
                          <a:latin typeface="Arial" panose="020B0604020202020204" pitchFamily="34" charset="0"/>
                          <a:cs typeface="Arial" panose="020B0604020202020204" pitchFamily="34" charset="0"/>
                        </a:rPr>
                        <a:t>)</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3241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Masyarakat tidak mendukung peralatan dan bahan yang dijanjikan untuk pelatihan pembuatan pakan</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032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KTT (Kelompok Tani Ternak)</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Ruang lingkup pakan silase</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nl-NL" sz="800" kern="100">
                          <a:effectLst/>
                          <a:latin typeface="Arial" panose="020B0604020202020204" pitchFamily="34" charset="0"/>
                          <a:cs typeface="Arial" panose="020B0604020202020204" pitchFamily="34" charset="0"/>
                        </a:rPr>
                        <a:t>Memberikan kuesioner, melakukan pelatihan pembuatan pakan dan melakukan ceramah kepada KTT</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49530" indent="-6350" algn="ctr">
                        <a:lnSpc>
                          <a:spcPct val="103000"/>
                        </a:lnSpc>
                        <a:spcBef>
                          <a:spcPts val="35"/>
                        </a:spcBef>
                        <a:spcAft>
                          <a:spcPts val="20"/>
                        </a:spcAft>
                        <a:tabLst/>
                      </a:pPr>
                      <a:r>
                        <a:rPr lang="nl-NL" sz="800" kern="100">
                          <a:effectLst/>
                          <a:latin typeface="Arial" panose="020B0604020202020204" pitchFamily="34" charset="0"/>
                          <a:cs typeface="Arial" panose="020B0604020202020204" pitchFamily="34" charset="0"/>
                        </a:rPr>
                        <a:t>1</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6350" marR="49530" indent="-6350" algn="just">
                        <a:lnSpc>
                          <a:spcPct val="103000"/>
                        </a:lnSpc>
                        <a:spcBef>
                          <a:spcPts val="35"/>
                        </a:spcBef>
                        <a:spcAft>
                          <a:spcPts val="20"/>
                        </a:spcAft>
                        <a:tabLst/>
                      </a:pPr>
                      <a:r>
                        <a:rPr lang="nl-NL" sz="800" kern="100" dirty="0">
                          <a:effectLst/>
                          <a:latin typeface="Arial" panose="020B0604020202020204" pitchFamily="34" charset="0"/>
                          <a:cs typeface="Arial" panose="020B0604020202020204" pitchFamily="34" charset="0"/>
                        </a:rPr>
                        <a:t>Desa Mbatakapidu</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Maret</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Patungan</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21590"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Semua anggota kelompok mengambil peran</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tc>
                  <a:txBody>
                    <a:bodyPr/>
                    <a:lstStyle/>
                    <a:p>
                      <a:pPr marL="6350" indent="-6350" algn="just">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KTT dan </a:t>
                      </a:r>
                      <a:r>
                        <a:rPr lang="en-ID" sz="800" kern="100" dirty="0" err="1">
                          <a:effectLst/>
                          <a:latin typeface="Arial" panose="020B0604020202020204" pitchFamily="34" charset="0"/>
                          <a:cs typeface="Arial" panose="020B0604020202020204" pitchFamily="34" charset="0"/>
                        </a:rPr>
                        <a:t>Mahasiswa</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extLst>
                  <a:ext uri="{0D108BD9-81ED-4DB2-BD59-A6C34878D82A}">
                    <a16:rowId xmlns:a16="http://schemas.microsoft.com/office/drawing/2014/main" val="1464170858"/>
                  </a:ext>
                </a:extLst>
              </a:tr>
              <a:tr h="42824">
                <a:tc>
                  <a:txBody>
                    <a:bodyPr/>
                    <a:lstStyle/>
                    <a:p>
                      <a:pPr marL="6350" marR="2349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C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gridSpan="3">
                  <a:txBody>
                    <a:bodyPr/>
                    <a:lstStyle/>
                    <a:p>
                      <a:pPr marL="2286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Penyusunan</a:t>
                      </a:r>
                      <a:r>
                        <a:rPr lang="en-ID" sz="800" kern="100" dirty="0">
                          <a:effectLst/>
                          <a:latin typeface="Arial" panose="020B0604020202020204" pitchFamily="34" charset="0"/>
                          <a:cs typeface="Arial" panose="020B0604020202020204" pitchFamily="34" charset="0"/>
                        </a:rPr>
                        <a:t> Program</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hMerge="1">
                  <a:txBody>
                    <a:bodyPr/>
                    <a:lstStyle/>
                    <a:p>
                      <a:endParaRPr lang="en-ID"/>
                    </a:p>
                  </a:txBody>
                  <a:tcPr/>
                </a:tc>
                <a:tc hMerge="1">
                  <a:txBody>
                    <a:bodyPr/>
                    <a:lstStyle/>
                    <a:p>
                      <a:pPr marL="22860" indent="-6350" algn="just">
                        <a:lnSpc>
                          <a:spcPct val="103000"/>
                        </a:lnSpc>
                        <a:spcBef>
                          <a:spcPts val="35"/>
                        </a:spcBef>
                        <a:spcAft>
                          <a:spcPts val="20"/>
                        </a:spcAft>
                      </a:pP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gridSpan="3">
                  <a:txBody>
                    <a:bodyPr/>
                    <a:lstStyle/>
                    <a:p>
                      <a:r>
                        <a:rPr lang="en-ID" sz="800" kern="100">
                          <a:effectLst/>
                          <a:latin typeface="Arial" panose="020B0604020202020204" pitchFamily="34" charset="0"/>
                          <a:cs typeface="Arial" panose="020B0604020202020204" pitchFamily="34" charset="0"/>
                        </a:rPr>
                        <a:t> </a:t>
                      </a:r>
                      <a:endParaRPr lang="en-ID" sz="800"/>
                    </a:p>
                  </a:txBody>
                  <a:tcPr marL="13204" marR="7137" marT="1427" marB="0"/>
                </a:tc>
                <a:tc hMerge="1">
                  <a:txBody>
                    <a:bodyPr/>
                    <a:lstStyle/>
                    <a:p>
                      <a:endParaRPr lang="en-ID"/>
                    </a:p>
                  </a:txBody>
                  <a:tcPr/>
                </a:tc>
                <a:tc hMerge="1">
                  <a:txBody>
                    <a:bodyPr/>
                    <a:lstStyle/>
                    <a:p>
                      <a:pPr algn="ctr"/>
                      <a:endParaRPr lang="en-ID" dirty="0"/>
                    </a:p>
                  </a:txBody>
                  <a:tcPr marL="13204" marR="7137" marT="1427" marB="0"/>
                </a:tc>
                <a:tc>
                  <a:txBody>
                    <a:bodyPr/>
                    <a:lstStyle/>
                    <a:p>
                      <a:pPr marL="330835"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gn="just">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gn="just">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330835" indent="-6350">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extLst>
                  <a:ext uri="{0D108BD9-81ED-4DB2-BD59-A6C34878D82A}">
                    <a16:rowId xmlns:a16="http://schemas.microsoft.com/office/drawing/2014/main" val="243389219"/>
                  </a:ext>
                </a:extLst>
              </a:tr>
              <a:tr h="351584">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1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Pengantaran</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surat</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permohonan</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izin</a:t>
                      </a:r>
                      <a:r>
                        <a:rPr lang="en-ID" sz="800" kern="100" dirty="0">
                          <a:effectLst/>
                          <a:latin typeface="Arial" panose="020B0604020202020204" pitchFamily="34" charset="0"/>
                          <a:cs typeface="Arial" panose="020B0604020202020204" pitchFamily="34" charset="0"/>
                        </a:rPr>
                        <a:t> program </a:t>
                      </a:r>
                      <a:r>
                        <a:rPr lang="en-ID" sz="800" kern="100" dirty="0" err="1">
                          <a:effectLst/>
                          <a:latin typeface="Arial" panose="020B0604020202020204" pitchFamily="34" charset="0"/>
                          <a:cs typeface="Arial" panose="020B0604020202020204" pitchFamily="34" charset="0"/>
                        </a:rPr>
                        <a:t>penyuluhan</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Pengantaran tidak sesuai jam kerja dari hari (Senin-Jumat), terkendala kendaraan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Kepala desa dan aparat desa</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marR="10795"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Menetapkan dan persetujuan waktu pelaksanaan program</a:t>
                      </a:r>
                      <a:endParaRPr lang="en-ID" sz="800" kern="100" dirty="0">
                        <a:effectLst/>
                        <a:latin typeface="Arial" panose="020B0604020202020204" pitchFamily="34" charset="0"/>
                        <a:cs typeface="Arial" panose="020B0604020202020204" pitchFamily="34" charset="0"/>
                      </a:endParaRPr>
                    </a:p>
                    <a:p>
                      <a:pPr marL="22860" indent="-6350" algn="just">
                        <a:lnSpc>
                          <a:spcPct val="103000"/>
                        </a:lnSpc>
                        <a:spcBef>
                          <a:spcPts val="35"/>
                        </a:spcBef>
                        <a:spcAft>
                          <a:spcPts val="20"/>
                        </a:spcAft>
                      </a:pPr>
                      <a:r>
                        <a:rPr lang="nl-NL"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286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Mengantar</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surat</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permohonan</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izin</a:t>
                      </a:r>
                      <a:r>
                        <a:rPr lang="en-ID" sz="800" kern="100" dirty="0">
                          <a:effectLst/>
                          <a:latin typeface="Arial" panose="020B0604020202020204" pitchFamily="34" charset="0"/>
                          <a:cs typeface="Arial" panose="020B0604020202020204" pitchFamily="34" charset="0"/>
                        </a:rPr>
                        <a:t> program </a:t>
                      </a:r>
                      <a:r>
                        <a:rPr lang="en-ID" sz="800" kern="100" dirty="0" err="1">
                          <a:effectLst/>
                          <a:latin typeface="Arial" panose="020B0604020202020204" pitchFamily="34" charset="0"/>
                          <a:cs typeface="Arial" panose="020B0604020202020204" pitchFamily="34" charset="0"/>
                        </a:rPr>
                        <a:t>penyuluhan</a:t>
                      </a: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49530"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1</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4953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Desa</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Mbatapakidu</a:t>
                      </a: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159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Maret</a:t>
                      </a: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159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Patungan</a:t>
                      </a: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159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Mahasiswa</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Samsul</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Arip</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Umbu</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Kaboka</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Jangi</a:t>
                      </a:r>
                      <a:r>
                        <a:rPr lang="en-ID" sz="800" kern="100" dirty="0">
                          <a:effectLst/>
                          <a:latin typeface="Arial" panose="020B0604020202020204" pitchFamily="34" charset="0"/>
                          <a:cs typeface="Arial" panose="020B0604020202020204" pitchFamily="34" charset="0"/>
                        </a:rPr>
                        <a:t> dan Agustina Bulu)</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21590" indent="-6350" algn="just">
                        <a:lnSpc>
                          <a:spcPct val="103000"/>
                        </a:lnSpc>
                        <a:spcBef>
                          <a:spcPts val="35"/>
                        </a:spcBef>
                        <a:spcAft>
                          <a:spcPts val="20"/>
                        </a:spcAft>
                      </a:pPr>
                      <a:r>
                        <a:rPr lang="en-ID" sz="800" kern="100" dirty="0" err="1">
                          <a:effectLst/>
                          <a:latin typeface="Arial" panose="020B0604020202020204" pitchFamily="34" charset="0"/>
                          <a:cs typeface="Arial" panose="020B0604020202020204" pitchFamily="34" charset="0"/>
                        </a:rPr>
                        <a:t>Mahasiswa</a:t>
                      </a:r>
                      <a:r>
                        <a:rPr lang="en-ID" sz="800" kern="100" dirty="0">
                          <a:effectLst/>
                          <a:latin typeface="Arial" panose="020B0604020202020204" pitchFamily="34" charset="0"/>
                          <a:cs typeface="Arial" panose="020B0604020202020204" pitchFamily="34" charset="0"/>
                        </a:rPr>
                        <a:t> dan </a:t>
                      </a:r>
                      <a:r>
                        <a:rPr lang="en-ID" sz="800" kern="100" dirty="0" err="1">
                          <a:effectLst/>
                          <a:latin typeface="Arial" panose="020B0604020202020204" pitchFamily="34" charset="0"/>
                          <a:cs typeface="Arial" panose="020B0604020202020204" pitchFamily="34" charset="0"/>
                        </a:rPr>
                        <a:t>Kepala</a:t>
                      </a:r>
                      <a:r>
                        <a:rPr lang="en-ID" sz="800" kern="100" dirty="0">
                          <a:effectLst/>
                          <a:latin typeface="Arial" panose="020B0604020202020204" pitchFamily="34" charset="0"/>
                          <a:cs typeface="Arial" panose="020B0604020202020204" pitchFamily="34" charset="0"/>
                        </a:rPr>
                        <a:t> </a:t>
                      </a:r>
                      <a:r>
                        <a:rPr lang="en-ID" sz="800" kern="100" dirty="0" err="1">
                          <a:effectLst/>
                          <a:latin typeface="Arial" panose="020B0604020202020204" pitchFamily="34" charset="0"/>
                          <a:cs typeface="Arial" panose="020B0604020202020204" pitchFamily="34" charset="0"/>
                        </a:rPr>
                        <a:t>Desa</a:t>
                      </a: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tc>
                <a:tc>
                  <a:txBody>
                    <a:bodyPr/>
                    <a:lstStyle/>
                    <a:p>
                      <a:pPr marL="6350" marR="2222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13204" marR="7137" marT="1427" marB="0" anchor="ctr"/>
                </a:tc>
                <a:extLst>
                  <a:ext uri="{0D108BD9-81ED-4DB2-BD59-A6C34878D82A}">
                    <a16:rowId xmlns:a16="http://schemas.microsoft.com/office/drawing/2014/main" val="542367370"/>
                  </a:ext>
                </a:extLst>
              </a:tr>
            </a:tbl>
          </a:graphicData>
        </a:graphic>
      </p:graphicFrame>
    </p:spTree>
    <p:extLst>
      <p:ext uri="{BB962C8B-B14F-4D97-AF65-F5344CB8AC3E}">
        <p14:creationId xmlns:p14="http://schemas.microsoft.com/office/powerpoint/2010/main" val="4058663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960175" cy="604781"/>
          </a:xfrm>
        </p:spPr>
        <p:txBody>
          <a:bodyPr/>
          <a:lstStyle/>
          <a:p>
            <a:r>
              <a:rPr lang="en-US" dirty="0"/>
              <a:t>Program </a:t>
            </a:r>
            <a:r>
              <a:rPr lang="en-US" dirty="0" err="1"/>
              <a:t>Pelaksanaan</a:t>
            </a:r>
            <a:r>
              <a:rPr lang="en-US" dirty="0"/>
              <a:t> </a:t>
            </a:r>
            <a:r>
              <a:rPr lang="en-US" dirty="0" err="1"/>
              <a:t>Kelompok</a:t>
            </a:r>
            <a:r>
              <a:rPr lang="en-US" dirty="0"/>
              <a:t> 3</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F1FF5087-8798-41C1-A140-38A016DA45E7}"/>
              </a:ext>
            </a:extLst>
          </p:cNvPr>
          <p:cNvSpPr txBox="1">
            <a:spLocks/>
          </p:cNvSpPr>
          <p:nvPr/>
        </p:nvSpPr>
        <p:spPr>
          <a:xfrm>
            <a:off x="0" y="6094864"/>
            <a:ext cx="8390019" cy="407232"/>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3,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7" name="Table 6">
            <a:extLst>
              <a:ext uri="{FF2B5EF4-FFF2-40B4-BE49-F238E27FC236}">
                <a16:creationId xmlns:a16="http://schemas.microsoft.com/office/drawing/2014/main" id="{029BD27F-6CF8-4A14-A7A9-C94C3D17CE21}"/>
              </a:ext>
            </a:extLst>
          </p:cNvPr>
          <p:cNvGraphicFramePr>
            <a:graphicFrameLocks noGrp="1"/>
          </p:cNvGraphicFramePr>
          <p:nvPr>
            <p:extLst>
              <p:ext uri="{D42A27DB-BD31-4B8C-83A1-F6EECF244321}">
                <p14:modId xmlns:p14="http://schemas.microsoft.com/office/powerpoint/2010/main" val="1391917144"/>
              </p:ext>
            </p:extLst>
          </p:nvPr>
        </p:nvGraphicFramePr>
        <p:xfrm>
          <a:off x="0" y="922150"/>
          <a:ext cx="9416715" cy="4975165"/>
        </p:xfrm>
        <a:graphic>
          <a:graphicData uri="http://schemas.openxmlformats.org/drawingml/2006/table">
            <a:tbl>
              <a:tblPr firstRow="1" firstCol="1" bandRow="1">
                <a:tableStyleId>{5C22544A-7EE6-4342-B048-85BDC9FD1C3A}</a:tableStyleId>
              </a:tblPr>
              <a:tblGrid>
                <a:gridCol w="309632">
                  <a:extLst>
                    <a:ext uri="{9D8B030D-6E8A-4147-A177-3AD203B41FA5}">
                      <a16:colId xmlns:a16="http://schemas.microsoft.com/office/drawing/2014/main" val="1813780155"/>
                    </a:ext>
                  </a:extLst>
                </a:gridCol>
                <a:gridCol w="860259">
                  <a:extLst>
                    <a:ext uri="{9D8B030D-6E8A-4147-A177-3AD203B41FA5}">
                      <a16:colId xmlns:a16="http://schemas.microsoft.com/office/drawing/2014/main" val="4016933275"/>
                    </a:ext>
                  </a:extLst>
                </a:gridCol>
                <a:gridCol w="1753774">
                  <a:extLst>
                    <a:ext uri="{9D8B030D-6E8A-4147-A177-3AD203B41FA5}">
                      <a16:colId xmlns:a16="http://schemas.microsoft.com/office/drawing/2014/main" val="3281230437"/>
                    </a:ext>
                  </a:extLst>
                </a:gridCol>
                <a:gridCol w="580239">
                  <a:extLst>
                    <a:ext uri="{9D8B030D-6E8A-4147-A177-3AD203B41FA5}">
                      <a16:colId xmlns:a16="http://schemas.microsoft.com/office/drawing/2014/main" val="997719235"/>
                    </a:ext>
                  </a:extLst>
                </a:gridCol>
                <a:gridCol w="2059773">
                  <a:extLst>
                    <a:ext uri="{9D8B030D-6E8A-4147-A177-3AD203B41FA5}">
                      <a16:colId xmlns:a16="http://schemas.microsoft.com/office/drawing/2014/main" val="3683655730"/>
                    </a:ext>
                  </a:extLst>
                </a:gridCol>
                <a:gridCol w="793204">
                  <a:extLst>
                    <a:ext uri="{9D8B030D-6E8A-4147-A177-3AD203B41FA5}">
                      <a16:colId xmlns:a16="http://schemas.microsoft.com/office/drawing/2014/main" val="1307874912"/>
                    </a:ext>
                  </a:extLst>
                </a:gridCol>
                <a:gridCol w="358221">
                  <a:extLst>
                    <a:ext uri="{9D8B030D-6E8A-4147-A177-3AD203B41FA5}">
                      <a16:colId xmlns:a16="http://schemas.microsoft.com/office/drawing/2014/main" val="44194494"/>
                    </a:ext>
                  </a:extLst>
                </a:gridCol>
                <a:gridCol w="345668">
                  <a:extLst>
                    <a:ext uri="{9D8B030D-6E8A-4147-A177-3AD203B41FA5}">
                      <a16:colId xmlns:a16="http://schemas.microsoft.com/office/drawing/2014/main" val="2649299116"/>
                    </a:ext>
                  </a:extLst>
                </a:gridCol>
                <a:gridCol w="460472">
                  <a:extLst>
                    <a:ext uri="{9D8B030D-6E8A-4147-A177-3AD203B41FA5}">
                      <a16:colId xmlns:a16="http://schemas.microsoft.com/office/drawing/2014/main" val="1888815910"/>
                    </a:ext>
                  </a:extLst>
                </a:gridCol>
                <a:gridCol w="524637">
                  <a:extLst>
                    <a:ext uri="{9D8B030D-6E8A-4147-A177-3AD203B41FA5}">
                      <a16:colId xmlns:a16="http://schemas.microsoft.com/office/drawing/2014/main" val="2201884949"/>
                    </a:ext>
                  </a:extLst>
                </a:gridCol>
                <a:gridCol w="583151">
                  <a:extLst>
                    <a:ext uri="{9D8B030D-6E8A-4147-A177-3AD203B41FA5}">
                      <a16:colId xmlns:a16="http://schemas.microsoft.com/office/drawing/2014/main" val="1512173542"/>
                    </a:ext>
                  </a:extLst>
                </a:gridCol>
                <a:gridCol w="478921">
                  <a:extLst>
                    <a:ext uri="{9D8B030D-6E8A-4147-A177-3AD203B41FA5}">
                      <a16:colId xmlns:a16="http://schemas.microsoft.com/office/drawing/2014/main" val="4214321375"/>
                    </a:ext>
                  </a:extLst>
                </a:gridCol>
                <a:gridCol w="308764">
                  <a:extLst>
                    <a:ext uri="{9D8B030D-6E8A-4147-A177-3AD203B41FA5}">
                      <a16:colId xmlns:a16="http://schemas.microsoft.com/office/drawing/2014/main" val="2877261494"/>
                    </a:ext>
                  </a:extLst>
                </a:gridCol>
              </a:tblGrid>
              <a:tr h="126211">
                <a:tc>
                  <a:txBody>
                    <a:bodyPr/>
                    <a:lstStyle/>
                    <a:p>
                      <a:pPr marL="6350" marR="304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NO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nchor="ctr"/>
                </a:tc>
                <a:tc>
                  <a:txBody>
                    <a:bodyPr/>
                    <a:lstStyle/>
                    <a:p>
                      <a:pPr algn="ctr"/>
                      <a:r>
                        <a:rPr lang="en-ID" sz="1000" kern="100" dirty="0">
                          <a:effectLst/>
                          <a:latin typeface="Arial" panose="020B0604020202020204" pitchFamily="34" charset="0"/>
                          <a:cs typeface="Arial" panose="020B0604020202020204" pitchFamily="34" charset="0"/>
                        </a:rPr>
                        <a:t>TUJUAN </a:t>
                      </a:r>
                      <a:endParaRPr lang="en-ID" sz="1000" dirty="0">
                        <a:latin typeface="Arial" panose="020B0604020202020204" pitchFamily="34" charset="0"/>
                        <a:cs typeface="Arial" panose="020B0604020202020204" pitchFamily="34" charset="0"/>
                      </a:endParaRPr>
                    </a:p>
                  </a:txBody>
                  <a:tcPr marL="0" marR="1341" marT="853" marB="0" anchor="ctr"/>
                </a:tc>
                <a:tc rowSpan="2">
                  <a:txBody>
                    <a:bodyPr/>
                    <a:lstStyle/>
                    <a:p>
                      <a:pPr algn="ctr"/>
                      <a:r>
                        <a:rPr lang="en-ID" sz="1000" kern="100" dirty="0">
                          <a:effectLst/>
                          <a:latin typeface="Arial" panose="020B0604020202020204" pitchFamily="34" charset="0"/>
                          <a:cs typeface="Arial" panose="020B0604020202020204" pitchFamily="34" charset="0"/>
                        </a:rPr>
                        <a:t>MASALAH </a:t>
                      </a:r>
                      <a:endParaRPr lang="en-ID" sz="1000" dirty="0">
                        <a:latin typeface="Arial" panose="020B0604020202020204" pitchFamily="34" charset="0"/>
                        <a:cs typeface="Arial" panose="020B0604020202020204" pitchFamily="34" charset="0"/>
                      </a:endParaRPr>
                    </a:p>
                  </a:txBody>
                  <a:tcPr marL="0" marR="1341" marT="853" marB="0" anchor="ctr"/>
                </a:tc>
                <a:tc>
                  <a:txBody>
                    <a:bodyPr/>
                    <a:lstStyle/>
                    <a:p>
                      <a:pPr algn="ctr"/>
                      <a:r>
                        <a:rPr lang="en-ID" sz="1000" kern="100" dirty="0">
                          <a:effectLst/>
                          <a:latin typeface="Arial" panose="020B0604020202020204" pitchFamily="34" charset="0"/>
                          <a:cs typeface="Arial" panose="020B0604020202020204" pitchFamily="34" charset="0"/>
                        </a:rPr>
                        <a:t>SASARAN </a:t>
                      </a:r>
                      <a:endParaRPr lang="en-ID" sz="1000" dirty="0">
                        <a:latin typeface="Arial" panose="020B0604020202020204" pitchFamily="34" charset="0"/>
                        <a:cs typeface="Arial" panose="020B0604020202020204" pitchFamily="34" charset="0"/>
                      </a:endParaRPr>
                    </a:p>
                  </a:txBody>
                  <a:tcPr marL="0" marR="1341" marT="853" marB="0" anchor="ctr"/>
                </a:tc>
                <a:tc gridSpan="9">
                  <a:txBody>
                    <a:bodyPr/>
                    <a:lstStyle/>
                    <a:p>
                      <a:r>
                        <a:rPr lang="en-ID" sz="1000" kern="100" dirty="0">
                          <a:effectLst/>
                          <a:latin typeface="Arial" panose="020B0604020202020204" pitchFamily="34" charset="0"/>
                          <a:cs typeface="Arial" panose="020B0604020202020204" pitchFamily="34" charset="0"/>
                        </a:rPr>
                        <a:t>KEGIATAN PENYULUHAN  </a:t>
                      </a:r>
                      <a:endParaRPr lang="en-ID" sz="1000" dirty="0">
                        <a:latin typeface="Arial" panose="020B0604020202020204" pitchFamily="34" charset="0"/>
                        <a:cs typeface="Arial" panose="020B0604020202020204" pitchFamily="34" charset="0"/>
                      </a:endParaRPr>
                    </a:p>
                  </a:txBody>
                  <a:tcPr marL="0" marR="1341" marT="853"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4060983858"/>
                  </a:ext>
                </a:extLst>
              </a:tr>
              <a:tr h="251643">
                <a:tc>
                  <a:txBody>
                    <a:bodyPr/>
                    <a:lstStyle/>
                    <a:p>
                      <a:endParaRPr lang="en-ID" sz="1000">
                        <a:latin typeface="Arial" panose="020B0604020202020204" pitchFamily="34" charset="0"/>
                        <a:cs typeface="Arial" panose="020B0604020202020204" pitchFamily="34" charset="0"/>
                      </a:endParaRPr>
                    </a:p>
                  </a:txBody>
                  <a:tcPr/>
                </a:tc>
                <a:tc>
                  <a:txBody>
                    <a:bodyPr/>
                    <a:lstStyle/>
                    <a:p>
                      <a:endParaRPr lang="en-ID" sz="1000">
                        <a:latin typeface="Arial" panose="020B0604020202020204" pitchFamily="34" charset="0"/>
                        <a:cs typeface="Arial" panose="020B0604020202020204" pitchFamily="34" charset="0"/>
                      </a:endParaRPr>
                    </a:p>
                  </a:txBody>
                  <a:tcPr/>
                </a:tc>
                <a:tc vMerge="1">
                  <a:txBody>
                    <a:bodyPr/>
                    <a:lstStyle/>
                    <a:p>
                      <a:endParaRPr lang="en-ID"/>
                    </a:p>
                  </a:txBody>
                  <a:tcPr/>
                </a:tc>
                <a:tc>
                  <a:txBody>
                    <a:bodyPr/>
                    <a:lstStyle/>
                    <a:p>
                      <a:endParaRPr lang="en-ID" sz="1000">
                        <a:latin typeface="Arial" panose="020B0604020202020204" pitchFamily="34" charset="0"/>
                        <a:cs typeface="Arial" panose="020B0604020202020204" pitchFamily="34" charset="0"/>
                      </a:endParaRPr>
                    </a:p>
                  </a:txBody>
                  <a:tcPr/>
                </a:tc>
                <a:tc>
                  <a:txBody>
                    <a:bodyPr/>
                    <a:lstStyle/>
                    <a:p>
                      <a:pPr marL="6350" marR="4699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MATERI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dirty="0">
                          <a:effectLst/>
                          <a:latin typeface="Arial" panose="020B0604020202020204" pitchFamily="34" charset="0"/>
                          <a:cs typeface="Arial" panose="020B0604020202020204" pitchFamily="34" charset="0"/>
                        </a:rPr>
                        <a:t>METODE/ KEGIATAN </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algn="ctr"/>
                      <a:r>
                        <a:rPr lang="en-ID" sz="1000" kern="100">
                          <a:effectLst/>
                          <a:latin typeface="Arial" panose="020B0604020202020204" pitchFamily="34" charset="0"/>
                          <a:cs typeface="Arial" panose="020B0604020202020204" pitchFamily="34" charset="0"/>
                        </a:rPr>
                        <a:t>VOL </a:t>
                      </a:r>
                      <a:endParaRPr lang="en-ID" sz="1000">
                        <a:latin typeface="Arial" panose="020B0604020202020204" pitchFamily="34" charset="0"/>
                        <a:cs typeface="Arial" panose="020B0604020202020204" pitchFamily="34" charset="0"/>
                      </a:endParaRPr>
                    </a:p>
                  </a:txBody>
                  <a:tcPr marL="0" marR="1341" marT="853" marB="0"/>
                </a:tc>
                <a:tc>
                  <a:txBody>
                    <a:bodyPr/>
                    <a:lstStyle/>
                    <a:p>
                      <a:pPr algn="ctr"/>
                      <a:r>
                        <a:rPr lang="en-ID" sz="1000" kern="100">
                          <a:effectLst/>
                          <a:latin typeface="Arial" panose="020B0604020202020204" pitchFamily="34" charset="0"/>
                          <a:cs typeface="Arial" panose="020B0604020202020204" pitchFamily="34" charset="0"/>
                        </a:rPr>
                        <a:t>LOKASI </a:t>
                      </a:r>
                      <a:endParaRPr lang="en-ID" sz="1000">
                        <a:latin typeface="Arial" panose="020B0604020202020204" pitchFamily="34" charset="0"/>
                        <a:cs typeface="Arial" panose="020B0604020202020204" pitchFamily="34" charset="0"/>
                      </a:endParaRPr>
                    </a:p>
                  </a:txBody>
                  <a:tcPr marL="0" marR="1341" marT="853" marB="0"/>
                </a:tc>
                <a:tc>
                  <a:txBody>
                    <a:bodyPr/>
                    <a:lstStyle/>
                    <a:p>
                      <a:pPr marL="6350" marR="5588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WAKTU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a:effectLst/>
                          <a:latin typeface="Arial" panose="020B0604020202020204" pitchFamily="34" charset="0"/>
                          <a:cs typeface="Arial" panose="020B0604020202020204" pitchFamily="34" charset="0"/>
                        </a:rPr>
                        <a:t>SUMBER BIAYA </a:t>
                      </a:r>
                      <a:endParaRPr lang="en-ID" sz="1000">
                        <a:latin typeface="Arial" panose="020B0604020202020204" pitchFamily="34" charset="0"/>
                        <a:cs typeface="Arial" panose="020B0604020202020204" pitchFamily="34" charset="0"/>
                      </a:endParaRPr>
                    </a:p>
                  </a:txBody>
                  <a:tcPr marL="0" marR="1341" marT="853" marB="0"/>
                </a:tc>
                <a:tc>
                  <a:txBody>
                    <a:bodyPr/>
                    <a:lstStyle/>
                    <a:p>
                      <a:pPr marL="6350" marR="4445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PENANGGUNG JAWAB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350" marR="5016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PELAKSANA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350" marR="4445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KET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extLst>
                  <a:ext uri="{0D108BD9-81ED-4DB2-BD59-A6C34878D82A}">
                    <a16:rowId xmlns:a16="http://schemas.microsoft.com/office/drawing/2014/main" val="61514284"/>
                  </a:ext>
                </a:extLst>
              </a:tr>
              <a:tr h="126211">
                <a:tc>
                  <a:txBody>
                    <a:bodyPr/>
                    <a:lstStyle/>
                    <a:p>
                      <a:pPr marL="6350" marR="304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2 </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3 </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4 </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marL="6350" marR="4699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5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6 </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7 </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8 </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marL="6350" marR="558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9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10 </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marL="6350" marR="4445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11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350" marR="5016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12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350" marR="4445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13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extLst>
                  <a:ext uri="{0D108BD9-81ED-4DB2-BD59-A6C34878D82A}">
                    <a16:rowId xmlns:a16="http://schemas.microsoft.com/office/drawing/2014/main" val="1832755265"/>
                  </a:ext>
                </a:extLst>
              </a:tr>
              <a:tr h="126211">
                <a:tc>
                  <a:txBody>
                    <a:bodyPr/>
                    <a:lstStyle/>
                    <a:p>
                      <a:pPr marL="6350" marR="2984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II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12">
                  <a:txBody>
                    <a:bodyPr/>
                    <a:lstStyle/>
                    <a:p>
                      <a:r>
                        <a:rPr lang="en-ID" sz="1000" kern="100" dirty="0">
                          <a:effectLst/>
                          <a:latin typeface="Arial" panose="020B0604020202020204" pitchFamily="34" charset="0"/>
                          <a:cs typeface="Arial" panose="020B0604020202020204" pitchFamily="34" charset="0"/>
                        </a:rPr>
                        <a:t>PELAKSANAAN PENYULUHAN </a:t>
                      </a:r>
                      <a:endParaRPr lang="en-ID" sz="1000" dirty="0">
                        <a:latin typeface="Arial" panose="020B0604020202020204" pitchFamily="34" charset="0"/>
                        <a:cs typeface="Arial" panose="020B0604020202020204" pitchFamily="34" charset="0"/>
                      </a:endParaRPr>
                    </a:p>
                  </a:txBody>
                  <a:tcPr marL="0" marR="1341" marT="853"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1442603376"/>
                  </a:ext>
                </a:extLst>
              </a:tr>
              <a:tr h="126211">
                <a:tc>
                  <a:txBody>
                    <a:bodyPr/>
                    <a:lstStyle/>
                    <a:p>
                      <a:pPr marL="6350" marR="32385" indent="-6350" algn="ctr">
                        <a:lnSpc>
                          <a:spcPct val="103000"/>
                        </a:lnSpc>
                        <a:spcBef>
                          <a:spcPts val="35"/>
                        </a:spcBef>
                        <a:spcAft>
                          <a:spcPts val="20"/>
                        </a:spcAft>
                        <a:tabLst/>
                      </a:pPr>
                      <a:r>
                        <a:rPr lang="en-ID" sz="1000" kern="100" dirty="0">
                          <a:effectLst/>
                          <a:latin typeface="Arial" panose="020B0604020202020204" pitchFamily="34" charset="0"/>
                          <a:cs typeface="Arial" panose="020B0604020202020204" pitchFamily="34" charset="0"/>
                        </a:rPr>
                        <a:t>A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12">
                  <a:txBody>
                    <a:bodyPr/>
                    <a:lstStyle/>
                    <a:p>
                      <a:r>
                        <a:rPr lang="en-ID" sz="1000" kern="100">
                          <a:effectLst/>
                          <a:latin typeface="Arial" panose="020B0604020202020204" pitchFamily="34" charset="0"/>
                          <a:cs typeface="Arial" panose="020B0604020202020204" pitchFamily="34" charset="0"/>
                        </a:rPr>
                        <a:t>Penyusunan Materi </a:t>
                      </a:r>
                      <a:endParaRPr lang="en-ID" sz="1000">
                        <a:latin typeface="Arial" panose="020B0604020202020204" pitchFamily="34" charset="0"/>
                        <a:cs typeface="Arial" panose="020B0604020202020204" pitchFamily="34" charset="0"/>
                      </a:endParaRPr>
                    </a:p>
                  </a:txBody>
                  <a:tcPr marL="0" marR="1341" marT="853"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440103253"/>
                  </a:ext>
                </a:extLst>
              </a:tr>
              <a:tr h="1433532">
                <a:tc>
                  <a:txBody>
                    <a:bodyPr/>
                    <a:lstStyle/>
                    <a:p>
                      <a:pPr marL="6350" marR="304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nl-NL" sz="1000" kern="100">
                          <a:effectLst/>
                          <a:latin typeface="Arial" panose="020B0604020202020204" pitchFamily="34" charset="0"/>
                          <a:cs typeface="Arial" panose="020B0604020202020204" pitchFamily="34" charset="0"/>
                        </a:rPr>
                        <a:t>Memberikan edukasi berupa teori dan praktik pembuatan pakan silase kepada masyarakat. </a:t>
                      </a:r>
                      <a:endParaRPr lang="en-ID" sz="1000">
                        <a:latin typeface="Arial" panose="020B0604020202020204" pitchFamily="34" charset="0"/>
                        <a:cs typeface="Arial" panose="020B0604020202020204" pitchFamily="34" charset="0"/>
                      </a:endParaRPr>
                    </a:p>
                  </a:txBody>
                  <a:tcPr marL="0" marR="1341" marT="853" marB="0"/>
                </a:tc>
                <a:tc>
                  <a:txBody>
                    <a:bodyPr/>
                    <a:lstStyle/>
                    <a:p>
                      <a:r>
                        <a:rPr lang="nl-NL" sz="1000" kern="100" dirty="0">
                          <a:effectLst/>
                          <a:latin typeface="Arial" panose="020B0604020202020204" pitchFamily="34" charset="0"/>
                          <a:cs typeface="Arial" panose="020B0604020202020204" pitchFamily="34" charset="0"/>
                        </a:rPr>
                        <a:t>Belum sepenuhnya menyusun materi dengan baik, adanya kekurangan pada bagian komposisi bahan pakan dan pada takaran bahan pakan EM4 yang dicampur dengan air dan gula pada pembuatan pakan cairannya banyaknya yang lebih.</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algn="ctr"/>
                      <a:r>
                        <a:rPr lang="en-ID" sz="1000" kern="100" dirty="0" err="1">
                          <a:effectLst/>
                          <a:latin typeface="Arial" panose="020B0604020202020204" pitchFamily="34" charset="0"/>
                          <a:cs typeface="Arial" panose="020B0604020202020204" pitchFamily="34" charset="0"/>
                        </a:rPr>
                        <a:t>Mahasiswa</a:t>
                      </a:r>
                      <a:r>
                        <a:rPr lang="en-ID" sz="1000" kern="100" dirty="0">
                          <a:effectLst/>
                          <a:latin typeface="Arial" panose="020B0604020202020204" pitchFamily="34" charset="0"/>
                          <a:cs typeface="Arial" panose="020B0604020202020204" pitchFamily="34" charset="0"/>
                        </a:rPr>
                        <a:t> dan KTT </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marL="182563" marR="6985" lvl="0" indent="-182563" algn="just">
                        <a:lnSpc>
                          <a:spcPct val="103000"/>
                        </a:lnSpc>
                        <a:spcBef>
                          <a:spcPts val="35"/>
                        </a:spcBef>
                        <a:buFont typeface="Symbol" panose="05050102010706020507" pitchFamily="18" charset="2"/>
                        <a:buChar char=""/>
                      </a:pPr>
                      <a:r>
                        <a:rPr lang="en-ID" sz="1000" kern="100" dirty="0" err="1">
                          <a:effectLst/>
                          <a:latin typeface="Arial" panose="020B0604020202020204" pitchFamily="34" charset="0"/>
                          <a:cs typeface="Arial" panose="020B0604020202020204" pitchFamily="34" charset="0"/>
                        </a:rPr>
                        <a:t>Pengertian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pakan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silase</a:t>
                      </a:r>
                      <a:endParaRPr lang="en-ID" sz="1000" kern="100" dirty="0">
                        <a:effectLst/>
                        <a:latin typeface="Arial" panose="020B0604020202020204" pitchFamily="34" charset="0"/>
                        <a:cs typeface="Arial" panose="020B0604020202020204" pitchFamily="34" charset="0"/>
                      </a:endParaRPr>
                    </a:p>
                    <a:p>
                      <a:pPr marL="182563" marR="6985" lvl="0" indent="-182563" algn="just">
                        <a:lnSpc>
                          <a:spcPct val="103000"/>
                        </a:lnSpc>
                        <a:buFont typeface="Symbol" panose="05050102010706020507" pitchFamily="18" charset="2"/>
                        <a:buChar char=""/>
                      </a:pPr>
                      <a:r>
                        <a:rPr lang="nl-NL" sz="1000" kern="100" dirty="0">
                          <a:effectLst/>
                          <a:latin typeface="Arial" panose="020B0604020202020204" pitchFamily="34" charset="0"/>
                          <a:cs typeface="Arial" panose="020B0604020202020204" pitchFamily="34" charset="0"/>
                        </a:rPr>
                        <a:t>Tujuan pembuatan pakan silase </a:t>
                      </a:r>
                      <a:endParaRPr lang="en-ID" sz="1000" kern="100" dirty="0">
                        <a:effectLst/>
                        <a:latin typeface="Arial" panose="020B0604020202020204" pitchFamily="34" charset="0"/>
                        <a:cs typeface="Arial" panose="020B0604020202020204" pitchFamily="34" charset="0"/>
                      </a:endParaRPr>
                    </a:p>
                    <a:p>
                      <a:pPr marL="182563" marR="6985" lvl="0" indent="-182563" algn="just">
                        <a:lnSpc>
                          <a:spcPct val="103000"/>
                        </a:lnSpc>
                        <a:buFont typeface="Symbol" panose="05050102010706020507" pitchFamily="18" charset="2"/>
                        <a:buChar char=""/>
                      </a:pPr>
                      <a:r>
                        <a:rPr lang="nl-NL" sz="1000" kern="100" dirty="0">
                          <a:effectLst/>
                          <a:latin typeface="Arial" panose="020B0604020202020204" pitchFamily="34" charset="0"/>
                          <a:cs typeface="Arial" panose="020B0604020202020204" pitchFamily="34" charset="0"/>
                        </a:rPr>
                        <a:t>Kandungan nutrisi dan mengenal zat anti nutrisi bahan pakan</a:t>
                      </a:r>
                      <a:endParaRPr lang="en-ID" sz="1000" kern="100" dirty="0">
                        <a:effectLst/>
                        <a:latin typeface="Arial" panose="020B0604020202020204" pitchFamily="34" charset="0"/>
                        <a:cs typeface="Arial" panose="020B0604020202020204" pitchFamily="34" charset="0"/>
                      </a:endParaRPr>
                    </a:p>
                    <a:p>
                      <a:pPr marL="182563" marR="6985" lvl="0" indent="-182563" algn="just">
                        <a:lnSpc>
                          <a:spcPct val="103000"/>
                        </a:lnSpc>
                        <a:buFont typeface="Symbol" panose="05050102010706020507" pitchFamily="18" charset="2"/>
                        <a:buChar char=""/>
                      </a:pPr>
                      <a:r>
                        <a:rPr lang="nl-NL" sz="1000" kern="100" dirty="0">
                          <a:effectLst/>
                          <a:latin typeface="Arial" panose="020B0604020202020204" pitchFamily="34" charset="0"/>
                          <a:cs typeface="Arial" panose="020B0604020202020204" pitchFamily="34" charset="0"/>
                        </a:rPr>
                        <a:t>Manfaat pakan silase bagi ternak kambing</a:t>
                      </a:r>
                      <a:endParaRPr lang="en-ID" sz="1000" kern="100" dirty="0">
                        <a:effectLst/>
                        <a:latin typeface="Arial" panose="020B0604020202020204" pitchFamily="34" charset="0"/>
                        <a:cs typeface="Arial" panose="020B0604020202020204" pitchFamily="34" charset="0"/>
                      </a:endParaRPr>
                    </a:p>
                    <a:p>
                      <a:pPr marL="182563" marR="6985" lvl="0" indent="-182563" algn="just">
                        <a:lnSpc>
                          <a:spcPct val="103000"/>
                        </a:lnSpc>
                        <a:buFont typeface="Symbol" panose="05050102010706020507" pitchFamily="18" charset="2"/>
                        <a:buChar char=""/>
                      </a:pPr>
                      <a:r>
                        <a:rPr lang="nl-NL" sz="1000" kern="100" dirty="0">
                          <a:effectLst/>
                          <a:latin typeface="Arial" panose="020B0604020202020204" pitchFamily="34" charset="0"/>
                          <a:cs typeface="Arial" panose="020B0604020202020204" pitchFamily="34" charset="0"/>
                        </a:rPr>
                        <a:t>Mengenal bahan dan alat pembuatan pakan silase</a:t>
                      </a:r>
                      <a:endParaRPr lang="en-ID" sz="1000" kern="100" dirty="0">
                        <a:effectLst/>
                        <a:latin typeface="Arial" panose="020B0604020202020204" pitchFamily="34" charset="0"/>
                        <a:cs typeface="Arial" panose="020B0604020202020204" pitchFamily="34" charset="0"/>
                      </a:endParaRPr>
                    </a:p>
                    <a:p>
                      <a:pPr marL="182563" marR="6985" lvl="0" indent="-182563" algn="just">
                        <a:lnSpc>
                          <a:spcPct val="103000"/>
                        </a:lnSpc>
                        <a:buFont typeface="Symbol" panose="05050102010706020507" pitchFamily="18" charset="2"/>
                        <a:buChar char=""/>
                      </a:pPr>
                      <a:r>
                        <a:rPr lang="en-ID" sz="1000" kern="100" dirty="0" err="1">
                          <a:effectLst/>
                          <a:latin typeface="Arial" panose="020B0604020202020204" pitchFamily="34" charset="0"/>
                          <a:cs typeface="Arial" panose="020B0604020202020204" pitchFamily="34" charset="0"/>
                        </a:rPr>
                        <a:t>Memahami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prosedur</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pembuatan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pakan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silase</a:t>
                      </a:r>
                      <a:endParaRPr lang="en-ID" sz="1000" kern="100" dirty="0">
                        <a:effectLst/>
                        <a:latin typeface="Arial" panose="020B0604020202020204" pitchFamily="34" charset="0"/>
                        <a:cs typeface="Arial" panose="020B0604020202020204" pitchFamily="34" charset="0"/>
                      </a:endParaRPr>
                    </a:p>
                    <a:p>
                      <a:pPr marL="182563" marR="6985" lvl="0" indent="-182563" algn="just">
                        <a:lnSpc>
                          <a:spcPct val="103000"/>
                        </a:lnSpc>
                        <a:buFont typeface="Symbol" panose="05050102010706020507" pitchFamily="18" charset="2"/>
                        <a:buChar char=""/>
                      </a:pPr>
                      <a:r>
                        <a:rPr lang="nl-NL" sz="1000" kern="100" dirty="0">
                          <a:effectLst/>
                          <a:latin typeface="Arial" panose="020B0604020202020204" pitchFamily="34" charset="0"/>
                          <a:cs typeface="Arial" panose="020B0604020202020204" pitchFamily="34" charset="0"/>
                        </a:rPr>
                        <a:t>Memahami komposisi penggunaan bahan pakan bagi ternak kambing</a:t>
                      </a:r>
                      <a:endParaRPr lang="en-ID" sz="1000" kern="100" dirty="0">
                        <a:effectLst/>
                        <a:latin typeface="Arial" panose="020B0604020202020204" pitchFamily="34" charset="0"/>
                        <a:cs typeface="Arial" panose="020B0604020202020204" pitchFamily="34" charset="0"/>
                      </a:endParaRPr>
                    </a:p>
                    <a:p>
                      <a:pPr marL="182563" marR="6985" lvl="0" indent="-182563" algn="just">
                        <a:lnSpc>
                          <a:spcPct val="103000"/>
                        </a:lnSpc>
                        <a:buFont typeface="Symbol" panose="05050102010706020507" pitchFamily="18" charset="2"/>
                        <a:buChar char=""/>
                      </a:pPr>
                      <a:r>
                        <a:rPr lang="nl-NL" sz="1000" kern="100" dirty="0">
                          <a:effectLst/>
                          <a:latin typeface="Arial" panose="020B0604020202020204" pitchFamily="34" charset="0"/>
                          <a:cs typeface="Arial" panose="020B0604020202020204" pitchFamily="34" charset="0"/>
                        </a:rPr>
                        <a:t>Cara penggunaan dan pemberian pakan silase bagi ternak</a:t>
                      </a:r>
                      <a:endParaRPr lang="en-ID" sz="1000" kern="100" dirty="0">
                        <a:effectLst/>
                        <a:latin typeface="Arial" panose="020B0604020202020204" pitchFamily="34" charset="0"/>
                        <a:cs typeface="Arial" panose="020B0604020202020204" pitchFamily="34" charset="0"/>
                      </a:endParaRPr>
                    </a:p>
                    <a:p>
                      <a:pPr marL="182563" marR="6985" lvl="0" indent="-182563" algn="just">
                        <a:lnSpc>
                          <a:spcPct val="103000"/>
                        </a:lnSpc>
                        <a:spcAft>
                          <a:spcPts val="20"/>
                        </a:spcAft>
                        <a:buFont typeface="Symbol" panose="05050102010706020507" pitchFamily="18" charset="2"/>
                        <a:buChar char=""/>
                      </a:pPr>
                      <a:r>
                        <a:rPr lang="en-ID" sz="1000" kern="100" dirty="0" err="1">
                          <a:effectLst/>
                          <a:latin typeface="Arial" panose="020B0604020202020204" pitchFamily="34" charset="0"/>
                          <a:cs typeface="Arial" panose="020B0604020202020204" pitchFamily="34" charset="0"/>
                        </a:rPr>
                        <a:t>Ciri-ciri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silase</a:t>
                      </a:r>
                      <a:r>
                        <a:rPr lang="en-ID" sz="1000" kern="100" dirty="0">
                          <a:effectLst/>
                          <a:latin typeface="Arial" panose="020B0604020202020204" pitchFamily="34" charset="0"/>
                          <a:cs typeface="Arial" panose="020B0604020202020204" pitchFamily="34" charset="0"/>
                        </a:rPr>
                        <a:t> yang </a:t>
                      </a:r>
                      <a:r>
                        <a:rPr lang="en-ID" sz="1000" kern="100" dirty="0" err="1">
                          <a:effectLst/>
                          <a:latin typeface="Arial" panose="020B0604020202020204" pitchFamily="34" charset="0"/>
                          <a:cs typeface="Arial" panose="020B0604020202020204" pitchFamily="34" charset="0"/>
                        </a:rPr>
                        <a:t>baik</a:t>
                      </a:r>
                      <a:r>
                        <a:rPr lang="en-ID" sz="1000" kern="100" dirty="0">
                          <a:effectLst/>
                          <a:latin typeface="Arial" panose="020B0604020202020204" pitchFamily="34" charset="0"/>
                          <a:cs typeface="Arial" panose="020B0604020202020204" pitchFamily="34" charset="0"/>
                        </a:rPr>
                        <a:t> dan pH yang normal</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nl-NL" sz="1000" kern="100" dirty="0">
                          <a:effectLst/>
                          <a:latin typeface="Arial" panose="020B0604020202020204" pitchFamily="34" charset="0"/>
                          <a:cs typeface="Arial" panose="020B0604020202020204" pitchFamily="34" charset="0"/>
                        </a:rPr>
                        <a:t>Menyusun materi program penyuluhan  dalam bentuk  leaflet,  dan membagikan  kuesioner pada masyrakat.</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1 </a:t>
                      </a:r>
                      <a:endParaRPr lang="en-ID" sz="1000" dirty="0">
                        <a:latin typeface="Arial" panose="020B0604020202020204" pitchFamily="34" charset="0"/>
                        <a:cs typeface="Arial" panose="020B0604020202020204" pitchFamily="34" charset="0"/>
                      </a:endParaRPr>
                    </a:p>
                  </a:txBody>
                  <a:tcPr marL="0" marR="1341" marT="853" marB="0"/>
                </a:tc>
                <a:tc>
                  <a:txBody>
                    <a:bodyPr/>
                    <a:lstStyle/>
                    <a:p>
                      <a:r>
                        <a:rPr lang="en-ID" sz="1000" kern="100">
                          <a:effectLst/>
                          <a:latin typeface="Arial" panose="020B0604020202020204" pitchFamily="34" charset="0"/>
                          <a:cs typeface="Arial" panose="020B0604020202020204" pitchFamily="34" charset="0"/>
                        </a:rPr>
                        <a:t>Desa Mbatapakidu</a:t>
                      </a:r>
                      <a:endParaRPr lang="en-ID" sz="1000">
                        <a:latin typeface="Arial" panose="020B0604020202020204" pitchFamily="34" charset="0"/>
                        <a:cs typeface="Arial" panose="020B0604020202020204" pitchFamily="34" charset="0"/>
                      </a:endParaRPr>
                    </a:p>
                  </a:txBody>
                  <a:tcPr marL="0" marR="1341" marT="853" marB="0"/>
                </a:tc>
                <a:tc>
                  <a:txBody>
                    <a:bodyPr/>
                    <a:lstStyle/>
                    <a:p>
                      <a:pPr marL="6350" marR="444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Maret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dirty="0" err="1">
                          <a:effectLst/>
                          <a:latin typeface="Arial" panose="020B0604020202020204" pitchFamily="34" charset="0"/>
                          <a:cs typeface="Arial" panose="020B0604020202020204" pitchFamily="34" charset="0"/>
                        </a:rPr>
                        <a:t>Patungan</a:t>
                      </a:r>
                      <a:r>
                        <a:rPr lang="en-ID" sz="1000" kern="100" dirty="0">
                          <a:effectLst/>
                          <a:latin typeface="Arial" panose="020B0604020202020204" pitchFamily="34" charset="0"/>
                          <a:cs typeface="Arial" panose="020B0604020202020204" pitchFamily="34" charset="0"/>
                        </a:rPr>
                        <a:t> </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marL="635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Mahasiswa (Samsul Arip dan Rindawani)</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350" marR="10795"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Mahasiswa</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350" marR="177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extLst>
                  <a:ext uri="{0D108BD9-81ED-4DB2-BD59-A6C34878D82A}">
                    <a16:rowId xmlns:a16="http://schemas.microsoft.com/office/drawing/2014/main" val="1616124223"/>
                  </a:ext>
                </a:extLst>
              </a:tr>
              <a:tr h="354298">
                <a:tc>
                  <a:txBody>
                    <a:bodyPr/>
                    <a:lstStyle/>
                    <a:p>
                      <a:pPr marL="6350" marR="304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2</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nl-NL" sz="1000" kern="100" dirty="0">
                          <a:effectLst/>
                          <a:latin typeface="Arial" panose="020B0604020202020204" pitchFamily="34" charset="0"/>
                          <a:cs typeface="Arial" panose="020B0604020202020204" pitchFamily="34" charset="0"/>
                        </a:rPr>
                        <a:t>Pembalikan pakan silase setelah 1 minggu pembuatan</a:t>
                      </a:r>
                      <a:endParaRPr lang="en-ID" sz="1000" dirty="0">
                        <a:latin typeface="Arial" panose="020B0604020202020204" pitchFamily="34" charset="0"/>
                        <a:cs typeface="Arial" panose="020B0604020202020204" pitchFamily="34" charset="0"/>
                      </a:endParaRPr>
                    </a:p>
                  </a:txBody>
                  <a:tcPr marL="0" marR="1341" marT="853" marB="0"/>
                </a:tc>
                <a:tc>
                  <a:txBody>
                    <a:bodyPr/>
                    <a:lstStyle/>
                    <a:p>
                      <a:r>
                        <a:rPr lang="nl-NL" sz="1000" kern="100" dirty="0">
                          <a:effectLst/>
                          <a:latin typeface="Arial" panose="020B0604020202020204" pitchFamily="34" charset="0"/>
                          <a:cs typeface="Arial" panose="020B0604020202020204" pitchFamily="34" charset="0"/>
                        </a:rPr>
                        <a:t> Teman-teman kelompok tidak tepat waktu, tidak ada foto dokumentasi pembalikan pakan, tidak menyediakan materi terkait pentingnya pembalikan pakan</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algn="ctr"/>
                      <a:r>
                        <a:rPr lang="nl-NL" sz="1000" kern="100" dirty="0">
                          <a:effectLst/>
                          <a:latin typeface="Arial" panose="020B0604020202020204" pitchFamily="34" charset="0"/>
                          <a:cs typeface="Arial" panose="020B0604020202020204" pitchFamily="34" charset="0"/>
                        </a:rPr>
                        <a:t>Mahasiswa dan KTT</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marL="6350" marR="6985" indent="-6350" algn="just">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 Pembalikan pakan silase</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nl-NL" sz="1000" kern="100" dirty="0">
                          <a:effectLst/>
                          <a:latin typeface="Arial" panose="020B0604020202020204" pitchFamily="34" charset="0"/>
                          <a:cs typeface="Arial" panose="020B0604020202020204" pitchFamily="34" charset="0"/>
                        </a:rPr>
                        <a:t> Pengambilan pakan dan melakukan pembalikan untuk mengurangi kadar air pada pakan</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algn="ctr"/>
                      <a:r>
                        <a:rPr lang="nl-NL" sz="1000" kern="100" dirty="0">
                          <a:effectLst/>
                          <a:latin typeface="Arial" panose="020B0604020202020204" pitchFamily="34" charset="0"/>
                          <a:cs typeface="Arial" panose="020B0604020202020204" pitchFamily="34" charset="0"/>
                        </a:rPr>
                        <a:t>1 kali</a:t>
                      </a:r>
                      <a:endParaRPr lang="en-ID" sz="1000" dirty="0">
                        <a:latin typeface="Arial" panose="020B0604020202020204" pitchFamily="34" charset="0"/>
                        <a:cs typeface="Arial" panose="020B0604020202020204" pitchFamily="34" charset="0"/>
                      </a:endParaRPr>
                    </a:p>
                  </a:txBody>
                  <a:tcPr marL="0" marR="1341" marT="853" marB="0"/>
                </a:tc>
                <a:tc>
                  <a:txBody>
                    <a:bodyPr/>
                    <a:lstStyle/>
                    <a:p>
                      <a:r>
                        <a:rPr lang="nl-NL" sz="1000" kern="100" dirty="0">
                          <a:effectLst/>
                          <a:latin typeface="Arial" panose="020B0604020202020204" pitchFamily="34" charset="0"/>
                          <a:cs typeface="Arial" panose="020B0604020202020204" pitchFamily="34" charset="0"/>
                        </a:rPr>
                        <a:t>Desa mbatakapidu</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marL="6350" marR="4445" indent="-6350" algn="ctr">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April</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nl-NL" sz="1000" kern="100" dirty="0">
                          <a:effectLst/>
                          <a:latin typeface="Arial" panose="020B0604020202020204" pitchFamily="34" charset="0"/>
                          <a:cs typeface="Arial" panose="020B0604020202020204" pitchFamily="34" charset="0"/>
                        </a:rPr>
                        <a:t>Patungan</a:t>
                      </a:r>
                      <a:endParaRPr lang="en-ID" sz="1000" dirty="0">
                        <a:latin typeface="Arial" panose="020B0604020202020204" pitchFamily="34" charset="0"/>
                        <a:cs typeface="Arial" panose="020B0604020202020204" pitchFamily="34" charset="0"/>
                      </a:endParaRPr>
                    </a:p>
                  </a:txBody>
                  <a:tcPr marL="0" marR="1341" marT="853" marB="0"/>
                </a:tc>
                <a:tc>
                  <a:txBody>
                    <a:bodyPr/>
                    <a:lstStyle/>
                    <a:p>
                      <a:pPr marL="6350"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Mahasiswa</a:t>
                      </a:r>
                      <a:r>
                        <a:rPr lang="en-ID" sz="1000" kern="100" dirty="0">
                          <a:effectLst/>
                          <a:latin typeface="Arial" panose="020B0604020202020204" pitchFamily="34" charset="0"/>
                          <a:cs typeface="Arial" panose="020B0604020202020204" pitchFamily="34" charset="0"/>
                        </a:rPr>
                        <a:t> (Marko, James </a:t>
                      </a:r>
                      <a:r>
                        <a:rPr lang="en-ID" sz="1000" kern="100" dirty="0" err="1">
                          <a:effectLst/>
                          <a:latin typeface="Arial" panose="020B0604020202020204" pitchFamily="34" charset="0"/>
                          <a:cs typeface="Arial" panose="020B0604020202020204" pitchFamily="34" charset="0"/>
                        </a:rPr>
                        <a:t>Mandaha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Ino</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Kote</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Umbu</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Tagela</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350" marR="10795"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Mahasiswa</a:t>
                      </a:r>
                      <a:r>
                        <a:rPr lang="en-ID" sz="1000" kern="100" dirty="0">
                          <a:effectLst/>
                          <a:latin typeface="Arial" panose="020B0604020202020204" pitchFamily="34" charset="0"/>
                          <a:cs typeface="Arial" panose="020B0604020202020204" pitchFamily="34" charset="0"/>
                        </a:rPr>
                        <a:t> dan </a:t>
                      </a:r>
                    </a:p>
                    <a:p>
                      <a:pPr marL="6350" marR="1079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Masyarakat</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330835" marR="177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extLst>
                  <a:ext uri="{0D108BD9-81ED-4DB2-BD59-A6C34878D82A}">
                    <a16:rowId xmlns:a16="http://schemas.microsoft.com/office/drawing/2014/main" val="3848862831"/>
                  </a:ext>
                </a:extLst>
              </a:tr>
            </a:tbl>
          </a:graphicData>
        </a:graphic>
      </p:graphicFrame>
    </p:spTree>
    <p:extLst>
      <p:ext uri="{BB962C8B-B14F-4D97-AF65-F5344CB8AC3E}">
        <p14:creationId xmlns:p14="http://schemas.microsoft.com/office/powerpoint/2010/main" val="1169020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960175" cy="604781"/>
          </a:xfrm>
        </p:spPr>
        <p:txBody>
          <a:bodyPr/>
          <a:lstStyle/>
          <a:p>
            <a:r>
              <a:rPr lang="en-US" dirty="0"/>
              <a:t>Program </a:t>
            </a:r>
            <a:r>
              <a:rPr lang="en-US" dirty="0" err="1"/>
              <a:t>Pelaksanaan</a:t>
            </a:r>
            <a:r>
              <a:rPr lang="en-US" dirty="0"/>
              <a:t> </a:t>
            </a:r>
            <a:r>
              <a:rPr lang="en-US" dirty="0" err="1"/>
              <a:t>Kelompok</a:t>
            </a:r>
            <a:r>
              <a:rPr lang="en-US" dirty="0"/>
              <a:t> 3</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7" name="Table 6">
            <a:extLst>
              <a:ext uri="{FF2B5EF4-FFF2-40B4-BE49-F238E27FC236}">
                <a16:creationId xmlns:a16="http://schemas.microsoft.com/office/drawing/2014/main" id="{029BD27F-6CF8-4A14-A7A9-C94C3D17CE21}"/>
              </a:ext>
            </a:extLst>
          </p:cNvPr>
          <p:cNvGraphicFramePr>
            <a:graphicFrameLocks noGrp="1"/>
          </p:cNvGraphicFramePr>
          <p:nvPr>
            <p:extLst>
              <p:ext uri="{D42A27DB-BD31-4B8C-83A1-F6EECF244321}">
                <p14:modId xmlns:p14="http://schemas.microsoft.com/office/powerpoint/2010/main" val="3552772195"/>
              </p:ext>
            </p:extLst>
          </p:nvPr>
        </p:nvGraphicFramePr>
        <p:xfrm>
          <a:off x="0" y="1077903"/>
          <a:ext cx="11726781" cy="5960825"/>
        </p:xfrm>
        <a:graphic>
          <a:graphicData uri="http://schemas.openxmlformats.org/drawingml/2006/table">
            <a:tbl>
              <a:tblPr firstRow="1" firstCol="1" bandRow="1">
                <a:tableStyleId>{5C22544A-7EE6-4342-B048-85BDC9FD1C3A}</a:tableStyleId>
              </a:tblPr>
              <a:tblGrid>
                <a:gridCol w="386143">
                  <a:extLst>
                    <a:ext uri="{9D8B030D-6E8A-4147-A177-3AD203B41FA5}">
                      <a16:colId xmlns:a16="http://schemas.microsoft.com/office/drawing/2014/main" val="1813780155"/>
                    </a:ext>
                  </a:extLst>
                </a:gridCol>
                <a:gridCol w="1422539">
                  <a:extLst>
                    <a:ext uri="{9D8B030D-6E8A-4147-A177-3AD203B41FA5}">
                      <a16:colId xmlns:a16="http://schemas.microsoft.com/office/drawing/2014/main" val="4016933275"/>
                    </a:ext>
                  </a:extLst>
                </a:gridCol>
                <a:gridCol w="2090361">
                  <a:extLst>
                    <a:ext uri="{9D8B030D-6E8A-4147-A177-3AD203B41FA5}">
                      <a16:colId xmlns:a16="http://schemas.microsoft.com/office/drawing/2014/main" val="291812057"/>
                    </a:ext>
                  </a:extLst>
                </a:gridCol>
                <a:gridCol w="741263">
                  <a:extLst>
                    <a:ext uri="{9D8B030D-6E8A-4147-A177-3AD203B41FA5}">
                      <a16:colId xmlns:a16="http://schemas.microsoft.com/office/drawing/2014/main" val="2154177660"/>
                    </a:ext>
                  </a:extLst>
                </a:gridCol>
                <a:gridCol w="2298158">
                  <a:extLst>
                    <a:ext uri="{9D8B030D-6E8A-4147-A177-3AD203B41FA5}">
                      <a16:colId xmlns:a16="http://schemas.microsoft.com/office/drawing/2014/main" val="1369377853"/>
                    </a:ext>
                  </a:extLst>
                </a:gridCol>
                <a:gridCol w="989205">
                  <a:extLst>
                    <a:ext uri="{9D8B030D-6E8A-4147-A177-3AD203B41FA5}">
                      <a16:colId xmlns:a16="http://schemas.microsoft.com/office/drawing/2014/main" val="1307874912"/>
                    </a:ext>
                  </a:extLst>
                </a:gridCol>
                <a:gridCol w="446738">
                  <a:extLst>
                    <a:ext uri="{9D8B030D-6E8A-4147-A177-3AD203B41FA5}">
                      <a16:colId xmlns:a16="http://schemas.microsoft.com/office/drawing/2014/main" val="44194494"/>
                    </a:ext>
                  </a:extLst>
                </a:gridCol>
                <a:gridCol w="431083">
                  <a:extLst>
                    <a:ext uri="{9D8B030D-6E8A-4147-A177-3AD203B41FA5}">
                      <a16:colId xmlns:a16="http://schemas.microsoft.com/office/drawing/2014/main" val="2649299116"/>
                    </a:ext>
                  </a:extLst>
                </a:gridCol>
                <a:gridCol w="574255">
                  <a:extLst>
                    <a:ext uri="{9D8B030D-6E8A-4147-A177-3AD203B41FA5}">
                      <a16:colId xmlns:a16="http://schemas.microsoft.com/office/drawing/2014/main" val="1888815910"/>
                    </a:ext>
                  </a:extLst>
                </a:gridCol>
                <a:gridCol w="654275">
                  <a:extLst>
                    <a:ext uri="{9D8B030D-6E8A-4147-A177-3AD203B41FA5}">
                      <a16:colId xmlns:a16="http://schemas.microsoft.com/office/drawing/2014/main" val="2201884949"/>
                    </a:ext>
                  </a:extLst>
                </a:gridCol>
                <a:gridCol w="727249">
                  <a:extLst>
                    <a:ext uri="{9D8B030D-6E8A-4147-A177-3AD203B41FA5}">
                      <a16:colId xmlns:a16="http://schemas.microsoft.com/office/drawing/2014/main" val="1512173542"/>
                    </a:ext>
                  </a:extLst>
                </a:gridCol>
                <a:gridCol w="597263">
                  <a:extLst>
                    <a:ext uri="{9D8B030D-6E8A-4147-A177-3AD203B41FA5}">
                      <a16:colId xmlns:a16="http://schemas.microsoft.com/office/drawing/2014/main" val="4214321375"/>
                    </a:ext>
                  </a:extLst>
                </a:gridCol>
                <a:gridCol w="175671">
                  <a:extLst>
                    <a:ext uri="{9D8B030D-6E8A-4147-A177-3AD203B41FA5}">
                      <a16:colId xmlns:a16="http://schemas.microsoft.com/office/drawing/2014/main" val="2877261494"/>
                    </a:ext>
                  </a:extLst>
                </a:gridCol>
                <a:gridCol w="192578">
                  <a:extLst>
                    <a:ext uri="{9D8B030D-6E8A-4147-A177-3AD203B41FA5}">
                      <a16:colId xmlns:a16="http://schemas.microsoft.com/office/drawing/2014/main" val="1499133109"/>
                    </a:ext>
                  </a:extLst>
                </a:gridCol>
              </a:tblGrid>
              <a:tr h="126211">
                <a:tc rowSpan="2">
                  <a:txBody>
                    <a:bodyPr/>
                    <a:lstStyle/>
                    <a:p>
                      <a:pPr marL="6350" marR="304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NO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nchor="ctr"/>
                </a:tc>
                <a:tc rowSpan="2">
                  <a:txBody>
                    <a:bodyPr/>
                    <a:lstStyle/>
                    <a:p>
                      <a:pPr algn="ctr"/>
                      <a:r>
                        <a:rPr lang="en-ID" sz="1000" kern="100" dirty="0">
                          <a:effectLst/>
                          <a:latin typeface="Arial" panose="020B0604020202020204" pitchFamily="34" charset="0"/>
                          <a:cs typeface="Arial" panose="020B0604020202020204" pitchFamily="34" charset="0"/>
                        </a:rPr>
                        <a:t>TUJUAN </a:t>
                      </a:r>
                      <a:endParaRPr lang="en-ID" sz="1000" dirty="0"/>
                    </a:p>
                  </a:txBody>
                  <a:tcPr marL="0" marR="1341" marT="853" marB="0" anchor="ctr"/>
                </a:tc>
                <a:tc rowSpan="2">
                  <a:txBody>
                    <a:bodyPr/>
                    <a:lstStyle/>
                    <a:p>
                      <a:r>
                        <a:rPr lang="en-ID" sz="1000" kern="100">
                          <a:effectLst/>
                          <a:latin typeface="Arial" panose="020B0604020202020204" pitchFamily="34" charset="0"/>
                          <a:cs typeface="Arial" panose="020B0604020202020204" pitchFamily="34" charset="0"/>
                        </a:rPr>
                        <a:t>MASALAH </a:t>
                      </a:r>
                      <a:endParaRPr lang="en-ID"/>
                    </a:p>
                  </a:txBody>
                  <a:tcPr marL="0" marR="1341" marT="853" marB="0" anchor="ctr"/>
                </a:tc>
                <a:tc rowSpan="2">
                  <a:txBody>
                    <a:bodyPr/>
                    <a:lstStyle/>
                    <a:p>
                      <a:pPr algn="ctr"/>
                      <a:r>
                        <a:rPr lang="en-ID" sz="1000" kern="100">
                          <a:effectLst/>
                          <a:latin typeface="Arial" panose="020B0604020202020204" pitchFamily="34" charset="0"/>
                          <a:cs typeface="Arial" panose="020B0604020202020204" pitchFamily="34" charset="0"/>
                        </a:rPr>
                        <a:t>SASARAN </a:t>
                      </a:r>
                      <a:endParaRPr lang="en-ID" sz="1000" dirty="0"/>
                    </a:p>
                  </a:txBody>
                  <a:tcPr marL="0" marR="1341" marT="853" marB="0" anchor="ctr"/>
                </a:tc>
                <a:tc gridSpan="10">
                  <a:txBody>
                    <a:bodyPr/>
                    <a:lstStyle/>
                    <a:p>
                      <a:r>
                        <a:rPr lang="en-ID" sz="1000" kern="100">
                          <a:effectLst/>
                          <a:latin typeface="Arial" panose="020B0604020202020204" pitchFamily="34" charset="0"/>
                          <a:cs typeface="Arial" panose="020B0604020202020204" pitchFamily="34" charset="0"/>
                        </a:rPr>
                        <a:t>KEGIATAN PENYULUHAN  </a:t>
                      </a:r>
                      <a:endParaRPr lang="en-ID"/>
                    </a:p>
                  </a:txBody>
                  <a:tcPr marL="0" marR="1341" marT="853"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sz="1800" dirty="0"/>
                    </a:p>
                  </a:txBody>
                  <a:tcPr marL="0" marR="1341" marT="853" marB="0"/>
                </a:tc>
                <a:extLst>
                  <a:ext uri="{0D108BD9-81ED-4DB2-BD59-A6C34878D82A}">
                    <a16:rowId xmlns:a16="http://schemas.microsoft.com/office/drawing/2014/main" val="4060983858"/>
                  </a:ext>
                </a:extLst>
              </a:tr>
              <a:tr h="251643">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marL="6350" marR="4699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MATERI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dirty="0">
                          <a:effectLst/>
                          <a:latin typeface="Arial" panose="020B0604020202020204" pitchFamily="34" charset="0"/>
                          <a:cs typeface="Arial" panose="020B0604020202020204" pitchFamily="34" charset="0"/>
                        </a:rPr>
                        <a:t>METODE/ KEGIATAN </a:t>
                      </a:r>
                      <a:endParaRPr lang="en-ID" sz="1000" dirty="0"/>
                    </a:p>
                  </a:txBody>
                  <a:tcPr marL="0" marR="1341" marT="853" marB="0"/>
                </a:tc>
                <a:tc>
                  <a:txBody>
                    <a:bodyPr/>
                    <a:lstStyle/>
                    <a:p>
                      <a:pPr algn="ctr"/>
                      <a:r>
                        <a:rPr lang="en-ID" sz="1000" kern="100">
                          <a:effectLst/>
                          <a:latin typeface="Arial" panose="020B0604020202020204" pitchFamily="34" charset="0"/>
                          <a:cs typeface="Arial" panose="020B0604020202020204" pitchFamily="34" charset="0"/>
                        </a:rPr>
                        <a:t>VOL </a:t>
                      </a:r>
                      <a:endParaRPr lang="en-ID" sz="1000"/>
                    </a:p>
                  </a:txBody>
                  <a:tcPr marL="0" marR="1341" marT="853" marB="0"/>
                </a:tc>
                <a:tc>
                  <a:txBody>
                    <a:bodyPr/>
                    <a:lstStyle/>
                    <a:p>
                      <a:pPr algn="ctr"/>
                      <a:r>
                        <a:rPr lang="en-ID" sz="1000" kern="100">
                          <a:effectLst/>
                          <a:latin typeface="Arial" panose="020B0604020202020204" pitchFamily="34" charset="0"/>
                          <a:cs typeface="Arial" panose="020B0604020202020204" pitchFamily="34" charset="0"/>
                        </a:rPr>
                        <a:t>LOKASI </a:t>
                      </a:r>
                      <a:endParaRPr lang="en-ID" sz="1000"/>
                    </a:p>
                  </a:txBody>
                  <a:tcPr marL="0" marR="1341" marT="853" marB="0"/>
                </a:tc>
                <a:tc>
                  <a:txBody>
                    <a:bodyPr/>
                    <a:lstStyle/>
                    <a:p>
                      <a:pPr marL="6350" marR="5588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WAKTU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a:effectLst/>
                          <a:latin typeface="Arial" panose="020B0604020202020204" pitchFamily="34" charset="0"/>
                          <a:cs typeface="Arial" panose="020B0604020202020204" pitchFamily="34" charset="0"/>
                        </a:rPr>
                        <a:t>SUMBER BIAYA </a:t>
                      </a:r>
                      <a:endParaRPr lang="en-ID" sz="1000"/>
                    </a:p>
                  </a:txBody>
                  <a:tcPr marL="0" marR="1341" marT="853" marB="0"/>
                </a:tc>
                <a:tc>
                  <a:txBody>
                    <a:bodyPr/>
                    <a:lstStyle/>
                    <a:p>
                      <a:pPr marL="6350" marR="4445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PENANGGUNG JAWAB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350" marR="5016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PELAKSANA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2">
                  <a:txBody>
                    <a:bodyPr/>
                    <a:lstStyle/>
                    <a:p>
                      <a:pPr marL="6350" marR="4445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KET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hMerge="1">
                  <a:txBody>
                    <a:bodyPr/>
                    <a:lstStyle/>
                    <a:p>
                      <a:pPr marL="6350" marR="44450" indent="-6350" algn="ctr">
                        <a:lnSpc>
                          <a:spcPct val="103000"/>
                        </a:lnSpc>
                        <a:spcBef>
                          <a:spcPts val="35"/>
                        </a:spcBef>
                        <a:spcAft>
                          <a:spcPts val="20"/>
                        </a:spcAft>
                      </a:pP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extLst>
                  <a:ext uri="{0D108BD9-81ED-4DB2-BD59-A6C34878D82A}">
                    <a16:rowId xmlns:a16="http://schemas.microsoft.com/office/drawing/2014/main" val="61514284"/>
                  </a:ext>
                </a:extLst>
              </a:tr>
              <a:tr h="126211">
                <a:tc>
                  <a:txBody>
                    <a:bodyPr/>
                    <a:lstStyle/>
                    <a:p>
                      <a:pPr marL="6350" marR="304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2 </a:t>
                      </a:r>
                      <a:endParaRPr lang="en-ID" sz="1000" dirty="0"/>
                    </a:p>
                  </a:txBody>
                  <a:tcPr marL="0" marR="1341" marT="853" marB="0"/>
                </a:tc>
                <a:tc>
                  <a:txBody>
                    <a:bodyPr/>
                    <a:lstStyle/>
                    <a:p>
                      <a:r>
                        <a:rPr lang="en-ID" sz="1000" kern="100" dirty="0">
                          <a:effectLst/>
                          <a:latin typeface="Arial" panose="020B0604020202020204" pitchFamily="34" charset="0"/>
                          <a:cs typeface="Arial" panose="020B0604020202020204" pitchFamily="34" charset="0"/>
                        </a:rPr>
                        <a:t>3 </a:t>
                      </a:r>
                      <a:endParaRPr lang="en-ID" dirty="0"/>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4 </a:t>
                      </a:r>
                      <a:endParaRPr lang="en-ID" sz="1000" dirty="0"/>
                    </a:p>
                  </a:txBody>
                  <a:tcPr marL="0" marR="1341" marT="853" marB="0"/>
                </a:tc>
                <a:tc>
                  <a:txBody>
                    <a:bodyPr/>
                    <a:lstStyle/>
                    <a:p>
                      <a:pPr marL="6350" marR="4699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5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6 </a:t>
                      </a:r>
                      <a:endParaRPr lang="en-ID" sz="1000" dirty="0"/>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7 </a:t>
                      </a:r>
                      <a:endParaRPr lang="en-ID" sz="1000" dirty="0"/>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8 </a:t>
                      </a:r>
                      <a:endParaRPr lang="en-ID" sz="1000" dirty="0"/>
                    </a:p>
                  </a:txBody>
                  <a:tcPr marL="0" marR="1341" marT="853" marB="0"/>
                </a:tc>
                <a:tc>
                  <a:txBody>
                    <a:bodyPr/>
                    <a:lstStyle/>
                    <a:p>
                      <a:pPr marL="6350" marR="558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9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10 </a:t>
                      </a:r>
                      <a:endParaRPr lang="en-ID" sz="1000" dirty="0"/>
                    </a:p>
                  </a:txBody>
                  <a:tcPr marL="0" marR="1341" marT="853" marB="0"/>
                </a:tc>
                <a:tc>
                  <a:txBody>
                    <a:bodyPr/>
                    <a:lstStyle/>
                    <a:p>
                      <a:pPr marL="6350" marR="4445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11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350" marR="5016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12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2">
                  <a:txBody>
                    <a:bodyPr/>
                    <a:lstStyle/>
                    <a:p>
                      <a:pPr marL="6350" marR="4445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13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hMerge="1">
                  <a:txBody>
                    <a:bodyPr/>
                    <a:lstStyle/>
                    <a:p>
                      <a:pPr marL="6350" marR="44450" indent="-6350" algn="ctr">
                        <a:lnSpc>
                          <a:spcPct val="103000"/>
                        </a:lnSpc>
                        <a:spcBef>
                          <a:spcPts val="35"/>
                        </a:spcBef>
                        <a:spcAft>
                          <a:spcPts val="20"/>
                        </a:spcAft>
                      </a:pP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extLst>
                  <a:ext uri="{0D108BD9-81ED-4DB2-BD59-A6C34878D82A}">
                    <a16:rowId xmlns:a16="http://schemas.microsoft.com/office/drawing/2014/main" val="1832755265"/>
                  </a:ext>
                </a:extLst>
              </a:tr>
              <a:tr h="126211">
                <a:tc>
                  <a:txBody>
                    <a:bodyPr/>
                    <a:lstStyle/>
                    <a:p>
                      <a:pPr marL="635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B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13">
                  <a:txBody>
                    <a:bodyPr/>
                    <a:lstStyle/>
                    <a:p>
                      <a:r>
                        <a:rPr lang="en-ID" sz="1000" kern="100" dirty="0" err="1">
                          <a:effectLst/>
                          <a:latin typeface="Arial" panose="020B0604020202020204" pitchFamily="34" charset="0"/>
                          <a:cs typeface="Arial" panose="020B0604020202020204" pitchFamily="34" charset="0"/>
                        </a:rPr>
                        <a:t>Perencanaan</a:t>
                      </a:r>
                      <a:r>
                        <a:rPr lang="en-ID" sz="1000" kern="100" dirty="0">
                          <a:effectLst/>
                          <a:latin typeface="Arial" panose="020B0604020202020204" pitchFamily="34" charset="0"/>
                          <a:cs typeface="Arial" panose="020B0604020202020204" pitchFamily="34" charset="0"/>
                        </a:rPr>
                        <a:t> dan </a:t>
                      </a:r>
                      <a:r>
                        <a:rPr lang="en-ID" sz="1000" kern="100" dirty="0" err="1">
                          <a:effectLst/>
                          <a:latin typeface="Arial" panose="020B0604020202020204" pitchFamily="34" charset="0"/>
                          <a:cs typeface="Arial" panose="020B0604020202020204" pitchFamily="34" charset="0"/>
                        </a:rPr>
                        <a:t>Penerapan</a:t>
                      </a:r>
                      <a:endParaRPr lang="en-ID" sz="1000" dirty="0"/>
                    </a:p>
                  </a:txBody>
                  <a:tcPr marL="0" marR="1341" marT="853"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317324974"/>
                  </a:ext>
                </a:extLst>
              </a:tr>
              <a:tr h="126211">
                <a:tc>
                  <a:txBody>
                    <a:bodyPr/>
                    <a:lstStyle/>
                    <a:p>
                      <a:pPr marL="698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13">
                  <a:txBody>
                    <a:bodyPr/>
                    <a:lstStyle/>
                    <a:p>
                      <a:r>
                        <a:rPr lang="en-ID" sz="1000" kern="100" dirty="0" err="1">
                          <a:effectLst/>
                          <a:latin typeface="Arial" panose="020B0604020202020204" pitchFamily="34" charset="0"/>
                          <a:cs typeface="Arial" panose="020B0604020202020204" pitchFamily="34" charset="0"/>
                        </a:rPr>
                        <a:t>Melakukan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Kunjungan</a:t>
                      </a:r>
                      <a:endParaRPr lang="en-ID" sz="1000" dirty="0"/>
                    </a:p>
                  </a:txBody>
                  <a:tcPr marL="0" marR="1341" marT="853"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3965469310"/>
                  </a:ext>
                </a:extLst>
              </a:tr>
              <a:tr h="126211">
                <a:tc>
                  <a:txBody>
                    <a:bodyPr/>
                    <a:lstStyle/>
                    <a:p>
                      <a:pPr marL="273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13">
                  <a:txBody>
                    <a:bodyPr/>
                    <a:lstStyle/>
                    <a:p>
                      <a:r>
                        <a:rPr lang="en-ID" sz="1000" kern="100" dirty="0" err="1">
                          <a:effectLst/>
                          <a:latin typeface="Arial" panose="020B0604020202020204" pitchFamily="34" charset="0"/>
                          <a:cs typeface="Arial" panose="020B0604020202020204" pitchFamily="34" charset="0"/>
                        </a:rPr>
                        <a:t>Kelompok</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cs typeface="Arial" panose="020B0604020202020204" pitchFamily="34" charset="0"/>
                      </a:endParaRPr>
                    </a:p>
                  </a:txBody>
                  <a:tcPr marL="0" marR="1341" marT="853"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pPr marL="27305" indent="-6350" algn="ctr">
                        <a:lnSpc>
                          <a:spcPct val="103000"/>
                        </a:lnSpc>
                        <a:spcBef>
                          <a:spcPts val="35"/>
                        </a:spcBef>
                        <a:spcAft>
                          <a:spcPts val="20"/>
                        </a:spcAft>
                      </a:pPr>
                      <a:r>
                        <a:rPr lang="en-ID" sz="800" kern="100">
                          <a:effectLst/>
                          <a:latin typeface="Arial" panose="020B0604020202020204" pitchFamily="34" charset="0"/>
                          <a:cs typeface="Arial" panose="020B0604020202020204" pitchFamily="34" charset="0"/>
                        </a:rPr>
                        <a:t> </a:t>
                      </a:r>
                      <a:endParaRPr lang="en-ID" sz="8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hMerge="1">
                  <a:txBody>
                    <a:bodyPr/>
                    <a:lstStyle/>
                    <a:p>
                      <a:endParaRPr lang="en-ID"/>
                    </a:p>
                  </a:txBody>
                  <a:tcPr/>
                </a:tc>
                <a:tc hMerge="1">
                  <a:txBody>
                    <a:bodyPr/>
                    <a:lstStyle/>
                    <a:p>
                      <a:pPr marL="2857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hMerge="1">
                  <a:txBody>
                    <a:bodyPr/>
                    <a:lstStyle/>
                    <a:p>
                      <a:pPr marL="29845" indent="-6350" algn="ctr">
                        <a:lnSpc>
                          <a:spcPct val="103000"/>
                        </a:lnSpc>
                        <a:spcBef>
                          <a:spcPts val="35"/>
                        </a:spcBef>
                        <a:spcAft>
                          <a:spcPts val="20"/>
                        </a:spcAft>
                      </a:pPr>
                      <a:r>
                        <a:rPr lang="en-ID" sz="800" kern="100" dirty="0">
                          <a:effectLst/>
                          <a:latin typeface="Arial" panose="020B0604020202020204" pitchFamily="34" charset="0"/>
                          <a:cs typeface="Arial" panose="020B0604020202020204" pitchFamily="34" charset="0"/>
                        </a:rPr>
                        <a:t> </a:t>
                      </a: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hMerge="1">
                  <a:txBody>
                    <a:bodyPr/>
                    <a:lstStyle/>
                    <a:p>
                      <a:endParaRPr lang="en-ID"/>
                    </a:p>
                  </a:txBody>
                  <a:tcPr/>
                </a:tc>
                <a:extLst>
                  <a:ext uri="{0D108BD9-81ED-4DB2-BD59-A6C34878D82A}">
                    <a16:rowId xmlns:a16="http://schemas.microsoft.com/office/drawing/2014/main" val="304539395"/>
                  </a:ext>
                </a:extLst>
              </a:tr>
              <a:tr h="266718">
                <a:tc>
                  <a:txBody>
                    <a:bodyPr/>
                    <a:lstStyle/>
                    <a:p>
                      <a:pPr marL="273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nchor="ctr"/>
                </a:tc>
                <a:tc>
                  <a:txBody>
                    <a:bodyPr/>
                    <a:lstStyle/>
                    <a:p>
                      <a:r>
                        <a:rPr lang="en-ID" sz="1000" kern="100" dirty="0">
                          <a:effectLst/>
                          <a:latin typeface="Arial" panose="020B0604020202020204" pitchFamily="34" charset="0"/>
                          <a:cs typeface="Arial" panose="020B0604020202020204" pitchFamily="34" charset="0"/>
                        </a:rPr>
                        <a:t>1)  </a:t>
                      </a:r>
                      <a:r>
                        <a:rPr lang="nl-NL" sz="1000" kern="100" dirty="0">
                          <a:effectLst/>
                          <a:latin typeface="Arial" panose="020B0604020202020204" pitchFamily="34" charset="0"/>
                          <a:cs typeface="Arial" panose="020B0604020202020204" pitchFamily="34" charset="0"/>
                        </a:rPr>
                        <a:t>Peternak memiliki pengetahuan terkait pakan silase  </a:t>
                      </a:r>
                      <a:endParaRPr lang="en-ID" sz="1000" kern="100" dirty="0">
                        <a:solidFill>
                          <a:srgbClr val="000000"/>
                        </a:solidFill>
                        <a:effectLst/>
                        <a:latin typeface="Arial" panose="020B0604020202020204" pitchFamily="34" charset="0"/>
                        <a:cs typeface="Arial" panose="020B0604020202020204" pitchFamily="34" charset="0"/>
                      </a:endParaRPr>
                    </a:p>
                  </a:txBody>
                  <a:tcPr marL="0" marR="1341" marT="853" marB="0"/>
                </a:tc>
                <a:tc>
                  <a:txBody>
                    <a:bodyPr/>
                    <a:lstStyle/>
                    <a:p>
                      <a:r>
                        <a:rPr lang="nl-NL" sz="1000" kern="100">
                          <a:effectLst/>
                          <a:latin typeface="Arial" panose="020B0604020202020204" pitchFamily="34" charset="0"/>
                          <a:cs typeface="Arial" panose="020B0604020202020204" pitchFamily="34" charset="0"/>
                        </a:rPr>
                        <a:t>Peternak belum memiliki pengetahuan terkait pakan silase </a:t>
                      </a:r>
                      <a:endParaRPr lang="en-ID"/>
                    </a:p>
                  </a:txBody>
                  <a:tcPr marL="0" marR="1341" marT="853" marB="0"/>
                </a:tc>
                <a:tc>
                  <a:txBody>
                    <a:bodyPr/>
                    <a:lstStyle/>
                    <a:p>
                      <a:pPr algn="ctr"/>
                      <a:r>
                        <a:rPr lang="en-ID" sz="1000" kern="100">
                          <a:effectLst/>
                          <a:latin typeface="Arial" panose="020B0604020202020204" pitchFamily="34" charset="0"/>
                          <a:cs typeface="Arial" panose="020B0604020202020204" pitchFamily="34" charset="0"/>
                        </a:rPr>
                        <a:t>KTT</a:t>
                      </a:r>
                      <a:endParaRPr lang="en-ID" sz="1000" dirty="0"/>
                    </a:p>
                  </a:txBody>
                  <a:tcPr marL="0" marR="1341" marT="853" marB="0"/>
                </a:tc>
                <a:tc>
                  <a:txBody>
                    <a:bodyPr/>
                    <a:lstStyle/>
                    <a:p>
                      <a:r>
                        <a:rPr lang="en-ID" sz="1000" kern="100">
                          <a:effectLst/>
                          <a:latin typeface="Arial" panose="020B0604020202020204" pitchFamily="34" charset="0"/>
                          <a:cs typeface="Arial" panose="020B0604020202020204" pitchFamily="34" charset="0"/>
                        </a:rPr>
                        <a:t>Ruang lingkup Pakan silase </a:t>
                      </a:r>
                      <a:endParaRPr lang="en-ID" sz="1000"/>
                    </a:p>
                  </a:txBody>
                  <a:tcPr marL="0" marR="1341" marT="853" marB="0"/>
                </a:tc>
                <a:tc>
                  <a:txBody>
                    <a:bodyPr/>
                    <a:lstStyle/>
                    <a:p>
                      <a:pPr marL="68580" indent="-6350">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Ceramah dan menyebarkan </a:t>
                      </a:r>
                      <a:endParaRPr lang="en-ID" sz="1000" kern="100" dirty="0">
                        <a:effectLst/>
                        <a:latin typeface="Arial" panose="020B0604020202020204" pitchFamily="34" charset="0"/>
                        <a:cs typeface="Arial" panose="020B0604020202020204" pitchFamily="34" charset="0"/>
                      </a:endParaRPr>
                    </a:p>
                    <a:p>
                      <a:pPr marL="68580" indent="-6350">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Leaflet pakan silase</a:t>
                      </a:r>
                      <a:endParaRPr lang="en-ID" sz="1000" kern="100" dirty="0">
                        <a:effectLst/>
                        <a:latin typeface="Arial" panose="020B0604020202020204" pitchFamily="34" charset="0"/>
                        <a:cs typeface="Arial" panose="020B0604020202020204" pitchFamily="34" charset="0"/>
                      </a:endParaRPr>
                    </a:p>
                  </a:txBody>
                  <a:tcPr marL="0" marR="1341" marT="853" marB="0"/>
                </a:tc>
                <a:tc>
                  <a:txBody>
                    <a:bodyPr/>
                    <a:lstStyle/>
                    <a:p>
                      <a:pPr marL="825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1x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a:effectLst/>
                          <a:latin typeface="Arial" panose="020B0604020202020204" pitchFamily="34" charset="0"/>
                          <a:cs typeface="Arial" panose="020B0604020202020204" pitchFamily="34" charset="0"/>
                        </a:rPr>
                        <a:t>Desa Mbatakapidu </a:t>
                      </a:r>
                      <a:endParaRPr lang="en-ID" sz="1000"/>
                    </a:p>
                  </a:txBody>
                  <a:tcPr marL="0" marR="1341" marT="853" marB="0"/>
                </a:tc>
                <a:tc>
                  <a:txBody>
                    <a:bodyPr/>
                    <a:lstStyle/>
                    <a:p>
                      <a:pPr marL="444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April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Patungan</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Semua anggota kelompok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762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KTT dan Mahasiswa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2">
                  <a:txBody>
                    <a:bodyPr/>
                    <a:lstStyle/>
                    <a:p>
                      <a:pPr marL="69850" indent="-6350">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hMerge="1">
                  <a:txBody>
                    <a:bodyPr/>
                    <a:lstStyle/>
                    <a:p>
                      <a:endParaRPr lang="en-ID"/>
                    </a:p>
                  </a:txBody>
                  <a:tcPr/>
                </a:tc>
                <a:extLst>
                  <a:ext uri="{0D108BD9-81ED-4DB2-BD59-A6C34878D82A}">
                    <a16:rowId xmlns:a16="http://schemas.microsoft.com/office/drawing/2014/main" val="3619469227"/>
                  </a:ext>
                </a:extLst>
              </a:tr>
              <a:tr h="335166">
                <a:tc>
                  <a:txBody>
                    <a:bodyPr/>
                    <a:lstStyle/>
                    <a:p>
                      <a:pPr marL="2730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nchor="ctr"/>
                </a:tc>
                <a:tc>
                  <a:txBody>
                    <a:bodyPr/>
                    <a:lstStyle/>
                    <a:p>
                      <a:r>
                        <a:rPr lang="en-ID" sz="1000" kern="100" dirty="0">
                          <a:effectLst/>
                          <a:latin typeface="Arial" panose="020B0604020202020204" pitchFamily="34" charset="0"/>
                          <a:cs typeface="Arial" panose="020B0604020202020204" pitchFamily="34" charset="0"/>
                        </a:rPr>
                        <a:t>2)  </a:t>
                      </a:r>
                      <a:r>
                        <a:rPr lang="nl-NL" sz="1000" kern="100" dirty="0">
                          <a:effectLst/>
                          <a:latin typeface="Arial" panose="020B0604020202020204" pitchFamily="34" charset="0"/>
                          <a:cs typeface="Arial" panose="020B0604020202020204" pitchFamily="34" charset="0"/>
                        </a:rPr>
                        <a:t>Peternak mengetahui alat dan bahan yang digunakan dalam pembuatan pakan silase </a:t>
                      </a:r>
                      <a:endParaRPr lang="en-ID" sz="1000" kern="100" dirty="0">
                        <a:solidFill>
                          <a:srgbClr val="000000"/>
                        </a:solidFill>
                        <a:effectLst/>
                        <a:latin typeface="Arial" panose="020B0604020202020204" pitchFamily="34" charset="0"/>
                        <a:cs typeface="Arial" panose="020B0604020202020204" pitchFamily="34" charset="0"/>
                      </a:endParaRPr>
                    </a:p>
                  </a:txBody>
                  <a:tcPr marL="0" marR="1341" marT="853" marB="0"/>
                </a:tc>
                <a:tc>
                  <a:txBody>
                    <a:bodyPr/>
                    <a:lstStyle/>
                    <a:p>
                      <a:r>
                        <a:rPr lang="nl-NL" sz="1000" kern="100">
                          <a:effectLst/>
                          <a:latin typeface="Arial" panose="020B0604020202020204" pitchFamily="34" charset="0"/>
                          <a:cs typeface="Arial" panose="020B0604020202020204" pitchFamily="34" charset="0"/>
                        </a:rPr>
                        <a:t>Peternak belum mengetahui alat dan bahan prosedur pembuatan pakan silase</a:t>
                      </a:r>
                      <a:endParaRPr lang="en-ID"/>
                    </a:p>
                  </a:txBody>
                  <a:tcPr marL="0" marR="1341" marT="853" marB="0"/>
                </a:tc>
                <a:tc>
                  <a:txBody>
                    <a:bodyPr/>
                    <a:lstStyle/>
                    <a:p>
                      <a:pPr algn="ctr"/>
                      <a:r>
                        <a:rPr lang="en-ID" sz="1000" kern="100">
                          <a:effectLst/>
                          <a:latin typeface="Arial" panose="020B0604020202020204" pitchFamily="34" charset="0"/>
                          <a:cs typeface="Arial" panose="020B0604020202020204" pitchFamily="34" charset="0"/>
                        </a:rPr>
                        <a:t>KTT</a:t>
                      </a:r>
                      <a:endParaRPr lang="en-ID" sz="1000" dirty="0"/>
                    </a:p>
                  </a:txBody>
                  <a:tcPr marL="0" marR="1341" marT="853" marB="0"/>
                </a:tc>
                <a:tc>
                  <a:txBody>
                    <a:bodyPr/>
                    <a:lstStyle/>
                    <a:p>
                      <a:pPr marL="69850" indent="-6350">
                        <a:lnSpc>
                          <a:spcPct val="103000"/>
                        </a:lnSpc>
                        <a:spcBef>
                          <a:spcPts val="35"/>
                        </a:spcBef>
                        <a:spcAft>
                          <a:spcPts val="20"/>
                        </a:spcAft>
                      </a:pPr>
                      <a:r>
                        <a:rPr lang="nl-NL" sz="1000" kern="100">
                          <a:effectLst/>
                          <a:latin typeface="Arial" panose="020B0604020202020204" pitchFamily="34" charset="0"/>
                          <a:cs typeface="Arial" panose="020B0604020202020204" pitchFamily="34" charset="0"/>
                        </a:rPr>
                        <a:t>Alat dan bahan pembuatan pakan </a:t>
                      </a:r>
                      <a:endParaRPr lang="en-ID" sz="1000" kern="100">
                        <a:effectLst/>
                        <a:latin typeface="Arial" panose="020B0604020202020204" pitchFamily="34" charset="0"/>
                        <a:cs typeface="Arial" panose="020B0604020202020204" pitchFamily="34" charset="0"/>
                      </a:endParaRPr>
                    </a:p>
                    <a:p>
                      <a:pPr marL="69850" indent="-6350">
                        <a:lnSpc>
                          <a:spcPct val="103000"/>
                        </a:lnSpc>
                        <a:spcBef>
                          <a:spcPts val="35"/>
                        </a:spcBef>
                        <a:spcAft>
                          <a:spcPts val="20"/>
                        </a:spcAft>
                      </a:pPr>
                      <a:r>
                        <a:rPr lang="nl-NL" sz="1000" kern="100">
                          <a:effectLst/>
                          <a:latin typeface="Arial" panose="020B0604020202020204" pitchFamily="34" charset="0"/>
                          <a:cs typeface="Arial" panose="020B0604020202020204" pitchFamily="34" charset="0"/>
                        </a:rPr>
                        <a:t>silase</a:t>
                      </a:r>
                      <a:endParaRPr lang="en-ID" sz="1000" dirty="0"/>
                    </a:p>
                  </a:txBody>
                  <a:tcPr marL="0" marR="1341" marT="853" marB="0"/>
                </a:tc>
                <a:tc>
                  <a:txBody>
                    <a:bodyPr/>
                    <a:lstStyle/>
                    <a:p>
                      <a:r>
                        <a:rPr lang="nl-NL" sz="1000" kern="100">
                          <a:effectLst/>
                          <a:latin typeface="Arial" panose="020B0604020202020204" pitchFamily="34" charset="0"/>
                          <a:cs typeface="Arial" panose="020B0604020202020204" pitchFamily="34" charset="0"/>
                        </a:rPr>
                        <a:t>Ceramah dan menyebarkan leaflet alat dan bahan pembuatan pakan silase</a:t>
                      </a:r>
                      <a:endParaRPr lang="en-ID" sz="1000"/>
                    </a:p>
                  </a:txBody>
                  <a:tcPr marL="0" marR="1341" marT="853" marB="0"/>
                </a:tc>
                <a:tc>
                  <a:txBody>
                    <a:bodyPr/>
                    <a:lstStyle/>
                    <a:p>
                      <a:pPr marL="825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1x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a:effectLst/>
                          <a:latin typeface="Arial" panose="020B0604020202020204" pitchFamily="34" charset="0"/>
                          <a:cs typeface="Arial" panose="020B0604020202020204" pitchFamily="34" charset="0"/>
                        </a:rPr>
                        <a:t>Desa mbatakapidu</a:t>
                      </a:r>
                      <a:endParaRPr lang="en-ID" sz="1000"/>
                    </a:p>
                  </a:txBody>
                  <a:tcPr marL="0" marR="1341" marT="853" marB="0"/>
                </a:tc>
                <a:tc>
                  <a:txBody>
                    <a:bodyPr/>
                    <a:lstStyle/>
                    <a:p>
                      <a:pPr marL="8255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April</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Patungan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Semua anggota kelompok</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9850" marR="3937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KTT dan </a:t>
                      </a:r>
                      <a:r>
                        <a:rPr lang="en-ID" sz="1000" kern="100" dirty="0" err="1">
                          <a:effectLst/>
                          <a:latin typeface="Arial" panose="020B0604020202020204" pitchFamily="34" charset="0"/>
                          <a:cs typeface="Arial" panose="020B0604020202020204" pitchFamily="34" charset="0"/>
                        </a:rPr>
                        <a:t>mahasiswa</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2">
                  <a:txBody>
                    <a:bodyPr/>
                    <a:lstStyle/>
                    <a:p>
                      <a:pPr marL="69850" indent="-6350">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nchor="ctr"/>
                </a:tc>
                <a:tc hMerge="1">
                  <a:txBody>
                    <a:bodyPr/>
                    <a:lstStyle/>
                    <a:p>
                      <a:endParaRPr lang="en-ID"/>
                    </a:p>
                  </a:txBody>
                  <a:tcPr/>
                </a:tc>
                <a:extLst>
                  <a:ext uri="{0D108BD9-81ED-4DB2-BD59-A6C34878D82A}">
                    <a16:rowId xmlns:a16="http://schemas.microsoft.com/office/drawing/2014/main" val="284047155"/>
                  </a:ext>
                </a:extLst>
              </a:tr>
              <a:tr h="387287">
                <a:tc>
                  <a:txBody>
                    <a:bodyPr/>
                    <a:lstStyle/>
                    <a:p>
                      <a:pPr marL="2730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nchor="ctr"/>
                </a:tc>
                <a:tc>
                  <a:txBody>
                    <a:bodyPr/>
                    <a:lstStyle/>
                    <a:p>
                      <a:pPr marL="6350" indent="-6350" algn="just">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Peternak memiliki pemahaman terkait tujuan dan manfaat terkait pakan silase bagi ternak kambing</a:t>
                      </a:r>
                      <a:endParaRPr lang="en-ID" sz="1000" kern="100" dirty="0">
                        <a:solidFill>
                          <a:srgbClr val="000000"/>
                        </a:solidFill>
                        <a:effectLst/>
                        <a:latin typeface="Arial" panose="020B0604020202020204" pitchFamily="34" charset="0"/>
                        <a:cs typeface="Arial" panose="020B0604020202020204" pitchFamily="34" charset="0"/>
                      </a:endParaRPr>
                    </a:p>
                  </a:txBody>
                  <a:tcPr marL="0" marR="1341" marT="853" marB="0"/>
                </a:tc>
                <a:tc>
                  <a:txBody>
                    <a:bodyPr/>
                    <a:lstStyle/>
                    <a:p>
                      <a:r>
                        <a:rPr lang="en-ID" sz="1000" kern="100">
                          <a:effectLst/>
                          <a:latin typeface="Arial" panose="020B0604020202020204" pitchFamily="34" charset="0"/>
                          <a:cs typeface="Arial" panose="020B0604020202020204" pitchFamily="34" charset="0"/>
                        </a:rPr>
                        <a:t>Kurangnya pengetahuan petani tentang bagaimana meningkatkan produksi Kelapa Sawit </a:t>
                      </a:r>
                      <a:endParaRPr lang="en-ID"/>
                    </a:p>
                  </a:txBody>
                  <a:tcPr marL="0" marR="1341" marT="853" marB="0"/>
                </a:tc>
                <a:tc>
                  <a:txBody>
                    <a:bodyPr/>
                    <a:lstStyle/>
                    <a:p>
                      <a:pPr algn="ctr"/>
                      <a:r>
                        <a:rPr lang="en-ID" sz="1000" kern="100">
                          <a:effectLst/>
                          <a:latin typeface="Arial" panose="020B0604020202020204" pitchFamily="34" charset="0"/>
                          <a:cs typeface="Arial" panose="020B0604020202020204" pitchFamily="34" charset="0"/>
                        </a:rPr>
                        <a:t>KTT</a:t>
                      </a:r>
                      <a:endParaRPr lang="en-ID" sz="1000" dirty="0"/>
                    </a:p>
                  </a:txBody>
                  <a:tcPr marL="0" marR="1341" marT="853" marB="0"/>
                </a:tc>
                <a:tc>
                  <a:txBody>
                    <a:bodyPr/>
                    <a:lstStyle/>
                    <a:p>
                      <a:r>
                        <a:rPr lang="en-ID" sz="1000" kern="100">
                          <a:effectLst/>
                          <a:latin typeface="Arial" panose="020B0604020202020204" pitchFamily="34" charset="0"/>
                          <a:cs typeface="Arial" panose="020B0604020202020204" pitchFamily="34" charset="0"/>
                        </a:rPr>
                        <a:t>Meningkatkan Produksi Kelapa Sawit </a:t>
                      </a:r>
                      <a:endParaRPr lang="en-ID" sz="1000" dirty="0"/>
                    </a:p>
                  </a:txBody>
                  <a:tcPr marL="0" marR="1341" marT="853" marB="0"/>
                </a:tc>
                <a:tc>
                  <a:txBody>
                    <a:bodyPr/>
                    <a:lstStyle/>
                    <a:p>
                      <a:r>
                        <a:rPr lang="nl-NL" sz="1000" kern="100">
                          <a:effectLst/>
                          <a:latin typeface="Arial" panose="020B0604020202020204" pitchFamily="34" charset="0"/>
                          <a:cs typeface="Arial" panose="020B0604020202020204" pitchFamily="34" charset="0"/>
                        </a:rPr>
                        <a:t>Ceramah dan menyebarkan leaflet meningkatkan produksi Kelapa Sawit </a:t>
                      </a:r>
                      <a:endParaRPr lang="en-ID" sz="1000"/>
                    </a:p>
                  </a:txBody>
                  <a:tcPr marL="0" marR="1341" marT="853" marB="0"/>
                </a:tc>
                <a:tc>
                  <a:txBody>
                    <a:bodyPr/>
                    <a:lstStyle/>
                    <a:p>
                      <a:pPr marL="825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8x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a:effectLst/>
                          <a:latin typeface="Arial" panose="020B0604020202020204" pitchFamily="34" charset="0"/>
                          <a:cs typeface="Arial" panose="020B0604020202020204" pitchFamily="34" charset="0"/>
                        </a:rPr>
                        <a:t>Pangkut, Nanga Mua </a:t>
                      </a:r>
                      <a:endParaRPr lang="en-ID" sz="1000"/>
                    </a:p>
                  </a:txBody>
                  <a:tcPr marL="0" marR="1341" marT="853" marB="0"/>
                </a:tc>
                <a:tc>
                  <a:txBody>
                    <a:bodyPr/>
                    <a:lstStyle/>
                    <a:p>
                      <a:pPr marL="762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Januari - </a:t>
                      </a:r>
                    </a:p>
                    <a:p>
                      <a:pPr marL="82550" indent="-6350">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Desember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Patungan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Semua anggota kelompok</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8580" marR="4127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KTT dan mahasiswa</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2">
                  <a:txBody>
                    <a:bodyPr/>
                    <a:lstStyle/>
                    <a:p>
                      <a:pPr marL="69850" indent="-6350">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hMerge="1">
                  <a:txBody>
                    <a:bodyPr/>
                    <a:lstStyle/>
                    <a:p>
                      <a:endParaRPr lang="en-ID"/>
                    </a:p>
                  </a:txBody>
                  <a:tcPr/>
                </a:tc>
                <a:extLst>
                  <a:ext uri="{0D108BD9-81ED-4DB2-BD59-A6C34878D82A}">
                    <a16:rowId xmlns:a16="http://schemas.microsoft.com/office/drawing/2014/main" val="3625386852"/>
                  </a:ext>
                </a:extLst>
              </a:tr>
              <a:tr h="100824">
                <a:tc>
                  <a:txBody>
                    <a:bodyPr/>
                    <a:lstStyle/>
                    <a:p>
                      <a:pPr marL="2730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nchor="ctr"/>
                </a:tc>
                <a:tc>
                  <a:txBody>
                    <a:bodyPr/>
                    <a:lstStyle/>
                    <a:p>
                      <a:r>
                        <a:rPr lang="nl-NL" sz="1000" kern="100" dirty="0">
                          <a:effectLst/>
                          <a:latin typeface="Arial" panose="020B0604020202020204" pitchFamily="34" charset="0"/>
                          <a:cs typeface="Arial" panose="020B0604020202020204" pitchFamily="34" charset="0"/>
                        </a:rPr>
                        <a:t>4) Peternak mengetahui komposisi dan takaran bahan dari pakan silase</a:t>
                      </a:r>
                      <a:endParaRPr lang="en-ID" sz="1000" dirty="0"/>
                    </a:p>
                  </a:txBody>
                  <a:tcPr marL="0" marR="1341" marT="853" marB="0"/>
                </a:tc>
                <a:tc>
                  <a:txBody>
                    <a:bodyPr/>
                    <a:lstStyle/>
                    <a:p>
                      <a:r>
                        <a:rPr lang="nl-NL" sz="1000" kern="100">
                          <a:effectLst/>
                          <a:latin typeface="Arial" panose="020B0604020202020204" pitchFamily="34" charset="0"/>
                          <a:cs typeface="Arial" panose="020B0604020202020204" pitchFamily="34" charset="0"/>
                        </a:rPr>
                        <a:t>Petani belum mengetahui komposisi dan takaran bahan dari pakan silase</a:t>
                      </a:r>
                      <a:endParaRPr lang="en-ID"/>
                    </a:p>
                  </a:txBody>
                  <a:tcPr marL="0" marR="1341" marT="853" marB="0"/>
                </a:tc>
                <a:tc>
                  <a:txBody>
                    <a:bodyPr/>
                    <a:lstStyle/>
                    <a:p>
                      <a:pPr algn="ctr"/>
                      <a:r>
                        <a:rPr lang="en-ID" sz="1000" kern="100">
                          <a:effectLst/>
                          <a:latin typeface="Arial" panose="020B0604020202020204" pitchFamily="34" charset="0"/>
                          <a:cs typeface="Arial" panose="020B0604020202020204" pitchFamily="34" charset="0"/>
                        </a:rPr>
                        <a:t>KTT</a:t>
                      </a:r>
                      <a:endParaRPr lang="en-ID" sz="1000"/>
                    </a:p>
                  </a:txBody>
                  <a:tcPr marL="0" marR="1341" marT="853" marB="0"/>
                </a:tc>
                <a:tc>
                  <a:txBody>
                    <a:bodyPr/>
                    <a:lstStyle/>
                    <a:p>
                      <a:r>
                        <a:rPr lang="nl-NL" sz="1000" kern="100">
                          <a:effectLst/>
                          <a:latin typeface="Arial" panose="020B0604020202020204" pitchFamily="34" charset="0"/>
                          <a:cs typeface="Arial" panose="020B0604020202020204" pitchFamily="34" charset="0"/>
                        </a:rPr>
                        <a:t>Komposisi dan takaran bahan silase</a:t>
                      </a:r>
                      <a:endParaRPr lang="en-ID" sz="1000"/>
                    </a:p>
                  </a:txBody>
                  <a:tcPr marL="0" marR="1341" marT="853" marB="0"/>
                </a:tc>
                <a:tc>
                  <a:txBody>
                    <a:bodyPr/>
                    <a:lstStyle/>
                    <a:p>
                      <a:r>
                        <a:rPr lang="nl-NL" sz="1000" kern="100">
                          <a:effectLst/>
                          <a:latin typeface="Arial" panose="020B0604020202020204" pitchFamily="34" charset="0"/>
                          <a:cs typeface="Arial" panose="020B0604020202020204" pitchFamily="34" charset="0"/>
                        </a:rPr>
                        <a:t>Ceramah dan menyebarkan leaflet komposisi bahan dan takarannya.</a:t>
                      </a:r>
                      <a:endParaRPr lang="en-ID" sz="1000"/>
                    </a:p>
                  </a:txBody>
                  <a:tcPr marL="0" marR="1341" marT="853" marB="0"/>
                </a:tc>
                <a:tc>
                  <a:txBody>
                    <a:bodyPr/>
                    <a:lstStyle/>
                    <a:p>
                      <a:pPr marL="825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1x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a:effectLst/>
                          <a:latin typeface="Arial" panose="020B0604020202020204" pitchFamily="34" charset="0"/>
                          <a:cs typeface="Arial" panose="020B0604020202020204" pitchFamily="34" charset="0"/>
                        </a:rPr>
                        <a:t>Desa Mbatakpidu</a:t>
                      </a:r>
                      <a:endParaRPr lang="en-ID" sz="1000"/>
                    </a:p>
                  </a:txBody>
                  <a:tcPr marL="0" marR="1341" marT="853" marB="0"/>
                </a:tc>
                <a:tc>
                  <a:txBody>
                    <a:bodyPr/>
                    <a:lstStyle/>
                    <a:p>
                      <a:pPr marL="762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April</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Patungan</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Semua anggota kelompok</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8580" marR="4127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KTT dan Mahasiswa</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2">
                  <a:txBody>
                    <a:bodyPr/>
                    <a:lstStyle/>
                    <a:p>
                      <a:pPr marL="69850" indent="-6350">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hMerge="1">
                  <a:txBody>
                    <a:bodyPr/>
                    <a:lstStyle/>
                    <a:p>
                      <a:endParaRPr lang="en-ID"/>
                    </a:p>
                  </a:txBody>
                  <a:tcPr/>
                </a:tc>
                <a:extLst>
                  <a:ext uri="{0D108BD9-81ED-4DB2-BD59-A6C34878D82A}">
                    <a16:rowId xmlns:a16="http://schemas.microsoft.com/office/drawing/2014/main" val="3173726459"/>
                  </a:ext>
                </a:extLst>
              </a:tr>
              <a:tr h="39011">
                <a:tc>
                  <a:txBody>
                    <a:bodyPr/>
                    <a:lstStyle/>
                    <a:p>
                      <a:pPr marL="2730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nchor="ctr"/>
                </a:tc>
                <a:tc>
                  <a:txBody>
                    <a:bodyPr/>
                    <a:lstStyle/>
                    <a:p>
                      <a:r>
                        <a:rPr lang="nl-NL" sz="1000" kern="100" dirty="0">
                          <a:effectLst/>
                          <a:latin typeface="Arial" panose="020B0604020202020204" pitchFamily="34" charset="0"/>
                          <a:cs typeface="Arial" panose="020B0604020202020204" pitchFamily="34" charset="0"/>
                        </a:rPr>
                        <a:t>5) Peternak mengetahui lama penyimpanan fermentasi pakan silase  </a:t>
                      </a:r>
                      <a:endParaRPr lang="en-ID" sz="1000" dirty="0"/>
                    </a:p>
                  </a:txBody>
                  <a:tcPr marL="0" marR="1341" marT="853" marB="0"/>
                </a:tc>
                <a:tc>
                  <a:txBody>
                    <a:bodyPr/>
                    <a:lstStyle/>
                    <a:p>
                      <a:r>
                        <a:rPr lang="nl-NL" sz="1000" kern="100" dirty="0">
                          <a:effectLst/>
                          <a:latin typeface="Arial" panose="020B0604020202020204" pitchFamily="34" charset="0"/>
                          <a:cs typeface="Arial" panose="020B0604020202020204" pitchFamily="34" charset="0"/>
                        </a:rPr>
                        <a:t>Peternak  belum mengetahui lama penyimpanan fermentasi pakan silase </a:t>
                      </a:r>
                      <a:endParaRPr lang="en-ID" dirty="0"/>
                    </a:p>
                  </a:txBody>
                  <a:tcPr marL="0" marR="1341" marT="853" marB="0"/>
                </a:tc>
                <a:tc>
                  <a:txBody>
                    <a:bodyPr/>
                    <a:lstStyle/>
                    <a:p>
                      <a:pPr algn="ctr"/>
                      <a:r>
                        <a:rPr lang="en-ID" sz="1000" kern="100" dirty="0">
                          <a:effectLst/>
                          <a:latin typeface="Arial" panose="020B0604020202020204" pitchFamily="34" charset="0"/>
                          <a:cs typeface="Arial" panose="020B0604020202020204" pitchFamily="34" charset="0"/>
                        </a:rPr>
                        <a:t>KTT</a:t>
                      </a:r>
                      <a:endParaRPr lang="en-ID" sz="1000" dirty="0"/>
                    </a:p>
                  </a:txBody>
                  <a:tcPr marL="0" marR="1341" marT="853" marB="0"/>
                </a:tc>
                <a:tc>
                  <a:txBody>
                    <a:bodyPr/>
                    <a:lstStyle/>
                    <a:p>
                      <a:r>
                        <a:rPr lang="en-ID" sz="1000" kern="100" dirty="0">
                          <a:effectLst/>
                          <a:latin typeface="Arial" panose="020B0604020202020204" pitchFamily="34" charset="0"/>
                          <a:cs typeface="Arial" panose="020B0604020202020204" pitchFamily="34" charset="0"/>
                        </a:rPr>
                        <a:t>Lama </a:t>
                      </a:r>
                      <a:r>
                        <a:rPr lang="en-ID" sz="1000" kern="100" dirty="0" err="1">
                          <a:effectLst/>
                          <a:latin typeface="Arial" panose="020B0604020202020204" pitchFamily="34" charset="0"/>
                          <a:cs typeface="Arial" panose="020B0604020202020204" pitchFamily="34" charset="0"/>
                        </a:rPr>
                        <a:t>penyimpanan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fermentasi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pakan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silase</a:t>
                      </a:r>
                      <a:r>
                        <a:rPr lang="en-ID" sz="1000" kern="100" dirty="0">
                          <a:effectLst/>
                          <a:latin typeface="Arial" panose="020B0604020202020204" pitchFamily="34" charset="0"/>
                          <a:cs typeface="Arial" panose="020B0604020202020204" pitchFamily="34" charset="0"/>
                        </a:rPr>
                        <a:t>  </a:t>
                      </a:r>
                      <a:endParaRPr lang="en-ID" sz="1000" dirty="0"/>
                    </a:p>
                  </a:txBody>
                  <a:tcPr marL="0" marR="1341" marT="853" marB="0"/>
                </a:tc>
                <a:tc>
                  <a:txBody>
                    <a:bodyPr/>
                    <a:lstStyle/>
                    <a:p>
                      <a:r>
                        <a:rPr lang="en-ID" sz="1000" kern="100" dirty="0" err="1">
                          <a:effectLst/>
                          <a:latin typeface="Arial" panose="020B0604020202020204" pitchFamily="34" charset="0"/>
                          <a:cs typeface="Arial" panose="020B0604020202020204" pitchFamily="34" charset="0"/>
                        </a:rPr>
                        <a:t>Ceramah</a:t>
                      </a:r>
                      <a:r>
                        <a:rPr lang="en-ID" sz="1000" kern="100" dirty="0">
                          <a:effectLst/>
                          <a:latin typeface="Arial" panose="020B0604020202020204" pitchFamily="34" charset="0"/>
                          <a:cs typeface="Arial" panose="020B0604020202020204" pitchFamily="34" charset="0"/>
                        </a:rPr>
                        <a:t> dan </a:t>
                      </a:r>
                      <a:r>
                        <a:rPr lang="en-ID" sz="1000" kern="100" dirty="0" err="1">
                          <a:effectLst/>
                          <a:latin typeface="Arial" panose="020B0604020202020204" pitchFamily="34" charset="0"/>
                          <a:cs typeface="Arial" panose="020B0604020202020204" pitchFamily="34" charset="0"/>
                        </a:rPr>
                        <a:t>menyebarkan</a:t>
                      </a:r>
                      <a:r>
                        <a:rPr lang="en-ID" sz="1000" kern="100" dirty="0">
                          <a:effectLst/>
                          <a:latin typeface="Arial" panose="020B0604020202020204" pitchFamily="34" charset="0"/>
                          <a:cs typeface="Arial" panose="020B0604020202020204" pitchFamily="34" charset="0"/>
                        </a:rPr>
                        <a:t> leaflet lama </a:t>
                      </a:r>
                      <a:r>
                        <a:rPr lang="en-ID" sz="1000" kern="100" dirty="0" err="1">
                          <a:effectLst/>
                          <a:latin typeface="Arial" panose="020B0604020202020204" pitchFamily="34" charset="0"/>
                          <a:cs typeface="Arial" panose="020B0604020202020204" pitchFamily="34" charset="0"/>
                        </a:rPr>
                        <a:t>penyimpanan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fermentasi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pakan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silase</a:t>
                      </a:r>
                      <a:endParaRPr lang="en-ID" sz="1000" dirty="0"/>
                    </a:p>
                  </a:txBody>
                  <a:tcPr marL="0" marR="1341" marT="853" marB="0"/>
                </a:tc>
                <a:tc>
                  <a:txBody>
                    <a:bodyPr/>
                    <a:lstStyle/>
                    <a:p>
                      <a:pPr marL="825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1x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dirty="0" err="1">
                          <a:effectLst/>
                          <a:latin typeface="Arial" panose="020B0604020202020204" pitchFamily="34" charset="0"/>
                          <a:cs typeface="Arial" panose="020B0604020202020204" pitchFamily="34" charset="0"/>
                        </a:rPr>
                        <a:t>Desa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Mbatapidu</a:t>
                      </a:r>
                      <a:endParaRPr lang="en-ID" sz="1000" dirty="0"/>
                    </a:p>
                  </a:txBody>
                  <a:tcPr marL="0" marR="1341" marT="853" marB="0"/>
                </a:tc>
                <a:tc>
                  <a:txBody>
                    <a:bodyPr/>
                    <a:lstStyle/>
                    <a:p>
                      <a:pPr marL="762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April</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Patungan</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Semua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anggota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Kelompok</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8580" marR="4127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KTT dan </a:t>
                      </a:r>
                      <a:r>
                        <a:rPr lang="en-ID" sz="1000" kern="100" dirty="0" err="1">
                          <a:effectLst/>
                          <a:latin typeface="Arial" panose="020B0604020202020204" pitchFamily="34" charset="0"/>
                          <a:cs typeface="Arial" panose="020B0604020202020204" pitchFamily="34" charset="0"/>
                        </a:rPr>
                        <a:t>Mahasiswa</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2">
                  <a:txBody>
                    <a:bodyPr/>
                    <a:lstStyle/>
                    <a:p>
                      <a:pPr marL="69850" indent="-6350">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hMerge="1">
                  <a:txBody>
                    <a:bodyPr/>
                    <a:lstStyle/>
                    <a:p>
                      <a:endParaRPr lang="en-ID"/>
                    </a:p>
                  </a:txBody>
                  <a:tcPr/>
                </a:tc>
                <a:extLst>
                  <a:ext uri="{0D108BD9-81ED-4DB2-BD59-A6C34878D82A}">
                    <a16:rowId xmlns:a16="http://schemas.microsoft.com/office/drawing/2014/main" val="2763705154"/>
                  </a:ext>
                </a:extLst>
              </a:tr>
              <a:tr h="121228">
                <a:tc>
                  <a:txBody>
                    <a:bodyPr/>
                    <a:lstStyle/>
                    <a:p>
                      <a:pPr marL="6350" marR="146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2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4510" marT="610" marB="0"/>
                </a:tc>
                <a:tc gridSpan="12">
                  <a:txBody>
                    <a:bodyPr/>
                    <a:lstStyle/>
                    <a:p>
                      <a:pPr marL="6350" marR="14605" indent="-6350" algn="l">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Merencanakan dan melaksanakan temu wicara, temu lapang, temu teknologi, temu karya, temu usaha, temu tugas, temu teknis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4510" marT="61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marL="330835" indent="-6350">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0" marT="0" marB="0" anchor="ctr"/>
                </a:tc>
                <a:extLst>
                  <a:ext uri="{0D108BD9-81ED-4DB2-BD59-A6C34878D82A}">
                    <a16:rowId xmlns:a16="http://schemas.microsoft.com/office/drawing/2014/main" val="3522380898"/>
                  </a:ext>
                </a:extLst>
              </a:tr>
              <a:tr h="126211">
                <a:tc>
                  <a:txBody>
                    <a:bodyPr/>
                    <a:lstStyle/>
                    <a:p>
                      <a:pPr marL="2730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nchor="ctr"/>
                </a:tc>
                <a:tc gridSpan="13">
                  <a:txBody>
                    <a:bodyPr/>
                    <a:lstStyle/>
                    <a:p>
                      <a:r>
                        <a:rPr lang="en-ID" sz="1000" kern="100" dirty="0">
                          <a:effectLst/>
                          <a:latin typeface="Arial" panose="020B0604020202020204" pitchFamily="34" charset="0"/>
                          <a:cs typeface="Arial" panose="020B0604020202020204" pitchFamily="34" charset="0"/>
                        </a:rPr>
                        <a:t> </a:t>
                      </a:r>
                      <a:r>
                        <a:rPr lang="nl-NL" sz="1000" kern="100" dirty="0">
                          <a:effectLst/>
                          <a:latin typeface="Arial" panose="020B0604020202020204" pitchFamily="34" charset="0"/>
                          <a:cs typeface="Arial" panose="020B0604020202020204" pitchFamily="34" charset="0"/>
                        </a:rPr>
                        <a:t>Melaksanakan pertemuan lapang </a:t>
                      </a:r>
                      <a:endParaRPr lang="en-ID" sz="1000" dirty="0"/>
                    </a:p>
                  </a:txBody>
                  <a:tcPr marL="0" marR="1341" marT="853"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sz="1800" dirty="0"/>
                    </a:p>
                  </a:txBody>
                  <a:tcPr marL="0" marR="1341" marT="853" marB="0"/>
                </a:tc>
                <a:extLst>
                  <a:ext uri="{0D108BD9-81ED-4DB2-BD59-A6C34878D82A}">
                    <a16:rowId xmlns:a16="http://schemas.microsoft.com/office/drawing/2014/main" val="2439624649"/>
                  </a:ext>
                </a:extLst>
              </a:tr>
              <a:tr h="767480">
                <a:tc>
                  <a:txBody>
                    <a:bodyPr/>
                    <a:lstStyle/>
                    <a:p>
                      <a:pPr marL="2730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nchor="ctr"/>
                </a:tc>
                <a:tc>
                  <a:txBody>
                    <a:bodyPr/>
                    <a:lstStyle/>
                    <a:p>
                      <a:r>
                        <a:rPr lang="en-ID" sz="1000" kern="100" dirty="0" err="1">
                          <a:effectLst/>
                          <a:latin typeface="Arial" panose="020B0604020202020204" pitchFamily="34" charset="0"/>
                          <a:cs typeface="Arial" panose="020B0604020202020204" pitchFamily="34" charset="0"/>
                        </a:rPr>
                        <a:t>Penyuluh</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melaksanakan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Pertemuan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lapang</a:t>
                      </a:r>
                      <a:r>
                        <a:rPr lang="en-ID" sz="1000" kern="100" dirty="0">
                          <a:effectLst/>
                          <a:latin typeface="Arial" panose="020B0604020202020204" pitchFamily="34" charset="0"/>
                          <a:cs typeface="Arial" panose="020B0604020202020204" pitchFamily="34" charset="0"/>
                        </a:rPr>
                        <a:t> KTT </a:t>
                      </a:r>
                      <a:r>
                        <a:rPr lang="en-ID" sz="1000" kern="100" dirty="0" err="1">
                          <a:effectLst/>
                          <a:latin typeface="Arial" panose="020B0604020202020204" pitchFamily="34" charset="0"/>
                          <a:cs typeface="Arial" panose="020B0604020202020204" pitchFamily="34" charset="0"/>
                        </a:rPr>
                        <a:t>pertemuan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lapang</a:t>
                      </a:r>
                      <a:r>
                        <a:rPr lang="en-ID" sz="1000" kern="100" dirty="0">
                          <a:effectLst/>
                          <a:latin typeface="Arial" panose="020B0604020202020204" pitchFamily="34" charset="0"/>
                          <a:cs typeface="Arial" panose="020B0604020202020204" pitchFamily="34" charset="0"/>
                        </a:rPr>
                        <a:t> di KTT </a:t>
                      </a:r>
                      <a:r>
                        <a:rPr lang="en-ID" sz="1000" kern="100" dirty="0" err="1">
                          <a:effectLst/>
                          <a:latin typeface="Arial" panose="020B0604020202020204" pitchFamily="34" charset="0"/>
                          <a:cs typeface="Arial" panose="020B0604020202020204" pitchFamily="34" charset="0"/>
                        </a:rPr>
                        <a:t>desa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Mbatakapidu</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selama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bulan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Maret</a:t>
                      </a:r>
                      <a:r>
                        <a:rPr lang="en-ID" sz="1000" kern="100" dirty="0">
                          <a:effectLst/>
                          <a:latin typeface="Arial" panose="020B0604020202020204" pitchFamily="34" charset="0"/>
                          <a:cs typeface="Arial" panose="020B0604020202020204" pitchFamily="34" charset="0"/>
                        </a:rPr>
                        <a:t> – April </a:t>
                      </a:r>
                      <a:r>
                        <a:rPr lang="en-ID" sz="1000" kern="100" dirty="0" err="1">
                          <a:effectLst/>
                          <a:latin typeface="Arial" panose="020B0604020202020204" pitchFamily="34" charset="0"/>
                          <a:cs typeface="Arial" panose="020B0604020202020204" pitchFamily="34" charset="0"/>
                        </a:rPr>
                        <a:t>saat</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pelaksanaan</a:t>
                      </a:r>
                      <a:r>
                        <a:rPr lang="en-ID" sz="1000" kern="100" dirty="0">
                          <a:effectLst/>
                          <a:latin typeface="Arial" panose="020B0604020202020204" pitchFamily="34" charset="0"/>
                          <a:cs typeface="Arial" panose="020B0604020202020204" pitchFamily="34" charset="0"/>
                        </a:rPr>
                        <a:t> program</a:t>
                      </a:r>
                      <a:endParaRPr lang="en-ID" sz="1000" dirty="0"/>
                    </a:p>
                  </a:txBody>
                  <a:tcPr marL="0" marR="1341" marT="853" marB="0"/>
                </a:tc>
                <a:tc>
                  <a:txBody>
                    <a:bodyPr/>
                    <a:lstStyle/>
                    <a:p>
                      <a:r>
                        <a:rPr lang="nl-NL" sz="1000" kern="100" dirty="0">
                          <a:effectLst/>
                          <a:latin typeface="Arial" panose="020B0604020202020204" pitchFamily="34" charset="0"/>
                          <a:cs typeface="Arial" panose="020B0604020202020204" pitchFamily="34" charset="0"/>
                        </a:rPr>
                        <a:t>Pada saat pertemuan KTT yang hadir tidak lengkap dan anggota KTT telat hadir.</a:t>
                      </a:r>
                      <a:endParaRPr lang="en-ID" sz="1000" dirty="0"/>
                    </a:p>
                  </a:txBody>
                  <a:tcPr marL="0" marR="1341" marT="853" marB="0"/>
                </a:tc>
                <a:tc>
                  <a:txBody>
                    <a:bodyPr/>
                    <a:lstStyle/>
                    <a:p>
                      <a:pPr marL="48895" indent="-6350" algn="ctr">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KTT, aparat desa dan mahasiswa</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9850" indent="-6350" algn="just">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Pertemuan dengan menyampaikan materi dalam bentuk adopsi dan difusi pada peternak</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8580" indent="-6350">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Mengikuti pertemuan lapang program penyuluhan di KTT Desa Mbatakapidu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825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1x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9850" marR="22860" indent="-6350">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Desa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Mbatakapidu</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r>
                        <a:rPr lang="en-ID" sz="1000" kern="100" dirty="0">
                          <a:effectLst/>
                          <a:latin typeface="Arial" panose="020B0604020202020204" pitchFamily="34" charset="0"/>
                          <a:cs typeface="Arial" panose="020B0604020202020204" pitchFamily="34" charset="0"/>
                        </a:rPr>
                        <a:t>April </a:t>
                      </a:r>
                      <a:endParaRPr lang="en-ID" sz="1000" dirty="0"/>
                    </a:p>
                  </a:txBody>
                  <a:tcPr marL="0" marR="1341" marT="853" marB="0"/>
                </a:tc>
                <a:tc>
                  <a:txBody>
                    <a:bodyPr/>
                    <a:lstStyle/>
                    <a:p>
                      <a:pPr marL="5715"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Patungan</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5715" indent="-6350" algn="ctr">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KTT dan semua anggota kelompok</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a:txBody>
                    <a:bodyPr/>
                    <a:lstStyle/>
                    <a:p>
                      <a:pPr marL="68580" marR="41275" indent="-6350" algn="ctr">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KTT, aparat desa dan mahasiswa</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gridSpan="2">
                  <a:txBody>
                    <a:bodyPr/>
                    <a:lstStyle/>
                    <a:p>
                      <a:pPr marL="69850" indent="-6350">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tc hMerge="1">
                  <a:txBody>
                    <a:bodyPr/>
                    <a:lstStyle/>
                    <a:p>
                      <a:pPr marL="69850" indent="-6350">
                        <a:lnSpc>
                          <a:spcPct val="103000"/>
                        </a:lnSpc>
                        <a:spcBef>
                          <a:spcPts val="35"/>
                        </a:spcBef>
                        <a:spcAft>
                          <a:spcPts val="20"/>
                        </a:spcAft>
                      </a:pPr>
                      <a:endParaRPr lang="en-ID" sz="8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341" marT="853" marB="0"/>
                </a:tc>
                <a:extLst>
                  <a:ext uri="{0D108BD9-81ED-4DB2-BD59-A6C34878D82A}">
                    <a16:rowId xmlns:a16="http://schemas.microsoft.com/office/drawing/2014/main" val="382275148"/>
                  </a:ext>
                </a:extLst>
              </a:tr>
            </a:tbl>
          </a:graphicData>
        </a:graphic>
      </p:graphicFrame>
    </p:spTree>
    <p:extLst>
      <p:ext uri="{BB962C8B-B14F-4D97-AF65-F5344CB8AC3E}">
        <p14:creationId xmlns:p14="http://schemas.microsoft.com/office/powerpoint/2010/main" val="15015720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088205" cy="604781"/>
          </a:xfrm>
        </p:spPr>
        <p:txBody>
          <a:bodyPr/>
          <a:lstStyle/>
          <a:p>
            <a:r>
              <a:rPr lang="en-US" dirty="0"/>
              <a:t>Program </a:t>
            </a:r>
            <a:r>
              <a:rPr lang="en-US" dirty="0" err="1"/>
              <a:t>Evaluasi</a:t>
            </a:r>
            <a:r>
              <a:rPr lang="en-US" dirty="0"/>
              <a:t> </a:t>
            </a:r>
            <a:r>
              <a:rPr lang="en-US" dirty="0" err="1"/>
              <a:t>Kelompok</a:t>
            </a:r>
            <a:r>
              <a:rPr lang="en-US" dirty="0"/>
              <a:t> 3</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73AA4FBB-8834-4EDE-8472-457AA43C1126}"/>
              </a:ext>
            </a:extLst>
          </p:cNvPr>
          <p:cNvSpPr txBox="1">
            <a:spLocks/>
          </p:cNvSpPr>
          <p:nvPr/>
        </p:nvSpPr>
        <p:spPr>
          <a:xfrm>
            <a:off x="0" y="6309646"/>
            <a:ext cx="8270543"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3,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DFA691CF-C7AE-46C7-B065-68BDBCFAF381}"/>
              </a:ext>
            </a:extLst>
          </p:cNvPr>
          <p:cNvGraphicFramePr>
            <a:graphicFrameLocks noGrp="1"/>
          </p:cNvGraphicFramePr>
          <p:nvPr>
            <p:extLst>
              <p:ext uri="{D42A27DB-BD31-4B8C-83A1-F6EECF244321}">
                <p14:modId xmlns:p14="http://schemas.microsoft.com/office/powerpoint/2010/main" val="2802862319"/>
              </p:ext>
            </p:extLst>
          </p:nvPr>
        </p:nvGraphicFramePr>
        <p:xfrm>
          <a:off x="186060" y="1076338"/>
          <a:ext cx="11718608" cy="5270898"/>
        </p:xfrm>
        <a:graphic>
          <a:graphicData uri="http://schemas.openxmlformats.org/drawingml/2006/table">
            <a:tbl>
              <a:tblPr firstRow="1" firstCol="1" bandRow="1">
                <a:tableStyleId>{5C22544A-7EE6-4342-B048-85BDC9FD1C3A}</a:tableStyleId>
              </a:tblPr>
              <a:tblGrid>
                <a:gridCol w="394853">
                  <a:extLst>
                    <a:ext uri="{9D8B030D-6E8A-4147-A177-3AD203B41FA5}">
                      <a16:colId xmlns:a16="http://schemas.microsoft.com/office/drawing/2014/main" val="3173687290"/>
                    </a:ext>
                  </a:extLst>
                </a:gridCol>
                <a:gridCol w="2758408">
                  <a:extLst>
                    <a:ext uri="{9D8B030D-6E8A-4147-A177-3AD203B41FA5}">
                      <a16:colId xmlns:a16="http://schemas.microsoft.com/office/drawing/2014/main" val="3610471693"/>
                    </a:ext>
                  </a:extLst>
                </a:gridCol>
                <a:gridCol w="1896499">
                  <a:extLst>
                    <a:ext uri="{9D8B030D-6E8A-4147-A177-3AD203B41FA5}">
                      <a16:colId xmlns:a16="http://schemas.microsoft.com/office/drawing/2014/main" val="3270240768"/>
                    </a:ext>
                  </a:extLst>
                </a:gridCol>
                <a:gridCol w="637954">
                  <a:extLst>
                    <a:ext uri="{9D8B030D-6E8A-4147-A177-3AD203B41FA5}">
                      <a16:colId xmlns:a16="http://schemas.microsoft.com/office/drawing/2014/main" val="3635597592"/>
                    </a:ext>
                  </a:extLst>
                </a:gridCol>
                <a:gridCol w="925032">
                  <a:extLst>
                    <a:ext uri="{9D8B030D-6E8A-4147-A177-3AD203B41FA5}">
                      <a16:colId xmlns:a16="http://schemas.microsoft.com/office/drawing/2014/main" val="3778913219"/>
                    </a:ext>
                  </a:extLst>
                </a:gridCol>
                <a:gridCol w="1201479">
                  <a:extLst>
                    <a:ext uri="{9D8B030D-6E8A-4147-A177-3AD203B41FA5}">
                      <a16:colId xmlns:a16="http://schemas.microsoft.com/office/drawing/2014/main" val="1931895707"/>
                    </a:ext>
                  </a:extLst>
                </a:gridCol>
                <a:gridCol w="457200">
                  <a:extLst>
                    <a:ext uri="{9D8B030D-6E8A-4147-A177-3AD203B41FA5}">
                      <a16:colId xmlns:a16="http://schemas.microsoft.com/office/drawing/2014/main" val="182452532"/>
                    </a:ext>
                  </a:extLst>
                </a:gridCol>
                <a:gridCol w="637954">
                  <a:extLst>
                    <a:ext uri="{9D8B030D-6E8A-4147-A177-3AD203B41FA5}">
                      <a16:colId xmlns:a16="http://schemas.microsoft.com/office/drawing/2014/main" val="1602352128"/>
                    </a:ext>
                  </a:extLst>
                </a:gridCol>
                <a:gridCol w="574158">
                  <a:extLst>
                    <a:ext uri="{9D8B030D-6E8A-4147-A177-3AD203B41FA5}">
                      <a16:colId xmlns:a16="http://schemas.microsoft.com/office/drawing/2014/main" val="1077666929"/>
                    </a:ext>
                  </a:extLst>
                </a:gridCol>
                <a:gridCol w="616688">
                  <a:extLst>
                    <a:ext uri="{9D8B030D-6E8A-4147-A177-3AD203B41FA5}">
                      <a16:colId xmlns:a16="http://schemas.microsoft.com/office/drawing/2014/main" val="297781177"/>
                    </a:ext>
                  </a:extLst>
                </a:gridCol>
                <a:gridCol w="815330">
                  <a:extLst>
                    <a:ext uri="{9D8B030D-6E8A-4147-A177-3AD203B41FA5}">
                      <a16:colId xmlns:a16="http://schemas.microsoft.com/office/drawing/2014/main" val="3800212880"/>
                    </a:ext>
                  </a:extLst>
                </a:gridCol>
                <a:gridCol w="484451">
                  <a:extLst>
                    <a:ext uri="{9D8B030D-6E8A-4147-A177-3AD203B41FA5}">
                      <a16:colId xmlns:a16="http://schemas.microsoft.com/office/drawing/2014/main" val="2563202056"/>
                    </a:ext>
                  </a:extLst>
                </a:gridCol>
                <a:gridCol w="318602">
                  <a:extLst>
                    <a:ext uri="{9D8B030D-6E8A-4147-A177-3AD203B41FA5}">
                      <a16:colId xmlns:a16="http://schemas.microsoft.com/office/drawing/2014/main" val="2368533327"/>
                    </a:ext>
                  </a:extLst>
                </a:gridCol>
              </a:tblGrid>
              <a:tr h="74994">
                <a:tc rowSpan="2">
                  <a:txBody>
                    <a:bodyPr/>
                    <a:lstStyle/>
                    <a:p>
                      <a:pPr marL="6350" marR="146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No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nchor="ctr"/>
                </a:tc>
                <a:tc rowSpan="2">
                  <a:txBody>
                    <a:bodyPr/>
                    <a:lstStyle/>
                    <a:p>
                      <a:pPr marL="6350"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Tujuan</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nchor="ctr"/>
                </a:tc>
                <a:tc rowSpan="2">
                  <a:txBody>
                    <a:bodyPr/>
                    <a:lstStyle/>
                    <a:p>
                      <a:pPr marL="6350" marR="14605"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Masalah</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nchor="ctr"/>
                </a:tc>
                <a:tc rowSpan="2">
                  <a:txBody>
                    <a:bodyPr/>
                    <a:lstStyle/>
                    <a:p>
                      <a:pPr marL="6350" marR="14605"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Sasaran</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nchor="ctr"/>
                </a:tc>
                <a:tc gridSpan="9">
                  <a:txBody>
                    <a:bodyPr/>
                    <a:lstStyle/>
                    <a:p>
                      <a:r>
                        <a:rPr lang="en-ID" sz="1000" kern="100">
                          <a:effectLst/>
                          <a:latin typeface="Arial" panose="020B0604020202020204" pitchFamily="34" charset="0"/>
                          <a:cs typeface="Arial" panose="020B0604020202020204" pitchFamily="34" charset="0"/>
                        </a:rPr>
                        <a:t>Kegiatan Penyuluhan  </a:t>
                      </a:r>
                      <a:endParaRPr lang="en-ID"/>
                    </a:p>
                  </a:txBody>
                  <a:tcPr marL="0" marR="11708" marT="1582"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pPr marL="6350" marR="14605" indent="-6350" algn="ctr">
                        <a:lnSpc>
                          <a:spcPct val="103000"/>
                        </a:lnSpc>
                        <a:spcBef>
                          <a:spcPts val="35"/>
                        </a:spcBef>
                        <a:spcAft>
                          <a:spcPts val="20"/>
                        </a:spcAft>
                      </a:pP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extLst>
                  <a:ext uri="{0D108BD9-81ED-4DB2-BD59-A6C34878D82A}">
                    <a16:rowId xmlns:a16="http://schemas.microsoft.com/office/drawing/2014/main" val="1471649288"/>
                  </a:ext>
                </a:extLst>
              </a:tr>
              <a:tr h="192003">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r>
                        <a:rPr lang="en-ID" sz="1000" kern="100">
                          <a:effectLst/>
                          <a:latin typeface="Arial" panose="020B0604020202020204" pitchFamily="34" charset="0"/>
                          <a:cs typeface="Arial" panose="020B0604020202020204" pitchFamily="34" charset="0"/>
                        </a:rPr>
                        <a:t>Materi</a:t>
                      </a:r>
                      <a:endParaRPr lang="en-ID" dirty="0"/>
                    </a:p>
                  </a:txBody>
                  <a:tcPr marL="0" marR="11708" marT="1582" marB="0"/>
                </a:tc>
                <a:tc>
                  <a:txBody>
                    <a:bodyPr/>
                    <a:lstStyle/>
                    <a:p>
                      <a:pPr algn="ctr"/>
                      <a:r>
                        <a:rPr lang="en-ID" sz="1000" kern="100">
                          <a:effectLst/>
                          <a:latin typeface="Arial" panose="020B0604020202020204" pitchFamily="34" charset="0"/>
                          <a:cs typeface="Arial" panose="020B0604020202020204" pitchFamily="34" charset="0"/>
                        </a:rPr>
                        <a:t>Metode/ Kegiatan </a:t>
                      </a:r>
                      <a:endParaRPr lang="en-ID" dirty="0"/>
                    </a:p>
                  </a:txBody>
                  <a:tcPr marL="0" marR="11708" marT="1582" marB="0"/>
                </a:tc>
                <a:tc>
                  <a:txBody>
                    <a:bodyPr/>
                    <a:lstStyle/>
                    <a:p>
                      <a:pPr algn="ctr"/>
                      <a:r>
                        <a:rPr lang="en-ID" sz="1000" kern="100">
                          <a:effectLst/>
                          <a:latin typeface="Arial" panose="020B0604020202020204" pitchFamily="34" charset="0"/>
                          <a:cs typeface="Arial" panose="020B0604020202020204" pitchFamily="34" charset="0"/>
                        </a:rPr>
                        <a:t>Vol </a:t>
                      </a:r>
                      <a:endParaRPr lang="en-ID" dirty="0"/>
                    </a:p>
                  </a:txBody>
                  <a:tcPr marL="0" marR="11708" marT="1582" marB="0"/>
                </a:tc>
                <a:tc>
                  <a:txBody>
                    <a:bodyPr/>
                    <a:lstStyle/>
                    <a:p>
                      <a:pPr algn="ctr"/>
                      <a:r>
                        <a:rPr lang="en-ID" sz="1000" kern="100">
                          <a:effectLst/>
                          <a:latin typeface="Arial" panose="020B0604020202020204" pitchFamily="34" charset="0"/>
                          <a:cs typeface="Arial" panose="020B0604020202020204" pitchFamily="34" charset="0"/>
                        </a:rPr>
                        <a:t>Lokasi </a:t>
                      </a:r>
                      <a:endParaRPr lang="en-ID" dirty="0"/>
                    </a:p>
                  </a:txBody>
                  <a:tcPr marL="0" marR="11708" marT="1582" marB="0"/>
                </a:tc>
                <a:tc>
                  <a:txBody>
                    <a:bodyPr/>
                    <a:lstStyle/>
                    <a:p>
                      <a:pPr algn="ctr"/>
                      <a:r>
                        <a:rPr lang="en-ID" sz="1000" kern="100">
                          <a:effectLst/>
                          <a:latin typeface="Arial" panose="020B0604020202020204" pitchFamily="34" charset="0"/>
                          <a:cs typeface="Arial" panose="020B0604020202020204" pitchFamily="34" charset="0"/>
                        </a:rPr>
                        <a:t>Waktu</a:t>
                      </a:r>
                      <a:endParaRPr lang="en-ID" dirty="0"/>
                    </a:p>
                  </a:txBody>
                  <a:tcPr marL="0" marR="11708" marT="1582" marB="0"/>
                </a:tc>
                <a:tc>
                  <a:txBody>
                    <a:bodyPr/>
                    <a:lstStyle/>
                    <a:p>
                      <a:pPr algn="ctr"/>
                      <a:r>
                        <a:rPr lang="en-ID" sz="1000" kern="100" dirty="0" err="1">
                          <a:effectLst/>
                          <a:latin typeface="Arial" panose="020B0604020202020204" pitchFamily="34" charset="0"/>
                          <a:cs typeface="Arial" panose="020B0604020202020204" pitchFamily="34" charset="0"/>
                        </a:rPr>
                        <a:t>Sumber</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Biaya</a:t>
                      </a:r>
                      <a:r>
                        <a:rPr lang="en-ID" sz="1000" kern="100" dirty="0">
                          <a:effectLst/>
                          <a:latin typeface="Arial" panose="020B0604020202020204" pitchFamily="34" charset="0"/>
                          <a:cs typeface="Arial" panose="020B0604020202020204" pitchFamily="34" charset="0"/>
                        </a:rPr>
                        <a:t> </a:t>
                      </a:r>
                      <a:endParaRPr lang="en-ID" dirty="0"/>
                    </a:p>
                  </a:txBody>
                  <a:tcPr marL="0" marR="11708" marT="1582" marB="0"/>
                </a:tc>
                <a:tc>
                  <a:txBody>
                    <a:bodyPr/>
                    <a:lstStyle/>
                    <a:p>
                      <a:pPr algn="ctr"/>
                      <a:r>
                        <a:rPr lang="en-ID" sz="1000" kern="100" dirty="0" err="1">
                          <a:effectLst/>
                          <a:latin typeface="Arial" panose="020B0604020202020204" pitchFamily="34" charset="0"/>
                          <a:cs typeface="Arial" panose="020B0604020202020204" pitchFamily="34" charset="0"/>
                        </a:rPr>
                        <a:t>Penanggung</a:t>
                      </a:r>
                      <a:r>
                        <a:rPr lang="en-ID" sz="1000" kern="100" dirty="0">
                          <a:effectLst/>
                          <a:latin typeface="Arial" panose="020B0604020202020204" pitchFamily="34" charset="0"/>
                          <a:cs typeface="Arial" panose="020B0604020202020204" pitchFamily="34" charset="0"/>
                        </a:rPr>
                        <a:t> Jawab </a:t>
                      </a:r>
                      <a:endParaRPr lang="en-ID" dirty="0"/>
                    </a:p>
                  </a:txBody>
                  <a:tcPr marL="0" marR="11708" marT="1582" marB="0"/>
                </a:tc>
                <a:tc>
                  <a:txBody>
                    <a:bodyPr/>
                    <a:lstStyle/>
                    <a:p>
                      <a:pPr marL="6350" marR="17780"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Pelaksana</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marR="14605"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Ket</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extLst>
                  <a:ext uri="{0D108BD9-81ED-4DB2-BD59-A6C34878D82A}">
                    <a16:rowId xmlns:a16="http://schemas.microsoft.com/office/drawing/2014/main" val="2465384939"/>
                  </a:ext>
                </a:extLst>
              </a:tr>
              <a:tr h="153215">
                <a:tc>
                  <a:txBody>
                    <a:bodyPr/>
                    <a:lstStyle/>
                    <a:p>
                      <a:pPr marL="6350" marR="146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2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marR="146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3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marR="146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4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marR="146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5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marR="146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6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marR="146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7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algn="ctr"/>
                      <a:r>
                        <a:rPr lang="en-ID" sz="1000" kern="100" dirty="0">
                          <a:effectLst/>
                          <a:latin typeface="Arial" panose="020B0604020202020204" pitchFamily="34" charset="0"/>
                          <a:cs typeface="Arial" panose="020B0604020202020204" pitchFamily="34" charset="0"/>
                        </a:rPr>
                        <a:t>8 </a:t>
                      </a:r>
                      <a:endParaRPr lang="en-ID" dirty="0"/>
                    </a:p>
                  </a:txBody>
                  <a:tcPr marL="0" marR="11708" marT="1582" marB="0"/>
                </a:tc>
                <a:tc>
                  <a:txBody>
                    <a:bodyPr/>
                    <a:lstStyle/>
                    <a:p>
                      <a:pPr algn="ctr"/>
                      <a:r>
                        <a:rPr lang="en-ID" sz="1000" kern="100" dirty="0">
                          <a:effectLst/>
                          <a:latin typeface="Arial" panose="020B0604020202020204" pitchFamily="34" charset="0"/>
                          <a:cs typeface="Arial" panose="020B0604020202020204" pitchFamily="34" charset="0"/>
                        </a:rPr>
                        <a:t>9 </a:t>
                      </a:r>
                      <a:endParaRPr lang="en-ID" dirty="0"/>
                    </a:p>
                  </a:txBody>
                  <a:tcPr marL="0" marR="11708" marT="1582" marB="0"/>
                </a:tc>
                <a:tc>
                  <a:txBody>
                    <a:bodyPr/>
                    <a:lstStyle/>
                    <a:p>
                      <a:pPr algn="ctr"/>
                      <a:r>
                        <a:rPr lang="en-ID" sz="1000" kern="100" dirty="0">
                          <a:effectLst/>
                          <a:latin typeface="Arial" panose="020B0604020202020204" pitchFamily="34" charset="0"/>
                          <a:cs typeface="Arial" panose="020B0604020202020204" pitchFamily="34" charset="0"/>
                        </a:rPr>
                        <a:t>10 </a:t>
                      </a:r>
                      <a:endParaRPr lang="en-ID" dirty="0"/>
                    </a:p>
                  </a:txBody>
                  <a:tcPr marL="0" marR="11708" marT="1582" marB="0"/>
                </a:tc>
                <a:tc>
                  <a:txBody>
                    <a:bodyPr/>
                    <a:lstStyle/>
                    <a:p>
                      <a:pPr algn="ctr"/>
                      <a:r>
                        <a:rPr lang="en-ID" sz="1000" kern="100" dirty="0">
                          <a:effectLst/>
                          <a:latin typeface="Arial" panose="020B0604020202020204" pitchFamily="34" charset="0"/>
                          <a:cs typeface="Arial" panose="020B0604020202020204" pitchFamily="34" charset="0"/>
                        </a:rPr>
                        <a:t>11 </a:t>
                      </a:r>
                      <a:endParaRPr lang="en-ID" dirty="0"/>
                    </a:p>
                  </a:txBody>
                  <a:tcPr marL="0" marR="11708" marT="1582" marB="0"/>
                </a:tc>
                <a:tc>
                  <a:txBody>
                    <a:bodyPr/>
                    <a:lstStyle/>
                    <a:p>
                      <a:pPr marL="6350" marR="177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12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marR="1460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13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extLst>
                  <a:ext uri="{0D108BD9-81ED-4DB2-BD59-A6C34878D82A}">
                    <a16:rowId xmlns:a16="http://schemas.microsoft.com/office/drawing/2014/main" val="2416885262"/>
                  </a:ext>
                </a:extLst>
              </a:tr>
              <a:tr h="0">
                <a:tc>
                  <a:txBody>
                    <a:bodyPr/>
                    <a:lstStyle/>
                    <a:p>
                      <a:pPr marL="22860"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Iii</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gridSpan="12">
                  <a:txBody>
                    <a:bodyPr/>
                    <a:lstStyle/>
                    <a:p>
                      <a:pPr marL="6350" indent="-6350">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Evaluasi</a:t>
                      </a:r>
                      <a:r>
                        <a:rPr lang="en-ID" sz="1000" kern="100" dirty="0">
                          <a:effectLst/>
                          <a:latin typeface="Arial" panose="020B0604020202020204" pitchFamily="34" charset="0"/>
                          <a:cs typeface="Arial" panose="020B0604020202020204" pitchFamily="34" charset="0"/>
                        </a:rPr>
                        <a:t> Dan </a:t>
                      </a:r>
                      <a:r>
                        <a:rPr lang="en-ID" sz="1000" kern="100" dirty="0" err="1">
                          <a:effectLst/>
                          <a:latin typeface="Arial" panose="020B0604020202020204" pitchFamily="34" charset="0"/>
                          <a:cs typeface="Arial" panose="020B0604020202020204" pitchFamily="34" charset="0"/>
                        </a:rPr>
                        <a:t>Pelaporan</a:t>
                      </a:r>
                      <a:endParaRPr lang="en-ID" sz="1000" kern="100" dirty="0">
                        <a:effectLst/>
                        <a:latin typeface="Arial" panose="020B0604020202020204" pitchFamily="34" charset="0"/>
                        <a:cs typeface="Arial" panose="020B0604020202020204" pitchFamily="34" charset="0"/>
                      </a:endParaRPr>
                    </a:p>
                  </a:txBody>
                  <a:tcPr marL="0" marR="11708" marT="1582"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pPr marL="330835" indent="-6350">
                        <a:lnSpc>
                          <a:spcPct val="103000"/>
                        </a:lnSpc>
                        <a:spcBef>
                          <a:spcPts val="35"/>
                        </a:spcBef>
                        <a:spcAft>
                          <a:spcPts val="20"/>
                        </a:spcAft>
                      </a:pP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extLst>
                  <a:ext uri="{0D108BD9-81ED-4DB2-BD59-A6C34878D82A}">
                    <a16:rowId xmlns:a16="http://schemas.microsoft.com/office/drawing/2014/main" val="4125892493"/>
                  </a:ext>
                </a:extLst>
              </a:tr>
              <a:tr h="74994">
                <a:tc>
                  <a:txBody>
                    <a:bodyPr/>
                    <a:lstStyle/>
                    <a:p>
                      <a:pPr marL="22225"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A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gridSpan="12">
                  <a:txBody>
                    <a:bodyPr/>
                    <a:lstStyle/>
                    <a:p>
                      <a:pPr marL="6350" indent="-6350">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Evaluasi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Pelaksanaan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Penyuluhan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Peternakan</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pPr marL="6350" indent="-6350">
                        <a:lnSpc>
                          <a:spcPct val="103000"/>
                        </a:lnSpc>
                        <a:spcBef>
                          <a:spcPts val="35"/>
                        </a:spcBef>
                        <a:spcAft>
                          <a:spcPts val="20"/>
                        </a:spcAft>
                      </a:pP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extLst>
                  <a:ext uri="{0D108BD9-81ED-4DB2-BD59-A6C34878D82A}">
                    <a16:rowId xmlns:a16="http://schemas.microsoft.com/office/drawing/2014/main" val="3594743938"/>
                  </a:ext>
                </a:extLst>
              </a:tr>
              <a:tr h="74994">
                <a:tc>
                  <a:txBody>
                    <a:bodyPr/>
                    <a:lstStyle/>
                    <a:p>
                      <a:pPr marL="2349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1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gridSpan="12">
                  <a:txBody>
                    <a:bodyPr/>
                    <a:lstStyle/>
                    <a:p>
                      <a:pPr marL="6350" indent="-6350">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Menyusun </a:t>
                      </a:r>
                      <a:r>
                        <a:rPr lang="en-ID" sz="1000" kern="100" dirty="0" err="1">
                          <a:effectLst/>
                          <a:latin typeface="Arial" panose="020B0604020202020204" pitchFamily="34" charset="0"/>
                          <a:cs typeface="Arial" panose="020B0604020202020204" pitchFamily="34" charset="0"/>
                        </a:rPr>
                        <a:t>Rencana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Kegiatan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Evaluasi</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pPr marL="6350" indent="-6350">
                        <a:lnSpc>
                          <a:spcPct val="103000"/>
                        </a:lnSpc>
                        <a:spcBef>
                          <a:spcPts val="35"/>
                        </a:spcBef>
                        <a:spcAft>
                          <a:spcPts val="20"/>
                        </a:spcAft>
                      </a:pP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extLst>
                  <a:ext uri="{0D108BD9-81ED-4DB2-BD59-A6C34878D82A}">
                    <a16:rowId xmlns:a16="http://schemas.microsoft.com/office/drawing/2014/main" val="3549037836"/>
                  </a:ext>
                </a:extLst>
              </a:tr>
              <a:tr h="1482975">
                <a:tc>
                  <a:txBody>
                    <a:bodyPr/>
                    <a:lstStyle/>
                    <a:p>
                      <a:pPr marL="4445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nchor="ctr"/>
                </a:tc>
                <a:tc>
                  <a:txBody>
                    <a:bodyPr/>
                    <a:lstStyle/>
                    <a:p>
                      <a:pPr marL="342900" lvl="0" indent="-342900" algn="just">
                        <a:lnSpc>
                          <a:spcPct val="103000"/>
                        </a:lnSpc>
                        <a:spcBef>
                          <a:spcPts val="35"/>
                        </a:spcBef>
                        <a:buFont typeface="+mj-lt"/>
                        <a:buAutoNum type="arabicPeriod"/>
                      </a:pPr>
                      <a:r>
                        <a:rPr lang="nl-NL" sz="1000" kern="100" dirty="0">
                          <a:effectLst/>
                          <a:latin typeface="Arial" panose="020B0604020202020204" pitchFamily="34" charset="0"/>
                          <a:cs typeface="Arial" panose="020B0604020202020204" pitchFamily="34" charset="0"/>
                        </a:rPr>
                        <a:t>Perwakilan Kelompok  Melakukan Perizinan Di Kepala Desa </a:t>
                      </a:r>
                      <a:endParaRPr lang="en-ID" sz="1000" kern="100" dirty="0">
                        <a:effectLst/>
                        <a:latin typeface="Arial" panose="020B0604020202020204" pitchFamily="34" charset="0"/>
                        <a:cs typeface="Arial" panose="020B0604020202020204" pitchFamily="34" charset="0"/>
                      </a:endParaRPr>
                    </a:p>
                    <a:p>
                      <a:pPr marL="342900" lvl="0" indent="-342900" algn="just">
                        <a:lnSpc>
                          <a:spcPct val="103000"/>
                        </a:lnSpc>
                        <a:buFont typeface="+mj-lt"/>
                        <a:buAutoNum type="arabicPeriod"/>
                      </a:pPr>
                      <a:r>
                        <a:rPr lang="en-ID" sz="1000" kern="100" dirty="0" err="1">
                          <a:effectLst/>
                          <a:latin typeface="Arial" panose="020B0604020202020204" pitchFamily="34" charset="0"/>
                          <a:cs typeface="Arial" panose="020B0604020202020204" pitchFamily="34" charset="0"/>
                        </a:rPr>
                        <a:t>Menyususn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Kuesioner</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Terkait</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Evaluasi</a:t>
                      </a:r>
                      <a:r>
                        <a:rPr lang="en-ID" sz="1000" kern="100" dirty="0">
                          <a:effectLst/>
                          <a:latin typeface="Arial" panose="020B0604020202020204" pitchFamily="34" charset="0"/>
                          <a:cs typeface="Arial" panose="020B0604020202020204" pitchFamily="34" charset="0"/>
                        </a:rPr>
                        <a:t> </a:t>
                      </a:r>
                    </a:p>
                    <a:p>
                      <a:pPr marL="342900" lvl="0" indent="-342900" algn="just">
                        <a:lnSpc>
                          <a:spcPct val="103000"/>
                        </a:lnSpc>
                        <a:spcAft>
                          <a:spcPts val="20"/>
                        </a:spcAft>
                        <a:buFont typeface="+mj-lt"/>
                        <a:buAutoNum type="arabicPeriod"/>
                      </a:pPr>
                      <a:r>
                        <a:rPr lang="en-ID" sz="1000" kern="100" dirty="0" err="1">
                          <a:effectLst/>
                          <a:latin typeface="Arial" panose="020B0604020202020204" pitchFamily="34" charset="0"/>
                          <a:cs typeface="Arial" panose="020B0604020202020204" pitchFamily="34" charset="0"/>
                        </a:rPr>
                        <a:t>Mahasiswa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Melaksankana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Kegiatan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Diskusi</a:t>
                      </a:r>
                      <a:r>
                        <a:rPr lang="en-ID" sz="1000" kern="100" dirty="0">
                          <a:effectLst/>
                          <a:latin typeface="Arial" panose="020B0604020202020204" pitchFamily="34" charset="0"/>
                          <a:cs typeface="Arial" panose="020B0604020202020204" pitchFamily="34" charset="0"/>
                        </a:rPr>
                        <a:t> Bersama </a:t>
                      </a:r>
                      <a:r>
                        <a:rPr lang="en-ID" sz="1000" kern="100" dirty="0" err="1">
                          <a:effectLst/>
                          <a:latin typeface="Arial" panose="020B0604020202020204" pitchFamily="34" charset="0"/>
                          <a:cs typeface="Arial" panose="020B0604020202020204" pitchFamily="34" charset="0"/>
                        </a:rPr>
                        <a:t>Kelompok</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Mengenai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Adanya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Adopsi</a:t>
                      </a:r>
                      <a:r>
                        <a:rPr lang="en-ID" sz="1000" kern="100" dirty="0">
                          <a:effectLst/>
                          <a:latin typeface="Arial" panose="020B0604020202020204" pitchFamily="34" charset="0"/>
                          <a:cs typeface="Arial" panose="020B0604020202020204" pitchFamily="34" charset="0"/>
                        </a:rPr>
                        <a:t> Dan </a:t>
                      </a:r>
                      <a:r>
                        <a:rPr lang="en-ID" sz="1000" kern="100" dirty="0" err="1">
                          <a:effectLst/>
                          <a:latin typeface="Arial" panose="020B0604020202020204" pitchFamily="34" charset="0"/>
                          <a:cs typeface="Arial" panose="020B0604020202020204" pitchFamily="34" charset="0"/>
                        </a:rPr>
                        <a:t>Difusi</a:t>
                      </a:r>
                      <a:r>
                        <a:rPr lang="en-ID" sz="1000" kern="100" dirty="0">
                          <a:effectLst/>
                          <a:latin typeface="Arial" panose="020B0604020202020204" pitchFamily="34" charset="0"/>
                          <a:cs typeface="Arial" panose="020B0604020202020204" pitchFamily="34" charset="0"/>
                        </a:rPr>
                        <a:t> Di Masyarakat </a:t>
                      </a:r>
                      <a:r>
                        <a:rPr lang="en-ID" sz="1000" kern="100" dirty="0" err="1">
                          <a:effectLst/>
                          <a:latin typeface="Arial" panose="020B0604020202020204" pitchFamily="34" charset="0"/>
                          <a:cs typeface="Arial" panose="020B0604020202020204" pitchFamily="34" charset="0"/>
                        </a:rPr>
                        <a:t>Desa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Mbatakapidu</a:t>
                      </a:r>
                      <a:r>
                        <a:rPr lang="en-ID" sz="1000" kern="100" dirty="0">
                          <a:effectLst/>
                          <a:latin typeface="Arial" panose="020B0604020202020204" pitchFamily="34" charset="0"/>
                          <a:cs typeface="Arial" panose="020B0604020202020204" pitchFamily="34" charset="0"/>
                        </a:rPr>
                        <a:t> Agar </a:t>
                      </a:r>
                      <a:r>
                        <a:rPr lang="en-ID" sz="1000" kern="100" dirty="0" err="1">
                          <a:effectLst/>
                          <a:latin typeface="Arial" panose="020B0604020202020204" pitchFamily="34" charset="0"/>
                          <a:cs typeface="Arial" panose="020B0604020202020204" pitchFamily="34" charset="0"/>
                        </a:rPr>
                        <a:t>Dapat</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Melaksankana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Kegiatan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Pembuatan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Pakan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Silase</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Disetiap</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Rumah</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Tangga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Maupun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Kelompok</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Tani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Ternak</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Ktt</a:t>
                      </a:r>
                      <a:r>
                        <a:rPr lang="en-ID" sz="1000" kern="100" dirty="0">
                          <a:effectLst/>
                          <a:latin typeface="Arial" panose="020B0604020202020204" pitchFamily="34" charset="0"/>
                          <a:cs typeface="Arial" panose="020B0604020202020204" pitchFamily="34" charset="0"/>
                        </a:rPr>
                        <a:t>).</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indent="-6350" algn="just">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 Masih </a:t>
                      </a:r>
                      <a:r>
                        <a:rPr lang="en-ID" sz="1000" kern="100" dirty="0" err="1">
                          <a:effectLst/>
                          <a:latin typeface="Arial" panose="020B0604020202020204" pitchFamily="34" charset="0"/>
                          <a:cs typeface="Arial" panose="020B0604020202020204" pitchFamily="34" charset="0"/>
                        </a:rPr>
                        <a:t>Kurangnya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Pertanyaan</a:t>
                      </a:r>
                      <a:r>
                        <a:rPr lang="en-ID" sz="1000" kern="100" dirty="0">
                          <a:effectLst/>
                          <a:latin typeface="Arial" panose="020B0604020202020204" pitchFamily="34" charset="0"/>
                          <a:cs typeface="Arial" panose="020B0604020202020204" pitchFamily="34" charset="0"/>
                        </a:rPr>
                        <a:t> Yang </a:t>
                      </a:r>
                      <a:r>
                        <a:rPr lang="en-ID" sz="1000" kern="100" dirty="0" err="1">
                          <a:effectLst/>
                          <a:latin typeface="Arial" panose="020B0604020202020204" pitchFamily="34" charset="0"/>
                          <a:cs typeface="Arial" panose="020B0604020202020204" pitchFamily="34" charset="0"/>
                        </a:rPr>
                        <a:t>Disusun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Dalam</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Bentuk</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Kuesioner</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Keterlambatan</a:t>
                      </a:r>
                      <a:r>
                        <a:rPr lang="en-ID" sz="1000" kern="100" dirty="0">
                          <a:effectLst/>
                          <a:latin typeface="Arial" panose="020B0604020202020204" pitchFamily="34" charset="0"/>
                          <a:cs typeface="Arial" panose="020B0604020202020204" pitchFamily="34" charset="0"/>
                        </a:rPr>
                        <a:t> Waktu Dari </a:t>
                      </a:r>
                      <a:r>
                        <a:rPr lang="en-ID" sz="1000" kern="100" dirty="0" err="1">
                          <a:effectLst/>
                          <a:latin typeface="Arial" panose="020B0604020202020204" pitchFamily="34" charset="0"/>
                          <a:cs typeface="Arial" panose="020B0604020202020204" pitchFamily="34" charset="0"/>
                        </a:rPr>
                        <a:t>Perwakilan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Kelompok</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Saat</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Melakukan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Perizinan</a:t>
                      </a:r>
                      <a:r>
                        <a:rPr lang="en-ID" sz="1000" kern="100" dirty="0">
                          <a:effectLst/>
                          <a:latin typeface="Arial" panose="020B0604020202020204" pitchFamily="34" charset="0"/>
                          <a:cs typeface="Arial" panose="020B0604020202020204" pitchFamily="34" charset="0"/>
                        </a:rPr>
                        <a:t> Turun </a:t>
                      </a:r>
                      <a:r>
                        <a:rPr lang="en-ID" sz="1000" kern="100" dirty="0" err="1">
                          <a:effectLst/>
                          <a:latin typeface="Arial" panose="020B0604020202020204" pitchFamily="34" charset="0"/>
                          <a:cs typeface="Arial" panose="020B0604020202020204" pitchFamily="34" charset="0"/>
                        </a:rPr>
                        <a:t>Evaluasi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Ktt</a:t>
                      </a:r>
                      <a:r>
                        <a:rPr lang="en-ID" sz="1000" kern="100" dirty="0">
                          <a:effectLst/>
                          <a:latin typeface="Arial" panose="020B0604020202020204" pitchFamily="34" charset="0"/>
                          <a:cs typeface="Arial" panose="020B0604020202020204" pitchFamily="34" charset="0"/>
                        </a:rPr>
                        <a:t> Belum </a:t>
                      </a:r>
                      <a:r>
                        <a:rPr lang="en-ID" sz="1000" kern="100" dirty="0" err="1">
                          <a:effectLst/>
                          <a:latin typeface="Arial" panose="020B0604020202020204" pitchFamily="34" charset="0"/>
                          <a:cs typeface="Arial" panose="020B0604020202020204" pitchFamily="34" charset="0"/>
                        </a:rPr>
                        <a:t>Menerapkan</a:t>
                      </a:r>
                      <a:r>
                        <a:rPr lang="en-ID" sz="1000" kern="100" dirty="0">
                          <a:effectLst/>
                          <a:latin typeface="Arial" panose="020B0604020202020204" pitchFamily="34" charset="0"/>
                          <a:cs typeface="Arial" panose="020B0604020202020204" pitchFamily="34" charset="0"/>
                        </a:rPr>
                        <a:t> Program </a:t>
                      </a:r>
                      <a:r>
                        <a:rPr lang="en-ID" sz="1000" kern="100" dirty="0" err="1">
                          <a:effectLst/>
                          <a:latin typeface="Arial" panose="020B0604020202020204" pitchFamily="34" charset="0"/>
                          <a:cs typeface="Arial" panose="020B0604020202020204" pitchFamily="34" charset="0"/>
                        </a:rPr>
                        <a:t>Difusi</a:t>
                      </a:r>
                      <a:r>
                        <a:rPr lang="en-ID" sz="1000" kern="100" dirty="0">
                          <a:effectLst/>
                          <a:latin typeface="Arial" panose="020B0604020202020204" pitchFamily="34" charset="0"/>
                          <a:cs typeface="Arial" panose="020B0604020202020204" pitchFamily="34" charset="0"/>
                        </a:rPr>
                        <a:t> Dan </a:t>
                      </a:r>
                      <a:r>
                        <a:rPr lang="en-ID" sz="1000" kern="100" dirty="0" err="1">
                          <a:effectLst/>
                          <a:latin typeface="Arial" panose="020B0604020202020204" pitchFamily="34" charset="0"/>
                          <a:cs typeface="Arial" panose="020B0604020202020204" pitchFamily="34" charset="0"/>
                        </a:rPr>
                        <a:t>Adopsi</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Ktt</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Evaluasi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Pakan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Silase</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Menyusun </a:t>
                      </a:r>
                      <a:r>
                        <a:rPr lang="en-ID" sz="1000" kern="100" dirty="0" err="1">
                          <a:effectLst/>
                          <a:latin typeface="Arial" panose="020B0604020202020204" pitchFamily="34" charset="0"/>
                          <a:cs typeface="Arial" panose="020B0604020202020204" pitchFamily="34" charset="0"/>
                        </a:rPr>
                        <a:t>Rencana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Kegiatan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Evaluasi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Pelaksanaan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Penyuluhan</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35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1x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r>
                        <a:rPr lang="en-ID" sz="1000" kern="100" dirty="0" err="1">
                          <a:effectLst/>
                          <a:latin typeface="Arial" panose="020B0604020202020204" pitchFamily="34" charset="0"/>
                          <a:cs typeface="Arial" panose="020B0604020202020204" pitchFamily="34" charset="0"/>
                        </a:rPr>
                        <a:t>Desa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Mbatakapidu</a:t>
                      </a:r>
                      <a:endParaRPr lang="en-ID" dirty="0"/>
                    </a:p>
                  </a:txBody>
                  <a:tcPr marL="0" marR="11708" marT="1582" marB="0"/>
                </a:tc>
                <a:tc>
                  <a:txBody>
                    <a:bodyPr/>
                    <a:lstStyle/>
                    <a:p>
                      <a:r>
                        <a:rPr lang="en-ID" sz="1000" kern="100" dirty="0">
                          <a:effectLst/>
                          <a:latin typeface="Arial" panose="020B0604020202020204" pitchFamily="34" charset="0"/>
                          <a:cs typeface="Arial" panose="020B0604020202020204" pitchFamily="34" charset="0"/>
                        </a:rPr>
                        <a:t>April </a:t>
                      </a:r>
                      <a:endParaRPr lang="en-ID" dirty="0"/>
                    </a:p>
                  </a:txBody>
                  <a:tcPr marL="0" marR="11708" marT="1582" marB="0"/>
                </a:tc>
                <a:tc>
                  <a:txBody>
                    <a:bodyPr/>
                    <a:lstStyle/>
                    <a:p>
                      <a:r>
                        <a:rPr lang="en-ID" sz="1000" kern="100" dirty="0" err="1">
                          <a:effectLst/>
                          <a:latin typeface="Arial" panose="020B0604020202020204" pitchFamily="34" charset="0"/>
                          <a:cs typeface="Arial" panose="020B0604020202020204" pitchFamily="34" charset="0"/>
                        </a:rPr>
                        <a:t>Patungan</a:t>
                      </a:r>
                      <a:endParaRPr lang="en-ID" dirty="0"/>
                    </a:p>
                  </a:txBody>
                  <a:tcPr marL="0" marR="11708" marT="1582" marB="0"/>
                </a:tc>
                <a:tc>
                  <a:txBody>
                    <a:bodyPr/>
                    <a:lstStyle/>
                    <a:p>
                      <a:r>
                        <a:rPr lang="nl-NL" sz="1000" kern="100" dirty="0">
                          <a:effectLst/>
                          <a:latin typeface="Arial" panose="020B0604020202020204" pitchFamily="34" charset="0"/>
                          <a:cs typeface="Arial" panose="020B0604020202020204" pitchFamily="34" charset="0"/>
                        </a:rPr>
                        <a:t>Ktt Dan Mahasiswa</a:t>
                      </a:r>
                      <a:endParaRPr lang="en-ID" dirty="0"/>
                    </a:p>
                  </a:txBody>
                  <a:tcPr marL="0" marR="11708" marT="1582" marB="0"/>
                </a:tc>
                <a:tc>
                  <a:txBody>
                    <a:bodyPr/>
                    <a:lstStyle/>
                    <a:p>
                      <a:pPr marL="68580" indent="-6350" algn="just">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Ktt</a:t>
                      </a:r>
                      <a:r>
                        <a:rPr lang="en-ID" sz="1000" kern="100" dirty="0">
                          <a:effectLst/>
                          <a:latin typeface="Arial" panose="020B0604020202020204" pitchFamily="34" charset="0"/>
                          <a:cs typeface="Arial" panose="020B0604020202020204" pitchFamily="34" charset="0"/>
                        </a:rPr>
                        <a:t> Dan </a:t>
                      </a:r>
                      <a:r>
                        <a:rPr lang="en-ID" sz="1000" kern="100" dirty="0" err="1">
                          <a:effectLst/>
                          <a:latin typeface="Arial" panose="020B0604020202020204" pitchFamily="34" charset="0"/>
                          <a:cs typeface="Arial" panose="020B0604020202020204" pitchFamily="34" charset="0"/>
                        </a:rPr>
                        <a:t>Mahasiswa</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330835" indent="-6350" algn="just">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extLst>
                  <a:ext uri="{0D108BD9-81ED-4DB2-BD59-A6C34878D82A}">
                    <a16:rowId xmlns:a16="http://schemas.microsoft.com/office/drawing/2014/main" val="3230058129"/>
                  </a:ext>
                </a:extLst>
              </a:tr>
              <a:tr h="74994">
                <a:tc>
                  <a:txBody>
                    <a:bodyPr/>
                    <a:lstStyle/>
                    <a:p>
                      <a:pPr marL="23495"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2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gridSpan="12">
                  <a:txBody>
                    <a:bodyPr/>
                    <a:lstStyle/>
                    <a:p>
                      <a:pPr marL="69850" indent="-6350">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Menganalisis Dan Merumuskan Hasil Evaluasi </a:t>
                      </a:r>
                      <a:endParaRPr lang="en-ID" sz="1000" kern="100" dirty="0">
                        <a:solidFill>
                          <a:srgbClr val="000000"/>
                        </a:solidFill>
                        <a:effectLst/>
                        <a:latin typeface="Arial" panose="020B0604020202020204" pitchFamily="34" charset="0"/>
                        <a:cs typeface="Arial" panose="020B0604020202020204" pitchFamily="34" charset="0"/>
                      </a:endParaRPr>
                    </a:p>
                  </a:txBody>
                  <a:tcPr marL="0" marR="11708" marT="1582"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pPr marL="330835" indent="-6350">
                        <a:lnSpc>
                          <a:spcPct val="103000"/>
                        </a:lnSpc>
                        <a:spcBef>
                          <a:spcPts val="35"/>
                        </a:spcBef>
                        <a:spcAft>
                          <a:spcPts val="20"/>
                        </a:spcAft>
                      </a:pP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extLst>
                  <a:ext uri="{0D108BD9-81ED-4DB2-BD59-A6C34878D82A}">
                    <a16:rowId xmlns:a16="http://schemas.microsoft.com/office/drawing/2014/main" val="8569015"/>
                  </a:ext>
                </a:extLst>
              </a:tr>
              <a:tr h="1170090">
                <a:tc>
                  <a:txBody>
                    <a:bodyPr/>
                    <a:lstStyle/>
                    <a:p>
                      <a:pPr marL="44450" indent="-6350" algn="ctr">
                        <a:lnSpc>
                          <a:spcPct val="103000"/>
                        </a:lnSpc>
                        <a:spcBef>
                          <a:spcPts val="35"/>
                        </a:spcBef>
                        <a:spcAft>
                          <a:spcPts val="20"/>
                        </a:spcAft>
                      </a:pPr>
                      <a:r>
                        <a:rPr lang="en-ID" sz="1000" kern="100">
                          <a:effectLst/>
                          <a:latin typeface="Arial" panose="020B0604020202020204" pitchFamily="34" charset="0"/>
                          <a:cs typeface="Arial" panose="020B0604020202020204" pitchFamily="34" charset="0"/>
                        </a:rPr>
                        <a:t>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nchor="ctr"/>
                </a:tc>
                <a:tc>
                  <a:txBody>
                    <a:bodyPr/>
                    <a:lstStyle/>
                    <a:p>
                      <a:pPr marL="69850" marR="122555" indent="-6350" algn="just">
                        <a:lnSpc>
                          <a:spcPct val="103000"/>
                        </a:lnSpc>
                        <a:spcBef>
                          <a:spcPts val="35"/>
                        </a:spcBef>
                        <a:spcAft>
                          <a:spcPts val="20"/>
                        </a:spcAft>
                      </a:pPr>
                      <a:r>
                        <a:rPr lang="nl-NL" sz="1000" kern="100">
                          <a:effectLst/>
                          <a:latin typeface="Arial" panose="020B0604020202020204" pitchFamily="34" charset="0"/>
                          <a:cs typeface="Arial" panose="020B0604020202020204" pitchFamily="34" charset="0"/>
                        </a:rPr>
                        <a:t>Mahsiswa Menganalisis Dan Merumuskan Hasil Evaluasi Dalam Bentuk Laporan Evaluasi Pelaksanaan Penyuluhan </a:t>
                      </a:r>
                      <a:endParaRPr lang="en-ID" sz="1000" kern="10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8580" indent="-6350" algn="just">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Hasil Evaluasi Belum Dirumuskan Dalam Bentuk Laporan Dikarenakan Peternak Belum Melaksanakan Adopsi Dan Difusi:1. Peternak Masih Sibuk Dengan Kegiatan Adat Dan Kegiatan Pertanian. 2. Jarak Lokasi Tempat Penyuluhan Dan Perkotaan Tempat Membeli Bahan Pakan Yang Dibutuhkan Lumayan Jauh. </a:t>
                      </a:r>
                      <a:r>
                        <a:rPr lang="en-ID" sz="1000" kern="100" dirty="0">
                          <a:effectLst/>
                          <a:latin typeface="Arial" panose="020B0604020202020204" pitchFamily="34" charset="0"/>
                          <a:cs typeface="Arial" panose="020B0604020202020204" pitchFamily="34" charset="0"/>
                        </a:rPr>
                        <a:t>3. </a:t>
                      </a:r>
                      <a:r>
                        <a:rPr lang="en-ID" sz="1000" kern="100" dirty="0" err="1">
                          <a:effectLst/>
                          <a:latin typeface="Arial" panose="020B0604020202020204" pitchFamily="34" charset="0"/>
                          <a:cs typeface="Arial" panose="020B0604020202020204" pitchFamily="34" charset="0"/>
                        </a:rPr>
                        <a:t>Ternak</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Kambing</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Dalam</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Desa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Berjumlah</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Sedikit</a:t>
                      </a:r>
                      <a:r>
                        <a:rPr lang="en-ID" sz="1000" kern="100" dirty="0">
                          <a:effectLst/>
                          <a:latin typeface="Arial" panose="020B0604020202020204" pitchFamily="34" charset="0"/>
                          <a:cs typeface="Arial" panose="020B0604020202020204" pitchFamily="34" charset="0"/>
                        </a:rPr>
                        <a:t>, 4. </a:t>
                      </a:r>
                      <a:r>
                        <a:rPr lang="en-ID" sz="1000" kern="100" dirty="0" err="1">
                          <a:effectLst/>
                          <a:latin typeface="Arial" panose="020B0604020202020204" pitchFamily="34" charset="0"/>
                          <a:cs typeface="Arial" panose="020B0604020202020204" pitchFamily="34" charset="0"/>
                        </a:rPr>
                        <a:t>Membutuhkan</a:t>
                      </a:r>
                      <a:r>
                        <a:rPr lang="en-ID" sz="1000" kern="100" dirty="0">
                          <a:effectLst/>
                          <a:latin typeface="Arial" panose="020B0604020202020204" pitchFamily="34" charset="0"/>
                          <a:cs typeface="Arial" panose="020B0604020202020204" pitchFamily="34" charset="0"/>
                        </a:rPr>
                        <a:t> Waktu Yang </a:t>
                      </a:r>
                      <a:r>
                        <a:rPr lang="en-ID" sz="1000" kern="100" dirty="0" err="1">
                          <a:effectLst/>
                          <a:latin typeface="Arial" panose="020B0604020202020204" pitchFamily="34" charset="0"/>
                          <a:cs typeface="Arial" panose="020B0604020202020204" pitchFamily="34" charset="0"/>
                        </a:rPr>
                        <a:t>Cukup</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Dalam</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Melakukan</a:t>
                      </a:r>
                      <a:r>
                        <a:rPr lang="en-ID" sz="1000" kern="100" dirty="0">
                          <a:effectLst/>
                          <a:latin typeface="Arial" panose="020B0604020202020204" pitchFamily="34" charset="0"/>
                          <a:cs typeface="Arial" panose="020B0604020202020204" pitchFamily="34" charset="0"/>
                        </a:rPr>
                        <a:t> Proses </a:t>
                      </a:r>
                      <a:r>
                        <a:rPr lang="en-ID" sz="1000" kern="100" dirty="0" err="1">
                          <a:effectLst/>
                          <a:latin typeface="Arial" panose="020B0604020202020204" pitchFamily="34" charset="0"/>
                          <a:cs typeface="Arial" panose="020B0604020202020204" pitchFamily="34" charset="0"/>
                        </a:rPr>
                        <a:t>Tersebut</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Baik</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Dalan</a:t>
                      </a:r>
                      <a:r>
                        <a:rPr lang="en-ID" sz="1000" kern="100" dirty="0">
                          <a:effectLst/>
                          <a:latin typeface="Arial" panose="020B0604020202020204" pitchFamily="34" charset="0"/>
                          <a:cs typeface="Arial" panose="020B0604020202020204" pitchFamily="34" charset="0"/>
                        </a:rPr>
                        <a:t> Hal </a:t>
                      </a:r>
                      <a:r>
                        <a:rPr lang="en-ID" sz="1000" kern="100" dirty="0" err="1">
                          <a:effectLst/>
                          <a:latin typeface="Arial" panose="020B0604020202020204" pitchFamily="34" charset="0"/>
                          <a:cs typeface="Arial" panose="020B0604020202020204" pitchFamily="34" charset="0"/>
                        </a:rPr>
                        <a:t>Persiapan</a:t>
                      </a:r>
                      <a:r>
                        <a:rPr lang="en-ID" sz="1000" kern="100" dirty="0">
                          <a:effectLst/>
                          <a:latin typeface="Arial" panose="020B0604020202020204" pitchFamily="34" charset="0"/>
                          <a:cs typeface="Arial" panose="020B0604020202020204" pitchFamily="34" charset="0"/>
                        </a:rPr>
                        <a:t> Alat Dan </a:t>
                      </a:r>
                      <a:r>
                        <a:rPr lang="en-ID" sz="1000" kern="100" dirty="0" err="1">
                          <a:effectLst/>
                          <a:latin typeface="Arial" panose="020B0604020202020204" pitchFamily="34" charset="0"/>
                          <a:cs typeface="Arial" panose="020B0604020202020204" pitchFamily="34" charset="0"/>
                        </a:rPr>
                        <a:t>Bahan</a:t>
                      </a:r>
                      <a:r>
                        <a:rPr lang="en-ID" sz="1000" kern="100" dirty="0">
                          <a:effectLst/>
                          <a:latin typeface="Arial" panose="020B0604020202020204" pitchFamily="34" charset="0"/>
                          <a:cs typeface="Arial" panose="020B0604020202020204" pitchFamily="34" charset="0"/>
                        </a:rPr>
                        <a:t>.</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8580"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Ktt</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8580"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Laporan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Evaluasi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Pelaksanaan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Penyuluhan</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85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Menyusun </a:t>
                      </a:r>
                      <a:r>
                        <a:rPr lang="en-ID" sz="1000" kern="100" dirty="0" err="1">
                          <a:effectLst/>
                          <a:latin typeface="Arial" panose="020B0604020202020204" pitchFamily="34" charset="0"/>
                          <a:cs typeface="Arial" panose="020B0604020202020204" pitchFamily="34" charset="0"/>
                        </a:rPr>
                        <a:t>Laporan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Evaluasi</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Pelaksanaan</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Penyuluhan</a:t>
                      </a:r>
                      <a:r>
                        <a:rPr lang="en-ID" sz="1000" kern="100" dirty="0">
                          <a:effectLst/>
                          <a:latin typeface="Arial" panose="020B0604020202020204" pitchFamily="34" charset="0"/>
                          <a:cs typeface="Arial" panose="020B0604020202020204" pitchFamily="34" charset="0"/>
                        </a:rPr>
                        <a:t>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85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1x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8580" indent="-6350" algn="ctr">
                        <a:lnSpc>
                          <a:spcPct val="103000"/>
                        </a:lnSpc>
                        <a:spcBef>
                          <a:spcPts val="35"/>
                        </a:spcBef>
                        <a:spcAft>
                          <a:spcPts val="20"/>
                        </a:spcAft>
                      </a:pPr>
                      <a:r>
                        <a:rPr lang="en-ID" sz="1000" kern="100" dirty="0" err="1">
                          <a:effectLst/>
                          <a:latin typeface="Arial" panose="020B0604020202020204" pitchFamily="34" charset="0"/>
                          <a:cs typeface="Arial" panose="020B0604020202020204" pitchFamily="34" charset="0"/>
                        </a:rPr>
                        <a:t>Desa</a:t>
                      </a:r>
                      <a:r>
                        <a:rPr lang="en-ID" sz="1000" kern="100" dirty="0">
                          <a:effectLst/>
                          <a:latin typeface="Arial" panose="020B0604020202020204" pitchFamily="34" charset="0"/>
                          <a:cs typeface="Arial" panose="020B0604020202020204" pitchFamily="34" charset="0"/>
                        </a:rPr>
                        <a:t> </a:t>
                      </a:r>
                      <a:r>
                        <a:rPr lang="en-ID" sz="1000" kern="100" dirty="0" err="1">
                          <a:effectLst/>
                          <a:latin typeface="Arial" panose="020B0604020202020204" pitchFamily="34" charset="0"/>
                          <a:cs typeface="Arial" panose="020B0604020202020204" pitchFamily="34" charset="0"/>
                        </a:rPr>
                        <a:t>Mbatakapidu</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68580" indent="-6350" algn="ctr">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April  </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r>
                        <a:rPr lang="en-ID" sz="1000" kern="100" dirty="0" err="1">
                          <a:effectLst/>
                          <a:latin typeface="Arial" panose="020B0604020202020204" pitchFamily="34" charset="0"/>
                          <a:cs typeface="Arial" panose="020B0604020202020204" pitchFamily="34" charset="0"/>
                        </a:rPr>
                        <a:t>Patungan</a:t>
                      </a:r>
                      <a:r>
                        <a:rPr lang="en-ID" sz="1000" kern="100" dirty="0">
                          <a:effectLst/>
                          <a:latin typeface="Arial" panose="020B0604020202020204" pitchFamily="34" charset="0"/>
                          <a:cs typeface="Arial" panose="020B0604020202020204" pitchFamily="34" charset="0"/>
                        </a:rPr>
                        <a:t> </a:t>
                      </a:r>
                      <a:endParaRPr lang="en-ID" dirty="0"/>
                    </a:p>
                  </a:txBody>
                  <a:tcPr marL="0" marR="11708" marT="1582" marB="0"/>
                </a:tc>
                <a:tc>
                  <a:txBody>
                    <a:bodyPr/>
                    <a:lstStyle/>
                    <a:p>
                      <a:r>
                        <a:rPr lang="nl-NL" sz="1000" kern="100" dirty="0">
                          <a:effectLst/>
                          <a:latin typeface="Arial" panose="020B0604020202020204" pitchFamily="34" charset="0"/>
                          <a:cs typeface="Arial" panose="020B0604020202020204" pitchFamily="34" charset="0"/>
                        </a:rPr>
                        <a:t>Ktt Dan Mahasiswa</a:t>
                      </a:r>
                      <a:endParaRPr lang="en-ID" dirty="0"/>
                    </a:p>
                  </a:txBody>
                  <a:tcPr marL="0" marR="11708" marT="1582" marB="0"/>
                </a:tc>
                <a:tc>
                  <a:txBody>
                    <a:bodyPr/>
                    <a:lstStyle/>
                    <a:p>
                      <a:pPr marL="68580" indent="-6350" algn="just">
                        <a:lnSpc>
                          <a:spcPct val="103000"/>
                        </a:lnSpc>
                        <a:spcBef>
                          <a:spcPts val="35"/>
                        </a:spcBef>
                        <a:spcAft>
                          <a:spcPts val="20"/>
                        </a:spcAft>
                      </a:pPr>
                      <a:r>
                        <a:rPr lang="nl-NL" sz="1000" kern="100" dirty="0">
                          <a:effectLst/>
                          <a:latin typeface="Arial" panose="020B0604020202020204" pitchFamily="34" charset="0"/>
                          <a:cs typeface="Arial" panose="020B0604020202020204" pitchFamily="34" charset="0"/>
                        </a:rPr>
                        <a:t>Ktt Dan Mahasiswa</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tc>
                  <a:txBody>
                    <a:bodyPr/>
                    <a:lstStyle/>
                    <a:p>
                      <a:pPr marL="18415" indent="-6350" algn="just">
                        <a:lnSpc>
                          <a:spcPct val="103000"/>
                        </a:lnSpc>
                        <a:spcBef>
                          <a:spcPts val="35"/>
                        </a:spcBef>
                        <a:spcAft>
                          <a:spcPts val="20"/>
                        </a:spcAft>
                      </a:pPr>
                      <a:r>
                        <a:rPr lang="en-ID" sz="1000" kern="100" dirty="0">
                          <a:effectLst/>
                          <a:latin typeface="Arial" panose="020B0604020202020204" pitchFamily="34" charset="0"/>
                          <a:cs typeface="Arial" panose="020B0604020202020204" pitchFamily="34" charset="0"/>
                        </a:rPr>
                        <a:t>-</a:t>
                      </a:r>
                      <a:endParaRPr lang="en-ID" sz="1000" kern="1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txBody>
                  <a:tcPr marL="0" marR="11708" marT="1582" marB="0"/>
                </a:tc>
                <a:extLst>
                  <a:ext uri="{0D108BD9-81ED-4DB2-BD59-A6C34878D82A}">
                    <a16:rowId xmlns:a16="http://schemas.microsoft.com/office/drawing/2014/main" val="1121569846"/>
                  </a:ext>
                </a:extLst>
              </a:tr>
            </a:tbl>
          </a:graphicData>
        </a:graphic>
      </p:graphicFrame>
    </p:spTree>
    <p:extLst>
      <p:ext uri="{BB962C8B-B14F-4D97-AF65-F5344CB8AC3E}">
        <p14:creationId xmlns:p14="http://schemas.microsoft.com/office/powerpoint/2010/main" val="3313609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10031785" cy="604781"/>
          </a:xfrm>
        </p:spPr>
        <p:txBody>
          <a:bodyPr/>
          <a:lstStyle/>
          <a:p>
            <a:r>
              <a:rPr lang="en-US" dirty="0"/>
              <a:t>Program </a:t>
            </a:r>
            <a:r>
              <a:rPr lang="en-US" dirty="0" err="1"/>
              <a:t>Pelaporan</a:t>
            </a:r>
            <a:r>
              <a:rPr lang="en-US" dirty="0"/>
              <a:t> Hasil </a:t>
            </a:r>
            <a:r>
              <a:rPr lang="en-US" dirty="0" err="1"/>
              <a:t>Penyuluhan</a:t>
            </a:r>
            <a:r>
              <a:rPr lang="en-US" dirty="0"/>
              <a:t> </a:t>
            </a:r>
            <a:r>
              <a:rPr lang="en-US" dirty="0" err="1"/>
              <a:t>Kelompok</a:t>
            </a:r>
            <a:r>
              <a:rPr lang="en-US" dirty="0"/>
              <a:t> 3</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4" name="Table 3">
            <a:extLst>
              <a:ext uri="{FF2B5EF4-FFF2-40B4-BE49-F238E27FC236}">
                <a16:creationId xmlns:a16="http://schemas.microsoft.com/office/drawing/2014/main" id="{9354D473-CF84-41C8-AB69-1B06B9E98345}"/>
              </a:ext>
            </a:extLst>
          </p:cNvPr>
          <p:cNvGraphicFramePr>
            <a:graphicFrameLocks noGrp="1"/>
          </p:cNvGraphicFramePr>
          <p:nvPr/>
        </p:nvGraphicFramePr>
        <p:xfrm>
          <a:off x="111149" y="1121156"/>
          <a:ext cx="10056495" cy="2307844"/>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1838961098"/>
                    </a:ext>
                  </a:extLst>
                </a:gridCol>
                <a:gridCol w="1026160">
                  <a:extLst>
                    <a:ext uri="{9D8B030D-6E8A-4147-A177-3AD203B41FA5}">
                      <a16:colId xmlns:a16="http://schemas.microsoft.com/office/drawing/2014/main" val="3037211089"/>
                    </a:ext>
                  </a:extLst>
                </a:gridCol>
                <a:gridCol w="654050">
                  <a:extLst>
                    <a:ext uri="{9D8B030D-6E8A-4147-A177-3AD203B41FA5}">
                      <a16:colId xmlns:a16="http://schemas.microsoft.com/office/drawing/2014/main" val="2591845118"/>
                    </a:ext>
                  </a:extLst>
                </a:gridCol>
                <a:gridCol w="611505">
                  <a:extLst>
                    <a:ext uri="{9D8B030D-6E8A-4147-A177-3AD203B41FA5}">
                      <a16:colId xmlns:a16="http://schemas.microsoft.com/office/drawing/2014/main" val="3896266850"/>
                    </a:ext>
                  </a:extLst>
                </a:gridCol>
                <a:gridCol w="1195705">
                  <a:extLst>
                    <a:ext uri="{9D8B030D-6E8A-4147-A177-3AD203B41FA5}">
                      <a16:colId xmlns:a16="http://schemas.microsoft.com/office/drawing/2014/main" val="2799781551"/>
                    </a:ext>
                  </a:extLst>
                </a:gridCol>
                <a:gridCol w="1195705">
                  <a:extLst>
                    <a:ext uri="{9D8B030D-6E8A-4147-A177-3AD203B41FA5}">
                      <a16:colId xmlns:a16="http://schemas.microsoft.com/office/drawing/2014/main" val="637830373"/>
                    </a:ext>
                  </a:extLst>
                </a:gridCol>
                <a:gridCol w="552450">
                  <a:extLst>
                    <a:ext uri="{9D8B030D-6E8A-4147-A177-3AD203B41FA5}">
                      <a16:colId xmlns:a16="http://schemas.microsoft.com/office/drawing/2014/main" val="914869702"/>
                    </a:ext>
                  </a:extLst>
                </a:gridCol>
                <a:gridCol w="552450">
                  <a:extLst>
                    <a:ext uri="{9D8B030D-6E8A-4147-A177-3AD203B41FA5}">
                      <a16:colId xmlns:a16="http://schemas.microsoft.com/office/drawing/2014/main" val="3627717536"/>
                    </a:ext>
                  </a:extLst>
                </a:gridCol>
                <a:gridCol w="611505">
                  <a:extLst>
                    <a:ext uri="{9D8B030D-6E8A-4147-A177-3AD203B41FA5}">
                      <a16:colId xmlns:a16="http://schemas.microsoft.com/office/drawing/2014/main" val="855350767"/>
                    </a:ext>
                  </a:extLst>
                </a:gridCol>
                <a:gridCol w="890905">
                  <a:extLst>
                    <a:ext uri="{9D8B030D-6E8A-4147-A177-3AD203B41FA5}">
                      <a16:colId xmlns:a16="http://schemas.microsoft.com/office/drawing/2014/main" val="3873526487"/>
                    </a:ext>
                  </a:extLst>
                </a:gridCol>
                <a:gridCol w="890905">
                  <a:extLst>
                    <a:ext uri="{9D8B030D-6E8A-4147-A177-3AD203B41FA5}">
                      <a16:colId xmlns:a16="http://schemas.microsoft.com/office/drawing/2014/main" val="976304623"/>
                    </a:ext>
                  </a:extLst>
                </a:gridCol>
                <a:gridCol w="890905">
                  <a:extLst>
                    <a:ext uri="{9D8B030D-6E8A-4147-A177-3AD203B41FA5}">
                      <a16:colId xmlns:a16="http://schemas.microsoft.com/office/drawing/2014/main" val="2698257221"/>
                    </a:ext>
                  </a:extLst>
                </a:gridCol>
                <a:gridCol w="440690">
                  <a:extLst>
                    <a:ext uri="{9D8B030D-6E8A-4147-A177-3AD203B41FA5}">
                      <a16:colId xmlns:a16="http://schemas.microsoft.com/office/drawing/2014/main" val="1648965959"/>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Masalah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8038907"/>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020877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42193523"/>
                  </a:ext>
                </a:extLst>
              </a:tr>
              <a:tr h="0">
                <a:tc>
                  <a:txBody>
                    <a:bodyPr/>
                    <a:lstStyle/>
                    <a:p>
                      <a:pPr algn="ctr">
                        <a:lnSpc>
                          <a:spcPct val="107000"/>
                        </a:lnSpc>
                        <a:spcAft>
                          <a:spcPts val="800"/>
                        </a:spcAft>
                      </a:pPr>
                      <a:r>
                        <a:rPr lang="en-ID" sz="1200">
                          <a:effectLst/>
                        </a:rPr>
                        <a:t>IV</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Pelaporan Hasil Penyuluhan dalam Bentuk Jurnal PkM (Pengabdian Kepada Masyarakat)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29660323"/>
                  </a:ext>
                </a:extLst>
              </a:tr>
            </a:tbl>
          </a:graphicData>
        </a:graphic>
      </p:graphicFrame>
      <p:sp>
        <p:nvSpPr>
          <p:cNvPr id="6" name="Google Shape;707;p61">
            <a:extLst>
              <a:ext uri="{FF2B5EF4-FFF2-40B4-BE49-F238E27FC236}">
                <a16:creationId xmlns:a16="http://schemas.microsoft.com/office/drawing/2014/main" id="{4304C211-1D81-4019-AE29-9EDB60C4B33B}"/>
              </a:ext>
            </a:extLst>
          </p:cNvPr>
          <p:cNvSpPr txBox="1">
            <a:spLocks/>
          </p:cNvSpPr>
          <p:nvPr/>
        </p:nvSpPr>
        <p:spPr>
          <a:xfrm>
            <a:off x="0" y="3628006"/>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3,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90872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440738" cy="604781"/>
          </a:xfrm>
        </p:spPr>
        <p:txBody>
          <a:bodyPr/>
          <a:lstStyle/>
          <a:p>
            <a:r>
              <a:rPr lang="en-US" dirty="0"/>
              <a:t>Program </a:t>
            </a:r>
            <a:r>
              <a:rPr lang="en-US" dirty="0" err="1"/>
              <a:t>Persiapan</a:t>
            </a:r>
            <a:r>
              <a:rPr lang="en-US" dirty="0"/>
              <a:t> </a:t>
            </a:r>
            <a:r>
              <a:rPr lang="en-US" dirty="0" err="1"/>
              <a:t>Kelompok</a:t>
            </a:r>
            <a:r>
              <a:rPr lang="en-US" dirty="0"/>
              <a:t> 4</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56CAF2C7-80ED-4A99-86FE-875B726A68B6}"/>
              </a:ext>
            </a:extLst>
          </p:cNvPr>
          <p:cNvSpPr txBox="1">
            <a:spLocks/>
          </p:cNvSpPr>
          <p:nvPr/>
        </p:nvSpPr>
        <p:spPr>
          <a:xfrm>
            <a:off x="8525021" y="1140260"/>
            <a:ext cx="3666653"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4,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12EE7F1C-0DEA-4C9D-9187-AF6DD61FD61B}"/>
              </a:ext>
            </a:extLst>
          </p:cNvPr>
          <p:cNvGraphicFramePr>
            <a:graphicFrameLocks noGrp="1"/>
          </p:cNvGraphicFramePr>
          <p:nvPr>
            <p:extLst>
              <p:ext uri="{D42A27DB-BD31-4B8C-83A1-F6EECF244321}">
                <p14:modId xmlns:p14="http://schemas.microsoft.com/office/powerpoint/2010/main" val="1320622711"/>
              </p:ext>
            </p:extLst>
          </p:nvPr>
        </p:nvGraphicFramePr>
        <p:xfrm>
          <a:off x="326" y="989665"/>
          <a:ext cx="8524695" cy="4673911"/>
        </p:xfrm>
        <a:graphic>
          <a:graphicData uri="http://schemas.openxmlformats.org/drawingml/2006/table">
            <a:tbl>
              <a:tblPr firstRow="1" firstCol="1" bandRow="1">
                <a:tableStyleId>{5C22544A-7EE6-4342-B048-85BDC9FD1C3A}</a:tableStyleId>
              </a:tblPr>
              <a:tblGrid>
                <a:gridCol w="746742">
                  <a:extLst>
                    <a:ext uri="{9D8B030D-6E8A-4147-A177-3AD203B41FA5}">
                      <a16:colId xmlns:a16="http://schemas.microsoft.com/office/drawing/2014/main" val="3388312190"/>
                    </a:ext>
                  </a:extLst>
                </a:gridCol>
                <a:gridCol w="704133">
                  <a:extLst>
                    <a:ext uri="{9D8B030D-6E8A-4147-A177-3AD203B41FA5}">
                      <a16:colId xmlns:a16="http://schemas.microsoft.com/office/drawing/2014/main" val="2103123970"/>
                    </a:ext>
                  </a:extLst>
                </a:gridCol>
                <a:gridCol w="586956">
                  <a:extLst>
                    <a:ext uri="{9D8B030D-6E8A-4147-A177-3AD203B41FA5}">
                      <a16:colId xmlns:a16="http://schemas.microsoft.com/office/drawing/2014/main" val="516794762"/>
                    </a:ext>
                  </a:extLst>
                </a:gridCol>
                <a:gridCol w="558727">
                  <a:extLst>
                    <a:ext uri="{9D8B030D-6E8A-4147-A177-3AD203B41FA5}">
                      <a16:colId xmlns:a16="http://schemas.microsoft.com/office/drawing/2014/main" val="512919309"/>
                    </a:ext>
                  </a:extLst>
                </a:gridCol>
                <a:gridCol w="817050">
                  <a:extLst>
                    <a:ext uri="{9D8B030D-6E8A-4147-A177-3AD203B41FA5}">
                      <a16:colId xmlns:a16="http://schemas.microsoft.com/office/drawing/2014/main" val="1365587847"/>
                    </a:ext>
                  </a:extLst>
                </a:gridCol>
                <a:gridCol w="817050">
                  <a:extLst>
                    <a:ext uri="{9D8B030D-6E8A-4147-A177-3AD203B41FA5}">
                      <a16:colId xmlns:a16="http://schemas.microsoft.com/office/drawing/2014/main" val="1910662535"/>
                    </a:ext>
                  </a:extLst>
                </a:gridCol>
                <a:gridCol w="446342">
                  <a:extLst>
                    <a:ext uri="{9D8B030D-6E8A-4147-A177-3AD203B41FA5}">
                      <a16:colId xmlns:a16="http://schemas.microsoft.com/office/drawing/2014/main" val="150783906"/>
                    </a:ext>
                  </a:extLst>
                </a:gridCol>
                <a:gridCol w="699340">
                  <a:extLst>
                    <a:ext uri="{9D8B030D-6E8A-4147-A177-3AD203B41FA5}">
                      <a16:colId xmlns:a16="http://schemas.microsoft.com/office/drawing/2014/main" val="4139888263"/>
                    </a:ext>
                  </a:extLst>
                </a:gridCol>
                <a:gridCol w="783493">
                  <a:extLst>
                    <a:ext uri="{9D8B030D-6E8A-4147-A177-3AD203B41FA5}">
                      <a16:colId xmlns:a16="http://schemas.microsoft.com/office/drawing/2014/main" val="2812940783"/>
                    </a:ext>
                  </a:extLst>
                </a:gridCol>
                <a:gridCol w="783493">
                  <a:extLst>
                    <a:ext uri="{9D8B030D-6E8A-4147-A177-3AD203B41FA5}">
                      <a16:colId xmlns:a16="http://schemas.microsoft.com/office/drawing/2014/main" val="1766694339"/>
                    </a:ext>
                  </a:extLst>
                </a:gridCol>
                <a:gridCol w="615184">
                  <a:extLst>
                    <a:ext uri="{9D8B030D-6E8A-4147-A177-3AD203B41FA5}">
                      <a16:colId xmlns:a16="http://schemas.microsoft.com/office/drawing/2014/main" val="13306143"/>
                    </a:ext>
                  </a:extLst>
                </a:gridCol>
                <a:gridCol w="615184">
                  <a:extLst>
                    <a:ext uri="{9D8B030D-6E8A-4147-A177-3AD203B41FA5}">
                      <a16:colId xmlns:a16="http://schemas.microsoft.com/office/drawing/2014/main" val="2056282350"/>
                    </a:ext>
                  </a:extLst>
                </a:gridCol>
                <a:gridCol w="351001">
                  <a:extLst>
                    <a:ext uri="{9D8B030D-6E8A-4147-A177-3AD203B41FA5}">
                      <a16:colId xmlns:a16="http://schemas.microsoft.com/office/drawing/2014/main" val="3062993632"/>
                    </a:ext>
                  </a:extLst>
                </a:gridCol>
              </a:tblGrid>
              <a:tr h="99926">
                <a:tc rowSpan="2">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No</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rowSpan="2">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Tujuan</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rowSpan="2">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Masalah</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rowSpan="2">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Sasaran</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gridSpan="8">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Kegiatan Penyuluhan</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2217094916"/>
                  </a:ext>
                </a:extLst>
              </a:tr>
              <a:tr h="310074">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Materi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Metode/Kegiatan</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Vol</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Lokasi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Waktu</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Sumber Biaya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Penanggung Jawab</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Pelaksanaan</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4126705362"/>
                  </a:ext>
                </a:extLst>
              </a:tr>
              <a:tr h="99926">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2</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3</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4</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5</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6</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7</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8</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9</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10</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11</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12</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13</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2098990989"/>
                  </a:ext>
                </a:extLst>
              </a:tr>
              <a:tr h="99926">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gridSpan="12">
                  <a:txBody>
                    <a:bodyPr/>
                    <a:lstStyle/>
                    <a:p>
                      <a:pPr>
                        <a:lnSpc>
                          <a:spcPct val="107000"/>
                        </a:lnSpc>
                        <a:spcAft>
                          <a:spcPts val="800"/>
                        </a:spcAft>
                      </a:pPr>
                      <a:r>
                        <a:rPr lang="en-ID" sz="800">
                          <a:effectLst/>
                          <a:latin typeface="Arial" panose="020B0604020202020204" pitchFamily="34" charset="0"/>
                          <a:cs typeface="Arial" panose="020B0604020202020204" pitchFamily="34" charset="0"/>
                        </a:rPr>
                        <a:t>Persiapan Penyuluhan</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808132611"/>
                  </a:ext>
                </a:extLst>
              </a:tr>
              <a:tr h="310074">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Identifikasi Potensi Wilayah</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Sdm Di Desa Kiritana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Survey Dan Wawancara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nSpc>
                          <a:spcPct val="107000"/>
                        </a:lnSpc>
                        <a:spcAft>
                          <a:spcPts val="800"/>
                        </a:spcAft>
                      </a:pPr>
                      <a:r>
                        <a:rPr lang="en-ID" sz="800">
                          <a:effectLst/>
                          <a:latin typeface="Arial" panose="020B0604020202020204" pitchFamily="34" charset="0"/>
                          <a:cs typeface="Arial" panose="020B0604020202020204" pitchFamily="34" charset="0"/>
                        </a:rPr>
                        <a:t>Desa Kiritana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nSpc>
                          <a:spcPct val="107000"/>
                        </a:lnSpc>
                        <a:spcAft>
                          <a:spcPts val="800"/>
                        </a:spcAft>
                      </a:pPr>
                      <a:r>
                        <a:rPr lang="en-ID" sz="800">
                          <a:effectLst/>
                          <a:latin typeface="Arial" panose="020B0604020202020204" pitchFamily="34" charset="0"/>
                          <a:cs typeface="Arial" panose="020B0604020202020204" pitchFamily="34" charset="0"/>
                        </a:rPr>
                        <a:t>21, Maret,2025-14:00-Sampai Selesai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nSpc>
                          <a:spcPct val="150000"/>
                        </a:lnSpc>
                        <a:spcAft>
                          <a:spcPts val="800"/>
                        </a:spcAft>
                      </a:pPr>
                      <a:r>
                        <a:rPr lang="en-ID" sz="800">
                          <a:effectLst/>
                          <a:latin typeface="Arial" panose="020B0604020202020204" pitchFamily="34" charset="0"/>
                          <a:cs typeface="Arial" panose="020B0604020202020204" pitchFamily="34" charset="0"/>
                        </a:rPr>
                        <a:t>Kelompok</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Ketua Kelompok (Riski)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Kelompok</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100%</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2845323900"/>
                  </a:ext>
                </a:extLst>
              </a:tr>
              <a:tr h="763271">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Mempersiap Kan Alat Dan Bahan Dan Membuat Produk Sebelum Melakukan Penyuluhan</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Ada Beerapa Anggota Kelompok Yang Datang Tidak Tepat Waktu Pada Saat Kegiatan Di Kelompok</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nSpc>
                          <a:spcPct val="107000"/>
                        </a:lnSpc>
                        <a:spcAft>
                          <a:spcPts val="800"/>
                        </a:spcAft>
                      </a:pPr>
                      <a:r>
                        <a:rPr lang="en-ID" sz="800">
                          <a:effectLst/>
                          <a:latin typeface="Arial" panose="020B0604020202020204" pitchFamily="34" charset="0"/>
                          <a:cs typeface="Arial" panose="020B0604020202020204" pitchFamily="34" charset="0"/>
                        </a:rPr>
                        <a:t>Kelompok</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dirty="0" err="1">
                          <a:effectLst/>
                          <a:latin typeface="Arial" panose="020B0604020202020204" pitchFamily="34" charset="0"/>
                          <a:cs typeface="Arial" panose="020B0604020202020204" pitchFamily="34" charset="0"/>
                        </a:rPr>
                        <a:t>Pembuatan</a:t>
                      </a:r>
                      <a:r>
                        <a:rPr lang="en-ID" sz="800" dirty="0">
                          <a:effectLst/>
                          <a:latin typeface="Arial" panose="020B0604020202020204" pitchFamily="34" charset="0"/>
                          <a:cs typeface="Arial" panose="020B0604020202020204" pitchFamily="34" charset="0"/>
                        </a:rPr>
                        <a:t> </a:t>
                      </a:r>
                      <a:r>
                        <a:rPr lang="en-ID" sz="800" dirty="0" err="1">
                          <a:effectLst/>
                          <a:latin typeface="Arial" panose="020B0604020202020204" pitchFamily="34" charset="0"/>
                          <a:cs typeface="Arial" panose="020B0604020202020204" pitchFamily="34" charset="0"/>
                        </a:rPr>
                        <a:t>Pupuk</a:t>
                      </a:r>
                      <a:r>
                        <a:rPr lang="en-ID" sz="800" dirty="0">
                          <a:effectLst/>
                          <a:latin typeface="Arial" panose="020B0604020202020204" pitchFamily="34" charset="0"/>
                          <a:cs typeface="Arial" panose="020B0604020202020204" pitchFamily="34" charset="0"/>
                        </a:rPr>
                        <a:t> Bokashi</a:t>
                      </a:r>
                      <a:endParaRPr lang="en-ID" sz="800" dirty="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Mengumpul Kan Alat Dan Bahan Dan Melakukan Percobaan Pembuatan Pupuk Bokashi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2</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Wangga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22 Maret 2025/10.00-Salesai, Dan 23 Maret 2025/15.00- Selesai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EM4(Tirta)</a:t>
                      </a:r>
                    </a:p>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Tirta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Kelompok</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dirty="0">
                          <a:effectLst/>
                          <a:latin typeface="Arial" panose="020B0604020202020204" pitchFamily="34" charset="0"/>
                          <a:cs typeface="Arial" panose="020B0604020202020204" pitchFamily="34" charset="0"/>
                        </a:rPr>
                        <a:t>100%</a:t>
                      </a:r>
                      <a:endParaRPr lang="en-ID" sz="800" dirty="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1046230306"/>
                  </a:ext>
                </a:extLst>
              </a:tr>
              <a:tr h="210606">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2</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Membuat  Materi Penyuluhan</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Mareri Pembuatan Pupuk Bokashi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Mareri Pembuatan Pupuk Bokashi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Mareri Pembuatan Pupuk Bokashi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4, April, 2025, 19:00 Sampai Selesai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Print(Kelompok)</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Armince Dan  Maria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Kelompok</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100%</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3020893706"/>
                  </a:ext>
                </a:extLst>
              </a:tr>
              <a:tr h="205000">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B</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Mengumpulan Data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1847708724"/>
                  </a:ext>
                </a:extLst>
              </a:tr>
              <a:tr h="96952">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Survey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Petani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Mengamati Sumber Daya Yang Ada Di Desa Kiritana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Desa Kiritana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21, Maret,2025-14:00-Sampai Selesai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Ketua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Kelompok</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100%</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338167685"/>
                  </a:ext>
                </a:extLst>
              </a:tr>
              <a:tr h="0">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2</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Wanwancara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Petani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Wanwancara Pada Petani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Desa Kiritana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21, Maret,2025-14:00-Sampai Selesai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Ketua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Kelompok</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100%</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2803347864"/>
                  </a:ext>
                </a:extLst>
              </a:tr>
              <a:tr h="205000">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C</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Penyusunan Program</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 </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4131088990"/>
                  </a:ext>
                </a:extLst>
              </a:tr>
              <a:tr h="415148">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Penyuluhan Dan Pelatihan</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Kelompok Tani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Materi Pembuatan Pupuk Bokashi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Penyuluhan Dan Pelatihan</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1</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Desa Kiritana</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22,Maret,2025 – 20:00-Sampai Selesai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Apriningsi</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a:effectLst/>
                          <a:latin typeface="Arial" panose="020B0604020202020204" pitchFamily="34" charset="0"/>
                          <a:cs typeface="Arial" panose="020B0604020202020204" pitchFamily="34" charset="0"/>
                        </a:rPr>
                        <a:t>Kelompok</a:t>
                      </a:r>
                      <a:endParaRPr lang="en-ID" sz="80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tc>
                  <a:txBody>
                    <a:bodyPr/>
                    <a:lstStyle/>
                    <a:p>
                      <a:pPr algn="ctr">
                        <a:lnSpc>
                          <a:spcPct val="107000"/>
                        </a:lnSpc>
                        <a:spcAft>
                          <a:spcPts val="800"/>
                        </a:spcAft>
                      </a:pPr>
                      <a:r>
                        <a:rPr lang="en-ID" sz="800" dirty="0">
                          <a:effectLst/>
                          <a:latin typeface="Arial" panose="020B0604020202020204" pitchFamily="34" charset="0"/>
                          <a:cs typeface="Arial" panose="020B0604020202020204" pitchFamily="34" charset="0"/>
                        </a:rPr>
                        <a:t>100%</a:t>
                      </a:r>
                      <a:endParaRPr lang="en-ID" sz="800" dirty="0">
                        <a:effectLst/>
                        <a:latin typeface="Arial" panose="020B0604020202020204" pitchFamily="34" charset="0"/>
                        <a:ea typeface="Calibri" panose="020F0502020204030204" pitchFamily="34" charset="0"/>
                        <a:cs typeface="Arial" panose="020B0604020202020204" pitchFamily="34" charset="0"/>
                      </a:endParaRPr>
                    </a:p>
                  </a:txBody>
                  <a:tcPr marL="36820" marR="36820" marT="0" marB="0"/>
                </a:tc>
                <a:extLst>
                  <a:ext uri="{0D108BD9-81ED-4DB2-BD59-A6C34878D82A}">
                    <a16:rowId xmlns:a16="http://schemas.microsoft.com/office/drawing/2014/main" val="1665943973"/>
                  </a:ext>
                </a:extLst>
              </a:tr>
            </a:tbl>
          </a:graphicData>
        </a:graphic>
      </p:graphicFrame>
    </p:spTree>
    <p:extLst>
      <p:ext uri="{BB962C8B-B14F-4D97-AF65-F5344CB8AC3E}">
        <p14:creationId xmlns:p14="http://schemas.microsoft.com/office/powerpoint/2010/main" val="7050565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960175" cy="604781"/>
          </a:xfrm>
        </p:spPr>
        <p:txBody>
          <a:bodyPr/>
          <a:lstStyle/>
          <a:p>
            <a:r>
              <a:rPr lang="en-US" dirty="0"/>
              <a:t>Program </a:t>
            </a:r>
            <a:r>
              <a:rPr lang="en-US" dirty="0" err="1"/>
              <a:t>Pelaksanaan</a:t>
            </a:r>
            <a:r>
              <a:rPr lang="en-US" dirty="0"/>
              <a:t> </a:t>
            </a:r>
            <a:r>
              <a:rPr lang="en-US" dirty="0" err="1"/>
              <a:t>Kelompok</a:t>
            </a:r>
            <a:r>
              <a:rPr lang="en-US" dirty="0"/>
              <a:t> 4</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F1FF5087-8798-41C1-A140-38A016DA45E7}"/>
              </a:ext>
            </a:extLst>
          </p:cNvPr>
          <p:cNvSpPr txBox="1">
            <a:spLocks/>
          </p:cNvSpPr>
          <p:nvPr/>
        </p:nvSpPr>
        <p:spPr>
          <a:xfrm>
            <a:off x="10078579" y="996315"/>
            <a:ext cx="2208628" cy="1431079"/>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4,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2C2A29BD-A338-41C2-BE40-9E886991C4D0}"/>
              </a:ext>
            </a:extLst>
          </p:cNvPr>
          <p:cNvGraphicFramePr>
            <a:graphicFrameLocks noGrp="1"/>
          </p:cNvGraphicFramePr>
          <p:nvPr>
            <p:extLst>
              <p:ext uri="{D42A27DB-BD31-4B8C-83A1-F6EECF244321}">
                <p14:modId xmlns:p14="http://schemas.microsoft.com/office/powerpoint/2010/main" val="802186246"/>
              </p:ext>
            </p:extLst>
          </p:nvPr>
        </p:nvGraphicFramePr>
        <p:xfrm>
          <a:off x="0" y="996315"/>
          <a:ext cx="9988062" cy="5408794"/>
        </p:xfrm>
        <a:graphic>
          <a:graphicData uri="http://schemas.openxmlformats.org/drawingml/2006/table">
            <a:tbl>
              <a:tblPr firstRow="1" firstCol="1" bandRow="1">
                <a:tableStyleId>{5C22544A-7EE6-4342-B048-85BDC9FD1C3A}</a:tableStyleId>
              </a:tblPr>
              <a:tblGrid>
                <a:gridCol w="862181">
                  <a:extLst>
                    <a:ext uri="{9D8B030D-6E8A-4147-A177-3AD203B41FA5}">
                      <a16:colId xmlns:a16="http://schemas.microsoft.com/office/drawing/2014/main" val="2886603283"/>
                    </a:ext>
                  </a:extLst>
                </a:gridCol>
                <a:gridCol w="813518">
                  <a:extLst>
                    <a:ext uri="{9D8B030D-6E8A-4147-A177-3AD203B41FA5}">
                      <a16:colId xmlns:a16="http://schemas.microsoft.com/office/drawing/2014/main" val="2071743394"/>
                    </a:ext>
                  </a:extLst>
                </a:gridCol>
                <a:gridCol w="742399">
                  <a:extLst>
                    <a:ext uri="{9D8B030D-6E8A-4147-A177-3AD203B41FA5}">
                      <a16:colId xmlns:a16="http://schemas.microsoft.com/office/drawing/2014/main" val="3656152322"/>
                    </a:ext>
                  </a:extLst>
                </a:gridCol>
                <a:gridCol w="652562">
                  <a:extLst>
                    <a:ext uri="{9D8B030D-6E8A-4147-A177-3AD203B41FA5}">
                      <a16:colId xmlns:a16="http://schemas.microsoft.com/office/drawing/2014/main" val="694209517"/>
                    </a:ext>
                  </a:extLst>
                </a:gridCol>
                <a:gridCol w="943283">
                  <a:extLst>
                    <a:ext uri="{9D8B030D-6E8A-4147-A177-3AD203B41FA5}">
                      <a16:colId xmlns:a16="http://schemas.microsoft.com/office/drawing/2014/main" val="113854907"/>
                    </a:ext>
                  </a:extLst>
                </a:gridCol>
                <a:gridCol w="943283">
                  <a:extLst>
                    <a:ext uri="{9D8B030D-6E8A-4147-A177-3AD203B41FA5}">
                      <a16:colId xmlns:a16="http://schemas.microsoft.com/office/drawing/2014/main" val="2548400080"/>
                    </a:ext>
                  </a:extLst>
                </a:gridCol>
                <a:gridCol w="522797">
                  <a:extLst>
                    <a:ext uri="{9D8B030D-6E8A-4147-A177-3AD203B41FA5}">
                      <a16:colId xmlns:a16="http://schemas.microsoft.com/office/drawing/2014/main" val="2061152047"/>
                    </a:ext>
                  </a:extLst>
                </a:gridCol>
                <a:gridCol w="820380">
                  <a:extLst>
                    <a:ext uri="{9D8B030D-6E8A-4147-A177-3AD203B41FA5}">
                      <a16:colId xmlns:a16="http://schemas.microsoft.com/office/drawing/2014/main" val="2112500713"/>
                    </a:ext>
                  </a:extLst>
                </a:gridCol>
                <a:gridCol w="930181">
                  <a:extLst>
                    <a:ext uri="{9D8B030D-6E8A-4147-A177-3AD203B41FA5}">
                      <a16:colId xmlns:a16="http://schemas.microsoft.com/office/drawing/2014/main" val="2407759808"/>
                    </a:ext>
                  </a:extLst>
                </a:gridCol>
                <a:gridCol w="930181">
                  <a:extLst>
                    <a:ext uri="{9D8B030D-6E8A-4147-A177-3AD203B41FA5}">
                      <a16:colId xmlns:a16="http://schemas.microsoft.com/office/drawing/2014/main" val="656529174"/>
                    </a:ext>
                  </a:extLst>
                </a:gridCol>
                <a:gridCol w="710581">
                  <a:extLst>
                    <a:ext uri="{9D8B030D-6E8A-4147-A177-3AD203B41FA5}">
                      <a16:colId xmlns:a16="http://schemas.microsoft.com/office/drawing/2014/main" val="571850742"/>
                    </a:ext>
                  </a:extLst>
                </a:gridCol>
                <a:gridCol w="710581">
                  <a:extLst>
                    <a:ext uri="{9D8B030D-6E8A-4147-A177-3AD203B41FA5}">
                      <a16:colId xmlns:a16="http://schemas.microsoft.com/office/drawing/2014/main" val="2249671810"/>
                    </a:ext>
                  </a:extLst>
                </a:gridCol>
                <a:gridCol w="406135">
                  <a:extLst>
                    <a:ext uri="{9D8B030D-6E8A-4147-A177-3AD203B41FA5}">
                      <a16:colId xmlns:a16="http://schemas.microsoft.com/office/drawing/2014/main" val="245572749"/>
                    </a:ext>
                  </a:extLst>
                </a:gridCol>
              </a:tblGrid>
              <a:tr h="102399">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No</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Tujuan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Masalah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Sasaran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gridSpan="8">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Kegiatan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78607870"/>
                  </a:ext>
                </a:extLst>
              </a:tr>
              <a:tr h="317747">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Materi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Metode/Kegiatan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Vol</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Lokasi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Waktu</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Sumber Biaya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Penanggung Jawab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Pelaksanaan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1062663555"/>
                  </a:ext>
                </a:extLst>
              </a:tr>
              <a:tr h="102399">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4</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6</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7</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8</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9</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3390610931"/>
                  </a:ext>
                </a:extLst>
              </a:tr>
              <a:tr h="102399">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II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gridSpan="12">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Pelaksanaan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1513105028"/>
                  </a:ext>
                </a:extLst>
              </a:tr>
              <a:tr h="210073">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Penyusunan Materi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3410833882"/>
                  </a:ext>
                </a:extLst>
              </a:tr>
              <a:tr h="640770">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 Tani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Pengertian,Alat Dan Bahan, Cara Pembuatan Dan Manfaat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Penyuluhan Dan Pelatihan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Desa Kiritana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6, April,2025 – 12:00-Selesai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Aqua, Kue Dan Sarung Tangan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Amos</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541556919"/>
                  </a:ext>
                </a:extLst>
              </a:tr>
              <a:tr h="533096">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Perencanaan Dan Penerapan Metode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1106683877"/>
                  </a:ext>
                </a:extLst>
              </a:tr>
              <a:tr h="640770">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Materi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 Tani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Pengertian,Alat Dan Bahan, Cara Pembuatan Dan Manfaat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Desa Kiritana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6, April,2025 – 12:00-Selesai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Armince</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Kelompok</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892069245"/>
                  </a:ext>
                </a:extLst>
              </a:tr>
              <a:tr h="317747">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Pelatihan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 Tani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Pelatihan Pembuatan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Pelatihan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Desa Kiritana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6, April,2025 – 12:00-Selesai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Tirta, Amos Dan Yanus</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 Dan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1865885496"/>
                  </a:ext>
                </a:extLst>
              </a:tr>
              <a:tr h="317747">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C</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Penyuluhan Dan Pratik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1945536246"/>
                  </a:ext>
                </a:extLst>
              </a:tr>
              <a:tr h="640770">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Penyampaian Materi Pembuatan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 Tani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Pengertian,Alat Dan Bahan, Cara Pembuatan Dan Manfaat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Desa Kiritana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6, April,2025 – 12:00-Selesai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Armince</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 Dan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2250034494"/>
                  </a:ext>
                </a:extLst>
              </a:tr>
              <a:tr h="425421">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Pelatihan Pembuatan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 Tani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Pelatihan Pembuatan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Pelatihan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Desa Kiritana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6, April,2025 – 12:00-Selesai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Tirta, Amos Dan Yanus</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 Dan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37731" marR="37731" marT="0" marB="0"/>
                </a:tc>
                <a:extLst>
                  <a:ext uri="{0D108BD9-81ED-4DB2-BD59-A6C34878D82A}">
                    <a16:rowId xmlns:a16="http://schemas.microsoft.com/office/drawing/2014/main" val="102073041"/>
                  </a:ext>
                </a:extLst>
              </a:tr>
            </a:tbl>
          </a:graphicData>
        </a:graphic>
      </p:graphicFrame>
    </p:spTree>
    <p:extLst>
      <p:ext uri="{BB962C8B-B14F-4D97-AF65-F5344CB8AC3E}">
        <p14:creationId xmlns:p14="http://schemas.microsoft.com/office/powerpoint/2010/main" val="34229284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088205" cy="604781"/>
          </a:xfrm>
        </p:spPr>
        <p:txBody>
          <a:bodyPr/>
          <a:lstStyle/>
          <a:p>
            <a:r>
              <a:rPr lang="en-US" dirty="0"/>
              <a:t>Program </a:t>
            </a:r>
            <a:r>
              <a:rPr lang="en-US" dirty="0" err="1"/>
              <a:t>Evaluasi</a:t>
            </a:r>
            <a:r>
              <a:rPr lang="en-US" dirty="0"/>
              <a:t> </a:t>
            </a:r>
            <a:r>
              <a:rPr lang="en-US" dirty="0" err="1"/>
              <a:t>Kelompok</a:t>
            </a:r>
            <a:r>
              <a:rPr lang="en-US" dirty="0"/>
              <a:t> 4</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73AA4FBB-8834-4EDE-8472-457AA43C1126}"/>
              </a:ext>
            </a:extLst>
          </p:cNvPr>
          <p:cNvSpPr txBox="1">
            <a:spLocks/>
          </p:cNvSpPr>
          <p:nvPr/>
        </p:nvSpPr>
        <p:spPr>
          <a:xfrm>
            <a:off x="9650438" y="1162049"/>
            <a:ext cx="2616591"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4,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86AEA2CB-375B-45B8-B5EC-14A05F178828}"/>
              </a:ext>
            </a:extLst>
          </p:cNvPr>
          <p:cNvGraphicFramePr>
            <a:graphicFrameLocks noGrp="1"/>
          </p:cNvGraphicFramePr>
          <p:nvPr>
            <p:extLst>
              <p:ext uri="{D42A27DB-BD31-4B8C-83A1-F6EECF244321}">
                <p14:modId xmlns:p14="http://schemas.microsoft.com/office/powerpoint/2010/main" val="1537370129"/>
              </p:ext>
            </p:extLst>
          </p:nvPr>
        </p:nvGraphicFramePr>
        <p:xfrm>
          <a:off x="-1" y="1060670"/>
          <a:ext cx="9650439" cy="4886094"/>
        </p:xfrm>
        <a:graphic>
          <a:graphicData uri="http://schemas.openxmlformats.org/drawingml/2006/table">
            <a:tbl>
              <a:tblPr firstRow="1" firstCol="1" bandRow="1">
                <a:tableStyleId>{5C22544A-7EE6-4342-B048-85BDC9FD1C3A}</a:tableStyleId>
              </a:tblPr>
              <a:tblGrid>
                <a:gridCol w="897986">
                  <a:extLst>
                    <a:ext uri="{9D8B030D-6E8A-4147-A177-3AD203B41FA5}">
                      <a16:colId xmlns:a16="http://schemas.microsoft.com/office/drawing/2014/main" val="766463941"/>
                    </a:ext>
                  </a:extLst>
                </a:gridCol>
                <a:gridCol w="791620">
                  <a:extLst>
                    <a:ext uri="{9D8B030D-6E8A-4147-A177-3AD203B41FA5}">
                      <a16:colId xmlns:a16="http://schemas.microsoft.com/office/drawing/2014/main" val="3021019813"/>
                    </a:ext>
                  </a:extLst>
                </a:gridCol>
                <a:gridCol w="771449">
                  <a:extLst>
                    <a:ext uri="{9D8B030D-6E8A-4147-A177-3AD203B41FA5}">
                      <a16:colId xmlns:a16="http://schemas.microsoft.com/office/drawing/2014/main" val="2618060284"/>
                    </a:ext>
                  </a:extLst>
                </a:gridCol>
                <a:gridCol w="649801">
                  <a:extLst>
                    <a:ext uri="{9D8B030D-6E8A-4147-A177-3AD203B41FA5}">
                      <a16:colId xmlns:a16="http://schemas.microsoft.com/office/drawing/2014/main" val="3926610967"/>
                    </a:ext>
                  </a:extLst>
                </a:gridCol>
                <a:gridCol w="983566">
                  <a:extLst>
                    <a:ext uri="{9D8B030D-6E8A-4147-A177-3AD203B41FA5}">
                      <a16:colId xmlns:a16="http://schemas.microsoft.com/office/drawing/2014/main" val="1135495947"/>
                    </a:ext>
                  </a:extLst>
                </a:gridCol>
                <a:gridCol w="983566">
                  <a:extLst>
                    <a:ext uri="{9D8B030D-6E8A-4147-A177-3AD203B41FA5}">
                      <a16:colId xmlns:a16="http://schemas.microsoft.com/office/drawing/2014/main" val="1479301098"/>
                    </a:ext>
                  </a:extLst>
                </a:gridCol>
                <a:gridCol w="540381">
                  <a:extLst>
                    <a:ext uri="{9D8B030D-6E8A-4147-A177-3AD203B41FA5}">
                      <a16:colId xmlns:a16="http://schemas.microsoft.com/office/drawing/2014/main" val="544602842"/>
                    </a:ext>
                  </a:extLst>
                </a:gridCol>
                <a:gridCol w="666917">
                  <a:extLst>
                    <a:ext uri="{9D8B030D-6E8A-4147-A177-3AD203B41FA5}">
                      <a16:colId xmlns:a16="http://schemas.microsoft.com/office/drawing/2014/main" val="1535321886"/>
                    </a:ext>
                  </a:extLst>
                </a:gridCol>
                <a:gridCol w="731714">
                  <a:extLst>
                    <a:ext uri="{9D8B030D-6E8A-4147-A177-3AD203B41FA5}">
                      <a16:colId xmlns:a16="http://schemas.microsoft.com/office/drawing/2014/main" val="1883199189"/>
                    </a:ext>
                  </a:extLst>
                </a:gridCol>
                <a:gridCol w="738439">
                  <a:extLst>
                    <a:ext uri="{9D8B030D-6E8A-4147-A177-3AD203B41FA5}">
                      <a16:colId xmlns:a16="http://schemas.microsoft.com/office/drawing/2014/main" val="3429476544"/>
                    </a:ext>
                  </a:extLst>
                </a:gridCol>
                <a:gridCol w="738439">
                  <a:extLst>
                    <a:ext uri="{9D8B030D-6E8A-4147-A177-3AD203B41FA5}">
                      <a16:colId xmlns:a16="http://schemas.microsoft.com/office/drawing/2014/main" val="3404736826"/>
                    </a:ext>
                  </a:extLst>
                </a:gridCol>
                <a:gridCol w="738439">
                  <a:extLst>
                    <a:ext uri="{9D8B030D-6E8A-4147-A177-3AD203B41FA5}">
                      <a16:colId xmlns:a16="http://schemas.microsoft.com/office/drawing/2014/main" val="3622531230"/>
                    </a:ext>
                  </a:extLst>
                </a:gridCol>
                <a:gridCol w="418122">
                  <a:extLst>
                    <a:ext uri="{9D8B030D-6E8A-4147-A177-3AD203B41FA5}">
                      <a16:colId xmlns:a16="http://schemas.microsoft.com/office/drawing/2014/main" val="3656813592"/>
                    </a:ext>
                  </a:extLst>
                </a:gridCol>
              </a:tblGrid>
              <a:tr h="128848">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No</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Tujuan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Masalah</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rowSpan="2">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Sasaran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gridSpan="8">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Kegiatan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extLst>
                  <a:ext uri="{0D108BD9-81ED-4DB2-BD59-A6C34878D82A}">
                    <a16:rowId xmlns:a16="http://schemas.microsoft.com/office/drawing/2014/main" val="2112850052"/>
                  </a:ext>
                </a:extLst>
              </a:tr>
              <a:tr h="264334">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Materi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Metode/Kegiatan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Vol</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Lokasi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Waktu</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Sumber Biaya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Penanggung Jawab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Pelaksanaan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extLst>
                  <a:ext uri="{0D108BD9-81ED-4DB2-BD59-A6C34878D82A}">
                    <a16:rowId xmlns:a16="http://schemas.microsoft.com/office/drawing/2014/main" val="1647756700"/>
                  </a:ext>
                </a:extLst>
              </a:tr>
              <a:tr h="12884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4</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6</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7</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8</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9</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extLst>
                  <a:ext uri="{0D108BD9-81ED-4DB2-BD59-A6C34878D82A}">
                    <a16:rowId xmlns:a16="http://schemas.microsoft.com/office/drawing/2014/main" val="2412436741"/>
                  </a:ext>
                </a:extLst>
              </a:tr>
              <a:tr h="399820">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III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Evaluasi</a:t>
                      </a:r>
                      <a:r>
                        <a:rPr lang="en-ID" sz="1000" dirty="0">
                          <a:effectLst/>
                          <a:latin typeface="Arial" panose="020B0604020202020204" pitchFamily="34" charset="0"/>
                          <a:cs typeface="Arial" panose="020B0604020202020204" pitchFamily="34" charset="0"/>
                        </a:rPr>
                        <a:t> Program </a:t>
                      </a:r>
                      <a:r>
                        <a:rPr lang="en-ID" sz="1000" dirty="0" err="1">
                          <a:effectLst/>
                          <a:latin typeface="Arial" panose="020B0604020202020204" pitchFamily="34" charset="0"/>
                          <a:cs typeface="Arial" panose="020B0604020202020204" pitchFamily="34" charset="0"/>
                        </a:rPr>
                        <a:t>Penyuluhan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extLst>
                  <a:ext uri="{0D108BD9-81ED-4DB2-BD59-A6C34878D82A}">
                    <a16:rowId xmlns:a16="http://schemas.microsoft.com/office/drawing/2014/main" val="4063213327"/>
                  </a:ext>
                </a:extLst>
              </a:tr>
              <a:tr h="399820">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Evaluasi Persiapan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extLst>
                  <a:ext uri="{0D108BD9-81ED-4DB2-BD59-A6C34878D82A}">
                    <a16:rowId xmlns:a16="http://schemas.microsoft.com/office/drawing/2014/main" val="663054069"/>
                  </a:ext>
                </a:extLst>
              </a:tr>
              <a:tr h="80627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Persiapan Bahan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Lupa Membawa EM4 Ketempat Penyuluhan Pelatihan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extLst>
                  <a:ext uri="{0D108BD9-81ED-4DB2-BD59-A6C34878D82A}">
                    <a16:rowId xmlns:a16="http://schemas.microsoft.com/office/drawing/2014/main" val="81392818"/>
                  </a:ext>
                </a:extLst>
              </a:tr>
              <a:tr h="535306">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B</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Evaluasi Pelaksanaan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extLst>
                  <a:ext uri="{0D108BD9-81ED-4DB2-BD59-A6C34878D82A}">
                    <a16:rowId xmlns:a16="http://schemas.microsoft.com/office/drawing/2014/main" val="3636310178"/>
                  </a:ext>
                </a:extLst>
              </a:tr>
              <a:tr h="605643">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Menyusun Rencana Kegiatan Evaluasi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Petani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Adopsi Dan Difusi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Wawancara (Kuensioner)</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Wangga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 Mei 2025</a:t>
                      </a:r>
                    </a:p>
                    <a:p>
                      <a:pPr algn="ctr">
                        <a:lnSpc>
                          <a:spcPct val="107000"/>
                        </a:lnSpc>
                        <a:spcAft>
                          <a:spcPts val="800"/>
                        </a:spcAft>
                      </a:pPr>
                      <a:r>
                        <a:rPr lang="en-ID" sz="1000">
                          <a:effectLst/>
                          <a:latin typeface="Arial" panose="020B0604020202020204" pitchFamily="34" charset="0"/>
                          <a:cs typeface="Arial" panose="020B0604020202020204" pitchFamily="34" charset="0"/>
                        </a:rPr>
                        <a:t>20:00-Selesai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Print (Kelompok)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extLst>
                  <a:ext uri="{0D108BD9-81ED-4DB2-BD59-A6C34878D82A}">
                    <a16:rowId xmlns:a16="http://schemas.microsoft.com/office/drawing/2014/main" val="1015226890"/>
                  </a:ext>
                </a:extLst>
              </a:tr>
              <a:tr h="108243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Menganalisis Dan Merumuskan Hasil Evaluasi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Kendala Sakit, Sibuk, Dan Kekurangan Bahan(EM4)</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Petani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7 (Adospsi Dan Difusi) (Keluarga Dan Tetangga)</a:t>
                      </a:r>
                    </a:p>
                    <a:p>
                      <a:pPr algn="ctr">
                        <a:lnSpc>
                          <a:spcPct val="107000"/>
                        </a:lnSpc>
                        <a:spcAft>
                          <a:spcPts val="800"/>
                        </a:spcAft>
                      </a:pPr>
                      <a:r>
                        <a:rPr lang="en-ID" sz="1000">
                          <a:effectLst/>
                          <a:latin typeface="Arial" panose="020B0604020202020204" pitchFamily="34" charset="0"/>
                          <a:cs typeface="Arial" panose="020B0604020202020204" pitchFamily="34" charset="0"/>
                        </a:rPr>
                        <a:t>Dan 3 (Belum Adopsi)</a:t>
                      </a:r>
                    </a:p>
                    <a:p>
                      <a:pPr algn="ct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Wawancara Dan Kuensioner</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Desa Kiritana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2 Mei 2025 – 11:00- Selesai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Print (</a:t>
                      </a:r>
                      <a:r>
                        <a:rPr lang="en-ID" sz="1000" dirty="0" err="1">
                          <a:effectLst/>
                          <a:latin typeface="Arial" panose="020B0604020202020204" pitchFamily="34" charset="0"/>
                          <a:cs typeface="Arial" panose="020B0604020202020204" pitchFamily="34" charset="0"/>
                        </a:rPr>
                        <a:t>Kelompok</a:t>
                      </a: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Ketua 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Kelompok Dan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tc>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47477" marR="47477" marT="0" marB="0"/>
                </a:tc>
                <a:extLst>
                  <a:ext uri="{0D108BD9-81ED-4DB2-BD59-A6C34878D82A}">
                    <a16:rowId xmlns:a16="http://schemas.microsoft.com/office/drawing/2014/main" val="1142008857"/>
                  </a:ext>
                </a:extLst>
              </a:tr>
            </a:tbl>
          </a:graphicData>
        </a:graphic>
      </p:graphicFrame>
    </p:spTree>
    <p:extLst>
      <p:ext uri="{BB962C8B-B14F-4D97-AF65-F5344CB8AC3E}">
        <p14:creationId xmlns:p14="http://schemas.microsoft.com/office/powerpoint/2010/main" val="23987106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10031785" cy="604781"/>
          </a:xfrm>
        </p:spPr>
        <p:txBody>
          <a:bodyPr/>
          <a:lstStyle/>
          <a:p>
            <a:r>
              <a:rPr lang="en-US" dirty="0"/>
              <a:t>Program </a:t>
            </a:r>
            <a:r>
              <a:rPr lang="en-US" dirty="0" err="1"/>
              <a:t>Pelaporan</a:t>
            </a:r>
            <a:r>
              <a:rPr lang="en-US" dirty="0"/>
              <a:t> Hasil </a:t>
            </a:r>
            <a:r>
              <a:rPr lang="en-US" dirty="0" err="1"/>
              <a:t>Penyuluhan</a:t>
            </a:r>
            <a:r>
              <a:rPr lang="en-US" dirty="0"/>
              <a:t> </a:t>
            </a:r>
            <a:r>
              <a:rPr lang="en-US" dirty="0" err="1"/>
              <a:t>Kelompok</a:t>
            </a:r>
            <a:r>
              <a:rPr lang="en-US" dirty="0"/>
              <a:t> 4</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6" name="Google Shape;707;p61">
            <a:extLst>
              <a:ext uri="{FF2B5EF4-FFF2-40B4-BE49-F238E27FC236}">
                <a16:creationId xmlns:a16="http://schemas.microsoft.com/office/drawing/2014/main" id="{4304C211-1D81-4019-AE29-9EDB60C4B33B}"/>
              </a:ext>
            </a:extLst>
          </p:cNvPr>
          <p:cNvSpPr txBox="1">
            <a:spLocks/>
          </p:cNvSpPr>
          <p:nvPr/>
        </p:nvSpPr>
        <p:spPr>
          <a:xfrm>
            <a:off x="0" y="3628006"/>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4,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63AA4358-414D-456C-8960-3E825CCED5A7}"/>
              </a:ext>
            </a:extLst>
          </p:cNvPr>
          <p:cNvGraphicFramePr>
            <a:graphicFrameLocks noGrp="1"/>
          </p:cNvGraphicFramePr>
          <p:nvPr>
            <p:extLst>
              <p:ext uri="{D42A27DB-BD31-4B8C-83A1-F6EECF244321}">
                <p14:modId xmlns:p14="http://schemas.microsoft.com/office/powerpoint/2010/main" val="1326972485"/>
              </p:ext>
            </p:extLst>
          </p:nvPr>
        </p:nvGraphicFramePr>
        <p:xfrm>
          <a:off x="67997" y="1032116"/>
          <a:ext cx="10177145" cy="2699258"/>
        </p:xfrm>
        <a:graphic>
          <a:graphicData uri="http://schemas.openxmlformats.org/drawingml/2006/table">
            <a:tbl>
              <a:tblPr firstRow="1" firstCol="1" bandRow="1">
                <a:tableStyleId>{5C22544A-7EE6-4342-B048-85BDC9FD1C3A}</a:tableStyleId>
              </a:tblPr>
              <a:tblGrid>
                <a:gridCol w="690880">
                  <a:extLst>
                    <a:ext uri="{9D8B030D-6E8A-4147-A177-3AD203B41FA5}">
                      <a16:colId xmlns:a16="http://schemas.microsoft.com/office/drawing/2014/main" val="1024100991"/>
                    </a:ext>
                  </a:extLst>
                </a:gridCol>
                <a:gridCol w="865505">
                  <a:extLst>
                    <a:ext uri="{9D8B030D-6E8A-4147-A177-3AD203B41FA5}">
                      <a16:colId xmlns:a16="http://schemas.microsoft.com/office/drawing/2014/main" val="2188378203"/>
                    </a:ext>
                  </a:extLst>
                </a:gridCol>
                <a:gridCol w="850265">
                  <a:extLst>
                    <a:ext uri="{9D8B030D-6E8A-4147-A177-3AD203B41FA5}">
                      <a16:colId xmlns:a16="http://schemas.microsoft.com/office/drawing/2014/main" val="2948838386"/>
                    </a:ext>
                  </a:extLst>
                </a:gridCol>
                <a:gridCol w="714375">
                  <a:extLst>
                    <a:ext uri="{9D8B030D-6E8A-4147-A177-3AD203B41FA5}">
                      <a16:colId xmlns:a16="http://schemas.microsoft.com/office/drawing/2014/main" val="34437440"/>
                    </a:ext>
                  </a:extLst>
                </a:gridCol>
                <a:gridCol w="1085850">
                  <a:extLst>
                    <a:ext uri="{9D8B030D-6E8A-4147-A177-3AD203B41FA5}">
                      <a16:colId xmlns:a16="http://schemas.microsoft.com/office/drawing/2014/main" val="299015295"/>
                    </a:ext>
                  </a:extLst>
                </a:gridCol>
                <a:gridCol w="1085850">
                  <a:extLst>
                    <a:ext uri="{9D8B030D-6E8A-4147-A177-3AD203B41FA5}">
                      <a16:colId xmlns:a16="http://schemas.microsoft.com/office/drawing/2014/main" val="1475569353"/>
                    </a:ext>
                  </a:extLst>
                </a:gridCol>
                <a:gridCol w="592455">
                  <a:extLst>
                    <a:ext uri="{9D8B030D-6E8A-4147-A177-3AD203B41FA5}">
                      <a16:colId xmlns:a16="http://schemas.microsoft.com/office/drawing/2014/main" val="2854082469"/>
                    </a:ext>
                  </a:extLst>
                </a:gridCol>
                <a:gridCol w="592455">
                  <a:extLst>
                    <a:ext uri="{9D8B030D-6E8A-4147-A177-3AD203B41FA5}">
                      <a16:colId xmlns:a16="http://schemas.microsoft.com/office/drawing/2014/main" val="3165520748"/>
                    </a:ext>
                  </a:extLst>
                </a:gridCol>
                <a:gridCol w="805180">
                  <a:extLst>
                    <a:ext uri="{9D8B030D-6E8A-4147-A177-3AD203B41FA5}">
                      <a16:colId xmlns:a16="http://schemas.microsoft.com/office/drawing/2014/main" val="76544362"/>
                    </a:ext>
                  </a:extLst>
                </a:gridCol>
                <a:gridCol w="812800">
                  <a:extLst>
                    <a:ext uri="{9D8B030D-6E8A-4147-A177-3AD203B41FA5}">
                      <a16:colId xmlns:a16="http://schemas.microsoft.com/office/drawing/2014/main" val="1664615806"/>
                    </a:ext>
                  </a:extLst>
                </a:gridCol>
                <a:gridCol w="812800">
                  <a:extLst>
                    <a:ext uri="{9D8B030D-6E8A-4147-A177-3AD203B41FA5}">
                      <a16:colId xmlns:a16="http://schemas.microsoft.com/office/drawing/2014/main" val="1142465416"/>
                    </a:ext>
                  </a:extLst>
                </a:gridCol>
                <a:gridCol w="812800">
                  <a:extLst>
                    <a:ext uri="{9D8B030D-6E8A-4147-A177-3AD203B41FA5}">
                      <a16:colId xmlns:a16="http://schemas.microsoft.com/office/drawing/2014/main" val="3785562589"/>
                    </a:ext>
                  </a:extLst>
                </a:gridCol>
                <a:gridCol w="455930">
                  <a:extLst>
                    <a:ext uri="{9D8B030D-6E8A-4147-A177-3AD203B41FA5}">
                      <a16:colId xmlns:a16="http://schemas.microsoft.com/office/drawing/2014/main" val="1261303386"/>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Masalah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7675020"/>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6750938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52383011"/>
                  </a:ext>
                </a:extLst>
              </a:tr>
              <a:tr h="0">
                <a:tc>
                  <a:txBody>
                    <a:bodyPr/>
                    <a:lstStyle/>
                    <a:p>
                      <a:pPr algn="ctr">
                        <a:lnSpc>
                          <a:spcPct val="107000"/>
                        </a:lnSpc>
                        <a:spcAft>
                          <a:spcPts val="800"/>
                        </a:spcAft>
                      </a:pPr>
                      <a:r>
                        <a:rPr lang="en-ID" sz="1200">
                          <a:effectLst/>
                        </a:rPr>
                        <a:t>IV</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Pelaporan Hasil Penyuluhan Dalam Bentuk Jurnal Pkm (Pengabdian Kepada Masyarakat)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Belum Membuat Jurnal PKM</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err="1">
                          <a:effectLst/>
                        </a:rPr>
                        <a:t>Kelompok</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err="1">
                          <a:effectLst/>
                        </a:rPr>
                        <a:t>Jurnal</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0%</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23715231"/>
                  </a:ext>
                </a:extLst>
              </a:tr>
            </a:tbl>
          </a:graphicData>
        </a:graphic>
      </p:graphicFrame>
    </p:spTree>
    <p:extLst>
      <p:ext uri="{BB962C8B-B14F-4D97-AF65-F5344CB8AC3E}">
        <p14:creationId xmlns:p14="http://schemas.microsoft.com/office/powerpoint/2010/main" val="26408964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440738" cy="604781"/>
          </a:xfrm>
        </p:spPr>
        <p:txBody>
          <a:bodyPr/>
          <a:lstStyle/>
          <a:p>
            <a:r>
              <a:rPr lang="en-US" dirty="0"/>
              <a:t>Program </a:t>
            </a:r>
            <a:r>
              <a:rPr lang="en-US" dirty="0" err="1"/>
              <a:t>Persiapan</a:t>
            </a:r>
            <a:r>
              <a:rPr lang="en-US" dirty="0"/>
              <a:t> </a:t>
            </a:r>
            <a:r>
              <a:rPr lang="en-US" dirty="0" err="1"/>
              <a:t>Kelompok</a:t>
            </a:r>
            <a:r>
              <a:rPr lang="en-US" dirty="0"/>
              <a:t> 5</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8" name="Table 7">
            <a:extLst>
              <a:ext uri="{FF2B5EF4-FFF2-40B4-BE49-F238E27FC236}">
                <a16:creationId xmlns:a16="http://schemas.microsoft.com/office/drawing/2014/main" id="{9240DEDB-D11C-4B1F-8762-1CEEDFEA639D}"/>
              </a:ext>
            </a:extLst>
          </p:cNvPr>
          <p:cNvGraphicFramePr>
            <a:graphicFrameLocks noGrp="1"/>
          </p:cNvGraphicFramePr>
          <p:nvPr/>
        </p:nvGraphicFramePr>
        <p:xfrm>
          <a:off x="213357" y="1140288"/>
          <a:ext cx="9760583" cy="4200712"/>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2470718476"/>
                    </a:ext>
                  </a:extLst>
                </a:gridCol>
                <a:gridCol w="730250">
                  <a:extLst>
                    <a:ext uri="{9D8B030D-6E8A-4147-A177-3AD203B41FA5}">
                      <a16:colId xmlns:a16="http://schemas.microsoft.com/office/drawing/2014/main" val="3212019757"/>
                    </a:ext>
                  </a:extLst>
                </a:gridCol>
                <a:gridCol w="654050">
                  <a:extLst>
                    <a:ext uri="{9D8B030D-6E8A-4147-A177-3AD203B41FA5}">
                      <a16:colId xmlns:a16="http://schemas.microsoft.com/office/drawing/2014/main" val="2631911804"/>
                    </a:ext>
                  </a:extLst>
                </a:gridCol>
                <a:gridCol w="611505">
                  <a:extLst>
                    <a:ext uri="{9D8B030D-6E8A-4147-A177-3AD203B41FA5}">
                      <a16:colId xmlns:a16="http://schemas.microsoft.com/office/drawing/2014/main" val="3436070348"/>
                    </a:ext>
                  </a:extLst>
                </a:gridCol>
                <a:gridCol w="1195704">
                  <a:extLst>
                    <a:ext uri="{9D8B030D-6E8A-4147-A177-3AD203B41FA5}">
                      <a16:colId xmlns:a16="http://schemas.microsoft.com/office/drawing/2014/main" val="684342726"/>
                    </a:ext>
                  </a:extLst>
                </a:gridCol>
                <a:gridCol w="1195704">
                  <a:extLst>
                    <a:ext uri="{9D8B030D-6E8A-4147-A177-3AD203B41FA5}">
                      <a16:colId xmlns:a16="http://schemas.microsoft.com/office/drawing/2014/main" val="3051549487"/>
                    </a:ext>
                  </a:extLst>
                </a:gridCol>
                <a:gridCol w="552450">
                  <a:extLst>
                    <a:ext uri="{9D8B030D-6E8A-4147-A177-3AD203B41FA5}">
                      <a16:colId xmlns:a16="http://schemas.microsoft.com/office/drawing/2014/main" val="3041969401"/>
                    </a:ext>
                  </a:extLst>
                </a:gridCol>
                <a:gridCol w="552450">
                  <a:extLst>
                    <a:ext uri="{9D8B030D-6E8A-4147-A177-3AD203B41FA5}">
                      <a16:colId xmlns:a16="http://schemas.microsoft.com/office/drawing/2014/main" val="3164904205"/>
                    </a:ext>
                  </a:extLst>
                </a:gridCol>
                <a:gridCol w="611505">
                  <a:extLst>
                    <a:ext uri="{9D8B030D-6E8A-4147-A177-3AD203B41FA5}">
                      <a16:colId xmlns:a16="http://schemas.microsoft.com/office/drawing/2014/main" val="4115684365"/>
                    </a:ext>
                  </a:extLst>
                </a:gridCol>
                <a:gridCol w="890905">
                  <a:extLst>
                    <a:ext uri="{9D8B030D-6E8A-4147-A177-3AD203B41FA5}">
                      <a16:colId xmlns:a16="http://schemas.microsoft.com/office/drawing/2014/main" val="2724924063"/>
                    </a:ext>
                  </a:extLst>
                </a:gridCol>
                <a:gridCol w="890905">
                  <a:extLst>
                    <a:ext uri="{9D8B030D-6E8A-4147-A177-3AD203B41FA5}">
                      <a16:colId xmlns:a16="http://schemas.microsoft.com/office/drawing/2014/main" val="325947207"/>
                    </a:ext>
                  </a:extLst>
                </a:gridCol>
                <a:gridCol w="890905">
                  <a:extLst>
                    <a:ext uri="{9D8B030D-6E8A-4147-A177-3AD203B41FA5}">
                      <a16:colId xmlns:a16="http://schemas.microsoft.com/office/drawing/2014/main" val="1805007037"/>
                    </a:ext>
                  </a:extLst>
                </a:gridCol>
                <a:gridCol w="440690">
                  <a:extLst>
                    <a:ext uri="{9D8B030D-6E8A-4147-A177-3AD203B41FA5}">
                      <a16:colId xmlns:a16="http://schemas.microsoft.com/office/drawing/2014/main" val="1774494945"/>
                    </a:ext>
                  </a:extLst>
                </a:gridCol>
              </a:tblGrid>
              <a:tr h="408492">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dirty="0" err="1">
                          <a:effectLst/>
                        </a:rPr>
                        <a:t>Tujuan</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dirty="0" err="1">
                          <a:effectLst/>
                        </a:rPr>
                        <a:t>Masalah</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41777"/>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58165341"/>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4</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444829811"/>
                  </a:ext>
                </a:extLst>
              </a:tr>
              <a:tr h="0">
                <a:tc>
                  <a:txBody>
                    <a:bodyPr/>
                    <a:lstStyle/>
                    <a:p>
                      <a:pPr algn="ctr">
                        <a:lnSpc>
                          <a:spcPct val="107000"/>
                        </a:lnSpc>
                        <a:spcAft>
                          <a:spcPts val="800"/>
                        </a:spcAft>
                      </a:pPr>
                      <a:r>
                        <a:rPr lang="en-ID" sz="1200">
                          <a:effectLst/>
                        </a:rPr>
                        <a:t>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12">
                  <a:txBody>
                    <a:bodyPr/>
                    <a:lstStyle/>
                    <a:p>
                      <a:pPr>
                        <a:lnSpc>
                          <a:spcPct val="107000"/>
                        </a:lnSpc>
                        <a:spcAft>
                          <a:spcPts val="800"/>
                        </a:spcAft>
                      </a:pPr>
                      <a:r>
                        <a:rPr lang="en-ID" sz="1200">
                          <a:effectLst/>
                        </a:rPr>
                        <a:t>Persiapan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398358716"/>
                  </a:ext>
                </a:extLst>
              </a:tr>
              <a:tr h="0">
                <a:tc>
                  <a:txBody>
                    <a:bodyPr/>
                    <a:lstStyle/>
                    <a:p>
                      <a:pPr algn="ctr">
                        <a:lnSpc>
                          <a:spcPct val="107000"/>
                        </a:lnSpc>
                        <a:spcAft>
                          <a:spcPts val="800"/>
                        </a:spcAft>
                      </a:pPr>
                      <a:r>
                        <a:rPr lang="en-ID" sz="1200">
                          <a:effectLst/>
                        </a:rPr>
                        <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Identifikasi Potensi Wilayah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83271309"/>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18860579"/>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44930659"/>
                  </a:ext>
                </a:extLst>
              </a:tr>
              <a:tr h="0">
                <a:tc>
                  <a:txBody>
                    <a:bodyPr/>
                    <a:lstStyle/>
                    <a:p>
                      <a:pPr algn="ctr">
                        <a:lnSpc>
                          <a:spcPct val="107000"/>
                        </a:lnSpc>
                        <a:spcAft>
                          <a:spcPts val="800"/>
                        </a:spcAft>
                      </a:pPr>
                      <a:r>
                        <a:rPr lang="en-ID" sz="1200">
                          <a:effectLst/>
                        </a:rPr>
                        <a:t>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Mengumpulan Data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30859994"/>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55701908"/>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84084895"/>
                  </a:ext>
                </a:extLst>
              </a:tr>
              <a:tr h="0">
                <a:tc>
                  <a:txBody>
                    <a:bodyPr/>
                    <a:lstStyle/>
                    <a:p>
                      <a:pPr algn="ctr">
                        <a:lnSpc>
                          <a:spcPct val="107000"/>
                        </a:lnSpc>
                        <a:spcAft>
                          <a:spcPts val="800"/>
                        </a:spcAft>
                      </a:pPr>
                      <a:r>
                        <a:rPr lang="en-ID" sz="1200">
                          <a:effectLst/>
                        </a:rPr>
                        <a:t>C</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Penyusunan Program</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426327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54152081"/>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05170968"/>
                  </a:ext>
                </a:extLst>
              </a:tr>
            </a:tbl>
          </a:graphicData>
        </a:graphic>
      </p:graphicFrame>
      <p:sp>
        <p:nvSpPr>
          <p:cNvPr id="6" name="Google Shape;707;p61">
            <a:extLst>
              <a:ext uri="{FF2B5EF4-FFF2-40B4-BE49-F238E27FC236}">
                <a16:creationId xmlns:a16="http://schemas.microsoft.com/office/drawing/2014/main" id="{56CAF2C7-80ED-4A99-86FE-875B726A68B6}"/>
              </a:ext>
            </a:extLst>
          </p:cNvPr>
          <p:cNvSpPr txBox="1">
            <a:spLocks/>
          </p:cNvSpPr>
          <p:nvPr/>
        </p:nvSpPr>
        <p:spPr>
          <a:xfrm>
            <a:off x="0" y="5341000"/>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5,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641034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960175" cy="604781"/>
          </a:xfrm>
        </p:spPr>
        <p:txBody>
          <a:bodyPr/>
          <a:lstStyle/>
          <a:p>
            <a:r>
              <a:rPr lang="en-US" dirty="0"/>
              <a:t>Program </a:t>
            </a:r>
            <a:r>
              <a:rPr lang="en-US" dirty="0" err="1"/>
              <a:t>Pelaksanaan</a:t>
            </a:r>
            <a:r>
              <a:rPr lang="en-US" dirty="0"/>
              <a:t> </a:t>
            </a:r>
            <a:r>
              <a:rPr lang="en-US" dirty="0" err="1"/>
              <a:t>Kelompok</a:t>
            </a:r>
            <a:r>
              <a:rPr lang="en-US" dirty="0"/>
              <a:t> 5</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3" name="Table 2">
            <a:extLst>
              <a:ext uri="{FF2B5EF4-FFF2-40B4-BE49-F238E27FC236}">
                <a16:creationId xmlns:a16="http://schemas.microsoft.com/office/drawing/2014/main" id="{79789431-3D00-440E-99BF-85FCF1942244}"/>
              </a:ext>
            </a:extLst>
          </p:cNvPr>
          <p:cNvGraphicFramePr>
            <a:graphicFrameLocks noGrp="1"/>
          </p:cNvGraphicFramePr>
          <p:nvPr/>
        </p:nvGraphicFramePr>
        <p:xfrm>
          <a:off x="0" y="1163389"/>
          <a:ext cx="10056495" cy="3586353"/>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3944079846"/>
                    </a:ext>
                  </a:extLst>
                </a:gridCol>
                <a:gridCol w="1026160">
                  <a:extLst>
                    <a:ext uri="{9D8B030D-6E8A-4147-A177-3AD203B41FA5}">
                      <a16:colId xmlns:a16="http://schemas.microsoft.com/office/drawing/2014/main" val="4249224924"/>
                    </a:ext>
                  </a:extLst>
                </a:gridCol>
                <a:gridCol w="654050">
                  <a:extLst>
                    <a:ext uri="{9D8B030D-6E8A-4147-A177-3AD203B41FA5}">
                      <a16:colId xmlns:a16="http://schemas.microsoft.com/office/drawing/2014/main" val="3954026216"/>
                    </a:ext>
                  </a:extLst>
                </a:gridCol>
                <a:gridCol w="611505">
                  <a:extLst>
                    <a:ext uri="{9D8B030D-6E8A-4147-A177-3AD203B41FA5}">
                      <a16:colId xmlns:a16="http://schemas.microsoft.com/office/drawing/2014/main" val="1543428876"/>
                    </a:ext>
                  </a:extLst>
                </a:gridCol>
                <a:gridCol w="1195705">
                  <a:extLst>
                    <a:ext uri="{9D8B030D-6E8A-4147-A177-3AD203B41FA5}">
                      <a16:colId xmlns:a16="http://schemas.microsoft.com/office/drawing/2014/main" val="3391871192"/>
                    </a:ext>
                  </a:extLst>
                </a:gridCol>
                <a:gridCol w="1195705">
                  <a:extLst>
                    <a:ext uri="{9D8B030D-6E8A-4147-A177-3AD203B41FA5}">
                      <a16:colId xmlns:a16="http://schemas.microsoft.com/office/drawing/2014/main" val="666508915"/>
                    </a:ext>
                  </a:extLst>
                </a:gridCol>
                <a:gridCol w="552450">
                  <a:extLst>
                    <a:ext uri="{9D8B030D-6E8A-4147-A177-3AD203B41FA5}">
                      <a16:colId xmlns:a16="http://schemas.microsoft.com/office/drawing/2014/main" val="3811523084"/>
                    </a:ext>
                  </a:extLst>
                </a:gridCol>
                <a:gridCol w="552450">
                  <a:extLst>
                    <a:ext uri="{9D8B030D-6E8A-4147-A177-3AD203B41FA5}">
                      <a16:colId xmlns:a16="http://schemas.microsoft.com/office/drawing/2014/main" val="3724994474"/>
                    </a:ext>
                  </a:extLst>
                </a:gridCol>
                <a:gridCol w="611505">
                  <a:extLst>
                    <a:ext uri="{9D8B030D-6E8A-4147-A177-3AD203B41FA5}">
                      <a16:colId xmlns:a16="http://schemas.microsoft.com/office/drawing/2014/main" val="2424450771"/>
                    </a:ext>
                  </a:extLst>
                </a:gridCol>
                <a:gridCol w="890905">
                  <a:extLst>
                    <a:ext uri="{9D8B030D-6E8A-4147-A177-3AD203B41FA5}">
                      <a16:colId xmlns:a16="http://schemas.microsoft.com/office/drawing/2014/main" val="4292223974"/>
                    </a:ext>
                  </a:extLst>
                </a:gridCol>
                <a:gridCol w="890905">
                  <a:extLst>
                    <a:ext uri="{9D8B030D-6E8A-4147-A177-3AD203B41FA5}">
                      <a16:colId xmlns:a16="http://schemas.microsoft.com/office/drawing/2014/main" val="846013544"/>
                    </a:ext>
                  </a:extLst>
                </a:gridCol>
                <a:gridCol w="890905">
                  <a:extLst>
                    <a:ext uri="{9D8B030D-6E8A-4147-A177-3AD203B41FA5}">
                      <a16:colId xmlns:a16="http://schemas.microsoft.com/office/drawing/2014/main" val="1229224502"/>
                    </a:ext>
                  </a:extLst>
                </a:gridCol>
                <a:gridCol w="440690">
                  <a:extLst>
                    <a:ext uri="{9D8B030D-6E8A-4147-A177-3AD203B41FA5}">
                      <a16:colId xmlns:a16="http://schemas.microsoft.com/office/drawing/2014/main" val="267219959"/>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dirty="0" err="1">
                          <a:effectLst/>
                        </a:rPr>
                        <a:t>Masalah</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76663686"/>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3175303"/>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57830442"/>
                  </a:ext>
                </a:extLst>
              </a:tr>
              <a:tr h="0">
                <a:tc>
                  <a:txBody>
                    <a:bodyPr/>
                    <a:lstStyle/>
                    <a:p>
                      <a:pPr algn="ctr">
                        <a:lnSpc>
                          <a:spcPct val="107000"/>
                        </a:lnSpc>
                        <a:spcAft>
                          <a:spcPts val="800"/>
                        </a:spcAft>
                      </a:pPr>
                      <a:r>
                        <a:rPr lang="en-ID" sz="1200">
                          <a:effectLst/>
                        </a:rPr>
                        <a:t>II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12">
                  <a:txBody>
                    <a:bodyPr/>
                    <a:lstStyle/>
                    <a:p>
                      <a:pPr>
                        <a:lnSpc>
                          <a:spcPct val="107000"/>
                        </a:lnSpc>
                        <a:spcAft>
                          <a:spcPts val="800"/>
                        </a:spcAft>
                      </a:pPr>
                      <a:r>
                        <a:rPr lang="en-ID" sz="1200">
                          <a:effectLst/>
                        </a:rPr>
                        <a:t>Pelaksanaan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1871687261"/>
                  </a:ext>
                </a:extLst>
              </a:tr>
              <a:tr h="0">
                <a:tc>
                  <a:txBody>
                    <a:bodyPr/>
                    <a:lstStyle/>
                    <a:p>
                      <a:pPr algn="ctr">
                        <a:lnSpc>
                          <a:spcPct val="107000"/>
                        </a:lnSpc>
                        <a:spcAft>
                          <a:spcPts val="800"/>
                        </a:spcAft>
                      </a:pPr>
                      <a:r>
                        <a:rPr lang="en-ID" sz="1200">
                          <a:effectLst/>
                        </a:rPr>
                        <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Penyusunan 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1650280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574079"/>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34603072"/>
                  </a:ext>
                </a:extLst>
              </a:tr>
              <a:tr h="0">
                <a:tc>
                  <a:txBody>
                    <a:bodyPr/>
                    <a:lstStyle/>
                    <a:p>
                      <a:pPr algn="ctr">
                        <a:lnSpc>
                          <a:spcPct val="107000"/>
                        </a:lnSpc>
                        <a:spcAft>
                          <a:spcPts val="800"/>
                        </a:spcAft>
                      </a:pPr>
                      <a:r>
                        <a:rPr lang="en-ID" sz="1200">
                          <a:effectLst/>
                        </a:rPr>
                        <a:t>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Perencanaan dan Penerapan Metode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09194042"/>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73158921"/>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9091191"/>
                  </a:ext>
                </a:extLst>
              </a:tr>
              <a:tr h="0">
                <a:tc>
                  <a:txBody>
                    <a:bodyPr/>
                    <a:lstStyle/>
                    <a:p>
                      <a:pPr algn="ctr">
                        <a:lnSpc>
                          <a:spcPct val="107000"/>
                        </a:lnSpc>
                        <a:spcAft>
                          <a:spcPts val="800"/>
                        </a:spcAft>
                      </a:pPr>
                      <a:r>
                        <a:rPr lang="en-ID" sz="1200">
                          <a:effectLst/>
                        </a:rPr>
                        <a:t>C</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Penyuluhan dan Pratik</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6687649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71678827"/>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36105985"/>
                  </a:ext>
                </a:extLst>
              </a:tr>
            </a:tbl>
          </a:graphicData>
        </a:graphic>
      </p:graphicFrame>
      <p:sp>
        <p:nvSpPr>
          <p:cNvPr id="6" name="Google Shape;707;p61">
            <a:extLst>
              <a:ext uri="{FF2B5EF4-FFF2-40B4-BE49-F238E27FC236}">
                <a16:creationId xmlns:a16="http://schemas.microsoft.com/office/drawing/2014/main" id="{F1FF5087-8798-41C1-A140-38A016DA45E7}"/>
              </a:ext>
            </a:extLst>
          </p:cNvPr>
          <p:cNvSpPr txBox="1">
            <a:spLocks/>
          </p:cNvSpPr>
          <p:nvPr/>
        </p:nvSpPr>
        <p:spPr>
          <a:xfrm>
            <a:off x="0" y="4803623"/>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5,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07795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088205" cy="604781"/>
          </a:xfrm>
        </p:spPr>
        <p:txBody>
          <a:bodyPr/>
          <a:lstStyle/>
          <a:p>
            <a:r>
              <a:rPr lang="en-US" dirty="0"/>
              <a:t>Program </a:t>
            </a:r>
            <a:r>
              <a:rPr lang="en-US" dirty="0" err="1"/>
              <a:t>Evaluasi</a:t>
            </a:r>
            <a:r>
              <a:rPr lang="en-US" dirty="0"/>
              <a:t> </a:t>
            </a:r>
            <a:r>
              <a:rPr lang="en-US" dirty="0" err="1"/>
              <a:t>Kelompok</a:t>
            </a:r>
            <a:r>
              <a:rPr lang="en-US" dirty="0"/>
              <a:t> 5</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3" name="Table 2">
            <a:extLst>
              <a:ext uri="{FF2B5EF4-FFF2-40B4-BE49-F238E27FC236}">
                <a16:creationId xmlns:a16="http://schemas.microsoft.com/office/drawing/2014/main" id="{08DD40F1-4D68-476D-A1D4-2CA8C12C82BE}"/>
              </a:ext>
            </a:extLst>
          </p:cNvPr>
          <p:cNvGraphicFramePr>
            <a:graphicFrameLocks noGrp="1"/>
          </p:cNvGraphicFramePr>
          <p:nvPr/>
        </p:nvGraphicFramePr>
        <p:xfrm>
          <a:off x="0" y="1066463"/>
          <a:ext cx="10056495" cy="4399661"/>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2213400689"/>
                    </a:ext>
                  </a:extLst>
                </a:gridCol>
                <a:gridCol w="1026160">
                  <a:extLst>
                    <a:ext uri="{9D8B030D-6E8A-4147-A177-3AD203B41FA5}">
                      <a16:colId xmlns:a16="http://schemas.microsoft.com/office/drawing/2014/main" val="599433146"/>
                    </a:ext>
                  </a:extLst>
                </a:gridCol>
                <a:gridCol w="654050">
                  <a:extLst>
                    <a:ext uri="{9D8B030D-6E8A-4147-A177-3AD203B41FA5}">
                      <a16:colId xmlns:a16="http://schemas.microsoft.com/office/drawing/2014/main" val="443294763"/>
                    </a:ext>
                  </a:extLst>
                </a:gridCol>
                <a:gridCol w="611505">
                  <a:extLst>
                    <a:ext uri="{9D8B030D-6E8A-4147-A177-3AD203B41FA5}">
                      <a16:colId xmlns:a16="http://schemas.microsoft.com/office/drawing/2014/main" val="119913879"/>
                    </a:ext>
                  </a:extLst>
                </a:gridCol>
                <a:gridCol w="1195705">
                  <a:extLst>
                    <a:ext uri="{9D8B030D-6E8A-4147-A177-3AD203B41FA5}">
                      <a16:colId xmlns:a16="http://schemas.microsoft.com/office/drawing/2014/main" val="129494391"/>
                    </a:ext>
                  </a:extLst>
                </a:gridCol>
                <a:gridCol w="1195705">
                  <a:extLst>
                    <a:ext uri="{9D8B030D-6E8A-4147-A177-3AD203B41FA5}">
                      <a16:colId xmlns:a16="http://schemas.microsoft.com/office/drawing/2014/main" val="4018799550"/>
                    </a:ext>
                  </a:extLst>
                </a:gridCol>
                <a:gridCol w="552450">
                  <a:extLst>
                    <a:ext uri="{9D8B030D-6E8A-4147-A177-3AD203B41FA5}">
                      <a16:colId xmlns:a16="http://schemas.microsoft.com/office/drawing/2014/main" val="46053261"/>
                    </a:ext>
                  </a:extLst>
                </a:gridCol>
                <a:gridCol w="552450">
                  <a:extLst>
                    <a:ext uri="{9D8B030D-6E8A-4147-A177-3AD203B41FA5}">
                      <a16:colId xmlns:a16="http://schemas.microsoft.com/office/drawing/2014/main" val="2580189181"/>
                    </a:ext>
                  </a:extLst>
                </a:gridCol>
                <a:gridCol w="611505">
                  <a:extLst>
                    <a:ext uri="{9D8B030D-6E8A-4147-A177-3AD203B41FA5}">
                      <a16:colId xmlns:a16="http://schemas.microsoft.com/office/drawing/2014/main" val="2771723988"/>
                    </a:ext>
                  </a:extLst>
                </a:gridCol>
                <a:gridCol w="890905">
                  <a:extLst>
                    <a:ext uri="{9D8B030D-6E8A-4147-A177-3AD203B41FA5}">
                      <a16:colId xmlns:a16="http://schemas.microsoft.com/office/drawing/2014/main" val="2916813685"/>
                    </a:ext>
                  </a:extLst>
                </a:gridCol>
                <a:gridCol w="890905">
                  <a:extLst>
                    <a:ext uri="{9D8B030D-6E8A-4147-A177-3AD203B41FA5}">
                      <a16:colId xmlns:a16="http://schemas.microsoft.com/office/drawing/2014/main" val="838718819"/>
                    </a:ext>
                  </a:extLst>
                </a:gridCol>
                <a:gridCol w="890905">
                  <a:extLst>
                    <a:ext uri="{9D8B030D-6E8A-4147-A177-3AD203B41FA5}">
                      <a16:colId xmlns:a16="http://schemas.microsoft.com/office/drawing/2014/main" val="2633834246"/>
                    </a:ext>
                  </a:extLst>
                </a:gridCol>
                <a:gridCol w="440690">
                  <a:extLst>
                    <a:ext uri="{9D8B030D-6E8A-4147-A177-3AD203B41FA5}">
                      <a16:colId xmlns:a16="http://schemas.microsoft.com/office/drawing/2014/main" val="2244838753"/>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Masalah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53846139"/>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563019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28488895"/>
                  </a:ext>
                </a:extLst>
              </a:tr>
              <a:tr h="0">
                <a:tc>
                  <a:txBody>
                    <a:bodyPr/>
                    <a:lstStyle/>
                    <a:p>
                      <a:pPr algn="ctr">
                        <a:lnSpc>
                          <a:spcPct val="107000"/>
                        </a:lnSpc>
                        <a:spcAft>
                          <a:spcPts val="800"/>
                        </a:spcAft>
                      </a:pPr>
                      <a:r>
                        <a:rPr lang="en-ID" sz="1200">
                          <a:effectLst/>
                        </a:rPr>
                        <a:t>III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Evaluasi Program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30406227"/>
                  </a:ext>
                </a:extLst>
              </a:tr>
              <a:tr h="0">
                <a:tc>
                  <a:txBody>
                    <a:bodyPr/>
                    <a:lstStyle/>
                    <a:p>
                      <a:pPr algn="ctr">
                        <a:lnSpc>
                          <a:spcPct val="107000"/>
                        </a:lnSpc>
                        <a:spcAft>
                          <a:spcPts val="800"/>
                        </a:spcAft>
                      </a:pPr>
                      <a:r>
                        <a:rPr lang="en-ID" sz="1200">
                          <a:effectLst/>
                        </a:rPr>
                        <a:t>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Evaluasi Persiapan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98170074"/>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04902692"/>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04602363"/>
                  </a:ext>
                </a:extLst>
              </a:tr>
              <a:tr h="0">
                <a:tc>
                  <a:txBody>
                    <a:bodyPr/>
                    <a:lstStyle/>
                    <a:p>
                      <a:pPr algn="ctr">
                        <a:lnSpc>
                          <a:spcPct val="107000"/>
                        </a:lnSpc>
                        <a:spcAft>
                          <a:spcPts val="800"/>
                        </a:spcAft>
                      </a:pPr>
                      <a:r>
                        <a:rPr lang="en-ID" sz="1200">
                          <a:effectLst/>
                        </a:rPr>
                        <a:t>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Evaluasi Pelaksanaan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3102014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Menyusun Rencana Kegiatan Evaluasi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94951774"/>
                  </a:ext>
                </a:extLst>
              </a:tr>
              <a:tr h="0">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Menganalisis dan Merumuskan Hasil Evaluasi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1107793"/>
                  </a:ext>
                </a:extLst>
              </a:tr>
            </a:tbl>
          </a:graphicData>
        </a:graphic>
      </p:graphicFrame>
      <p:sp>
        <p:nvSpPr>
          <p:cNvPr id="6" name="Google Shape;707;p61">
            <a:extLst>
              <a:ext uri="{FF2B5EF4-FFF2-40B4-BE49-F238E27FC236}">
                <a16:creationId xmlns:a16="http://schemas.microsoft.com/office/drawing/2014/main" id="{73AA4FBB-8834-4EDE-8472-457AA43C1126}"/>
              </a:ext>
            </a:extLst>
          </p:cNvPr>
          <p:cNvSpPr txBox="1">
            <a:spLocks/>
          </p:cNvSpPr>
          <p:nvPr/>
        </p:nvSpPr>
        <p:spPr>
          <a:xfrm>
            <a:off x="0" y="5610437"/>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5,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293078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10031785" cy="604781"/>
          </a:xfrm>
        </p:spPr>
        <p:txBody>
          <a:bodyPr/>
          <a:lstStyle/>
          <a:p>
            <a:r>
              <a:rPr lang="en-US" dirty="0"/>
              <a:t>Program </a:t>
            </a:r>
            <a:r>
              <a:rPr lang="en-US" dirty="0" err="1"/>
              <a:t>Pelaporan</a:t>
            </a:r>
            <a:r>
              <a:rPr lang="en-US" dirty="0"/>
              <a:t> Hasil </a:t>
            </a:r>
            <a:r>
              <a:rPr lang="en-US" dirty="0" err="1"/>
              <a:t>Penyuluhan</a:t>
            </a:r>
            <a:r>
              <a:rPr lang="en-US" dirty="0"/>
              <a:t> </a:t>
            </a:r>
            <a:r>
              <a:rPr lang="en-US" dirty="0" err="1"/>
              <a:t>Kelompok</a:t>
            </a:r>
            <a:r>
              <a:rPr lang="en-US" dirty="0"/>
              <a:t> 5</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graphicFrame>
        <p:nvGraphicFramePr>
          <p:cNvPr id="4" name="Table 3">
            <a:extLst>
              <a:ext uri="{FF2B5EF4-FFF2-40B4-BE49-F238E27FC236}">
                <a16:creationId xmlns:a16="http://schemas.microsoft.com/office/drawing/2014/main" id="{9354D473-CF84-41C8-AB69-1B06B9E98345}"/>
              </a:ext>
            </a:extLst>
          </p:cNvPr>
          <p:cNvGraphicFramePr>
            <a:graphicFrameLocks noGrp="1"/>
          </p:cNvGraphicFramePr>
          <p:nvPr/>
        </p:nvGraphicFramePr>
        <p:xfrm>
          <a:off x="111149" y="1121156"/>
          <a:ext cx="10056495" cy="2307844"/>
        </p:xfrm>
        <a:graphic>
          <a:graphicData uri="http://schemas.openxmlformats.org/drawingml/2006/table">
            <a:tbl>
              <a:tblPr firstRow="1" firstCol="1" bandRow="1">
                <a:tableStyleId>{5C22544A-7EE6-4342-B048-85BDC9FD1C3A}</a:tableStyleId>
              </a:tblPr>
              <a:tblGrid>
                <a:gridCol w="543560">
                  <a:extLst>
                    <a:ext uri="{9D8B030D-6E8A-4147-A177-3AD203B41FA5}">
                      <a16:colId xmlns:a16="http://schemas.microsoft.com/office/drawing/2014/main" val="1838961098"/>
                    </a:ext>
                  </a:extLst>
                </a:gridCol>
                <a:gridCol w="1026160">
                  <a:extLst>
                    <a:ext uri="{9D8B030D-6E8A-4147-A177-3AD203B41FA5}">
                      <a16:colId xmlns:a16="http://schemas.microsoft.com/office/drawing/2014/main" val="3037211089"/>
                    </a:ext>
                  </a:extLst>
                </a:gridCol>
                <a:gridCol w="654050">
                  <a:extLst>
                    <a:ext uri="{9D8B030D-6E8A-4147-A177-3AD203B41FA5}">
                      <a16:colId xmlns:a16="http://schemas.microsoft.com/office/drawing/2014/main" val="2591845118"/>
                    </a:ext>
                  </a:extLst>
                </a:gridCol>
                <a:gridCol w="611505">
                  <a:extLst>
                    <a:ext uri="{9D8B030D-6E8A-4147-A177-3AD203B41FA5}">
                      <a16:colId xmlns:a16="http://schemas.microsoft.com/office/drawing/2014/main" val="3896266850"/>
                    </a:ext>
                  </a:extLst>
                </a:gridCol>
                <a:gridCol w="1195705">
                  <a:extLst>
                    <a:ext uri="{9D8B030D-6E8A-4147-A177-3AD203B41FA5}">
                      <a16:colId xmlns:a16="http://schemas.microsoft.com/office/drawing/2014/main" val="2799781551"/>
                    </a:ext>
                  </a:extLst>
                </a:gridCol>
                <a:gridCol w="1195705">
                  <a:extLst>
                    <a:ext uri="{9D8B030D-6E8A-4147-A177-3AD203B41FA5}">
                      <a16:colId xmlns:a16="http://schemas.microsoft.com/office/drawing/2014/main" val="637830373"/>
                    </a:ext>
                  </a:extLst>
                </a:gridCol>
                <a:gridCol w="552450">
                  <a:extLst>
                    <a:ext uri="{9D8B030D-6E8A-4147-A177-3AD203B41FA5}">
                      <a16:colId xmlns:a16="http://schemas.microsoft.com/office/drawing/2014/main" val="914869702"/>
                    </a:ext>
                  </a:extLst>
                </a:gridCol>
                <a:gridCol w="552450">
                  <a:extLst>
                    <a:ext uri="{9D8B030D-6E8A-4147-A177-3AD203B41FA5}">
                      <a16:colId xmlns:a16="http://schemas.microsoft.com/office/drawing/2014/main" val="3627717536"/>
                    </a:ext>
                  </a:extLst>
                </a:gridCol>
                <a:gridCol w="611505">
                  <a:extLst>
                    <a:ext uri="{9D8B030D-6E8A-4147-A177-3AD203B41FA5}">
                      <a16:colId xmlns:a16="http://schemas.microsoft.com/office/drawing/2014/main" val="855350767"/>
                    </a:ext>
                  </a:extLst>
                </a:gridCol>
                <a:gridCol w="890905">
                  <a:extLst>
                    <a:ext uri="{9D8B030D-6E8A-4147-A177-3AD203B41FA5}">
                      <a16:colId xmlns:a16="http://schemas.microsoft.com/office/drawing/2014/main" val="3873526487"/>
                    </a:ext>
                  </a:extLst>
                </a:gridCol>
                <a:gridCol w="890905">
                  <a:extLst>
                    <a:ext uri="{9D8B030D-6E8A-4147-A177-3AD203B41FA5}">
                      <a16:colId xmlns:a16="http://schemas.microsoft.com/office/drawing/2014/main" val="976304623"/>
                    </a:ext>
                  </a:extLst>
                </a:gridCol>
                <a:gridCol w="890905">
                  <a:extLst>
                    <a:ext uri="{9D8B030D-6E8A-4147-A177-3AD203B41FA5}">
                      <a16:colId xmlns:a16="http://schemas.microsoft.com/office/drawing/2014/main" val="2698257221"/>
                    </a:ext>
                  </a:extLst>
                </a:gridCol>
                <a:gridCol w="440690">
                  <a:extLst>
                    <a:ext uri="{9D8B030D-6E8A-4147-A177-3AD203B41FA5}">
                      <a16:colId xmlns:a16="http://schemas.microsoft.com/office/drawing/2014/main" val="1648965959"/>
                    </a:ext>
                  </a:extLst>
                </a:gridCol>
              </a:tblGrid>
              <a:tr h="0">
                <a:tc rowSpan="2">
                  <a:txBody>
                    <a:bodyPr/>
                    <a:lstStyle/>
                    <a:p>
                      <a:pPr algn="ctr">
                        <a:lnSpc>
                          <a:spcPct val="107000"/>
                        </a:lnSpc>
                        <a:spcAft>
                          <a:spcPts val="800"/>
                        </a:spcAft>
                      </a:pPr>
                      <a:r>
                        <a:rPr lang="en-ID" sz="1200">
                          <a:effectLst/>
                        </a:rPr>
                        <a:t>No</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Tujuan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Masalah</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gn="ctr">
                        <a:lnSpc>
                          <a:spcPct val="107000"/>
                        </a:lnSpc>
                        <a:spcAft>
                          <a:spcPts val="800"/>
                        </a:spcAft>
                      </a:pPr>
                      <a:r>
                        <a:rPr lang="en-ID" sz="1200">
                          <a:effectLst/>
                        </a:rPr>
                        <a:t>Sasaran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8">
                  <a:txBody>
                    <a:bodyPr/>
                    <a:lstStyle/>
                    <a:p>
                      <a:pPr algn="ctr">
                        <a:lnSpc>
                          <a:spcPct val="107000"/>
                        </a:lnSpc>
                        <a:spcAft>
                          <a:spcPts val="800"/>
                        </a:spcAft>
                      </a:pPr>
                      <a:r>
                        <a:rPr lang="en-ID" sz="1200">
                          <a:effectLst/>
                        </a:rPr>
                        <a:t>Kegiatan Penyuluhan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8038907"/>
                  </a:ext>
                </a:extLst>
              </a:tr>
              <a:tr h="0">
                <a:tc vMerge="1">
                  <a:txBody>
                    <a:bodyPr/>
                    <a:lstStyle/>
                    <a:p>
                      <a:endParaRPr lang="en-ID"/>
                    </a:p>
                  </a:txBody>
                  <a:tcPr/>
                </a:tc>
                <a:tc vMerge="1">
                  <a:txBody>
                    <a:bodyPr/>
                    <a:lstStyle/>
                    <a:p>
                      <a:endParaRPr lang="en-ID"/>
                    </a:p>
                  </a:txBody>
                  <a:tcPr/>
                </a:tc>
                <a:tc vMerge="1">
                  <a:txBody>
                    <a:bodyPr/>
                    <a:lstStyle/>
                    <a:p>
                      <a:endParaRPr lang="en-ID"/>
                    </a:p>
                  </a:txBody>
                  <a:tcPr/>
                </a:tc>
                <a:tc vMerge="1">
                  <a:txBody>
                    <a:bodyPr/>
                    <a:lstStyle/>
                    <a:p>
                      <a:endParaRPr lang="en-ID"/>
                    </a:p>
                  </a:txBody>
                  <a:tcPr/>
                </a:tc>
                <a:tc>
                  <a:txBody>
                    <a:bodyPr/>
                    <a:lstStyle/>
                    <a:p>
                      <a:pPr algn="ctr">
                        <a:lnSpc>
                          <a:spcPct val="107000"/>
                        </a:lnSpc>
                        <a:spcAft>
                          <a:spcPts val="800"/>
                        </a:spcAft>
                      </a:pPr>
                      <a:r>
                        <a:rPr lang="en-ID" sz="1200">
                          <a:effectLst/>
                        </a:rPr>
                        <a:t>Materi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Metode/Kegiatan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Vol</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Lokasi</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Waktu</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Sumber Biaya</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Penanggung Jawab</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Pelaksanaan</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Ket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0208777"/>
                  </a:ext>
                </a:extLst>
              </a:tr>
              <a:tr h="0">
                <a:tc>
                  <a:txBody>
                    <a:bodyPr/>
                    <a:lstStyle/>
                    <a:p>
                      <a:pPr algn="ctr">
                        <a:lnSpc>
                          <a:spcPct val="107000"/>
                        </a:lnSpc>
                        <a:spcAft>
                          <a:spcPts val="800"/>
                        </a:spcAft>
                      </a:pPr>
                      <a:r>
                        <a:rPr lang="en-ID" sz="1200">
                          <a:effectLst/>
                        </a:rPr>
                        <a:t>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4</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5</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6</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7</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8</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9</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10</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11</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12</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13</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42193523"/>
                  </a:ext>
                </a:extLst>
              </a:tr>
              <a:tr h="0">
                <a:tc>
                  <a:txBody>
                    <a:bodyPr/>
                    <a:lstStyle/>
                    <a:p>
                      <a:pPr algn="ctr">
                        <a:lnSpc>
                          <a:spcPct val="107000"/>
                        </a:lnSpc>
                        <a:spcAft>
                          <a:spcPts val="800"/>
                        </a:spcAft>
                      </a:pPr>
                      <a:r>
                        <a:rPr lang="en-ID" sz="1200">
                          <a:effectLst/>
                        </a:rPr>
                        <a:t>IV</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Pelaporan Hasil Penyuluhan dalam Bentuk Jurnal PkM (Pengabdian Kepada Masyarakat)</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a:effectLst/>
                        </a:rPr>
                        <a:t> </a:t>
                      </a:r>
                      <a:endParaRPr lang="en-ID"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ID" sz="1200" dirty="0">
                          <a:effectLst/>
                        </a:rPr>
                        <a:t> </a:t>
                      </a:r>
                      <a:endParaRPr lang="en-ID"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29660323"/>
                  </a:ext>
                </a:extLst>
              </a:tr>
            </a:tbl>
          </a:graphicData>
        </a:graphic>
      </p:graphicFrame>
      <p:sp>
        <p:nvSpPr>
          <p:cNvPr id="6" name="Google Shape;707;p61">
            <a:extLst>
              <a:ext uri="{FF2B5EF4-FFF2-40B4-BE49-F238E27FC236}">
                <a16:creationId xmlns:a16="http://schemas.microsoft.com/office/drawing/2014/main" id="{4304C211-1D81-4019-AE29-9EDB60C4B33B}"/>
              </a:ext>
            </a:extLst>
          </p:cNvPr>
          <p:cNvSpPr txBox="1">
            <a:spLocks/>
          </p:cNvSpPr>
          <p:nvPr/>
        </p:nvSpPr>
        <p:spPr>
          <a:xfrm>
            <a:off x="0" y="3628006"/>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5, Hasil </a:t>
            </a:r>
            <a:r>
              <a:rPr lang="en-US" sz="2000" dirty="0" err="1">
                <a:latin typeface="Arial" panose="020B0604020202020204" pitchFamily="34" charset="0"/>
                <a:cs typeface="Arial" panose="020B0604020202020204" pitchFamily="34" charset="0"/>
              </a:rPr>
              <a:t>Praktikum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Tabel</a:t>
            </a:r>
            <a:r>
              <a:rPr lang="en-US" sz="2000" dirty="0">
                <a:latin typeface="Arial" panose="020B0604020202020204" pitchFamily="34" charset="0"/>
                <a:cs typeface="Arial" panose="020B0604020202020204" pitchFamily="34" charset="0"/>
              </a:rPr>
              <a:t> Program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559509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1B92995-DE89-4B4E-915F-9D5C47F97480}"/>
              </a:ext>
            </a:extLst>
          </p:cNvPr>
          <p:cNvSpPr>
            <a:spLocks noGrp="1"/>
          </p:cNvSpPr>
          <p:nvPr>
            <p:ph type="title"/>
          </p:nvPr>
        </p:nvSpPr>
        <p:spPr>
          <a:xfrm>
            <a:off x="1120302" y="3539792"/>
            <a:ext cx="10515600" cy="701731"/>
          </a:xfrm>
        </p:spPr>
        <p:txBody>
          <a:bodyPr/>
          <a:lstStyle/>
          <a:p>
            <a:r>
              <a:rPr lang="en-ID" sz="4400" dirty="0" err="1">
                <a:cs typeface="Arial" panose="020B0604020202020204" pitchFamily="34" charset="0"/>
              </a:rPr>
              <a:t>Pelaksanaan</a:t>
            </a:r>
            <a:r>
              <a:rPr lang="en-ID" sz="4400" dirty="0">
                <a:cs typeface="Arial" panose="020B0604020202020204" pitchFamily="34" charset="0"/>
              </a:rPr>
              <a:t> Program</a:t>
            </a:r>
            <a:endParaRPr lang="ko-KR" altLang="en-US" sz="4400" dirty="0">
              <a:latin typeface="Redressed" panose="020B0604020202020204" charset="0"/>
              <a:cs typeface="Arial" panose="020B0604020202020204" pitchFamily="34" charset="0"/>
            </a:endParaRPr>
          </a:p>
        </p:txBody>
      </p:sp>
      <p:sp>
        <p:nvSpPr>
          <p:cNvPr id="3" name="대각선 방향의 모서리가 둥근 사각형 175">
            <a:extLst>
              <a:ext uri="{FF2B5EF4-FFF2-40B4-BE49-F238E27FC236}">
                <a16:creationId xmlns:a16="http://schemas.microsoft.com/office/drawing/2014/main" id="{49987A58-EA8A-4EE5-B048-BC1CF79AFA7A}"/>
              </a:ext>
            </a:extLst>
          </p:cNvPr>
          <p:cNvSpPr/>
          <p:nvPr/>
        </p:nvSpPr>
        <p:spPr bwMode="auto">
          <a:xfrm>
            <a:off x="1345965" y="1113896"/>
            <a:ext cx="1579196" cy="1221699"/>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4" name="대각선 방향의 모서리가 둥근 사각형 175">
            <a:extLst>
              <a:ext uri="{FF2B5EF4-FFF2-40B4-BE49-F238E27FC236}">
                <a16:creationId xmlns:a16="http://schemas.microsoft.com/office/drawing/2014/main" id="{788F82DA-B240-486F-832E-E3F25C24FCB5}"/>
              </a:ext>
            </a:extLst>
          </p:cNvPr>
          <p:cNvSpPr/>
          <p:nvPr/>
        </p:nvSpPr>
        <p:spPr bwMode="auto">
          <a:xfrm>
            <a:off x="1206110" y="973062"/>
            <a:ext cx="1579196" cy="1221699"/>
          </a:xfrm>
          <a:prstGeom prst="round2DiagRect">
            <a:avLst>
              <a:gd name="adj1" fmla="val 34495"/>
              <a:gd name="adj2" fmla="val 0"/>
            </a:avLst>
          </a:prstGeom>
          <a:solidFill>
            <a:srgbClr val="311B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5" name="직사각형 35">
            <a:extLst>
              <a:ext uri="{FF2B5EF4-FFF2-40B4-BE49-F238E27FC236}">
                <a16:creationId xmlns:a16="http://schemas.microsoft.com/office/drawing/2014/main" id="{3F339899-2FA4-488C-A4AA-B11FD52ACAE5}"/>
              </a:ext>
            </a:extLst>
          </p:cNvPr>
          <p:cNvSpPr/>
          <p:nvPr/>
        </p:nvSpPr>
        <p:spPr bwMode="auto">
          <a:xfrm>
            <a:off x="1368727" y="1215861"/>
            <a:ext cx="1162656"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defRPr/>
            </a:pPr>
            <a:r>
              <a:rPr lang="en-US" altLang="ko-KR" sz="6000" b="1" spc="-100" dirty="0">
                <a:solidFill>
                  <a:srgbClr val="F9E9DA"/>
                </a:solidFill>
                <a:latin typeface="나눔스퀘어_ac Light" panose="020B0600000101010101" pitchFamily="50" charset="-127"/>
                <a:ea typeface="나눔스퀘어_ac Light" panose="020B0600000101010101" pitchFamily="50" charset="-127"/>
                <a:sym typeface="Monotype Sorts"/>
              </a:rPr>
              <a:t>03</a:t>
            </a:r>
            <a:endParaRPr lang="ko-KR" altLang="en-US" sz="6000" spc="-100" dirty="0">
              <a:gradFill flip="none" rotWithShape="1">
                <a:gsLst>
                  <a:gs pos="0">
                    <a:schemeClr val="bg1"/>
                  </a:gs>
                  <a:gs pos="100000">
                    <a:schemeClr val="bg1"/>
                  </a:gs>
                </a:gsLst>
                <a:path path="circle">
                  <a:fillToRect l="100000" t="100000"/>
                </a:path>
                <a:tileRect r="-100000" b="-100000"/>
              </a:gradFill>
              <a:latin typeface="나눔스퀘어_ac Light" panose="020B0600000101010101" pitchFamily="50" charset="-127"/>
              <a:ea typeface="나눔스퀘어_ac Light" panose="020B0600000101010101" pitchFamily="50" charset="-127"/>
              <a:sym typeface="Monotype Sorts"/>
            </a:endParaRPr>
          </a:p>
        </p:txBody>
      </p:sp>
      <p:pic>
        <p:nvPicPr>
          <p:cNvPr id="6" name="Picture 5">
            <a:extLst>
              <a:ext uri="{FF2B5EF4-FFF2-40B4-BE49-F238E27FC236}">
                <a16:creationId xmlns:a16="http://schemas.microsoft.com/office/drawing/2014/main" id="{1F4FE7EA-C2D5-4844-A3B5-1B7BEED49A3F}"/>
              </a:ext>
            </a:extLst>
          </p:cNvPr>
          <p:cNvPicPr>
            <a:picLocks noChangeAspect="1"/>
          </p:cNvPicPr>
          <p:nvPr/>
        </p:nvPicPr>
        <p:blipFill>
          <a:blip r:embed="rId2"/>
          <a:stretch>
            <a:fillRect/>
          </a:stretch>
        </p:blipFill>
        <p:spPr>
          <a:xfrm>
            <a:off x="-44862" y="0"/>
            <a:ext cx="1009107" cy="1009107"/>
          </a:xfrm>
          <a:prstGeom prst="ellipse">
            <a:avLst/>
          </a:prstGeom>
          <a:ln>
            <a:noFill/>
          </a:ln>
          <a:effectLst>
            <a:softEdge rad="112500"/>
          </a:effectLst>
        </p:spPr>
      </p:pic>
    </p:spTree>
    <p:extLst>
      <p:ext uri="{BB962C8B-B14F-4D97-AF65-F5344CB8AC3E}">
        <p14:creationId xmlns:p14="http://schemas.microsoft.com/office/powerpoint/2010/main" val="1938158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par>
                          <p:cTn id="11" fill="hold">
                            <p:stCondLst>
                              <p:cond delay="500"/>
                            </p:stCondLst>
                            <p:childTnLst>
                              <p:par>
                                <p:cTn id="12" presetID="22" presetClass="entr" presetSubtype="4"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wipe(down)">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4422942" cy="604781"/>
          </a:xfrm>
        </p:spPr>
        <p:txBody>
          <a:bodyPr/>
          <a:lstStyle/>
          <a:p>
            <a:r>
              <a:rPr lang="en-US" dirty="0" err="1"/>
              <a:t>Pelaksanaan</a:t>
            </a:r>
            <a:r>
              <a:rPr lang="en-US" dirty="0"/>
              <a:t> Program</a:t>
            </a:r>
            <a:endParaRPr lang="en-ID" dirty="0"/>
          </a:p>
        </p:txBody>
      </p:sp>
      <p:sp>
        <p:nvSpPr>
          <p:cNvPr id="3" name="Content Placeholder 2">
            <a:extLst>
              <a:ext uri="{FF2B5EF4-FFF2-40B4-BE49-F238E27FC236}">
                <a16:creationId xmlns:a16="http://schemas.microsoft.com/office/drawing/2014/main" id="{749E02E0-92F3-4659-B2D6-04A84C8910F4}"/>
              </a:ext>
            </a:extLst>
          </p:cNvPr>
          <p:cNvSpPr>
            <a:spLocks noGrp="1"/>
          </p:cNvSpPr>
          <p:nvPr>
            <p:ph idx="10"/>
          </p:nvPr>
        </p:nvSpPr>
        <p:spPr/>
        <p:txBody>
          <a:bodyPr>
            <a:normAutofit/>
          </a:bodyPr>
          <a:lstStyle/>
          <a:p>
            <a:pPr marL="0" indent="0" algn="just">
              <a:buNone/>
            </a:pPr>
            <a:r>
              <a:rPr lang="en-US" sz="2000" b="0" dirty="0" err="1">
                <a:latin typeface="Arial" panose="020B0604020202020204" pitchFamily="34" charset="0"/>
                <a:cs typeface="Arial" panose="020B0604020202020204" pitchFamily="34" charset="0"/>
              </a:rPr>
              <a:t>Pelaksanaan</a:t>
            </a:r>
            <a:r>
              <a:rPr lang="en-US" sz="2000" b="0" dirty="0">
                <a:latin typeface="Arial" panose="020B0604020202020204" pitchFamily="34" charset="0"/>
                <a:cs typeface="Arial" panose="020B0604020202020204" pitchFamily="34" charset="0"/>
              </a:rPr>
              <a:t> Program </a:t>
            </a:r>
            <a:r>
              <a:rPr lang="en-US" sz="2000" b="0" dirty="0" err="1">
                <a:latin typeface="Arial" panose="020B0604020202020204" pitchFamily="34" charset="0"/>
                <a:cs typeface="Arial" panose="020B0604020202020204" pitchFamily="34" charset="0"/>
              </a:rPr>
              <a:t>adalah</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serangkaian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kegiatan</a:t>
            </a:r>
            <a:r>
              <a:rPr lang="en-US" sz="2000" b="0" dirty="0">
                <a:latin typeface="Arial" panose="020B0604020202020204" pitchFamily="34" charset="0"/>
                <a:cs typeface="Arial" panose="020B0604020202020204" pitchFamily="34" charset="0"/>
              </a:rPr>
              <a:t> yang </a:t>
            </a:r>
            <a:r>
              <a:rPr lang="en-US" sz="2000" b="0" dirty="0" err="1">
                <a:latin typeface="Arial" panose="020B0604020202020204" pitchFamily="34" charset="0"/>
                <a:cs typeface="Arial" panose="020B0604020202020204" pitchFamily="34" charset="0"/>
              </a:rPr>
              <a:t>termuat</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seperti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kegiatan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tanggal</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catatan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kegiatan</a:t>
            </a:r>
            <a:r>
              <a:rPr lang="en-US" sz="2000" b="0" dirty="0">
                <a:latin typeface="Arial" panose="020B0604020202020204" pitchFamily="34" charset="0"/>
                <a:cs typeface="Arial" panose="020B0604020202020204" pitchFamily="34" charset="0"/>
              </a:rPr>
              <a:t>, dan </a:t>
            </a:r>
            <a:r>
              <a:rPr lang="en-US" sz="2000" b="0" dirty="0" err="1">
                <a:latin typeface="Arial" panose="020B0604020202020204" pitchFamily="34" charset="0"/>
                <a:cs typeface="Arial" panose="020B0604020202020204" pitchFamily="34" charset="0"/>
              </a:rPr>
              <a:t>hasil</a:t>
            </a:r>
            <a:r>
              <a:rPr lang="en-US" sz="2000" b="0" dirty="0">
                <a:latin typeface="Arial" panose="020B0604020202020204" pitchFamily="34" charset="0"/>
                <a:cs typeface="Arial" panose="020B0604020202020204" pitchFamily="34" charset="0"/>
              </a:rPr>
              <a:t> yang </a:t>
            </a:r>
            <a:r>
              <a:rPr lang="en-US" sz="2000" b="0" dirty="0" err="1">
                <a:latin typeface="Arial" panose="020B0604020202020204" pitchFamily="34" charset="0"/>
                <a:cs typeface="Arial" panose="020B0604020202020204" pitchFamily="34" charset="0"/>
              </a:rPr>
              <a:t>dicapai</a:t>
            </a:r>
            <a:r>
              <a:rPr lang="en-US" sz="2000" b="0" dirty="0">
                <a:latin typeface="Arial" panose="020B0604020202020204" pitchFamily="34" charset="0"/>
                <a:cs typeface="Arial" panose="020B0604020202020204" pitchFamily="34" charset="0"/>
              </a:rPr>
              <a:t> pada program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masing – masing. </a:t>
            </a:r>
          </a:p>
          <a:p>
            <a:pPr marL="0" indent="0" algn="just">
              <a:buNone/>
            </a:pPr>
            <a:r>
              <a:rPr lang="en-US" sz="2000" b="0" dirty="0" err="1">
                <a:latin typeface="Arial" panose="020B0604020202020204" pitchFamily="34" charset="0"/>
                <a:cs typeface="Arial" panose="020B0604020202020204" pitchFamily="34" charset="0"/>
              </a:rPr>
              <a:t>Pelaksanaan</a:t>
            </a:r>
            <a:r>
              <a:rPr lang="en-US" sz="2000" b="0" dirty="0">
                <a:latin typeface="Arial" panose="020B0604020202020204" pitchFamily="34" charset="0"/>
                <a:cs typeface="Arial" panose="020B0604020202020204" pitchFamily="34" charset="0"/>
              </a:rPr>
              <a:t> Program yang </a:t>
            </a:r>
            <a:r>
              <a:rPr lang="en-US" sz="2000" b="0" dirty="0" err="1">
                <a:latin typeface="Arial" panose="020B0604020202020204" pitchFamily="34" charset="0"/>
                <a:cs typeface="Arial" panose="020B0604020202020204" pitchFamily="34" charset="0"/>
              </a:rPr>
              <a:t>dilakukan</a:t>
            </a:r>
            <a:r>
              <a:rPr lang="en-US" sz="2000" b="0" dirty="0">
                <a:latin typeface="Arial" panose="020B0604020202020204" pitchFamily="34" charset="0"/>
                <a:cs typeface="Arial" panose="020B0604020202020204" pitchFamily="34" charset="0"/>
              </a:rPr>
              <a:t> pada </a:t>
            </a:r>
            <a:r>
              <a:rPr lang="en-US" sz="2000" b="0" dirty="0" err="1">
                <a:latin typeface="Arial" panose="020B0604020202020204" pitchFamily="34" charset="0"/>
                <a:cs typeface="Arial" panose="020B0604020202020204" pitchFamily="34" charset="0"/>
              </a:rPr>
              <a:t>kelompok</a:t>
            </a:r>
            <a:r>
              <a:rPr lang="en-US" sz="2000" b="0" dirty="0">
                <a:latin typeface="Arial" panose="020B0604020202020204" pitchFamily="34" charset="0"/>
                <a:cs typeface="Arial" panose="020B0604020202020204" pitchFamily="34" charset="0"/>
              </a:rPr>
              <a:t> 1 – 5 di masing – masing </a:t>
            </a:r>
            <a:r>
              <a:rPr lang="en-US" sz="2000" b="0" dirty="0" err="1">
                <a:latin typeface="Arial" panose="020B0604020202020204" pitchFamily="34" charset="0"/>
                <a:cs typeface="Arial" panose="020B0604020202020204" pitchFamily="34" charset="0"/>
              </a:rPr>
              <a:t>lokasi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dengan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membuat</a:t>
            </a:r>
            <a:r>
              <a:rPr lang="en-US" sz="2000" b="0" dirty="0">
                <a:latin typeface="Arial" panose="020B0604020202020204" pitchFamily="34" charset="0"/>
                <a:cs typeface="Arial" panose="020B0604020202020204" pitchFamily="34" charset="0"/>
              </a:rPr>
              <a:t> logbook </a:t>
            </a:r>
            <a:r>
              <a:rPr lang="en-US" sz="2000" b="0" dirty="0" err="1">
                <a:latin typeface="Arial" panose="020B0604020202020204" pitchFamily="34" charset="0"/>
                <a:cs typeface="Arial" panose="020B0604020202020204" pitchFamily="34" charset="0"/>
              </a:rPr>
              <a:t>kegiatan</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pelaksanaan</a:t>
            </a:r>
            <a:r>
              <a:rPr lang="en-US" sz="2000" b="0" dirty="0">
                <a:latin typeface="Arial" panose="020B0604020202020204" pitchFamily="34" charset="0"/>
                <a:cs typeface="Arial" panose="020B0604020202020204" pitchFamily="34" charset="0"/>
              </a:rPr>
              <a:t> program </a:t>
            </a:r>
            <a:r>
              <a:rPr lang="en-US" sz="2000" b="0" dirty="0" err="1">
                <a:latin typeface="Arial" panose="020B0604020202020204" pitchFamily="34" charset="0"/>
                <a:cs typeface="Arial" panose="020B0604020202020204" pitchFamily="34" charset="0"/>
              </a:rPr>
              <a:t>sebagai</a:t>
            </a:r>
            <a:r>
              <a:rPr lang="en-US" sz="2000" b="0" dirty="0">
                <a:latin typeface="Arial" panose="020B0604020202020204" pitchFamily="34" charset="0"/>
                <a:cs typeface="Arial" panose="020B0604020202020204" pitchFamily="34" charset="0"/>
              </a:rPr>
              <a:t> </a:t>
            </a:r>
            <a:r>
              <a:rPr lang="en-US" sz="2000" b="0" dirty="0" err="1">
                <a:latin typeface="Arial" panose="020B0604020202020204" pitchFamily="34" charset="0"/>
                <a:cs typeface="Arial" panose="020B0604020202020204" pitchFamily="34" charset="0"/>
              </a:rPr>
              <a:t>berikut</a:t>
            </a:r>
            <a:r>
              <a:rPr lang="en-US" sz="2000" b="0" dirty="0">
                <a:latin typeface="Arial" panose="020B0604020202020204" pitchFamily="34" charset="0"/>
                <a:cs typeface="Arial" panose="020B0604020202020204" pitchFamily="34" charset="0"/>
              </a:rPr>
              <a:t> :</a:t>
            </a: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Tree>
    <p:extLst>
      <p:ext uri="{BB962C8B-B14F-4D97-AF65-F5344CB8AC3E}">
        <p14:creationId xmlns:p14="http://schemas.microsoft.com/office/powerpoint/2010/main" val="7805620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213357" y="317369"/>
            <a:ext cx="6487610" cy="604781"/>
          </a:xfrm>
        </p:spPr>
        <p:txBody>
          <a:bodyPr/>
          <a:lstStyle/>
          <a:p>
            <a:r>
              <a:rPr lang="en-US" dirty="0" err="1"/>
              <a:t>Loogbook</a:t>
            </a:r>
            <a:r>
              <a:rPr lang="en-US" dirty="0"/>
              <a:t> </a:t>
            </a:r>
            <a:r>
              <a:rPr lang="en-US" dirty="0" err="1"/>
              <a:t>Kegiatan</a:t>
            </a:r>
            <a:r>
              <a:rPr lang="en-US" dirty="0"/>
              <a:t> </a:t>
            </a:r>
            <a:r>
              <a:rPr lang="en-US" dirty="0" err="1"/>
              <a:t>Penyuluhan</a:t>
            </a:r>
            <a:endParaRPr lang="en-ID" dirty="0"/>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9" name="Google Shape;707;p61">
            <a:extLst>
              <a:ext uri="{FF2B5EF4-FFF2-40B4-BE49-F238E27FC236}">
                <a16:creationId xmlns:a16="http://schemas.microsoft.com/office/drawing/2014/main" id="{AD212ABD-E424-47AF-A189-41B8D12496C9}"/>
              </a:ext>
            </a:extLst>
          </p:cNvPr>
          <p:cNvSpPr txBox="1">
            <a:spLocks/>
          </p:cNvSpPr>
          <p:nvPr/>
        </p:nvSpPr>
        <p:spPr>
          <a:xfrm>
            <a:off x="0" y="5820653"/>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Iven </a:t>
            </a:r>
            <a:r>
              <a:rPr lang="en-US" sz="2000" dirty="0" err="1">
                <a:latin typeface="Arial" panose="020B0604020202020204" pitchFamily="34" charset="0"/>
                <a:cs typeface="Arial" panose="020B0604020202020204" pitchFamily="34" charset="0"/>
              </a:rPr>
              <a:t>Patu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Sirappa</a:t>
            </a:r>
            <a:r>
              <a:rPr lang="en-US" sz="2000" dirty="0">
                <a:latin typeface="Arial" panose="020B0604020202020204" pitchFamily="34" charset="0"/>
                <a:cs typeface="Arial" panose="020B0604020202020204" pitchFamily="34" charset="0"/>
              </a:rPr>
              <a:t>, Hasil </a:t>
            </a:r>
            <a:r>
              <a:rPr lang="en-US" sz="2000" dirty="0" err="1">
                <a:latin typeface="Arial" panose="020B0604020202020204" pitchFamily="34" charset="0"/>
                <a:cs typeface="Arial" panose="020B0604020202020204" pitchFamily="34" charset="0"/>
              </a:rPr>
              <a:t>Pedoman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Kegiatan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buat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1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5</a:t>
            </a:r>
            <a:endParaRPr lang="en-ID" sz="20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CFA08AB1-EFE4-49D0-AD77-EBD8A4D03B16}"/>
              </a:ext>
            </a:extLst>
          </p:cNvPr>
          <p:cNvGraphicFramePr>
            <a:graphicFrameLocks noGrp="1"/>
          </p:cNvGraphicFramePr>
          <p:nvPr>
            <p:extLst>
              <p:ext uri="{D42A27DB-BD31-4B8C-83A1-F6EECF244321}">
                <p14:modId xmlns:p14="http://schemas.microsoft.com/office/powerpoint/2010/main" val="2173590008"/>
              </p:ext>
            </p:extLst>
          </p:nvPr>
        </p:nvGraphicFramePr>
        <p:xfrm>
          <a:off x="-1" y="1142083"/>
          <a:ext cx="10367890" cy="4678570"/>
        </p:xfrm>
        <a:graphic>
          <a:graphicData uri="http://schemas.openxmlformats.org/drawingml/2006/table">
            <a:tbl>
              <a:tblPr firstRow="1" firstCol="1" bandRow="1">
                <a:tableStyleId>{5C22544A-7EE6-4342-B048-85BDC9FD1C3A}</a:tableStyleId>
              </a:tblPr>
              <a:tblGrid>
                <a:gridCol w="629509">
                  <a:extLst>
                    <a:ext uri="{9D8B030D-6E8A-4147-A177-3AD203B41FA5}">
                      <a16:colId xmlns:a16="http://schemas.microsoft.com/office/drawing/2014/main" val="10672570"/>
                    </a:ext>
                  </a:extLst>
                </a:gridCol>
                <a:gridCol w="1920400">
                  <a:extLst>
                    <a:ext uri="{9D8B030D-6E8A-4147-A177-3AD203B41FA5}">
                      <a16:colId xmlns:a16="http://schemas.microsoft.com/office/drawing/2014/main" val="185515065"/>
                    </a:ext>
                  </a:extLst>
                </a:gridCol>
                <a:gridCol w="1671102">
                  <a:extLst>
                    <a:ext uri="{9D8B030D-6E8A-4147-A177-3AD203B41FA5}">
                      <a16:colId xmlns:a16="http://schemas.microsoft.com/office/drawing/2014/main" val="756074877"/>
                    </a:ext>
                  </a:extLst>
                </a:gridCol>
                <a:gridCol w="2090015">
                  <a:extLst>
                    <a:ext uri="{9D8B030D-6E8A-4147-A177-3AD203B41FA5}">
                      <a16:colId xmlns:a16="http://schemas.microsoft.com/office/drawing/2014/main" val="795934085"/>
                    </a:ext>
                  </a:extLst>
                </a:gridCol>
                <a:gridCol w="2571535">
                  <a:extLst>
                    <a:ext uri="{9D8B030D-6E8A-4147-A177-3AD203B41FA5}">
                      <a16:colId xmlns:a16="http://schemas.microsoft.com/office/drawing/2014/main" val="2703427175"/>
                    </a:ext>
                  </a:extLst>
                </a:gridCol>
                <a:gridCol w="1278369">
                  <a:extLst>
                    <a:ext uri="{9D8B030D-6E8A-4147-A177-3AD203B41FA5}">
                      <a16:colId xmlns:a16="http://schemas.microsoft.com/office/drawing/2014/main" val="3335534387"/>
                    </a:ext>
                  </a:extLst>
                </a:gridCol>
                <a:gridCol w="206960">
                  <a:extLst>
                    <a:ext uri="{9D8B030D-6E8A-4147-A177-3AD203B41FA5}">
                      <a16:colId xmlns:a16="http://schemas.microsoft.com/office/drawing/2014/main" val="2433396506"/>
                    </a:ext>
                  </a:extLst>
                </a:gridCol>
              </a:tblGrid>
              <a:tr h="104737">
                <a:tc gridSpan="7">
                  <a:txBody>
                    <a:bodyPr/>
                    <a:lstStyle/>
                    <a:p>
                      <a:pPr algn="ctr">
                        <a:lnSpc>
                          <a:spcPct val="107000"/>
                        </a:lnSpc>
                        <a:spcAft>
                          <a:spcPts val="800"/>
                        </a:spcAft>
                      </a:pPr>
                      <a:r>
                        <a:rPr lang="en-ID" sz="1200">
                          <a:effectLst/>
                        </a:rPr>
                        <a:t>Loogbook Kegiatan Penyuluhan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1174711884"/>
                  </a:ext>
                </a:extLst>
              </a:tr>
              <a:tr h="214869">
                <a:tc>
                  <a:txBody>
                    <a:bodyPr/>
                    <a:lstStyle/>
                    <a:p>
                      <a:pPr algn="just">
                        <a:lnSpc>
                          <a:spcPct val="107000"/>
                        </a:lnSpc>
                        <a:spcAft>
                          <a:spcPts val="800"/>
                        </a:spcAft>
                      </a:pPr>
                      <a:r>
                        <a:rPr lang="en-ID" sz="1200">
                          <a:effectLst/>
                        </a:rPr>
                        <a:t>No</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Uraian Kegiatan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Tanggal dan Waktu</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Catatan Kegiatan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Hasil yang di Capai</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Ket</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251734142"/>
                  </a:ext>
                </a:extLst>
              </a:tr>
              <a:tr h="545266">
                <a:tc>
                  <a:txBody>
                    <a:bodyPr/>
                    <a:lstStyle/>
                    <a:p>
                      <a:pPr algn="just">
                        <a:lnSpc>
                          <a:spcPct val="107000"/>
                        </a:lnSpc>
                        <a:spcAft>
                          <a:spcPts val="800"/>
                        </a:spcAft>
                      </a:pPr>
                      <a:r>
                        <a:rPr lang="en-ID" sz="1200">
                          <a:effectLst/>
                        </a:rPr>
                        <a:t>1</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dirty="0" err="1">
                          <a:effectLst/>
                        </a:rPr>
                        <a:t>Diskusi</a:t>
                      </a:r>
                      <a:r>
                        <a:rPr lang="en-ID" sz="1200" dirty="0">
                          <a:effectLst/>
                        </a:rPr>
                        <a:t> Program </a:t>
                      </a:r>
                      <a:r>
                        <a:rPr lang="en-ID" sz="1200" dirty="0" err="1">
                          <a:effectLst/>
                        </a:rPr>
                        <a:t>bersama</a:t>
                      </a:r>
                      <a:r>
                        <a:rPr lang="en-ID" sz="1200" dirty="0">
                          <a:effectLst/>
                        </a:rPr>
                        <a:t> </a:t>
                      </a:r>
                      <a:r>
                        <a:rPr lang="en-ID" sz="1200" dirty="0" err="1">
                          <a:effectLst/>
                        </a:rPr>
                        <a:t>Kelompok</a:t>
                      </a:r>
                      <a:r>
                        <a:rPr lang="en-ID" sz="1200" dirty="0">
                          <a:effectLst/>
                        </a:rPr>
                        <a:t> </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dirty="0">
                          <a:effectLst/>
                        </a:rPr>
                        <a:t>24 April 2025/11.00</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Diskusi bersama kelompok dalam membahas program yang di jalankan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Telah Melakukan Diskusi mengenai program bersama Kelompok</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100% (tersedia Program)</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599126128"/>
                  </a:ext>
                </a:extLst>
              </a:tr>
              <a:tr h="765531">
                <a:tc>
                  <a:txBody>
                    <a:bodyPr/>
                    <a:lstStyle/>
                    <a:p>
                      <a:pPr algn="just">
                        <a:lnSpc>
                          <a:spcPct val="107000"/>
                        </a:lnSpc>
                        <a:spcAft>
                          <a:spcPts val="800"/>
                        </a:spcAft>
                      </a:pPr>
                      <a:r>
                        <a:rPr lang="en-ID" sz="1200">
                          <a:effectLst/>
                        </a:rPr>
                        <a:t>2</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dirty="0" err="1">
                          <a:effectLst/>
                        </a:rPr>
                        <a:t>Pengumpulan</a:t>
                      </a:r>
                      <a:r>
                        <a:rPr lang="en-ID" sz="1200" dirty="0">
                          <a:effectLst/>
                        </a:rPr>
                        <a:t> </a:t>
                      </a:r>
                      <a:r>
                        <a:rPr lang="en-ID" sz="1200" dirty="0" err="1">
                          <a:effectLst/>
                        </a:rPr>
                        <a:t>Bahan</a:t>
                      </a:r>
                      <a:r>
                        <a:rPr lang="en-ID" sz="1200" dirty="0">
                          <a:effectLst/>
                        </a:rPr>
                        <a:t> – </a:t>
                      </a:r>
                      <a:r>
                        <a:rPr lang="en-ID" sz="1200" dirty="0" err="1">
                          <a:effectLst/>
                        </a:rPr>
                        <a:t>bahan</a:t>
                      </a:r>
                      <a:r>
                        <a:rPr lang="en-ID" sz="1200" dirty="0">
                          <a:effectLst/>
                        </a:rPr>
                        <a:t> </a:t>
                      </a:r>
                      <a:r>
                        <a:rPr lang="en-ID" sz="1200" dirty="0" err="1">
                          <a:effectLst/>
                        </a:rPr>
                        <a:t>pembuatan</a:t>
                      </a:r>
                      <a:r>
                        <a:rPr lang="en-ID" sz="1200" dirty="0">
                          <a:effectLst/>
                        </a:rPr>
                        <a:t> </a:t>
                      </a:r>
                      <a:r>
                        <a:rPr lang="en-ID" sz="1200" dirty="0" err="1">
                          <a:effectLst/>
                        </a:rPr>
                        <a:t>pupuk</a:t>
                      </a:r>
                      <a:r>
                        <a:rPr lang="en-ID" sz="1200" dirty="0">
                          <a:effectLst/>
                        </a:rPr>
                        <a:t>, </a:t>
                      </a:r>
                      <a:r>
                        <a:rPr lang="en-ID" sz="1200" dirty="0" err="1">
                          <a:effectLst/>
                        </a:rPr>
                        <a:t>Pakan</a:t>
                      </a:r>
                      <a:r>
                        <a:rPr lang="en-ID" sz="1200" dirty="0">
                          <a:effectLst/>
                        </a:rPr>
                        <a:t> </a:t>
                      </a:r>
                      <a:r>
                        <a:rPr lang="en-ID" sz="1200" dirty="0" err="1">
                          <a:effectLst/>
                        </a:rPr>
                        <a:t>Silase</a:t>
                      </a:r>
                      <a:r>
                        <a:rPr lang="en-ID" sz="1200" dirty="0">
                          <a:effectLst/>
                        </a:rPr>
                        <a:t>, </a:t>
                      </a:r>
                      <a:r>
                        <a:rPr lang="en-ID" sz="1200" dirty="0" err="1">
                          <a:effectLst/>
                        </a:rPr>
                        <a:t>Kambambang</a:t>
                      </a:r>
                      <a:r>
                        <a:rPr lang="en-ID" sz="1200" dirty="0">
                          <a:effectLst/>
                        </a:rPr>
                        <a:t>, </a:t>
                      </a:r>
                      <a:r>
                        <a:rPr lang="en-ID" sz="1200" dirty="0" err="1">
                          <a:effectLst/>
                        </a:rPr>
                        <a:t>telur</a:t>
                      </a:r>
                      <a:r>
                        <a:rPr lang="en-ID" sz="1200" dirty="0">
                          <a:effectLst/>
                        </a:rPr>
                        <a:t> </a:t>
                      </a:r>
                      <a:r>
                        <a:rPr lang="en-ID" sz="1200" dirty="0" err="1">
                          <a:effectLst/>
                        </a:rPr>
                        <a:t>asin</a:t>
                      </a:r>
                      <a:r>
                        <a:rPr lang="en-ID" sz="1200" dirty="0">
                          <a:effectLst/>
                        </a:rPr>
                        <a:t>, MOL </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Pengumpulan bahan – bahan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Tersedia bahan dasar pembuatan pupuk</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100%</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968321000"/>
                  </a:ext>
                </a:extLst>
              </a:tr>
              <a:tr h="325001">
                <a:tc>
                  <a:txBody>
                    <a:bodyPr/>
                    <a:lstStyle/>
                    <a:p>
                      <a:pPr algn="just">
                        <a:lnSpc>
                          <a:spcPct val="107000"/>
                        </a:lnSpc>
                        <a:spcAft>
                          <a:spcPts val="800"/>
                        </a:spcAft>
                      </a:pPr>
                      <a:r>
                        <a:rPr lang="en-ID" sz="1200">
                          <a:effectLst/>
                        </a:rPr>
                        <a:t>3</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dirty="0">
                          <a:effectLst/>
                        </a:rPr>
                        <a:t>Proses </a:t>
                      </a:r>
                      <a:r>
                        <a:rPr lang="en-ID" sz="1200" dirty="0" err="1">
                          <a:effectLst/>
                        </a:rPr>
                        <a:t>Pembuatan</a:t>
                      </a:r>
                      <a:r>
                        <a:rPr lang="en-ID" sz="1200" dirty="0">
                          <a:effectLst/>
                        </a:rPr>
                        <a:t> di </a:t>
                      </a:r>
                      <a:r>
                        <a:rPr lang="en-ID" sz="1200" dirty="0" err="1">
                          <a:effectLst/>
                        </a:rPr>
                        <a:t>kelompok</a:t>
                      </a:r>
                      <a:r>
                        <a:rPr lang="en-ID" sz="1200" dirty="0">
                          <a:effectLst/>
                        </a:rPr>
                        <a:t> </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Proses pembuatan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Tersediaya produk sebelum turun di lapangan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100%</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642755916"/>
                  </a:ext>
                </a:extLst>
              </a:tr>
              <a:tr h="545266">
                <a:tc>
                  <a:txBody>
                    <a:bodyPr/>
                    <a:lstStyle/>
                    <a:p>
                      <a:pPr algn="just">
                        <a:lnSpc>
                          <a:spcPct val="107000"/>
                        </a:lnSpc>
                        <a:spcAft>
                          <a:spcPts val="800"/>
                        </a:spcAft>
                      </a:pPr>
                      <a:r>
                        <a:rPr lang="en-ID" sz="1200">
                          <a:effectLst/>
                        </a:rPr>
                        <a:t>4</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dirty="0" err="1">
                          <a:effectLst/>
                        </a:rPr>
                        <a:t>Diskusi</a:t>
                      </a:r>
                      <a:r>
                        <a:rPr lang="en-ID" sz="1200" dirty="0">
                          <a:effectLst/>
                        </a:rPr>
                        <a:t> </a:t>
                      </a:r>
                      <a:r>
                        <a:rPr lang="en-ID" sz="1200" dirty="0" err="1">
                          <a:effectLst/>
                        </a:rPr>
                        <a:t>memilih</a:t>
                      </a:r>
                      <a:r>
                        <a:rPr lang="en-ID" sz="1200" dirty="0">
                          <a:effectLst/>
                        </a:rPr>
                        <a:t> </a:t>
                      </a:r>
                      <a:r>
                        <a:rPr lang="en-ID" sz="1200" dirty="0" err="1">
                          <a:effectLst/>
                        </a:rPr>
                        <a:t>metode</a:t>
                      </a:r>
                      <a:r>
                        <a:rPr lang="en-ID" sz="1200" dirty="0">
                          <a:effectLst/>
                        </a:rPr>
                        <a:t> dan media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Proses memilih metode dan media</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Telah melakukan metode penyuluhan dan media yang digunakan dalam melakukan penyuluhan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100%</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432099239"/>
                  </a:ext>
                </a:extLst>
              </a:tr>
              <a:tr h="325001">
                <a:tc>
                  <a:txBody>
                    <a:bodyPr/>
                    <a:lstStyle/>
                    <a:p>
                      <a:pPr algn="just">
                        <a:lnSpc>
                          <a:spcPct val="107000"/>
                        </a:lnSpc>
                        <a:spcAft>
                          <a:spcPts val="800"/>
                        </a:spcAft>
                      </a:pPr>
                      <a:r>
                        <a:rPr lang="en-ID" sz="1200">
                          <a:effectLst/>
                        </a:rPr>
                        <a:t>5</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dirty="0" err="1">
                          <a:effectLst/>
                        </a:rPr>
                        <a:t>Penyuluhan</a:t>
                      </a:r>
                      <a:r>
                        <a:rPr lang="en-ID" sz="1200" dirty="0">
                          <a:effectLst/>
                        </a:rPr>
                        <a:t> di </a:t>
                      </a:r>
                      <a:r>
                        <a:rPr lang="en-ID" sz="1200" dirty="0" err="1">
                          <a:effectLst/>
                        </a:rPr>
                        <a:t>Desa</a:t>
                      </a:r>
                      <a:r>
                        <a:rPr lang="en-ID" sz="1200" dirty="0">
                          <a:effectLst/>
                        </a:rPr>
                        <a:t> …… </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Penyuluhan dan Praktik pembuatan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Telah melakukan penyuluhan pembuatan …. Di desa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100%</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918760528"/>
                  </a:ext>
                </a:extLst>
              </a:tr>
              <a:tr h="435134">
                <a:tc>
                  <a:txBody>
                    <a:bodyPr/>
                    <a:lstStyle/>
                    <a:p>
                      <a:pPr algn="just">
                        <a:lnSpc>
                          <a:spcPct val="107000"/>
                        </a:lnSpc>
                        <a:spcAft>
                          <a:spcPts val="800"/>
                        </a:spcAft>
                      </a:pPr>
                      <a:r>
                        <a:rPr lang="en-ID" sz="1200">
                          <a:effectLst/>
                        </a:rPr>
                        <a:t>6</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dirty="0" err="1">
                          <a:effectLst/>
                        </a:rPr>
                        <a:t>Pengecekkan</a:t>
                      </a:r>
                      <a:r>
                        <a:rPr lang="en-ID" sz="1200" dirty="0">
                          <a:effectLst/>
                        </a:rPr>
                        <a:t> </a:t>
                      </a:r>
                      <a:r>
                        <a:rPr lang="en-ID" sz="1200" dirty="0" err="1">
                          <a:effectLst/>
                        </a:rPr>
                        <a:t>Produk</a:t>
                      </a:r>
                      <a:r>
                        <a:rPr lang="en-ID" sz="1200" dirty="0">
                          <a:effectLst/>
                        </a:rPr>
                        <a:t> di </a:t>
                      </a:r>
                      <a:r>
                        <a:rPr lang="en-ID" sz="1200" dirty="0" err="1">
                          <a:effectLst/>
                        </a:rPr>
                        <a:t>desa</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Pengecekkan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Telah terlaksananya pengecekkan dan pembalikan pupuk dan lain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100%</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4170377698"/>
                  </a:ext>
                </a:extLst>
              </a:tr>
              <a:tr h="545266">
                <a:tc>
                  <a:txBody>
                    <a:bodyPr/>
                    <a:lstStyle/>
                    <a:p>
                      <a:pPr algn="just">
                        <a:lnSpc>
                          <a:spcPct val="107000"/>
                        </a:lnSpc>
                        <a:spcAft>
                          <a:spcPts val="800"/>
                        </a:spcAft>
                      </a:pPr>
                      <a:r>
                        <a:rPr lang="en-ID" sz="1200">
                          <a:effectLst/>
                        </a:rPr>
                        <a:t>7</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dirty="0" err="1">
                          <a:effectLst/>
                        </a:rPr>
                        <a:t>Pengecekkan</a:t>
                      </a:r>
                      <a:r>
                        <a:rPr lang="en-ID" sz="1200" dirty="0">
                          <a:effectLst/>
                        </a:rPr>
                        <a:t> Masyarakat </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Pengecekkan Masyarakat</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Telah terlaksananya masyarakat melakukan edukasi Adopsi Inovasi dan Difusi Inovasi</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100%</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2152769771"/>
                  </a:ext>
                </a:extLst>
              </a:tr>
              <a:tr h="545266">
                <a:tc>
                  <a:txBody>
                    <a:bodyPr/>
                    <a:lstStyle/>
                    <a:p>
                      <a:pPr algn="just">
                        <a:lnSpc>
                          <a:spcPct val="107000"/>
                        </a:lnSpc>
                        <a:spcAft>
                          <a:spcPts val="800"/>
                        </a:spcAft>
                      </a:pPr>
                      <a:r>
                        <a:rPr lang="en-ID" sz="1200">
                          <a:effectLst/>
                        </a:rPr>
                        <a:t>8</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dirty="0" err="1">
                          <a:effectLst/>
                        </a:rPr>
                        <a:t>Evaluasi</a:t>
                      </a:r>
                      <a:r>
                        <a:rPr lang="en-ID" sz="1200" dirty="0">
                          <a:effectLst/>
                        </a:rPr>
                        <a:t> Program</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 </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Evaluasi Program Penyuluhan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Telah melakukan Evaluasi Program Penyuluhan dalam kelompok yang berjalan dan tidak berjalan</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gn="just">
                        <a:lnSpc>
                          <a:spcPct val="107000"/>
                        </a:lnSpc>
                        <a:spcAft>
                          <a:spcPts val="800"/>
                        </a:spcAft>
                      </a:pPr>
                      <a:r>
                        <a:rPr lang="en-ID" sz="1200">
                          <a:effectLst/>
                        </a:rPr>
                        <a:t>100%</a:t>
                      </a:r>
                      <a:endParaRPr lang="en-ID" sz="1200">
                        <a:effectLst/>
                        <a:latin typeface="Calibri" panose="020F0502020204030204" pitchFamily="34" charset="0"/>
                        <a:ea typeface="Calibri" panose="020F0502020204030204" pitchFamily="34" charset="0"/>
                        <a:cs typeface="Times New Roman" panose="02020603050405020304" pitchFamily="18" charset="0"/>
                      </a:endParaRPr>
                    </a:p>
                  </a:txBody>
                  <a:tcPr marL="38593" marR="38593" marT="0" marB="0"/>
                </a:tc>
                <a:tc>
                  <a:txBody>
                    <a:bodyPr/>
                    <a:lstStyle/>
                    <a:p>
                      <a:pPr>
                        <a:lnSpc>
                          <a:spcPct val="107000"/>
                        </a:lnSpc>
                        <a:spcAft>
                          <a:spcPts val="800"/>
                        </a:spcAft>
                      </a:pPr>
                      <a:r>
                        <a:rPr lang="en-ID" sz="1200" dirty="0">
                          <a:effectLst/>
                        </a:rPr>
                        <a:t> </a:t>
                      </a:r>
                      <a:endParaRPr lang="en-ID"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625330991"/>
                  </a:ext>
                </a:extLst>
              </a:tr>
            </a:tbl>
          </a:graphicData>
        </a:graphic>
      </p:graphicFrame>
    </p:spTree>
    <p:extLst>
      <p:ext uri="{BB962C8B-B14F-4D97-AF65-F5344CB8AC3E}">
        <p14:creationId xmlns:p14="http://schemas.microsoft.com/office/powerpoint/2010/main" val="20001110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128951" y="212263"/>
            <a:ext cx="6487610" cy="604781"/>
          </a:xfrm>
        </p:spPr>
        <p:txBody>
          <a:bodyPr/>
          <a:lstStyle/>
          <a:p>
            <a:r>
              <a:rPr lang="en-US" dirty="0" err="1">
                <a:latin typeface="Arial" panose="020B0604020202020204" pitchFamily="34" charset="0"/>
                <a:cs typeface="Arial" panose="020B0604020202020204" pitchFamily="34" charset="0"/>
              </a:rPr>
              <a:t>Loogbook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Kegiatan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Penyuluhan</a:t>
            </a:r>
            <a:endParaRPr lang="en-ID"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9" name="Google Shape;707;p61">
            <a:extLst>
              <a:ext uri="{FF2B5EF4-FFF2-40B4-BE49-F238E27FC236}">
                <a16:creationId xmlns:a16="http://schemas.microsoft.com/office/drawing/2014/main" id="{AD212ABD-E424-47AF-A189-41B8D12496C9}"/>
              </a:ext>
            </a:extLst>
          </p:cNvPr>
          <p:cNvSpPr txBox="1">
            <a:spLocks/>
          </p:cNvSpPr>
          <p:nvPr/>
        </p:nvSpPr>
        <p:spPr>
          <a:xfrm>
            <a:off x="0" y="5714569"/>
            <a:ext cx="7540610" cy="405653"/>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1, Hasil </a:t>
            </a:r>
            <a:r>
              <a:rPr lang="en-US" sz="2000" dirty="0" err="1">
                <a:latin typeface="Arial" panose="020B0604020202020204" pitchFamily="34" charset="0"/>
                <a:cs typeface="Arial" panose="020B0604020202020204" pitchFamily="34" charset="0"/>
              </a:rPr>
              <a:t>Kegiatan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8169C551-6402-4279-BE3D-91AACCE2F91C}"/>
              </a:ext>
            </a:extLst>
          </p:cNvPr>
          <p:cNvGraphicFramePr>
            <a:graphicFrameLocks noGrp="1"/>
          </p:cNvGraphicFramePr>
          <p:nvPr>
            <p:extLst>
              <p:ext uri="{D42A27DB-BD31-4B8C-83A1-F6EECF244321}">
                <p14:modId xmlns:p14="http://schemas.microsoft.com/office/powerpoint/2010/main" val="1907998364"/>
              </p:ext>
            </p:extLst>
          </p:nvPr>
        </p:nvGraphicFramePr>
        <p:xfrm>
          <a:off x="1" y="924036"/>
          <a:ext cx="9777046" cy="4790533"/>
        </p:xfrm>
        <a:graphic>
          <a:graphicData uri="http://schemas.openxmlformats.org/drawingml/2006/table">
            <a:tbl>
              <a:tblPr firstRow="1" firstCol="1" bandRow="1">
                <a:tableStyleId>{5C22544A-7EE6-4342-B048-85BDC9FD1C3A}</a:tableStyleId>
              </a:tblPr>
              <a:tblGrid>
                <a:gridCol w="466793">
                  <a:extLst>
                    <a:ext uri="{9D8B030D-6E8A-4147-A177-3AD203B41FA5}">
                      <a16:colId xmlns:a16="http://schemas.microsoft.com/office/drawing/2014/main" val="2713539715"/>
                    </a:ext>
                  </a:extLst>
                </a:gridCol>
                <a:gridCol w="1722298">
                  <a:extLst>
                    <a:ext uri="{9D8B030D-6E8A-4147-A177-3AD203B41FA5}">
                      <a16:colId xmlns:a16="http://schemas.microsoft.com/office/drawing/2014/main" val="901804866"/>
                    </a:ext>
                  </a:extLst>
                </a:gridCol>
                <a:gridCol w="1029288">
                  <a:extLst>
                    <a:ext uri="{9D8B030D-6E8A-4147-A177-3AD203B41FA5}">
                      <a16:colId xmlns:a16="http://schemas.microsoft.com/office/drawing/2014/main" val="1213588459"/>
                    </a:ext>
                  </a:extLst>
                </a:gridCol>
                <a:gridCol w="3498768">
                  <a:extLst>
                    <a:ext uri="{9D8B030D-6E8A-4147-A177-3AD203B41FA5}">
                      <a16:colId xmlns:a16="http://schemas.microsoft.com/office/drawing/2014/main" val="3374398155"/>
                    </a:ext>
                  </a:extLst>
                </a:gridCol>
                <a:gridCol w="2462548">
                  <a:extLst>
                    <a:ext uri="{9D8B030D-6E8A-4147-A177-3AD203B41FA5}">
                      <a16:colId xmlns:a16="http://schemas.microsoft.com/office/drawing/2014/main" val="1112241265"/>
                    </a:ext>
                  </a:extLst>
                </a:gridCol>
                <a:gridCol w="463252">
                  <a:extLst>
                    <a:ext uri="{9D8B030D-6E8A-4147-A177-3AD203B41FA5}">
                      <a16:colId xmlns:a16="http://schemas.microsoft.com/office/drawing/2014/main" val="842180299"/>
                    </a:ext>
                  </a:extLst>
                </a:gridCol>
                <a:gridCol w="134099">
                  <a:extLst>
                    <a:ext uri="{9D8B030D-6E8A-4147-A177-3AD203B41FA5}">
                      <a16:colId xmlns:a16="http://schemas.microsoft.com/office/drawing/2014/main" val="3350710023"/>
                    </a:ext>
                  </a:extLst>
                </a:gridCol>
              </a:tblGrid>
              <a:tr h="77948">
                <a:tc gridSpan="7">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Loogbook Kegiatan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3731585787"/>
                  </a:ext>
                </a:extLst>
              </a:tr>
              <a:tr h="77948">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No</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Uraian Kegiatan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Tanggal</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Catatan Kegiatan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Hasil yang di Capai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Ket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4127372658"/>
                  </a:ext>
                </a:extLst>
              </a:tr>
              <a:tr h="488326">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Diskusi</a:t>
                      </a:r>
                      <a:r>
                        <a:rPr lang="en-ID" sz="1000" dirty="0">
                          <a:effectLst/>
                          <a:latin typeface="Arial" panose="020B0604020202020204" pitchFamily="34" charset="0"/>
                          <a:cs typeface="Arial" panose="020B0604020202020204" pitchFamily="34" charset="0"/>
                        </a:rPr>
                        <a:t> Program </a:t>
                      </a:r>
                      <a:r>
                        <a:rPr lang="en-ID" sz="1000" dirty="0" err="1">
                          <a:effectLst/>
                          <a:latin typeface="Arial" panose="020B0604020202020204" pitchFamily="34" charset="0"/>
                          <a:cs typeface="Arial" panose="020B0604020202020204" pitchFamily="34" charset="0"/>
                        </a:rPr>
                        <a:t>bersama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Kelompok</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50000"/>
                        </a:lnSpc>
                        <a:spcAft>
                          <a:spcPts val="800"/>
                        </a:spcAft>
                      </a:pPr>
                      <a:r>
                        <a:rPr lang="en-ID" sz="1000" dirty="0">
                          <a:effectLst/>
                          <a:latin typeface="Arial" panose="020B0604020202020204" pitchFamily="34" charset="0"/>
                          <a:cs typeface="Arial" panose="020B0604020202020204" pitchFamily="34" charset="0"/>
                        </a:rPr>
                        <a:t>19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Diskusi bersama kelompok dalam membahas program penyuluhan tentang cara pembuatan telur asin dengan menggunakan bahan lokal</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Membuat telur Telur asin Menggunakan bahan lokal sebelum melakukan penyuluhan di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3285257180"/>
                  </a:ext>
                </a:extLst>
              </a:tr>
              <a:tr h="366784">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Pengumpulan Bahan – bahan pembuatan telur asin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 21 Maret 2025</a:t>
                      </a:r>
                    </a:p>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Pengumpulan bahan bahan: </a:t>
                      </a:r>
                    </a:p>
                    <a:p>
                      <a:pPr algn="just">
                        <a:lnSpc>
                          <a:spcPct val="107000"/>
                        </a:lnSpc>
                        <a:spcAft>
                          <a:spcPts val="800"/>
                        </a:spcAft>
                      </a:pPr>
                      <a:r>
                        <a:rPr lang="en-ID" sz="1000">
                          <a:effectLst/>
                          <a:latin typeface="Arial" panose="020B0604020202020204" pitchFamily="34" charset="0"/>
                          <a:cs typeface="Arial" panose="020B0604020202020204" pitchFamily="34" charset="0"/>
                        </a:rPr>
                        <a:t>Telur ayam ras, abu, garam laut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Tersedia bahan dasar dalam pembuatan telur asin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2279201447"/>
                  </a:ext>
                </a:extLst>
              </a:tr>
              <a:tr h="1498853">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Proses Pembuatan di 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25 Maret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marL="342900" lvl="0" indent="-342900" algn="just">
                        <a:lnSpc>
                          <a:spcPct val="107000"/>
                        </a:lnSpc>
                        <a:buFont typeface="Symbol" panose="05050102010706020507" pitchFamily="18" charset="2"/>
                        <a:buChar char=""/>
                      </a:pPr>
                      <a:r>
                        <a:rPr lang="en-ID" sz="1000" dirty="0" err="1">
                          <a:effectLst/>
                          <a:latin typeface="Arial" panose="020B0604020202020204" pitchFamily="34" charset="0"/>
                          <a:cs typeface="Arial" panose="020B0604020202020204" pitchFamily="34" charset="0"/>
                        </a:rPr>
                        <a:t>Cuci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telur</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dengan</a:t>
                      </a:r>
                      <a:r>
                        <a:rPr lang="en-ID" sz="1000" dirty="0">
                          <a:effectLst/>
                          <a:latin typeface="Arial" panose="020B0604020202020204" pitchFamily="34" charset="0"/>
                          <a:cs typeface="Arial" panose="020B0604020202020204" pitchFamily="34" charset="0"/>
                        </a:rPr>
                        <a:t> air </a:t>
                      </a:r>
                      <a:r>
                        <a:rPr lang="en-ID" sz="1000" dirty="0" err="1">
                          <a:effectLst/>
                          <a:latin typeface="Arial" panose="020B0604020202020204" pitchFamily="34" charset="0"/>
                          <a:cs typeface="Arial" panose="020B0604020202020204" pitchFamily="34" charset="0"/>
                        </a:rPr>
                        <a:t>bersih</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untuk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menghilangkan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kotoran</a:t>
                      </a:r>
                      <a:r>
                        <a:rPr lang="en-ID" sz="1000" dirty="0">
                          <a:effectLst/>
                          <a:latin typeface="Arial" panose="020B0604020202020204" pitchFamily="34" charset="0"/>
                          <a:cs typeface="Arial" panose="020B0604020202020204" pitchFamily="34" charset="0"/>
                        </a:rPr>
                        <a:t>.</a:t>
                      </a:r>
                    </a:p>
                    <a:p>
                      <a:pPr marL="342900" lvl="0" indent="-342900" algn="just">
                        <a:lnSpc>
                          <a:spcPct val="107000"/>
                        </a:lnSpc>
                        <a:buFont typeface="Symbol" panose="05050102010706020507" pitchFamily="18" charset="2"/>
                        <a:buChar char=""/>
                      </a:pPr>
                      <a:r>
                        <a:rPr lang="en-ID" sz="1000" dirty="0" err="1">
                          <a:effectLst/>
                          <a:latin typeface="Arial" panose="020B0604020202020204" pitchFamily="34" charset="0"/>
                          <a:cs typeface="Arial" panose="020B0604020202020204" pitchFamily="34" charset="0"/>
                        </a:rPr>
                        <a:t>Pastikan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terlur</a:t>
                      </a:r>
                      <a:r>
                        <a:rPr lang="en-ID" sz="1000" dirty="0">
                          <a:effectLst/>
                          <a:latin typeface="Arial" panose="020B0604020202020204" pitchFamily="34" charset="0"/>
                          <a:cs typeface="Arial" panose="020B0604020202020204" pitchFamily="34" charset="0"/>
                        </a:rPr>
                        <a:t> yang </a:t>
                      </a:r>
                      <a:r>
                        <a:rPr lang="en-ID" sz="1000" dirty="0" err="1">
                          <a:effectLst/>
                          <a:latin typeface="Arial" panose="020B0604020202020204" pitchFamily="34" charset="0"/>
                          <a:cs typeface="Arial" panose="020B0604020202020204" pitchFamily="34" charset="0"/>
                        </a:rPr>
                        <a:t>akan</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olah</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tidak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mengapung</a:t>
                      </a:r>
                      <a:r>
                        <a:rPr lang="en-ID" sz="1000" dirty="0">
                          <a:effectLst/>
                          <a:latin typeface="Arial" panose="020B0604020202020204" pitchFamily="34" charset="0"/>
                          <a:cs typeface="Arial" panose="020B0604020202020204" pitchFamily="34" charset="0"/>
                        </a:rPr>
                        <a:t> </a:t>
                      </a:r>
                    </a:p>
                    <a:p>
                      <a:pPr marL="342900" lvl="0" indent="-342900" algn="just">
                        <a:lnSpc>
                          <a:spcPct val="107000"/>
                        </a:lnSpc>
                        <a:buFont typeface="Symbol" panose="05050102010706020507" pitchFamily="18" charset="2"/>
                        <a:buChar char=""/>
                      </a:pPr>
                      <a:r>
                        <a:rPr lang="en-ID" sz="1000" dirty="0" err="1">
                          <a:effectLst/>
                          <a:latin typeface="Arial" panose="020B0604020202020204" pitchFamily="34" charset="0"/>
                          <a:cs typeface="Arial" panose="020B0604020202020204" pitchFamily="34" charset="0"/>
                        </a:rPr>
                        <a:t>Keringkan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telur</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dengan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kaian</a:t>
                      </a:r>
                      <a:r>
                        <a:rPr lang="en-ID" sz="1000" dirty="0">
                          <a:effectLst/>
                          <a:latin typeface="Arial" panose="020B0604020202020204" pitchFamily="34" charset="0"/>
                          <a:cs typeface="Arial" panose="020B0604020202020204" pitchFamily="34" charset="0"/>
                        </a:rPr>
                        <a:t> lap </a:t>
                      </a:r>
                    </a:p>
                    <a:p>
                      <a:pPr marL="342900" lvl="0" indent="-342900" algn="just">
                        <a:lnSpc>
                          <a:spcPct val="107000"/>
                        </a:lnSpc>
                        <a:buFont typeface="Symbol" panose="05050102010706020507" pitchFamily="18" charset="2"/>
                        <a:buChar char=""/>
                      </a:pPr>
                      <a:r>
                        <a:rPr lang="en-ID" sz="1000" dirty="0" err="1">
                          <a:effectLst/>
                          <a:latin typeface="Arial" panose="020B0604020202020204" pitchFamily="34" charset="0"/>
                          <a:cs typeface="Arial" panose="020B0604020202020204" pitchFamily="34" charset="0"/>
                        </a:rPr>
                        <a:t>Masukan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abu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bakar</a:t>
                      </a:r>
                      <a:r>
                        <a:rPr lang="en-ID" sz="1000" dirty="0">
                          <a:effectLst/>
                          <a:latin typeface="Arial" panose="020B0604020202020204" pitchFamily="34" charset="0"/>
                          <a:cs typeface="Arial" panose="020B0604020202020204" pitchFamily="34" charset="0"/>
                        </a:rPr>
                        <a:t> dan garam </a:t>
                      </a:r>
                      <a:r>
                        <a:rPr lang="en-ID" sz="1000" dirty="0" err="1">
                          <a:effectLst/>
                          <a:latin typeface="Arial" panose="020B0604020202020204" pitchFamily="34" charset="0"/>
                          <a:cs typeface="Arial" panose="020B0604020202020204" pitchFamily="34" charset="0"/>
                        </a:rPr>
                        <a:t>kedalam</a:t>
                      </a:r>
                      <a:r>
                        <a:rPr lang="en-ID" sz="1000" dirty="0">
                          <a:effectLst/>
                          <a:latin typeface="Arial" panose="020B0604020202020204" pitchFamily="34" charset="0"/>
                          <a:cs typeface="Arial" panose="020B0604020202020204" pitchFamily="34" charset="0"/>
                        </a:rPr>
                        <a:t> ember </a:t>
                      </a:r>
                      <a:r>
                        <a:rPr lang="en-ID" sz="1000" dirty="0" err="1">
                          <a:effectLst/>
                          <a:latin typeface="Arial" panose="020B0604020202020204" pitchFamily="34" charset="0"/>
                          <a:cs typeface="Arial" panose="020B0604020202020204" pitchFamily="34" charset="0"/>
                        </a:rPr>
                        <a:t>atau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baskom</a:t>
                      </a:r>
                      <a:r>
                        <a:rPr lang="en-ID" sz="1000" dirty="0">
                          <a:effectLst/>
                          <a:latin typeface="Arial" panose="020B0604020202020204" pitchFamily="34" charset="0"/>
                          <a:cs typeface="Arial" panose="020B0604020202020204" pitchFamily="34" charset="0"/>
                        </a:rPr>
                        <a:t> </a:t>
                      </a:r>
                    </a:p>
                    <a:p>
                      <a:pPr marL="342900" lvl="0" indent="-342900" algn="just">
                        <a:lnSpc>
                          <a:spcPct val="107000"/>
                        </a:lnSpc>
                        <a:buFont typeface="Symbol" panose="05050102010706020507" pitchFamily="18" charset="2"/>
                        <a:buChar char=""/>
                      </a:pPr>
                      <a:r>
                        <a:rPr lang="en-ID" sz="1000" dirty="0" err="1">
                          <a:effectLst/>
                          <a:latin typeface="Arial" panose="020B0604020202020204" pitchFamily="34" charset="0"/>
                          <a:cs typeface="Arial" panose="020B0604020202020204" pitchFamily="34" charset="0"/>
                        </a:rPr>
                        <a:t>Aduk</a:t>
                      </a:r>
                      <a:r>
                        <a:rPr lang="en-ID" sz="1000" dirty="0">
                          <a:effectLst/>
                          <a:latin typeface="Arial" panose="020B0604020202020204" pitchFamily="34" charset="0"/>
                          <a:cs typeface="Arial" panose="020B0604020202020204" pitchFamily="34" charset="0"/>
                        </a:rPr>
                        <a:t> rata </a:t>
                      </a:r>
                      <a:r>
                        <a:rPr lang="en-ID" sz="1000" dirty="0" err="1">
                          <a:effectLst/>
                          <a:latin typeface="Arial" panose="020B0604020202020204" pitchFamily="34" charset="0"/>
                          <a:cs typeface="Arial" panose="020B0604020202020204" pitchFamily="34" charset="0"/>
                        </a:rPr>
                        <a:t>antara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abu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bakar</a:t>
                      </a:r>
                      <a:r>
                        <a:rPr lang="en-ID" sz="1000" dirty="0">
                          <a:effectLst/>
                          <a:latin typeface="Arial" panose="020B0604020202020204" pitchFamily="34" charset="0"/>
                          <a:cs typeface="Arial" panose="020B0604020202020204" pitchFamily="34" charset="0"/>
                        </a:rPr>
                        <a:t> dan garam </a:t>
                      </a:r>
                    </a:p>
                    <a:p>
                      <a:pPr marL="342900" lvl="0" indent="-342900" algn="just">
                        <a:lnSpc>
                          <a:spcPct val="107000"/>
                        </a:lnSpc>
                        <a:buFont typeface="Symbol" panose="05050102010706020507" pitchFamily="18" charset="2"/>
                        <a:buChar char=""/>
                      </a:pPr>
                      <a:r>
                        <a:rPr lang="en-ID" sz="1000" dirty="0" err="1">
                          <a:effectLst/>
                          <a:latin typeface="Arial" panose="020B0604020202020204" pitchFamily="34" charset="0"/>
                          <a:cs typeface="Arial" panose="020B0604020202020204" pitchFamily="34" charset="0"/>
                        </a:rPr>
                        <a:t>Masukan</a:t>
                      </a:r>
                      <a:r>
                        <a:rPr lang="en-ID" sz="1000" dirty="0">
                          <a:effectLst/>
                          <a:latin typeface="Arial" panose="020B0604020202020204" pitchFamily="34" charset="0"/>
                          <a:cs typeface="Arial" panose="020B0604020202020204" pitchFamily="34" charset="0"/>
                        </a:rPr>
                        <a:t> air </a:t>
                      </a:r>
                      <a:r>
                        <a:rPr lang="en-ID" sz="1000" dirty="0" err="1">
                          <a:effectLst/>
                          <a:latin typeface="Arial" panose="020B0604020202020204" pitchFamily="34" charset="0"/>
                          <a:cs typeface="Arial" panose="020B0604020202020204" pitchFamily="34" charset="0"/>
                        </a:rPr>
                        <a:t>secukupnya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kedalam</a:t>
                      </a:r>
                      <a:r>
                        <a:rPr lang="en-ID" sz="1000" dirty="0">
                          <a:effectLst/>
                          <a:latin typeface="Arial" panose="020B0604020202020204" pitchFamily="34" charset="0"/>
                          <a:cs typeface="Arial" panose="020B0604020202020204" pitchFamily="34" charset="0"/>
                        </a:rPr>
                        <a:t> ember </a:t>
                      </a:r>
                    </a:p>
                    <a:p>
                      <a:pPr marL="342900" lvl="0" indent="-342900" algn="just">
                        <a:lnSpc>
                          <a:spcPct val="107000"/>
                        </a:lnSpc>
                        <a:buFont typeface="Symbol" panose="05050102010706020507" pitchFamily="18" charset="2"/>
                        <a:buChar char=""/>
                      </a:pPr>
                      <a:r>
                        <a:rPr lang="en-ID" sz="1000" dirty="0">
                          <a:effectLst/>
                          <a:latin typeface="Arial" panose="020B0604020202020204" pitchFamily="34" charset="0"/>
                          <a:cs typeface="Arial" panose="020B0604020202020204" pitchFamily="34" charset="0"/>
                        </a:rPr>
                        <a:t>Lalu </a:t>
                      </a:r>
                      <a:r>
                        <a:rPr lang="en-ID" sz="1000" dirty="0" err="1">
                          <a:effectLst/>
                          <a:latin typeface="Arial" panose="020B0604020202020204" pitchFamily="34" charset="0"/>
                          <a:cs typeface="Arial" panose="020B0604020202020204" pitchFamily="34" charset="0"/>
                        </a:rPr>
                        <a:t>aduk</a:t>
                      </a:r>
                      <a:r>
                        <a:rPr lang="en-ID" sz="1000" dirty="0">
                          <a:effectLst/>
                          <a:latin typeface="Arial" panose="020B0604020202020204" pitchFamily="34" charset="0"/>
                          <a:cs typeface="Arial" panose="020B0604020202020204" pitchFamily="34" charset="0"/>
                        </a:rPr>
                        <a:t> rata </a:t>
                      </a:r>
                      <a:r>
                        <a:rPr lang="en-ID" sz="1000" dirty="0" err="1">
                          <a:effectLst/>
                          <a:latin typeface="Arial" panose="020B0604020202020204" pitchFamily="34" charset="0"/>
                          <a:cs typeface="Arial" panose="020B0604020202020204" pitchFamily="34" charset="0"/>
                        </a:rPr>
                        <a:t>sampai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semuanya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terkena</a:t>
                      </a:r>
                      <a:r>
                        <a:rPr lang="en-ID" sz="1000" dirty="0">
                          <a:effectLst/>
                          <a:latin typeface="Arial" panose="020B0604020202020204" pitchFamily="34" charset="0"/>
                          <a:cs typeface="Arial" panose="020B0604020202020204" pitchFamily="34" charset="0"/>
                        </a:rPr>
                        <a:t> air </a:t>
                      </a:r>
                    </a:p>
                    <a:p>
                      <a:pPr marL="342900" lvl="0" indent="-342900" algn="just">
                        <a:lnSpc>
                          <a:spcPct val="107000"/>
                        </a:lnSpc>
                        <a:buFont typeface="Symbol" panose="05050102010706020507" pitchFamily="18" charset="2"/>
                        <a:buChar char=""/>
                      </a:pPr>
                      <a:r>
                        <a:rPr lang="en-ID" sz="1000" dirty="0" err="1">
                          <a:effectLst/>
                          <a:latin typeface="Arial" panose="020B0604020202020204" pitchFamily="34" charset="0"/>
                          <a:cs typeface="Arial" panose="020B0604020202020204" pitchFamily="34" charset="0"/>
                        </a:rPr>
                        <a:t>Lumuri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telur</a:t>
                      </a:r>
                      <a:r>
                        <a:rPr lang="en-ID" sz="1000" dirty="0">
                          <a:effectLst/>
                          <a:latin typeface="Arial" panose="020B0604020202020204" pitchFamily="34" charset="0"/>
                          <a:cs typeface="Arial" panose="020B0604020202020204" pitchFamily="34" charset="0"/>
                        </a:rPr>
                        <a:t> yang </a:t>
                      </a:r>
                      <a:r>
                        <a:rPr lang="en-ID" sz="1000" dirty="0" err="1">
                          <a:effectLst/>
                          <a:latin typeface="Arial" panose="020B0604020202020204" pitchFamily="34" charset="0"/>
                          <a:cs typeface="Arial" panose="020B0604020202020204" pitchFamily="34" charset="0"/>
                        </a:rPr>
                        <a:t>sudah</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kering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dengan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abu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bakar</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tersebut</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sampai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menggumpal</a:t>
                      </a:r>
                      <a:r>
                        <a:rPr lang="en-ID" sz="1000" dirty="0">
                          <a:effectLst/>
                          <a:latin typeface="Arial" panose="020B0604020202020204" pitchFamily="34" charset="0"/>
                          <a:cs typeface="Arial" panose="020B0604020202020204" pitchFamily="34" charset="0"/>
                        </a:rPr>
                        <a:t> </a:t>
                      </a:r>
                    </a:p>
                    <a:p>
                      <a:pPr marL="342900" lvl="0" indent="-342900" algn="just">
                        <a:lnSpc>
                          <a:spcPct val="107000"/>
                        </a:lnSpc>
                        <a:spcAft>
                          <a:spcPts val="800"/>
                        </a:spcAft>
                        <a:buFont typeface="Symbol" panose="05050102010706020507" pitchFamily="18" charset="2"/>
                        <a:buChar char=""/>
                      </a:pPr>
                      <a:r>
                        <a:rPr lang="en-ID" sz="1000" dirty="0" err="1">
                          <a:effectLst/>
                          <a:latin typeface="Arial" panose="020B0604020202020204" pitchFamily="34" charset="0"/>
                          <a:cs typeface="Arial" panose="020B0604020202020204" pitchFamily="34" charset="0"/>
                        </a:rPr>
                        <a:t>Telur</a:t>
                      </a:r>
                      <a:r>
                        <a:rPr lang="en-ID" sz="1000" dirty="0">
                          <a:effectLst/>
                          <a:latin typeface="Arial" panose="020B0604020202020204" pitchFamily="34" charset="0"/>
                          <a:cs typeface="Arial" panose="020B0604020202020204" pitchFamily="34" charset="0"/>
                        </a:rPr>
                        <a:t> yang </a:t>
                      </a:r>
                      <a:r>
                        <a:rPr lang="en-ID" sz="1000" dirty="0" err="1">
                          <a:effectLst/>
                          <a:latin typeface="Arial" panose="020B0604020202020204" pitchFamily="34" charset="0"/>
                          <a:cs typeface="Arial" panose="020B0604020202020204" pitchFamily="34" charset="0"/>
                        </a:rPr>
                        <a:t>lumuri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tersebut</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simpan</a:t>
                      </a:r>
                      <a:r>
                        <a:rPr lang="en-ID" sz="1000" dirty="0">
                          <a:effectLst/>
                          <a:latin typeface="Arial" panose="020B0604020202020204" pitchFamily="34" charset="0"/>
                          <a:cs typeface="Arial" panose="020B0604020202020204" pitchFamily="34" charset="0"/>
                        </a:rPr>
                        <a:t> ember </a:t>
                      </a:r>
                      <a:r>
                        <a:rPr lang="en-ID" sz="1000" dirty="0" err="1">
                          <a:effectLst/>
                          <a:latin typeface="Arial" panose="020B0604020202020204" pitchFamily="34" charset="0"/>
                          <a:cs typeface="Arial" panose="020B0604020202020204" pitchFamily="34" charset="0"/>
                        </a:rPr>
                        <a:t>selama</a:t>
                      </a:r>
                      <a:r>
                        <a:rPr lang="en-ID" sz="1000" dirty="0">
                          <a:effectLst/>
                          <a:latin typeface="Arial" panose="020B0604020202020204" pitchFamily="34" charset="0"/>
                          <a:cs typeface="Arial" panose="020B0604020202020204" pitchFamily="34" charset="0"/>
                        </a:rPr>
                        <a:t> 14 </a:t>
                      </a:r>
                      <a:r>
                        <a:rPr lang="en-ID" sz="1000" dirty="0" err="1">
                          <a:effectLst/>
                          <a:latin typeface="Arial" panose="020B0604020202020204" pitchFamily="34" charset="0"/>
                          <a:cs typeface="Arial" panose="020B0604020202020204" pitchFamily="34" charset="0"/>
                        </a:rPr>
                        <a:t>hari</a:t>
                      </a: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Tersedianya produk sebelum turun lapangan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202859654"/>
                  </a:ext>
                </a:extLst>
              </a:tr>
              <a:tr h="324175">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4</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Diskusi memilih metode dan media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30 Maret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 memilih metode dan media: penyuluhan menggunakan media kuesioner dan leflet hasil diskusi 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Kelompok sepakat </a:t>
                      </a:r>
                    </a:p>
                    <a:p>
                      <a:pPr algn="just">
                        <a:lnSpc>
                          <a:spcPct val="107000"/>
                        </a:lnSpc>
                        <a:spcAft>
                          <a:spcPts val="800"/>
                        </a:spcAft>
                      </a:pPr>
                      <a:r>
                        <a:rPr lang="en-ID" sz="1000">
                          <a:effectLst/>
                          <a:latin typeface="Arial" panose="020B0604020202020204" pitchFamily="34" charset="0"/>
                          <a:cs typeface="Arial" panose="020B0604020202020204" pitchFamily="34" charset="0"/>
                        </a:rPr>
                        <a:t>Menggunakan media koesioner dan liflet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3498608981"/>
                  </a:ext>
                </a:extLst>
              </a:tr>
              <a:tr h="324175">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Penyuluhan di mauliru RT 04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5 April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Penyuluhan dan pelatihan pembuatan telur asin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melakukan penyuluhan pembuatan telur asin di kelurahan mauliru RT04</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3701323042"/>
                  </a:ext>
                </a:extLst>
              </a:tr>
              <a:tr h="324175">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6</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Pengecekkan Produk telur asin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13 April 2025</a:t>
                      </a:r>
                    </a:p>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Pengecekan produk apakah sudah di buat oleh masyarakat setelah pelatihan atau belum</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terlaksana pengecekan telir asin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4098074379"/>
                  </a:ext>
                </a:extLst>
              </a:tr>
              <a:tr h="160024">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7</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Pengecekkan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Pengecekkan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Belum terlaksana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487831142"/>
                  </a:ext>
                </a:extLst>
              </a:tr>
              <a:tr h="160024">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8</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Evaluasi Program</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Evaluasi Program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Belum terlaksana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761" marR="28761" marT="0" marB="0"/>
                </a:tc>
                <a:tc>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3791627997"/>
                  </a:ext>
                </a:extLst>
              </a:tr>
            </a:tbl>
          </a:graphicData>
        </a:graphic>
      </p:graphicFrame>
    </p:spTree>
    <p:extLst>
      <p:ext uri="{BB962C8B-B14F-4D97-AF65-F5344CB8AC3E}">
        <p14:creationId xmlns:p14="http://schemas.microsoft.com/office/powerpoint/2010/main" val="12940904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128951" y="212263"/>
            <a:ext cx="6487610" cy="604781"/>
          </a:xfrm>
        </p:spPr>
        <p:txBody>
          <a:bodyPr/>
          <a:lstStyle/>
          <a:p>
            <a:r>
              <a:rPr lang="en-US" dirty="0" err="1">
                <a:latin typeface="Arial" panose="020B0604020202020204" pitchFamily="34" charset="0"/>
                <a:cs typeface="Arial" panose="020B0604020202020204" pitchFamily="34" charset="0"/>
              </a:rPr>
              <a:t>Loogbook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Kegiatan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Penyuluhan</a:t>
            </a:r>
            <a:endParaRPr lang="en-ID"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9" name="Google Shape;707;p61">
            <a:extLst>
              <a:ext uri="{FF2B5EF4-FFF2-40B4-BE49-F238E27FC236}">
                <a16:creationId xmlns:a16="http://schemas.microsoft.com/office/drawing/2014/main" id="{AD212ABD-E424-47AF-A189-41B8D12496C9}"/>
              </a:ext>
            </a:extLst>
          </p:cNvPr>
          <p:cNvSpPr txBox="1">
            <a:spLocks/>
          </p:cNvSpPr>
          <p:nvPr/>
        </p:nvSpPr>
        <p:spPr>
          <a:xfrm>
            <a:off x="0" y="5766498"/>
            <a:ext cx="7540610" cy="405653"/>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2, Hasil </a:t>
            </a:r>
            <a:r>
              <a:rPr lang="en-US" sz="2000" dirty="0" err="1">
                <a:latin typeface="Arial" panose="020B0604020202020204" pitchFamily="34" charset="0"/>
                <a:cs typeface="Arial" panose="020B0604020202020204" pitchFamily="34" charset="0"/>
              </a:rPr>
              <a:t>Kegiatan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73BA1024-6A58-40A6-AD12-D003DA47D3E4}"/>
              </a:ext>
            </a:extLst>
          </p:cNvPr>
          <p:cNvGraphicFramePr>
            <a:graphicFrameLocks noGrp="1"/>
          </p:cNvGraphicFramePr>
          <p:nvPr>
            <p:extLst>
              <p:ext uri="{D42A27DB-BD31-4B8C-83A1-F6EECF244321}">
                <p14:modId xmlns:p14="http://schemas.microsoft.com/office/powerpoint/2010/main" val="3765826204"/>
              </p:ext>
            </p:extLst>
          </p:nvPr>
        </p:nvGraphicFramePr>
        <p:xfrm>
          <a:off x="0" y="1091502"/>
          <a:ext cx="10339755" cy="4674996"/>
        </p:xfrm>
        <a:graphic>
          <a:graphicData uri="http://schemas.openxmlformats.org/drawingml/2006/table">
            <a:tbl>
              <a:tblPr firstRow="1" firstCol="1" bandRow="1">
                <a:tableStyleId>{5C22544A-7EE6-4342-B048-85BDC9FD1C3A}</a:tableStyleId>
              </a:tblPr>
              <a:tblGrid>
                <a:gridCol w="602477">
                  <a:extLst>
                    <a:ext uri="{9D8B030D-6E8A-4147-A177-3AD203B41FA5}">
                      <a16:colId xmlns:a16="http://schemas.microsoft.com/office/drawing/2014/main" val="2176176092"/>
                    </a:ext>
                  </a:extLst>
                </a:gridCol>
                <a:gridCol w="1766739">
                  <a:extLst>
                    <a:ext uri="{9D8B030D-6E8A-4147-A177-3AD203B41FA5}">
                      <a16:colId xmlns:a16="http://schemas.microsoft.com/office/drawing/2014/main" val="4075320099"/>
                    </a:ext>
                  </a:extLst>
                </a:gridCol>
                <a:gridCol w="1091436">
                  <a:extLst>
                    <a:ext uri="{9D8B030D-6E8A-4147-A177-3AD203B41FA5}">
                      <a16:colId xmlns:a16="http://schemas.microsoft.com/office/drawing/2014/main" val="1077861810"/>
                    </a:ext>
                  </a:extLst>
                </a:gridCol>
                <a:gridCol w="3451448">
                  <a:extLst>
                    <a:ext uri="{9D8B030D-6E8A-4147-A177-3AD203B41FA5}">
                      <a16:colId xmlns:a16="http://schemas.microsoft.com/office/drawing/2014/main" val="1960285889"/>
                    </a:ext>
                  </a:extLst>
                </a:gridCol>
                <a:gridCol w="2303657">
                  <a:extLst>
                    <a:ext uri="{9D8B030D-6E8A-4147-A177-3AD203B41FA5}">
                      <a16:colId xmlns:a16="http://schemas.microsoft.com/office/drawing/2014/main" val="1772507962"/>
                    </a:ext>
                  </a:extLst>
                </a:gridCol>
                <a:gridCol w="877150">
                  <a:extLst>
                    <a:ext uri="{9D8B030D-6E8A-4147-A177-3AD203B41FA5}">
                      <a16:colId xmlns:a16="http://schemas.microsoft.com/office/drawing/2014/main" val="3684568744"/>
                    </a:ext>
                  </a:extLst>
                </a:gridCol>
                <a:gridCol w="246848">
                  <a:extLst>
                    <a:ext uri="{9D8B030D-6E8A-4147-A177-3AD203B41FA5}">
                      <a16:colId xmlns:a16="http://schemas.microsoft.com/office/drawing/2014/main" val="1923634051"/>
                    </a:ext>
                  </a:extLst>
                </a:gridCol>
              </a:tblGrid>
              <a:tr h="69457">
                <a:tc gridSpan="7">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Loogbook Kegiatan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503249755"/>
                  </a:ext>
                </a:extLst>
              </a:tr>
              <a:tr h="215728">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No</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Uraian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Kegiatan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Tanggal</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Catatan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Kegiatan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Hasil yang di </a:t>
                      </a:r>
                      <a:r>
                        <a:rPr lang="en-ID" sz="1000" dirty="0" err="1">
                          <a:effectLst/>
                          <a:latin typeface="Arial" panose="020B0604020202020204" pitchFamily="34" charset="0"/>
                          <a:cs typeface="Arial" panose="020B0604020202020204" pitchFamily="34" charset="0"/>
                        </a:rPr>
                        <a:t>Capai</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Ket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854991327"/>
                  </a:ext>
                </a:extLst>
              </a:tr>
              <a:tr h="361999">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Diskusi</a:t>
                      </a:r>
                      <a:r>
                        <a:rPr lang="en-ID" sz="1000" dirty="0">
                          <a:effectLst/>
                          <a:latin typeface="Arial" panose="020B0604020202020204" pitchFamily="34" charset="0"/>
                          <a:cs typeface="Arial" panose="020B0604020202020204" pitchFamily="34" charset="0"/>
                        </a:rPr>
                        <a:t> Program </a:t>
                      </a:r>
                      <a:r>
                        <a:rPr lang="en-ID" sz="1000" dirty="0" err="1">
                          <a:effectLst/>
                          <a:latin typeface="Arial" panose="020B0604020202020204" pitchFamily="34" charset="0"/>
                          <a:cs typeface="Arial" panose="020B0604020202020204" pitchFamily="34" charset="0"/>
                        </a:rPr>
                        <a:t>bersama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Kelompok</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12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Diskusi bersama kelompok dalam membahas program yang di jalankan dan membahas tentang agenda kegiatan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Membuat chokies kambambang sebelum melakukan penyuluhan di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3365893132"/>
                  </a:ext>
                </a:extLst>
              </a:tr>
              <a:tr h="361999">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Pengumpulan Bahan – bahan pembuatan Kambambang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15-20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Pengumpulan bahan bahan: terigu, ubi kayu, hati ayam, gula halus, choco chips, mentega, pewarna, kelapa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Tersedia bahan ubi kayu dan uang</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390467931"/>
                  </a:ext>
                </a:extLst>
              </a:tr>
              <a:tr h="1312757">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Proses Pembuatan di 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27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Proses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r>
                        <a:rPr lang="en-ID" sz="1000" dirty="0">
                          <a:effectLst/>
                          <a:latin typeface="Arial" panose="020B0604020202020204" pitchFamily="34" charset="0"/>
                          <a:cs typeface="Arial" panose="020B0604020202020204" pitchFamily="34" charset="0"/>
                        </a:rPr>
                        <a:t>: Proses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kambabang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diawali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dengan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mencampurkan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tepung</a:t>
                      </a:r>
                      <a:r>
                        <a:rPr lang="en-ID" sz="1000" dirty="0">
                          <a:effectLst/>
                          <a:latin typeface="Arial" panose="020B0604020202020204" pitchFamily="34" charset="0"/>
                          <a:cs typeface="Arial" panose="020B0604020202020204" pitchFamily="34" charset="0"/>
                        </a:rPr>
                        <a:t> ubi </a:t>
                      </a:r>
                      <a:r>
                        <a:rPr lang="en-ID" sz="1000" dirty="0" err="1">
                          <a:effectLst/>
                          <a:latin typeface="Arial" panose="020B0604020202020204" pitchFamily="34" charset="0"/>
                          <a:cs typeface="Arial" panose="020B0604020202020204" pitchFamily="34" charset="0"/>
                        </a:rPr>
                        <a:t>kayu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kuning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telur</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mentega</a:t>
                      </a:r>
                      <a:r>
                        <a:rPr lang="en-ID" sz="1000" dirty="0">
                          <a:effectLst/>
                          <a:latin typeface="Arial" panose="020B0604020202020204" pitchFamily="34" charset="0"/>
                          <a:cs typeface="Arial" panose="020B0604020202020204" pitchFamily="34" charset="0"/>
                        </a:rPr>
                        <a:t>, gula </a:t>
                      </a:r>
                      <a:r>
                        <a:rPr lang="en-ID" sz="1000" dirty="0" err="1">
                          <a:effectLst/>
                          <a:latin typeface="Arial" panose="020B0604020202020204" pitchFamily="34" charset="0"/>
                          <a:cs typeface="Arial" panose="020B0604020202020204" pitchFamily="34" charset="0"/>
                        </a:rPr>
                        <a:t>halus</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tepung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hati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ayam</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kelapa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sangrai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kemudian</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campurkan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hingga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merata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kemudian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dicetak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sesuai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keinginan</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ditambahkan</a:t>
                      </a:r>
                      <a:r>
                        <a:rPr lang="en-ID" sz="1000" dirty="0">
                          <a:effectLst/>
                          <a:latin typeface="Arial" panose="020B0604020202020204" pitchFamily="34" charset="0"/>
                          <a:cs typeface="Arial" panose="020B0604020202020204" pitchFamily="34" charset="0"/>
                        </a:rPr>
                        <a:t> toping </a:t>
                      </a:r>
                      <a:r>
                        <a:rPr lang="en-ID" sz="1000" dirty="0" err="1">
                          <a:effectLst/>
                          <a:latin typeface="Arial" panose="020B0604020202020204" pitchFamily="34" charset="0"/>
                          <a:cs typeface="Arial" panose="020B0604020202020204" pitchFamily="34" charset="0"/>
                        </a:rPr>
                        <a:t>chococips</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untuk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menarik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minat</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anak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anak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lalu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dimasukkan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dalam</a:t>
                      </a:r>
                      <a:r>
                        <a:rPr lang="en-ID" sz="1000" dirty="0">
                          <a:effectLst/>
                          <a:latin typeface="Arial" panose="020B0604020202020204" pitchFamily="34" charset="0"/>
                          <a:cs typeface="Arial" panose="020B0604020202020204" pitchFamily="34" charset="0"/>
                        </a:rPr>
                        <a:t> oven </a:t>
                      </a:r>
                      <a:r>
                        <a:rPr lang="en-ID" sz="1000" dirty="0" err="1">
                          <a:effectLst/>
                          <a:latin typeface="Arial" panose="020B0604020202020204" pitchFamily="34" charset="0"/>
                          <a:cs typeface="Arial" panose="020B0604020202020204" pitchFamily="34" charset="0"/>
                        </a:rPr>
                        <a:t>sekitar</a:t>
                      </a:r>
                      <a:r>
                        <a:rPr lang="en-ID" sz="1000" dirty="0">
                          <a:effectLst/>
                          <a:latin typeface="Arial" panose="020B0604020202020204" pitchFamily="34" charset="0"/>
                          <a:cs typeface="Arial" panose="020B0604020202020204" pitchFamily="34" charset="0"/>
                        </a:rPr>
                        <a:t> 20 </a:t>
                      </a:r>
                      <a:r>
                        <a:rPr lang="en-ID" sz="1000" dirty="0" err="1">
                          <a:effectLst/>
                          <a:latin typeface="Arial" panose="020B0604020202020204" pitchFamily="34" charset="0"/>
                          <a:cs typeface="Arial" panose="020B0604020202020204" pitchFamily="34" charset="0"/>
                        </a:rPr>
                        <a:t>menit</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setelah</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matang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kambabang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siap</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sajikan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Tersediaya produk sebelum turun di lapangan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2572915761"/>
                  </a:ext>
                </a:extLst>
              </a:tr>
              <a:tr h="435134">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4</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Diskusi memilih metode dan media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21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Proses memilih metode dan media: penyuluhan menggunakan media kuesioner dan poster hasil diskusi 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melakukan metode penyuluhan dan media yang digunakan dalam melakukan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965730846"/>
                  </a:ext>
                </a:extLst>
              </a:tr>
              <a:tr h="361999">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Penyuluhan</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Kelurahan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Wangga</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28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Penyuluhan</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pelatihan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melakukan penyuluhan pembuatan kambambang Di kelurahan wangga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408270313"/>
                  </a:ext>
                </a:extLst>
              </a:tr>
              <a:tr h="361999">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6</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Pengecekkan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Produk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kambambang</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Kelurahan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Wangga</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 April </a:t>
                      </a:r>
                      <a:r>
                        <a:rPr lang="en-ID" sz="1000" dirty="0">
                          <a:effectLst/>
                          <a:latin typeface="Arial" panose="020B0604020202020204" pitchFamily="34" charset="0"/>
                          <a:cs typeface="Arial" panose="020B0604020202020204" pitchFamily="34" charset="0"/>
                        </a:rPr>
                        <a:t>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Pengecekan produk apakah sudah di buat oleh masyarakat setelah pelatihan atau belum</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terlaksananya pengecekkan di masyarakat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4072583537"/>
                  </a:ext>
                </a:extLst>
              </a:tr>
              <a:tr h="435134">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7</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Pengecekkan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Pengecekkan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terlaksananya masyarakat melakukan edukasi Adopsi Inovasi dan Difusi Inovasi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2563678290"/>
                  </a:ext>
                </a:extLst>
              </a:tr>
              <a:tr h="435134">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8</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Evaluasi Program</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Evaluasi Program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melakukan Evaluasi Program Penyuluhan dalam kelompok yang berjalan dan tidak berjalan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5628" marR="25628" marT="0" marB="0"/>
                </a:tc>
                <a:tc>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237951691"/>
                  </a:ext>
                </a:extLst>
              </a:tr>
            </a:tbl>
          </a:graphicData>
        </a:graphic>
      </p:graphicFrame>
    </p:spTree>
    <p:extLst>
      <p:ext uri="{BB962C8B-B14F-4D97-AF65-F5344CB8AC3E}">
        <p14:creationId xmlns:p14="http://schemas.microsoft.com/office/powerpoint/2010/main" val="37825666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128951" y="212263"/>
            <a:ext cx="6487610" cy="604781"/>
          </a:xfrm>
        </p:spPr>
        <p:txBody>
          <a:bodyPr/>
          <a:lstStyle/>
          <a:p>
            <a:r>
              <a:rPr lang="en-US" dirty="0" err="1">
                <a:latin typeface="Arial" panose="020B0604020202020204" pitchFamily="34" charset="0"/>
                <a:cs typeface="Arial" panose="020B0604020202020204" pitchFamily="34" charset="0"/>
              </a:rPr>
              <a:t>Loogbook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Kegiatan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Penyuluhan</a:t>
            </a:r>
            <a:endParaRPr lang="en-ID"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9" name="Google Shape;707;p61">
            <a:extLst>
              <a:ext uri="{FF2B5EF4-FFF2-40B4-BE49-F238E27FC236}">
                <a16:creationId xmlns:a16="http://schemas.microsoft.com/office/drawing/2014/main" id="{AD212ABD-E424-47AF-A189-41B8D12496C9}"/>
              </a:ext>
            </a:extLst>
          </p:cNvPr>
          <p:cNvSpPr txBox="1">
            <a:spLocks/>
          </p:cNvSpPr>
          <p:nvPr/>
        </p:nvSpPr>
        <p:spPr>
          <a:xfrm>
            <a:off x="0" y="5345687"/>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3, Hasil </a:t>
            </a:r>
            <a:r>
              <a:rPr lang="en-US" sz="2000" dirty="0" err="1">
                <a:latin typeface="Arial" panose="020B0604020202020204" pitchFamily="34" charset="0"/>
                <a:cs typeface="Arial" panose="020B0604020202020204" pitchFamily="34" charset="0"/>
              </a:rPr>
              <a:t>Kegiatan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7978DC83-29BB-4540-8316-63AA3F1E2B52}"/>
              </a:ext>
            </a:extLst>
          </p:cNvPr>
          <p:cNvGraphicFramePr>
            <a:graphicFrameLocks noGrp="1"/>
          </p:cNvGraphicFramePr>
          <p:nvPr>
            <p:extLst>
              <p:ext uri="{D42A27DB-BD31-4B8C-83A1-F6EECF244321}">
                <p14:modId xmlns:p14="http://schemas.microsoft.com/office/powerpoint/2010/main" val="4226166743"/>
              </p:ext>
            </p:extLst>
          </p:nvPr>
        </p:nvGraphicFramePr>
        <p:xfrm>
          <a:off x="70960" y="922151"/>
          <a:ext cx="9692018" cy="4423536"/>
        </p:xfrm>
        <a:graphic>
          <a:graphicData uri="http://schemas.openxmlformats.org/drawingml/2006/table">
            <a:tbl>
              <a:tblPr firstRow="1" firstCol="1" bandRow="1">
                <a:tableStyleId>{5C22544A-7EE6-4342-B048-85BDC9FD1C3A}</a:tableStyleId>
              </a:tblPr>
              <a:tblGrid>
                <a:gridCol w="435846">
                  <a:extLst>
                    <a:ext uri="{9D8B030D-6E8A-4147-A177-3AD203B41FA5}">
                      <a16:colId xmlns:a16="http://schemas.microsoft.com/office/drawing/2014/main" val="1866226074"/>
                    </a:ext>
                  </a:extLst>
                </a:gridCol>
                <a:gridCol w="2108299">
                  <a:extLst>
                    <a:ext uri="{9D8B030D-6E8A-4147-A177-3AD203B41FA5}">
                      <a16:colId xmlns:a16="http://schemas.microsoft.com/office/drawing/2014/main" val="600511943"/>
                    </a:ext>
                  </a:extLst>
                </a:gridCol>
                <a:gridCol w="901818">
                  <a:extLst>
                    <a:ext uri="{9D8B030D-6E8A-4147-A177-3AD203B41FA5}">
                      <a16:colId xmlns:a16="http://schemas.microsoft.com/office/drawing/2014/main" val="3283064304"/>
                    </a:ext>
                  </a:extLst>
                </a:gridCol>
                <a:gridCol w="3268630">
                  <a:extLst>
                    <a:ext uri="{9D8B030D-6E8A-4147-A177-3AD203B41FA5}">
                      <a16:colId xmlns:a16="http://schemas.microsoft.com/office/drawing/2014/main" val="2250451569"/>
                    </a:ext>
                  </a:extLst>
                </a:gridCol>
                <a:gridCol w="2010874">
                  <a:extLst>
                    <a:ext uri="{9D8B030D-6E8A-4147-A177-3AD203B41FA5}">
                      <a16:colId xmlns:a16="http://schemas.microsoft.com/office/drawing/2014/main" val="3607781468"/>
                    </a:ext>
                  </a:extLst>
                </a:gridCol>
                <a:gridCol w="966551">
                  <a:extLst>
                    <a:ext uri="{9D8B030D-6E8A-4147-A177-3AD203B41FA5}">
                      <a16:colId xmlns:a16="http://schemas.microsoft.com/office/drawing/2014/main" val="2991796285"/>
                    </a:ext>
                  </a:extLst>
                </a:gridCol>
              </a:tblGrid>
              <a:tr h="127720">
                <a:tc gridSpan="6">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Loogbook Kegiatan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1450028176"/>
                  </a:ext>
                </a:extLst>
              </a:tr>
              <a:tr h="127720">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No</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Uraian Kegiatan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a:effectLst/>
                          <a:latin typeface="Arial" panose="020B0604020202020204" pitchFamily="34" charset="0"/>
                          <a:cs typeface="Arial" panose="020B0604020202020204" pitchFamily="34" charset="0"/>
                        </a:rPr>
                        <a:t>Tanggal</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Catatan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Kegiatan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Hasil yang di </a:t>
                      </a:r>
                      <a:r>
                        <a:rPr lang="en-ID" sz="1000" dirty="0" err="1">
                          <a:effectLst/>
                          <a:latin typeface="Arial" panose="020B0604020202020204" pitchFamily="34" charset="0"/>
                          <a:cs typeface="Arial" panose="020B0604020202020204" pitchFamily="34" charset="0"/>
                        </a:rPr>
                        <a:t>Capai</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Ket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extLst>
                  <a:ext uri="{0D108BD9-81ED-4DB2-BD59-A6C34878D82A}">
                    <a16:rowId xmlns:a16="http://schemas.microsoft.com/office/drawing/2014/main" val="236843481"/>
                  </a:ext>
                </a:extLst>
              </a:tr>
              <a:tr h="127720">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extLst>
                  <a:ext uri="{0D108BD9-81ED-4DB2-BD59-A6C34878D82A}">
                    <a16:rowId xmlns:a16="http://schemas.microsoft.com/office/drawing/2014/main" val="3476008600"/>
                  </a:ext>
                </a:extLst>
              </a:tr>
              <a:tr h="816474">
                <a:tc>
                  <a:txBody>
                    <a:bodyPr/>
                    <a:lstStyle/>
                    <a:p>
                      <a:pPr marL="342900" lvl="0" indent="-342900" algn="just">
                        <a:lnSpc>
                          <a:spcPct val="107000"/>
                        </a:lnSpc>
                        <a:spcAft>
                          <a:spcPts val="800"/>
                        </a:spcAft>
                        <a:buFont typeface="+mj-lt"/>
                        <a:buAutoNum type="arabicPeriod"/>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Survei lokasi penyuluhan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17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Berdiskusi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bersama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Kepala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Desa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Mbatakapidu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mengenai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masalah</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apa</a:t>
                      </a:r>
                      <a:r>
                        <a:rPr lang="en-ID" sz="1000" dirty="0">
                          <a:effectLst/>
                          <a:latin typeface="Arial" panose="020B0604020202020204" pitchFamily="34" charset="0"/>
                          <a:cs typeface="Arial" panose="020B0604020202020204" pitchFamily="34" charset="0"/>
                        </a:rPr>
                        <a:t> yang </a:t>
                      </a:r>
                      <a:r>
                        <a:rPr lang="en-ID" sz="1000" dirty="0" err="1">
                          <a:effectLst/>
                          <a:latin typeface="Arial" panose="020B0604020202020204" pitchFamily="34" charset="0"/>
                          <a:cs typeface="Arial" panose="020B0604020202020204" pitchFamily="34" charset="0"/>
                        </a:rPr>
                        <a:t>dihadapi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masyarakat</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sumber</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daya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alam</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apa</a:t>
                      </a:r>
                      <a:r>
                        <a:rPr lang="en-ID" sz="1000" dirty="0">
                          <a:effectLst/>
                          <a:latin typeface="Arial" panose="020B0604020202020204" pitchFamily="34" charset="0"/>
                          <a:cs typeface="Arial" panose="020B0604020202020204" pitchFamily="34" charset="0"/>
                        </a:rPr>
                        <a:t> yang </a:t>
                      </a:r>
                      <a:r>
                        <a:rPr lang="en-ID" sz="1000" dirty="0" err="1">
                          <a:effectLst/>
                          <a:latin typeface="Arial" panose="020B0604020202020204" pitchFamily="34" charset="0"/>
                          <a:cs typeface="Arial" panose="020B0604020202020204" pitchFamily="34" charset="0"/>
                        </a:rPr>
                        <a:t>ada</a:t>
                      </a:r>
                      <a:r>
                        <a:rPr lang="en-ID" sz="1000" dirty="0">
                          <a:effectLst/>
                          <a:latin typeface="Arial" panose="020B0604020202020204" pitchFamily="34" charset="0"/>
                          <a:cs typeface="Arial" panose="020B0604020202020204" pitchFamily="34" charset="0"/>
                        </a:rPr>
                        <a:t> agar </a:t>
                      </a:r>
                      <a:r>
                        <a:rPr lang="en-ID" sz="1000" dirty="0" err="1">
                          <a:effectLst/>
                          <a:latin typeface="Arial" panose="020B0604020202020204" pitchFamily="34" charset="0"/>
                          <a:cs typeface="Arial" panose="020B0604020202020204" pitchFamily="34" charset="0"/>
                        </a:rPr>
                        <a:t>menjawab</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masalah</a:t>
                      </a:r>
                      <a:r>
                        <a:rPr lang="en-ID" sz="1000" dirty="0">
                          <a:effectLst/>
                          <a:latin typeface="Arial" panose="020B0604020202020204" pitchFamily="34" charset="0"/>
                          <a:cs typeface="Arial" panose="020B0604020202020204" pitchFamily="34" charset="0"/>
                        </a:rPr>
                        <a:t> yang </a:t>
                      </a:r>
                      <a:r>
                        <a:rPr lang="en-ID" sz="1000" dirty="0" err="1">
                          <a:effectLst/>
                          <a:latin typeface="Arial" panose="020B0604020202020204" pitchFamily="34" charset="0"/>
                          <a:cs typeface="Arial" panose="020B0604020202020204" pitchFamily="34" charset="0"/>
                        </a:rPr>
                        <a:t>mereka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hadapi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tenatng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peternakan</a:t>
                      </a: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Mahasiswa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menawarkan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untuk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membuat</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pakan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silase</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tanggapan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dari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kepala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desa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menyetujui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untuk</a:t>
                      </a:r>
                      <a:r>
                        <a:rPr lang="en-ID" sz="1000" dirty="0">
                          <a:effectLst/>
                          <a:latin typeface="Arial" panose="020B0604020202020204" pitchFamily="34" charset="0"/>
                          <a:cs typeface="Arial" panose="020B0604020202020204" pitchFamily="34" charset="0"/>
                        </a:rPr>
                        <a:t> kami </a:t>
                      </a:r>
                      <a:r>
                        <a:rPr lang="en-ID" sz="1000" dirty="0" err="1">
                          <a:effectLst/>
                          <a:latin typeface="Arial" panose="020B0604020202020204" pitchFamily="34" charset="0"/>
                          <a:cs typeface="Arial" panose="020B0604020202020204" pitchFamily="34" charset="0"/>
                        </a:rPr>
                        <a:t>mahasiswa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melakukan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penyuluhan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pakan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silase</a:t>
                      </a: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extLst>
                  <a:ext uri="{0D108BD9-81ED-4DB2-BD59-A6C34878D82A}">
                    <a16:rowId xmlns:a16="http://schemas.microsoft.com/office/drawing/2014/main" val="2328610612"/>
                  </a:ext>
                </a:extLst>
              </a:tr>
              <a:tr h="403222">
                <a:tc>
                  <a:txBody>
                    <a:bodyPr/>
                    <a:lstStyle/>
                    <a:p>
                      <a:pPr marL="342900" lvl="0" indent="-342900" algn="just">
                        <a:lnSpc>
                          <a:spcPct val="107000"/>
                        </a:lnSpc>
                        <a:spcAft>
                          <a:spcPts val="800"/>
                        </a:spcAft>
                        <a:buFont typeface="+mj-lt"/>
                        <a:buAutoNum type="arabicPeriod"/>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Praktek pembuatan contoh pakan silase oleh kelompok mahasiswa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22 Maret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Melakukan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pakan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silase</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sebagai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contoh</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produk</a:t>
                      </a:r>
                      <a:r>
                        <a:rPr lang="en-ID" sz="1000" dirty="0">
                          <a:effectLst/>
                          <a:latin typeface="Arial" panose="020B0604020202020204" pitchFamily="34" charset="0"/>
                          <a:cs typeface="Arial" panose="020B0604020202020204" pitchFamily="34" charset="0"/>
                        </a:rPr>
                        <a:t> yang </a:t>
                      </a:r>
                      <a:r>
                        <a:rPr lang="en-ID" sz="1000" dirty="0" err="1">
                          <a:effectLst/>
                          <a:latin typeface="Arial" panose="020B0604020202020204" pitchFamily="34" charset="0"/>
                          <a:cs typeface="Arial" panose="020B0604020202020204" pitchFamily="34" charset="0"/>
                        </a:rPr>
                        <a:t>jadi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setelah</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difermentasikan</a:t>
                      </a:r>
                      <a:r>
                        <a:rPr lang="en-ID" sz="1000" dirty="0">
                          <a:effectLst/>
                          <a:latin typeface="Arial" panose="020B0604020202020204" pitchFamily="34" charset="0"/>
                          <a:cs typeface="Arial" panose="020B0604020202020204" pitchFamily="34" charset="0"/>
                        </a:rPr>
                        <a:t> 2 </a:t>
                      </a:r>
                      <a:r>
                        <a:rPr lang="en-ID" sz="1000" dirty="0" err="1">
                          <a:effectLst/>
                          <a:latin typeface="Arial" panose="020B0604020202020204" pitchFamily="34" charset="0"/>
                          <a:cs typeface="Arial" panose="020B0604020202020204" pitchFamily="34" charset="0"/>
                        </a:rPr>
                        <a:t>minggu</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dilakukan pembuatan pakan silase sebagai contoh produk jadi.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extLst>
                  <a:ext uri="{0D108BD9-81ED-4DB2-BD59-A6C34878D82A}">
                    <a16:rowId xmlns:a16="http://schemas.microsoft.com/office/drawing/2014/main" val="3062708999"/>
                  </a:ext>
                </a:extLst>
              </a:tr>
              <a:tr h="403222">
                <a:tc>
                  <a:txBody>
                    <a:bodyPr/>
                    <a:lstStyle/>
                    <a:p>
                      <a:pPr marL="342900" lvl="0" indent="-342900" algn="just">
                        <a:lnSpc>
                          <a:spcPct val="107000"/>
                        </a:lnSpc>
                        <a:spcAft>
                          <a:spcPts val="800"/>
                        </a:spcAft>
                        <a:buFont typeface="+mj-lt"/>
                        <a:buAutoNum type="arabicPeriod"/>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Pengantaran surat permohonan izin program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5 April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Berdiskusi dengan kepala desa untuk menginformasikan bahwa kami akan turun melakukan program penyuluhan.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dilakukan pengantaran surat dan telah mendapatkan persetujuan dari desa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extLst>
                  <a:ext uri="{0D108BD9-81ED-4DB2-BD59-A6C34878D82A}">
                    <a16:rowId xmlns:a16="http://schemas.microsoft.com/office/drawing/2014/main" val="1610678969"/>
                  </a:ext>
                </a:extLst>
              </a:tr>
              <a:tr h="540973">
                <a:tc>
                  <a:txBody>
                    <a:bodyPr/>
                    <a:lstStyle/>
                    <a:p>
                      <a:pPr marL="342900" lvl="0" indent="-342900" algn="just">
                        <a:lnSpc>
                          <a:spcPct val="107000"/>
                        </a:lnSpc>
                        <a:spcAft>
                          <a:spcPts val="800"/>
                        </a:spcAft>
                        <a:buFont typeface="+mj-lt"/>
                        <a:buAutoNum type="arabicPeriod"/>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Pelaksanaan program penyuluhan di desa Mbatakapidu</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7 April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Pelaksanaan penyuluhan dan praktek pembuatan pakan silase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Masyarakat menerima, hadir dan berpartisipasi aktif dalam program penyuluhan pembuatan pakan silase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extLst>
                  <a:ext uri="{0D108BD9-81ED-4DB2-BD59-A6C34878D82A}">
                    <a16:rowId xmlns:a16="http://schemas.microsoft.com/office/drawing/2014/main" val="1457346198"/>
                  </a:ext>
                </a:extLst>
              </a:tr>
              <a:tr h="540973">
                <a:tc>
                  <a:txBody>
                    <a:bodyPr/>
                    <a:lstStyle/>
                    <a:p>
                      <a:pPr marL="342900" lvl="0" indent="-342900" algn="just">
                        <a:lnSpc>
                          <a:spcPct val="107000"/>
                        </a:lnSpc>
                        <a:spcAft>
                          <a:spcPts val="800"/>
                        </a:spcAft>
                        <a:buFont typeface="+mj-lt"/>
                        <a:buAutoNum type="arabicPeriod"/>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Pembalikan pakan silase</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15 April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Pembalikan pakan silase yang telah didiamkan selama 1 minggu</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dilakukan pembalikan pakan silase setelah 1 minggu pembuatan untuk mengurangi kadar air</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extLst>
                  <a:ext uri="{0D108BD9-81ED-4DB2-BD59-A6C34878D82A}">
                    <a16:rowId xmlns:a16="http://schemas.microsoft.com/office/drawing/2014/main" val="1661008554"/>
                  </a:ext>
                </a:extLst>
              </a:tr>
              <a:tr h="403222">
                <a:tc>
                  <a:txBody>
                    <a:bodyPr/>
                    <a:lstStyle/>
                    <a:p>
                      <a:pPr marL="342900" lvl="0" indent="-342900" algn="just">
                        <a:lnSpc>
                          <a:spcPct val="107000"/>
                        </a:lnSpc>
                        <a:spcAft>
                          <a:spcPts val="800"/>
                        </a:spcAft>
                        <a:buFont typeface="+mj-lt"/>
                        <a:buAutoNum type="arabicPeriod"/>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Permohonan izin ke-2 untuk evaluasi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21 April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Berdiskusi dengan aparat desa untuk permohonan izin evaluasi dan pembalikan pakan setelah 2 minggu</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Mendapat persetujuan dari aparat desa terkait evaluasi program (adopsi dan difusi)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extLst>
                  <a:ext uri="{0D108BD9-81ED-4DB2-BD59-A6C34878D82A}">
                    <a16:rowId xmlns:a16="http://schemas.microsoft.com/office/drawing/2014/main" val="3434706222"/>
                  </a:ext>
                </a:extLst>
              </a:tr>
              <a:tr h="614227">
                <a:tc>
                  <a:txBody>
                    <a:bodyPr/>
                    <a:lstStyle/>
                    <a:p>
                      <a:pPr marL="342900" lvl="0" indent="-342900" algn="just">
                        <a:lnSpc>
                          <a:spcPct val="107000"/>
                        </a:lnSpc>
                        <a:spcAft>
                          <a:spcPts val="800"/>
                        </a:spcAft>
                        <a:buFont typeface="+mj-lt"/>
                        <a:buAutoNum type="arabicPeriod"/>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Evaluasi</a:t>
                      </a:r>
                      <a:r>
                        <a:rPr lang="en-ID" sz="1000" dirty="0">
                          <a:effectLst/>
                          <a:latin typeface="Arial" panose="020B0604020202020204" pitchFamily="34" charset="0"/>
                          <a:cs typeface="Arial" panose="020B0604020202020204" pitchFamily="34" charset="0"/>
                        </a:rPr>
                        <a:t> Program Masyarakat (</a:t>
                      </a:r>
                      <a:r>
                        <a:rPr lang="en-ID" sz="1000" dirty="0" err="1">
                          <a:effectLst/>
                          <a:latin typeface="Arial" panose="020B0604020202020204" pitchFamily="34" charset="0"/>
                          <a:cs typeface="Arial" panose="020B0604020202020204" pitchFamily="34" charset="0"/>
                        </a:rPr>
                        <a:t>Adopsi</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Difusi</a:t>
                      </a: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22 April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Mengevaluasi</a:t>
                      </a:r>
                      <a:r>
                        <a:rPr lang="en-ID" sz="1000" dirty="0">
                          <a:effectLst/>
                          <a:latin typeface="Arial" panose="020B0604020202020204" pitchFamily="34" charset="0"/>
                          <a:cs typeface="Arial" panose="020B0604020202020204" pitchFamily="34" charset="0"/>
                        </a:rPr>
                        <a:t> program </a:t>
                      </a:r>
                      <a:r>
                        <a:rPr lang="en-ID" sz="1000" dirty="0" err="1">
                          <a:effectLst/>
                          <a:latin typeface="Arial" panose="020B0604020202020204" pitchFamily="34" charset="0"/>
                          <a:cs typeface="Arial" panose="020B0604020202020204" pitchFamily="34" charset="0"/>
                        </a:rPr>
                        <a:t>penyuluhan</a:t>
                      </a: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Telah </a:t>
                      </a:r>
                      <a:r>
                        <a:rPr lang="en-ID" sz="1000" dirty="0" err="1">
                          <a:effectLst/>
                          <a:latin typeface="Arial" panose="020B0604020202020204" pitchFamily="34" charset="0"/>
                          <a:cs typeface="Arial" panose="020B0604020202020204" pitchFamily="34" charset="0"/>
                        </a:rPr>
                        <a:t>melakukan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evaluasi</a:t>
                      </a:r>
                      <a:r>
                        <a:rPr lang="en-ID" sz="1000" dirty="0">
                          <a:effectLst/>
                          <a:latin typeface="Arial" panose="020B0604020202020204" pitchFamily="34" charset="0"/>
                          <a:cs typeface="Arial" panose="020B0604020202020204" pitchFamily="34" charset="0"/>
                        </a:rPr>
                        <a:t> program </a:t>
                      </a:r>
                      <a:r>
                        <a:rPr lang="en-ID" sz="1000" dirty="0" err="1">
                          <a:effectLst/>
                          <a:latin typeface="Arial" panose="020B0604020202020204" pitchFamily="34" charset="0"/>
                          <a:cs typeface="Arial" panose="020B0604020202020204" pitchFamily="34" charset="0"/>
                        </a:rPr>
                        <a:t>penyuluhan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dalam</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kelompok</a:t>
                      </a:r>
                      <a:r>
                        <a:rPr lang="en-ID" sz="1000" dirty="0">
                          <a:effectLst/>
                          <a:latin typeface="Arial" panose="020B0604020202020204" pitchFamily="34" charset="0"/>
                          <a:cs typeface="Arial" panose="020B0604020202020204" pitchFamily="34" charset="0"/>
                        </a:rPr>
                        <a:t> yang </a:t>
                      </a:r>
                      <a:r>
                        <a:rPr lang="en-ID" sz="1000" dirty="0" err="1">
                          <a:effectLst/>
                          <a:latin typeface="Arial" panose="020B0604020202020204" pitchFamily="34" charset="0"/>
                          <a:cs typeface="Arial" panose="020B0604020202020204" pitchFamily="34" charset="0"/>
                        </a:rPr>
                        <a:t>berrjalan</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tidak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berjalan</a:t>
                      </a: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8161" marR="28161" marT="0" marB="0"/>
                </a:tc>
                <a:extLst>
                  <a:ext uri="{0D108BD9-81ED-4DB2-BD59-A6C34878D82A}">
                    <a16:rowId xmlns:a16="http://schemas.microsoft.com/office/drawing/2014/main" val="1769179467"/>
                  </a:ext>
                </a:extLst>
              </a:tr>
            </a:tbl>
          </a:graphicData>
        </a:graphic>
      </p:graphicFrame>
    </p:spTree>
    <p:extLst>
      <p:ext uri="{BB962C8B-B14F-4D97-AF65-F5344CB8AC3E}">
        <p14:creationId xmlns:p14="http://schemas.microsoft.com/office/powerpoint/2010/main" val="17312872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D7584-642C-4298-A5FB-D89115BF8C99}"/>
              </a:ext>
            </a:extLst>
          </p:cNvPr>
          <p:cNvSpPr>
            <a:spLocks noGrp="1"/>
          </p:cNvSpPr>
          <p:nvPr>
            <p:ph type="title"/>
          </p:nvPr>
        </p:nvSpPr>
        <p:spPr>
          <a:xfrm>
            <a:off x="128951" y="212263"/>
            <a:ext cx="6487610" cy="604781"/>
          </a:xfrm>
        </p:spPr>
        <p:txBody>
          <a:bodyPr/>
          <a:lstStyle/>
          <a:p>
            <a:r>
              <a:rPr lang="en-US" dirty="0" err="1">
                <a:latin typeface="Arial" panose="020B0604020202020204" pitchFamily="34" charset="0"/>
                <a:cs typeface="Arial" panose="020B0604020202020204" pitchFamily="34" charset="0"/>
              </a:rPr>
              <a:t>Loogbook</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Kegiatan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Penyuluhan</a:t>
            </a:r>
            <a:endParaRPr lang="en-ID"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7ED1F54-2E92-49CA-94EF-D82DF731A8A0}"/>
              </a:ext>
            </a:extLst>
          </p:cNvPr>
          <p:cNvPicPr>
            <a:picLocks noChangeAspect="1"/>
          </p:cNvPicPr>
          <p:nvPr/>
        </p:nvPicPr>
        <p:blipFill>
          <a:blip r:embed="rId2"/>
          <a:stretch>
            <a:fillRect/>
          </a:stretch>
        </p:blipFill>
        <p:spPr>
          <a:xfrm>
            <a:off x="11182893" y="-86957"/>
            <a:ext cx="1009107" cy="1009107"/>
          </a:xfrm>
          <a:prstGeom prst="ellipse">
            <a:avLst/>
          </a:prstGeom>
          <a:ln>
            <a:noFill/>
          </a:ln>
          <a:effectLst>
            <a:softEdge rad="112500"/>
          </a:effectLst>
        </p:spPr>
      </p:pic>
      <p:sp>
        <p:nvSpPr>
          <p:cNvPr id="9" name="Google Shape;707;p61">
            <a:extLst>
              <a:ext uri="{FF2B5EF4-FFF2-40B4-BE49-F238E27FC236}">
                <a16:creationId xmlns:a16="http://schemas.microsoft.com/office/drawing/2014/main" id="{AD212ABD-E424-47AF-A189-41B8D12496C9}"/>
              </a:ext>
            </a:extLst>
          </p:cNvPr>
          <p:cNvSpPr txBox="1">
            <a:spLocks/>
          </p:cNvSpPr>
          <p:nvPr/>
        </p:nvSpPr>
        <p:spPr>
          <a:xfrm>
            <a:off x="-87896" y="5149968"/>
            <a:ext cx="7540610" cy="890988"/>
          </a:xfrm>
          <a:prstGeom prst="rect">
            <a:avLst/>
          </a:prstGeom>
        </p:spPr>
        <p:txBody>
          <a:bodyPr spcFirstLastPara="1" wrap="square" lIns="91425" tIns="91425" rIns="91425" bIns="91425" anchor="t" anchorCtr="0">
            <a:noAutofit/>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err="1">
                <a:latin typeface="Arial" panose="020B0604020202020204" pitchFamily="34" charset="0"/>
                <a:cs typeface="Arial" panose="020B0604020202020204" pitchFamily="34" charset="0"/>
              </a:rPr>
              <a:t>Sumber</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Kelompok</a:t>
            </a:r>
            <a:r>
              <a:rPr lang="en-US" sz="2000" dirty="0">
                <a:latin typeface="Arial" panose="020B0604020202020204" pitchFamily="34" charset="0"/>
                <a:cs typeface="Arial" panose="020B0604020202020204" pitchFamily="34" charset="0"/>
              </a:rPr>
              <a:t> 4, Hasil </a:t>
            </a:r>
            <a:r>
              <a:rPr lang="en-US" sz="2000" dirty="0" err="1">
                <a:latin typeface="Arial" panose="020B0604020202020204" pitchFamily="34" charset="0"/>
                <a:cs typeface="Arial" panose="020B0604020202020204" pitchFamily="34" charset="0"/>
              </a:rPr>
              <a:t>Kegiatan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Penyuluhan</a:t>
            </a:r>
            <a:endParaRPr lang="en-ID" sz="2000" dirty="0">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A601590C-0AB6-4D25-BF9A-1037ACBF0D6B}"/>
              </a:ext>
            </a:extLst>
          </p:cNvPr>
          <p:cNvGraphicFramePr>
            <a:graphicFrameLocks noGrp="1"/>
          </p:cNvGraphicFramePr>
          <p:nvPr>
            <p:extLst>
              <p:ext uri="{D42A27DB-BD31-4B8C-83A1-F6EECF244321}">
                <p14:modId xmlns:p14="http://schemas.microsoft.com/office/powerpoint/2010/main" val="3189785595"/>
              </p:ext>
            </p:extLst>
          </p:nvPr>
        </p:nvGraphicFramePr>
        <p:xfrm>
          <a:off x="0" y="817044"/>
          <a:ext cx="11420623" cy="3908328"/>
        </p:xfrm>
        <a:graphic>
          <a:graphicData uri="http://schemas.openxmlformats.org/drawingml/2006/table">
            <a:tbl>
              <a:tblPr firstRow="1" firstCol="1" bandRow="1">
                <a:tableStyleId>{5C22544A-7EE6-4342-B048-85BDC9FD1C3A}</a:tableStyleId>
              </a:tblPr>
              <a:tblGrid>
                <a:gridCol w="688464">
                  <a:extLst>
                    <a:ext uri="{9D8B030D-6E8A-4147-A177-3AD203B41FA5}">
                      <a16:colId xmlns:a16="http://schemas.microsoft.com/office/drawing/2014/main" val="3998479447"/>
                    </a:ext>
                  </a:extLst>
                </a:gridCol>
                <a:gridCol w="2100260">
                  <a:extLst>
                    <a:ext uri="{9D8B030D-6E8A-4147-A177-3AD203B41FA5}">
                      <a16:colId xmlns:a16="http://schemas.microsoft.com/office/drawing/2014/main" val="3114046958"/>
                    </a:ext>
                  </a:extLst>
                </a:gridCol>
                <a:gridCol w="911079">
                  <a:extLst>
                    <a:ext uri="{9D8B030D-6E8A-4147-A177-3AD203B41FA5}">
                      <a16:colId xmlns:a16="http://schemas.microsoft.com/office/drawing/2014/main" val="1392214753"/>
                    </a:ext>
                  </a:extLst>
                </a:gridCol>
                <a:gridCol w="4276579">
                  <a:extLst>
                    <a:ext uri="{9D8B030D-6E8A-4147-A177-3AD203B41FA5}">
                      <a16:colId xmlns:a16="http://schemas.microsoft.com/office/drawing/2014/main" val="2972894562"/>
                    </a:ext>
                  </a:extLst>
                </a:gridCol>
                <a:gridCol w="2926080">
                  <a:extLst>
                    <a:ext uri="{9D8B030D-6E8A-4147-A177-3AD203B41FA5}">
                      <a16:colId xmlns:a16="http://schemas.microsoft.com/office/drawing/2014/main" val="2257744114"/>
                    </a:ext>
                  </a:extLst>
                </a:gridCol>
                <a:gridCol w="472551">
                  <a:extLst>
                    <a:ext uri="{9D8B030D-6E8A-4147-A177-3AD203B41FA5}">
                      <a16:colId xmlns:a16="http://schemas.microsoft.com/office/drawing/2014/main" val="1830066831"/>
                    </a:ext>
                  </a:extLst>
                </a:gridCol>
                <a:gridCol w="45610">
                  <a:extLst>
                    <a:ext uri="{9D8B030D-6E8A-4147-A177-3AD203B41FA5}">
                      <a16:colId xmlns:a16="http://schemas.microsoft.com/office/drawing/2014/main" val="3612801760"/>
                    </a:ext>
                  </a:extLst>
                </a:gridCol>
              </a:tblGrid>
              <a:tr h="54774">
                <a:tc gridSpan="7">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Loogbook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Kegiatan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Penyuluhan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tc hMerge="1">
                  <a:txBody>
                    <a:bodyPr/>
                    <a:lstStyle/>
                    <a:p>
                      <a:endParaRPr lang="en-ID"/>
                    </a:p>
                  </a:txBody>
                  <a:tcPr/>
                </a:tc>
                <a:extLst>
                  <a:ext uri="{0D108BD9-81ED-4DB2-BD59-A6C34878D82A}">
                    <a16:rowId xmlns:a16="http://schemas.microsoft.com/office/drawing/2014/main" val="2815326298"/>
                  </a:ext>
                </a:extLst>
              </a:tr>
              <a:tr h="112448">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No</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Uraian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Kegiatan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Tanggal</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Catatan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Kegiatan</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ctr">
                        <a:lnSpc>
                          <a:spcPct val="107000"/>
                        </a:lnSpc>
                        <a:spcAft>
                          <a:spcPts val="800"/>
                        </a:spcAft>
                      </a:pPr>
                      <a:r>
                        <a:rPr lang="en-ID" sz="1000" dirty="0">
                          <a:effectLst/>
                          <a:latin typeface="Arial" panose="020B0604020202020204" pitchFamily="34" charset="0"/>
                          <a:cs typeface="Arial" panose="020B0604020202020204" pitchFamily="34" charset="0"/>
                        </a:rPr>
                        <a:t>Hasil yang di </a:t>
                      </a:r>
                      <a:r>
                        <a:rPr lang="en-ID" sz="1000" dirty="0" err="1">
                          <a:effectLst/>
                          <a:latin typeface="Arial" panose="020B0604020202020204" pitchFamily="34" charset="0"/>
                          <a:cs typeface="Arial" panose="020B0604020202020204" pitchFamily="34" charset="0"/>
                        </a:rPr>
                        <a:t>Capai</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ctr">
                        <a:lnSpc>
                          <a:spcPct val="107000"/>
                        </a:lnSpc>
                        <a:spcAft>
                          <a:spcPts val="800"/>
                        </a:spcAft>
                      </a:pPr>
                      <a:r>
                        <a:rPr lang="en-ID" sz="1000" dirty="0" err="1">
                          <a:effectLst/>
                          <a:latin typeface="Arial" panose="020B0604020202020204" pitchFamily="34" charset="0"/>
                          <a:cs typeface="Arial" panose="020B0604020202020204" pitchFamily="34" charset="0"/>
                        </a:rPr>
                        <a:t>Ket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3982923646"/>
                  </a:ext>
                </a:extLst>
              </a:tr>
              <a:tr h="285471">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Diskusi</a:t>
                      </a:r>
                      <a:r>
                        <a:rPr lang="en-ID" sz="1000" dirty="0">
                          <a:effectLst/>
                          <a:latin typeface="Arial" panose="020B0604020202020204" pitchFamily="34" charset="0"/>
                          <a:cs typeface="Arial" panose="020B0604020202020204" pitchFamily="34" charset="0"/>
                        </a:rPr>
                        <a:t> program Bersama </a:t>
                      </a:r>
                      <a:r>
                        <a:rPr lang="en-ID" sz="1000" dirty="0" err="1">
                          <a:effectLst/>
                          <a:latin typeface="Arial" panose="020B0604020202020204" pitchFamily="34" charset="0"/>
                          <a:cs typeface="Arial" panose="020B0604020202020204" pitchFamily="34" charset="0"/>
                        </a:rPr>
                        <a:t>kelompok</a:t>
                      </a: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21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Berdiskusi mengenai persiapan dan pembuatan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Membuat produk yaitu pupuk bokashi sebelum melakukan penyuluhan kepada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100%</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250149493"/>
                  </a:ext>
                </a:extLst>
              </a:tr>
              <a:tr h="54774">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802914622"/>
                  </a:ext>
                </a:extLst>
              </a:tr>
              <a:tr h="175508">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2</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Pengumpulan Bahan – bahan pembuatan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22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Pengumpulan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bahan</a:t>
                      </a:r>
                      <a:r>
                        <a:rPr lang="en-ID" sz="1000" dirty="0">
                          <a:effectLst/>
                          <a:latin typeface="Arial" panose="020B0604020202020204" pitchFamily="34" charset="0"/>
                          <a:cs typeface="Arial" panose="020B0604020202020204" pitchFamily="34" charset="0"/>
                        </a:rPr>
                        <a:t> – </a:t>
                      </a:r>
                      <a:r>
                        <a:rPr lang="en-ID" sz="1000" dirty="0" err="1">
                          <a:effectLst/>
                          <a:latin typeface="Arial" panose="020B0604020202020204" pitchFamily="34" charset="0"/>
                          <a:cs typeface="Arial" panose="020B0604020202020204" pitchFamily="34" charset="0"/>
                        </a:rPr>
                        <a:t>bahan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dalam</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pupuk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seperti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feses</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kambing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abu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daun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gamal</a:t>
                      </a:r>
                      <a:r>
                        <a:rPr lang="en-ID" sz="1000" dirty="0">
                          <a:effectLst/>
                          <a:latin typeface="Arial" panose="020B0604020202020204" pitchFamily="34" charset="0"/>
                          <a:cs typeface="Arial" panose="020B0604020202020204" pitchFamily="34" charset="0"/>
                        </a:rPr>
                        <a:t>, EM4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Tersedia bahan dasar pembuatan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2595467302"/>
                  </a:ext>
                </a:extLst>
              </a:tr>
              <a:tr h="1139472">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3</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Proses Pembuatan pupuk bokashi 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23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Proses </a:t>
                      </a:r>
                      <a:r>
                        <a:rPr lang="en-ID" sz="1000" dirty="0" err="1">
                          <a:effectLst/>
                          <a:latin typeface="Arial" panose="020B0604020202020204" pitchFamily="34" charset="0"/>
                          <a:cs typeface="Arial" panose="020B0604020202020204" pitchFamily="34" charset="0"/>
                        </a:rPr>
                        <a:t>pembuatan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pupuk</a:t>
                      </a:r>
                      <a:r>
                        <a:rPr lang="en-ID" sz="1000" dirty="0">
                          <a:effectLst/>
                          <a:latin typeface="Arial" panose="020B0604020202020204" pitchFamily="34" charset="0"/>
                          <a:cs typeface="Arial" panose="020B0604020202020204" pitchFamily="34" charset="0"/>
                        </a:rPr>
                        <a:t> bokashi </a:t>
                      </a:r>
                      <a:r>
                        <a:rPr lang="en-ID" sz="1000" dirty="0" err="1">
                          <a:effectLst/>
                          <a:latin typeface="Arial" panose="020B0604020202020204" pitchFamily="34" charset="0"/>
                          <a:cs typeface="Arial" panose="020B0604020202020204" pitchFamily="34" charset="0"/>
                        </a:rPr>
                        <a:t>yaitu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tuangkan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feses</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kambing</a:t>
                      </a:r>
                      <a:r>
                        <a:rPr lang="en-ID" sz="1000" dirty="0">
                          <a:effectLst/>
                          <a:latin typeface="Arial" panose="020B0604020202020204" pitchFamily="34" charset="0"/>
                          <a:cs typeface="Arial" panose="020B0604020202020204" pitchFamily="34" charset="0"/>
                        </a:rPr>
                        <a:t> pada </a:t>
                      </a:r>
                      <a:r>
                        <a:rPr lang="en-ID" sz="1000" dirty="0" err="1">
                          <a:effectLst/>
                          <a:latin typeface="Arial" panose="020B0604020202020204" pitchFamily="34" charset="0"/>
                          <a:cs typeface="Arial" panose="020B0604020202020204" pitchFamily="34" charset="0"/>
                        </a:rPr>
                        <a:t>terpal</a:t>
                      </a:r>
                      <a:r>
                        <a:rPr lang="en-ID" sz="1000" dirty="0">
                          <a:effectLst/>
                          <a:latin typeface="Arial" panose="020B0604020202020204" pitchFamily="34" charset="0"/>
                          <a:cs typeface="Arial" panose="020B0604020202020204" pitchFamily="34" charset="0"/>
                        </a:rPr>
                        <a:t> yang di </a:t>
                      </a:r>
                      <a:r>
                        <a:rPr lang="en-ID" sz="1000" dirty="0" err="1">
                          <a:effectLst/>
                          <a:latin typeface="Arial" panose="020B0604020202020204" pitchFamily="34" charset="0"/>
                          <a:cs typeface="Arial" panose="020B0604020202020204" pitchFamily="34" charset="0"/>
                        </a:rPr>
                        <a:t>sediakan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tuang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daung</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gamal</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abu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lalu</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semua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bahan</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campur</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hingga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merata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setelah</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campur</a:t>
                      </a:r>
                      <a:r>
                        <a:rPr lang="en-ID" sz="1000" dirty="0">
                          <a:effectLst/>
                          <a:latin typeface="Arial" panose="020B0604020202020204" pitchFamily="34" charset="0"/>
                          <a:cs typeface="Arial" panose="020B0604020202020204" pitchFamily="34" charset="0"/>
                        </a:rPr>
                        <a:t> rata </a:t>
                      </a:r>
                      <a:r>
                        <a:rPr lang="en-ID" sz="1000" dirty="0" err="1">
                          <a:effectLst/>
                          <a:latin typeface="Arial" panose="020B0604020202020204" pitchFamily="34" charset="0"/>
                          <a:cs typeface="Arial" panose="020B0604020202020204" pitchFamily="34" charset="0"/>
                        </a:rPr>
                        <a:t>kemudian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berikan</a:t>
                      </a:r>
                      <a:r>
                        <a:rPr lang="en-ID" sz="1000" dirty="0">
                          <a:effectLst/>
                          <a:latin typeface="Arial" panose="020B0604020202020204" pitchFamily="34" charset="0"/>
                          <a:cs typeface="Arial" panose="020B0604020202020204" pitchFamily="34" charset="0"/>
                        </a:rPr>
                        <a:t> EM4 yang di </a:t>
                      </a:r>
                      <a:r>
                        <a:rPr lang="en-ID" sz="1000" dirty="0" err="1">
                          <a:effectLst/>
                          <a:latin typeface="Arial" panose="020B0604020202020204" pitchFamily="34" charset="0"/>
                          <a:cs typeface="Arial" panose="020B0604020202020204" pitchFamily="34" charset="0"/>
                        </a:rPr>
                        <a:t>larut</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dalam</a:t>
                      </a:r>
                      <a:r>
                        <a:rPr lang="en-ID" sz="1000" dirty="0">
                          <a:effectLst/>
                          <a:latin typeface="Arial" panose="020B0604020202020204" pitchFamily="34" charset="0"/>
                          <a:cs typeface="Arial" panose="020B0604020202020204" pitchFamily="34" charset="0"/>
                        </a:rPr>
                        <a:t> air </a:t>
                      </a:r>
                      <a:r>
                        <a:rPr lang="en-ID" sz="1000" dirty="0" err="1">
                          <a:effectLst/>
                          <a:latin typeface="Arial" panose="020B0604020202020204" pitchFamily="34" charset="0"/>
                          <a:cs typeface="Arial" panose="020B0604020202020204" pitchFamily="34" charset="0"/>
                        </a:rPr>
                        <a:t>secukupnya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sebanyak</a:t>
                      </a:r>
                      <a:r>
                        <a:rPr lang="en-ID" sz="1000" dirty="0">
                          <a:effectLst/>
                          <a:latin typeface="Arial" panose="020B0604020202020204" pitchFamily="34" charset="0"/>
                          <a:cs typeface="Arial" panose="020B0604020202020204" pitchFamily="34" charset="0"/>
                        </a:rPr>
                        <a:t> 10 </a:t>
                      </a:r>
                      <a:r>
                        <a:rPr lang="en-ID" sz="1000" dirty="0" err="1">
                          <a:effectLst/>
                          <a:latin typeface="Arial" panose="020B0604020202020204" pitchFamily="34" charset="0"/>
                          <a:cs typeface="Arial" panose="020B0604020202020204" pitchFamily="34" charset="0"/>
                        </a:rPr>
                        <a:t>tutup</a:t>
                      </a:r>
                      <a:r>
                        <a:rPr lang="en-ID" sz="1000" dirty="0">
                          <a:effectLst/>
                          <a:latin typeface="Arial" panose="020B0604020202020204" pitchFamily="34" charset="0"/>
                          <a:cs typeface="Arial" panose="020B0604020202020204" pitchFamily="34" charset="0"/>
                        </a:rPr>
                        <a:t> dan di </a:t>
                      </a:r>
                      <a:r>
                        <a:rPr lang="en-ID" sz="1000" dirty="0" err="1">
                          <a:effectLst/>
                          <a:latin typeface="Arial" panose="020B0604020202020204" pitchFamily="34" charset="0"/>
                          <a:cs typeface="Arial" panose="020B0604020202020204" pitchFamily="34" charset="0"/>
                        </a:rPr>
                        <a:t>campur</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hingga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merata</a:t>
                      </a:r>
                      <a:r>
                        <a:rPr lang="en-ID" sz="1000" dirty="0">
                          <a:effectLst/>
                          <a:latin typeface="Arial" panose="020B0604020202020204" pitchFamily="34" charset="0"/>
                          <a:cs typeface="Arial" panose="020B0604020202020204" pitchFamily="34" charset="0"/>
                        </a:rPr>
                        <a:t>. Setelah </a:t>
                      </a:r>
                      <a:r>
                        <a:rPr lang="en-ID" sz="1000" dirty="0" err="1">
                          <a:effectLst/>
                          <a:latin typeface="Arial" panose="020B0604020202020204" pitchFamily="34" charset="0"/>
                          <a:cs typeface="Arial" panose="020B0604020202020204" pitchFamily="34" charset="0"/>
                        </a:rPr>
                        <a:t>itu</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pupuk</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simpan</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dalam</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karung</a:t>
                      </a:r>
                      <a:r>
                        <a:rPr lang="en-ID" sz="1000" dirty="0">
                          <a:effectLst/>
                          <a:latin typeface="Arial" panose="020B0604020202020204" pitchFamily="34" charset="0"/>
                          <a:cs typeface="Arial" panose="020B0604020202020204" pitchFamily="34" charset="0"/>
                        </a:rPr>
                        <a:t> dan di </a:t>
                      </a:r>
                      <a:r>
                        <a:rPr lang="en-ID" sz="1000" dirty="0" err="1">
                          <a:effectLst/>
                          <a:latin typeface="Arial" panose="020B0604020202020204" pitchFamily="34" charset="0"/>
                          <a:cs typeface="Arial" panose="020B0604020202020204" pitchFamily="34" charset="0"/>
                        </a:rPr>
                        <a:t>diam</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selama</a:t>
                      </a:r>
                      <a:r>
                        <a:rPr lang="en-ID" sz="1000" dirty="0">
                          <a:effectLst/>
                          <a:latin typeface="Arial" panose="020B0604020202020204" pitchFamily="34" charset="0"/>
                          <a:cs typeface="Arial" panose="020B0604020202020204" pitchFamily="34" charset="0"/>
                        </a:rPr>
                        <a:t> 1-2 </a:t>
                      </a:r>
                      <a:r>
                        <a:rPr lang="en-ID" sz="1000" dirty="0" err="1">
                          <a:effectLst/>
                          <a:latin typeface="Arial" panose="020B0604020202020204" pitchFamily="34" charset="0"/>
                          <a:cs typeface="Arial" panose="020B0604020202020204" pitchFamily="34" charset="0"/>
                        </a:rPr>
                        <a:t>minggu</a:t>
                      </a:r>
                      <a:r>
                        <a:rPr lang="en-ID" sz="1000" dirty="0">
                          <a:effectLst/>
                          <a:latin typeface="Arial" panose="020B0604020202020204" pitchFamily="34" charset="0"/>
                          <a:cs typeface="Arial" panose="020B0604020202020204" pitchFamily="34" charset="0"/>
                        </a:rPr>
                        <a:t>, dan </a:t>
                      </a:r>
                      <a:r>
                        <a:rPr lang="en-ID" sz="1000" dirty="0" err="1">
                          <a:effectLst/>
                          <a:latin typeface="Arial" panose="020B0604020202020204" pitchFamily="34" charset="0"/>
                          <a:cs typeface="Arial" panose="020B0604020202020204" pitchFamily="34" charset="0"/>
                        </a:rPr>
                        <a:t>balik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pupuk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setiap</a:t>
                      </a:r>
                      <a:r>
                        <a:rPr lang="en-ID" sz="1000" dirty="0">
                          <a:effectLst/>
                          <a:latin typeface="Arial" panose="020B0604020202020204" pitchFamily="34" charset="0"/>
                          <a:cs typeface="Arial" panose="020B0604020202020204" pitchFamily="34" charset="0"/>
                        </a:rPr>
                        <a:t> 2 </a:t>
                      </a:r>
                      <a:r>
                        <a:rPr lang="en-ID" sz="1000" dirty="0" err="1">
                          <a:effectLst/>
                          <a:latin typeface="Arial" panose="020B0604020202020204" pitchFamily="34" charset="0"/>
                          <a:cs typeface="Arial" panose="020B0604020202020204" pitchFamily="34" charset="0"/>
                        </a:rPr>
                        <a:t>atau</a:t>
                      </a:r>
                      <a:r>
                        <a:rPr lang="en-ID" sz="1000" dirty="0">
                          <a:effectLst/>
                          <a:latin typeface="Arial" panose="020B0604020202020204" pitchFamily="34" charset="0"/>
                          <a:cs typeface="Arial" panose="020B0604020202020204" pitchFamily="34" charset="0"/>
                        </a:rPr>
                        <a:t> 3 </a:t>
                      </a:r>
                      <a:r>
                        <a:rPr lang="en-ID" sz="1000" dirty="0" err="1">
                          <a:effectLst/>
                          <a:latin typeface="Arial" panose="020B0604020202020204" pitchFamily="34" charset="0"/>
                          <a:cs typeface="Arial" panose="020B0604020202020204" pitchFamily="34" charset="0"/>
                        </a:rPr>
                        <a:t>hari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supaya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pupuk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tidak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menggumpal</a:t>
                      </a: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Pupuk</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bokasi</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tersedia</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sebelum</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turun</a:t>
                      </a:r>
                      <a:r>
                        <a:rPr lang="en-ID" sz="1000" dirty="0">
                          <a:effectLst/>
                          <a:latin typeface="Arial" panose="020B0604020202020204" pitchFamily="34" charset="0"/>
                          <a:cs typeface="Arial" panose="020B0604020202020204" pitchFamily="34" charset="0"/>
                        </a:rPr>
                        <a:t> di </a:t>
                      </a:r>
                      <a:r>
                        <a:rPr lang="en-ID" sz="1000" dirty="0" err="1">
                          <a:effectLst/>
                          <a:latin typeface="Arial" panose="020B0604020202020204" pitchFamily="34" charset="0"/>
                          <a:cs typeface="Arial" panose="020B0604020202020204" pitchFamily="34" charset="0"/>
                        </a:rPr>
                        <a:t>lapangan</a:t>
                      </a:r>
                      <a:r>
                        <a:rPr lang="en-ID" sz="1000" dirty="0">
                          <a:effectLst/>
                          <a:latin typeface="Arial" panose="020B0604020202020204" pitchFamily="34" charset="0"/>
                          <a:cs typeface="Arial" panose="020B0604020202020204" pitchFamily="34" charset="0"/>
                        </a:rPr>
                        <a:t>.</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3643484711"/>
                  </a:ext>
                </a:extLst>
              </a:tr>
              <a:tr h="400819">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4</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Diskusi memilih metode penyuluhan, pelatihan dan media kuisioner</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29 </a:t>
                      </a:r>
                      <a:r>
                        <a:rPr lang="en-ID" sz="1000" dirty="0" err="1">
                          <a:effectLst/>
                          <a:latin typeface="Arial" panose="020B0604020202020204" pitchFamily="34" charset="0"/>
                          <a:cs typeface="Arial" panose="020B0604020202020204" pitchFamily="34" charset="0"/>
                        </a:rPr>
                        <a:t>Maret</a:t>
                      </a:r>
                      <a:r>
                        <a:rPr lang="en-ID" sz="1000" dirty="0">
                          <a:effectLst/>
                          <a:latin typeface="Arial" panose="020B0604020202020204" pitchFamily="34" charset="0"/>
                          <a:cs typeface="Arial" panose="020B0604020202020204" pitchFamily="34" charset="0"/>
                        </a:rPr>
                        <a:t>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Proses memilih metode penyuluhan, pelatihan dan media kuisioner melalui di kusi kelompok</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melakukan metode penyuluhan dan media yang digunakan dalam melakukan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3313187935"/>
                  </a:ext>
                </a:extLst>
              </a:tr>
              <a:tr h="227797">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Penyuluhan di Desa kiritana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06 April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Penyuluhan dan Praktik pembuatan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melakukan penyuluhan pembuatan pupuk bokashi Di desa kiritana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807947734"/>
                  </a:ext>
                </a:extLst>
              </a:tr>
              <a:tr h="227797">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6</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Pengecekkan Produk di desa Kiritana</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21 April 2025</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err="1">
                          <a:effectLst/>
                          <a:latin typeface="Arial" panose="020B0604020202020204" pitchFamily="34" charset="0"/>
                          <a:cs typeface="Arial" panose="020B0604020202020204" pitchFamily="34" charset="0"/>
                        </a:rPr>
                        <a:t>Pengecekkan</a:t>
                      </a:r>
                      <a:r>
                        <a:rPr lang="en-ID" sz="1000" dirty="0">
                          <a:effectLst/>
                          <a:latin typeface="Arial" panose="020B0604020202020204" pitchFamily="34" charset="0"/>
                          <a:cs typeface="Arial" panose="020B0604020202020204" pitchFamily="34" charset="0"/>
                        </a:rPr>
                        <a:t> </a:t>
                      </a:r>
                      <a:r>
                        <a:rPr lang="en-ID" sz="1000" dirty="0" err="1">
                          <a:effectLst/>
                          <a:latin typeface="Arial" panose="020B0604020202020204" pitchFamily="34" charset="0"/>
                          <a:cs typeface="Arial" panose="020B0604020202020204" pitchFamily="34" charset="0"/>
                        </a:rPr>
                        <a:t>pupuk</a:t>
                      </a:r>
                      <a:r>
                        <a:rPr lang="en-ID" sz="1000" dirty="0">
                          <a:effectLst/>
                          <a:latin typeface="Arial" panose="020B0604020202020204" pitchFamily="34" charset="0"/>
                          <a:cs typeface="Arial" panose="020B0604020202020204" pitchFamily="34" charset="0"/>
                        </a:rPr>
                        <a:t> bokashi</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terlaksananya pengecekkan dan pembalikan pupuk bokashi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1299553441"/>
                  </a:ext>
                </a:extLst>
              </a:tr>
              <a:tr h="285471">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7</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Pengecekkan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2 Mei 2025</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Pengecekkan Masyarakat</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terlaksananya masyarakat melakukan edukasi Adopsi Inovasi dan Difusi Inovasi</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100%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nSpc>
                          <a:spcPct val="107000"/>
                        </a:lnSpc>
                        <a:spcAft>
                          <a:spcPts val="800"/>
                        </a:spcAft>
                      </a:pPr>
                      <a:r>
                        <a:rPr lang="en-ID" sz="1000">
                          <a:effectLst/>
                          <a:latin typeface="Arial" panose="020B0604020202020204" pitchFamily="34" charset="0"/>
                          <a:cs typeface="Arial" panose="020B0604020202020204" pitchFamily="34" charset="0"/>
                        </a:rPr>
                        <a:t> </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800525778"/>
                  </a:ext>
                </a:extLst>
              </a:tr>
              <a:tr h="343145">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8</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Evaluasi Program</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Evaluasi Program Penyuluhan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Telah melakukan Evaluasi Program Penyuluhan dalam kelompok yang berjalan dan tidak berjalan</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gn="just">
                        <a:lnSpc>
                          <a:spcPct val="107000"/>
                        </a:lnSpc>
                        <a:spcAft>
                          <a:spcPts val="800"/>
                        </a:spcAft>
                      </a:pPr>
                      <a:r>
                        <a:rPr lang="en-ID" sz="1000">
                          <a:effectLst/>
                          <a:latin typeface="Arial" panose="020B0604020202020204" pitchFamily="34" charset="0"/>
                          <a:cs typeface="Arial" panose="020B0604020202020204" pitchFamily="34" charset="0"/>
                        </a:rPr>
                        <a:t>0%</a:t>
                      </a:r>
                      <a:endParaRPr lang="en-ID" sz="1000">
                        <a:effectLst/>
                        <a:latin typeface="Arial" panose="020B0604020202020204" pitchFamily="34" charset="0"/>
                        <a:ea typeface="Calibri" panose="020F0502020204030204" pitchFamily="34" charset="0"/>
                        <a:cs typeface="Arial" panose="020B0604020202020204" pitchFamily="34" charset="0"/>
                      </a:endParaRPr>
                    </a:p>
                  </a:txBody>
                  <a:tcPr marL="20210" marR="20210" marT="0" marB="0"/>
                </a:tc>
                <a:tc>
                  <a:txBody>
                    <a:bodyPr/>
                    <a:lstStyle/>
                    <a:p>
                      <a:pPr>
                        <a:lnSpc>
                          <a:spcPct val="107000"/>
                        </a:lnSpc>
                        <a:spcAft>
                          <a:spcPts val="800"/>
                        </a:spcAft>
                      </a:pPr>
                      <a:r>
                        <a:rPr lang="en-ID" sz="1000" dirty="0">
                          <a:effectLst/>
                          <a:latin typeface="Arial" panose="020B0604020202020204" pitchFamily="34" charset="0"/>
                          <a:cs typeface="Arial" panose="020B0604020202020204" pitchFamily="34" charset="0"/>
                        </a:rPr>
                        <a:t> </a:t>
                      </a:r>
                      <a:endParaRPr lang="en-ID" sz="1000" dirty="0">
                        <a:effectLst/>
                        <a:latin typeface="Arial" panose="020B0604020202020204" pitchFamily="34" charset="0"/>
                        <a:ea typeface="Calibri" panose="020F0502020204030204" pitchFamily="34" charset="0"/>
                        <a:cs typeface="Arial" panose="020B0604020202020204" pitchFamily="34" charset="0"/>
                      </a:endParaRPr>
                    </a:p>
                  </a:txBody>
                  <a:tcPr marL="0" marR="0" marT="0" marB="0" anchor="ctr"/>
                </a:tc>
                <a:extLst>
                  <a:ext uri="{0D108BD9-81ED-4DB2-BD59-A6C34878D82A}">
                    <a16:rowId xmlns:a16="http://schemas.microsoft.com/office/drawing/2014/main" val="785188095"/>
                  </a:ext>
                </a:extLst>
              </a:tr>
            </a:tbl>
          </a:graphicData>
        </a:graphic>
      </p:graphicFrame>
    </p:spTree>
    <p:extLst>
      <p:ext uri="{BB962C8B-B14F-4D97-AF65-F5344CB8AC3E}">
        <p14:creationId xmlns:p14="http://schemas.microsoft.com/office/powerpoint/2010/main" val="362551806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9B6A2-C090-473D-8E40-B967772FFFAB}"/>
              </a:ext>
            </a:extLst>
          </p:cNvPr>
          <p:cNvSpPr>
            <a:spLocks noGrp="1"/>
          </p:cNvSpPr>
          <p:nvPr>
            <p:ph type="title"/>
          </p:nvPr>
        </p:nvSpPr>
        <p:spPr>
          <a:xfrm>
            <a:off x="213357" y="317369"/>
            <a:ext cx="1955728" cy="604781"/>
          </a:xfrm>
        </p:spPr>
        <p:txBody>
          <a:bodyPr/>
          <a:lstStyle/>
          <a:p>
            <a:r>
              <a:rPr lang="en-US" dirty="0" err="1"/>
              <a:t>Referensi</a:t>
            </a:r>
            <a:endParaRPr lang="en-ID" dirty="0"/>
          </a:p>
        </p:txBody>
      </p:sp>
      <p:sp>
        <p:nvSpPr>
          <p:cNvPr id="3" name="Content Placeholder 2">
            <a:extLst>
              <a:ext uri="{FF2B5EF4-FFF2-40B4-BE49-F238E27FC236}">
                <a16:creationId xmlns:a16="http://schemas.microsoft.com/office/drawing/2014/main" id="{58673D05-E7D7-4AED-97C2-26B96442CA37}"/>
              </a:ext>
            </a:extLst>
          </p:cNvPr>
          <p:cNvSpPr>
            <a:spLocks noGrp="1"/>
          </p:cNvSpPr>
          <p:nvPr>
            <p:ph idx="10"/>
          </p:nvPr>
        </p:nvSpPr>
        <p:spPr>
          <a:xfrm>
            <a:off x="0" y="1022333"/>
            <a:ext cx="9481625" cy="5351094"/>
          </a:xfrm>
        </p:spPr>
        <p:txBody>
          <a:bodyPr>
            <a:noAutofit/>
          </a:bodyPr>
          <a:lstStyle/>
          <a:p>
            <a:pPr marL="514350" indent="-514350" algn="just">
              <a:buAutoNum type="arabicPeriod"/>
            </a:pPr>
            <a:r>
              <a:rPr lang="en-ID" sz="2000" b="0" i="0" dirty="0">
                <a:effectLst/>
                <a:latin typeface="Arial" panose="020B0604020202020204" pitchFamily="34" charset="0"/>
                <a:cs typeface="Arial" panose="020B0604020202020204" pitchFamily="34" charset="0"/>
              </a:rPr>
              <a:t>Pi, P. I. H. S. (2014). </a:t>
            </a:r>
            <a:r>
              <a:rPr lang="en-ID" sz="2000" b="0" i="1" dirty="0" err="1">
                <a:effectLst/>
                <a:latin typeface="Arial" panose="020B0604020202020204" pitchFamily="34" charset="0"/>
                <a:cs typeface="Arial" panose="020B0604020202020204" pitchFamily="34" charset="0"/>
              </a:rPr>
              <a:t>Penyuluhan</a:t>
            </a:r>
            <a:r>
              <a:rPr lang="en-ID" sz="2000" b="0" i="1" dirty="0">
                <a:effectLst/>
                <a:latin typeface="Arial" panose="020B0604020202020204" pitchFamily="34" charset="0"/>
                <a:cs typeface="Arial" panose="020B0604020202020204" pitchFamily="34" charset="0"/>
              </a:rPr>
              <a:t> dan </a:t>
            </a:r>
            <a:r>
              <a:rPr lang="en-ID" sz="2000" b="0" i="1" dirty="0" err="1">
                <a:effectLst/>
                <a:latin typeface="Arial" panose="020B0604020202020204" pitchFamily="34" charset="0"/>
                <a:cs typeface="Arial" panose="020B0604020202020204" pitchFamily="34" charset="0"/>
              </a:rPr>
              <a:t>komunikasi</a:t>
            </a:r>
            <a:r>
              <a:rPr lang="en-ID" sz="2000" b="0" i="0" dirty="0">
                <a:effectLst/>
                <a:latin typeface="Arial" panose="020B0604020202020204" pitchFamily="34" charset="0"/>
                <a:cs typeface="Arial" panose="020B0604020202020204" pitchFamily="34" charset="0"/>
              </a:rPr>
              <a:t>. Media Nusa Creative (MNC Publishing). Halaman 1 - 124</a:t>
            </a:r>
          </a:p>
          <a:p>
            <a:pPr marL="514350" indent="-514350" algn="just">
              <a:buAutoNum type="arabicPeriod"/>
            </a:pPr>
            <a:r>
              <a:rPr lang="en-ID" sz="2000" b="0" i="0" dirty="0" err="1">
                <a:solidFill>
                  <a:srgbClr val="222222"/>
                </a:solidFill>
                <a:effectLst/>
                <a:latin typeface="Arial" panose="020B0604020202020204" pitchFamily="34" charset="0"/>
              </a:rPr>
              <a:t>Mardikanto</a:t>
            </a:r>
            <a:r>
              <a:rPr lang="en-ID" sz="2000" b="0" i="0" dirty="0">
                <a:solidFill>
                  <a:srgbClr val="222222"/>
                </a:solidFill>
                <a:effectLst/>
                <a:latin typeface="Arial" panose="020B0604020202020204" pitchFamily="34" charset="0"/>
              </a:rPr>
              <a:t>, T. (1988). </a:t>
            </a:r>
            <a:r>
              <a:rPr lang="en-ID" sz="2000" b="0" i="0" dirty="0" err="1">
                <a:solidFill>
                  <a:srgbClr val="222222"/>
                </a:solidFill>
                <a:effectLst/>
                <a:latin typeface="Arial" panose="020B0604020202020204" pitchFamily="34" charset="0"/>
              </a:rPr>
              <a:t>Partisipasi</a:t>
            </a:r>
            <a:r>
              <a:rPr lang="en-ID" sz="2000" b="0" i="0" dirty="0">
                <a:solidFill>
                  <a:srgbClr val="222222"/>
                </a:solidFill>
                <a:effectLst/>
                <a:latin typeface="Arial" panose="020B0604020202020204" pitchFamily="34" charset="0"/>
              </a:rPr>
              <a:t> Masyarakat </a:t>
            </a:r>
            <a:r>
              <a:rPr lang="en-ID" sz="2000" b="0" i="0" dirty="0" err="1">
                <a:solidFill>
                  <a:srgbClr val="222222"/>
                </a:solidFill>
                <a:effectLst/>
                <a:latin typeface="Arial" panose="020B0604020202020204" pitchFamily="34" charset="0"/>
              </a:rPr>
              <a:t>Dalam</a:t>
            </a:r>
            <a:r>
              <a:rPr lang="en-ID" sz="2000" b="0" i="0" dirty="0">
                <a:solidFill>
                  <a:srgbClr val="222222"/>
                </a:solidFill>
                <a:effectLst/>
                <a:latin typeface="Arial" panose="020B0604020202020204" pitchFamily="34" charset="0"/>
              </a:rPr>
              <a:t> Pembangunan.</a:t>
            </a:r>
            <a:endParaRPr lang="en-ID" sz="2000" b="0" i="0" dirty="0">
              <a:solidFill>
                <a:srgbClr val="555555"/>
              </a:solidFill>
              <a:effectLst/>
              <a:latin typeface="Arial" panose="020B0604020202020204" pitchFamily="34" charset="0"/>
            </a:endParaRPr>
          </a:p>
          <a:p>
            <a:pPr marL="514350" indent="-514350" algn="just">
              <a:buAutoNum type="arabicPeriod"/>
            </a:pPr>
            <a:r>
              <a:rPr lang="en-ID" sz="2000" b="0" i="0" dirty="0" err="1">
                <a:solidFill>
                  <a:srgbClr val="555555"/>
                </a:solidFill>
                <a:effectLst/>
                <a:latin typeface="Arial" panose="020B0604020202020204" pitchFamily="34" charset="0"/>
              </a:rPr>
              <a:t>Mardikanto,Totok</a:t>
            </a:r>
            <a:r>
              <a:rPr lang="en-ID" sz="2000" b="0" i="0" dirty="0">
                <a:solidFill>
                  <a:srgbClr val="555555"/>
                </a:solidFill>
                <a:effectLst/>
                <a:latin typeface="Arial" panose="020B0604020202020204" pitchFamily="34" charset="0"/>
              </a:rPr>
              <a:t>. 1999. Dasar – Dasar </a:t>
            </a:r>
            <a:r>
              <a:rPr lang="en-ID" sz="2000" b="0" i="0" dirty="0" err="1">
                <a:solidFill>
                  <a:srgbClr val="555555"/>
                </a:solidFill>
                <a:effectLst/>
                <a:latin typeface="Arial" panose="020B0604020202020204" pitchFamily="34" charset="0"/>
              </a:rPr>
              <a:t>Penyuluhan</a:t>
            </a:r>
            <a:r>
              <a:rPr lang="en-ID" sz="2000" b="0" i="0" dirty="0">
                <a:solidFill>
                  <a:srgbClr val="555555"/>
                </a:solidFill>
                <a:effectLst/>
                <a:latin typeface="Arial" panose="020B0604020202020204" pitchFamily="34" charset="0"/>
              </a:rPr>
              <a:t> dan </a:t>
            </a:r>
            <a:r>
              <a:rPr lang="en-ID" sz="2000" b="0" i="0" dirty="0" err="1">
                <a:solidFill>
                  <a:srgbClr val="555555"/>
                </a:solidFill>
                <a:effectLst/>
                <a:latin typeface="Arial" panose="020B0604020202020204" pitchFamily="34" charset="0"/>
              </a:rPr>
              <a:t>Komunikasi</a:t>
            </a:r>
            <a:r>
              <a:rPr lang="en-ID" sz="2000" b="0" i="0" dirty="0">
                <a:solidFill>
                  <a:srgbClr val="555555"/>
                </a:solidFill>
                <a:effectLst/>
                <a:latin typeface="Arial" panose="020B0604020202020204" pitchFamily="34" charset="0"/>
              </a:rPr>
              <a:t> </a:t>
            </a:r>
            <a:r>
              <a:rPr lang="en-ID" sz="2000" b="0" i="0" dirty="0" err="1">
                <a:solidFill>
                  <a:srgbClr val="555555"/>
                </a:solidFill>
                <a:effectLst/>
                <a:latin typeface="Arial" panose="020B0604020202020204" pitchFamily="34" charset="0"/>
              </a:rPr>
              <a:t>Pertania</a:t>
            </a:r>
            <a:r>
              <a:rPr lang="en-ID" sz="2000" b="0" i="0" dirty="0">
                <a:solidFill>
                  <a:srgbClr val="555555"/>
                </a:solidFill>
                <a:effectLst/>
                <a:latin typeface="Arial" panose="020B0604020202020204" pitchFamily="34" charset="0"/>
              </a:rPr>
              <a:t> . UNS. Press. Surakarta</a:t>
            </a:r>
          </a:p>
          <a:p>
            <a:pPr marL="514350" indent="-514350" algn="just">
              <a:buAutoNum type="arabicPeriod"/>
            </a:pPr>
            <a:r>
              <a:rPr lang="en-ID" sz="2000" b="0" i="0" dirty="0">
                <a:solidFill>
                  <a:srgbClr val="555555"/>
                </a:solidFill>
                <a:effectLst/>
                <a:latin typeface="Arial" panose="020B0604020202020204" pitchFamily="34" charset="0"/>
              </a:rPr>
              <a:t>Mardikanto,Totok.2009. </a:t>
            </a:r>
            <a:r>
              <a:rPr lang="en-ID" sz="2000" b="0" i="0" dirty="0" err="1">
                <a:solidFill>
                  <a:srgbClr val="555555"/>
                </a:solidFill>
                <a:effectLst/>
                <a:latin typeface="Arial" panose="020B0604020202020204" pitchFamily="34" charset="0"/>
              </a:rPr>
              <a:t>Sistem</a:t>
            </a:r>
            <a:r>
              <a:rPr lang="en-ID" sz="2000" b="0" i="0" dirty="0">
                <a:solidFill>
                  <a:srgbClr val="555555"/>
                </a:solidFill>
                <a:effectLst/>
                <a:latin typeface="Arial" panose="020B0604020202020204" pitchFamily="34" charset="0"/>
              </a:rPr>
              <a:t> </a:t>
            </a:r>
            <a:r>
              <a:rPr lang="en-ID" sz="2000" b="0" i="0" dirty="0" err="1">
                <a:solidFill>
                  <a:srgbClr val="555555"/>
                </a:solidFill>
                <a:effectLst/>
                <a:latin typeface="Arial" panose="020B0604020202020204" pitchFamily="34" charset="0"/>
              </a:rPr>
              <a:t>Penyuluhan</a:t>
            </a:r>
            <a:r>
              <a:rPr lang="en-ID" sz="2000" b="0" i="0" dirty="0">
                <a:solidFill>
                  <a:srgbClr val="555555"/>
                </a:solidFill>
                <a:effectLst/>
                <a:latin typeface="Arial" panose="020B0604020202020204" pitchFamily="34" charset="0"/>
              </a:rPr>
              <a:t> </a:t>
            </a:r>
            <a:r>
              <a:rPr lang="en-ID" sz="2000" b="0" i="0" dirty="0" err="1">
                <a:solidFill>
                  <a:srgbClr val="555555"/>
                </a:solidFill>
                <a:effectLst/>
                <a:latin typeface="Arial" panose="020B0604020202020204" pitchFamily="34" charset="0"/>
              </a:rPr>
              <a:t>Pertanian</a:t>
            </a:r>
            <a:r>
              <a:rPr lang="en-ID" sz="2000" b="0" i="0" dirty="0">
                <a:solidFill>
                  <a:srgbClr val="555555"/>
                </a:solidFill>
                <a:effectLst/>
                <a:latin typeface="Arial" panose="020B0604020202020204" pitchFamily="34" charset="0"/>
              </a:rPr>
              <a:t>. Surakarta: UNS Press.</a:t>
            </a:r>
          </a:p>
          <a:p>
            <a:pPr marL="514350" indent="-514350" algn="just">
              <a:buAutoNum type="arabicPeriod"/>
            </a:pPr>
            <a:r>
              <a:rPr lang="en-ID" sz="2000" b="0" i="0" dirty="0" err="1">
                <a:solidFill>
                  <a:srgbClr val="555555"/>
                </a:solidFill>
                <a:effectLst/>
                <a:latin typeface="Arial" panose="020B0604020202020204" pitchFamily="34" charset="0"/>
              </a:rPr>
              <a:t>Mardikanto</a:t>
            </a:r>
            <a:r>
              <a:rPr lang="en-ID" sz="2000" b="0" i="0" dirty="0">
                <a:solidFill>
                  <a:srgbClr val="555555"/>
                </a:solidFill>
                <a:effectLst/>
                <a:latin typeface="Arial" panose="020B0604020202020204" pitchFamily="34" charset="0"/>
              </a:rPr>
              <a:t>, Totok.2009. </a:t>
            </a:r>
            <a:r>
              <a:rPr lang="en-ID" sz="2000" b="0" i="0" dirty="0" err="1">
                <a:solidFill>
                  <a:srgbClr val="555555"/>
                </a:solidFill>
                <a:effectLst/>
                <a:latin typeface="Arial" panose="020B0604020202020204" pitchFamily="34" charset="0"/>
              </a:rPr>
              <a:t>Membangun</a:t>
            </a:r>
            <a:r>
              <a:rPr lang="en-ID" sz="2000" b="0" i="0" dirty="0">
                <a:solidFill>
                  <a:srgbClr val="555555"/>
                </a:solidFill>
                <a:effectLst/>
                <a:latin typeface="Arial" panose="020B0604020202020204" pitchFamily="34" charset="0"/>
              </a:rPr>
              <a:t> </a:t>
            </a:r>
            <a:r>
              <a:rPr lang="en-ID" sz="2000" b="0" i="0" dirty="0" err="1">
                <a:solidFill>
                  <a:srgbClr val="555555"/>
                </a:solidFill>
                <a:effectLst/>
                <a:latin typeface="Arial" panose="020B0604020202020204" pitchFamily="34" charset="0"/>
              </a:rPr>
              <a:t>Pertanian</a:t>
            </a:r>
            <a:r>
              <a:rPr lang="en-ID" sz="2000" b="0" i="0" dirty="0">
                <a:solidFill>
                  <a:srgbClr val="555555"/>
                </a:solidFill>
                <a:effectLst/>
                <a:latin typeface="Arial" panose="020B0604020202020204" pitchFamily="34" charset="0"/>
              </a:rPr>
              <a:t> Modern. Surakarta: UNS Press.</a:t>
            </a:r>
          </a:p>
          <a:p>
            <a:pPr marL="514350" indent="-514350" algn="just">
              <a:buAutoNum type="arabicPeriod"/>
            </a:pPr>
            <a:r>
              <a:rPr lang="nn-NO" sz="2000" b="0" i="0" dirty="0">
                <a:solidFill>
                  <a:srgbClr val="555555"/>
                </a:solidFill>
                <a:effectLst/>
                <a:latin typeface="Arial" panose="020B0604020202020204" pitchFamily="34" charset="0"/>
              </a:rPr>
              <a:t>Pustaka Referensi Pertanian Terlengkap - </a:t>
            </a:r>
            <a:r>
              <a:rPr lang="nn-NO" sz="2000" b="0" i="0" dirty="0">
                <a:solidFill>
                  <a:srgbClr val="555555"/>
                </a:solidFill>
                <a:effectLst/>
                <a:latin typeface="Arial" panose="020B0604020202020204" pitchFamily="34" charset="0"/>
                <a:hlinkClick r:id="rId2"/>
              </a:rPr>
              <a:t>http://referensipertanian.blogspot.com</a:t>
            </a:r>
            <a:endParaRPr lang="nn-NO" sz="2000" b="0" i="0" dirty="0">
              <a:solidFill>
                <a:srgbClr val="555555"/>
              </a:solidFill>
              <a:effectLst/>
              <a:latin typeface="Arial" panose="020B0604020202020204" pitchFamily="34" charset="0"/>
            </a:endParaRPr>
          </a:p>
          <a:p>
            <a:pPr marL="514350" indent="-514350" algn="just">
              <a:buAutoNum type="arabicPeriod"/>
            </a:pPr>
            <a:r>
              <a:rPr lang="en-ID" sz="2000" b="0" dirty="0" err="1">
                <a:solidFill>
                  <a:srgbClr val="222222"/>
                </a:solidFill>
                <a:effectLst/>
                <a:latin typeface="Arial" panose="020B0604020202020204" pitchFamily="34" charset="0"/>
              </a:rPr>
              <a:t>Asriadi</a:t>
            </a:r>
            <a:r>
              <a:rPr lang="en-ID" sz="2000" b="0" dirty="0">
                <a:solidFill>
                  <a:srgbClr val="222222"/>
                </a:solidFill>
                <a:effectLst/>
                <a:latin typeface="Arial" panose="020B0604020202020204" pitchFamily="34" charset="0"/>
              </a:rPr>
              <a:t>, A. A., SP, M. P., </a:t>
            </a:r>
            <a:r>
              <a:rPr lang="en-ID" sz="2000" b="0" dirty="0" err="1">
                <a:solidFill>
                  <a:srgbClr val="222222"/>
                </a:solidFill>
                <a:effectLst/>
                <a:latin typeface="Arial" panose="020B0604020202020204" pitchFamily="34" charset="0"/>
              </a:rPr>
              <a:t>Sahlan</a:t>
            </a:r>
            <a:r>
              <a:rPr lang="en-ID" sz="2000" b="0" dirty="0">
                <a:solidFill>
                  <a:srgbClr val="222222"/>
                </a:solidFill>
                <a:effectLst/>
                <a:latin typeface="Arial" panose="020B0604020202020204" pitchFamily="34" charset="0"/>
              </a:rPr>
              <a:t>, M. P., &amp; SP, M. S. (2022). Program </a:t>
            </a:r>
            <a:r>
              <a:rPr lang="en-ID" sz="2000" b="0" dirty="0" err="1">
                <a:solidFill>
                  <a:srgbClr val="222222"/>
                </a:solidFill>
                <a:effectLst/>
                <a:latin typeface="Arial" panose="020B0604020202020204" pitchFamily="34" charset="0"/>
              </a:rPr>
              <a:t>evaluasi</a:t>
            </a:r>
            <a:r>
              <a:rPr lang="en-ID" sz="2000" b="0" dirty="0">
                <a:solidFill>
                  <a:srgbClr val="222222"/>
                </a:solidFill>
                <a:effectLst/>
                <a:latin typeface="Arial" panose="020B0604020202020204" pitchFamily="34" charset="0"/>
              </a:rPr>
              <a:t> </a:t>
            </a:r>
            <a:r>
              <a:rPr lang="en-ID" sz="2000" b="0" dirty="0" err="1">
                <a:solidFill>
                  <a:srgbClr val="222222"/>
                </a:solidFill>
                <a:effectLst/>
                <a:latin typeface="Arial" panose="020B0604020202020204" pitchFamily="34" charset="0"/>
              </a:rPr>
              <a:t>penyuluhan</a:t>
            </a:r>
            <a:r>
              <a:rPr lang="en-ID" sz="2000" b="0" dirty="0">
                <a:solidFill>
                  <a:srgbClr val="222222"/>
                </a:solidFill>
                <a:effectLst/>
                <a:latin typeface="Arial" panose="020B0604020202020204" pitchFamily="34" charset="0"/>
              </a:rPr>
              <a:t> </a:t>
            </a:r>
            <a:r>
              <a:rPr lang="en-ID" sz="2000" b="0" dirty="0" err="1">
                <a:solidFill>
                  <a:srgbClr val="222222"/>
                </a:solidFill>
                <a:effectLst/>
                <a:latin typeface="Arial" panose="020B0604020202020204" pitchFamily="34" charset="0"/>
              </a:rPr>
              <a:t>pertanian</a:t>
            </a:r>
            <a:r>
              <a:rPr lang="en-ID" sz="2000" b="0" dirty="0">
                <a:solidFill>
                  <a:srgbClr val="222222"/>
                </a:solidFill>
                <a:effectLst/>
                <a:latin typeface="Arial" panose="020B0604020202020204" pitchFamily="34" charset="0"/>
              </a:rPr>
              <a:t>. CV. AZKA PUSTAKA.</a:t>
            </a:r>
            <a:endParaRPr lang="en-ID" sz="2000"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38899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22004-633D-4886-B9B3-3F7D39983EF0}"/>
              </a:ext>
            </a:extLst>
          </p:cNvPr>
          <p:cNvSpPr>
            <a:spLocks noGrp="1"/>
          </p:cNvSpPr>
          <p:nvPr>
            <p:ph type="title"/>
          </p:nvPr>
        </p:nvSpPr>
        <p:spPr>
          <a:xfrm>
            <a:off x="857294" y="2439211"/>
            <a:ext cx="6928553" cy="2554545"/>
          </a:xfrm>
        </p:spPr>
        <p:txBody>
          <a:bodyPr/>
          <a:lstStyle/>
          <a:p>
            <a:r>
              <a:rPr lang="en-US" dirty="0"/>
              <a:t>TERIMA KASIH</a:t>
            </a:r>
            <a:endParaRPr lang="en-ID" dirty="0"/>
          </a:p>
        </p:txBody>
      </p:sp>
    </p:spTree>
    <p:extLst>
      <p:ext uri="{BB962C8B-B14F-4D97-AF65-F5344CB8AC3E}">
        <p14:creationId xmlns:p14="http://schemas.microsoft.com/office/powerpoint/2010/main" val="174325670"/>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3560</TotalTime>
  <Words>7141</Words>
  <Application>Microsoft Office PowerPoint</Application>
  <PresentationFormat>Widescreen</PresentationFormat>
  <Paragraphs>3042</Paragraphs>
  <Slides>52</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52</vt:i4>
      </vt:variant>
    </vt:vector>
  </HeadingPairs>
  <TitlesOfParts>
    <vt:vector size="65" baseType="lpstr">
      <vt:lpstr>맑은 고딕</vt:lpstr>
      <vt:lpstr>Arial</vt:lpstr>
      <vt:lpstr>Calibri</vt:lpstr>
      <vt:lpstr>Redressed</vt:lpstr>
      <vt:lpstr>Symbol</vt:lpstr>
      <vt:lpstr>Times New Roman</vt:lpstr>
      <vt:lpstr>Wingdings</vt:lpstr>
      <vt:lpstr>나눔바른고딕</vt:lpstr>
      <vt:lpstr>나눔스퀘어 Bold</vt:lpstr>
      <vt:lpstr>나눔스퀘어_ac</vt:lpstr>
      <vt:lpstr>나눔스퀘어_ac Bold</vt:lpstr>
      <vt:lpstr>나눔스퀘어_ac Light</vt:lpstr>
      <vt:lpstr>Office 테마</vt:lpstr>
      <vt:lpstr>PowerPoint Presentation</vt:lpstr>
      <vt:lpstr>PowerPoint Presentation</vt:lpstr>
      <vt:lpstr>Perencanaan Program</vt:lpstr>
      <vt:lpstr>PowerPoint Presentation</vt:lpstr>
      <vt:lpstr>PowerPoint Presentation</vt:lpstr>
      <vt:lpstr>PowerPoint Presentation</vt:lpstr>
      <vt:lpstr>1) Pemahaman Perencanaan </vt:lpstr>
      <vt:lpstr>1) Lanjutan Pemahaman Perencanaan </vt:lpstr>
      <vt:lpstr>2). Filosofi Program Penyuluhan</vt:lpstr>
      <vt:lpstr>2). Filosofi Program Penyuluhan</vt:lpstr>
      <vt:lpstr>Perencanaan berdasarkan penelitian</vt:lpstr>
      <vt:lpstr>Perencanaan berdasarkan penelitian</vt:lpstr>
      <vt:lpstr>3. Arti Penting Perencanaan Program</vt:lpstr>
      <vt:lpstr>Ukuran Perencanaan Program</vt:lpstr>
      <vt:lpstr>Ukuran Perencanaan Program</vt:lpstr>
      <vt:lpstr>Ukuran Perencanaan Program</vt:lpstr>
      <vt:lpstr>4. Langkah Memecahkan Masalah Masyarakat</vt:lpstr>
      <vt:lpstr>Program – Program Penyuluhan</vt:lpstr>
      <vt:lpstr>Tabel 1 Perencanaan Program</vt:lpstr>
      <vt:lpstr>Tabel 2. Perencanaan Program</vt:lpstr>
      <vt:lpstr>Tabel 3. Perencanaan Program</vt:lpstr>
      <vt:lpstr>Tabel 4. Perencanaan Program</vt:lpstr>
      <vt:lpstr>Program Persiapan Kelompok 1</vt:lpstr>
      <vt:lpstr>Program Pelaksanaan Penyuluhan Kelompok 1</vt:lpstr>
      <vt:lpstr>Program Evaluasi Kelompok 1</vt:lpstr>
      <vt:lpstr>Program Pelaporan Hasil Penyuluhan Kelompok 1</vt:lpstr>
      <vt:lpstr>Program Persiapan Kelompok 2</vt:lpstr>
      <vt:lpstr>Program Pelaksanaan Kelompok 2</vt:lpstr>
      <vt:lpstr>Program Evaluasi Kelompok 2</vt:lpstr>
      <vt:lpstr>Program Pelaporan Hasil Penyuluhan Kelompok 2</vt:lpstr>
      <vt:lpstr>Program Persiapan Kelompok 3</vt:lpstr>
      <vt:lpstr>Program Pelaksanaan Kelompok 3</vt:lpstr>
      <vt:lpstr>Program Pelaksanaan Kelompok 3</vt:lpstr>
      <vt:lpstr>Program Evaluasi Kelompok 3</vt:lpstr>
      <vt:lpstr>Program Pelaporan Hasil Penyuluhan Kelompok 3</vt:lpstr>
      <vt:lpstr>Program Persiapan Kelompok 4</vt:lpstr>
      <vt:lpstr>Program Pelaksanaan Kelompok 4</vt:lpstr>
      <vt:lpstr>Program Evaluasi Kelompok 4</vt:lpstr>
      <vt:lpstr>Program Pelaporan Hasil Penyuluhan Kelompok 4</vt:lpstr>
      <vt:lpstr>Program Persiapan Kelompok 5</vt:lpstr>
      <vt:lpstr>Program Pelaksanaan Kelompok 5</vt:lpstr>
      <vt:lpstr>Program Evaluasi Kelompok 5</vt:lpstr>
      <vt:lpstr>Program Pelaporan Hasil Penyuluhan Kelompok 5</vt:lpstr>
      <vt:lpstr>Pelaksanaan Program</vt:lpstr>
      <vt:lpstr>Pelaksanaan Program</vt:lpstr>
      <vt:lpstr>Loogbook Kegiatan Penyuluhan</vt:lpstr>
      <vt:lpstr>Loogbook Kegiatan Penyuluhan</vt:lpstr>
      <vt:lpstr>Loogbook Kegiatan Penyuluhan</vt:lpstr>
      <vt:lpstr>Loogbook Kegiatan Penyuluhan</vt:lpstr>
      <vt:lpstr>Loogbook Kegiatan Penyuluhan</vt:lpstr>
      <vt:lpstr>Referensi</vt:lpstr>
      <vt:lpstr>TERIMA KASIH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Iven Rannu</cp:lastModifiedBy>
  <cp:revision>292</cp:revision>
  <dcterms:created xsi:type="dcterms:W3CDTF">2021-04-29T04:21:21Z</dcterms:created>
  <dcterms:modified xsi:type="dcterms:W3CDTF">2025-05-22T05:05:02Z</dcterms:modified>
</cp:coreProperties>
</file>