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handoutMasterIdLst>
    <p:handoutMasterId r:id="rId58"/>
  </p:handoutMasterIdLst>
  <p:sldIdLst>
    <p:sldId id="502" r:id="rId2"/>
    <p:sldId id="503" r:id="rId3"/>
    <p:sldId id="256" r:id="rId4"/>
    <p:sldId id="257" r:id="rId5"/>
    <p:sldId id="258" r:id="rId6"/>
    <p:sldId id="369" r:id="rId7"/>
    <p:sldId id="462" r:id="rId8"/>
    <p:sldId id="463" r:id="rId9"/>
    <p:sldId id="464" r:id="rId10"/>
    <p:sldId id="465" r:id="rId11"/>
    <p:sldId id="466" r:id="rId12"/>
    <p:sldId id="467" r:id="rId13"/>
    <p:sldId id="468" r:id="rId14"/>
    <p:sldId id="469" r:id="rId15"/>
    <p:sldId id="470" r:id="rId16"/>
    <p:sldId id="471" r:id="rId17"/>
    <p:sldId id="472" r:id="rId18"/>
    <p:sldId id="473" r:id="rId19"/>
    <p:sldId id="365" r:id="rId20"/>
    <p:sldId id="478" r:id="rId21"/>
    <p:sldId id="481" r:id="rId22"/>
    <p:sldId id="482" r:id="rId23"/>
    <p:sldId id="483" r:id="rId24"/>
    <p:sldId id="484" r:id="rId25"/>
    <p:sldId id="485" r:id="rId26"/>
    <p:sldId id="486" r:id="rId27"/>
    <p:sldId id="487" r:id="rId28"/>
    <p:sldId id="488" r:id="rId29"/>
    <p:sldId id="477" r:id="rId30"/>
    <p:sldId id="479" r:id="rId31"/>
    <p:sldId id="495" r:id="rId32"/>
    <p:sldId id="496" r:id="rId33"/>
    <p:sldId id="497" r:id="rId34"/>
    <p:sldId id="499" r:id="rId35"/>
    <p:sldId id="504" r:id="rId36"/>
    <p:sldId id="505" r:id="rId37"/>
    <p:sldId id="506" r:id="rId38"/>
    <p:sldId id="507" r:id="rId39"/>
    <p:sldId id="510" r:id="rId40"/>
    <p:sldId id="511" r:id="rId41"/>
    <p:sldId id="508" r:id="rId42"/>
    <p:sldId id="509" r:id="rId43"/>
    <p:sldId id="500" r:id="rId44"/>
    <p:sldId id="501" r:id="rId45"/>
    <p:sldId id="476" r:id="rId46"/>
    <p:sldId id="480" r:id="rId47"/>
    <p:sldId id="489" r:id="rId48"/>
    <p:sldId id="490" r:id="rId49"/>
    <p:sldId id="491" r:id="rId50"/>
    <p:sldId id="492" r:id="rId51"/>
    <p:sldId id="493" r:id="rId52"/>
    <p:sldId id="494" r:id="rId53"/>
    <p:sldId id="409" r:id="rId54"/>
    <p:sldId id="498" r:id="rId55"/>
    <p:sldId id="379" r:id="rId5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62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2025-05-22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B703C-E809-4D98-836D-355E347139EC}" type="datetimeFigureOut">
              <a:rPr lang="en-ID" smtClean="0"/>
              <a:t>22/05/2025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B6B4B-771D-45BE-8823-AB0DC7C1619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50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2025-05-22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hyperlink" Target="https://slideplayer.info/slide/12801514/" TargetMode="External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menetapkan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kedua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sekarang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ketiga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mengidentifikasi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kemudahan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hambatan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keempat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serangkaian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terakhir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Pemahaman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Filosofi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Arti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Langkah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Pemecahan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Masyarakat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Program –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Identifikasi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potensi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wilayah,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mengumpulkan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penerapana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pelaporan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1155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9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168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serangkaian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termuat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tanggal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catatan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program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masing – masing.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1155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9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477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8701" y="126060"/>
            <a:ext cx="8371840" cy="590931"/>
          </a:xfrm>
        </p:spPr>
        <p:txBody>
          <a:bodyPr/>
          <a:lstStyle/>
          <a:p>
            <a:pPr algn="r"/>
            <a:r>
              <a:rPr lang="en-US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Material Development Extension</a:t>
            </a:r>
            <a:endParaRPr lang="ko-KR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417201" y="381322"/>
            <a:ext cx="1883176" cy="1531239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59692" y="902019"/>
              <a:ext cx="179465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10</a:t>
              </a:r>
              <a:endParaRPr lang="ko-KR" altLang="en-US" sz="32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31178" y="5614904"/>
            <a:ext cx="55884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Iven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Patu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Sirappa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S.Pt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.,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M.Si</a:t>
            </a:r>
            <a:endParaRPr lang="en-US" altLang="ko-KR" sz="2500" spc="-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나눔스퀘어_ac" panose="020B0600000101010101" pitchFamily="50" charset="-127"/>
              <a:cs typeface="Arial" panose="020B0604020202020204" pitchFamily="34" charset="0"/>
            </a:endParaRPr>
          </a:p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NIDN : 0831088903</a:t>
            </a:r>
            <a:endParaRPr lang="ko-KR" altLang="en-US" sz="25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07592D1-720F-466A-B605-95A58713D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1ED1449-E940-42D3-9898-061FF870508F}"/>
              </a:ext>
            </a:extLst>
          </p:cNvPr>
          <p:cNvSpPr txBox="1"/>
          <p:nvPr/>
        </p:nvSpPr>
        <p:spPr>
          <a:xfrm>
            <a:off x="406180" y="3547832"/>
            <a:ext cx="711683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dirty="0"/>
              <a:t>How To Formulate An Extension Program In The Field</a:t>
            </a:r>
          </a:p>
          <a:p>
            <a:r>
              <a:rPr lang="en-US" altLang="ko-KR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ID" dirty="0" err="1"/>
              <a:t>Bagaimana</a:t>
            </a:r>
            <a:r>
              <a:rPr lang="en-ID" dirty="0"/>
              <a:t> </a:t>
            </a:r>
            <a:r>
              <a:rPr lang="en-ID" dirty="0" err="1"/>
              <a:t>Merumuskan</a:t>
            </a:r>
            <a:r>
              <a:rPr lang="en-ID" dirty="0"/>
              <a:t> Program </a:t>
            </a:r>
            <a:r>
              <a:rPr lang="en-ID" dirty="0" err="1"/>
              <a:t>Penyuluhan</a:t>
            </a:r>
            <a:r>
              <a:rPr lang="en-ID" dirty="0"/>
              <a:t> Di </a:t>
            </a:r>
            <a:r>
              <a:rPr lang="en-ID" dirty="0" err="1"/>
              <a:t>Lapangan</a:t>
            </a:r>
            <a:r>
              <a:rPr lang="en-ID" dirty="0"/>
              <a:t>)</a:t>
            </a:r>
            <a:endParaRPr lang="ko-KR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4436076" y="104597"/>
            <a:ext cx="7649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en-US" sz="2800" dirty="0">
                <a:solidFill>
                  <a:schemeClr val="bg1"/>
                </a:solidFill>
              </a:rPr>
              <a:t>Material Development</a:t>
            </a:r>
            <a:r>
              <a:rPr lang="ko-KR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91128"/>
            <a:ext cx="8119078" cy="670564"/>
            <a:chOff x="434203" y="2091128"/>
            <a:chExt cx="8119078" cy="670564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91128"/>
              <a:ext cx="8119078" cy="670564"/>
              <a:chOff x="434203" y="2091128"/>
              <a:chExt cx="8119078" cy="670564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118717" y="2091128"/>
                <a:ext cx="184731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-718625" y="697642"/>
            <a:ext cx="10738237" cy="1370910"/>
            <a:chOff x="88394" y="448938"/>
            <a:chExt cx="3269948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88394" y="795847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endParaRPr lang="ko-KR" altLang="en-US" sz="2400" b="1" spc="-100" dirty="0"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5A6DCA52-86B1-4A1D-9719-CA3B22AB00F3}"/>
              </a:ext>
            </a:extLst>
          </p:cNvPr>
          <p:cNvSpPr/>
          <p:nvPr/>
        </p:nvSpPr>
        <p:spPr>
          <a:xfrm>
            <a:off x="1083967" y="1106634"/>
            <a:ext cx="3664593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sz="36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Kompetensi</a:t>
            </a:r>
            <a:r>
              <a:rPr lang="en-ID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Dasar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DE9163-946C-450E-BCB6-0B11963F1457}"/>
              </a:ext>
            </a:extLst>
          </p:cNvPr>
          <p:cNvSpPr/>
          <p:nvPr/>
        </p:nvSpPr>
        <p:spPr>
          <a:xfrm>
            <a:off x="1232851" y="2222151"/>
            <a:ext cx="105249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BE95BEE-B617-40C8-AF29-CD93943C8E32}"/>
              </a:ext>
            </a:extLst>
          </p:cNvPr>
          <p:cNvSpPr/>
          <p:nvPr/>
        </p:nvSpPr>
        <p:spPr>
          <a:xfrm>
            <a:off x="1226437" y="2956549"/>
            <a:ext cx="95240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Menerapkan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PRA (Participatory Rural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Approisal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Pedesaan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6AF9A3B-04AC-44E1-82DA-550A5202F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8" name="그룹 14">
            <a:extLst>
              <a:ext uri="{FF2B5EF4-FFF2-40B4-BE49-F238E27FC236}">
                <a16:creationId xmlns:a16="http://schemas.microsoft.com/office/drawing/2014/main" id="{21F10AC4-04F1-4043-AFED-1CFC882F37C1}"/>
              </a:ext>
            </a:extLst>
          </p:cNvPr>
          <p:cNvGrpSpPr/>
          <p:nvPr/>
        </p:nvGrpSpPr>
        <p:grpSpPr>
          <a:xfrm>
            <a:off x="434202" y="3819603"/>
            <a:ext cx="7795397" cy="670874"/>
            <a:chOff x="434203" y="2874980"/>
            <a:chExt cx="7795397" cy="670874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E047874-94B0-4F3E-8BD6-B554096B8DBC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타원 16">
              <a:extLst>
                <a:ext uri="{FF2B5EF4-FFF2-40B4-BE49-F238E27FC236}">
                  <a16:creationId xmlns:a16="http://schemas.microsoft.com/office/drawing/2014/main" id="{D39F4C4C-7B6A-4CEC-BBEA-845DB5702D08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EE5B8D84-258B-4B63-8D5E-CBEFBE328D89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3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35" name="직선 연결선 18">
              <a:extLst>
                <a:ext uri="{FF2B5EF4-FFF2-40B4-BE49-F238E27FC236}">
                  <a16:creationId xmlns:a16="http://schemas.microsoft.com/office/drawing/2014/main" id="{06204E9E-B8CB-47A4-B86C-9F51B3AA9B56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FDA36135-D889-4A29-9446-60E83F8992E3}"/>
              </a:ext>
            </a:extLst>
          </p:cNvPr>
          <p:cNvSpPr/>
          <p:nvPr/>
        </p:nvSpPr>
        <p:spPr>
          <a:xfrm>
            <a:off x="1303448" y="3869039"/>
            <a:ext cx="9524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그룹 14">
            <a:extLst>
              <a:ext uri="{FF2B5EF4-FFF2-40B4-BE49-F238E27FC236}">
                <a16:creationId xmlns:a16="http://schemas.microsoft.com/office/drawing/2014/main" id="{27FB65D7-C8F6-4241-B47D-6CDD1FB1E17F}"/>
              </a:ext>
            </a:extLst>
          </p:cNvPr>
          <p:cNvGrpSpPr/>
          <p:nvPr/>
        </p:nvGrpSpPr>
        <p:grpSpPr>
          <a:xfrm>
            <a:off x="434201" y="4687625"/>
            <a:ext cx="7795397" cy="670874"/>
            <a:chOff x="434203" y="2874980"/>
            <a:chExt cx="7795397" cy="670874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BD0485AF-3A80-4A87-87F3-992BA6AE5B2D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타원 16">
              <a:extLst>
                <a:ext uri="{FF2B5EF4-FFF2-40B4-BE49-F238E27FC236}">
                  <a16:creationId xmlns:a16="http://schemas.microsoft.com/office/drawing/2014/main" id="{F0D09477-A49A-44D1-ABEF-6AF5995EAE4B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0A02BF0-DC2E-45C7-BBE5-25A1D551F853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4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41" name="직선 연결선 18">
              <a:extLst>
                <a:ext uri="{FF2B5EF4-FFF2-40B4-BE49-F238E27FC236}">
                  <a16:creationId xmlns:a16="http://schemas.microsoft.com/office/drawing/2014/main" id="{F68AF535-8EBA-4F5F-ACFD-3633B2738513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42480206-35B7-4DFC-9C46-3EE33633168A}"/>
              </a:ext>
            </a:extLst>
          </p:cNvPr>
          <p:cNvSpPr/>
          <p:nvPr/>
        </p:nvSpPr>
        <p:spPr>
          <a:xfrm>
            <a:off x="1303448" y="4753757"/>
            <a:ext cx="9524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(Latihan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35093"/>
            <a:ext cx="10515600" cy="1311128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Penulisan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Pengesahan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pembahasan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meilputi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Identifikasi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Potensi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Wliayah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7102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9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memenuhi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syarat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Harus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Terukur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Realistis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Terpadu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Transparan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Demokratis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Bertanggung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8563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660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Program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susun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keberhasilannya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4115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Harus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Terukur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053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Realistis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disusun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kenyataan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sebenarnya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3246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Realistis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530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kesejahteraan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0091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1937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495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4. </a:t>
            </a:r>
            <a:r>
              <a:rPr lang="en-US" sz="3200" b="1" dirty="0" err="1">
                <a:solidFill>
                  <a:schemeClr val="bg1"/>
                </a:solidFill>
              </a:rPr>
              <a:t>Dapat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dilaksanakan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318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melibatkan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1943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275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Terpadu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disusun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Kecamatan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Kabupaten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Provinsi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Nasional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2252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Terpadu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7933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Transparan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diselengarakan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terbuka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terkait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848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Transparan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4934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Demokratis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selenggarakan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menghormati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8729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Demokratis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786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Bertanggung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dikerjakan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membandingkan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sederhana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rasional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dijadwalkan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025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Bertanggung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719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hendaknya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kecamatan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ditujukan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sedangkan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kabupaten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titik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SDM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 pada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meliputi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mengenai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potensi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produktifias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non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dukungan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system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penyelenggaraab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7102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750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55164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Permasalahn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Perumusanan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Pengesahan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tertuang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matriks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format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7102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2617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35093"/>
            <a:ext cx="10515600" cy="1311128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Menerapkan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PRA (Participatory Rural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Approisal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Pedesaan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748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Kerjasama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pogram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mendemostrasikan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Pengorganisasian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merencanakan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membayar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seluruh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dibutuhkan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9458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/Masyarakat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9820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merencanakan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termasuk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situasi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termotivasi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bekerjasama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bertanggungjawab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demokratis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menerima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rakyat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berpartisipasi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mengenai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capai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Banyak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permasalahan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mungkin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pecahkan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pengembalian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perorangan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kolektif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butuhkan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3789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Mengapa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Berpartisipasi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2407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PRA (Participatory Rural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Approisal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Partisipastif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harfiah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pengkajian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demikian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Teknik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didaerah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didaerah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bukanlah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perlibatan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paket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sebuuah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berkesinambungan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Bersama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penyelenggara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Teknik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melibatkan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–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pemikiran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diartikan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mendorong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pedesaan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mengenai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hidup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tindakan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8581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PRA (Participatory Rural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Approisal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4052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mengutamakan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terabaikan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Keterpihakan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makna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keberpihakan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terabaikan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mungkin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tertindas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terlintas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struktural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Pemberdayaan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menganalisa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taraf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hidupnya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setempat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ketergantungan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Masyarakat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orang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Fasilitator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Menempatkan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pusat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(orang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mendorong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menghargai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perbedaan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400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064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Santai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Informal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diselenggarakan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luwes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terbuka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memaksa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Informal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Trianggulasi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Salah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mengumpulkan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sistematis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Optimalisasi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Hasil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mengoptimalisasi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guna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Orientasi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Praktis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berorientasi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pemecahan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praktis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400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8386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keberlanjutan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bukanlah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paket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selesai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penggalian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dianggap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orang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memfasilitasi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kesalahan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keslahan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manusiawi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sulit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memenuhinya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11. Terbuka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terbuka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menganggap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Teknik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selesai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sempurna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pasti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400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1696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7829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Tiga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Pilar/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Utama PRA</a:t>
            </a:r>
            <a:endParaRPr lang="en-ID" sz="3200" b="1" dirty="0">
              <a:solidFill>
                <a:schemeClr val="bg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C40BF53-461C-496D-BCB2-CDFFD9FFE27F}"/>
              </a:ext>
            </a:extLst>
          </p:cNvPr>
          <p:cNvSpPr/>
          <p:nvPr/>
        </p:nvSpPr>
        <p:spPr>
          <a:xfrm>
            <a:off x="2738616" y="2473928"/>
            <a:ext cx="3545305" cy="73027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Sikap</a:t>
            </a:r>
            <a:r>
              <a:rPr lang="en-US" dirty="0"/>
              <a:t> </a:t>
            </a:r>
            <a:r>
              <a:rPr lang="en-US" dirty="0" err="1"/>
              <a:t>Perilaku</a:t>
            </a:r>
            <a:r>
              <a:rPr lang="en-US" dirty="0"/>
              <a:t> Orang </a:t>
            </a:r>
            <a:r>
              <a:rPr lang="en-US" dirty="0" err="1"/>
              <a:t>Luar</a:t>
            </a:r>
            <a:endParaRPr lang="en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9948AD-59F4-4499-9019-393529F44F5B}"/>
              </a:ext>
            </a:extLst>
          </p:cNvPr>
          <p:cNvSpPr/>
          <p:nvPr/>
        </p:nvSpPr>
        <p:spPr>
          <a:xfrm>
            <a:off x="0" y="4378713"/>
            <a:ext cx="3545305" cy="73027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Teknik – Teknik/ </a:t>
            </a:r>
            <a:r>
              <a:rPr lang="en-US" dirty="0" err="1"/>
              <a:t>Metode</a:t>
            </a:r>
            <a:endParaRPr lang="en-ID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C4BF9D-16EA-4CD4-A658-9E8A5405720B}"/>
              </a:ext>
            </a:extLst>
          </p:cNvPr>
          <p:cNvSpPr/>
          <p:nvPr/>
        </p:nvSpPr>
        <p:spPr>
          <a:xfrm>
            <a:off x="4597624" y="4408906"/>
            <a:ext cx="3545305" cy="7486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Berbagi</a:t>
            </a:r>
            <a:endParaRPr lang="en-ID" dirty="0"/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9174045B-AC8B-4C8E-B602-A42BD0B04968}"/>
              </a:ext>
            </a:extLst>
          </p:cNvPr>
          <p:cNvSpPr/>
          <p:nvPr/>
        </p:nvSpPr>
        <p:spPr>
          <a:xfrm>
            <a:off x="3530824" y="3221019"/>
            <a:ext cx="1066800" cy="117107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E6C4F93-A955-406A-BCDF-2488C9652432}"/>
              </a:ext>
            </a:extLst>
          </p:cNvPr>
          <p:cNvSpPr/>
          <p:nvPr/>
        </p:nvSpPr>
        <p:spPr>
          <a:xfrm>
            <a:off x="1620253" y="1269227"/>
            <a:ext cx="6705600" cy="10729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Duduk Bersama, </a:t>
            </a:r>
            <a:r>
              <a:rPr lang="en-US" dirty="0" err="1"/>
              <a:t>Mendengar</a:t>
            </a:r>
            <a:r>
              <a:rPr lang="en-US" dirty="0"/>
              <a:t>, </a:t>
            </a:r>
            <a:r>
              <a:rPr lang="en-US" dirty="0" err="1"/>
              <a:t>Berbaur</a:t>
            </a:r>
            <a:r>
              <a:rPr lang="en-US" dirty="0"/>
              <a:t>, </a:t>
            </a:r>
            <a:r>
              <a:rPr lang="en-US" dirty="0" err="1"/>
              <a:t>Mereka</a:t>
            </a:r>
            <a:r>
              <a:rPr lang="en-US" dirty="0"/>
              <a:t> Mampu </a:t>
            </a:r>
            <a:r>
              <a:rPr lang="en-US" dirty="0" err="1"/>
              <a:t>melakukan</a:t>
            </a:r>
            <a:r>
              <a:rPr lang="en-US" dirty="0"/>
              <a:t>,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Kesalahan</a:t>
            </a:r>
            <a:r>
              <a:rPr lang="en-US" dirty="0"/>
              <a:t>, </a:t>
            </a:r>
            <a:r>
              <a:rPr lang="en-US" dirty="0" err="1"/>
              <a:t>Memfasilitas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Trianggulasi</a:t>
            </a:r>
            <a:r>
              <a:rPr lang="en-US" dirty="0"/>
              <a:t>, </a:t>
            </a:r>
            <a:r>
              <a:rPr lang="en-US" dirty="0" err="1"/>
              <a:t>Fleksibel</a:t>
            </a:r>
            <a:r>
              <a:rPr lang="en-US" dirty="0"/>
              <a:t>,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Coba</a:t>
            </a:r>
            <a:r>
              <a:rPr lang="en-US" dirty="0"/>
              <a:t>, dan </a:t>
            </a:r>
            <a:r>
              <a:rPr lang="en-US" dirty="0" err="1"/>
              <a:t>Berimproviasai</a:t>
            </a:r>
            <a:endParaRPr lang="en-ID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087BC4-5101-4EAE-8589-70631020024E}"/>
              </a:ext>
            </a:extLst>
          </p:cNvPr>
          <p:cNvSpPr/>
          <p:nvPr/>
        </p:nvSpPr>
        <p:spPr>
          <a:xfrm>
            <a:off x="-14481" y="5536407"/>
            <a:ext cx="3545305" cy="73027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Pemetaan</a:t>
            </a:r>
            <a:r>
              <a:rPr lang="en-US" dirty="0"/>
              <a:t>, Diagram, Alur Sejarah, Alur </a:t>
            </a:r>
            <a:r>
              <a:rPr lang="en-US" dirty="0" err="1"/>
              <a:t>Pemasaran</a:t>
            </a:r>
            <a:r>
              <a:rPr lang="en-US" dirty="0"/>
              <a:t>, 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dan </a:t>
            </a:r>
            <a:r>
              <a:rPr lang="en-US" dirty="0" err="1"/>
              <a:t>Rangking</a:t>
            </a:r>
            <a:endParaRPr lang="en-ID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EC2F14A-51E7-48D7-8F48-B6D7F7744247}"/>
              </a:ext>
            </a:extLst>
          </p:cNvPr>
          <p:cNvSpPr/>
          <p:nvPr/>
        </p:nvSpPr>
        <p:spPr>
          <a:xfrm>
            <a:off x="4597624" y="5502035"/>
            <a:ext cx="3545305" cy="7486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Pengetahuan</a:t>
            </a:r>
            <a:r>
              <a:rPr lang="en-US" dirty="0"/>
              <a:t>, </a:t>
            </a:r>
            <a:r>
              <a:rPr lang="en-US" dirty="0" err="1"/>
              <a:t>Pengalaman</a:t>
            </a:r>
            <a:r>
              <a:rPr lang="en-US" dirty="0"/>
              <a:t>, dan Proses </a:t>
            </a:r>
            <a:r>
              <a:rPr lang="en-US" dirty="0" err="1"/>
              <a:t>Belajar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8923455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Identifikasi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Pencarian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alternatif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alternatif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Pengorganisasian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902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Daur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PRA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7544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Penelusuran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Alur Sejarah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kecenderungan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kalender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musiman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penelusuran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Kajian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pencaharian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Wawancara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1537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Teknik – Teknik PRA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7124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1"/>
            <a:ext cx="10515600" cy="701731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4862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Kapila (2023), 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Masing-masing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6 variable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model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6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variabel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/Salah”,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kemudian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ditabulasi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dihitung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persentase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variable. </a:t>
            </a:r>
          </a:p>
          <a:p>
            <a:pPr marL="0" indent="0" algn="just">
              <a:buNone/>
            </a:pP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Index :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Benar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x 100%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sedangkan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pembobotan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Variabel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1-4 : 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Setuju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bobot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5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Setuju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bobot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4 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Ragu-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ragu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bobot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3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Setuju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bobot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2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Setuju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bobot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1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4027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271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Variabel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5-6 :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Setuju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bobot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5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Setuju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bobot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4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Ragu-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ragu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bobot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3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Setuju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bobot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2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Setuju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bobot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1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kemudian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ditabulasi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dihitung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Index pada masing-masing variable:</a:t>
            </a:r>
          </a:p>
          <a:p>
            <a:pPr marL="0" indent="0" algn="just">
              <a:buNone/>
            </a:pP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Index (%) = Total Skor/Skor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Maksimal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x 100%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I (Interval) = 100/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Skor (Likert)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Kategori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4027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F5C71148-AA70-4971-BC8C-ABB3A9085D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39670"/>
              </p:ext>
            </p:extLst>
          </p:nvPr>
        </p:nvGraphicFramePr>
        <p:xfrm>
          <a:off x="89513" y="5357386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11131303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249020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ko-K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– 19,99% : </a:t>
                      </a:r>
                      <a:r>
                        <a:rPr lang="en-US" altLang="ko-KR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Tidak</a:t>
                      </a:r>
                      <a:r>
                        <a:rPr lang="en-US" altLang="ko-K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ko-KR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Baik</a:t>
                      </a:r>
                      <a:r>
                        <a:rPr lang="en-US" altLang="ko-K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– 39,99% : Kurang </a:t>
                      </a:r>
                      <a:r>
                        <a:rPr lang="en-US" altLang="ko-KR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Baik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5987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ko-K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– 59,99% : </a:t>
                      </a:r>
                      <a:r>
                        <a:rPr lang="en-US" altLang="ko-KR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Cukup</a:t>
                      </a:r>
                      <a:r>
                        <a:rPr lang="en-US" altLang="ko-K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ko-KR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Baik</a:t>
                      </a:r>
                      <a:r>
                        <a:rPr lang="en-US" altLang="ko-K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– 79,99% : </a:t>
                      </a:r>
                      <a:r>
                        <a:rPr lang="en-US" altLang="ko-KR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Baik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66625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 – 100% : </a:t>
                      </a:r>
                      <a:r>
                        <a:rPr lang="en-US" altLang="ko-KR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Sangat</a:t>
                      </a:r>
                      <a:r>
                        <a:rPr lang="en-US" altLang="ko-K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ko-KR" sz="1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Baik</a:t>
                      </a:r>
                      <a:r>
                        <a:rPr lang="en-US" altLang="ko-K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2667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92953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Daryanto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2001 ;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Arief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2011).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4027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5311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mencerminkan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berasal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orang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(Lunandi,1987)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4027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005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Yulianto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G. (2007),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Kuesioner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menjaring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variabel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input,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variabel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variabel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Kuesioner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Likert,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pilihan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tersusun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Skor 4: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pilihan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(a)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relevan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Skor 3: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pilihan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(b)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relevan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Skor 2: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pilihan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(c)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relevan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Skor 1: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pilihan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(d)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relevan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Sementara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4027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8534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Skala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Cara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parameter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4027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6180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statisika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4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empat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macam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nominal, ordinal, interval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rasio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seringkali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dijumpai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interval (interval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rasio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kardinal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(nominal dan ordinal).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Berkaitan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program-program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interval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produktifitas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kardinal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(paling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ordinal). Hal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disebabkan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sulit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interval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apalagi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rasio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1921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Skala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4021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Cara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lphaU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U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U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1542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Cara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Parameter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5267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mengajukan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pertanyaan-pertanyaan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“essay test” dan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objektif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test”.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Kedua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keunggulan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masing-masing yang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terletak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: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a)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Kesukaran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menyiapkan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instrumen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Kemudahan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koreksi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menggali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400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Parameter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4512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DC6C9862-36D5-435F-A936-1F9C5CCD9D8E}"/>
                  </a:ext>
                </a:extLst>
              </p:cNvPr>
              <p:cNvSpPr>
                <a:spLocks noGrp="1"/>
              </p:cNvSpPr>
              <p:nvPr>
                <p:ph idx="10"/>
              </p:nvPr>
            </p:nvSpPr>
            <p:spPr>
              <a:xfrm>
                <a:off x="0" y="1253330"/>
                <a:ext cx="9624618" cy="5604669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Untuk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beberapa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bentuk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“test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objektif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” dan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rumus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penilaiannya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adalah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sebagai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berikut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:</a:t>
                </a:r>
              </a:p>
              <a:p>
                <a:pPr marL="0" indent="0" algn="just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- True – false (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benar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– salah)  =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Sk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= (B - S) Bb</a:t>
                </a:r>
              </a:p>
              <a:p>
                <a:pPr marL="0" indent="0" algn="just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- Multiple choice (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pilihan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ganda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marL="0" indent="0" algn="just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SK = </a:t>
                </a:r>
                <a14:m>
                  <m:oMath xmlns:m="http://schemas.openxmlformats.org/officeDocument/2006/math"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d>
                      <m:dPr>
                        <m:ctrlPr>
                          <a:rPr lang="en-ID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D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ID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𝑆</m:t>
                            </m:r>
                          </m:num>
                          <m:den>
                            <m:r>
                              <a:rPr lang="en-ID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𝑁</m:t>
                            </m:r>
                            <m:r>
                              <a:rPr lang="en-ID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−1 </m:t>
                            </m:r>
                          </m:den>
                        </m:f>
                        <m:r>
                          <a:rPr lang="en-ID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d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𝑋</m:t>
                    </m:r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𝐵𝑏</m:t>
                    </m:r>
                  </m:oMath>
                </a14:m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atau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Matching (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penggabungan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)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Sk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d>
                      <m:dPr>
                        <m:ctrlPr>
                          <a:rPr lang="en-ID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D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ID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𝑆</m:t>
                            </m:r>
                          </m:num>
                          <m:den>
                            <m:d>
                              <m:dPr>
                                <m:ctrlPr>
                                  <a:rPr lang="en-ID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ID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𝑁</m:t>
                                </m:r>
                                <m:r>
                                  <a:rPr lang="en-ID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−1</m:t>
                                </m:r>
                              </m:e>
                            </m:d>
                            <m:r>
                              <a:rPr lang="en-ID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(</m:t>
                            </m:r>
                            <m:r>
                              <a:rPr lang="en-ID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𝑁</m:t>
                            </m:r>
                            <m:r>
                              <a:rPr lang="en-ID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2−2) </m:t>
                            </m:r>
                          </m:den>
                        </m:f>
                        <m:r>
                          <a:rPr lang="en-ID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d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𝑋</m:t>
                    </m:r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ID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𝐵𝑏</m:t>
                    </m:r>
                  </m:oMath>
                </a14:m>
                <a:endParaRPr lang="en-ID" sz="18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Atau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Sk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= B x Bb Completion (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melengkapi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)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Sk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= B x Bb </a:t>
                </a:r>
              </a:p>
              <a:p>
                <a:pPr marL="0" indent="0" algn="just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Keterangan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:</a:t>
                </a:r>
              </a:p>
              <a:p>
                <a:pPr marL="0" indent="0" algn="just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1).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Sk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=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skor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 2). n =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alternatif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jawaban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0" indent="0" algn="just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3). B =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jawaban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betul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4). n1 =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soal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0" indent="0" algn="just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5). S   =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jawaban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salah 6). n2 =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alternatif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jawaban</a:t>
                </a: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0" indent="0" algn="just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ID" sz="18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7). Bb </a:t>
                </a:r>
                <a:r>
                  <a:rPr lang="en-ID" sz="18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= </a:t>
                </a:r>
                <a:r>
                  <a:rPr lang="en-ID" sz="18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bobot</a:t>
                </a:r>
                <a:endParaRPr lang="en-ID" sz="18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buNone/>
                </a:pPr>
                <a:endParaRPr lang="en-US" altLang="ko-KR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내용 개체 틀 1">
                <a:extLst>
                  <a:ext uri="{FF2B5EF4-FFF2-40B4-BE49-F238E27FC236}">
                    <a16:creationId xmlns:a16="http://schemas.microsoft.com/office/drawing/2014/main" id="{DC6C9862-36D5-435F-A936-1F9C5CCD9D8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0"/>
              </p:nvPr>
            </p:nvSpPr>
            <p:spPr>
              <a:xfrm>
                <a:off x="0" y="1253330"/>
                <a:ext cx="9624618" cy="5604669"/>
              </a:xfrm>
              <a:blipFill>
                <a:blip r:embed="rId2"/>
                <a:stretch>
                  <a:fillRect l="-507" t="-653"/>
                </a:stretch>
              </a:blipFill>
            </p:spPr>
            <p:txBody>
              <a:bodyPr/>
              <a:lstStyle/>
              <a:p>
                <a:r>
                  <a:rPr lang="en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400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Parameter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4742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Untuk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memudahkan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pemberian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nilai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atau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skor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jawaban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diberikan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pertanyaan-pertanyaan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dengan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jawaban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tertutup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sasaran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hanya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memilih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di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antara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alternatif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jawaban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disediakan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akan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sangat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membantu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pelaksanaan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analsisnya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dibanding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jika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pertanyaan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diajukan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dalam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bentuk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pertanyaan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terbuka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isian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melengkapi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dll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400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Parameter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1240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Mar’at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1982).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2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macam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Skala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Borgandus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(1925),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butir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parameter, yang masing-masing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alternatif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bobot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(X)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melingkari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alternatif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paling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Skala Likert,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item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parameter.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alternatif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jenjang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setuju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setuju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dll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alternatif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paling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Khusus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dimaksudkan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”. Edwards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Mardikatanto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1996)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menyarankan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daftar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sebaiknya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tertulis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diminta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ragu-ragu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tegas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9228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Parameter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129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biasanya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andal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keperluan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disiapkan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pedoman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pemberian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alternatif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samping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pedoman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dirumuskan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pakar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petugas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didampingi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ahli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getah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dibuat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pedoman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dipersiapkan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seorang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pakar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mandor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sadapan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didampingi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mandor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sadapan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teliti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4264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 Parameter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7554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2 :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Asin)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2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Kambambang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Kepuasaan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Organoleptik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Warna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Rasa/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Kesukaan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Aroma,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Tekstur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Organoleptik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manusai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meibatkan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pencicip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idera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perbaan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sentuhan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penerimaan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Kepuasaan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pelayanan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rumus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Skala Likert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1 - 5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0774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63465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0"/>
            <a:ext cx="9624618" cy="56046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3,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4 :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Rumusan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3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Silase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4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Pupuk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Kepuasaan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Implementasi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ternak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Kepuasaan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pelayanan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rumus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Skala Likert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 – 5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Implementasi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pupuk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pupuk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ternak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0774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Rumusan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2636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Laku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(Latihan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1123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dicek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kenyataan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dilapangan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Identifikasi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wilayah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data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akurat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(Latihan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disusun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83311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Langkah – Langkah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79114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283117" y="1263755"/>
            <a:ext cx="3865502" cy="12815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Hasil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Pelaporan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Loogbook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382313" y="0"/>
            <a:ext cx="84048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Jadwal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LAKU</a:t>
            </a:r>
            <a:endParaRPr lang="en-ID" sz="32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CAA9A07-EA2C-4C90-9766-D656DD12D1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446809"/>
              </p:ext>
            </p:extLst>
          </p:nvPr>
        </p:nvGraphicFramePr>
        <p:xfrm>
          <a:off x="0" y="1263755"/>
          <a:ext cx="7021195" cy="15309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1290">
                  <a:extLst>
                    <a:ext uri="{9D8B030D-6E8A-4147-A177-3AD203B41FA5}">
                      <a16:colId xmlns:a16="http://schemas.microsoft.com/office/drawing/2014/main" val="2592351527"/>
                    </a:ext>
                  </a:extLst>
                </a:gridCol>
                <a:gridCol w="1431290">
                  <a:extLst>
                    <a:ext uri="{9D8B030D-6E8A-4147-A177-3AD203B41FA5}">
                      <a16:colId xmlns:a16="http://schemas.microsoft.com/office/drawing/2014/main" val="2850263241"/>
                    </a:ext>
                  </a:extLst>
                </a:gridCol>
                <a:gridCol w="4158615">
                  <a:extLst>
                    <a:ext uri="{9D8B030D-6E8A-4147-A177-3AD203B41FA5}">
                      <a16:colId xmlns:a16="http://schemas.microsoft.com/office/drawing/2014/main" val="2186177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Lokasi dan Kelompok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Tanggal dan Bulan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Uraian Kegiatan yang dilaksanakan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05539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1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2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3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4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5 :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19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12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17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21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 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Diskusi</a:t>
                      </a:r>
                      <a:r>
                        <a:rPr lang="en-ID" sz="1000" dirty="0">
                          <a:effectLst/>
                        </a:rPr>
                        <a:t> Program </a:t>
                      </a:r>
                      <a:r>
                        <a:rPr lang="en-ID" sz="1000" dirty="0" err="1">
                          <a:effectLst/>
                        </a:rPr>
                        <a:t>Penyuluhan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Diskusi</a:t>
                      </a:r>
                      <a:r>
                        <a:rPr lang="en-ID" sz="1000" dirty="0">
                          <a:effectLst/>
                        </a:rPr>
                        <a:t> Program </a:t>
                      </a:r>
                      <a:r>
                        <a:rPr lang="en-ID" sz="1000" dirty="0" err="1">
                          <a:effectLst/>
                        </a:rPr>
                        <a:t>Penyuluhan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Survei</a:t>
                      </a:r>
                      <a:r>
                        <a:rPr lang="en-ID" sz="1000" dirty="0">
                          <a:effectLst/>
                        </a:rPr>
                        <a:t> Lokasi </a:t>
                      </a:r>
                      <a:r>
                        <a:rPr lang="en-ID" sz="1000" dirty="0" err="1">
                          <a:effectLst/>
                        </a:rPr>
                        <a:t>Penyuluhan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Diskusi</a:t>
                      </a:r>
                      <a:r>
                        <a:rPr lang="en-ID" sz="1000" dirty="0">
                          <a:effectLst/>
                        </a:rPr>
                        <a:t> Program </a:t>
                      </a:r>
                      <a:r>
                        <a:rPr lang="en-ID" sz="1000" dirty="0" err="1">
                          <a:effectLst/>
                        </a:rPr>
                        <a:t>Penyuluhan</a:t>
                      </a:r>
                      <a:r>
                        <a:rPr lang="en-ID" sz="1000" dirty="0">
                          <a:effectLst/>
                        </a:rPr>
                        <a:t> di </a:t>
                      </a:r>
                      <a:r>
                        <a:rPr lang="en-ID" sz="1000" dirty="0" err="1">
                          <a:effectLst/>
                        </a:rPr>
                        <a:t>Desa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Kiritana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>
                          <a:effectLst/>
                        </a:rPr>
                        <a:t> 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96594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72D29AC-509E-4329-99BF-923A54676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3288140"/>
              </p:ext>
            </p:extLst>
          </p:nvPr>
        </p:nvGraphicFramePr>
        <p:xfrm>
          <a:off x="0" y="3028358"/>
          <a:ext cx="7021195" cy="15309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1290">
                  <a:extLst>
                    <a:ext uri="{9D8B030D-6E8A-4147-A177-3AD203B41FA5}">
                      <a16:colId xmlns:a16="http://schemas.microsoft.com/office/drawing/2014/main" val="3535857515"/>
                    </a:ext>
                  </a:extLst>
                </a:gridCol>
                <a:gridCol w="1431290">
                  <a:extLst>
                    <a:ext uri="{9D8B030D-6E8A-4147-A177-3AD203B41FA5}">
                      <a16:colId xmlns:a16="http://schemas.microsoft.com/office/drawing/2014/main" val="4272013843"/>
                    </a:ext>
                  </a:extLst>
                </a:gridCol>
                <a:gridCol w="4158615">
                  <a:extLst>
                    <a:ext uri="{9D8B030D-6E8A-4147-A177-3AD203B41FA5}">
                      <a16:colId xmlns:a16="http://schemas.microsoft.com/office/drawing/2014/main" val="14918788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Lokasi dan Kelompok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Tanggal dan Bulan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Uraian Kegiatan yang dilaksanakan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58641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1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2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3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4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5 :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21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15 – 20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22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22 Maret 2025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Pengumpulan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Bahan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Pengumpulan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bahan</a:t>
                      </a:r>
                      <a:r>
                        <a:rPr lang="en-ID" sz="1000" dirty="0">
                          <a:effectLst/>
                        </a:rPr>
                        <a:t> – </a:t>
                      </a:r>
                      <a:r>
                        <a:rPr lang="en-ID" sz="1000" dirty="0" err="1">
                          <a:effectLst/>
                        </a:rPr>
                        <a:t>bahan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pembuatan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Kambambang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Praktek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pembuatan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contoh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pakan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silase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dalam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kelompok</a:t>
                      </a:r>
                      <a:r>
                        <a:rPr lang="en-ID" sz="1000" dirty="0">
                          <a:effectLst/>
                        </a:rPr>
                        <a:t> 3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Pengumpulan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Bahan</a:t>
                      </a:r>
                      <a:r>
                        <a:rPr lang="en-ID" sz="1000" dirty="0">
                          <a:effectLst/>
                        </a:rPr>
                        <a:t> – </a:t>
                      </a:r>
                      <a:r>
                        <a:rPr lang="en-ID" sz="1000" dirty="0" err="1">
                          <a:effectLst/>
                        </a:rPr>
                        <a:t>bahan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pembuatan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pupuk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>
                          <a:effectLst/>
                        </a:rPr>
                        <a:t> 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598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309184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283117" y="1263755"/>
            <a:ext cx="3865502" cy="12815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Hasil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Pelaporan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Loogbook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382313" y="0"/>
            <a:ext cx="84048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Jadwal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LAKU</a:t>
            </a:r>
            <a:endParaRPr lang="en-ID" sz="32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73ACF04-2488-4CB7-B8C4-9189B40651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290918"/>
              </p:ext>
            </p:extLst>
          </p:nvPr>
        </p:nvGraphicFramePr>
        <p:xfrm>
          <a:off x="0" y="3220892"/>
          <a:ext cx="7021195" cy="15309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1290">
                  <a:extLst>
                    <a:ext uri="{9D8B030D-6E8A-4147-A177-3AD203B41FA5}">
                      <a16:colId xmlns:a16="http://schemas.microsoft.com/office/drawing/2014/main" val="1440277548"/>
                    </a:ext>
                  </a:extLst>
                </a:gridCol>
                <a:gridCol w="1431290">
                  <a:extLst>
                    <a:ext uri="{9D8B030D-6E8A-4147-A177-3AD203B41FA5}">
                      <a16:colId xmlns:a16="http://schemas.microsoft.com/office/drawing/2014/main" val="304706832"/>
                    </a:ext>
                  </a:extLst>
                </a:gridCol>
                <a:gridCol w="4158615">
                  <a:extLst>
                    <a:ext uri="{9D8B030D-6E8A-4147-A177-3AD203B41FA5}">
                      <a16:colId xmlns:a16="http://schemas.microsoft.com/office/drawing/2014/main" val="1612673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Lokasi dan Kelompok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Tanggal dan Bulan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Uraian Kegiatan yang dilaksanakan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688753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Kelompok</a:t>
                      </a:r>
                      <a:r>
                        <a:rPr lang="en-ID" sz="1000" dirty="0">
                          <a:effectLst/>
                        </a:rPr>
                        <a:t> 1 :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Kelompok</a:t>
                      </a:r>
                      <a:r>
                        <a:rPr lang="en-ID" sz="1000" dirty="0">
                          <a:effectLst/>
                        </a:rPr>
                        <a:t> 2 :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Kelompok</a:t>
                      </a:r>
                      <a:r>
                        <a:rPr lang="en-ID" sz="1000" dirty="0">
                          <a:effectLst/>
                        </a:rPr>
                        <a:t> 3 :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Kelompok</a:t>
                      </a:r>
                      <a:r>
                        <a:rPr lang="en-ID" sz="1000" dirty="0">
                          <a:effectLst/>
                        </a:rPr>
                        <a:t> 4 :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Kelompok</a:t>
                      </a:r>
                      <a:r>
                        <a:rPr lang="en-ID" sz="1000" dirty="0">
                          <a:effectLst/>
                        </a:rPr>
                        <a:t> 5 :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30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21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7 April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29 Maret 2025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Diskusi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memilih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metode</a:t>
                      </a:r>
                      <a:r>
                        <a:rPr lang="en-ID" sz="1000" dirty="0">
                          <a:effectLst/>
                        </a:rPr>
                        <a:t> dan media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Diskusi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memilih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metode</a:t>
                      </a:r>
                      <a:r>
                        <a:rPr lang="en-ID" sz="1000" dirty="0">
                          <a:effectLst/>
                        </a:rPr>
                        <a:t> dan media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Pelaksanaan</a:t>
                      </a:r>
                      <a:r>
                        <a:rPr lang="en-ID" sz="1000" dirty="0">
                          <a:effectLst/>
                        </a:rPr>
                        <a:t> Program </a:t>
                      </a:r>
                      <a:r>
                        <a:rPr lang="en-ID" sz="1000" dirty="0" err="1">
                          <a:effectLst/>
                        </a:rPr>
                        <a:t>Penyuluhan</a:t>
                      </a:r>
                      <a:r>
                        <a:rPr lang="en-ID" sz="1000" dirty="0">
                          <a:effectLst/>
                        </a:rPr>
                        <a:t> di </a:t>
                      </a:r>
                      <a:r>
                        <a:rPr lang="en-ID" sz="1000" dirty="0" err="1">
                          <a:effectLst/>
                        </a:rPr>
                        <a:t>Desa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Mbatakapidu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Diskusi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memilih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metode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penyuluhan</a:t>
                      </a:r>
                      <a:r>
                        <a:rPr lang="en-ID" sz="1000" dirty="0">
                          <a:effectLst/>
                        </a:rPr>
                        <a:t> dan media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128252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9F7EB4D-482E-48FA-B8E3-2C35EA2D4A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341300"/>
              </p:ext>
            </p:extLst>
          </p:nvPr>
        </p:nvGraphicFramePr>
        <p:xfrm>
          <a:off x="0" y="1263755"/>
          <a:ext cx="7021195" cy="15309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1290">
                  <a:extLst>
                    <a:ext uri="{9D8B030D-6E8A-4147-A177-3AD203B41FA5}">
                      <a16:colId xmlns:a16="http://schemas.microsoft.com/office/drawing/2014/main" val="2066678979"/>
                    </a:ext>
                  </a:extLst>
                </a:gridCol>
                <a:gridCol w="1431290">
                  <a:extLst>
                    <a:ext uri="{9D8B030D-6E8A-4147-A177-3AD203B41FA5}">
                      <a16:colId xmlns:a16="http://schemas.microsoft.com/office/drawing/2014/main" val="2531170930"/>
                    </a:ext>
                  </a:extLst>
                </a:gridCol>
                <a:gridCol w="4158615">
                  <a:extLst>
                    <a:ext uri="{9D8B030D-6E8A-4147-A177-3AD203B41FA5}">
                      <a16:colId xmlns:a16="http://schemas.microsoft.com/office/drawing/2014/main" val="397978107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>
                          <a:effectLst/>
                        </a:rPr>
                        <a:t>Lokasi dan </a:t>
                      </a:r>
                      <a:r>
                        <a:rPr lang="en-ID" sz="1000" dirty="0" err="1">
                          <a:effectLst/>
                        </a:rPr>
                        <a:t>Kelompok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Tanggal dan Bulan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Uraian Kegiatan yang dilaksanakan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28470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1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2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3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4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5 :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25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27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5 April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23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 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>
                          <a:effectLst/>
                        </a:rPr>
                        <a:t>Proses </a:t>
                      </a:r>
                      <a:r>
                        <a:rPr lang="en-ID" sz="1000" dirty="0" err="1">
                          <a:effectLst/>
                        </a:rPr>
                        <a:t>Pembuatan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Telur</a:t>
                      </a:r>
                      <a:r>
                        <a:rPr lang="en-ID" sz="1000" dirty="0">
                          <a:effectLst/>
                        </a:rPr>
                        <a:t> Asin di </a:t>
                      </a:r>
                      <a:r>
                        <a:rPr lang="en-ID" sz="1000" dirty="0" err="1">
                          <a:effectLst/>
                        </a:rPr>
                        <a:t>Kelompok</a:t>
                      </a:r>
                      <a:r>
                        <a:rPr lang="en-ID" sz="1000" dirty="0">
                          <a:effectLst/>
                        </a:rPr>
                        <a:t> 1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>
                          <a:effectLst/>
                        </a:rPr>
                        <a:t>Proses </a:t>
                      </a:r>
                      <a:r>
                        <a:rPr lang="en-ID" sz="1000" dirty="0" err="1">
                          <a:effectLst/>
                        </a:rPr>
                        <a:t>Pembuatan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Kambambang</a:t>
                      </a:r>
                      <a:r>
                        <a:rPr lang="en-ID" sz="1000" dirty="0">
                          <a:effectLst/>
                        </a:rPr>
                        <a:t> di </a:t>
                      </a:r>
                      <a:r>
                        <a:rPr lang="en-ID" sz="1000" dirty="0" err="1">
                          <a:effectLst/>
                        </a:rPr>
                        <a:t>Kelompok</a:t>
                      </a:r>
                      <a:r>
                        <a:rPr lang="en-ID" sz="1000" dirty="0">
                          <a:effectLst/>
                        </a:rPr>
                        <a:t> 3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Pengantaran</a:t>
                      </a:r>
                      <a:r>
                        <a:rPr lang="en-ID" sz="1000" dirty="0">
                          <a:effectLst/>
                        </a:rPr>
                        <a:t> Surat </a:t>
                      </a:r>
                      <a:r>
                        <a:rPr lang="en-ID" sz="1000" dirty="0" err="1">
                          <a:effectLst/>
                        </a:rPr>
                        <a:t>Permohonan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Izin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Penyuluhan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>
                          <a:effectLst/>
                        </a:rPr>
                        <a:t>Proses </a:t>
                      </a:r>
                      <a:r>
                        <a:rPr lang="en-ID" sz="1000" dirty="0" err="1">
                          <a:effectLst/>
                        </a:rPr>
                        <a:t>Pembuatan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Pupuk</a:t>
                      </a:r>
                      <a:r>
                        <a:rPr lang="en-ID" sz="1000" dirty="0">
                          <a:effectLst/>
                        </a:rPr>
                        <a:t> di </a:t>
                      </a:r>
                      <a:r>
                        <a:rPr lang="en-ID" sz="1000" dirty="0" err="1">
                          <a:effectLst/>
                        </a:rPr>
                        <a:t>Kelompok</a:t>
                      </a:r>
                      <a:r>
                        <a:rPr lang="en-ID" sz="1000" dirty="0">
                          <a:effectLst/>
                        </a:rPr>
                        <a:t> 4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>
                          <a:effectLst/>
                        </a:rPr>
                        <a:t> 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85802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96493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283117" y="1263755"/>
            <a:ext cx="3865502" cy="12815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Hasil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Pelaporan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Loogbook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382313" y="0"/>
            <a:ext cx="84048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Jadwal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LAKU</a:t>
            </a:r>
            <a:endParaRPr lang="en-ID" sz="3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20F7301-999E-4DBF-88F3-E7E46B4801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949647"/>
              </p:ext>
            </p:extLst>
          </p:nvPr>
        </p:nvGraphicFramePr>
        <p:xfrm>
          <a:off x="0" y="1263755"/>
          <a:ext cx="7021195" cy="15309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1290">
                  <a:extLst>
                    <a:ext uri="{9D8B030D-6E8A-4147-A177-3AD203B41FA5}">
                      <a16:colId xmlns:a16="http://schemas.microsoft.com/office/drawing/2014/main" val="697928147"/>
                    </a:ext>
                  </a:extLst>
                </a:gridCol>
                <a:gridCol w="1431290">
                  <a:extLst>
                    <a:ext uri="{9D8B030D-6E8A-4147-A177-3AD203B41FA5}">
                      <a16:colId xmlns:a16="http://schemas.microsoft.com/office/drawing/2014/main" val="373412901"/>
                    </a:ext>
                  </a:extLst>
                </a:gridCol>
                <a:gridCol w="4158615">
                  <a:extLst>
                    <a:ext uri="{9D8B030D-6E8A-4147-A177-3AD203B41FA5}">
                      <a16:colId xmlns:a16="http://schemas.microsoft.com/office/drawing/2014/main" val="41932919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Lokasi dan Kelompok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Tanggal</a:t>
                      </a:r>
                      <a:r>
                        <a:rPr lang="en-ID" sz="1000" dirty="0">
                          <a:effectLst/>
                        </a:rPr>
                        <a:t> dan </a:t>
                      </a:r>
                      <a:r>
                        <a:rPr lang="en-ID" sz="1000" dirty="0" err="1">
                          <a:effectLst/>
                        </a:rPr>
                        <a:t>Bulan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Uraian Kegiatan yang dilaksanakan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643815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1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2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3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4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5 :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5 April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28 Maret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15 April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06 April 2025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Penyuluhan</a:t>
                      </a:r>
                      <a:r>
                        <a:rPr lang="en-ID" sz="1000" dirty="0">
                          <a:effectLst/>
                        </a:rPr>
                        <a:t> dan </a:t>
                      </a:r>
                      <a:r>
                        <a:rPr lang="en-ID" sz="1000" dirty="0" err="1">
                          <a:effectLst/>
                        </a:rPr>
                        <a:t>pelatihan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pembuatan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telur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asin</a:t>
                      </a:r>
                      <a:r>
                        <a:rPr lang="en-ID" sz="1000" dirty="0">
                          <a:effectLst/>
                        </a:rPr>
                        <a:t> di </a:t>
                      </a:r>
                      <a:r>
                        <a:rPr lang="en-ID" sz="1000" dirty="0" err="1">
                          <a:effectLst/>
                        </a:rPr>
                        <a:t>Desa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Mauliru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Penyuluhan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Pembuatan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Kambambang</a:t>
                      </a:r>
                      <a:r>
                        <a:rPr lang="en-ID" sz="1000" dirty="0">
                          <a:effectLst/>
                        </a:rPr>
                        <a:t> di </a:t>
                      </a:r>
                      <a:r>
                        <a:rPr lang="en-ID" sz="1000" dirty="0" err="1">
                          <a:effectLst/>
                        </a:rPr>
                        <a:t>Kelurahan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Wangga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Pengecekan</a:t>
                      </a:r>
                      <a:r>
                        <a:rPr lang="en-ID" sz="1000" dirty="0">
                          <a:effectLst/>
                        </a:rPr>
                        <a:t> dan </a:t>
                      </a:r>
                      <a:r>
                        <a:rPr lang="en-ID" sz="1000" dirty="0" err="1">
                          <a:effectLst/>
                        </a:rPr>
                        <a:t>Pembalikan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pakan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silase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Penyuluhan</a:t>
                      </a:r>
                      <a:r>
                        <a:rPr lang="en-ID" sz="1000" dirty="0">
                          <a:effectLst/>
                        </a:rPr>
                        <a:t> di </a:t>
                      </a:r>
                      <a:r>
                        <a:rPr lang="en-ID" sz="1000" dirty="0" err="1">
                          <a:effectLst/>
                        </a:rPr>
                        <a:t>Desa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Kiritana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933509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BF6A883-B16A-4072-BDF1-29FB0E9983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733167"/>
              </p:ext>
            </p:extLst>
          </p:nvPr>
        </p:nvGraphicFramePr>
        <p:xfrm>
          <a:off x="-1" y="2962520"/>
          <a:ext cx="7021195" cy="15309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1290">
                  <a:extLst>
                    <a:ext uri="{9D8B030D-6E8A-4147-A177-3AD203B41FA5}">
                      <a16:colId xmlns:a16="http://schemas.microsoft.com/office/drawing/2014/main" val="2835725720"/>
                    </a:ext>
                  </a:extLst>
                </a:gridCol>
                <a:gridCol w="1431290">
                  <a:extLst>
                    <a:ext uri="{9D8B030D-6E8A-4147-A177-3AD203B41FA5}">
                      <a16:colId xmlns:a16="http://schemas.microsoft.com/office/drawing/2014/main" val="319831222"/>
                    </a:ext>
                  </a:extLst>
                </a:gridCol>
                <a:gridCol w="4158615">
                  <a:extLst>
                    <a:ext uri="{9D8B030D-6E8A-4147-A177-3AD203B41FA5}">
                      <a16:colId xmlns:a16="http://schemas.microsoft.com/office/drawing/2014/main" val="18763329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Lokasi dan Kelompok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Tanggal dan Bulan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Uraian Kegiatan yang dilaksanakan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5885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1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2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3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4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5 :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13 April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10 April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21 April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21 April 2025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Pengecekkan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produk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telur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asin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Mengevaluasi</a:t>
                      </a:r>
                      <a:r>
                        <a:rPr lang="en-ID" sz="1000" dirty="0">
                          <a:effectLst/>
                        </a:rPr>
                        <a:t> Program </a:t>
                      </a:r>
                      <a:r>
                        <a:rPr lang="en-ID" sz="1000" dirty="0" err="1">
                          <a:effectLst/>
                        </a:rPr>
                        <a:t>penyuluhan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Pembalikan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pakan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silase</a:t>
                      </a:r>
                      <a:r>
                        <a:rPr lang="en-ID" sz="1000" dirty="0">
                          <a:effectLst/>
                        </a:rPr>
                        <a:t> pada </a:t>
                      </a:r>
                      <a:r>
                        <a:rPr lang="en-ID" sz="1000" dirty="0" err="1">
                          <a:effectLst/>
                        </a:rPr>
                        <a:t>minggu</a:t>
                      </a:r>
                      <a:r>
                        <a:rPr lang="en-ID" sz="1000" dirty="0">
                          <a:effectLst/>
                        </a:rPr>
                        <a:t> 2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Pengecekkan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Produk</a:t>
                      </a:r>
                      <a:r>
                        <a:rPr lang="en-ID" sz="1000" dirty="0">
                          <a:effectLst/>
                        </a:rPr>
                        <a:t> di </a:t>
                      </a:r>
                      <a:r>
                        <a:rPr lang="en-ID" sz="1000" dirty="0" err="1">
                          <a:effectLst/>
                        </a:rPr>
                        <a:t>Desa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Kiritana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011271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2AF19D0-7525-4A4B-8E46-3277B365B4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185305"/>
              </p:ext>
            </p:extLst>
          </p:nvPr>
        </p:nvGraphicFramePr>
        <p:xfrm>
          <a:off x="0" y="4828752"/>
          <a:ext cx="7021195" cy="15309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1290">
                  <a:extLst>
                    <a:ext uri="{9D8B030D-6E8A-4147-A177-3AD203B41FA5}">
                      <a16:colId xmlns:a16="http://schemas.microsoft.com/office/drawing/2014/main" val="4274056850"/>
                    </a:ext>
                  </a:extLst>
                </a:gridCol>
                <a:gridCol w="1431290">
                  <a:extLst>
                    <a:ext uri="{9D8B030D-6E8A-4147-A177-3AD203B41FA5}">
                      <a16:colId xmlns:a16="http://schemas.microsoft.com/office/drawing/2014/main" val="3257834429"/>
                    </a:ext>
                  </a:extLst>
                </a:gridCol>
                <a:gridCol w="4158615">
                  <a:extLst>
                    <a:ext uri="{9D8B030D-6E8A-4147-A177-3AD203B41FA5}">
                      <a16:colId xmlns:a16="http://schemas.microsoft.com/office/drawing/2014/main" val="348825823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Lokasi dan Kelompok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Tanggal dan Bulan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Uraian Kegiatan yang dilaksanakan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19890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1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2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3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4 :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Kelompok 5 :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-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17 April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22 April 2025</a:t>
                      </a:r>
                      <a:endParaRPr lang="en-ID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>
                          <a:effectLst/>
                        </a:rPr>
                        <a:t>2 Mei 2025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Tidak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melakukan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evaluasi</a:t>
                      </a:r>
                      <a:r>
                        <a:rPr lang="en-ID" sz="1000" dirty="0">
                          <a:effectLst/>
                        </a:rPr>
                        <a:t> program </a:t>
                      </a:r>
                      <a:r>
                        <a:rPr lang="en-ID" sz="1000" dirty="0" err="1">
                          <a:effectLst/>
                        </a:rPr>
                        <a:t>penyuluhan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Mengevaluasi</a:t>
                      </a:r>
                      <a:r>
                        <a:rPr lang="en-ID" sz="1000" dirty="0">
                          <a:effectLst/>
                        </a:rPr>
                        <a:t> Program </a:t>
                      </a:r>
                      <a:r>
                        <a:rPr lang="en-ID" sz="1000" dirty="0" err="1">
                          <a:effectLst/>
                        </a:rPr>
                        <a:t>penyuhan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minggu</a:t>
                      </a:r>
                      <a:r>
                        <a:rPr lang="en-ID" sz="1000" dirty="0">
                          <a:effectLst/>
                        </a:rPr>
                        <a:t> </a:t>
                      </a:r>
                      <a:r>
                        <a:rPr lang="en-ID" sz="1000" dirty="0" err="1">
                          <a:effectLst/>
                        </a:rPr>
                        <a:t>kedua</a:t>
                      </a:r>
                      <a:r>
                        <a:rPr lang="en-ID" sz="1000" dirty="0">
                          <a:effectLst/>
                        </a:rPr>
                        <a:t> (</a:t>
                      </a:r>
                      <a:r>
                        <a:rPr lang="en-ID" sz="1000" dirty="0" err="1">
                          <a:effectLst/>
                        </a:rPr>
                        <a:t>Adopsi</a:t>
                      </a:r>
                      <a:r>
                        <a:rPr lang="en-ID" sz="1000" dirty="0">
                          <a:effectLst/>
                        </a:rPr>
                        <a:t> dan </a:t>
                      </a:r>
                      <a:r>
                        <a:rPr lang="en-ID" sz="1000" dirty="0" err="1">
                          <a:effectLst/>
                        </a:rPr>
                        <a:t>Difusi</a:t>
                      </a:r>
                      <a:r>
                        <a:rPr lang="en-ID" sz="1000" dirty="0">
                          <a:effectLst/>
                        </a:rPr>
                        <a:t>)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Mengevaluasi</a:t>
                      </a:r>
                      <a:r>
                        <a:rPr lang="en-ID" sz="1000" dirty="0">
                          <a:effectLst/>
                        </a:rPr>
                        <a:t> program </a:t>
                      </a:r>
                      <a:r>
                        <a:rPr lang="en-ID" sz="1000" dirty="0" err="1">
                          <a:effectLst/>
                        </a:rPr>
                        <a:t>penyuluhan</a:t>
                      </a:r>
                      <a:r>
                        <a:rPr lang="en-ID" sz="1000" dirty="0">
                          <a:effectLst/>
                        </a:rPr>
                        <a:t> (</a:t>
                      </a:r>
                      <a:r>
                        <a:rPr lang="en-ID" sz="1000" dirty="0" err="1">
                          <a:effectLst/>
                        </a:rPr>
                        <a:t>adopsi</a:t>
                      </a:r>
                      <a:r>
                        <a:rPr lang="en-ID" sz="1000" dirty="0">
                          <a:effectLst/>
                        </a:rPr>
                        <a:t> dan </a:t>
                      </a:r>
                      <a:r>
                        <a:rPr lang="en-ID" sz="1000" dirty="0" err="1">
                          <a:effectLst/>
                        </a:rPr>
                        <a:t>difusi</a:t>
                      </a:r>
                      <a:r>
                        <a:rPr lang="en-ID" sz="1000" dirty="0">
                          <a:effectLst/>
                        </a:rPr>
                        <a:t>)</a:t>
                      </a:r>
                      <a:endParaRPr lang="en-ID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000" dirty="0" err="1">
                          <a:effectLst/>
                        </a:rPr>
                        <a:t>Mengevaluasi</a:t>
                      </a:r>
                      <a:r>
                        <a:rPr lang="en-ID" sz="1000" dirty="0">
                          <a:effectLst/>
                        </a:rPr>
                        <a:t> program </a:t>
                      </a:r>
                      <a:r>
                        <a:rPr lang="en-ID" sz="1000" dirty="0" err="1">
                          <a:effectLst/>
                        </a:rPr>
                        <a:t>penyuluhan</a:t>
                      </a:r>
                      <a:r>
                        <a:rPr lang="en-ID" sz="1000" dirty="0">
                          <a:effectLst/>
                        </a:rPr>
                        <a:t> (</a:t>
                      </a:r>
                      <a:r>
                        <a:rPr lang="en-ID" sz="1000" dirty="0" err="1">
                          <a:effectLst/>
                        </a:rPr>
                        <a:t>Adopsi</a:t>
                      </a:r>
                      <a:r>
                        <a:rPr lang="en-ID" sz="1000" dirty="0">
                          <a:effectLst/>
                        </a:rPr>
                        <a:t> dan </a:t>
                      </a:r>
                      <a:r>
                        <a:rPr lang="en-ID" sz="1000" dirty="0" err="1">
                          <a:effectLst/>
                        </a:rPr>
                        <a:t>Difusi</a:t>
                      </a:r>
                      <a:r>
                        <a:rPr lang="en-ID" sz="1000" dirty="0">
                          <a:effectLst/>
                        </a:rPr>
                        <a:t>)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625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94222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 – 5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masing – masing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masing – masing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mempersiapkan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kuesioner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masing- masing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masing – masing)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mempersiapakan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Menyediakan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melihat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sekaligus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mengidentifikasi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8229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</a:rPr>
              <a:t>Pelaksanaan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Kunjungan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02843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saran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masing – masing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Waktu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disesuaikan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Jika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sepakati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Penetapan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tergantung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media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situasi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setempat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Ketersediaan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perlengkapan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masing – masing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84681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Waktu dan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36575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253331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Latihan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(pada masing – masing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Latihan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mendapatkan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tambahan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menyelesaikan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kuliah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(Development Extension).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Latihan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rangka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kemandirian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pelayanan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profesional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9429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Latihan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70328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624652"/>
          </a:xfrm>
        </p:spPr>
        <p:txBody>
          <a:bodyPr>
            <a:noAutofit/>
          </a:bodyPr>
          <a:lstStyle/>
          <a:p>
            <a:pPr marL="514350" indent="-514350" algn="just">
              <a:buAutoNum type="arabicPeriod"/>
            </a:pP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Pi, P. I. H. S. (2014). 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Media Nusa Creative (MNC Publishing). Halaman 1 – 124</a:t>
            </a: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Asriadi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A. A., SP, M. P.,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Sahlan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M. P., &amp; SP, M. S. (2022).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Program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evaluasi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CV. AZKA PUSTAKA</a:t>
            </a:r>
          </a:p>
          <a:p>
            <a:pPr marL="514350" indent="-514350" algn="just">
              <a:buAutoNum type="arabicPeriod"/>
            </a:pPr>
            <a:r>
              <a:rPr lang="en-ID" sz="2000" b="0" dirty="0" err="1">
                <a:solidFill>
                  <a:srgbClr val="222222"/>
                </a:solidFill>
                <a:latin typeface="Arial" panose="020B0604020202020204" pitchFamily="34" charset="0"/>
              </a:rPr>
              <a:t>Anonimous</a:t>
            </a: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</a:rPr>
              <a:t>,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hlinkClick r:id="rId2"/>
              </a:rPr>
              <a:t>https://slideplayer.info/slide/12801514/</a:t>
            </a:r>
            <a:endParaRPr lang="en-ID" sz="20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Kapila, D. H.,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Fajrullah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A. S. N. (2023, August).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Evaluasi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Studi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Kasus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Kwt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Mutiara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Tani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Desa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Gapura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Barat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Kecamatan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Gapura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In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Prosiding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: Seminar Nasional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Ekonomi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Teknologi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(pp. 117-124).</a:t>
            </a: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Daryanto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2001.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Pendidikan.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Rineka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Cipta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Jakarta</a:t>
            </a: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Arif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W. 2011.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Psikologi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Efektivitas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Thesis Universitas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Sebelas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Maret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Diakses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27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Maret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2020.http://psikommamoy.blogspot.c om/2011/11/efektivitaskomunikasi.html</a:t>
            </a:r>
          </a:p>
        </p:txBody>
      </p:sp>
    </p:spTree>
    <p:extLst>
      <p:ext uri="{BB962C8B-B14F-4D97-AF65-F5344CB8AC3E}">
        <p14:creationId xmlns:p14="http://schemas.microsoft.com/office/powerpoint/2010/main" val="373388990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62465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Lundandi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A.G. 1987. Pendidikan Orang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PT. Gramedia. Jakarta</a:t>
            </a:r>
          </a:p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Yulianto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G. (2007).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Evaluasi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Program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Pelatihan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Bagi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BPP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Gunungkidul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(Evaluate The Training Programmes For Agricultural Extension Agents In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Bpp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Of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Gunungkidul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Regency).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Ilmu-Ilmu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13.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Sriatmi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A.,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Kartini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A. (2021).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Evaluasi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program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penanganan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stunting di Semarang.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HIGEIA (Journal of Public Health Research and Development)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5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(4), 587-595.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Harahap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N., &amp; Effendy, L. (2017).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Buku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Ajar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Evaluasi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Kementerian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Jakarta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</a:t>
            </a:r>
            <a:endParaRPr lang="en-ID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01357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22004-633D-4886-B9B3-3F7D3998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94" y="2439211"/>
            <a:ext cx="6928553" cy="2554545"/>
          </a:xfrm>
        </p:spPr>
        <p:txBody>
          <a:bodyPr/>
          <a:lstStyle/>
          <a:p>
            <a:r>
              <a:rPr lang="en-US" dirty="0"/>
              <a:t>TERIMA KASIH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4325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4852</TotalTime>
  <Words>3697</Words>
  <Application>Microsoft Office PowerPoint</Application>
  <PresentationFormat>Widescreen</PresentationFormat>
  <Paragraphs>397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7" baseType="lpstr">
      <vt:lpstr>맑은 고딕</vt:lpstr>
      <vt:lpstr>Arial</vt:lpstr>
      <vt:lpstr>Calibri</vt:lpstr>
      <vt:lpstr>Cambria Math</vt:lpstr>
      <vt:lpstr>Redressed</vt:lpstr>
      <vt:lpstr>Wingdings</vt:lpstr>
      <vt:lpstr>나눔바른고딕</vt:lpstr>
      <vt:lpstr>나눔스퀘어 Bold</vt:lpstr>
      <vt:lpstr>나눔스퀘어_ac</vt:lpstr>
      <vt:lpstr>나눔스퀘어_ac Bold</vt:lpstr>
      <vt:lpstr>나눔스퀘어_ac Light</vt:lpstr>
      <vt:lpstr>Office 테마</vt:lpstr>
      <vt:lpstr>PowerPoint Presentation</vt:lpstr>
      <vt:lpstr>PowerPoint Presentation</vt:lpstr>
      <vt:lpstr>PowerPoint Presentation</vt:lpstr>
      <vt:lpstr>PowerPoint Presentation</vt:lpstr>
      <vt:lpstr>Tahap – Tahapan Penyusunan Program Penyuluhan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Menerapkan Metode PRA (Participatory Rural Approisal/ Penilaian Partisipatif Pedesaan)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Merumuskan Program Penyuluhan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Sistem Laku (Latihan Kunjungan)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Referensi</vt:lpstr>
      <vt:lpstr>Referensi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Iven Rannu</cp:lastModifiedBy>
  <cp:revision>304</cp:revision>
  <dcterms:created xsi:type="dcterms:W3CDTF">2021-04-29T04:21:21Z</dcterms:created>
  <dcterms:modified xsi:type="dcterms:W3CDTF">2025-05-22T05:23:14Z</dcterms:modified>
</cp:coreProperties>
</file>