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8"/>
  </p:notesMasterIdLst>
  <p:handoutMasterIdLst>
    <p:handoutMasterId r:id="rId59"/>
  </p:handoutMasterIdLst>
  <p:sldIdLst>
    <p:sldId id="462" r:id="rId2"/>
    <p:sldId id="464" r:id="rId3"/>
    <p:sldId id="463" r:id="rId4"/>
    <p:sldId id="465" r:id="rId5"/>
    <p:sldId id="256" r:id="rId6"/>
    <p:sldId id="257" r:id="rId7"/>
    <p:sldId id="258" r:id="rId8"/>
    <p:sldId id="369" r:id="rId9"/>
    <p:sldId id="420" r:id="rId10"/>
    <p:sldId id="421" r:id="rId11"/>
    <p:sldId id="365" r:id="rId12"/>
    <p:sldId id="410" r:id="rId13"/>
    <p:sldId id="422" r:id="rId14"/>
    <p:sldId id="415" r:id="rId15"/>
    <p:sldId id="411" r:id="rId16"/>
    <p:sldId id="423" r:id="rId17"/>
    <p:sldId id="425" r:id="rId18"/>
    <p:sldId id="428" r:id="rId19"/>
    <p:sldId id="424" r:id="rId20"/>
    <p:sldId id="426" r:id="rId21"/>
    <p:sldId id="429" r:id="rId22"/>
    <p:sldId id="427" r:id="rId23"/>
    <p:sldId id="430" r:id="rId24"/>
    <p:sldId id="413" r:id="rId25"/>
    <p:sldId id="416" r:id="rId26"/>
    <p:sldId id="417" r:id="rId27"/>
    <p:sldId id="418" r:id="rId28"/>
    <p:sldId id="412" r:id="rId29"/>
    <p:sldId id="414" r:id="rId30"/>
    <p:sldId id="431" r:id="rId31"/>
    <p:sldId id="438" r:id="rId32"/>
    <p:sldId id="439" r:id="rId33"/>
    <p:sldId id="440" r:id="rId34"/>
    <p:sldId id="441" r:id="rId35"/>
    <p:sldId id="442" r:id="rId36"/>
    <p:sldId id="443" r:id="rId37"/>
    <p:sldId id="444" r:id="rId38"/>
    <p:sldId id="445" r:id="rId39"/>
    <p:sldId id="432" r:id="rId40"/>
    <p:sldId id="446" r:id="rId41"/>
    <p:sldId id="447" r:id="rId42"/>
    <p:sldId id="455" r:id="rId43"/>
    <p:sldId id="456" r:id="rId44"/>
    <p:sldId id="457" r:id="rId45"/>
    <p:sldId id="458" r:id="rId46"/>
    <p:sldId id="459" r:id="rId47"/>
    <p:sldId id="460" r:id="rId48"/>
    <p:sldId id="461" r:id="rId49"/>
    <p:sldId id="433" r:id="rId50"/>
    <p:sldId id="448" r:id="rId51"/>
    <p:sldId id="449" r:id="rId52"/>
    <p:sldId id="453" r:id="rId53"/>
    <p:sldId id="454" r:id="rId54"/>
    <p:sldId id="419" r:id="rId55"/>
    <p:sldId id="409" r:id="rId56"/>
    <p:sldId id="379" r:id="rId5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162" autoAdjust="0"/>
    <p:restoredTop sz="94660"/>
  </p:normalViewPr>
  <p:slideViewPr>
    <p:cSldViewPr snapToGrid="0">
      <p:cViewPr varScale="1">
        <p:scale>
          <a:sx n="65" d="100"/>
          <a:sy n="65" d="100"/>
        </p:scale>
        <p:origin x="93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2025-05-26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9B703C-E809-4D98-836D-355E347139EC}" type="datetimeFigureOut">
              <a:rPr lang="en-ID" smtClean="0"/>
              <a:t>26/05/2025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2B6B4B-771D-45BE-8823-AB0DC7C16192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2030505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2025-05-26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hyperlink" Target="https://slideplayer.info/slide/14193543/" TargetMode="External"/><Relationship Id="rId2" Type="http://schemas.openxmlformats.org/officeDocument/2006/relationships/hyperlink" Target="https://slideplayer.info/slide/12325859/" TargetMode="Externa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slideplayer.info/slide/3219906/" TargetMode="Externa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5344470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Penyusunan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memenuhi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syarat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Harus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Terukur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Realistis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Bermanfaat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Terpadu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Transparan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Demokratis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Bertanggung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1).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Kerjasama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pogram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menghadiri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mendemostrasikan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baru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, 2).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Pengorganisasian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3).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Menyedikan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diperlukan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merencanakan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efektif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4).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membayar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seluruh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biaya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dibutuhkan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3431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Review Week 10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81381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534447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3. PRA (Participatory Rural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Approisal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.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Penilaian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Partisipastif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1). PRA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harfiah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artinya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penilaian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pengkajian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penelitian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keadaan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2).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demikian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keadaan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kondisi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3).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Teknik PRA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didaerah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tetapi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juga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didaerah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4).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bukanlah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perlibatan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sebuah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paket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penerapan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PRA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melainkan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sebuuah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berkesinambungan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Bersama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penyelenggara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5).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Pendekatan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Teknik PRA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melibatkan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–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pemikiran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berlangsung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perencanaan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pemantauan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pembangunan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6). PRA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diartikan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sekumpulan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pendekatan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mendorong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pedesaan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turut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meningkatkan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menganalisis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mengenai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hidup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kondisi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sendiri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agar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membuat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rencana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tindakan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3431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Review Week 10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3615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534447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4. Teknik – Teknik PRA : 1). Teknik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Penelusuran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Alur Sejarah, 2). Teknik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pembuatan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kecenderungan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3).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Penyusunan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kalender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musiman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4). Teknik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pembuatan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5). Teknik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penelusuran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6). Kajian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pencaharian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7).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Wawancara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Merumuskan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: 1).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6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variabel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model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Benar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/Salah”,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soal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skor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berbeda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2).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formatif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mengukur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3).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mencerminkan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inginkan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3431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Review Week 10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30388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534447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diperhatikan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pengukuran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indikator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/parameter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1). Skala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Pengukuran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Sebagaimana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statisika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dikenal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4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empat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macam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skala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pengukuran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skala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nominal, ordinal, interval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rasio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seringkali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dijumpai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menjadi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skala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skala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interval (interval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rasio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skala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kardinal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(nominal dan ordinal)), 2). Cara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pengukuran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parameter (Parameter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Parameter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Parameter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Keterampilan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7. Langkah – Langkah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persiapan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kunjungan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1).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tahu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tentang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keadaan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didesa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2).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dicek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kenyataan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dilapangan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3).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Identifikasi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wilayah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agar data yang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akurat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4).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Sistem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(Latihan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Kunjungan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memperhatikan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program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disusun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3431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Review Week 10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16265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68701" y="126060"/>
            <a:ext cx="8371840" cy="590931"/>
          </a:xfrm>
        </p:spPr>
        <p:txBody>
          <a:bodyPr/>
          <a:lstStyle/>
          <a:p>
            <a:pPr algn="r"/>
            <a:r>
              <a:rPr lang="en-US" altLang="en-US" sz="3600" dirty="0">
                <a:latin typeface="Arial" panose="020B0604020202020204" pitchFamily="34" charset="0"/>
                <a:cs typeface="Arial" panose="020B0604020202020204" pitchFamily="34" charset="0"/>
              </a:rPr>
              <a:t>Material Development Extension</a:t>
            </a:r>
            <a:endParaRPr lang="ko-KR" altLang="en-US" sz="3600" b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417201" y="381322"/>
            <a:ext cx="1883176" cy="1531239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459692" y="902019"/>
              <a:ext cx="176420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2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11</a:t>
              </a:r>
              <a:endParaRPr lang="ko-KR" altLang="en-US" sz="32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131178" y="5614904"/>
            <a:ext cx="558844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Iven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Patu</a:t>
            </a:r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Sirappa</a:t>
            </a:r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,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S.Pt</a:t>
            </a:r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., </a:t>
            </a:r>
            <a:r>
              <a:rPr lang="en-US" altLang="ko-KR" sz="2500" spc="-200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M.Si</a:t>
            </a:r>
            <a:endParaRPr lang="en-US" altLang="ko-KR" sz="2500" spc="-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나눔스퀘어_ac" panose="020B0600000101010101" pitchFamily="50" charset="-127"/>
              <a:cs typeface="Arial" panose="020B0604020202020204" pitchFamily="34" charset="0"/>
            </a:endParaRPr>
          </a:p>
          <a:p>
            <a:r>
              <a:rPr lang="en-US" altLang="ko-KR" sz="2500" spc="-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NIDN : 0831088903</a:t>
            </a:r>
            <a:endParaRPr lang="ko-KR" altLang="en-US" sz="25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107592D1-720F-466A-B605-95A58713D4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1ED1449-E940-42D3-9898-061FF870508F}"/>
              </a:ext>
            </a:extLst>
          </p:cNvPr>
          <p:cNvSpPr txBox="1"/>
          <p:nvPr/>
        </p:nvSpPr>
        <p:spPr>
          <a:xfrm>
            <a:off x="406180" y="3547832"/>
            <a:ext cx="711683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dirty="0"/>
              <a:t>Practical Extension Methods In The Field</a:t>
            </a:r>
          </a:p>
          <a:p>
            <a:r>
              <a:rPr lang="en-US" altLang="ko-KR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ID" dirty="0" err="1"/>
              <a:t>Metode</a:t>
            </a:r>
            <a:r>
              <a:rPr lang="en-ID" dirty="0"/>
              <a:t> </a:t>
            </a:r>
            <a:r>
              <a:rPr lang="en-ID" dirty="0" err="1"/>
              <a:t>Penyuluhan</a:t>
            </a:r>
            <a:r>
              <a:rPr lang="en-ID" dirty="0"/>
              <a:t> </a:t>
            </a:r>
            <a:r>
              <a:rPr lang="en-ID" dirty="0" err="1"/>
              <a:t>Praktis</a:t>
            </a:r>
            <a:r>
              <a:rPr lang="en-ID" dirty="0"/>
              <a:t> Di </a:t>
            </a:r>
            <a:r>
              <a:rPr lang="en-ID" dirty="0" err="1"/>
              <a:t>Lapangan</a:t>
            </a:r>
            <a:r>
              <a:rPr lang="en-ID" dirty="0"/>
              <a:t>)</a:t>
            </a:r>
            <a:endParaRPr lang="ko-KR" altLang="en-US" sz="20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4436076" y="104597"/>
            <a:ext cx="7649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en-US" sz="2800" dirty="0">
                <a:solidFill>
                  <a:schemeClr val="bg1"/>
                </a:solidFill>
              </a:rPr>
              <a:t>Material Development</a:t>
            </a:r>
            <a:r>
              <a:rPr lang="ko-KR" alt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Extension</a:t>
            </a:r>
            <a:endParaRPr lang="ko-KR" altLang="en-US" sz="3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91128"/>
            <a:ext cx="8119078" cy="670564"/>
            <a:chOff x="434203" y="2091128"/>
            <a:chExt cx="8119078" cy="670564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91128"/>
              <a:ext cx="8119078" cy="670564"/>
              <a:chOff x="434203" y="2091128"/>
              <a:chExt cx="8119078" cy="670564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118717" y="2091128"/>
                <a:ext cx="184731" cy="6617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endParaRPr lang="en-US" altLang="ko-KR" sz="37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-718625" y="697642"/>
            <a:ext cx="10738237" cy="1370910"/>
            <a:chOff x="88394" y="448938"/>
            <a:chExt cx="3269948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88394" y="795847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endParaRPr lang="ko-KR" altLang="en-US" sz="2400" b="1" spc="-100" dirty="0"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5A6DCA52-86B1-4A1D-9719-CA3B22AB00F3}"/>
              </a:ext>
            </a:extLst>
          </p:cNvPr>
          <p:cNvSpPr/>
          <p:nvPr/>
        </p:nvSpPr>
        <p:spPr>
          <a:xfrm>
            <a:off x="1083967" y="1106634"/>
            <a:ext cx="3664593" cy="6588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ID" sz="3600" b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Kompetensi</a:t>
            </a:r>
            <a:r>
              <a:rPr lang="en-ID" sz="36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Dasar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8DE9163-946C-450E-BCB6-0B11963F1457}"/>
              </a:ext>
            </a:extLst>
          </p:cNvPr>
          <p:cNvSpPr/>
          <p:nvPr/>
        </p:nvSpPr>
        <p:spPr>
          <a:xfrm>
            <a:off x="1232851" y="2222151"/>
            <a:ext cx="1052494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Pengertian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BE95BEE-B617-40C8-AF29-CD93943C8E32}"/>
              </a:ext>
            </a:extLst>
          </p:cNvPr>
          <p:cNvSpPr/>
          <p:nvPr/>
        </p:nvSpPr>
        <p:spPr>
          <a:xfrm>
            <a:off x="1226437" y="2956549"/>
            <a:ext cx="95240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Pemilihan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26AF9A3B-04AC-44E1-82DA-550A5202F7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22" name="그룹 14">
            <a:extLst>
              <a:ext uri="{FF2B5EF4-FFF2-40B4-BE49-F238E27FC236}">
                <a16:creationId xmlns:a16="http://schemas.microsoft.com/office/drawing/2014/main" id="{A4C20ABE-D818-49E0-A6B5-E7FAA061CF51}"/>
              </a:ext>
            </a:extLst>
          </p:cNvPr>
          <p:cNvGrpSpPr/>
          <p:nvPr/>
        </p:nvGrpSpPr>
        <p:grpSpPr>
          <a:xfrm>
            <a:off x="434203" y="3859291"/>
            <a:ext cx="7795397" cy="670874"/>
            <a:chOff x="434203" y="2874980"/>
            <a:chExt cx="7795397" cy="670874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EFF0D7AF-FA8F-4D2B-8F81-F77FC7EFB591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4" name="타원 16">
              <a:extLst>
                <a:ext uri="{FF2B5EF4-FFF2-40B4-BE49-F238E27FC236}">
                  <a16:creationId xmlns:a16="http://schemas.microsoft.com/office/drawing/2014/main" id="{D32E6578-ABA1-4AB1-B2DF-35F0D3B7F76D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EDF8E24B-C207-42F7-88CC-6228ADC40731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3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31" name="직선 연결선 18">
              <a:extLst>
                <a:ext uri="{FF2B5EF4-FFF2-40B4-BE49-F238E27FC236}">
                  <a16:creationId xmlns:a16="http://schemas.microsoft.com/office/drawing/2014/main" id="{016C03D0-8DC1-49B6-BEFE-8CC075A17B8B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3" name="그룹 14">
            <a:extLst>
              <a:ext uri="{FF2B5EF4-FFF2-40B4-BE49-F238E27FC236}">
                <a16:creationId xmlns:a16="http://schemas.microsoft.com/office/drawing/2014/main" id="{86B6BDC7-D97D-4F41-92B4-5F9FBD0F558E}"/>
              </a:ext>
            </a:extLst>
          </p:cNvPr>
          <p:cNvGrpSpPr/>
          <p:nvPr/>
        </p:nvGrpSpPr>
        <p:grpSpPr>
          <a:xfrm>
            <a:off x="434203" y="4711028"/>
            <a:ext cx="7795397" cy="670874"/>
            <a:chOff x="434203" y="2874980"/>
            <a:chExt cx="7795397" cy="670874"/>
          </a:xfrm>
        </p:grpSpPr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0A375B8-1B62-44D0-BA52-74393FFD70F4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5" name="타원 16">
              <a:extLst>
                <a:ext uri="{FF2B5EF4-FFF2-40B4-BE49-F238E27FC236}">
                  <a16:creationId xmlns:a16="http://schemas.microsoft.com/office/drawing/2014/main" id="{B78EFB7C-04FF-4275-96B6-7E6C47F5B0D8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7F41F2B5-8BB3-4E63-881A-14E38C0078E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4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37" name="직선 연결선 18">
              <a:extLst>
                <a:ext uri="{FF2B5EF4-FFF2-40B4-BE49-F238E27FC236}">
                  <a16:creationId xmlns:a16="http://schemas.microsoft.com/office/drawing/2014/main" id="{92776D37-B5A6-4B9B-8BB8-61A6D60FA33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AFD12E24-DC78-43A2-AC59-DDEFFE3DC556}"/>
              </a:ext>
            </a:extLst>
          </p:cNvPr>
          <p:cNvSpPr/>
          <p:nvPr/>
        </p:nvSpPr>
        <p:spPr>
          <a:xfrm>
            <a:off x="1140487" y="3870988"/>
            <a:ext cx="95240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Penggolongan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867621EB-7D87-4947-949C-8FEB670968ED}"/>
              </a:ext>
            </a:extLst>
          </p:cNvPr>
          <p:cNvSpPr/>
          <p:nvPr/>
        </p:nvSpPr>
        <p:spPr>
          <a:xfrm>
            <a:off x="1140487" y="4755979"/>
            <a:ext cx="95240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dirty="0" err="1">
                <a:latin typeface="Arial" panose="020B0604020202020204" pitchFamily="34" charset="0"/>
                <a:cs typeface="Arial" panose="020B0604020202020204" pitchFamily="34" charset="0"/>
              </a:rPr>
              <a:t>Lainnya</a:t>
            </a:r>
            <a:endParaRPr lang="en-ID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539792"/>
            <a:ext cx="10515600" cy="701731"/>
          </a:xfrm>
        </p:spPr>
        <p:txBody>
          <a:bodyPr/>
          <a:lstStyle/>
          <a:p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Pengertian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ko-KR" altLang="en-US" sz="4400" dirty="0">
              <a:latin typeface="Redres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E28E13D-94F4-4655-8752-B18C8D48D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/Teknik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penyampaian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agar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tau,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mampu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menolong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mengorganisasikan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aksekses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pasar,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permodalan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sumberdaya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upaya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meningkatkan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produktivitas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efisiensi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pendapatan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kesejahteraanya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meningkatkan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kesadaran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peestarian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fungsi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hidup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2600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Pengertian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419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Dunia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pendidikan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diartikan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teknik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artikan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prosedur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demikian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dikatakan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menyampaikan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keluarganya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agar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target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mendorong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keluarganya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berubah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pengetahuan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keterampilannya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2600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Pengertian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2900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Kusnadi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(2011),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menyatakan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penyampaian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anggota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keluarga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langsung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langsung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agar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tau,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mampu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baru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2600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Pengertian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8086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539792"/>
            <a:ext cx="10515600" cy="701731"/>
          </a:xfrm>
        </p:spPr>
        <p:txBody>
          <a:bodyPr/>
          <a:lstStyle/>
          <a:p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Pemilihan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ko-KR" altLang="en-US" sz="4400" dirty="0">
              <a:latin typeface="Redres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BC93E1-40FD-483A-9176-EEDDAEFA3B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07489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agar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menetapkan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kombinasi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agar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menimbulkan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kehendaki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anggota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keluarga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berdayaguna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4777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34039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Mempercepat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mempermudah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penyampaian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Meningkatkan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efektivitas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efisensi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penyelenggaraan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Mempercepat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inovasi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4777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53886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Pengembangan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berpikir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kreatif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Setiap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individu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terikat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sosialnya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terjadinya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Menciptakan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hubungan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akrab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5563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9720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539792"/>
            <a:ext cx="10515600" cy="701731"/>
          </a:xfrm>
        </p:spPr>
        <p:txBody>
          <a:bodyPr/>
          <a:lstStyle/>
          <a:p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Penggolongan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ko-KR" altLang="en-US" sz="4400" dirty="0">
              <a:latin typeface="Redres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BC93E1-40FD-483A-9176-EEDDAEFA3B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91054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Penggolongan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Penggolongan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Penggolongan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pendekatan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pendekatan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pendekatan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massal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7083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</a:rPr>
              <a:t>Penggolongan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Metode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29786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digolongkan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golongan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langsung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(direct Communication/ Face to Face Communication)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langsung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berhadapan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muka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umpannya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obrolan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tempat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dirumah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dibalai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dikantor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kursus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penyelenggaraan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demonstrasi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langsung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(indirect Communication)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ha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langsung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berhadapan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tatap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muka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tetapi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menyampaikan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pesannya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perantara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(media)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76921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1. </a:t>
            </a:r>
            <a:r>
              <a:rPr lang="en-US" sz="3200" b="1" dirty="0" err="1">
                <a:solidFill>
                  <a:schemeClr val="bg1"/>
                </a:solidFill>
              </a:rPr>
              <a:t>Penggolongan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dari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segi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komunikasi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5036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berhubungan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langsung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langsung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perorangan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perorangan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personal,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Menurut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Setiana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(2005),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sangat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efektif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karena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langsung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memecahkan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masalahnya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bimbingan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khusus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Adapun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jika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dilihat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jumlah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ingin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kurang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efektif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karena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terbatasnya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jangkauan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mengunjungi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membimbing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individu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116985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2. </a:t>
            </a:r>
            <a:r>
              <a:rPr lang="en-US" sz="3200" b="1" dirty="0" err="1">
                <a:solidFill>
                  <a:schemeClr val="bg1"/>
                </a:solidFill>
              </a:rPr>
              <a:t>Penggolongan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Berdasarkan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Pendekatan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Kepada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Sasaran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6552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Kunjungan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rumah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ataupun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berkunjung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kerumah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kekantor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Surat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menyurat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perorangan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perorangan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praktek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Hubungan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via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telpon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77321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</a:rPr>
              <a:t>Contoh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Penggolongan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kepada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sasaran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12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pendekatan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berhubungan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pendekatan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menurut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setiana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(2005),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cukup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efektif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dikarenakan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peternak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dibimbing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diarahkan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produktif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dasar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pendekatan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banyak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manfaat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diambil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disamping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transfer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teknologi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juga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terjadinya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tukar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pengalaman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antar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bersangkutan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92442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3. </a:t>
            </a:r>
            <a:r>
              <a:rPr lang="en-US" sz="3200" b="1" dirty="0" err="1">
                <a:solidFill>
                  <a:schemeClr val="bg1"/>
                </a:solidFill>
              </a:rPr>
              <a:t>Metode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berdasarkan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pendekatan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kelompok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6348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Menjangkau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banyak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Menyatukan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pengalaman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Memperkuat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pembentukan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sikap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Pertemuan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diulang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Keterlibatan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petani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bisa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aktif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71379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</a:rPr>
              <a:t>Ciri</a:t>
            </a:r>
            <a:r>
              <a:rPr lang="en-US" sz="3200" b="1" dirty="0">
                <a:solidFill>
                  <a:schemeClr val="bg1"/>
                </a:solidFill>
              </a:rPr>
              <a:t> – </a:t>
            </a:r>
            <a:r>
              <a:rPr lang="en-US" sz="3200" b="1" dirty="0" err="1">
                <a:solidFill>
                  <a:schemeClr val="bg1"/>
                </a:solidFill>
              </a:rPr>
              <a:t>ciri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khusus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metode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kelompok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76892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pendekatan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massal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namanya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menjangkau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jumlah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cukup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banyak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Dipandang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penyampain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cukup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namun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terbatas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menimbulkan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kesadaran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keingitahuan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semata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Ha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disebabkan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karena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pemberi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penerima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cenderung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mengalami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selektif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disampaikan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mengalami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distorsi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86310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4. </a:t>
            </a:r>
            <a:r>
              <a:rPr lang="en-US" sz="3200" b="1" dirty="0" err="1">
                <a:solidFill>
                  <a:schemeClr val="bg1"/>
                </a:solidFill>
              </a:rPr>
              <a:t>Metode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Berdasarkan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Pendekatan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Massal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02653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Pertemuan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Umum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Pedesaan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mealui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Radio/TV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Pemuatan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Film/Slide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Penyebaran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Tulisan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Brosur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Leaflet, folder, booklet)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Pemasangan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Foster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Spanduk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Pertunjukan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kesenian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20535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</a:rPr>
              <a:t>Contohya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4115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Teknik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jumlah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adopsi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indera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penerima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11099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</a:rPr>
              <a:t>Metode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031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Menurut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Yudi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L.A.Salampessy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(2012)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Langsung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pertemuan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langsung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cetak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maupun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terproyeksi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biasanya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pertemuan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ceramah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diskusi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langsung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Penyempaian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cetak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Posterr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eaflet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folder,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brosur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majalah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penggunaaan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elektronik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televisi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film dan radio), dialog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8620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1. </a:t>
            </a:r>
            <a:r>
              <a:rPr lang="en-US" sz="3200" b="1" dirty="0" err="1">
                <a:solidFill>
                  <a:schemeClr val="bg1"/>
                </a:solidFill>
              </a:rPr>
              <a:t>Berdasarkan</a:t>
            </a:r>
            <a:r>
              <a:rPr lang="en-US" sz="3200" b="1" dirty="0">
                <a:solidFill>
                  <a:schemeClr val="bg1"/>
                </a:solidFill>
              </a:rPr>
              <a:t> Teknik </a:t>
            </a:r>
            <a:r>
              <a:rPr lang="en-US" sz="3200" b="1" dirty="0" err="1">
                <a:solidFill>
                  <a:schemeClr val="bg1"/>
                </a:solidFill>
              </a:rPr>
              <a:t>Komunikasi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7030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banyaknya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perseorangan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mengunjungi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rumah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lahanya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surat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pertemuan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kelompok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kursus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demonstrasi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lewat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radio, tv,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surat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kabar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majalah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Dimana media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mempercepat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perubahan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tetapi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jarang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mewujudkan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perilaku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98788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2. </a:t>
            </a:r>
            <a:r>
              <a:rPr lang="en-US" sz="3200" b="1" dirty="0" err="1">
                <a:solidFill>
                  <a:schemeClr val="bg1"/>
                </a:solidFill>
              </a:rPr>
              <a:t>Berdasarkan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jumlah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sasaran</a:t>
            </a:r>
            <a:r>
              <a:rPr lang="en-US" sz="3200" b="1" dirty="0">
                <a:solidFill>
                  <a:schemeClr val="bg1"/>
                </a:solidFill>
              </a:rPr>
              <a:t> dan proses </a:t>
            </a:r>
            <a:r>
              <a:rPr lang="en-US" sz="3200" b="1" dirty="0" err="1">
                <a:solidFill>
                  <a:schemeClr val="bg1"/>
                </a:solidFill>
              </a:rPr>
              <a:t>adopsi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0453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dilihat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diterima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indra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pengiatan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gambar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poster dan slide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didengar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diterima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indera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pendengaran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radio,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telpon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tape recorder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dilihat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didengar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diterima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lewat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indera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penglihatan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pendengaran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sekaligus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televisi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sandiwara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demonstrasi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kursus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disampaikan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diterima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oleh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macam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indra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kombinasi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missalnya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Demonstrasi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dilihat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didengar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diraba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Demonstrasi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dilihat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Didengar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diraba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457200" indent="-457200" algn="just">
              <a:buAutoNum type="alphaL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televisi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didengar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dilihat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64277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3. </a:t>
            </a:r>
            <a:r>
              <a:rPr lang="en-US" sz="3200" b="1" dirty="0" err="1">
                <a:solidFill>
                  <a:schemeClr val="bg1"/>
                </a:solidFill>
              </a:rPr>
              <a:t>Berdasarkan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indera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penerima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78613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539792"/>
            <a:ext cx="10515600" cy="701731"/>
          </a:xfrm>
        </p:spPr>
        <p:txBody>
          <a:bodyPr/>
          <a:lstStyle/>
          <a:p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4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4400" dirty="0" err="1">
                <a:latin typeface="Arial" panose="020B0604020202020204" pitchFamily="34" charset="0"/>
                <a:cs typeface="Arial" panose="020B0604020202020204" pitchFamily="34" charset="0"/>
              </a:rPr>
              <a:t>Lainnya</a:t>
            </a:r>
            <a:endParaRPr lang="ko-KR" altLang="en-US" sz="4400" dirty="0">
              <a:latin typeface="Redressed" panose="020B060402020202020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04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1BC93E1-40FD-483A-9176-EEDDAEFA3B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62" y="0"/>
            <a:ext cx="1009107" cy="10091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95426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Ceramah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Wingdings" panose="05000000000000000000" pitchFamily="2" charset="2"/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Pertemuan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diskusi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Demonstrasi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2132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9702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ceramah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penjelasan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lisan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langsung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masyarakat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23952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Ceramah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661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Yakni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ceramah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umumnya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ruangan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terbatas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ruang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pertemuan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auditorium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5130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Dimana 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ceramah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diakukan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??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60684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Kelebihan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Murah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Ceramah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Waktu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terbatas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menonjolkan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penting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saja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Pembicara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mudah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menguasai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kelas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Kelas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diatur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sederhana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8990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Kelebihan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89632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Kekurangan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Lupa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penting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memiliki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tangkap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sama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mudah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apakah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memahami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ceramah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Kurang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melibatkan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kreativitas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partisipasi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using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kurang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pandai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mengelola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2854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Kekurangan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00294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Tentukan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ceramah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Kuasai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pokok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termasuk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improvisasi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humor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media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memperjelas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penyampaian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kuasai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lokasi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perlengkapan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ceramha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penampilan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pakaian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makeup)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8282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Persiapan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Ceramah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99281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Mulai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ceramah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Salam,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perkenalkan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Pencairan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jelaskan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Jelaskan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garis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besar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ceramah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pengalaman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masa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berkenan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disampaikan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3524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Ceramah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149234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88100" cy="4351338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W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merupakan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prinsip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ceramah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5 W+1H</a:t>
            </a:r>
          </a:p>
          <a:p>
            <a:pPr marL="457200" indent="-457200" algn="just">
              <a:buAutoNum type="alphaL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What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457200" indent="-457200" algn="just">
              <a:buAutoNum type="alphaL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Who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457200" indent="-457200" algn="just">
              <a:buAutoNum type="alphaL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Where (Dimana)</a:t>
            </a:r>
          </a:p>
          <a:p>
            <a:pPr marL="457200" indent="-457200" algn="just">
              <a:buAutoNum type="alphaL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When (Kapan)</a:t>
            </a:r>
          </a:p>
          <a:p>
            <a:pPr marL="457200" indent="-457200" algn="just">
              <a:buAutoNum type="alphaL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Why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457200" indent="-457200" algn="just">
              <a:buAutoNum type="alphaL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How (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Bagaimana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Penyajian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disampaikan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sistematis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agar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mudah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diikuti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guna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jaga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minat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konsentrasi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penyajian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berlangsung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3078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Menyajikan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Ceramah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5809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kesempatan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agar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terlibat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berpikir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bertanya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menjawab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diskusi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mengamati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peragaan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/media,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kombinasikan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lain</a:t>
            </a: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Gerakan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tubuh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anggukan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senyuman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diberikan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Usahakan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suasana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segar,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menggairahkan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humor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seperlunya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3078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Menyajikan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Ceramah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684837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Kesimpulan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Salam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Perpisahan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5766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Menutup</a:t>
            </a:r>
            <a:r>
              <a:rPr lang="en-US" altLang="ko-KR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3200" dirty="0" err="1">
                <a:latin typeface="Arial" panose="020B0604020202020204" pitchFamily="34" charset="0"/>
                <a:cs typeface="Arial" panose="020B0604020202020204" pitchFamily="34" charset="0"/>
              </a:rPr>
              <a:t>Ceramah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67890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diskusi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dijawab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terutama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20970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Diskusi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433568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Memusatkan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perhatian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Merangsang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melatih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mengembangkan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pikir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termasuk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ingat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Mengembangkan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keberanian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keterampilan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menjawab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mengemukakan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pendapat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kemampuan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berpikir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mengemukakan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pendapatnya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megetahui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penguasaan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dipelajari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sehingga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dijadikan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intropeksi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pendorong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pembuka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mengadakan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penelusuran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berbagai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21419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Kelebihan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52943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merasa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takut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apalagi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menciptakan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suasana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akrab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mudah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membuat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tingkat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berpikir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mudah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pahami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Waktu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banyak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terbuang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terutama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apabila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menjawab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sampai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beberpa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orang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masih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tetap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mendominasi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mengajar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ingin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selalu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kamuannya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jumlah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banyak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cukup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bertanya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24833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kekurangan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653613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ingatan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Misalnya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sebutkan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saja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makanan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vitamin A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pemahaman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uraikan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bandingkan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perbedaan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Misalnya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kebersihannya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bedanya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ASI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botol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penerapan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banyak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yang mana.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Misalnya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kadar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kolesterolnya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makanan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saja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menggandung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kadar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kolesterol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rendah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analisis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kesimpulan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motif.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Misalnya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kolesterol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menjadi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penyebab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timbulnya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penyumbatan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darah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5541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27514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sintesis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perkirakan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kembangkan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rencanakan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terjadi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Misalnya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terjadi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terhadap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dilahirkan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ibu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kekurangan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yodium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selama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kehamilannya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6.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evaluasi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pendapatmu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mana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apakah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setuju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Misalnya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dua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gambar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penampang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gambar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pembuluh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mana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mengalami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penyempitan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5541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Jenis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296900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Pemberian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acuan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Pemusatan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tuntunan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Mengadakan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pelcakan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3185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Teknik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Bertanya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783154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Kita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tau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diare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mencret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mengakibatkan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tubuh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kekurangan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cairan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Coba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jelaskan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cairan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diminumkan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mengganti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cairan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0871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Pemberian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Acuan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814247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Misalnya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Sayuran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mengandung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vitamin A?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Sebutkan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paling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tinggi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kandungan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vitamina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28264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Pemusatan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13579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Mengungkapkan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Kembali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pertanyaan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ungkapan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mudah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dipahami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Misalnya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ayam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vitamin A,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mana yang paling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tubuh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manusia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Sumber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vitamin A yang paling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bagi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tubuh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manusia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hewani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mana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hati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ayam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49792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Tuntunan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74959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Klarifikasi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menjelaskan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lanjut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Meminta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tersebut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memberikan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alas an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Meminta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pandangan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lainya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Meminta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ketepatan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para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Meminta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relevan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spesifik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Meminta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contoh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spesifik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Meminta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jawaban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kompleks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52373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Mengadakan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Pelacakan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40400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penyajian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meragakan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mempertunjukan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proses,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situasi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benda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tertentu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sedang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dipelajari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barang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tiraun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asli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sertai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penjelasan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lisan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1229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Demonstrasi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185867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Membuat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pelajaran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informasi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disampaikan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konkret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Proses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pengajaran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menarik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dirangsang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aktif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mengamati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menyesuaikan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antara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teori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kenyataan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mencoba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meakukan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sendirian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disajikan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pelajaran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mungkin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kurang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sesuai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lain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21419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Kelebihan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78895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Memerlukan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keterampilan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khusus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Memerlukan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fasilitas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seperti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peralatan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tempat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biaya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memadai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Memerlukan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kesiapan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perencanaan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matang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kadang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waktu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lama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25523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Kekurangan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089395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Perencanaan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persiapan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demonstrasi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Apakah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menggunakan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demonstrasi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tujuan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belajar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tercapai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Identifikasi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point –point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penting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materi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disampaikan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Siapkah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fasilitas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: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peralatan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tempat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biaya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diperlukan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peralatan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kelas.ruang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demonstasi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pada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posisi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Pertimbangkan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jumlah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agar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tiap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melihat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jelas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Tuliskan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pokok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pokok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didemonstrasikan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dibaca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Sebelumnya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dicoba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dilatih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lebih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dahulu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agar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mahir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mengetahui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kekurangannya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1229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Demonstrasi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69920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Pelaksanaan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demonstrasi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Periksa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kesiapan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peralatan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pengaturan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tempat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garis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besar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Langkah, dan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pokok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pokok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didemonstrasikan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Siapkan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barangkali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ada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mereka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catat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Mulai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demonstrasi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menarik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perhatikan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Ikuti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prosedur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ditetapkan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Sekali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– kali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perhatikan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apkah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dapat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mengikuti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baik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Ciptakan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suasana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humoris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agar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tegang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Beri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kesempatan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peserta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bertanya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membandingkan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pengalaman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lainnya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atau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mencoba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bimbingan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fasilator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31229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Demonstrasi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3461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C6C9862-36D5-435F-A936-1F9C5CCD9D8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624618" cy="4351338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Sasaran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Sumberdaya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Keadaan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daerah</a:t>
            </a:r>
            <a:endParaRPr lang="en-US" altLang="ko-KR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rabicPeriod"/>
            </a:pP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Kebijaksanaan</a:t>
            </a:r>
            <a:r>
              <a:rPr lang="en-US" altLang="ko-KR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ko-KR" sz="2000" dirty="0" err="1">
                <a:latin typeface="Arial" panose="020B0604020202020204" pitchFamily="34" charset="0"/>
                <a:cs typeface="Arial" panose="020B0604020202020204" pitchFamily="34" charset="0"/>
              </a:rPr>
              <a:t>pembangunan</a:t>
            </a:r>
            <a:endParaRPr lang="ko-KR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82DDC7F-D69A-4927-928D-6A31DDA962ED}"/>
              </a:ext>
            </a:extLst>
          </p:cNvPr>
          <p:cNvSpPr/>
          <p:nvPr/>
        </p:nvSpPr>
        <p:spPr>
          <a:xfrm>
            <a:off x="446482" y="316257"/>
            <a:ext cx="111476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Pertimbangan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pemiihan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US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dan Teknik </a:t>
            </a:r>
            <a:r>
              <a:rPr lang="en-US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endParaRPr lang="en-ID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80681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9B6A2-C090-473D-8E40-B967772FFF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57" y="317369"/>
            <a:ext cx="1955728" cy="604781"/>
          </a:xfrm>
        </p:spPr>
        <p:txBody>
          <a:bodyPr/>
          <a:lstStyle/>
          <a:p>
            <a:r>
              <a:rPr lang="en-US" dirty="0" err="1"/>
              <a:t>Referensi</a:t>
            </a:r>
            <a:endParaRPr lang="en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673D05-E7D7-4AED-97C2-26B96442CA37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213357" y="1233348"/>
            <a:ext cx="9026291" cy="5351094"/>
          </a:xfrm>
        </p:spPr>
        <p:txBody>
          <a:bodyPr>
            <a:noAutofit/>
          </a:bodyPr>
          <a:lstStyle/>
          <a:p>
            <a:pPr marL="514350" indent="-514350" algn="just">
              <a:buAutoNum type="arabicPeriod"/>
            </a:pP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Pi, P. I. H. S. (2014). </a:t>
            </a:r>
            <a:r>
              <a:rPr lang="en-ID" sz="2000" b="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komunikasi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Media Nusa Creative (MNC Publishing). Halaman 1 – 124</a:t>
            </a:r>
          </a:p>
          <a:p>
            <a:pPr marL="514350" indent="-514350" algn="just">
              <a:buAutoNum type="arabicPeriod"/>
            </a:pP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Anonimous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https://slideplayer.info/slide/12325859/</a:t>
            </a:r>
            <a:endParaRPr lang="en-ID" sz="2000" b="0" i="0" dirty="0">
              <a:solidFill>
                <a:srgbClr val="22222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Anonimous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https://slideplayer.info/slide/14193543/</a:t>
            </a:r>
            <a:endParaRPr lang="en-ID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Anonimous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https://slideplayer.info/slide/3219906/</a:t>
            </a:r>
            <a:endParaRPr lang="en-ID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 algn="just">
              <a:buAutoNum type="arabicPeriod"/>
            </a:pP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Kusnadi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Dedy. 2011.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Metode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Sekolah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Tinggi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Pertanian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Bogor.</a:t>
            </a:r>
          </a:p>
          <a:p>
            <a:pPr marL="514350" indent="-514350" algn="just">
              <a:buAutoNum type="arabicPeriod"/>
            </a:pP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Setiana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L. 2005. Teknik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Penyuluhan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dan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Pemberdayaan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Masyarakat. Bogor: </a:t>
            </a:r>
            <a:r>
              <a:rPr lang="en-ID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Ghalia</a:t>
            </a:r>
            <a:r>
              <a:rPr lang="en-ID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Indonesia</a:t>
            </a:r>
          </a:p>
          <a:p>
            <a:pPr marL="514350" indent="-514350" algn="just">
              <a:buAutoNum type="arabicPeriod"/>
            </a:pP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Salampessy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Y. L., &amp;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Budiaji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W. (2012).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Efektivitas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Metode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Penyuluhan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Dalam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Peningkatan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Pemahaman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Sut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Konservasi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Petani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 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Jurnal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Ilmu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Pertanian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dan </a:t>
            </a:r>
            <a:r>
              <a:rPr lang="en-ID" sz="2000" b="0" i="1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Perikanan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ID" sz="20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1</a:t>
            </a:r>
            <a:r>
              <a:rPr lang="en-ID" sz="20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(1), 49-53.</a:t>
            </a:r>
            <a:endParaRPr lang="en-ID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388990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22004-633D-4886-B9B3-3F7D39983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94" y="2439211"/>
            <a:ext cx="6928553" cy="2554545"/>
          </a:xfrm>
        </p:spPr>
        <p:txBody>
          <a:bodyPr/>
          <a:lstStyle/>
          <a:p>
            <a:r>
              <a:rPr lang="en-US" dirty="0"/>
              <a:t>TERIMA KASIH</a:t>
            </a:r>
            <a:endParaRPr lang="en-ID" dirty="0"/>
          </a:p>
        </p:txBody>
      </p:sp>
    </p:spTree>
    <p:extLst>
      <p:ext uri="{BB962C8B-B14F-4D97-AF65-F5344CB8AC3E}">
        <p14:creationId xmlns:p14="http://schemas.microsoft.com/office/powerpoint/2010/main" val="1743256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5321</TotalTime>
  <Words>2786</Words>
  <Application>Microsoft Office PowerPoint</Application>
  <PresentationFormat>Widescreen</PresentationFormat>
  <Paragraphs>256</Paragraphs>
  <Slides>56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7" baseType="lpstr">
      <vt:lpstr>맑은 고딕</vt:lpstr>
      <vt:lpstr>Arial</vt:lpstr>
      <vt:lpstr>Calibri</vt:lpstr>
      <vt:lpstr>Redressed</vt:lpstr>
      <vt:lpstr>Wingdings</vt:lpstr>
      <vt:lpstr>나눔바른고딕</vt:lpstr>
      <vt:lpstr>나눔스퀘어 Bold</vt:lpstr>
      <vt:lpstr>나눔스퀘어_ac</vt:lpstr>
      <vt:lpstr>나눔스퀘어_ac Bold</vt:lpstr>
      <vt:lpstr>나눔스퀘어_ac Light</vt:lpstr>
      <vt:lpstr>Office 테마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Pengertian Metode Penyuluhan</vt:lpstr>
      <vt:lpstr>PowerPoint Presentation</vt:lpstr>
      <vt:lpstr>PowerPoint Presentation</vt:lpstr>
      <vt:lpstr>PowerPoint Presentation</vt:lpstr>
      <vt:lpstr>Tujuan Pemilihan Metode Penyuluhan</vt:lpstr>
      <vt:lpstr>PowerPoint Presentation</vt:lpstr>
      <vt:lpstr>PowerPoint Presentation</vt:lpstr>
      <vt:lpstr>PowerPoint Presentation</vt:lpstr>
      <vt:lpstr>Penggolongan Metode Penyuluhan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Metode Penyuluhan Lainnya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Referensi</vt:lpstr>
      <vt:lpstr>TERIMA KASIH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Iven Rannu</cp:lastModifiedBy>
  <cp:revision>294</cp:revision>
  <dcterms:created xsi:type="dcterms:W3CDTF">2021-04-29T04:21:21Z</dcterms:created>
  <dcterms:modified xsi:type="dcterms:W3CDTF">2025-05-25T22:54:47Z</dcterms:modified>
</cp:coreProperties>
</file>