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handoutMasterIdLst>
    <p:handoutMasterId r:id="rId50"/>
  </p:handoutMasterIdLst>
  <p:sldIdLst>
    <p:sldId id="435" r:id="rId2"/>
    <p:sldId id="436" r:id="rId3"/>
    <p:sldId id="437" r:id="rId4"/>
    <p:sldId id="256" r:id="rId5"/>
    <p:sldId id="257" r:id="rId6"/>
    <p:sldId id="258" r:id="rId7"/>
    <p:sldId id="367" r:id="rId8"/>
    <p:sldId id="400" r:id="rId9"/>
    <p:sldId id="365" r:id="rId10"/>
    <p:sldId id="371" r:id="rId11"/>
    <p:sldId id="401" r:id="rId12"/>
    <p:sldId id="402" r:id="rId13"/>
    <p:sldId id="403" r:id="rId14"/>
    <p:sldId id="404" r:id="rId15"/>
    <p:sldId id="405" r:id="rId16"/>
    <p:sldId id="406" r:id="rId17"/>
    <p:sldId id="366" r:id="rId18"/>
    <p:sldId id="399" r:id="rId19"/>
    <p:sldId id="407" r:id="rId20"/>
    <p:sldId id="424" r:id="rId21"/>
    <p:sldId id="425" r:id="rId22"/>
    <p:sldId id="426" r:id="rId23"/>
    <p:sldId id="427" r:id="rId24"/>
    <p:sldId id="428" r:id="rId25"/>
    <p:sldId id="430" r:id="rId26"/>
    <p:sldId id="429" r:id="rId27"/>
    <p:sldId id="423" r:id="rId28"/>
    <p:sldId id="408" r:id="rId29"/>
    <p:sldId id="410" r:id="rId30"/>
    <p:sldId id="433" r:id="rId31"/>
    <p:sldId id="419" r:id="rId32"/>
    <p:sldId id="420" r:id="rId33"/>
    <p:sldId id="421" r:id="rId34"/>
    <p:sldId id="422" r:id="rId35"/>
    <p:sldId id="411" r:id="rId36"/>
    <p:sldId id="432" r:id="rId37"/>
    <p:sldId id="412" r:id="rId38"/>
    <p:sldId id="434" r:id="rId39"/>
    <p:sldId id="413" r:id="rId40"/>
    <p:sldId id="414" r:id="rId41"/>
    <p:sldId id="415" r:id="rId42"/>
    <p:sldId id="416" r:id="rId43"/>
    <p:sldId id="417" r:id="rId44"/>
    <p:sldId id="418" r:id="rId45"/>
    <p:sldId id="392" r:id="rId46"/>
    <p:sldId id="431" r:id="rId47"/>
    <p:sldId id="379" r:id="rId4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471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5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2025-05-30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9B703C-E809-4D98-836D-355E347139EC}" type="datetimeFigureOut">
              <a:rPr lang="en-ID" smtClean="0"/>
              <a:t>30/05/2025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2B6B4B-771D-45BE-8823-AB0DC7C1619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30505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2025-05-30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player.info/slide/1964068/" TargetMode="External"/><Relationship Id="rId2" Type="http://schemas.openxmlformats.org/officeDocument/2006/relationships/hyperlink" Target="https://slideplayer.info/slide/1963653/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slideplayer.info/slide/13515637/" TargetMode="Externa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3335272" cy="590931"/>
          </a:xfrm>
        </p:spPr>
        <p:txBody>
          <a:bodyPr/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Review Week 11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Mempercepat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mempermudah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penyampaian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efektivitas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efisensi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penyelenggaraan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Mempercepat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endParaRPr lang="ko-KR" alt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Pengembangan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berpikir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kreatif</a:t>
            </a:r>
            <a:endParaRPr lang="en-US" altLang="ko-KR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endParaRPr lang="en-US" altLang="ko-KR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individu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terikat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sosialnya</a:t>
            </a:r>
            <a:endParaRPr lang="en-US" altLang="ko-KR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terjadinya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endParaRPr lang="en-US" altLang="ko-KR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Menciptakan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hubungan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akrab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endParaRPr lang="ko-KR" alt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788002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3335272" cy="590931"/>
          </a:xfrm>
        </p:spPr>
        <p:txBody>
          <a:bodyPr/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Review Week 11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Penggolongan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>
              <a:buAutoNum type="arabicPeriod"/>
            </a:pP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Penggolongan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Segi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endParaRPr lang="en-US" altLang="ko-KR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Penggolongan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pendekatan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endParaRPr lang="en-US" altLang="ko-KR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pendekatan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endParaRPr lang="en-US" altLang="ko-KR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pendekatan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massal</a:t>
            </a:r>
            <a:endParaRPr lang="en-US" altLang="ko-KR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Teknik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endParaRPr lang="en-US" altLang="ko-KR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jumlah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dan proses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endParaRPr lang="en-US" altLang="ko-KR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indera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penerima</a:t>
            </a:r>
            <a:endParaRPr lang="ko-KR" alt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altLang="ko-KR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19057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3335272" cy="590931"/>
          </a:xfrm>
        </p:spPr>
        <p:txBody>
          <a:bodyPr/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Review Week 11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Ceramah</a:t>
            </a:r>
            <a:endParaRPr lang="en-US" altLang="ko-KR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AutoNum type="arabicPeriod"/>
            </a:pP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Pertemuan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diskusi</a:t>
            </a:r>
            <a:endParaRPr lang="ko-KR" alt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Demonstrasi</a:t>
            </a:r>
            <a:endParaRPr lang="en-US" altLang="ko-KR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Pertimbangan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pemilihan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Teknik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endParaRPr lang="en-US" altLang="ko-KR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Sumberdaya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Keadaan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daerah</a:t>
            </a:r>
            <a:endParaRPr lang="en-US" altLang="ko-KR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Kebijaksanaan</a:t>
            </a:r>
            <a:r>
              <a:rPr lang="en-US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endParaRPr lang="ko-KR" alt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611916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0559" y="2538073"/>
            <a:ext cx="11186208" cy="3914918"/>
          </a:xfrm>
        </p:spPr>
        <p:txBody>
          <a:bodyPr/>
          <a:lstStyle/>
          <a:p>
            <a:r>
              <a:rPr lang="en-US" sz="4000" dirty="0">
                <a:solidFill>
                  <a:schemeClr val="tx1"/>
                </a:solidFill>
                <a:latin typeface="Redressed" panose="020B0604020202020204" charset="0"/>
              </a:rPr>
              <a:t>Extension Media </a:t>
            </a:r>
            <a:br>
              <a:rPr lang="en-US" sz="4000" dirty="0">
                <a:solidFill>
                  <a:schemeClr val="tx1"/>
                </a:solidFill>
                <a:latin typeface="Redressed" panose="020B0604020202020204" charset="0"/>
              </a:rPr>
            </a:br>
            <a:r>
              <a:rPr lang="en-US" sz="4000" dirty="0">
                <a:solidFill>
                  <a:schemeClr val="tx1"/>
                </a:solidFill>
                <a:latin typeface="Redressed" panose="020B0604020202020204" charset="0"/>
              </a:rPr>
              <a:t>(</a:t>
            </a:r>
            <a:r>
              <a:rPr lang="en-ID" sz="3600" dirty="0">
                <a:solidFill>
                  <a:schemeClr val="tx1"/>
                </a:solidFill>
                <a:latin typeface="Redressed" panose="020B0604020202020204" charset="0"/>
              </a:rPr>
              <a:t>Media </a:t>
            </a:r>
            <a:r>
              <a:rPr lang="en-ID" sz="3600" dirty="0" err="1">
                <a:solidFill>
                  <a:schemeClr val="tx1"/>
                </a:solidFill>
                <a:latin typeface="Redressed" panose="020B0604020202020204" charset="0"/>
              </a:rPr>
              <a:t>Penyuluhan</a:t>
            </a:r>
            <a:r>
              <a:rPr lang="en-ID" sz="3600" dirty="0">
                <a:solidFill>
                  <a:schemeClr val="tx1"/>
                </a:solidFill>
              </a:rPr>
              <a:t>) </a:t>
            </a:r>
            <a:br>
              <a:rPr lang="ko-KR" altLang="en-US" sz="9600" b="1" spc="-100" dirty="0"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rPr>
            </a:br>
            <a:br>
              <a:rPr lang="en-US" sz="9600" dirty="0">
                <a:latin typeface="Redressed" panose="020B0604020202020204" charset="0"/>
              </a:rPr>
            </a:b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68701" y="126060"/>
            <a:ext cx="8371840" cy="535531"/>
          </a:xfrm>
        </p:spPr>
        <p:txBody>
          <a:bodyPr/>
          <a:lstStyle/>
          <a:p>
            <a:pPr algn="r"/>
            <a:r>
              <a:rPr lang="en-US" altLang="en-US" sz="3200" dirty="0"/>
              <a:t>Material Development Extension</a:t>
            </a:r>
            <a:endParaRPr lang="ko-KR" altLang="en-US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417201" y="381322"/>
            <a:ext cx="1883176" cy="1531239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459692" y="902019"/>
              <a:ext cx="179465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12</a:t>
              </a:r>
              <a:endParaRPr lang="ko-KR" altLang="en-US" sz="32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380558" y="5788192"/>
            <a:ext cx="558844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Iven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Patu</a:t>
            </a:r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Sirappa</a:t>
            </a:r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,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S.Pt</a:t>
            </a:r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.,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M.Si</a:t>
            </a:r>
            <a:endParaRPr lang="en-US" altLang="ko-KR" sz="2500" spc="-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나눔스퀘어_ac" panose="020B0600000101010101" pitchFamily="50" charset="-127"/>
              <a:cs typeface="Arial" panose="020B0604020202020204" pitchFamily="34" charset="0"/>
            </a:endParaRPr>
          </a:p>
          <a:p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NIDN : 0831088903</a:t>
            </a:r>
            <a:endParaRPr lang="ko-KR" altLang="en-US" sz="25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107592D1-720F-466A-B605-95A58713D4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4436076" y="104597"/>
            <a:ext cx="7649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Development</a:t>
            </a:r>
            <a:r>
              <a:rPr lang="ko-KR" alt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Extension</a:t>
            </a:r>
            <a:endParaRPr lang="ko-KR" altLang="en-US" sz="3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91128"/>
            <a:ext cx="8119078" cy="670564"/>
            <a:chOff x="434203" y="2091128"/>
            <a:chExt cx="8119078" cy="670564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91128"/>
              <a:ext cx="8119078" cy="670564"/>
              <a:chOff x="434203" y="2091128"/>
              <a:chExt cx="8119078" cy="670564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118717" y="2091128"/>
                <a:ext cx="184731" cy="6617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endParaRPr lang="en-US" altLang="ko-KR" sz="37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3661225"/>
            <a:ext cx="7415071" cy="661829"/>
            <a:chOff x="434203" y="3661225"/>
            <a:chExt cx="7415071" cy="66182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-718625" y="697642"/>
            <a:ext cx="10738237" cy="1370910"/>
            <a:chOff x="88394" y="448938"/>
            <a:chExt cx="3269948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88394" y="795847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endParaRPr lang="ko-KR" altLang="en-US" sz="2400" b="1" spc="-100" dirty="0"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5A6DCA52-86B1-4A1D-9719-CA3B22AB00F3}"/>
              </a:ext>
            </a:extLst>
          </p:cNvPr>
          <p:cNvSpPr/>
          <p:nvPr/>
        </p:nvSpPr>
        <p:spPr>
          <a:xfrm>
            <a:off x="1083967" y="1106634"/>
            <a:ext cx="4237057" cy="6420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D" sz="36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Kompetensi</a:t>
            </a:r>
            <a:r>
              <a:rPr lang="en-ID" sz="3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Dasar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8DE9163-946C-450E-BCB6-0B11963F1457}"/>
              </a:ext>
            </a:extLst>
          </p:cNvPr>
          <p:cNvSpPr/>
          <p:nvPr/>
        </p:nvSpPr>
        <p:spPr>
          <a:xfrm>
            <a:off x="1232851" y="2222151"/>
            <a:ext cx="105249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ID" sz="2400" dirty="0" err="1">
                <a:cs typeface="Arial" panose="020B0604020202020204" pitchFamily="34" charset="0"/>
              </a:rPr>
              <a:t>Mengetahui</a:t>
            </a:r>
            <a:r>
              <a:rPr lang="en-ID" sz="2400" dirty="0">
                <a:cs typeface="Arial" panose="020B0604020202020204" pitchFamily="34" charset="0"/>
              </a:rPr>
              <a:t> dan </a:t>
            </a:r>
            <a:r>
              <a:rPr lang="en-ID" sz="2400" dirty="0" err="1">
                <a:cs typeface="Arial" panose="020B0604020202020204" pitchFamily="34" charset="0"/>
              </a:rPr>
              <a:t>memahami</a:t>
            </a:r>
            <a:r>
              <a:rPr lang="en-ID" sz="2400" dirty="0">
                <a:cs typeface="Arial" panose="020B0604020202020204" pitchFamily="34" charset="0"/>
              </a:rPr>
              <a:t> </a:t>
            </a:r>
            <a:r>
              <a:rPr lang="en-ID" sz="2400" dirty="0" err="1">
                <a:cs typeface="Arial" panose="020B0604020202020204" pitchFamily="34" charset="0"/>
              </a:rPr>
              <a:t>Pengertian</a:t>
            </a:r>
            <a:r>
              <a:rPr lang="en-ID" sz="2400" dirty="0">
                <a:cs typeface="Arial" panose="020B0604020202020204" pitchFamily="34" charset="0"/>
              </a:rPr>
              <a:t> Media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BE95BEE-B617-40C8-AF29-CD93943C8E32}"/>
              </a:ext>
            </a:extLst>
          </p:cNvPr>
          <p:cNvSpPr/>
          <p:nvPr/>
        </p:nvSpPr>
        <p:spPr>
          <a:xfrm>
            <a:off x="1211082" y="2962937"/>
            <a:ext cx="95240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ID" sz="2400" dirty="0" err="1">
                <a:cs typeface="Arial" panose="020B0604020202020204" pitchFamily="34" charset="0"/>
              </a:rPr>
              <a:t>Mengetahui</a:t>
            </a:r>
            <a:r>
              <a:rPr lang="en-ID" sz="2400" dirty="0">
                <a:cs typeface="Arial" panose="020B0604020202020204" pitchFamily="34" charset="0"/>
              </a:rPr>
              <a:t> dan </a:t>
            </a:r>
            <a:r>
              <a:rPr lang="en-ID" sz="2400" dirty="0" err="1">
                <a:cs typeface="Arial" panose="020B0604020202020204" pitchFamily="34" charset="0"/>
              </a:rPr>
              <a:t>memahami</a:t>
            </a:r>
            <a:r>
              <a:rPr lang="en-ID" sz="2400" dirty="0">
                <a:cs typeface="Arial" panose="020B0604020202020204" pitchFamily="34" charset="0"/>
              </a:rPr>
              <a:t> </a:t>
            </a:r>
            <a:r>
              <a:rPr lang="en-ID" sz="2400" dirty="0" err="1">
                <a:cs typeface="Arial" panose="020B0604020202020204" pitchFamily="34" charset="0"/>
              </a:rPr>
              <a:t>Peranan</a:t>
            </a:r>
            <a:r>
              <a:rPr lang="en-ID" sz="2400" dirty="0">
                <a:cs typeface="Arial" panose="020B0604020202020204" pitchFamily="34" charset="0"/>
              </a:rPr>
              <a:t> Media </a:t>
            </a:r>
            <a:r>
              <a:rPr lang="en-ID" sz="2400" dirty="0" err="1">
                <a:cs typeface="Arial" panose="020B0604020202020204" pitchFamily="34" charset="0"/>
              </a:rPr>
              <a:t>Penyuluhan</a:t>
            </a:r>
            <a:endParaRPr lang="en-ID" sz="2400" dirty="0">
              <a:cs typeface="Arial" panose="020B0604020202020204" pitchFamily="34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35B65C1-7734-431A-B98C-EAA3182742E5}"/>
              </a:ext>
            </a:extLst>
          </p:cNvPr>
          <p:cNvSpPr/>
          <p:nvPr/>
        </p:nvSpPr>
        <p:spPr>
          <a:xfrm>
            <a:off x="1211082" y="3690948"/>
            <a:ext cx="102697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dirty="0" err="1">
                <a:cs typeface="Arial" panose="020B0604020202020204" pitchFamily="34" charset="0"/>
              </a:rPr>
              <a:t>Mengetahui</a:t>
            </a:r>
            <a:r>
              <a:rPr lang="es-ES" sz="2400" dirty="0">
                <a:cs typeface="Arial" panose="020B0604020202020204" pitchFamily="34" charset="0"/>
              </a:rPr>
              <a:t> dan </a:t>
            </a:r>
            <a:r>
              <a:rPr lang="es-ES" sz="2400" dirty="0" err="1">
                <a:cs typeface="Arial" panose="020B0604020202020204" pitchFamily="34" charset="0"/>
              </a:rPr>
              <a:t>memahami</a:t>
            </a:r>
            <a:r>
              <a:rPr lang="es-ES" sz="2400" dirty="0">
                <a:cs typeface="Arial" panose="020B0604020202020204" pitchFamily="34" charset="0"/>
              </a:rPr>
              <a:t> </a:t>
            </a:r>
            <a:r>
              <a:rPr lang="en-ID" sz="2400" dirty="0" err="1">
                <a:cs typeface="Arial" panose="020B0604020202020204" pitchFamily="34" charset="0"/>
              </a:rPr>
              <a:t>Jenis</a:t>
            </a:r>
            <a:r>
              <a:rPr lang="en-ID" sz="2400" dirty="0">
                <a:cs typeface="Arial" panose="020B0604020202020204" pitchFamily="34" charset="0"/>
              </a:rPr>
              <a:t> – </a:t>
            </a:r>
            <a:r>
              <a:rPr lang="en-ID" sz="2400" dirty="0" err="1">
                <a:cs typeface="Arial" panose="020B0604020202020204" pitchFamily="34" charset="0"/>
              </a:rPr>
              <a:t>Jenis</a:t>
            </a:r>
            <a:r>
              <a:rPr lang="en-ID" sz="2400" dirty="0">
                <a:cs typeface="Arial" panose="020B0604020202020204" pitchFamily="34" charset="0"/>
              </a:rPr>
              <a:t> Media </a:t>
            </a:r>
            <a:r>
              <a:rPr lang="en-ID" sz="2400" dirty="0" err="1">
                <a:cs typeface="Arial" panose="020B0604020202020204" pitchFamily="34" charset="0"/>
              </a:rPr>
              <a:t>penyuluhan</a:t>
            </a:r>
            <a:r>
              <a:rPr lang="es-ES" sz="2400" dirty="0">
                <a:cs typeface="Arial" panose="020B0604020202020204" pitchFamily="34" charset="0"/>
              </a:rPr>
              <a:t>.</a:t>
            </a:r>
            <a:endParaRPr lang="es-ES" sz="2400" dirty="0">
              <a:solidFill>
                <a:schemeClr val="dk1"/>
              </a:solidFill>
              <a:ea typeface="Livvic"/>
              <a:cs typeface="Livvic"/>
              <a:sym typeface="Livvic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26AF9A3B-04AC-44E1-82DA-550A5202F7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95192"/>
            <a:ext cx="10515600" cy="590931"/>
          </a:xfrm>
        </p:spPr>
        <p:txBody>
          <a:bodyPr/>
          <a:lstStyle/>
          <a:p>
            <a:r>
              <a:rPr lang="en-US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Pengertian</a:t>
            </a:r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Media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28E13D-94F4-4655-8752-B18C8D48D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3493264" cy="59093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Pengertian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Media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umum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perantara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segala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menyalurkan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pesan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pengirim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penerima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merangsang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pikiran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perasaan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perhatian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minat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perhatian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terjadi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benda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dikemas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sedemikian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rupa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memudahkan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penyampaian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379642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6154249" cy="59093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Syarat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Syarat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Media yang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Sederhana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mudah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dimengerti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dikenal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Mengemukakan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ide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baru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Menarik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perhatian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Mengesankan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ketelitian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bahasan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mudah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dimengerti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Mengajak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memperhatikan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mengingat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Mencoba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menerima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ide-ide yang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kemukanan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59373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39792"/>
            <a:ext cx="10515600" cy="701731"/>
          </a:xfrm>
        </p:spPr>
        <p:txBody>
          <a:bodyPr/>
          <a:lstStyle/>
          <a:p>
            <a:r>
              <a:rPr lang="en-US" altLang="ko-KR" sz="4400" dirty="0" err="1">
                <a:latin typeface="Arial" panose="020B0604020202020204" pitchFamily="34" charset="0"/>
                <a:cs typeface="Arial" panose="020B0604020202020204" pitchFamily="34" charset="0"/>
              </a:rPr>
              <a:t>Peranan</a:t>
            </a:r>
            <a:r>
              <a:rPr lang="en-US" altLang="ko-KR" sz="4400" dirty="0">
                <a:latin typeface="Arial" panose="020B0604020202020204" pitchFamily="34" charset="0"/>
                <a:cs typeface="Arial" panose="020B0604020202020204" pitchFamily="34" charset="0"/>
              </a:rPr>
              <a:t> Media</a:t>
            </a:r>
            <a:endParaRPr lang="ko-KR" altLang="en-US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BC93E1-40FD-483A-9176-EEDDAEFA3B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07489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5582490" cy="60478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Peranan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Peranan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ditinjau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beberapa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segi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yakni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segi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segi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peragaan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757428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7122463" cy="59093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Peranan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Segi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Menyalurkan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pesan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komunikator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yakni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keluarganya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menerapkan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pesan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kebutuhannya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Menyalurkan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feed back/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umpan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balik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komunikator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perbaikan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pengembangan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penerapan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Menyebarluaskan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pesan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kemasarakat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jangkauan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luas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mengatasi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keterbatasan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ruang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indera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Memungkinkan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teratur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sistematik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818130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7877413" cy="60478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Peranan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Segi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Memberi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Memungkinkan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berlangsung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berkelanjutan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Memungkinkan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mandiri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10376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6993133" cy="60478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Peranan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Segi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Peragaan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13357" y="1189537"/>
            <a:ext cx="9026291" cy="5351094"/>
          </a:xfrm>
        </p:spPr>
        <p:txBody>
          <a:bodyPr>
            <a:normAutofit/>
          </a:bodyPr>
          <a:lstStyle/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Mempertinggi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efektivitas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 Media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bermuatan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peragaan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menarik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perhatian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memusatkan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perhatian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kejelasan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pesan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disampaikan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mempermudah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mengerti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kesanya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bertahan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lama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ingatan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interaksi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lingkungannya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misalnya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demonstrasi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lapangan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langsung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lingkungannya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hasilnya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meyakinkan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pesan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didemonstrasikan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Memungkinkan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keterampilan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Keterampilan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dicapai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peragaan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langsung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Langkah – Langkah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sendiri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lembaran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petunjuk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253487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6051657" cy="59093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Fungsi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Media dan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Kegunaanya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13357" y="1189537"/>
            <a:ext cx="9026291" cy="5351094"/>
          </a:xfrm>
        </p:spPr>
        <p:txBody>
          <a:bodyPr>
            <a:normAutofit/>
          </a:bodyPr>
          <a:lstStyle/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Fungsi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Edukatif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;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fungsi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utamanya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addalah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mendidik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pengaruh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Pendidikan</a:t>
            </a:r>
          </a:p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Fungsi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Social ;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pemberian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autentik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kehidupan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konsep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sama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semua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orang</a:t>
            </a:r>
          </a:p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Fungsi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Ekonomis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;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memajukan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perusahaan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bidang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perdagangan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industry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intensif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maka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mengeluarkan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anggaran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cukup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besar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Fungsi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Politik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;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politik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dimaksudkan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Fungsi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Budaya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;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Perkembangan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bidang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budaya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mudah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tersebar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seluruh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penjuru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dunia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11649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3403496" cy="59093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Kegunaan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Media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13357" y="1189537"/>
            <a:ext cx="9026291" cy="5351094"/>
          </a:xfrm>
        </p:spPr>
        <p:txBody>
          <a:bodyPr>
            <a:normAutofit/>
          </a:bodyPr>
          <a:lstStyle/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Melenyapkan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salah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pengertian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Hal yang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jelaskan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cepat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jelas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Menarik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perhatian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dilihat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lama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didengar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memusatkan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perhatian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Menghilangkan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perbedaan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Bahasa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mengartikan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Membuat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buah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pikiran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dipindahkan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jelas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dorongan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menerapkan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862302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3403496" cy="59093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Kegunaan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Media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13357" y="1189537"/>
            <a:ext cx="9026291" cy="535109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Menurut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Gumilar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2009.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peranan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massa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pengembagan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peternakan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diwujudkan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program – program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pengembangan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pers dan media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massa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peningkatan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prasarana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penyiaran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jaringan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peningkatan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kualitas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pelayanan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public.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375248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95192"/>
            <a:ext cx="10515600" cy="590931"/>
          </a:xfrm>
        </p:spPr>
        <p:txBody>
          <a:bodyPr/>
          <a:lstStyle/>
          <a:p>
            <a:r>
              <a:rPr lang="en-US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4FE7EA-C2D5-4844-A3B5-1B7BEED49A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38158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4891083" cy="59093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Menentukan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Media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Siapa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dilatih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diharapkan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didik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457200" indent="-457200" algn="just">
              <a:buAutoNum type="arabi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Dimana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Pelatihan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diadakan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berapa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lama</a:t>
            </a: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Bagaimana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efektifitas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pelatihan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650994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3486980" cy="59093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Taksonomi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Media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lphaL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Dilihat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sifatnya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Dillihat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kemampuan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jangkauannya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Dilihat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penggunaanya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27362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4134465" cy="590931"/>
          </a:xfrm>
        </p:spPr>
        <p:txBody>
          <a:bodyPr/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a.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Dilihat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sifatnya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rabicParenR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auditif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unsur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suara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diakses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indra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pendengaran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radio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kaset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rekaman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just">
              <a:buAutoNum type="arabicParenR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visual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meruapakan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unsur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visual,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diakses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indra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penglihatan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foto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gambar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slide,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grafis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just">
              <a:buAutoNum type="arabicParenR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audio visual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diakses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indera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penglihatan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pendengaran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Media audio visual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unsur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suara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visual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didengarkan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dilihat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Perpaduan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unsur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suara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visual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membuat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menjadi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menarik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dibandingkan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auditif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visual.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video, film, slide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suara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95247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7814960" cy="590931"/>
          </a:xfrm>
        </p:spPr>
        <p:txBody>
          <a:bodyPr/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b.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Dilihat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kemampuan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jangkauannya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rabicParenR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liput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luas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serentak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menyampaikan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peristiwa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tertentu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actual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serentak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tanpa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membutuhkan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ruangan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khusus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televisi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radio. </a:t>
            </a:r>
          </a:p>
          <a:p>
            <a:pPr marL="457200" indent="-457200" algn="just">
              <a:buAutoNum type="arabicParenR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liput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terbatas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mampu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meyampaikan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actual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serentak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keterbatasan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ruang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liput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terbatas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film slide, film, dan video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511342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6423553" cy="590931"/>
          </a:xfrm>
        </p:spPr>
        <p:txBody>
          <a:bodyPr/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c.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Dilihat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penggunaanya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rabicParenR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diproyeksikan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membutuhkan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perangkat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tertentu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projector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overhead projector (OHP)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menampilkan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Tanpa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bantuan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alat-alat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berfungsi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akurat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diproyeksikan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slide,film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transparansi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just">
              <a:buAutoNum type="arabicParenR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diproyeksikan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memerlukan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perangkat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proyeksi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khusus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menampilkan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foto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gambar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lukisan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radio, dan lain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sebagainya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007677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3525517" cy="59093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Menurut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Para Ahli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Sudjana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Rivai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(2011: 3)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mengemukakan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beberapa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pembelajaran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diantaranya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457200" indent="-457200" algn="just">
              <a:buAutoNum type="alphaL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grafis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(media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dua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dimensi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)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berupa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gambar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foto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grafik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bagan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diagram, poster,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kartun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komik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just">
              <a:buAutoNum type="alphaL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tiga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dimensi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model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padat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penampang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susun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dan diorama,. </a:t>
            </a:r>
          </a:p>
          <a:p>
            <a:pPr marL="457200" indent="-457200" algn="just">
              <a:buAutoNum type="alphaL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proyeksi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misalnya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slide, film strips, film, dan OHP. </a:t>
            </a:r>
          </a:p>
          <a:p>
            <a:pPr marL="457200" indent="-457200" algn="just">
              <a:buAutoNum type="alphaL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pembelajaran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806643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3525517" cy="59093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Menurut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Para Ahli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Menurut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Heinich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Molenda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(2002)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terdapat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enam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dasar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pembelajaran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457200" indent="-457200" algn="just">
              <a:buAutoNum type="alphaL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Teks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komponen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dasar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menyalurkan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pesan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Teks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beragam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bentuk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menarik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perhatian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audien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menyampaikan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just">
              <a:buAutoNum type="alphaL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audio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komponen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diakses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indera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pendengar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Sebuah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presentasi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menjadi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menarik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variatif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apabila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penyampaiannya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bantuan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audio.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audio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musik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kaset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rekaman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suara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latar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just">
              <a:buAutoNum type="alphaL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visual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diakses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indera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penglihatan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mampu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rangsangan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visual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penyampaian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sebuah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rangsangan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dikemas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bentuk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gambar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foto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sketsa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poster.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057173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3525517" cy="59093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Menurut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Para Ahli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Menurut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Heinich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Molenda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(2002)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terdapat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enam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dasar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pembelajaran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0" indent="0" algn="just">
              <a:buNone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d.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proyeksi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gerak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bantuan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gambar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bergerak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penyampaian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sebuah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proyeksi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gerak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film, video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kaset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televisi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e. Benda-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benda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tiruan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miniatur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alat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peraga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Benda-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benda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mengatasi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keterbatasan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situasi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objek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Alat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peraga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biasanya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volume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dilihat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berbagai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sisi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diraba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f.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Manusia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Termasuk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dalamnya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guru,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siswa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pakar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ahli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bidang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tertentu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59680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3525517" cy="59093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Menurut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Para Ahli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Rudi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Bretz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Sanjaya (2008: 212)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mengidentifikasi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jenis-jenis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tiga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unsur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pokok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suara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visual,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gerak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Dari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ketiga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unsur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Bretz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mengklasifikasikannya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tujuh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457200" indent="-457200" algn="just">
              <a:buAutoNum type="alphaL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audio </a:t>
            </a:r>
          </a:p>
          <a:p>
            <a:pPr marL="457200" indent="-457200" algn="just">
              <a:buAutoNum type="alphaL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cetak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 algn="just">
              <a:buAutoNum type="alphaL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visual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 algn="just">
              <a:buAutoNum type="alphaL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visual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gerak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 algn="just">
              <a:buAutoNum type="alphaL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audio semi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gerak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 algn="just">
              <a:buAutoNum type="alphaL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semi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gerak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 algn="just">
              <a:buAutoNum type="alphaL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audio visual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 algn="just">
              <a:buAutoNum type="alphaL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audio visual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gerak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102731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5840189" cy="59093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Taksonomi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lphaL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Benda –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benda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sesungguhnya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Benda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tiruan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rangsangan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seluruh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pancaindera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Visual (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Tercetak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) :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indera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penglihatan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Audio :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indera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penglihatan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Audio Visual :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rangsangan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indera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pendengaran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indera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penglihatan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190304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8597418" cy="590931"/>
          </a:xfrm>
        </p:spPr>
        <p:txBody>
          <a:bodyPr/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A. Benda – Benda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sesungguhnya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Tiruan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Sampel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Spesimen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Model</a:t>
            </a: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Simulasi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Kelebihanya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menyediakan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amat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mirip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stimulasi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banyak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indera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Latihan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Latihan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alat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bantu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Latihan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stimulasi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Kelemahanya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: relative mahal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pengadaan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benda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nyata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indent="0" algn="just">
              <a:buNone/>
            </a:pP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624888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2265107" cy="604781"/>
          </a:xfrm>
        </p:spPr>
        <p:txBody>
          <a:bodyPr/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B.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Tercetak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Poster, Leaflet dan Folder</a:t>
            </a: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Foto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Diagram</a:t>
            </a: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Lukisan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Grafik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peta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Brosur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majalah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buku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Kelebihanya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Relatif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lama,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dibaca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berulang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ulang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kecepatan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masing – masing,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mudah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bawa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Kelemahanya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: Proses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penyampaian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sampai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pencetakan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butuh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relative lama,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sukar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menampilkan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gerak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membutuhkan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literasi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memadai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cenderung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membosankan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bila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padat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279630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3493264" cy="59093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Pengertian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media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Visual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diihat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indra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penglihatan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mampu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menumbukan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rangsangan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berfeksi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577004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4807726" cy="590931"/>
          </a:xfrm>
        </p:spPr>
        <p:txBody>
          <a:bodyPr/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Media Pada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5210161"/>
            <a:ext cx="9026291" cy="108397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: Leaflet yang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buat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1 pada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di Masyarakat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0C4985A-4284-4BE0-8649-2220927C9118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1105852"/>
            <a:ext cx="5731510" cy="391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1348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4807726" cy="590931"/>
          </a:xfrm>
        </p:spPr>
        <p:txBody>
          <a:bodyPr/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Media Pada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2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4234374"/>
            <a:ext cx="9026291" cy="95736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Brosur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buat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2 pada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7F9766F-04A1-4855-BB37-E8F2CC8568E5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1258785"/>
            <a:ext cx="5731510" cy="242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0203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4807726" cy="590931"/>
          </a:xfrm>
        </p:spPr>
        <p:txBody>
          <a:bodyPr/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Media Pada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3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4421334"/>
            <a:ext cx="9026291" cy="154820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Leafet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buat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2069294-44CF-4CFE-AF85-80A84F0B327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8709"/>
            <a:ext cx="5731510" cy="32226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46218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4807726" cy="590931"/>
          </a:xfrm>
        </p:spPr>
        <p:txBody>
          <a:bodyPr/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Media Pada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4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5194100"/>
            <a:ext cx="9026291" cy="125278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: Leaflet yang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buat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4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07B2B4F-039D-4F08-AD3E-79CC98A2ABD5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213357" y="1095692"/>
            <a:ext cx="7326926" cy="3996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6207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1775038" cy="590931"/>
          </a:xfrm>
        </p:spPr>
        <p:txBody>
          <a:bodyPr/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C. Audio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Kaset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CD (Compact Disc)</a:t>
            </a:r>
          </a:p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DVD</a:t>
            </a:r>
          </a:p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MP3,</a:t>
            </a:r>
          </a:p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MP4</a:t>
            </a:r>
          </a:p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Audio</a:t>
            </a:r>
          </a:p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Program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Siaran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Radio (Monolog, dialog, interview,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sandiwara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Kelebihanya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dikemas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sudah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tetap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lalu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produksi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tergolong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ekonomis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mudah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didistribusikan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Kelemahanya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Bila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terlalu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lama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membosankan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perbaikan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revisi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memproduksi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master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baru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2717961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3493264" cy="59093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Pengertian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media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audio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mengandung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pesan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auditif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)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merangsang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pikiran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perasaan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perhatian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kemampuan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para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mempelajari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230158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3017044" cy="590931"/>
          </a:xfrm>
        </p:spPr>
        <p:txBody>
          <a:bodyPr/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D. Audio Visual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lphaL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Movie film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bersuara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Film Strip</a:t>
            </a:r>
          </a:p>
          <a:p>
            <a:pPr marL="457200" indent="-457200" algn="just">
              <a:buAutoNum type="alphaL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Video VCD (Video Compact Disc)</a:t>
            </a:r>
          </a:p>
          <a:p>
            <a:pPr marL="457200" indent="-457200" algn="just">
              <a:buAutoNum type="alphaL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Video DVD (Digital Video Disc</a:t>
            </a:r>
          </a:p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Televinsi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Komputer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Kelebihannya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gambaran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kongkrit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unsur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gambar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geraknya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atraktif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komuniatif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Kelemahanya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Biaya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produksi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relative mahal,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produksi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memerlukan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peralatan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murah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0845780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3493264" cy="59093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Pengertian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media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audio visual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kombinasi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audio dan visual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bisa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disebut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pandang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sangat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memungkinkan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terjadinya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dua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arah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7181284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5647700" cy="59093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Klasifikasi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a.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Klasifikasi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liput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jumah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massal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lain :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siaran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radio,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siaran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televisi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media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cetak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lain : film, slide,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kaset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rekaman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transparansi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individual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lain :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benda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sesungguhnya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specimen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7312893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5647700" cy="59093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Klasifikasi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b.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Klasifikasi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kongkrit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kehidupan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lain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benda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sesungguhnya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percontohan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Spesimen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memberi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pengalama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benda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situasi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tiruan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lain :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Simulasi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permainan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model</a:t>
            </a:r>
          </a:p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memberi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audi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-visual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lain :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fim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slide,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kaset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rekama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memberi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kata-kata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lisan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tertulis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lain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buku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majalah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ceramah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631945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5660524" cy="59093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Pemilihan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Perlunya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pemilihan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diadakan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terlebih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dahulu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penilaian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kebutuhan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semua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diperlukan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selalu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tersedia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mudah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disediakan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tempat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mahal,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selalu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jaminan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berhasil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mencapai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yakni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tertentu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efektivitas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berbeda-beda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Harus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kesesuaian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pilih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3397434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7487947" cy="59093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Prosedur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Pemilihan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Tetapkan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pesan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kebutuhan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kebutuhan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etani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Rumuskan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hendak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dicapai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yakni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aspek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keterampilan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Lakuka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pemiihan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tersedia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potensi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(SDA)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manfaatkan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penilaian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Perhitungan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biaya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diperlukan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persiapan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pembuatan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pengadaan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Tetapkan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tetapkan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Lakukan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pemilihan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penggunaaan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4460620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2403222" cy="590931"/>
          </a:xfrm>
        </p:spPr>
        <p:txBody>
          <a:bodyPr/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Media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apapun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prinsipnya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sama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efektivitas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kelancaran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terutama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memperjelas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dipelajari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mempercepat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terjadinya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keterampilan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)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kalangan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Masyarakat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0964019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2403222" cy="590931"/>
          </a:xfrm>
        </p:spPr>
        <p:txBody>
          <a:bodyPr/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Penggunaan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banyak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tidaknya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tersedia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tetapi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bagaimana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merencanakan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membuat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visual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pelatihan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kebutuhan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para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penggunanya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Setelah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pembuatanya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maka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buatlah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rancangan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kebutuhan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5751478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9B6A2-C090-473D-8E40-B967772FF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1986441" cy="59093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73D05-E7D7-4AED-97C2-26B96442CA3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13357" y="1233348"/>
            <a:ext cx="9026291" cy="5351094"/>
          </a:xfrm>
        </p:spPr>
        <p:txBody>
          <a:bodyPr>
            <a:normAutofit/>
          </a:bodyPr>
          <a:lstStyle/>
          <a:p>
            <a:pPr marL="514350" indent="-51435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Sri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Rahayu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 Media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Kementeria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Badan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Pengembangan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SDM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Sekolah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Tinggi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Magelang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MEDIA PENYULUHAN PERTANIAN - ppt download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Sugeng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Widudu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Pertsnian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MEDIA PENYULUHAN PERTANIAN - ppt download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Anonimous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MEDIA KOMUNIKASI &amp; PENYULUHAN - ppt download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FontTx/>
              <a:buAutoNum type="arabicPeriod"/>
            </a:pP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Pi, P. I. H. S. (2014). 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Media Nusa Creative (MNC Publishing). Halaman 1 – 124</a:t>
            </a:r>
          </a:p>
          <a:p>
            <a:pPr marL="514350" indent="-514350" algn="just">
              <a:buFontTx/>
              <a:buAutoNum type="arabicPeriod"/>
            </a:pP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Gumilar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G. (2009). 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Peranan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14350" indent="-514350" algn="just">
              <a:buFontTx/>
              <a:buAutoNum type="arabicPeriod"/>
            </a:pPr>
            <a:r>
              <a:rPr lang="en-ID" sz="2000" b="0" i="0" dirty="0" err="1">
                <a:effectLst/>
                <a:latin typeface="Arial" panose="020B0604020202020204" pitchFamily="34" charset="0"/>
              </a:rPr>
              <a:t>Sudjana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, Nana dan Ahmad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Rivai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. 2011. Media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Pengajaran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dalam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Penggunaan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dan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Pembuatannya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. Bandung: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Sinar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Baru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Algensindo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.</a:t>
            </a:r>
          </a:p>
          <a:p>
            <a:pPr marL="514350" indent="-514350" algn="just">
              <a:buFontTx/>
              <a:buAutoNum type="arabicPeriod"/>
            </a:pPr>
            <a:endParaRPr lang="en-ID" sz="2000" b="0" i="0" dirty="0">
              <a:solidFill>
                <a:srgbClr val="22222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388990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9B6A2-C090-473D-8E40-B967772FF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24294"/>
            <a:ext cx="1986441" cy="590931"/>
          </a:xfrm>
        </p:spPr>
        <p:txBody>
          <a:bodyPr/>
          <a:lstStyle/>
          <a:p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73D05-E7D7-4AED-97C2-26B96442CA3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13357" y="1233348"/>
            <a:ext cx="9026291" cy="535109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en-ID" sz="2000" b="0" i="0" dirty="0" err="1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Heinich</a:t>
            </a:r>
            <a:r>
              <a:rPr lang="en-ID" sz="20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Robert, </a:t>
            </a:r>
            <a:r>
              <a:rPr lang="en-ID" sz="2000" b="0" i="0" dirty="0" err="1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Molenda</a:t>
            </a:r>
            <a:r>
              <a:rPr lang="en-ID" sz="20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Michael, Russell, James, </a:t>
            </a:r>
            <a:r>
              <a:rPr lang="en-ID" sz="2000" b="0" i="0" dirty="0" err="1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Smaldino</a:t>
            </a:r>
            <a:r>
              <a:rPr lang="en-ID" sz="20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Sharon, Instructional Media and Technologies for Learning, 7th Edition, Merrill Prentice Hall, Upper Saddle River, New Jersey, 2002.</a:t>
            </a:r>
          </a:p>
          <a:p>
            <a:pPr marL="0" indent="0" algn="just">
              <a:buNone/>
            </a:pPr>
            <a:r>
              <a:rPr lang="en-ID" sz="2000" b="0" dirty="0">
                <a:solidFill>
                  <a:srgbClr val="1111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 </a:t>
            </a:r>
            <a:r>
              <a:rPr lang="es-E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Sanjaya</a:t>
            </a:r>
            <a:r>
              <a:rPr lang="es-E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Wina</a:t>
            </a:r>
            <a:r>
              <a:rPr lang="es-E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(2008). </a:t>
            </a:r>
            <a:r>
              <a:rPr lang="es-E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Perencanaan</a:t>
            </a:r>
            <a:r>
              <a:rPr lang="es-E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s-E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desain</a:t>
            </a:r>
            <a:r>
              <a:rPr lang="es-E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r>
              <a:rPr lang="es-E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pembelajaran</a:t>
            </a:r>
            <a:r>
              <a:rPr lang="es-E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s-E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Jakarta</a:t>
            </a:r>
            <a:r>
              <a:rPr lang="es-E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s-E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Kencana</a:t>
            </a:r>
            <a:r>
              <a:rPr lang="es-E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Prenada</a:t>
            </a:r>
            <a:r>
              <a:rPr lang="es-E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s-E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Group</a:t>
            </a:r>
            <a:r>
              <a:rPr lang="es-E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ID" sz="2000" b="0" i="0" dirty="0">
              <a:solidFill>
                <a:srgbClr val="11111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665889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22004-633D-4886-B9B3-3F7D39983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94" y="2439211"/>
            <a:ext cx="6928553" cy="2554545"/>
          </a:xfrm>
        </p:spPr>
        <p:txBody>
          <a:bodyPr/>
          <a:lstStyle/>
          <a:p>
            <a:r>
              <a:rPr lang="en-US" dirty="0"/>
              <a:t>TERIMA KASIH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743256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5059</TotalTime>
  <Words>2388</Words>
  <Application>Microsoft Office PowerPoint</Application>
  <PresentationFormat>Widescreen</PresentationFormat>
  <Paragraphs>238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8" baseType="lpstr">
      <vt:lpstr>맑은 고딕</vt:lpstr>
      <vt:lpstr>Arial</vt:lpstr>
      <vt:lpstr>Calibri</vt:lpstr>
      <vt:lpstr>Redressed</vt:lpstr>
      <vt:lpstr>Wingdings</vt:lpstr>
      <vt:lpstr>나눔바른고딕</vt:lpstr>
      <vt:lpstr>나눔스퀘어 Bold</vt:lpstr>
      <vt:lpstr>나눔스퀘어_ac</vt:lpstr>
      <vt:lpstr>나눔스퀘어_ac Bold</vt:lpstr>
      <vt:lpstr>나눔스퀘어_ac Light</vt:lpstr>
      <vt:lpstr>Office 테마</vt:lpstr>
      <vt:lpstr>Review Week 11</vt:lpstr>
      <vt:lpstr>Review Week 11</vt:lpstr>
      <vt:lpstr>Review Week 11</vt:lpstr>
      <vt:lpstr>Extension Media  (Media Penyuluhan)   </vt:lpstr>
      <vt:lpstr>PowerPoint Presentation</vt:lpstr>
      <vt:lpstr>Pengertian Media</vt:lpstr>
      <vt:lpstr>Pengertian Media</vt:lpstr>
      <vt:lpstr>Syarat - Syarat Media yang baik</vt:lpstr>
      <vt:lpstr>Peranan Media</vt:lpstr>
      <vt:lpstr>Peranan Media Penyuluhan</vt:lpstr>
      <vt:lpstr>Peranan Media dari Segi Komunikasi</vt:lpstr>
      <vt:lpstr>Peranan Media dari Segi Proses Belajar</vt:lpstr>
      <vt:lpstr>Peranan Media dari Segi Peragaan</vt:lpstr>
      <vt:lpstr>Fungsi Media dan Kegunaanya</vt:lpstr>
      <vt:lpstr>Kegunaan Media</vt:lpstr>
      <vt:lpstr>Kegunaan Media</vt:lpstr>
      <vt:lpstr>Jenis – Jenis Media Penyuluhan</vt:lpstr>
      <vt:lpstr>Menentukan Jenis Media</vt:lpstr>
      <vt:lpstr>Taksonomi Media</vt:lpstr>
      <vt:lpstr>a. Dilihat dari sifatnya</vt:lpstr>
      <vt:lpstr>b. Dilihat dari kemampuan jangkauannya</vt:lpstr>
      <vt:lpstr>c. Dilihat dari cara penggunaanya</vt:lpstr>
      <vt:lpstr>Menurut Para Ahli</vt:lpstr>
      <vt:lpstr>Menurut Para Ahli</vt:lpstr>
      <vt:lpstr>Menurut Para Ahli</vt:lpstr>
      <vt:lpstr>Menurut Para Ahli</vt:lpstr>
      <vt:lpstr>Taksonomi Media Penyuluhan</vt:lpstr>
      <vt:lpstr>A. Benda – Benda sesungguhnya dan Tiruan</vt:lpstr>
      <vt:lpstr>B. Tercetak</vt:lpstr>
      <vt:lpstr>Pengertian media</vt:lpstr>
      <vt:lpstr>Media Pada Kelompok 1</vt:lpstr>
      <vt:lpstr>Media Pada Kelompok 2</vt:lpstr>
      <vt:lpstr>Media Pada Kelompok 3</vt:lpstr>
      <vt:lpstr>Media Pada Kelompok 4</vt:lpstr>
      <vt:lpstr>C. Audio</vt:lpstr>
      <vt:lpstr>Pengertian media</vt:lpstr>
      <vt:lpstr>D. Audio Visual</vt:lpstr>
      <vt:lpstr>Pengertian media</vt:lpstr>
      <vt:lpstr>Klasifikasi Media Penyuluhan</vt:lpstr>
      <vt:lpstr>Klasifikasi Media Penyuluhan</vt:lpstr>
      <vt:lpstr>Pemilihan Media Penyuluhan</vt:lpstr>
      <vt:lpstr>Prosedur Pemilihan Media Penyuluhan</vt:lpstr>
      <vt:lpstr>Kesimpulan</vt:lpstr>
      <vt:lpstr>Kesimpulan</vt:lpstr>
      <vt:lpstr>Referensi</vt:lpstr>
      <vt:lpstr>Referensi</vt:lpstr>
      <vt:lpstr>TERIMA 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Faldi EduardT</cp:lastModifiedBy>
  <cp:revision>196</cp:revision>
  <dcterms:created xsi:type="dcterms:W3CDTF">2021-04-29T04:21:21Z</dcterms:created>
  <dcterms:modified xsi:type="dcterms:W3CDTF">2025-05-30T05:32:05Z</dcterms:modified>
</cp:coreProperties>
</file>