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6" r:id="rId1"/>
  </p:sldMasterIdLst>
  <p:sldIdLst>
    <p:sldId id="256" r:id="rId2"/>
    <p:sldId id="284" r:id="rId3"/>
    <p:sldId id="257" r:id="rId4"/>
    <p:sldId id="270" r:id="rId5"/>
    <p:sldId id="258" r:id="rId6"/>
    <p:sldId id="259" r:id="rId7"/>
    <p:sldId id="260" r:id="rId8"/>
    <p:sldId id="263" r:id="rId9"/>
    <p:sldId id="264" r:id="rId10"/>
    <p:sldId id="282" r:id="rId11"/>
    <p:sldId id="265" r:id="rId12"/>
    <p:sldId id="266" r:id="rId13"/>
    <p:sldId id="267" r:id="rId14"/>
    <p:sldId id="283" r:id="rId15"/>
    <p:sldId id="268" r:id="rId16"/>
    <p:sldId id="287" r:id="rId17"/>
    <p:sldId id="295" r:id="rId18"/>
    <p:sldId id="296" r:id="rId19"/>
    <p:sldId id="297" r:id="rId20"/>
    <p:sldId id="288" r:id="rId21"/>
    <p:sldId id="262" r:id="rId22"/>
    <p:sldId id="261" r:id="rId23"/>
    <p:sldId id="272" r:id="rId24"/>
    <p:sldId id="299" r:id="rId25"/>
    <p:sldId id="273" r:id="rId26"/>
    <p:sldId id="298" r:id="rId27"/>
    <p:sldId id="275" r:id="rId28"/>
    <p:sldId id="292" r:id="rId29"/>
    <p:sldId id="293" r:id="rId30"/>
    <p:sldId id="291" r:id="rId31"/>
    <p:sldId id="294" r:id="rId32"/>
    <p:sldId id="279" r:id="rId33"/>
    <p:sldId id="276" r:id="rId34"/>
    <p:sldId id="280" r:id="rId35"/>
    <p:sldId id="300" r:id="rId36"/>
    <p:sldId id="281" r:id="rId37"/>
    <p:sldId id="301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8498FC0-3BFF-3522-B137-0D359D7D7F5C}" name="Itha Priyastiti" initials="IP" userId="98ff5f76d118e1ac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2FF"/>
    <a:srgbClr val="C4EF9E"/>
    <a:srgbClr val="F0F2CA"/>
    <a:srgbClr val="C2BC87"/>
    <a:srgbClr val="DED3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38"/>
    <p:restoredTop sz="96197"/>
  </p:normalViewPr>
  <p:slideViewPr>
    <p:cSldViewPr snapToGrid="0">
      <p:cViewPr varScale="1">
        <p:scale>
          <a:sx n="110" d="100"/>
          <a:sy n="110" d="100"/>
        </p:scale>
        <p:origin x="176" y="3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8/10/relationships/authors" Target="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98BCE1-D5B3-4FD0-A13F-261871A2D45B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036746A-89DC-4352-AFED-04AA4B940782}">
      <dgm:prSet custT="1"/>
      <dgm:spPr/>
      <dgm:t>
        <a:bodyPr/>
        <a:lstStyle/>
        <a:p>
          <a:r>
            <a:rPr lang="en-ID" sz="2500" dirty="0">
              <a:latin typeface="Cambria" panose="02040503050406030204" pitchFamily="18" charset="0"/>
            </a:rPr>
            <a:t>Bahasa Indonesia does not recognize tenses. English does.</a:t>
          </a:r>
          <a:endParaRPr lang="en-US" sz="2500" dirty="0">
            <a:latin typeface="Cambria" panose="02040503050406030204" pitchFamily="18" charset="0"/>
          </a:endParaRPr>
        </a:p>
      </dgm:t>
    </dgm:pt>
    <dgm:pt modelId="{3DC96315-09A9-460E-A515-363C5C5F644A}" type="parTrans" cxnId="{4DA7FC8A-0D1F-40A6-A600-DC5922078D7A}">
      <dgm:prSet/>
      <dgm:spPr/>
      <dgm:t>
        <a:bodyPr/>
        <a:lstStyle/>
        <a:p>
          <a:endParaRPr lang="en-US"/>
        </a:p>
      </dgm:t>
    </dgm:pt>
    <dgm:pt modelId="{5DD58985-25E7-405E-9CF5-0E18A0C45EF1}" type="sibTrans" cxnId="{4DA7FC8A-0D1F-40A6-A600-DC5922078D7A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243C7A94-F497-4F71-9B01-66785ED646DF}">
      <dgm:prSet custT="1"/>
      <dgm:spPr/>
      <dgm:t>
        <a:bodyPr/>
        <a:lstStyle/>
        <a:p>
          <a:r>
            <a:rPr lang="en-ID" sz="2500" dirty="0">
              <a:latin typeface="Cambria" panose="02040503050406030204" pitchFamily="18" charset="0"/>
            </a:rPr>
            <a:t>Bahasa Indonesia relies on adverb of time to reflect the time of occurrence.</a:t>
          </a:r>
          <a:endParaRPr lang="en-US" sz="2500" dirty="0">
            <a:latin typeface="Cambria" panose="02040503050406030204" pitchFamily="18" charset="0"/>
          </a:endParaRPr>
        </a:p>
      </dgm:t>
    </dgm:pt>
    <dgm:pt modelId="{811DF78F-FF4E-4DC6-AA33-07BC2DD12055}" type="parTrans" cxnId="{E9D92B26-DC43-40AE-823A-791321106A5D}">
      <dgm:prSet/>
      <dgm:spPr/>
      <dgm:t>
        <a:bodyPr/>
        <a:lstStyle/>
        <a:p>
          <a:endParaRPr lang="en-US"/>
        </a:p>
      </dgm:t>
    </dgm:pt>
    <dgm:pt modelId="{A2511743-42FA-4E3C-A2B0-08A91F262514}" type="sibTrans" cxnId="{E9D92B26-DC43-40AE-823A-791321106A5D}">
      <dgm:prSet phldrT="02" phldr="0"/>
      <dgm:spPr/>
      <dgm:t>
        <a:bodyPr/>
        <a:lstStyle/>
        <a:p>
          <a:r>
            <a:rPr lang="en-US"/>
            <a:t>02</a:t>
          </a:r>
          <a:endParaRPr lang="en-US" dirty="0"/>
        </a:p>
      </dgm:t>
    </dgm:pt>
    <dgm:pt modelId="{DE88A4C8-983F-4605-9974-BB4DF81783CD}">
      <dgm:prSet/>
      <dgm:spPr/>
      <dgm:t>
        <a:bodyPr/>
        <a:lstStyle/>
        <a:p>
          <a:r>
            <a:rPr lang="en-US">
              <a:latin typeface="Cambria" panose="02040503050406030204" pitchFamily="18" charset="0"/>
            </a:rPr>
            <a:t>Time of occurrence and subject-verb agreement have impacts on the verbs in English.</a:t>
          </a:r>
        </a:p>
      </dgm:t>
    </dgm:pt>
    <dgm:pt modelId="{A67F9842-20E3-4731-9DD8-4051633BAC9B}" type="parTrans" cxnId="{775916B1-ED60-44AF-93CC-B591E65A9E12}">
      <dgm:prSet/>
      <dgm:spPr/>
      <dgm:t>
        <a:bodyPr/>
        <a:lstStyle/>
        <a:p>
          <a:endParaRPr lang="en-US"/>
        </a:p>
      </dgm:t>
    </dgm:pt>
    <dgm:pt modelId="{5FE45B86-4C33-4675-ACE2-1D42C5136062}" type="sibTrans" cxnId="{775916B1-ED60-44AF-93CC-B591E65A9E12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952DFA5C-17D8-9741-AECE-93FD3BFA6EFF}" type="pres">
      <dgm:prSet presAssocID="{1598BCE1-D5B3-4FD0-A13F-261871A2D45B}" presName="Name0" presStyleCnt="0">
        <dgm:presLayoutVars>
          <dgm:animLvl val="lvl"/>
          <dgm:resizeHandles val="exact"/>
        </dgm:presLayoutVars>
      </dgm:prSet>
      <dgm:spPr/>
    </dgm:pt>
    <dgm:pt modelId="{8B157FFC-EB38-6A4C-90BD-7DB96991B628}" type="pres">
      <dgm:prSet presAssocID="{C036746A-89DC-4352-AFED-04AA4B940782}" presName="compositeNode" presStyleCnt="0">
        <dgm:presLayoutVars>
          <dgm:bulletEnabled val="1"/>
        </dgm:presLayoutVars>
      </dgm:prSet>
      <dgm:spPr/>
    </dgm:pt>
    <dgm:pt modelId="{B140AC10-8A1C-474F-A321-18AA615276D2}" type="pres">
      <dgm:prSet presAssocID="{C036746A-89DC-4352-AFED-04AA4B940782}" presName="bgRect" presStyleLbl="alignNode1" presStyleIdx="0" presStyleCnt="3"/>
      <dgm:spPr/>
    </dgm:pt>
    <dgm:pt modelId="{29897F55-9F81-BC41-A6F2-FFB9199AEDE1}" type="pres">
      <dgm:prSet presAssocID="{5DD58985-25E7-405E-9CF5-0E18A0C45EF1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3A7BCAD4-FF60-6944-835A-B965F0270C20}" type="pres">
      <dgm:prSet presAssocID="{C036746A-89DC-4352-AFED-04AA4B940782}" presName="nodeRect" presStyleLbl="alignNode1" presStyleIdx="0" presStyleCnt="3">
        <dgm:presLayoutVars>
          <dgm:bulletEnabled val="1"/>
        </dgm:presLayoutVars>
      </dgm:prSet>
      <dgm:spPr/>
    </dgm:pt>
    <dgm:pt modelId="{D83DA0EA-7FC8-874A-95E2-0ECDEA513296}" type="pres">
      <dgm:prSet presAssocID="{5DD58985-25E7-405E-9CF5-0E18A0C45EF1}" presName="sibTrans" presStyleCnt="0"/>
      <dgm:spPr/>
    </dgm:pt>
    <dgm:pt modelId="{DB114C4E-8934-B446-8C81-893D23354953}" type="pres">
      <dgm:prSet presAssocID="{243C7A94-F497-4F71-9B01-66785ED646DF}" presName="compositeNode" presStyleCnt="0">
        <dgm:presLayoutVars>
          <dgm:bulletEnabled val="1"/>
        </dgm:presLayoutVars>
      </dgm:prSet>
      <dgm:spPr/>
    </dgm:pt>
    <dgm:pt modelId="{CFF03C6A-C0F7-ED4D-90CE-481BA938FF8C}" type="pres">
      <dgm:prSet presAssocID="{243C7A94-F497-4F71-9B01-66785ED646DF}" presName="bgRect" presStyleLbl="alignNode1" presStyleIdx="1" presStyleCnt="3"/>
      <dgm:spPr/>
    </dgm:pt>
    <dgm:pt modelId="{2D1E5719-0752-8F47-B85E-15E8CA2A0B2D}" type="pres">
      <dgm:prSet presAssocID="{A2511743-42FA-4E3C-A2B0-08A91F262514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D84F684D-0DC3-B849-B23E-29900950DC71}" type="pres">
      <dgm:prSet presAssocID="{243C7A94-F497-4F71-9B01-66785ED646DF}" presName="nodeRect" presStyleLbl="alignNode1" presStyleIdx="1" presStyleCnt="3">
        <dgm:presLayoutVars>
          <dgm:bulletEnabled val="1"/>
        </dgm:presLayoutVars>
      </dgm:prSet>
      <dgm:spPr/>
    </dgm:pt>
    <dgm:pt modelId="{F825A170-4F03-D443-926C-A00877036033}" type="pres">
      <dgm:prSet presAssocID="{A2511743-42FA-4E3C-A2B0-08A91F262514}" presName="sibTrans" presStyleCnt="0"/>
      <dgm:spPr/>
    </dgm:pt>
    <dgm:pt modelId="{75AB7847-50A1-2044-82ED-809F696692AD}" type="pres">
      <dgm:prSet presAssocID="{DE88A4C8-983F-4605-9974-BB4DF81783CD}" presName="compositeNode" presStyleCnt="0">
        <dgm:presLayoutVars>
          <dgm:bulletEnabled val="1"/>
        </dgm:presLayoutVars>
      </dgm:prSet>
      <dgm:spPr/>
    </dgm:pt>
    <dgm:pt modelId="{F7F2C002-95F4-964E-83F3-FEABAB77C006}" type="pres">
      <dgm:prSet presAssocID="{DE88A4C8-983F-4605-9974-BB4DF81783CD}" presName="bgRect" presStyleLbl="alignNode1" presStyleIdx="2" presStyleCnt="3" custLinFactNeighborX="1426" custLinFactNeighborY="16049"/>
      <dgm:spPr/>
    </dgm:pt>
    <dgm:pt modelId="{3957FFDE-EA66-8D41-AF5F-3693EB80CC71}" type="pres">
      <dgm:prSet presAssocID="{5FE45B86-4C33-4675-ACE2-1D42C5136062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C7BA19BD-6E4E-EA4C-8E81-9A46E5A9D0E2}" type="pres">
      <dgm:prSet presAssocID="{DE88A4C8-983F-4605-9974-BB4DF81783CD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7DF0FA00-DFCD-9349-9646-F3EF9EF19680}" type="presOf" srcId="{A2511743-42FA-4E3C-A2B0-08A91F262514}" destId="{2D1E5719-0752-8F47-B85E-15E8CA2A0B2D}" srcOrd="0" destOrd="0" presId="urn:microsoft.com/office/officeart/2016/7/layout/LinearBlockProcessNumbered"/>
    <dgm:cxn modelId="{E9D92B26-DC43-40AE-823A-791321106A5D}" srcId="{1598BCE1-D5B3-4FD0-A13F-261871A2D45B}" destId="{243C7A94-F497-4F71-9B01-66785ED646DF}" srcOrd="1" destOrd="0" parTransId="{811DF78F-FF4E-4DC6-AA33-07BC2DD12055}" sibTransId="{A2511743-42FA-4E3C-A2B0-08A91F262514}"/>
    <dgm:cxn modelId="{78064236-8CC2-284E-9E35-5DCC795002CB}" type="presOf" srcId="{5FE45B86-4C33-4675-ACE2-1D42C5136062}" destId="{3957FFDE-EA66-8D41-AF5F-3693EB80CC71}" srcOrd="0" destOrd="0" presId="urn:microsoft.com/office/officeart/2016/7/layout/LinearBlockProcessNumbered"/>
    <dgm:cxn modelId="{34450649-116C-3B4A-9C7C-1483F77E5D8D}" type="presOf" srcId="{243C7A94-F497-4F71-9B01-66785ED646DF}" destId="{D84F684D-0DC3-B849-B23E-29900950DC71}" srcOrd="1" destOrd="0" presId="urn:microsoft.com/office/officeart/2016/7/layout/LinearBlockProcessNumbered"/>
    <dgm:cxn modelId="{1CF3A54F-4DAD-0D4B-AC7C-7AD8623B39D3}" type="presOf" srcId="{243C7A94-F497-4F71-9B01-66785ED646DF}" destId="{CFF03C6A-C0F7-ED4D-90CE-481BA938FF8C}" srcOrd="0" destOrd="0" presId="urn:microsoft.com/office/officeart/2016/7/layout/LinearBlockProcessNumbered"/>
    <dgm:cxn modelId="{C3E7926D-9DBD-B14F-8D8D-A3CBBC554BD9}" type="presOf" srcId="{C036746A-89DC-4352-AFED-04AA4B940782}" destId="{3A7BCAD4-FF60-6944-835A-B965F0270C20}" srcOrd="1" destOrd="0" presId="urn:microsoft.com/office/officeart/2016/7/layout/LinearBlockProcessNumbered"/>
    <dgm:cxn modelId="{4DA7FC8A-0D1F-40A6-A600-DC5922078D7A}" srcId="{1598BCE1-D5B3-4FD0-A13F-261871A2D45B}" destId="{C036746A-89DC-4352-AFED-04AA4B940782}" srcOrd="0" destOrd="0" parTransId="{3DC96315-09A9-460E-A515-363C5C5F644A}" sibTransId="{5DD58985-25E7-405E-9CF5-0E18A0C45EF1}"/>
    <dgm:cxn modelId="{775916B1-ED60-44AF-93CC-B591E65A9E12}" srcId="{1598BCE1-D5B3-4FD0-A13F-261871A2D45B}" destId="{DE88A4C8-983F-4605-9974-BB4DF81783CD}" srcOrd="2" destOrd="0" parTransId="{A67F9842-20E3-4731-9DD8-4051633BAC9B}" sibTransId="{5FE45B86-4C33-4675-ACE2-1D42C5136062}"/>
    <dgm:cxn modelId="{B1C3D3B2-9552-3947-81CD-ACD48EE424CA}" type="presOf" srcId="{C036746A-89DC-4352-AFED-04AA4B940782}" destId="{B140AC10-8A1C-474F-A321-18AA615276D2}" srcOrd="0" destOrd="0" presId="urn:microsoft.com/office/officeart/2016/7/layout/LinearBlockProcessNumbered"/>
    <dgm:cxn modelId="{A61728CE-A3CD-ED40-A723-422A6AC11F46}" type="presOf" srcId="{5DD58985-25E7-405E-9CF5-0E18A0C45EF1}" destId="{29897F55-9F81-BC41-A6F2-FFB9199AEDE1}" srcOrd="0" destOrd="0" presId="urn:microsoft.com/office/officeart/2016/7/layout/LinearBlockProcessNumbered"/>
    <dgm:cxn modelId="{4507DDD8-BA00-9E49-8685-9189BA749CBD}" type="presOf" srcId="{DE88A4C8-983F-4605-9974-BB4DF81783CD}" destId="{C7BA19BD-6E4E-EA4C-8E81-9A46E5A9D0E2}" srcOrd="1" destOrd="0" presId="urn:microsoft.com/office/officeart/2016/7/layout/LinearBlockProcessNumbered"/>
    <dgm:cxn modelId="{090E5EE7-C0B7-D344-9224-5291701A8833}" type="presOf" srcId="{1598BCE1-D5B3-4FD0-A13F-261871A2D45B}" destId="{952DFA5C-17D8-9741-AECE-93FD3BFA6EFF}" srcOrd="0" destOrd="0" presId="urn:microsoft.com/office/officeart/2016/7/layout/LinearBlockProcessNumbered"/>
    <dgm:cxn modelId="{414CCAEC-5383-674D-801A-2E72BE27F3A4}" type="presOf" srcId="{DE88A4C8-983F-4605-9974-BB4DF81783CD}" destId="{F7F2C002-95F4-964E-83F3-FEABAB77C006}" srcOrd="0" destOrd="0" presId="urn:microsoft.com/office/officeart/2016/7/layout/LinearBlockProcessNumbered"/>
    <dgm:cxn modelId="{97E1C0DF-C480-FA40-BD5A-CC85280697EE}" type="presParOf" srcId="{952DFA5C-17D8-9741-AECE-93FD3BFA6EFF}" destId="{8B157FFC-EB38-6A4C-90BD-7DB96991B628}" srcOrd="0" destOrd="0" presId="urn:microsoft.com/office/officeart/2016/7/layout/LinearBlockProcessNumbered"/>
    <dgm:cxn modelId="{D6AD3356-4309-4640-903E-97E11753258B}" type="presParOf" srcId="{8B157FFC-EB38-6A4C-90BD-7DB96991B628}" destId="{B140AC10-8A1C-474F-A321-18AA615276D2}" srcOrd="0" destOrd="0" presId="urn:microsoft.com/office/officeart/2016/7/layout/LinearBlockProcessNumbered"/>
    <dgm:cxn modelId="{63CBAD83-101C-1A47-B4DB-04319B826C78}" type="presParOf" srcId="{8B157FFC-EB38-6A4C-90BD-7DB96991B628}" destId="{29897F55-9F81-BC41-A6F2-FFB9199AEDE1}" srcOrd="1" destOrd="0" presId="urn:microsoft.com/office/officeart/2016/7/layout/LinearBlockProcessNumbered"/>
    <dgm:cxn modelId="{E0F3E79F-65AF-924B-BA1A-8995E18C9314}" type="presParOf" srcId="{8B157FFC-EB38-6A4C-90BD-7DB96991B628}" destId="{3A7BCAD4-FF60-6944-835A-B965F0270C20}" srcOrd="2" destOrd="0" presId="urn:microsoft.com/office/officeart/2016/7/layout/LinearBlockProcessNumbered"/>
    <dgm:cxn modelId="{9E296850-76A9-CD4E-84F9-88F9637AC833}" type="presParOf" srcId="{952DFA5C-17D8-9741-AECE-93FD3BFA6EFF}" destId="{D83DA0EA-7FC8-874A-95E2-0ECDEA513296}" srcOrd="1" destOrd="0" presId="urn:microsoft.com/office/officeart/2016/7/layout/LinearBlockProcessNumbered"/>
    <dgm:cxn modelId="{CFA2F689-0BEA-1745-91E5-CAE654D83BD6}" type="presParOf" srcId="{952DFA5C-17D8-9741-AECE-93FD3BFA6EFF}" destId="{DB114C4E-8934-B446-8C81-893D23354953}" srcOrd="2" destOrd="0" presId="urn:microsoft.com/office/officeart/2016/7/layout/LinearBlockProcessNumbered"/>
    <dgm:cxn modelId="{E28C966A-80AA-2E41-8CFA-7204C4333292}" type="presParOf" srcId="{DB114C4E-8934-B446-8C81-893D23354953}" destId="{CFF03C6A-C0F7-ED4D-90CE-481BA938FF8C}" srcOrd="0" destOrd="0" presId="urn:microsoft.com/office/officeart/2016/7/layout/LinearBlockProcessNumbered"/>
    <dgm:cxn modelId="{2ECDBF70-D299-614F-AC3A-A37A668A7EB0}" type="presParOf" srcId="{DB114C4E-8934-B446-8C81-893D23354953}" destId="{2D1E5719-0752-8F47-B85E-15E8CA2A0B2D}" srcOrd="1" destOrd="0" presId="urn:microsoft.com/office/officeart/2016/7/layout/LinearBlockProcessNumbered"/>
    <dgm:cxn modelId="{F1E6E998-0915-CD4E-934F-630F1F1E3717}" type="presParOf" srcId="{DB114C4E-8934-B446-8C81-893D23354953}" destId="{D84F684D-0DC3-B849-B23E-29900950DC71}" srcOrd="2" destOrd="0" presId="urn:microsoft.com/office/officeart/2016/7/layout/LinearBlockProcessNumbered"/>
    <dgm:cxn modelId="{AD34688A-F49F-2E47-AEE2-2C0F88CF8F32}" type="presParOf" srcId="{952DFA5C-17D8-9741-AECE-93FD3BFA6EFF}" destId="{F825A170-4F03-D443-926C-A00877036033}" srcOrd="3" destOrd="0" presId="urn:microsoft.com/office/officeart/2016/7/layout/LinearBlockProcessNumbered"/>
    <dgm:cxn modelId="{039A2172-C6A7-634E-A664-3DC352CBA23D}" type="presParOf" srcId="{952DFA5C-17D8-9741-AECE-93FD3BFA6EFF}" destId="{75AB7847-50A1-2044-82ED-809F696692AD}" srcOrd="4" destOrd="0" presId="urn:microsoft.com/office/officeart/2016/7/layout/LinearBlockProcessNumbered"/>
    <dgm:cxn modelId="{A823BA1B-1323-FC4A-80A4-8AB281FE98C5}" type="presParOf" srcId="{75AB7847-50A1-2044-82ED-809F696692AD}" destId="{F7F2C002-95F4-964E-83F3-FEABAB77C006}" srcOrd="0" destOrd="0" presId="urn:microsoft.com/office/officeart/2016/7/layout/LinearBlockProcessNumbered"/>
    <dgm:cxn modelId="{48BAF77E-C27D-854F-89D6-19E912057787}" type="presParOf" srcId="{75AB7847-50A1-2044-82ED-809F696692AD}" destId="{3957FFDE-EA66-8D41-AF5F-3693EB80CC71}" srcOrd="1" destOrd="0" presId="urn:microsoft.com/office/officeart/2016/7/layout/LinearBlockProcessNumbered"/>
    <dgm:cxn modelId="{599123B6-DFBC-4849-89CF-C68332B11805}" type="presParOf" srcId="{75AB7847-50A1-2044-82ED-809F696692AD}" destId="{C7BA19BD-6E4E-EA4C-8E81-9A46E5A9D0E2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40AC10-8A1C-474F-A321-18AA615276D2}">
      <dsp:nvSpPr>
        <dsp:cNvPr id="0" name=""/>
        <dsp:cNvSpPr/>
      </dsp:nvSpPr>
      <dsp:spPr>
        <a:xfrm>
          <a:off x="801" y="0"/>
          <a:ext cx="3246834" cy="302900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715" tIns="0" rIns="320715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500" kern="1200" dirty="0">
              <a:latin typeface="Cambria" panose="02040503050406030204" pitchFamily="18" charset="0"/>
            </a:rPr>
            <a:t>Bahasa Indonesia does not recognize tenses. English does.</a:t>
          </a:r>
          <a:endParaRPr lang="en-US" sz="2500" kern="1200" dirty="0">
            <a:latin typeface="Cambria" panose="02040503050406030204" pitchFamily="18" charset="0"/>
          </a:endParaRPr>
        </a:p>
      </dsp:txBody>
      <dsp:txXfrm>
        <a:off x="801" y="1211602"/>
        <a:ext cx="3246834" cy="1817403"/>
      </dsp:txXfrm>
    </dsp:sp>
    <dsp:sp modelId="{29897F55-9F81-BC41-A6F2-FFB9199AEDE1}">
      <dsp:nvSpPr>
        <dsp:cNvPr id="0" name=""/>
        <dsp:cNvSpPr/>
      </dsp:nvSpPr>
      <dsp:spPr>
        <a:xfrm>
          <a:off x="801" y="0"/>
          <a:ext cx="3246834" cy="1211602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715" tIns="165100" rIns="320715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801" y="0"/>
        <a:ext cx="3246834" cy="1211602"/>
      </dsp:txXfrm>
    </dsp:sp>
    <dsp:sp modelId="{CFF03C6A-C0F7-ED4D-90CE-481BA938FF8C}">
      <dsp:nvSpPr>
        <dsp:cNvPr id="0" name=""/>
        <dsp:cNvSpPr/>
      </dsp:nvSpPr>
      <dsp:spPr>
        <a:xfrm>
          <a:off x="3507382" y="0"/>
          <a:ext cx="3246834" cy="3029006"/>
        </a:xfrm>
        <a:prstGeom prst="rect">
          <a:avLst/>
        </a:prstGeom>
        <a:solidFill>
          <a:schemeClr val="accent2">
            <a:hueOff val="-5175945"/>
            <a:satOff val="22930"/>
            <a:lumOff val="-8432"/>
            <a:alphaOff val="0"/>
          </a:schemeClr>
        </a:solidFill>
        <a:ln w="12700" cap="flat" cmpd="sng" algn="ctr">
          <a:solidFill>
            <a:schemeClr val="accent2">
              <a:hueOff val="-5175945"/>
              <a:satOff val="22930"/>
              <a:lumOff val="-843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715" tIns="0" rIns="320715" bIns="33020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D" sz="2500" kern="1200" dirty="0">
              <a:latin typeface="Cambria" panose="02040503050406030204" pitchFamily="18" charset="0"/>
            </a:rPr>
            <a:t>Bahasa Indonesia relies on adverb of time to reflect the time of occurrence.</a:t>
          </a:r>
          <a:endParaRPr lang="en-US" sz="2500" kern="1200" dirty="0">
            <a:latin typeface="Cambria" panose="02040503050406030204" pitchFamily="18" charset="0"/>
          </a:endParaRPr>
        </a:p>
      </dsp:txBody>
      <dsp:txXfrm>
        <a:off x="3507382" y="1211602"/>
        <a:ext cx="3246834" cy="1817403"/>
      </dsp:txXfrm>
    </dsp:sp>
    <dsp:sp modelId="{2D1E5719-0752-8F47-B85E-15E8CA2A0B2D}">
      <dsp:nvSpPr>
        <dsp:cNvPr id="0" name=""/>
        <dsp:cNvSpPr/>
      </dsp:nvSpPr>
      <dsp:spPr>
        <a:xfrm>
          <a:off x="3507382" y="0"/>
          <a:ext cx="3246834" cy="1211602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715" tIns="165100" rIns="320715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  <a:endParaRPr lang="en-US" sz="6600" kern="1200" dirty="0"/>
        </a:p>
      </dsp:txBody>
      <dsp:txXfrm>
        <a:off x="3507382" y="0"/>
        <a:ext cx="3246834" cy="1211602"/>
      </dsp:txXfrm>
    </dsp:sp>
    <dsp:sp modelId="{F7F2C002-95F4-964E-83F3-FEABAB77C006}">
      <dsp:nvSpPr>
        <dsp:cNvPr id="0" name=""/>
        <dsp:cNvSpPr/>
      </dsp:nvSpPr>
      <dsp:spPr>
        <a:xfrm>
          <a:off x="7014765" y="0"/>
          <a:ext cx="3246834" cy="3029006"/>
        </a:xfrm>
        <a:prstGeom prst="rect">
          <a:avLst/>
        </a:prstGeom>
        <a:solidFill>
          <a:schemeClr val="accent2">
            <a:hueOff val="-10351890"/>
            <a:satOff val="45859"/>
            <a:lumOff val="-16864"/>
            <a:alphaOff val="0"/>
          </a:schemeClr>
        </a:solidFill>
        <a:ln w="12700" cap="flat" cmpd="sng" algn="ctr">
          <a:solidFill>
            <a:schemeClr val="accent2">
              <a:hueOff val="-10351890"/>
              <a:satOff val="45859"/>
              <a:lumOff val="-1686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715" tIns="0" rIns="320715" bIns="3302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Cambria" panose="02040503050406030204" pitchFamily="18" charset="0"/>
            </a:rPr>
            <a:t>Time of occurrence and subject-verb agreement have impacts on the verbs in English.</a:t>
          </a:r>
        </a:p>
      </dsp:txBody>
      <dsp:txXfrm>
        <a:off x="7014765" y="1211602"/>
        <a:ext cx="3246834" cy="1817403"/>
      </dsp:txXfrm>
    </dsp:sp>
    <dsp:sp modelId="{3957FFDE-EA66-8D41-AF5F-3693EB80CC71}">
      <dsp:nvSpPr>
        <dsp:cNvPr id="0" name=""/>
        <dsp:cNvSpPr/>
      </dsp:nvSpPr>
      <dsp:spPr>
        <a:xfrm>
          <a:off x="7013963" y="0"/>
          <a:ext cx="3246834" cy="1211602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0715" tIns="165100" rIns="320715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7013963" y="0"/>
        <a:ext cx="3246834" cy="12116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D55F9-11A3-4523-8F38-6BA37933791A}" type="datetime1">
              <a:rPr lang="en-US" smtClean="0"/>
              <a:t>3/16/25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8029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BAB95-8DA7-460B-B00A-7037C8394FB0}" type="datetime1">
              <a:rPr lang="en-US" smtClean="0"/>
              <a:pPr/>
              <a:t>3/16/25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23921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3F3CA-C7E3-432D-9282-18F13836509A}" type="datetime1">
              <a:rPr lang="en-US" smtClean="0"/>
              <a:t>3/16/25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6855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BAB95-8DA7-460B-B00A-7037C8394FB0}" type="datetime1">
              <a:rPr lang="en-US" smtClean="0"/>
              <a:pPr/>
              <a:t>3/16/25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27286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BAB95-8DA7-460B-B00A-7037C8394FB0}" type="datetime1">
              <a:rPr lang="en-US" smtClean="0"/>
              <a:pPr/>
              <a:t>3/16/25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264748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237E6-0076-4915-A5A8-B7C11FA4F374}" type="datetime1">
              <a:rPr lang="en-US" smtClean="0"/>
              <a:t>3/16/25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119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5F58F-C0B5-422A-8E5A-6B99E5D80F0A}" type="datetime1">
              <a:rPr lang="en-US" smtClean="0"/>
              <a:t>3/16/25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10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BAB95-8DA7-460B-B00A-7037C8394FB0}" type="datetime1">
              <a:rPr lang="en-US" smtClean="0"/>
              <a:pPr/>
              <a:t>3/16/25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59547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B97FD56A-AAB8-4544-A495-D0645413C9E3}" type="datetime1">
              <a:rPr lang="en-US" smtClean="0"/>
              <a:t>3/16/25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308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BAB95-8DA7-460B-B00A-7037C8394FB0}" type="datetime1">
              <a:rPr lang="en-US" smtClean="0"/>
              <a:pPr/>
              <a:t>3/16/25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53378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BAB95-8DA7-460B-B00A-7037C8394FB0}" type="datetime1">
              <a:rPr lang="en-US" smtClean="0"/>
              <a:pPr/>
              <a:t>3/16/25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1338-8BA2-4C79-A6C5-5A8E30081D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009666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93BAB95-8DA7-460B-B00A-7037C8394FB0}" type="datetime1">
              <a:rPr lang="en-US" smtClean="0"/>
              <a:pPr/>
              <a:t>3/16/25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11A71338-8BA2-4C79-A6C5-5A8E30081D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073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4F579-60A1-A0F6-69E3-BBF3A1BF82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70934" y="735899"/>
            <a:ext cx="5925310" cy="1371569"/>
          </a:xfrm>
        </p:spPr>
        <p:txBody>
          <a:bodyPr vert="horz" lIns="182880" tIns="182880" rIns="182880" bIns="182880" rtlCol="0" anchor="ctr">
            <a:no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English for Mathematics</a:t>
            </a:r>
          </a:p>
        </p:txBody>
      </p:sp>
      <p:pic>
        <p:nvPicPr>
          <p:cNvPr id="9" name="Picture 8" descr="Toy plastic numbers">
            <a:extLst>
              <a:ext uri="{FF2B5EF4-FFF2-40B4-BE49-F238E27FC236}">
                <a16:creationId xmlns:a16="http://schemas.microsoft.com/office/drawing/2014/main" id="{235C76B4-743C-03C3-63E1-BEF435E6A4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255" r="30414" b="-1"/>
          <a:stretch/>
        </p:blipFill>
        <p:spPr>
          <a:xfrm>
            <a:off x="20" y="10"/>
            <a:ext cx="4657325" cy="6857990"/>
          </a:xfrm>
          <a:prstGeom prst="rect">
            <a:avLst/>
          </a:prstGeom>
        </p:spPr>
      </p:pic>
      <p:sp>
        <p:nvSpPr>
          <p:cNvPr id="7" name="Subtitle 6">
            <a:extLst>
              <a:ext uri="{FF2B5EF4-FFF2-40B4-BE49-F238E27FC236}">
                <a16:creationId xmlns:a16="http://schemas.microsoft.com/office/drawing/2014/main" id="{6A46CD0F-3E21-3CF9-ACDE-C80E3C4A16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70934" y="2825892"/>
            <a:ext cx="5925310" cy="2581303"/>
          </a:xfrm>
        </p:spPr>
        <p:txBody>
          <a:bodyPr vert="horz" lIns="91440" tIns="45720" rIns="91440" bIns="45720" rtlCol="0">
            <a:normAutofit/>
          </a:bodyPr>
          <a:lstStyle/>
          <a:p>
            <a:pPr algn="l">
              <a:spcBef>
                <a:spcPts val="0"/>
              </a:spcBef>
            </a:pPr>
            <a:r>
              <a:rPr lang="en-US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Lecture 1</a:t>
            </a:r>
          </a:p>
          <a:p>
            <a:pPr marL="514350" indent="-2286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Introduction to the Course</a:t>
            </a:r>
          </a:p>
          <a:p>
            <a:pPr marL="514350" indent="-2286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Math and Me</a:t>
            </a:r>
          </a:p>
          <a:p>
            <a:pPr indent="-2286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>
              <a:spcBef>
                <a:spcPts val="0"/>
              </a:spcBef>
            </a:pPr>
            <a:r>
              <a:rPr lang="en-US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Lecturer</a:t>
            </a:r>
          </a:p>
          <a:p>
            <a:pPr algn="l">
              <a:spcBef>
                <a:spcPts val="0"/>
              </a:spcBef>
            </a:pP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Itha Priyastiti</a:t>
            </a:r>
          </a:p>
          <a:p>
            <a:pPr algn="l">
              <a:spcBef>
                <a:spcPts val="0"/>
              </a:spcBef>
            </a:pP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Universitas Kristen Wira </a:t>
            </a:r>
            <a:r>
              <a:rPr lang="en-US" sz="22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Wacana</a:t>
            </a:r>
            <a:r>
              <a:rPr lang="en-US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Sumba</a:t>
            </a:r>
          </a:p>
        </p:txBody>
      </p:sp>
    </p:spTree>
    <p:extLst>
      <p:ext uri="{BB962C8B-B14F-4D97-AF65-F5344CB8AC3E}">
        <p14:creationId xmlns:p14="http://schemas.microsoft.com/office/powerpoint/2010/main" val="79210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780"/>
    </mc:Choice>
    <mc:Fallback xmlns="">
      <p:transition spd="slow" advTm="186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23E96DF-8100-7636-1D2F-58D4244028B7}"/>
              </a:ext>
            </a:extLst>
          </p:cNvPr>
          <p:cNvSpPr txBox="1">
            <a:spLocks/>
          </p:cNvSpPr>
          <p:nvPr/>
        </p:nvSpPr>
        <p:spPr bwMode="black">
          <a:xfrm>
            <a:off x="5498590" y="988741"/>
            <a:ext cx="5888754" cy="4880518"/>
          </a:xfrm>
          <a:prstGeom prst="rect">
            <a:avLst/>
          </a:prstGeom>
          <a:noFill/>
          <a:ln>
            <a:noFill/>
          </a:ln>
        </p:spPr>
        <p:txBody>
          <a:bodyPr vert="horz" wrap="square" lIns="274320" tIns="182880" rIns="27432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4800" kern="1200" cap="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Introduction to the course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5BD17F-C95C-40ED-8D04-03295D46F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203DEB5-0B19-4F8E-84E2-00F5861C96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38656" y="0"/>
            <a:ext cx="321564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0716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4561"/>
    </mc:Choice>
    <mc:Fallback xmlns="">
      <p:transition spd="slow" advTm="456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8C116-1DAF-F26A-5D1F-862F24125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124" y="1878008"/>
            <a:ext cx="4165889" cy="3101983"/>
          </a:xfrm>
        </p:spPr>
        <p:txBody>
          <a:bodyPr/>
          <a:lstStyle/>
          <a:p>
            <a:endParaRPr lang="en-US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500" dirty="0">
                <a:latin typeface="Cambria" panose="02040503050406030204" pitchFamily="18" charset="0"/>
                <a:cs typeface="Arial" panose="020B0604020202020204" pitchFamily="34" charset="0"/>
              </a:rPr>
              <a:t>1. The world is in your hand! 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Line Callout 2 5">
            <a:extLst>
              <a:ext uri="{FF2B5EF4-FFF2-40B4-BE49-F238E27FC236}">
                <a16:creationId xmlns:a16="http://schemas.microsoft.com/office/drawing/2014/main" id="{6D555041-3417-8C41-2790-C6774399A002}"/>
              </a:ext>
            </a:extLst>
          </p:cNvPr>
          <p:cNvSpPr/>
          <p:nvPr/>
        </p:nvSpPr>
        <p:spPr>
          <a:xfrm>
            <a:off x="6882709" y="2284919"/>
            <a:ext cx="4863712" cy="871329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93373"/>
              <a:gd name="adj6" fmla="val -3755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>
                <a:latin typeface="Cambria" panose="02040503050406030204" pitchFamily="18" charset="0"/>
                <a:cs typeface="Arial" panose="020B0604020202020204" pitchFamily="34" charset="0"/>
              </a:rPr>
              <a:t>You have access to all updated global issues</a:t>
            </a:r>
          </a:p>
        </p:txBody>
      </p:sp>
      <p:sp>
        <p:nvSpPr>
          <p:cNvPr id="8" name="Line Callout 2 7">
            <a:extLst>
              <a:ext uri="{FF2B5EF4-FFF2-40B4-BE49-F238E27FC236}">
                <a16:creationId xmlns:a16="http://schemas.microsoft.com/office/drawing/2014/main" id="{A8EE1A93-96ED-9150-E0C5-2692DF6A2EEB}"/>
              </a:ext>
            </a:extLst>
          </p:cNvPr>
          <p:cNvSpPr/>
          <p:nvPr/>
        </p:nvSpPr>
        <p:spPr>
          <a:xfrm>
            <a:off x="6857995" y="3309935"/>
            <a:ext cx="4888426" cy="871329"/>
          </a:xfrm>
          <a:prstGeom prst="borderCallout2">
            <a:avLst>
              <a:gd name="adj1" fmla="val 40328"/>
              <a:gd name="adj2" fmla="val -7982"/>
              <a:gd name="adj3" fmla="val 40328"/>
              <a:gd name="adj4" fmla="val -15965"/>
              <a:gd name="adj5" fmla="val 22250"/>
              <a:gd name="adj6" fmla="val -3463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>
                <a:latin typeface="Cambria" panose="02040503050406030204" pitchFamily="18" charset="0"/>
                <a:cs typeface="Arial" panose="020B0604020202020204" pitchFamily="34" charset="0"/>
              </a:rPr>
              <a:t>English is the medium for global communication </a:t>
            </a:r>
          </a:p>
        </p:txBody>
      </p:sp>
      <p:sp>
        <p:nvSpPr>
          <p:cNvPr id="9" name="Line Callout 2 8">
            <a:extLst>
              <a:ext uri="{FF2B5EF4-FFF2-40B4-BE49-F238E27FC236}">
                <a16:creationId xmlns:a16="http://schemas.microsoft.com/office/drawing/2014/main" id="{CAB6EDBE-DD3B-AB35-01CC-66139F7872A9}"/>
              </a:ext>
            </a:extLst>
          </p:cNvPr>
          <p:cNvSpPr/>
          <p:nvPr/>
        </p:nvSpPr>
        <p:spPr>
          <a:xfrm>
            <a:off x="6882708" y="4364446"/>
            <a:ext cx="4863713" cy="910809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64272"/>
              <a:gd name="adj6" fmla="val -3914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>
                <a:latin typeface="Cambria" panose="02040503050406030204" pitchFamily="18" charset="0"/>
                <a:cs typeface="Arial" panose="020B0604020202020204" pitchFamily="34" charset="0"/>
              </a:rPr>
              <a:t>As future teachers and entrepreneurs, you need both needs!</a:t>
            </a:r>
          </a:p>
        </p:txBody>
      </p:sp>
      <p:sp>
        <p:nvSpPr>
          <p:cNvPr id="14" name="Pentagon 13">
            <a:extLst>
              <a:ext uri="{FF2B5EF4-FFF2-40B4-BE49-F238E27FC236}">
                <a16:creationId xmlns:a16="http://schemas.microsoft.com/office/drawing/2014/main" id="{2FC40EC1-0071-90F1-D81F-019D6B8AACD1}"/>
              </a:ext>
            </a:extLst>
          </p:cNvPr>
          <p:cNvSpPr/>
          <p:nvPr/>
        </p:nvSpPr>
        <p:spPr>
          <a:xfrm>
            <a:off x="524098" y="493577"/>
            <a:ext cx="6785113" cy="1142999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cap="none" dirty="0">
                <a:latin typeface="Cambria" panose="02040503050406030204" pitchFamily="18" charset="0"/>
              </a:rPr>
              <a:t>Why should you learn English for Mathematics?</a:t>
            </a:r>
            <a:endParaRPr lang="en-US" sz="2800" b="1" dirty="0"/>
          </a:p>
        </p:txBody>
      </p:sp>
      <p:pic>
        <p:nvPicPr>
          <p:cNvPr id="5" name="Graphic 4" descr="Earth globe: Asia and Australia with solid fill">
            <a:extLst>
              <a:ext uri="{FF2B5EF4-FFF2-40B4-BE49-F238E27FC236}">
                <a16:creationId xmlns:a16="http://schemas.microsoft.com/office/drawing/2014/main" id="{F1B13D37-147F-6A65-3331-279A44AE50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27803" y="2941223"/>
            <a:ext cx="914400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0510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696"/>
    </mc:Choice>
    <mc:Fallback xmlns="">
      <p:transition spd="slow" advTm="102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60E788-AFA9-4A1B-9991-6AA74632A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8C116-1DAF-F26A-5D1F-862F24125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6" y="1721189"/>
            <a:ext cx="3363974" cy="34156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5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2. Frequently, Mathematics terminologies </a:t>
            </a:r>
            <a:r>
              <a:rPr lang="en-US" sz="2500" b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have different meanings </a:t>
            </a:r>
            <a:r>
              <a:rPr lang="en-US" sz="25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with those you recognize in conversational English. See the following examples: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500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70299D2-A334-2D7B-6EC6-8C5C48417E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562778"/>
              </p:ext>
            </p:extLst>
          </p:nvPr>
        </p:nvGraphicFramePr>
        <p:xfrm>
          <a:off x="4979399" y="1721189"/>
          <a:ext cx="6887496" cy="337211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28202">
                  <a:extLst>
                    <a:ext uri="{9D8B030D-6E8A-4147-A177-3AD203B41FA5}">
                      <a16:colId xmlns:a16="http://schemas.microsoft.com/office/drawing/2014/main" val="3419729274"/>
                    </a:ext>
                  </a:extLst>
                </a:gridCol>
                <a:gridCol w="2829647">
                  <a:extLst>
                    <a:ext uri="{9D8B030D-6E8A-4147-A177-3AD203B41FA5}">
                      <a16:colId xmlns:a16="http://schemas.microsoft.com/office/drawing/2014/main" val="426817373"/>
                    </a:ext>
                  </a:extLst>
                </a:gridCol>
                <a:gridCol w="2829647">
                  <a:extLst>
                    <a:ext uri="{9D8B030D-6E8A-4147-A177-3AD203B41FA5}">
                      <a16:colId xmlns:a16="http://schemas.microsoft.com/office/drawing/2014/main" val="2179582076"/>
                    </a:ext>
                  </a:extLst>
                </a:gridCol>
              </a:tblGrid>
              <a:tr h="78850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al" panose="020B0604020202020204" pitchFamily="34" charset="0"/>
                        </a:rPr>
                        <a:t>Phrase</a:t>
                      </a:r>
                    </a:p>
                  </a:txBody>
                  <a:tcPr marL="83883" marR="83883" marT="41942" marB="41942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al" panose="020B0604020202020204" pitchFamily="34" charset="0"/>
                        </a:rPr>
                        <a:t>Mathematical English</a:t>
                      </a:r>
                    </a:p>
                  </a:txBody>
                  <a:tcPr marL="83883" marR="83883" marT="41942" marB="41942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al" panose="020B0604020202020204" pitchFamily="34" charset="0"/>
                        </a:rPr>
                        <a:t>Conversational English</a:t>
                      </a:r>
                    </a:p>
                  </a:txBody>
                  <a:tcPr marL="83883" marR="83883" marT="41942" marB="41942"/>
                </a:tc>
                <a:extLst>
                  <a:ext uri="{0D108BD9-81ED-4DB2-BD59-A6C34878D82A}">
                    <a16:rowId xmlns:a16="http://schemas.microsoft.com/office/drawing/2014/main" val="3612925649"/>
                  </a:ext>
                </a:extLst>
              </a:tr>
              <a:tr h="112403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>
                          <a:latin typeface="Cambria" panose="02040503050406030204" pitchFamily="18" charset="0"/>
                          <a:cs typeface="Arial" panose="020B0604020202020204" pitchFamily="34" charset="0"/>
                        </a:rPr>
                        <a:t>mean</a:t>
                      </a:r>
                    </a:p>
                  </a:txBody>
                  <a:tcPr marL="83883" marR="83883" marT="41942" marB="4194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ID" sz="2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Arial" panose="020B0604020202020204" pitchFamily="34" charset="0"/>
                        </a:rPr>
                        <a:t>The average value of a set of numbers.</a:t>
                      </a:r>
                    </a:p>
                  </a:txBody>
                  <a:tcPr marL="83883" marR="83883" marT="41942" marB="4194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ID" sz="2200" b="0" i="0" u="none" strike="noStrike" kern="120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Arial" panose="020B0604020202020204" pitchFamily="34" charset="0"/>
                        </a:rPr>
                        <a:t>Describes someone who is unkind or rude.</a:t>
                      </a:r>
                      <a:endParaRPr lang="en-US" sz="2200">
                        <a:latin typeface="Cambria" panose="02040503050406030204" pitchFamily="18" charset="0"/>
                        <a:cs typeface="Arial" panose="020B0604020202020204" pitchFamily="34" charset="0"/>
                      </a:endParaRPr>
                    </a:p>
                  </a:txBody>
                  <a:tcPr marL="83883" marR="83883" marT="41942" marB="41942"/>
                </a:tc>
                <a:extLst>
                  <a:ext uri="{0D108BD9-81ED-4DB2-BD59-A6C34878D82A}">
                    <a16:rowId xmlns:a16="http://schemas.microsoft.com/office/drawing/2014/main" val="2564071003"/>
                  </a:ext>
                </a:extLst>
              </a:tr>
              <a:tr h="145957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sz="2200">
                          <a:latin typeface="Cambria" panose="02040503050406030204" pitchFamily="18" charset="0"/>
                          <a:cs typeface="Arial" panose="020B0604020202020204" pitchFamily="34" charset="0"/>
                        </a:rPr>
                        <a:t>even</a:t>
                      </a:r>
                    </a:p>
                  </a:txBody>
                  <a:tcPr marL="83883" marR="83883" marT="41942" marB="4194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ID" sz="2200" b="0" i="0" u="none" strike="noStrike" kern="120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Arial" panose="020B0604020202020204" pitchFamily="34" charset="0"/>
                        </a:rPr>
                        <a:t>A number divisible by 2 (e.g., 2, 4, 6)</a:t>
                      </a:r>
                      <a:endParaRPr lang="en-US" sz="2200">
                        <a:latin typeface="Cambria" panose="02040503050406030204" pitchFamily="18" charset="0"/>
                        <a:cs typeface="Arial" panose="020B0604020202020204" pitchFamily="34" charset="0"/>
                      </a:endParaRPr>
                    </a:p>
                  </a:txBody>
                  <a:tcPr marL="83883" marR="83883" marT="41942" marB="41942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ID" sz="22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Arial" panose="020B0604020202020204" pitchFamily="34" charset="0"/>
                        </a:rPr>
                        <a:t>Something fair or balanced; also used to emphasize ("I can't even!").</a:t>
                      </a:r>
                      <a:endParaRPr lang="en-US" sz="2200" dirty="0">
                        <a:latin typeface="Cambria" panose="02040503050406030204" pitchFamily="18" charset="0"/>
                        <a:cs typeface="Arial" panose="020B0604020202020204" pitchFamily="34" charset="0"/>
                      </a:endParaRPr>
                    </a:p>
                  </a:txBody>
                  <a:tcPr marL="83883" marR="83883" marT="41942" marB="41942"/>
                </a:tc>
                <a:extLst>
                  <a:ext uri="{0D108BD9-81ED-4DB2-BD59-A6C34878D82A}">
                    <a16:rowId xmlns:a16="http://schemas.microsoft.com/office/drawing/2014/main" val="6405521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273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683"/>
    </mc:Choice>
    <mc:Fallback xmlns="">
      <p:transition spd="slow" advTm="18268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8C116-1DAF-F26A-5D1F-862F24125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652" y="1621895"/>
            <a:ext cx="10654748" cy="324507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ID" sz="2200" dirty="0">
                <a:effectLst/>
                <a:latin typeface="Cambria" panose="02040503050406030204" pitchFamily="18" charset="0"/>
              </a:rPr>
              <a:t>English for Mathematics is a course designed for students majoring in mathematics education with </a:t>
            </a:r>
            <a:r>
              <a:rPr lang="en-ID" sz="2200" b="1" dirty="0">
                <a:solidFill>
                  <a:srgbClr val="0432FF"/>
                </a:solidFill>
                <a:effectLst/>
                <a:latin typeface="Cambria" panose="02040503050406030204" pitchFamily="18" charset="0"/>
              </a:rPr>
              <a:t>intermediate English proficiency</a:t>
            </a:r>
            <a:r>
              <a:rPr lang="en-ID" sz="2200" dirty="0">
                <a:effectLst/>
                <a:latin typeface="Cambria" panose="02040503050406030204" pitchFamily="18" charset="0"/>
              </a:rPr>
              <a:t>. Dedicated to </a:t>
            </a:r>
            <a:r>
              <a:rPr lang="en-ID" sz="2200" b="1" dirty="0">
                <a:solidFill>
                  <a:srgbClr val="0432FF"/>
                </a:solidFill>
                <a:latin typeface="Cambria" panose="02040503050406030204" pitchFamily="18" charset="0"/>
              </a:rPr>
              <a:t>future Mathematics teachers and entrepreneurs in Mathematics tutoring</a:t>
            </a:r>
            <a:r>
              <a:rPr lang="en-ID" sz="2200" dirty="0">
                <a:effectLst/>
                <a:latin typeface="Cambria" panose="02040503050406030204" pitchFamily="18" charset="0"/>
              </a:rPr>
              <a:t>, the syllabus reflects the needs for both. Using a combination of Bahasa Indonesia and English as the medium of instruction, the course will accommodate </a:t>
            </a:r>
            <a:r>
              <a:rPr lang="en-ID" sz="2200" b="1" dirty="0">
                <a:solidFill>
                  <a:srgbClr val="0432FF"/>
                </a:solidFill>
                <a:latin typeface="Cambria" panose="02040503050406030204" pitchFamily="18" charset="0"/>
              </a:rPr>
              <a:t>Mathematics-related English skills, integrated grammar and communication skills, and balanced speaking, listening, and writing skills through exercise, tasks, and projects. </a:t>
            </a:r>
            <a:r>
              <a:rPr lang="en-ID" sz="2200" dirty="0">
                <a:effectLst/>
                <a:latin typeface="Cambria" panose="02040503050406030204" pitchFamily="18" charset="0"/>
              </a:rPr>
              <a:t>The materials of this course will </a:t>
            </a:r>
            <a:r>
              <a:rPr lang="en-ID" sz="2200" b="1" dirty="0">
                <a:solidFill>
                  <a:srgbClr val="0432FF"/>
                </a:solidFill>
                <a:latin typeface="Cambria" panose="02040503050406030204" pitchFamily="18" charset="0"/>
              </a:rPr>
              <a:t>support gradual skill-building, which encourages originality and collaborative learning as well as real-life engagement.</a:t>
            </a: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2B56C538-0A6F-7A83-8EE8-56BEFC75B106}"/>
              </a:ext>
            </a:extLst>
          </p:cNvPr>
          <p:cNvSpPr/>
          <p:nvPr/>
        </p:nvSpPr>
        <p:spPr>
          <a:xfrm>
            <a:off x="927652" y="533235"/>
            <a:ext cx="6785113" cy="798413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cap="none" dirty="0">
                <a:latin typeface="Cambria" panose="02040503050406030204" pitchFamily="18" charset="0"/>
              </a:rPr>
              <a:t>What is English for Mathematics?</a:t>
            </a:r>
            <a:endParaRPr lang="en-US" sz="3000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230D7E1-1BBC-19C2-FD57-4972AE7A1524}"/>
              </a:ext>
            </a:extLst>
          </p:cNvPr>
          <p:cNvGrpSpPr/>
          <p:nvPr/>
        </p:nvGrpSpPr>
        <p:grpSpPr>
          <a:xfrm>
            <a:off x="609600" y="4884554"/>
            <a:ext cx="2993857" cy="1548000"/>
            <a:chOff x="7466425" y="4027465"/>
            <a:chExt cx="2993857" cy="1548000"/>
          </a:xfrm>
        </p:grpSpPr>
        <p:pic>
          <p:nvPicPr>
            <p:cNvPr id="5" name="Graphic 4" descr="Cone with solid fill">
              <a:extLst>
                <a:ext uri="{FF2B5EF4-FFF2-40B4-BE49-F238E27FC236}">
                  <a16:creationId xmlns:a16="http://schemas.microsoft.com/office/drawing/2014/main" id="{41777DD8-A402-E924-E6B8-87BD70039B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6" name="Graphic 5" descr="Cube with solid fill">
              <a:extLst>
                <a:ext uri="{FF2B5EF4-FFF2-40B4-BE49-F238E27FC236}">
                  <a16:creationId xmlns:a16="http://schemas.microsoft.com/office/drawing/2014/main" id="{1474D764-1E74-7D76-1B7F-F183D2FC3C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75EC2853-AD11-06DF-56C9-A4D858E7F8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969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735"/>
    </mc:Choice>
    <mc:Fallback xmlns="">
      <p:transition spd="slow" advTm="29873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8C116-1DAF-F26A-5D1F-862F24125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128" y="2602322"/>
            <a:ext cx="1419634" cy="7947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500" dirty="0">
                <a:latin typeface="Cambria" panose="02040503050406030204" pitchFamily="18" charset="0"/>
              </a:rPr>
              <a:t>You will:</a:t>
            </a:r>
          </a:p>
        </p:txBody>
      </p:sp>
      <p:sp>
        <p:nvSpPr>
          <p:cNvPr id="6" name="Line Callout 2 5">
            <a:extLst>
              <a:ext uri="{FF2B5EF4-FFF2-40B4-BE49-F238E27FC236}">
                <a16:creationId xmlns:a16="http://schemas.microsoft.com/office/drawing/2014/main" id="{6D555041-3417-8C41-2790-C6774399A002}"/>
              </a:ext>
            </a:extLst>
          </p:cNvPr>
          <p:cNvSpPr/>
          <p:nvPr/>
        </p:nvSpPr>
        <p:spPr>
          <a:xfrm>
            <a:off x="3157485" y="1330734"/>
            <a:ext cx="8104681" cy="1294737"/>
          </a:xfrm>
          <a:prstGeom prst="borderCallout2">
            <a:avLst>
              <a:gd name="adj1" fmla="val 19774"/>
              <a:gd name="adj2" fmla="val -3099"/>
              <a:gd name="adj3" fmla="val 47409"/>
              <a:gd name="adj4" fmla="val -9530"/>
              <a:gd name="adj5" fmla="val 107370"/>
              <a:gd name="adj6" fmla="val -14091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dirty="0">
                <a:latin typeface="Cambria" panose="02040503050406030204" pitchFamily="18" charset="0"/>
              </a:rPr>
              <a:t>Create short videos on </a:t>
            </a:r>
            <a:r>
              <a:rPr lang="en-ID" sz="2100" dirty="0">
                <a:effectLst/>
                <a:latin typeface="Cambria" panose="02040503050406030204" pitchFamily="18" charset="0"/>
              </a:rPr>
              <a:t>Mathematics tutorial and advertising, posters for educational purposes, and interactive flyers for your mathematics tutoring business.</a:t>
            </a:r>
          </a:p>
        </p:txBody>
      </p:sp>
      <p:sp>
        <p:nvSpPr>
          <p:cNvPr id="4" name="Down Arrow 3">
            <a:extLst>
              <a:ext uri="{FF2B5EF4-FFF2-40B4-BE49-F238E27FC236}">
                <a16:creationId xmlns:a16="http://schemas.microsoft.com/office/drawing/2014/main" id="{DEC3C335-D298-4EFD-089F-14393DD3EBBB}"/>
              </a:ext>
            </a:extLst>
          </p:cNvPr>
          <p:cNvSpPr>
            <a:spLocks noChangeAspect="1"/>
          </p:cNvSpPr>
          <p:nvPr/>
        </p:nvSpPr>
        <p:spPr>
          <a:xfrm>
            <a:off x="7209825" y="2784703"/>
            <a:ext cx="452728" cy="36000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ine Callout 2 7">
            <a:extLst>
              <a:ext uri="{FF2B5EF4-FFF2-40B4-BE49-F238E27FC236}">
                <a16:creationId xmlns:a16="http://schemas.microsoft.com/office/drawing/2014/main" id="{CD28630A-18FB-A162-D105-04A983E5D98E}"/>
              </a:ext>
            </a:extLst>
          </p:cNvPr>
          <p:cNvSpPr/>
          <p:nvPr/>
        </p:nvSpPr>
        <p:spPr>
          <a:xfrm>
            <a:off x="3157485" y="3215310"/>
            <a:ext cx="8104681" cy="2942422"/>
          </a:xfrm>
          <a:prstGeom prst="borderCallout2">
            <a:avLst>
              <a:gd name="adj1" fmla="val 50728"/>
              <a:gd name="adj2" fmla="val -2188"/>
              <a:gd name="adj3" fmla="val 42734"/>
              <a:gd name="adj4" fmla="val -8474"/>
              <a:gd name="adj5" fmla="val -3180"/>
              <a:gd name="adj6" fmla="val -1429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arenR"/>
            </a:pPr>
            <a:r>
              <a:rPr lang="en-ID" sz="2200" dirty="0">
                <a:effectLst/>
                <a:latin typeface="Cambria" panose="02040503050406030204" pitchFamily="18" charset="0"/>
                <a:cs typeface="Arima Madurai" pitchFamily="2" charset="77"/>
              </a:rPr>
              <a:t>enhance vocabulary, specifically those related to the topics of mathematics, education, and business topics; </a:t>
            </a:r>
          </a:p>
          <a:p>
            <a:pPr marL="342900" indent="-342900">
              <a:buAutoNum type="arabicParenR"/>
            </a:pPr>
            <a:r>
              <a:rPr lang="en-ID" sz="2200" dirty="0">
                <a:effectLst/>
                <a:latin typeface="Cambria" panose="02040503050406030204" pitchFamily="18" charset="0"/>
                <a:cs typeface="Arima Madurai" pitchFamily="2" charset="77"/>
              </a:rPr>
              <a:t>understand the </a:t>
            </a:r>
            <a:r>
              <a:rPr lang="en-ID" sz="2000" dirty="0">
                <a:effectLst/>
                <a:latin typeface="Cambria" panose="02040503050406030204" pitchFamily="18" charset="0"/>
                <a:cs typeface="Arima Madurai" pitchFamily="2" charset="77"/>
              </a:rPr>
              <a:t>conceptual</a:t>
            </a:r>
            <a:r>
              <a:rPr lang="en-ID" sz="2200" dirty="0">
                <a:effectLst/>
                <a:latin typeface="Cambria" panose="02040503050406030204" pitchFamily="18" charset="0"/>
                <a:cs typeface="Arima Madurai" pitchFamily="2" charset="77"/>
              </a:rPr>
              <a:t> knowledge of English grammar and structure usage; </a:t>
            </a:r>
          </a:p>
          <a:p>
            <a:pPr marL="342900" indent="-342900">
              <a:buAutoNum type="arabicParenR"/>
            </a:pPr>
            <a:r>
              <a:rPr lang="en-ID" sz="2200" dirty="0">
                <a:effectLst/>
                <a:latin typeface="Cambria" panose="02040503050406030204" pitchFamily="18" charset="0"/>
                <a:cs typeface="Arima Madurai" pitchFamily="2" charset="77"/>
              </a:rPr>
              <a:t>practice speaking &amp; listening skills for confidential presentations; </a:t>
            </a:r>
          </a:p>
          <a:p>
            <a:pPr marL="342900" indent="-342900">
              <a:buAutoNum type="arabicParenR"/>
            </a:pPr>
            <a:r>
              <a:rPr lang="en-ID" sz="2200" dirty="0">
                <a:effectLst/>
                <a:latin typeface="Cambria" panose="02040503050406030204" pitchFamily="18" charset="0"/>
                <a:cs typeface="Arima Madurai" pitchFamily="2" charset="77"/>
              </a:rPr>
              <a:t>improve reading &amp; writing skills for scriptwriting and subtitles.</a:t>
            </a:r>
          </a:p>
        </p:txBody>
      </p:sp>
      <p:sp>
        <p:nvSpPr>
          <p:cNvPr id="9" name="Pentagon 8">
            <a:extLst>
              <a:ext uri="{FF2B5EF4-FFF2-40B4-BE49-F238E27FC236}">
                <a16:creationId xmlns:a16="http://schemas.microsoft.com/office/drawing/2014/main" id="{D6D457A7-6646-5E9B-BA77-2C2BDCC07A76}"/>
              </a:ext>
            </a:extLst>
          </p:cNvPr>
          <p:cNvSpPr/>
          <p:nvPr/>
        </p:nvSpPr>
        <p:spPr>
          <a:xfrm>
            <a:off x="284270" y="193089"/>
            <a:ext cx="6785113" cy="798413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cap="none" dirty="0">
                <a:latin typeface="Cambria" panose="02040503050406030204" pitchFamily="18" charset="0"/>
              </a:rPr>
              <a:t>What is the course expectation ?</a:t>
            </a:r>
            <a:endParaRPr lang="en-US" sz="3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461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420"/>
    </mc:Choice>
    <mc:Fallback xmlns="">
      <p:transition spd="slow" advTm="125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3E23BF8-CF77-965B-4916-9DD95677B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4249540"/>
              </p:ext>
            </p:extLst>
          </p:nvPr>
        </p:nvGraphicFramePr>
        <p:xfrm>
          <a:off x="853750" y="2003168"/>
          <a:ext cx="10385267" cy="423801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566961">
                  <a:extLst>
                    <a:ext uri="{9D8B030D-6E8A-4147-A177-3AD203B41FA5}">
                      <a16:colId xmlns:a16="http://schemas.microsoft.com/office/drawing/2014/main" val="1607246209"/>
                    </a:ext>
                  </a:extLst>
                </a:gridCol>
                <a:gridCol w="5818306">
                  <a:extLst>
                    <a:ext uri="{9D8B030D-6E8A-4147-A177-3AD203B41FA5}">
                      <a16:colId xmlns:a16="http://schemas.microsoft.com/office/drawing/2014/main" val="2850874562"/>
                    </a:ext>
                  </a:extLst>
                </a:gridCol>
              </a:tblGrid>
              <a:tr h="472468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Sentence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Possible Time Frame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7240540"/>
                  </a:ext>
                </a:extLst>
              </a:tr>
              <a:tr h="472468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Rutin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bagian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dari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pekerjaan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2759340"/>
                  </a:ext>
                </a:extLst>
              </a:tr>
              <a:tr h="843693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sedang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Sedang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  <a:sym typeface="Wingdings" pitchFamily="2" charset="2"/>
                        </a:rPr>
                        <a:t>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Sedang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berlangsung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(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saat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ini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/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ini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/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tahun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ini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37196"/>
                  </a:ext>
                </a:extLst>
              </a:tr>
              <a:tr h="472468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lalu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lalu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  <a:sym typeface="Wingdings" pitchFamily="2" charset="2"/>
                        </a:rPr>
                        <a:t>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Sudah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lewat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291418"/>
                  </a:ext>
                </a:extLst>
              </a:tr>
              <a:tr h="843693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akan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depan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depan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  <a:sym typeface="Wingdings" pitchFamily="2" charset="2"/>
                        </a:rPr>
                        <a:t>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  <a:sym typeface="Wingdings" pitchFamily="2" charset="2"/>
                        </a:rPr>
                        <a:t>belum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  <a:sym typeface="Wingdings" pitchFamily="2" charset="2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  <a:sym typeface="Wingdings" pitchFamily="2" charset="2"/>
                        </a:rPr>
                        <a:t>terlaksana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  <a:sym typeface="Wingdings" pitchFamily="2" charset="2"/>
                        </a:rPr>
                        <a:t>/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  <a:sym typeface="Wingdings" pitchFamily="2" charset="2"/>
                        </a:rPr>
                        <a:t>direncanakan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5818940"/>
                  </a:ext>
                </a:extLst>
              </a:tr>
              <a:tr h="843693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sudah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dua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kelas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tahun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ini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Sudah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dua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kelas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,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tahun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ini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  <a:sym typeface="Wingdings" pitchFamily="2" charset="2"/>
                        </a:rPr>
                        <a:t>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  <a:sym typeface="Wingdings" pitchFamily="2" charset="2"/>
                        </a:rPr>
                        <a:t>pencapaian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5171677"/>
                  </a:ext>
                </a:extLst>
              </a:tr>
            </a:tbl>
          </a:graphicData>
        </a:graphic>
      </p:graphicFrame>
      <p:sp>
        <p:nvSpPr>
          <p:cNvPr id="5" name="Pentagon 4">
            <a:extLst>
              <a:ext uri="{FF2B5EF4-FFF2-40B4-BE49-F238E27FC236}">
                <a16:creationId xmlns:a16="http://schemas.microsoft.com/office/drawing/2014/main" id="{6AEBF105-5A92-B99C-637A-F96398A975E4}"/>
              </a:ext>
            </a:extLst>
          </p:cNvPr>
          <p:cNvSpPr/>
          <p:nvPr/>
        </p:nvSpPr>
        <p:spPr>
          <a:xfrm>
            <a:off x="754351" y="399208"/>
            <a:ext cx="6785113" cy="798413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cap="none" dirty="0">
                <a:latin typeface="Cambria" panose="02040503050406030204" pitchFamily="18" charset="0"/>
              </a:rPr>
              <a:t>Introduction to English Tenses</a:t>
            </a:r>
            <a:endParaRPr lang="en-US" sz="30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F26E83-7540-ED41-D109-D4FD7E548386}"/>
              </a:ext>
            </a:extLst>
          </p:cNvPr>
          <p:cNvSpPr txBox="1"/>
          <p:nvPr/>
        </p:nvSpPr>
        <p:spPr>
          <a:xfrm>
            <a:off x="739604" y="1421810"/>
            <a:ext cx="101888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cap="none" dirty="0">
                <a:latin typeface="Cambria" panose="02040503050406030204" pitchFamily="18" charset="0"/>
              </a:rPr>
              <a:t>Why English and </a:t>
            </a:r>
            <a:r>
              <a:rPr lang="en-US" sz="2200" cap="none" dirty="0" err="1">
                <a:latin typeface="Cambria" panose="02040503050406030204" pitchFamily="18" charset="0"/>
              </a:rPr>
              <a:t>bahasa</a:t>
            </a:r>
            <a:r>
              <a:rPr lang="en-US" sz="2200" cap="none" dirty="0">
                <a:latin typeface="Cambria" panose="02040503050406030204" pitchFamily="18" charset="0"/>
              </a:rPr>
              <a:t> Indonesia are different?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60706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636"/>
    </mc:Choice>
    <mc:Fallback xmlns="">
      <p:transition spd="slow" advTm="19663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8C116-1DAF-F26A-5D1F-862F24125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252" y="521731"/>
            <a:ext cx="9720073" cy="7415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D" sz="2500" dirty="0">
                <a:effectLst/>
                <a:latin typeface="Cambria" panose="02040503050406030204" pitchFamily="18" charset="0"/>
              </a:rPr>
              <a:t>Let’s compare the sentences in </a:t>
            </a:r>
            <a:r>
              <a:rPr lang="en-ID" sz="2500" dirty="0" err="1">
                <a:effectLst/>
                <a:latin typeface="Cambria" panose="02040503050406030204" pitchFamily="18" charset="0"/>
              </a:rPr>
              <a:t>bahasa</a:t>
            </a:r>
            <a:r>
              <a:rPr lang="en-ID" sz="2500" dirty="0">
                <a:effectLst/>
                <a:latin typeface="Cambria" panose="02040503050406030204" pitchFamily="18" charset="0"/>
              </a:rPr>
              <a:t> Indonesia and English.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3E23BF8-CF77-965B-4916-9DD95677B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0322310"/>
              </p:ext>
            </p:extLst>
          </p:nvPr>
        </p:nvGraphicFramePr>
        <p:xfrm>
          <a:off x="1542694" y="1263296"/>
          <a:ext cx="9106609" cy="39014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763290">
                  <a:extLst>
                    <a:ext uri="{9D8B030D-6E8A-4147-A177-3AD203B41FA5}">
                      <a16:colId xmlns:a16="http://schemas.microsoft.com/office/drawing/2014/main" val="1607246209"/>
                    </a:ext>
                  </a:extLst>
                </a:gridCol>
                <a:gridCol w="5343319">
                  <a:extLst>
                    <a:ext uri="{9D8B030D-6E8A-4147-A177-3AD203B41FA5}">
                      <a16:colId xmlns:a16="http://schemas.microsoft.com/office/drawing/2014/main" val="28508745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Bahasa Indonesia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English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7240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teach Calculus.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2759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sedang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am teaching Calculus.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371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lalu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taught Calculus last semester.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2914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akan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depan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will teach Calculus next semester.</a:t>
                      </a:r>
                    </a:p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am going to teach Calculus next semester.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5818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sudah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dua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kelas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tahun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ini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have taught two Calculus classes this year.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517167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D23BFE8-FC1D-1466-4393-8EE9C3D84E1B}"/>
              </a:ext>
            </a:extLst>
          </p:cNvPr>
          <p:cNvSpPr txBox="1"/>
          <p:nvPr/>
        </p:nvSpPr>
        <p:spPr>
          <a:xfrm>
            <a:off x="4246322" y="5604315"/>
            <a:ext cx="369935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cap="none" dirty="0">
                <a:latin typeface="Cambria" panose="02040503050406030204" pitchFamily="18" charset="0"/>
              </a:rPr>
              <a:t>Spot the difference?</a:t>
            </a:r>
            <a:endParaRPr lang="en-US" sz="2500" dirty="0">
              <a:latin typeface="Cambria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423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90"/>
    </mc:Choice>
    <mc:Fallback xmlns="">
      <p:transition spd="slow" advTm="480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3E23BF8-CF77-965B-4916-9DD95677B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059183"/>
              </p:ext>
            </p:extLst>
          </p:nvPr>
        </p:nvGraphicFramePr>
        <p:xfrm>
          <a:off x="2110349" y="1217323"/>
          <a:ext cx="7960844" cy="45720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59589">
                  <a:extLst>
                    <a:ext uri="{9D8B030D-6E8A-4147-A177-3AD203B41FA5}">
                      <a16:colId xmlns:a16="http://schemas.microsoft.com/office/drawing/2014/main" val="1607246209"/>
                    </a:ext>
                  </a:extLst>
                </a:gridCol>
                <a:gridCol w="4001255">
                  <a:extLst>
                    <a:ext uri="{9D8B030D-6E8A-4147-A177-3AD203B41FA5}">
                      <a16:colId xmlns:a16="http://schemas.microsoft.com/office/drawing/2014/main" val="28508745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Bahasa Indonesia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English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7240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teach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Calculus.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2759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sedang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am teaching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Calculus.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371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lalu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taught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Calculus (last semester).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2914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akan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depan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will teach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Calculus (next semester).</a:t>
                      </a:r>
                    </a:p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am going to teach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Calculus (next semester).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5818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sudah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dua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kelas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tahun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ini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have taught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two Calculus classes (this year).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5171677"/>
                  </a:ext>
                </a:extLst>
              </a:tr>
            </a:tbl>
          </a:graphicData>
        </a:graphic>
      </p:graphicFrame>
      <p:sp>
        <p:nvSpPr>
          <p:cNvPr id="6" name="Left Bracket 5">
            <a:extLst>
              <a:ext uri="{FF2B5EF4-FFF2-40B4-BE49-F238E27FC236}">
                <a16:creationId xmlns:a16="http://schemas.microsoft.com/office/drawing/2014/main" id="{9BD377E1-23F0-24F8-6ABC-832277483D24}"/>
              </a:ext>
            </a:extLst>
          </p:cNvPr>
          <p:cNvSpPr/>
          <p:nvPr/>
        </p:nvSpPr>
        <p:spPr>
          <a:xfrm>
            <a:off x="1906529" y="1693442"/>
            <a:ext cx="166636" cy="4095881"/>
          </a:xfrm>
          <a:prstGeom prst="leftBracket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A5DE4C-8932-A5A4-F118-80901E57D37A}"/>
              </a:ext>
            </a:extLst>
          </p:cNvPr>
          <p:cNvSpPr/>
          <p:nvPr/>
        </p:nvSpPr>
        <p:spPr>
          <a:xfrm>
            <a:off x="308220" y="1759543"/>
            <a:ext cx="1469596" cy="395266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The phrase “</a:t>
            </a:r>
            <a:r>
              <a:rPr lang="en-US" sz="2000" dirty="0" err="1">
                <a:solidFill>
                  <a:schemeClr val="tx1"/>
                </a:solidFill>
                <a:latin typeface="Cambria" panose="02040503050406030204" pitchFamily="18" charset="0"/>
              </a:rPr>
              <a:t>mengajar</a:t>
            </a:r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” </a:t>
            </a:r>
            <a:r>
              <a:rPr lang="en-US" sz="2000" b="1" dirty="0">
                <a:solidFill>
                  <a:schemeClr val="tx1"/>
                </a:solidFill>
                <a:latin typeface="Cambria" panose="02040503050406030204" pitchFamily="18" charset="0"/>
              </a:rPr>
              <a:t>remain the same.</a:t>
            </a:r>
          </a:p>
        </p:txBody>
      </p:sp>
      <p:sp>
        <p:nvSpPr>
          <p:cNvPr id="9" name="Left Bracket 8">
            <a:extLst>
              <a:ext uri="{FF2B5EF4-FFF2-40B4-BE49-F238E27FC236}">
                <a16:creationId xmlns:a16="http://schemas.microsoft.com/office/drawing/2014/main" id="{F23FB07D-0A11-6137-3BB9-9BEE982759CD}"/>
              </a:ext>
            </a:extLst>
          </p:cNvPr>
          <p:cNvSpPr/>
          <p:nvPr/>
        </p:nvSpPr>
        <p:spPr>
          <a:xfrm flipH="1">
            <a:off x="10095125" y="1682425"/>
            <a:ext cx="135266" cy="4106898"/>
          </a:xfrm>
          <a:prstGeom prst="leftBracket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F57E89-7B95-1437-611A-D824F2BA18BC}"/>
              </a:ext>
            </a:extLst>
          </p:cNvPr>
          <p:cNvSpPr/>
          <p:nvPr/>
        </p:nvSpPr>
        <p:spPr>
          <a:xfrm>
            <a:off x="10403726" y="2207005"/>
            <a:ext cx="1469596" cy="320590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Cambria" panose="02040503050406030204" pitchFamily="18" charset="0"/>
              </a:rPr>
              <a:t>The phrase “teach” </a:t>
            </a:r>
            <a:r>
              <a:rPr lang="en-US" sz="2000" b="1" dirty="0">
                <a:solidFill>
                  <a:schemeClr val="tx1"/>
                </a:solidFill>
                <a:latin typeface="Cambria" panose="02040503050406030204" pitchFamily="18" charset="0"/>
              </a:rPr>
              <a:t>changes.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783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328"/>
    </mc:Choice>
    <mc:Fallback xmlns="">
      <p:transition spd="slow" advTm="2093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E3CD8-2FE8-880E-81D8-4EC58A642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638044"/>
            <a:ext cx="9720072" cy="3101983"/>
          </a:xfrm>
        </p:spPr>
        <p:txBody>
          <a:bodyPr>
            <a:normAutofit/>
          </a:bodyPr>
          <a:lstStyle/>
          <a:p>
            <a:pPr marL="360363" indent="-360363">
              <a:buFont typeface="Arial" panose="020B0604020202020204" pitchFamily="34" charset="0"/>
              <a:buChar char="•"/>
            </a:pPr>
            <a:r>
              <a:rPr lang="en-US" sz="2500" dirty="0">
                <a:latin typeface="Cambria" panose="02040503050406030204" pitchFamily="18" charset="0"/>
              </a:rPr>
              <a:t>Do you know what causes the changes? Time of occurrence.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US" sz="2500" dirty="0">
                <a:latin typeface="Cambria" panose="02040503050406030204" pitchFamily="18" charset="0"/>
              </a:rPr>
              <a:t>As the time occurrences change, the verb follow. They changed.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ID" sz="2500" dirty="0">
                <a:effectLst/>
                <a:latin typeface="Cambria" panose="02040503050406030204" pitchFamily="18" charset="0"/>
              </a:rPr>
              <a:t>Let’s see how the difference occur again.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endParaRPr lang="en-US" sz="2500" dirty="0">
              <a:latin typeface="Cambria" panose="020405030504060302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ADC658E-0584-1814-DC70-2D545208E2C8}"/>
              </a:ext>
            </a:extLst>
          </p:cNvPr>
          <p:cNvSpPr txBox="1">
            <a:spLocks/>
          </p:cNvSpPr>
          <p:nvPr/>
        </p:nvSpPr>
        <p:spPr bwMode="black">
          <a:xfrm>
            <a:off x="1024128" y="1285461"/>
            <a:ext cx="9720072" cy="1042386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500" cap="none" dirty="0">
                <a:latin typeface="Cambria" panose="02040503050406030204" pitchFamily="18" charset="0"/>
              </a:rPr>
              <a:t>Why English and </a:t>
            </a:r>
            <a:r>
              <a:rPr lang="en-US" sz="2500" cap="none" dirty="0" err="1">
                <a:latin typeface="Cambria" panose="02040503050406030204" pitchFamily="18" charset="0"/>
              </a:rPr>
              <a:t>bahasa</a:t>
            </a:r>
            <a:r>
              <a:rPr lang="en-US" sz="2500" cap="none" dirty="0">
                <a:latin typeface="Cambria" panose="02040503050406030204" pitchFamily="18" charset="0"/>
              </a:rPr>
              <a:t> Indonesia are different?</a:t>
            </a:r>
            <a:endParaRPr lang="en-US" sz="2500" dirty="0">
              <a:latin typeface="Cambria" panose="020405030504060302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D9EDFBE-4723-265F-1BAE-29FE7A652F63}"/>
              </a:ext>
            </a:extLst>
          </p:cNvPr>
          <p:cNvGrpSpPr/>
          <p:nvPr/>
        </p:nvGrpSpPr>
        <p:grpSpPr>
          <a:xfrm>
            <a:off x="609600" y="4884554"/>
            <a:ext cx="2993857" cy="1548000"/>
            <a:chOff x="7466425" y="4027465"/>
            <a:chExt cx="2993857" cy="1548000"/>
          </a:xfrm>
        </p:grpSpPr>
        <p:pic>
          <p:nvPicPr>
            <p:cNvPr id="5" name="Graphic 4" descr="Cone with solid fill">
              <a:extLst>
                <a:ext uri="{FF2B5EF4-FFF2-40B4-BE49-F238E27FC236}">
                  <a16:creationId xmlns:a16="http://schemas.microsoft.com/office/drawing/2014/main" id="{26492A8A-A88A-2496-91B7-F9E4EA307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6" name="Graphic 5" descr="Cube with solid fill">
              <a:extLst>
                <a:ext uri="{FF2B5EF4-FFF2-40B4-BE49-F238E27FC236}">
                  <a16:creationId xmlns:a16="http://schemas.microsoft.com/office/drawing/2014/main" id="{F0DBBD56-F3DB-0B7A-B2C2-32777ABA68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979B0298-6B3B-2253-802D-864B9E92A76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5394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89"/>
    </mc:Choice>
    <mc:Fallback xmlns="">
      <p:transition spd="slow" advTm="4888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8C116-1DAF-F26A-5D1F-862F24125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455" y="605831"/>
            <a:ext cx="9942098" cy="7493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D" sz="2500" dirty="0">
                <a:effectLst/>
                <a:latin typeface="Cambria" panose="02040503050406030204" pitchFamily="18" charset="0"/>
              </a:rPr>
              <a:t>Pay attention to the difference in the verbs.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3E23BF8-CF77-965B-4916-9DD95677B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584482"/>
              </p:ext>
            </p:extLst>
          </p:nvPr>
        </p:nvGraphicFramePr>
        <p:xfrm>
          <a:off x="680455" y="1355214"/>
          <a:ext cx="10685883" cy="433254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14977">
                  <a:extLst>
                    <a:ext uri="{9D8B030D-6E8A-4147-A177-3AD203B41FA5}">
                      <a16:colId xmlns:a16="http://schemas.microsoft.com/office/drawing/2014/main" val="1607246209"/>
                    </a:ext>
                  </a:extLst>
                </a:gridCol>
                <a:gridCol w="5370906">
                  <a:extLst>
                    <a:ext uri="{9D8B030D-6E8A-4147-A177-3AD203B41FA5}">
                      <a16:colId xmlns:a16="http://schemas.microsoft.com/office/drawing/2014/main" val="2850874562"/>
                    </a:ext>
                  </a:extLst>
                </a:gridCol>
              </a:tblGrid>
              <a:tr h="472091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Bahasa Indonesia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English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7240540"/>
                  </a:ext>
                </a:extLst>
              </a:tr>
              <a:tr h="1213948"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rabicPeriod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kern="1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rabicPeriod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</a:t>
                      </a:r>
                      <a:r>
                        <a:rPr lang="en-US" sz="2200" kern="1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rabicPeriod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dan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Itho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kern="1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5125" indent="-365125">
                        <a:buFont typeface="+mj-lt"/>
                        <a:buAutoNum type="arabicPeriod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teach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Calculus.</a:t>
                      </a:r>
                    </a:p>
                    <a:p>
                      <a:pPr marL="365125" indent="-365125">
                        <a:buFont typeface="+mj-lt"/>
                        <a:buAutoNum type="arabicPeriod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t</a:t>
                      </a:r>
                      <a:r>
                        <a:rPr lang="en-US" sz="2200" kern="1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ea typeface="+mn-ea"/>
                          <a:cs typeface="Arima Koshi" pitchFamily="2" charset="77"/>
                        </a:rPr>
                        <a:t>eaches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Calculus.</a:t>
                      </a:r>
                    </a:p>
                    <a:p>
                      <a:pPr marL="365125" indent="-365125">
                        <a:buFont typeface="+mj-lt"/>
                        <a:buAutoNum type="arabicPeriod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and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Itho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teach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Calculus.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2759340"/>
                  </a:ext>
                </a:extLst>
              </a:tr>
              <a:tr h="1213948"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rabicPeriod" startAt="4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sedang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kern="1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rabicPeriod" startAt="4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sedang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kern="1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rabicPeriod" startAt="4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dan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Itho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sedang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kern="1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mengajar</a:t>
                      </a:r>
                      <a:r>
                        <a:rPr lang="en-US" sz="2200" kern="1200" dirty="0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rabicPeriod" startAt="4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am teaching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Calculus.</a:t>
                      </a:r>
                    </a:p>
                    <a:p>
                      <a:pPr marL="457200" indent="-457200">
                        <a:buFont typeface="+mj-lt"/>
                        <a:buAutoNum type="arabicPeriod" startAt="4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is teaching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Calculus.</a:t>
                      </a:r>
                    </a:p>
                    <a:p>
                      <a:pPr marL="457200" indent="-457200">
                        <a:buFont typeface="+mj-lt"/>
                        <a:buAutoNum type="arabicPeriod" startAt="4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and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Itho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are teaching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Calculus.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37196"/>
                  </a:ext>
                </a:extLst>
              </a:tr>
              <a:tr h="1213948"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rabicPeriod" startAt="7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kern="1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lalu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rabicPeriod" startAt="7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dan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Itho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kern="1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lalu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rabicPeriod" startAt="7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taught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Calculus (last semester).</a:t>
                      </a:r>
                    </a:p>
                    <a:p>
                      <a:pPr marL="457200" indent="-457200">
                        <a:buFont typeface="+mj-lt"/>
                        <a:buAutoNum type="arabicPeriod" startAt="7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and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Itho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taught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Calculus (last semester).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29141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12205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173"/>
    </mc:Choice>
    <mc:Fallback xmlns="">
      <p:transition spd="slow" advTm="1601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3E23BF8-CF77-965B-4916-9DD95677B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453422"/>
              </p:ext>
            </p:extLst>
          </p:nvPr>
        </p:nvGraphicFramePr>
        <p:xfrm>
          <a:off x="642118" y="1400537"/>
          <a:ext cx="10907764" cy="419932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48620">
                  <a:extLst>
                    <a:ext uri="{9D8B030D-6E8A-4147-A177-3AD203B41FA5}">
                      <a16:colId xmlns:a16="http://schemas.microsoft.com/office/drawing/2014/main" val="1607246209"/>
                    </a:ext>
                  </a:extLst>
                </a:gridCol>
                <a:gridCol w="667265">
                  <a:extLst>
                    <a:ext uri="{9D8B030D-6E8A-4147-A177-3AD203B41FA5}">
                      <a16:colId xmlns:a16="http://schemas.microsoft.com/office/drawing/2014/main" val="1807396820"/>
                    </a:ext>
                  </a:extLst>
                </a:gridCol>
                <a:gridCol w="6091879">
                  <a:extLst>
                    <a:ext uri="{9D8B030D-6E8A-4147-A177-3AD203B41FA5}">
                      <a16:colId xmlns:a16="http://schemas.microsoft.com/office/drawing/2014/main" val="2850874562"/>
                    </a:ext>
                  </a:extLst>
                </a:gridCol>
              </a:tblGrid>
              <a:tr h="489202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Bahasa Indonesia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English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7240540"/>
                  </a:ext>
                </a:extLst>
              </a:tr>
              <a:tr h="3710123"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rabicPeriod" startAt="9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akan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depan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rabicPeriod" startAt="9"/>
                      </a:pP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457200" indent="-457200">
                        <a:buFont typeface="+mj-lt"/>
                        <a:buAutoNum type="arabicPeriod" startAt="9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akan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depan</a:t>
                      </a: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457200" indent="-457200">
                        <a:buFont typeface="+mj-lt"/>
                        <a:buAutoNum type="arabicPeriod" startAt="9"/>
                      </a:pP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457200" indent="-457200">
                        <a:buFont typeface="+mj-lt"/>
                        <a:buAutoNum type="arabicPeriod" startAt="9"/>
                      </a:pP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457200" indent="-457200">
                        <a:buFont typeface="+mj-lt"/>
                        <a:buAutoNum type="arabicPeriod" startAt="9"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dan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Itho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akan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mengajar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Kalkulus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semester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depan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9.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0" indent="0">
                        <a:buFont typeface="+mj-lt"/>
                        <a:buNone/>
                      </a:pP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10.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0" indent="0">
                        <a:buFont typeface="+mj-lt"/>
                        <a:buNone/>
                      </a:pP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0" indent="0">
                        <a:buFont typeface="+mj-lt"/>
                        <a:buNone/>
                      </a:pP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11.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5125" indent="-365125">
                        <a:buFont typeface="+mj-lt"/>
                        <a:buAutoNum type="alphaLcPeriod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will teach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Calculus next semester.</a:t>
                      </a:r>
                    </a:p>
                    <a:p>
                      <a:pPr marL="365125" indent="-365125">
                        <a:buFont typeface="+mj-lt"/>
                        <a:buAutoNum type="alphaLcPeriod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am going to teach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Calculus next semester.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a.  Itha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will teach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Calculus (next semester).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b.  Itha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is going to teach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Calculus (next semester).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en-US" sz="22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365125" indent="-365125">
                        <a:buFont typeface="+mj-lt"/>
                        <a:buAutoNum type="alphaLcPeriod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and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Itho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will teach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Calculus (next semester).</a:t>
                      </a:r>
                    </a:p>
                    <a:p>
                      <a:pPr marL="365125" indent="-365125">
                        <a:buFont typeface="+mj-lt"/>
                        <a:buAutoNum type="alphaLcPeriod"/>
                        <a:tabLst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and </a:t>
                      </a:r>
                      <a:r>
                        <a:rPr lang="en-US" sz="22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Itho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are going to teach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Calculus (next semester).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58189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997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01"/>
    </mc:Choice>
    <mc:Fallback xmlns="">
      <p:transition spd="slow" advTm="6550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3E23BF8-CF77-965B-4916-9DD95677B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832366"/>
              </p:ext>
            </p:extLst>
          </p:nvPr>
        </p:nvGraphicFramePr>
        <p:xfrm>
          <a:off x="1018424" y="1182180"/>
          <a:ext cx="10707527" cy="3474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325742">
                  <a:extLst>
                    <a:ext uri="{9D8B030D-6E8A-4147-A177-3AD203B41FA5}">
                      <a16:colId xmlns:a16="http://schemas.microsoft.com/office/drawing/2014/main" val="1607246209"/>
                    </a:ext>
                  </a:extLst>
                </a:gridCol>
                <a:gridCol w="5381785">
                  <a:extLst>
                    <a:ext uri="{9D8B030D-6E8A-4147-A177-3AD203B41FA5}">
                      <a16:colId xmlns:a16="http://schemas.microsoft.com/office/drawing/2014/main" val="28508745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Bahasa Indonesia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English</a:t>
                      </a:r>
                      <a:endParaRPr lang="en-US" sz="24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7240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rabicPeriod" startAt="12"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Saya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sudah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</a:rPr>
                        <a:t>mengajar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dua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kelas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Kalkulus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tahun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ini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rabicPeriod" startAt="12"/>
                      </a:pPr>
                      <a:endParaRPr lang="en-US" sz="2400" dirty="0">
                        <a:solidFill>
                          <a:schemeClr val="tx1"/>
                        </a:solidFill>
                        <a:latin typeface="Cambria" panose="02040503050406030204" pitchFamily="18" charset="0"/>
                      </a:endParaRPr>
                    </a:p>
                    <a:p>
                      <a:pPr marL="457200" indent="-457200">
                        <a:buFont typeface="+mj-lt"/>
                        <a:buAutoNum type="arabicPeriod" startAt="12"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sudah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mengajar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dua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kelas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Kalkulus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tahun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ini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rabicPeriod" startAt="12"/>
                      </a:pPr>
                      <a:endParaRPr lang="en-US" sz="24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pPr marL="457200" indent="-457200">
                        <a:buFont typeface="+mj-lt"/>
                        <a:buAutoNum type="arabicPeriod" startAt="12"/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dan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Itho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sudah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highlight>
                            <a:srgbClr val="00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mengajar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dua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kelas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Kalkulus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tahun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ini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cs typeface="Arima Koshi" pitchFamily="2" charset="77"/>
                        </a:rPr>
                        <a:t>have taught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two Calculus classes (this year).</a:t>
                      </a:r>
                    </a:p>
                    <a:p>
                      <a:endParaRPr lang="en-US" sz="24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</a:t>
                      </a:r>
                      <a:r>
                        <a:rPr lang="en-US" sz="2400" kern="1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ea typeface="+mn-ea"/>
                          <a:cs typeface="Arima Koshi" pitchFamily="2" charset="77"/>
                        </a:rPr>
                        <a:t>has taught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two Calculus classes (this year).</a:t>
                      </a:r>
                    </a:p>
                    <a:p>
                      <a:endParaRPr lang="en-US" sz="2400" dirty="0">
                        <a:solidFill>
                          <a:schemeClr val="tx1"/>
                        </a:solidFill>
                        <a:latin typeface="Cambria" panose="02040503050406030204" pitchFamily="18" charset="0"/>
                        <a:cs typeface="Arima Koshi" pitchFamily="2" charset="77"/>
                      </a:endParaRPr>
                    </a:p>
                    <a:p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Itha and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Itho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 </a:t>
                      </a:r>
                      <a:r>
                        <a:rPr lang="en-US" sz="2400" kern="1200" dirty="0">
                          <a:solidFill>
                            <a:schemeClr val="tx1"/>
                          </a:solidFill>
                          <a:highlight>
                            <a:srgbClr val="FFFF00"/>
                          </a:highlight>
                          <a:latin typeface="Cambria" panose="02040503050406030204" pitchFamily="18" charset="0"/>
                          <a:ea typeface="+mn-ea"/>
                          <a:cs typeface="Arima Koshi" pitchFamily="2" charset="77"/>
                        </a:rPr>
                        <a:t>have taught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  <a:cs typeface="Arima Koshi" pitchFamily="2" charset="77"/>
                        </a:rPr>
                        <a:t>two Calculus classes (this year).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5171677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172EFD12-AE47-D9D7-0AD8-F022337D355C}"/>
              </a:ext>
            </a:extLst>
          </p:cNvPr>
          <p:cNvGrpSpPr/>
          <p:nvPr/>
        </p:nvGrpSpPr>
        <p:grpSpPr>
          <a:xfrm>
            <a:off x="265145" y="4894952"/>
            <a:ext cx="2993857" cy="1548000"/>
            <a:chOff x="7466425" y="4027465"/>
            <a:chExt cx="2993857" cy="1548000"/>
          </a:xfrm>
        </p:grpSpPr>
        <p:pic>
          <p:nvPicPr>
            <p:cNvPr id="3" name="Graphic 2" descr="Cone with solid fill">
              <a:extLst>
                <a:ext uri="{FF2B5EF4-FFF2-40B4-BE49-F238E27FC236}">
                  <a16:creationId xmlns:a16="http://schemas.microsoft.com/office/drawing/2014/main" id="{665E52F1-4A72-301D-FCC6-991AAEFBB0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5" name="Graphic 4" descr="Cube with solid fill">
              <a:extLst>
                <a:ext uri="{FF2B5EF4-FFF2-40B4-BE49-F238E27FC236}">
                  <a16:creationId xmlns:a16="http://schemas.microsoft.com/office/drawing/2014/main" id="{6CB831E1-A5E2-D7B2-34AF-FE46D69EDA0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6" name="Graphic 5" descr="Cylinder with solid fill">
              <a:extLst>
                <a:ext uri="{FF2B5EF4-FFF2-40B4-BE49-F238E27FC236}">
                  <a16:creationId xmlns:a16="http://schemas.microsoft.com/office/drawing/2014/main" id="{D2C050BF-349E-E474-EF5C-37FD274EEB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3231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48"/>
    </mc:Choice>
    <mc:Fallback xmlns="">
      <p:transition spd="slow" advTm="5224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E3CD8-2FE8-880E-81D8-4EC58A642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638044"/>
            <a:ext cx="9720072" cy="3101983"/>
          </a:xfrm>
        </p:spPr>
        <p:txBody>
          <a:bodyPr>
            <a:normAutofit/>
          </a:bodyPr>
          <a:lstStyle/>
          <a:p>
            <a:pPr marL="360363" indent="-360363">
              <a:buFont typeface="Arial" panose="020B0604020202020204" pitchFamily="34" charset="0"/>
              <a:buChar char="•"/>
            </a:pPr>
            <a:r>
              <a:rPr lang="en-US" sz="2500" dirty="0">
                <a:latin typeface="Cambria" panose="02040503050406030204" pitchFamily="18" charset="0"/>
              </a:rPr>
              <a:t>Do you know what causes the changes? Subject of the sentences.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US" sz="2500" dirty="0">
                <a:latin typeface="Cambria" panose="02040503050406030204" pitchFamily="18" charset="0"/>
              </a:rPr>
              <a:t>As the subject changed, the verb follow. They changed.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US" sz="2500" dirty="0">
                <a:latin typeface="Cambria" panose="02040503050406030204" pitchFamily="18" charset="0"/>
              </a:rPr>
              <a:t>So, what do we learn about </a:t>
            </a:r>
            <a:r>
              <a:rPr lang="en-US" sz="2500" dirty="0" err="1">
                <a:latin typeface="Cambria" panose="02040503050406030204" pitchFamily="18" charset="0"/>
              </a:rPr>
              <a:t>bahasa</a:t>
            </a:r>
            <a:r>
              <a:rPr lang="en-US" sz="2500" dirty="0">
                <a:latin typeface="Cambria" panose="02040503050406030204" pitchFamily="18" charset="0"/>
              </a:rPr>
              <a:t> Indonesia and English difference?</a:t>
            </a:r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35D7F05B-BEA1-5853-FC38-97C4BD741140}"/>
              </a:ext>
            </a:extLst>
          </p:cNvPr>
          <p:cNvSpPr/>
          <p:nvPr/>
        </p:nvSpPr>
        <p:spPr>
          <a:xfrm>
            <a:off x="965200" y="568717"/>
            <a:ext cx="6785113" cy="1207073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cap="none" dirty="0">
                <a:latin typeface="Cambria" panose="02040503050406030204" pitchFamily="18" charset="0"/>
              </a:rPr>
              <a:t>Why English and Bahasa Indonesia are different?</a:t>
            </a:r>
            <a:endParaRPr lang="en-US" sz="3000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3ED3CFA-4029-06FE-DE73-1F2133046121}"/>
              </a:ext>
            </a:extLst>
          </p:cNvPr>
          <p:cNvGrpSpPr/>
          <p:nvPr/>
        </p:nvGrpSpPr>
        <p:grpSpPr>
          <a:xfrm>
            <a:off x="609600" y="4884554"/>
            <a:ext cx="2993857" cy="1548000"/>
            <a:chOff x="7466425" y="4027465"/>
            <a:chExt cx="2993857" cy="1548000"/>
          </a:xfrm>
        </p:grpSpPr>
        <p:pic>
          <p:nvPicPr>
            <p:cNvPr id="4" name="Graphic 3" descr="Cone with solid fill">
              <a:extLst>
                <a:ext uri="{FF2B5EF4-FFF2-40B4-BE49-F238E27FC236}">
                  <a16:creationId xmlns:a16="http://schemas.microsoft.com/office/drawing/2014/main" id="{F0902EDC-A06B-655A-ED9B-E22C393F71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5" name="Graphic 4" descr="Cube with solid fill">
              <a:extLst>
                <a:ext uri="{FF2B5EF4-FFF2-40B4-BE49-F238E27FC236}">
                  <a16:creationId xmlns:a16="http://schemas.microsoft.com/office/drawing/2014/main" id="{0D9BF7A6-7BCF-4F2B-B41E-56FF2F1572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6" name="Graphic 5" descr="Cylinder with solid fill">
              <a:extLst>
                <a:ext uri="{FF2B5EF4-FFF2-40B4-BE49-F238E27FC236}">
                  <a16:creationId xmlns:a16="http://schemas.microsoft.com/office/drawing/2014/main" id="{F3A9EF8A-90E3-4F9A-452B-6549D66F8F8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8801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15"/>
    </mc:Choice>
    <mc:Fallback xmlns="">
      <p:transition spd="slow" advTm="1901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C1965D8E-20F4-1BB8-8B86-E427119A7E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213525"/>
              </p:ext>
            </p:extLst>
          </p:nvPr>
        </p:nvGraphicFramePr>
        <p:xfrm>
          <a:off x="953626" y="2626846"/>
          <a:ext cx="10261600" cy="3029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Pentagon 18">
            <a:extLst>
              <a:ext uri="{FF2B5EF4-FFF2-40B4-BE49-F238E27FC236}">
                <a16:creationId xmlns:a16="http://schemas.microsoft.com/office/drawing/2014/main" id="{F457DB99-A70F-F4C0-C53D-3BC96E415DC6}"/>
              </a:ext>
            </a:extLst>
          </p:cNvPr>
          <p:cNvSpPr/>
          <p:nvPr/>
        </p:nvSpPr>
        <p:spPr>
          <a:xfrm>
            <a:off x="953626" y="659039"/>
            <a:ext cx="6785113" cy="108621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cap="none" dirty="0">
                <a:latin typeface="Cambria" panose="02040503050406030204" pitchFamily="18" charset="0"/>
              </a:rPr>
              <a:t>In what ways are English and Bahasa Indonesia different?</a:t>
            </a:r>
            <a:endParaRPr lang="en-US" sz="3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07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725"/>
    </mc:Choice>
    <mc:Fallback xmlns="">
      <p:transition spd="slow" advTm="174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8C116-1DAF-F26A-5D1F-862F24125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605" y="2186609"/>
            <a:ext cx="10860038" cy="4127087"/>
          </a:xfrm>
        </p:spPr>
        <p:txBody>
          <a:bodyPr>
            <a:noAutofit/>
          </a:bodyPr>
          <a:lstStyle/>
          <a:p>
            <a:pPr marL="401638" indent="-401638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ID" sz="2200" i="1" dirty="0">
                <a:latin typeface="Cambria" panose="02040503050406030204" pitchFamily="18" charset="0"/>
              </a:rPr>
              <a:t>Grammatical Tenses refer to the conjugation of a verb </a:t>
            </a:r>
            <a:r>
              <a:rPr lang="en-ID" sz="2200" b="1" i="1" dirty="0">
                <a:solidFill>
                  <a:srgbClr val="0070C0"/>
                </a:solidFill>
                <a:latin typeface="Cambria" panose="02040503050406030204" pitchFamily="18" charset="0"/>
              </a:rPr>
              <a:t>to reflect its place in time </a:t>
            </a:r>
            <a:r>
              <a:rPr lang="en-ID" sz="2200" i="1" dirty="0">
                <a:latin typeface="Cambria" panose="02040503050406030204" pitchFamily="18" charset="0"/>
              </a:rPr>
              <a:t>—that is, </a:t>
            </a:r>
            <a:r>
              <a:rPr lang="en-ID" sz="2200" b="1" i="1" dirty="0">
                <a:solidFill>
                  <a:srgbClr val="0070C0"/>
                </a:solidFill>
                <a:latin typeface="Cambria" panose="02040503050406030204" pitchFamily="18" charset="0"/>
              </a:rPr>
              <a:t>when the action occurred </a:t>
            </a:r>
            <a:r>
              <a:rPr lang="en-ID" sz="2200" dirty="0">
                <a:latin typeface="Cambria" panose="02040503050406030204" pitchFamily="18" charset="0"/>
              </a:rPr>
              <a:t>(Herring, 2016)</a:t>
            </a:r>
          </a:p>
          <a:p>
            <a:pPr marL="401638" indent="-401638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</a:rPr>
              <a:t>Grammatical tense is the variation of </a:t>
            </a:r>
            <a:r>
              <a:rPr lang="en-ID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the form of a verb </a:t>
            </a:r>
            <a:r>
              <a:rPr lang="en-ID" sz="2200" dirty="0">
                <a:latin typeface="Cambria" panose="02040503050406030204" pitchFamily="18" charset="0"/>
              </a:rPr>
              <a:t>in an inflected language to </a:t>
            </a:r>
            <a:r>
              <a:rPr lang="en-ID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indicate the time, duration, including the continuance or completeness of the action in relation to the time of the utterance or when the action occurred.</a:t>
            </a:r>
          </a:p>
          <a:p>
            <a:pPr marL="401638" indent="-401638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ID" sz="2200" dirty="0">
                <a:latin typeface="Cambria" panose="02040503050406030204" pitchFamily="18" charset="0"/>
              </a:rPr>
              <a:t>Departed from the definition, </a:t>
            </a:r>
            <a:r>
              <a:rPr lang="en-ID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English grammatical tenses are reflected through the inflected verbs. </a:t>
            </a: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A195F1A4-2A95-A6CC-5B5B-2541C1963C18}"/>
              </a:ext>
            </a:extLst>
          </p:cNvPr>
          <p:cNvSpPr/>
          <p:nvPr/>
        </p:nvSpPr>
        <p:spPr>
          <a:xfrm>
            <a:off x="965200" y="568718"/>
            <a:ext cx="6785113" cy="108621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>
                <a:latin typeface="Cambria" panose="02040503050406030204" pitchFamily="18" charset="0"/>
              </a:rPr>
              <a:t>What are tenses in English?</a:t>
            </a:r>
            <a:endParaRPr 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19534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510"/>
    </mc:Choice>
    <mc:Fallback xmlns="">
      <p:transition spd="slow" advTm="12351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3C6B3375-4744-A9F6-912A-47A67192393A}"/>
              </a:ext>
            </a:extLst>
          </p:cNvPr>
          <p:cNvCxnSpPr>
            <a:cxnSpLocks/>
          </p:cNvCxnSpPr>
          <p:nvPr/>
        </p:nvCxnSpPr>
        <p:spPr>
          <a:xfrm>
            <a:off x="424542" y="2484838"/>
            <a:ext cx="11054444" cy="22355"/>
          </a:xfrm>
          <a:prstGeom prst="straightConnector1">
            <a:avLst/>
          </a:prstGeom>
          <a:ln w="57150" cmpd="sng">
            <a:solidFill>
              <a:schemeClr val="accent1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8C8A94B-9594-CCCE-7926-068DC0F21427}"/>
              </a:ext>
            </a:extLst>
          </p:cNvPr>
          <p:cNvCxnSpPr>
            <a:cxnSpLocks/>
          </p:cNvCxnSpPr>
          <p:nvPr/>
        </p:nvCxnSpPr>
        <p:spPr>
          <a:xfrm flipV="1">
            <a:off x="5649132" y="1056978"/>
            <a:ext cx="0" cy="1390496"/>
          </a:xfrm>
          <a:prstGeom prst="line">
            <a:avLst/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845BD231-572D-2A6A-BCC6-8C03ACD7CD3C}"/>
              </a:ext>
            </a:extLst>
          </p:cNvPr>
          <p:cNvSpPr/>
          <p:nvPr/>
        </p:nvSpPr>
        <p:spPr>
          <a:xfrm>
            <a:off x="2760482" y="2355179"/>
            <a:ext cx="298824" cy="25399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473F2DF9-9144-40B2-778F-9A8CCF4DC3FF}"/>
              </a:ext>
            </a:extLst>
          </p:cNvPr>
          <p:cNvSpPr/>
          <p:nvPr/>
        </p:nvSpPr>
        <p:spPr>
          <a:xfrm>
            <a:off x="8548864" y="2373987"/>
            <a:ext cx="298824" cy="25399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Left Arrow 25">
            <a:extLst>
              <a:ext uri="{FF2B5EF4-FFF2-40B4-BE49-F238E27FC236}">
                <a16:creationId xmlns:a16="http://schemas.microsoft.com/office/drawing/2014/main" id="{96DC1E8B-D5F8-5117-BAD7-38BF9B1C6496}"/>
              </a:ext>
            </a:extLst>
          </p:cNvPr>
          <p:cNvSpPr/>
          <p:nvPr/>
        </p:nvSpPr>
        <p:spPr>
          <a:xfrm>
            <a:off x="3174366" y="1771336"/>
            <a:ext cx="1702471" cy="345789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36EABA70-3752-131E-9347-4E618AA3998D}"/>
              </a:ext>
            </a:extLst>
          </p:cNvPr>
          <p:cNvSpPr/>
          <p:nvPr/>
        </p:nvSpPr>
        <p:spPr>
          <a:xfrm>
            <a:off x="5407729" y="2200118"/>
            <a:ext cx="493888" cy="513555"/>
          </a:xfrm>
          <a:prstGeom prst="ellips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Left Arrow 27">
            <a:extLst>
              <a:ext uri="{FF2B5EF4-FFF2-40B4-BE49-F238E27FC236}">
                <a16:creationId xmlns:a16="http://schemas.microsoft.com/office/drawing/2014/main" id="{891D26F5-31E6-CB23-B900-D650F4C06258}"/>
              </a:ext>
            </a:extLst>
          </p:cNvPr>
          <p:cNvSpPr/>
          <p:nvPr/>
        </p:nvSpPr>
        <p:spPr>
          <a:xfrm rot="10800000">
            <a:off x="6476114" y="1771336"/>
            <a:ext cx="1544592" cy="345789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Left Arrow 28">
            <a:extLst>
              <a:ext uri="{FF2B5EF4-FFF2-40B4-BE49-F238E27FC236}">
                <a16:creationId xmlns:a16="http://schemas.microsoft.com/office/drawing/2014/main" id="{96E96E66-743F-7267-ED67-7D5E6FF747D6}"/>
              </a:ext>
            </a:extLst>
          </p:cNvPr>
          <p:cNvSpPr/>
          <p:nvPr/>
        </p:nvSpPr>
        <p:spPr>
          <a:xfrm rot="16200000">
            <a:off x="4713927" y="3619536"/>
            <a:ext cx="1917345" cy="425381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714554-CEAC-E584-B6A8-54000C9D0FA8}"/>
              </a:ext>
            </a:extLst>
          </p:cNvPr>
          <p:cNvSpPr txBox="1"/>
          <p:nvPr/>
        </p:nvSpPr>
        <p:spPr>
          <a:xfrm>
            <a:off x="669471" y="2720427"/>
            <a:ext cx="4506421" cy="1734321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b="1" kern="1200" dirty="0">
                <a:solidFill>
                  <a:srgbClr val="000000"/>
                </a:solidFill>
                <a:latin typeface="Cambria" panose="02040503050406030204" pitchFamily="18" charset="0"/>
                <a:cs typeface="Calibri"/>
              </a:rPr>
              <a:t>Simple Past</a:t>
            </a:r>
          </a:p>
          <a:p>
            <a:pPr lvl="0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dirty="0">
                <a:latin typeface="Cambria" panose="02040503050406030204" pitchFamily="18" charset="0"/>
              </a:rPr>
              <a:t>Use the simple past when you say </a:t>
            </a:r>
            <a:r>
              <a:rPr lang="en-US" sz="2200" b="1" dirty="0">
                <a:latin typeface="Cambria" panose="02040503050406030204" pitchFamily="18" charset="0"/>
              </a:rPr>
              <a:t>when</a:t>
            </a:r>
            <a:r>
              <a:rPr lang="en-US" sz="2200" dirty="0">
                <a:latin typeface="Cambria" panose="02040503050406030204" pitchFamily="18" charset="0"/>
              </a:rPr>
              <a:t> something happened, so it is associated with </a:t>
            </a:r>
            <a:r>
              <a:rPr lang="en-US" sz="2200" b="1" dirty="0">
                <a:latin typeface="Cambria" panose="02040503050406030204" pitchFamily="18" charset="0"/>
              </a:rPr>
              <a:t>certain past time expressions</a:t>
            </a:r>
            <a:endParaRPr lang="en-US" sz="2200" kern="1200" dirty="0">
              <a:solidFill>
                <a:srgbClr val="000000"/>
              </a:solidFill>
              <a:latin typeface="Cambria" panose="02040503050406030204" pitchFamily="18" charset="0"/>
              <a:cs typeface="Calibri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0B07B7C-A97D-6B80-3EA6-0FF8EC7FE1F7}"/>
              </a:ext>
            </a:extLst>
          </p:cNvPr>
          <p:cNvSpPr txBox="1"/>
          <p:nvPr/>
        </p:nvSpPr>
        <p:spPr>
          <a:xfrm>
            <a:off x="6177645" y="2672296"/>
            <a:ext cx="5230586" cy="205594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03225" lvl="0" indent="-342900" algn="ctr" defTabSz="1689100">
              <a:lnSpc>
                <a:spcPct val="90000"/>
              </a:lnSpc>
            </a:pPr>
            <a:r>
              <a:rPr lang="en-US" sz="2200" b="1" kern="1200" dirty="0">
                <a:solidFill>
                  <a:srgbClr val="000000"/>
                </a:solidFill>
                <a:latin typeface="Cambria" panose="02040503050406030204" pitchFamily="18" charset="0"/>
                <a:cs typeface="Calibri"/>
              </a:rPr>
              <a:t> Simple Future</a:t>
            </a:r>
          </a:p>
          <a:p>
            <a:pPr marL="403225" lvl="0" indent="-342900" algn="ctr" defTabSz="1689100">
              <a:lnSpc>
                <a:spcPct val="90000"/>
              </a:lnSpc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Use the simple future for </a:t>
            </a:r>
          </a:p>
          <a:p>
            <a:pPr marL="284163" indent="-284163">
              <a:buAutoNum type="arabicPeriod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spontaneous decisions, making predictions</a:t>
            </a:r>
          </a:p>
          <a:p>
            <a:pPr marL="284163" indent="-284163">
              <a:buAutoNum type="arabicPeriod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promises, offers, refusals, threats, warning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D58EA8F-6851-10F5-8F06-15EEF04BE536}"/>
              </a:ext>
            </a:extLst>
          </p:cNvPr>
          <p:cNvSpPr txBox="1"/>
          <p:nvPr/>
        </p:nvSpPr>
        <p:spPr>
          <a:xfrm>
            <a:off x="2630458" y="5004133"/>
            <a:ext cx="6100996" cy="13788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03225" lvl="0" indent="-342900" algn="ctr" defTabSz="1689100">
              <a:lnSpc>
                <a:spcPct val="90000"/>
              </a:lnSpc>
            </a:pPr>
            <a:r>
              <a:rPr lang="en-US" sz="2200" b="1" kern="1200" dirty="0">
                <a:solidFill>
                  <a:srgbClr val="000000"/>
                </a:solidFill>
                <a:latin typeface="Cambria" panose="02040503050406030204" pitchFamily="18" charset="0"/>
                <a:cs typeface="Calibri"/>
              </a:rPr>
              <a:t>Simple Present</a:t>
            </a:r>
          </a:p>
          <a:p>
            <a:pPr marL="403225" lvl="0" indent="-342900" algn="ctr" defTabSz="1689100">
              <a:lnSpc>
                <a:spcPct val="90000"/>
              </a:lnSpc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Use the simple present for </a:t>
            </a:r>
          </a:p>
          <a:p>
            <a:pPr marL="284163" indent="-284163">
              <a:buAutoNum type="arabicPeriod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habits, daily routines, and schedules</a:t>
            </a:r>
          </a:p>
          <a:p>
            <a:pPr marL="284163" indent="-284163">
              <a:buAutoNum type="arabicPeriod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  <a:cs typeface="Cambria"/>
              </a:rPr>
              <a:t>facts or things that are generally true.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5D1FB2-46B8-9C76-6A17-FA59AFE8278C}"/>
              </a:ext>
            </a:extLst>
          </p:cNvPr>
          <p:cNvSpPr/>
          <p:nvPr/>
        </p:nvSpPr>
        <p:spPr>
          <a:xfrm>
            <a:off x="4760102" y="483664"/>
            <a:ext cx="1778059" cy="51355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Cambria" panose="02040503050406030204" pitchFamily="18" charset="0"/>
              </a:rPr>
              <a:t>NOW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EC3A3A2-95F3-0B1E-119B-295A0BB2469E}"/>
              </a:ext>
            </a:extLst>
          </p:cNvPr>
          <p:cNvSpPr/>
          <p:nvPr/>
        </p:nvSpPr>
        <p:spPr>
          <a:xfrm>
            <a:off x="8847687" y="1699096"/>
            <a:ext cx="1778059" cy="51355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Cambria" panose="02040503050406030204" pitchFamily="18" charset="0"/>
              </a:rPr>
              <a:t>FUTURE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610A41-3952-FDE8-7FAF-A775BC06F0AC}"/>
              </a:ext>
            </a:extLst>
          </p:cNvPr>
          <p:cNvSpPr/>
          <p:nvPr/>
        </p:nvSpPr>
        <p:spPr>
          <a:xfrm>
            <a:off x="982423" y="1699095"/>
            <a:ext cx="1778059" cy="51355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Cambria" panose="02040503050406030204" pitchFamily="18" charset="0"/>
              </a:rPr>
              <a:t>PAST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2176C9-EE63-BAF2-E4A0-3CCC64363F31}"/>
              </a:ext>
            </a:extLst>
          </p:cNvPr>
          <p:cNvSpPr txBox="1"/>
          <p:nvPr/>
        </p:nvSpPr>
        <p:spPr>
          <a:xfrm>
            <a:off x="511032" y="232609"/>
            <a:ext cx="23988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latin typeface="Cambria" panose="02040503050406030204" pitchFamily="18" charset="0"/>
              </a:rPr>
              <a:t>SIMPLE TENSES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998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861"/>
    </mc:Choice>
    <mc:Fallback xmlns="">
      <p:transition spd="slow" advTm="4038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651F9E6-2911-00DB-F6B0-AF99D245C7F4}"/>
              </a:ext>
            </a:extLst>
          </p:cNvPr>
          <p:cNvCxnSpPr>
            <a:cxnSpLocks/>
          </p:cNvCxnSpPr>
          <p:nvPr/>
        </p:nvCxnSpPr>
        <p:spPr>
          <a:xfrm>
            <a:off x="702129" y="2541018"/>
            <a:ext cx="11005457" cy="0"/>
          </a:xfrm>
          <a:prstGeom prst="straightConnector1">
            <a:avLst/>
          </a:prstGeom>
          <a:ln w="57150" cmpd="sng">
            <a:solidFill>
              <a:schemeClr val="accent1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A5D1D8C-685D-3EBC-68A6-1553B9DCC28B}"/>
              </a:ext>
            </a:extLst>
          </p:cNvPr>
          <p:cNvCxnSpPr>
            <a:cxnSpLocks/>
          </p:cNvCxnSpPr>
          <p:nvPr/>
        </p:nvCxnSpPr>
        <p:spPr>
          <a:xfrm flipV="1">
            <a:off x="6181589" y="1144334"/>
            <a:ext cx="0" cy="1390496"/>
          </a:xfrm>
          <a:prstGeom prst="line">
            <a:avLst/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id="{8B2DE0DA-23D6-7EB2-8DA6-5604C16F06B9}"/>
              </a:ext>
            </a:extLst>
          </p:cNvPr>
          <p:cNvSpPr/>
          <p:nvPr/>
        </p:nvSpPr>
        <p:spPr>
          <a:xfrm>
            <a:off x="3253869" y="2421501"/>
            <a:ext cx="298824" cy="25399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FB4E98B8-2830-AD61-15B8-DC19C438E014}"/>
              </a:ext>
            </a:extLst>
          </p:cNvPr>
          <p:cNvSpPr/>
          <p:nvPr/>
        </p:nvSpPr>
        <p:spPr>
          <a:xfrm>
            <a:off x="8396837" y="2421501"/>
            <a:ext cx="298824" cy="25399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E217B7B-896F-CADF-6AEE-49EE1FA3CF54}"/>
              </a:ext>
            </a:extLst>
          </p:cNvPr>
          <p:cNvCxnSpPr/>
          <p:nvPr/>
        </p:nvCxnSpPr>
        <p:spPr>
          <a:xfrm flipV="1">
            <a:off x="2831718" y="1868671"/>
            <a:ext cx="0" cy="1016000"/>
          </a:xfrm>
          <a:prstGeom prst="line">
            <a:avLst/>
          </a:prstGeom>
          <a:ln w="285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63649676-567F-6593-28B5-7C58E48CDD24}"/>
              </a:ext>
            </a:extLst>
          </p:cNvPr>
          <p:cNvCxnSpPr/>
          <p:nvPr/>
        </p:nvCxnSpPr>
        <p:spPr>
          <a:xfrm flipV="1">
            <a:off x="3940359" y="1868671"/>
            <a:ext cx="0" cy="1016002"/>
          </a:xfrm>
          <a:prstGeom prst="line">
            <a:avLst/>
          </a:prstGeom>
          <a:ln w="285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1787A011-4536-6A44-F403-2698B0795810}"/>
              </a:ext>
            </a:extLst>
          </p:cNvPr>
          <p:cNvCxnSpPr/>
          <p:nvPr/>
        </p:nvCxnSpPr>
        <p:spPr>
          <a:xfrm>
            <a:off x="2955043" y="2062906"/>
            <a:ext cx="80682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800F8A4-0823-87AC-5CFF-F47C2BAA286C}"/>
              </a:ext>
            </a:extLst>
          </p:cNvPr>
          <p:cNvCxnSpPr/>
          <p:nvPr/>
        </p:nvCxnSpPr>
        <p:spPr>
          <a:xfrm flipV="1">
            <a:off x="5332503" y="1220968"/>
            <a:ext cx="0" cy="3444690"/>
          </a:xfrm>
          <a:prstGeom prst="line">
            <a:avLst/>
          </a:prstGeom>
          <a:ln w="285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8AC88F76-F6A0-B708-BC1D-3436727E5644}"/>
              </a:ext>
            </a:extLst>
          </p:cNvPr>
          <p:cNvCxnSpPr/>
          <p:nvPr/>
        </p:nvCxnSpPr>
        <p:spPr>
          <a:xfrm>
            <a:off x="5743103" y="2089590"/>
            <a:ext cx="80682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3C10466B-5EA5-03B0-68AD-019CA64CA9BC}"/>
              </a:ext>
            </a:extLst>
          </p:cNvPr>
          <p:cNvCxnSpPr/>
          <p:nvPr/>
        </p:nvCxnSpPr>
        <p:spPr>
          <a:xfrm flipV="1">
            <a:off x="8019512" y="1874653"/>
            <a:ext cx="0" cy="1016000"/>
          </a:xfrm>
          <a:prstGeom prst="line">
            <a:avLst/>
          </a:prstGeom>
          <a:ln w="285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D423AC2A-C2E3-5CFA-61AA-76731141DA8B}"/>
              </a:ext>
            </a:extLst>
          </p:cNvPr>
          <p:cNvCxnSpPr/>
          <p:nvPr/>
        </p:nvCxnSpPr>
        <p:spPr>
          <a:xfrm flipV="1">
            <a:off x="9128153" y="1874653"/>
            <a:ext cx="0" cy="1016002"/>
          </a:xfrm>
          <a:prstGeom prst="line">
            <a:avLst/>
          </a:prstGeom>
          <a:ln w="28575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FDF12C5D-321E-8D46-7EBC-3614154D4750}"/>
              </a:ext>
            </a:extLst>
          </p:cNvPr>
          <p:cNvCxnSpPr/>
          <p:nvPr/>
        </p:nvCxnSpPr>
        <p:spPr>
          <a:xfrm>
            <a:off x="8142837" y="2068888"/>
            <a:ext cx="806823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Left Arrow 51">
            <a:extLst>
              <a:ext uri="{FF2B5EF4-FFF2-40B4-BE49-F238E27FC236}">
                <a16:creationId xmlns:a16="http://schemas.microsoft.com/office/drawing/2014/main" id="{A00A94EB-A1CF-103D-9BF6-04A436C4A597}"/>
              </a:ext>
            </a:extLst>
          </p:cNvPr>
          <p:cNvSpPr/>
          <p:nvPr/>
        </p:nvSpPr>
        <p:spPr>
          <a:xfrm>
            <a:off x="5640559" y="4124597"/>
            <a:ext cx="594182" cy="345789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Left Arrow 52">
            <a:extLst>
              <a:ext uri="{FF2B5EF4-FFF2-40B4-BE49-F238E27FC236}">
                <a16:creationId xmlns:a16="http://schemas.microsoft.com/office/drawing/2014/main" id="{1D2D1A38-B8C4-A1A8-1BB1-8DFF81CF662B}"/>
              </a:ext>
            </a:extLst>
          </p:cNvPr>
          <p:cNvSpPr/>
          <p:nvPr/>
        </p:nvSpPr>
        <p:spPr>
          <a:xfrm rot="10800000">
            <a:off x="6332694" y="4124592"/>
            <a:ext cx="630369" cy="345789"/>
          </a:xfrm>
          <a:prstGeom prst="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9C07EF5-8D61-58C7-0BFB-A799306C7548}"/>
              </a:ext>
            </a:extLst>
          </p:cNvPr>
          <p:cNvSpPr/>
          <p:nvPr/>
        </p:nvSpPr>
        <p:spPr>
          <a:xfrm>
            <a:off x="5292559" y="565600"/>
            <a:ext cx="1778059" cy="51355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Cambria" panose="02040503050406030204" pitchFamily="18" charset="0"/>
              </a:rPr>
              <a:t>NOW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CBB0A3-5AB0-3C97-668C-428CE8AA7204}"/>
              </a:ext>
            </a:extLst>
          </p:cNvPr>
          <p:cNvSpPr/>
          <p:nvPr/>
        </p:nvSpPr>
        <p:spPr>
          <a:xfrm>
            <a:off x="7692317" y="1204331"/>
            <a:ext cx="1778059" cy="51355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Cambria" panose="02040503050406030204" pitchFamily="18" charset="0"/>
              </a:rPr>
              <a:t>FUTURE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E0C47CE-2543-FC2D-1573-FEA5D74B3766}"/>
              </a:ext>
            </a:extLst>
          </p:cNvPr>
          <p:cNvSpPr/>
          <p:nvPr/>
        </p:nvSpPr>
        <p:spPr>
          <a:xfrm>
            <a:off x="2513455" y="1236995"/>
            <a:ext cx="1778059" cy="51355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Cambria" panose="02040503050406030204" pitchFamily="18" charset="0"/>
              </a:rPr>
              <a:t>PAST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410E31-53BA-727A-23B6-E1AAEE12C698}"/>
              </a:ext>
            </a:extLst>
          </p:cNvPr>
          <p:cNvSpPr txBox="1"/>
          <p:nvPr/>
        </p:nvSpPr>
        <p:spPr>
          <a:xfrm>
            <a:off x="7570967" y="2986359"/>
            <a:ext cx="3322122" cy="13111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03225" lvl="0" indent="-342900" algn="ctr" defTabSz="1689100">
              <a:lnSpc>
                <a:spcPct val="90000"/>
              </a:lnSpc>
            </a:pPr>
            <a:r>
              <a:rPr lang="en-US" sz="2200" b="1" kern="1200" dirty="0">
                <a:solidFill>
                  <a:srgbClr val="000000"/>
                </a:solidFill>
                <a:latin typeface="Cambria" panose="02040503050406030204" pitchFamily="18" charset="0"/>
                <a:cs typeface="Calibri"/>
              </a:rPr>
              <a:t>Future Progressive</a:t>
            </a:r>
          </a:p>
          <a:p>
            <a:pPr marL="95250" lvl="0" indent="-34925" algn="ctr" defTabSz="1689100">
              <a:lnSpc>
                <a:spcPct val="90000"/>
              </a:lnSpc>
            </a:pPr>
            <a:r>
              <a:rPr lang="en-US" sz="2200" dirty="0">
                <a:solidFill>
                  <a:srgbClr val="000000"/>
                </a:solidFill>
                <a:latin typeface="Cambria" panose="02040503050406030204" pitchFamily="18" charset="0"/>
                <a:cs typeface="Calibri"/>
              </a:rPr>
              <a:t>Use for actions that will be happening for a length of time in the future.</a:t>
            </a:r>
            <a:endParaRPr lang="en-US" sz="2200" kern="1200" dirty="0">
              <a:solidFill>
                <a:srgbClr val="000000"/>
              </a:solidFill>
              <a:latin typeface="Cambria" panose="02040503050406030204" pitchFamily="18" charset="0"/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EE074B-7B72-EE54-4A86-5C5208241464}"/>
              </a:ext>
            </a:extLst>
          </p:cNvPr>
          <p:cNvSpPr txBox="1"/>
          <p:nvPr/>
        </p:nvSpPr>
        <p:spPr>
          <a:xfrm>
            <a:off x="5449122" y="4612195"/>
            <a:ext cx="3132225" cy="112492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b="1" kern="1200" dirty="0">
                <a:solidFill>
                  <a:srgbClr val="000000"/>
                </a:solidFill>
                <a:latin typeface="Cambria" panose="02040503050406030204" pitchFamily="18" charset="0"/>
                <a:cs typeface="Calibri"/>
              </a:rPr>
              <a:t>Present Progressive</a:t>
            </a:r>
          </a:p>
          <a:p>
            <a:pPr marL="112713"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dirty="0">
                <a:latin typeface="Cambria" panose="02040503050406030204" pitchFamily="18" charset="0"/>
              </a:rPr>
              <a:t>Use for actions happening now.</a:t>
            </a:r>
            <a:endParaRPr lang="en-US" sz="2200" kern="1200" dirty="0">
              <a:solidFill>
                <a:srgbClr val="000000"/>
              </a:solidFill>
              <a:latin typeface="Cambria" panose="02040503050406030204" pitchFamily="18" charset="0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F93BED7-1E07-D33A-0611-5E0225CCB60E}"/>
              </a:ext>
            </a:extLst>
          </p:cNvPr>
          <p:cNvSpPr txBox="1"/>
          <p:nvPr/>
        </p:nvSpPr>
        <p:spPr>
          <a:xfrm>
            <a:off x="1086254" y="3120913"/>
            <a:ext cx="3735849" cy="1734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b="1" kern="1200" dirty="0">
                <a:solidFill>
                  <a:srgbClr val="000000"/>
                </a:solidFill>
                <a:latin typeface="Cambria" panose="02040503050406030204" pitchFamily="18" charset="0"/>
                <a:cs typeface="Calibri"/>
              </a:rPr>
              <a:t>Past Progressive</a:t>
            </a:r>
          </a:p>
          <a:p>
            <a:pPr lvl="0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dirty="0">
                <a:latin typeface="Cambria" panose="02040503050406030204" pitchFamily="18" charset="0"/>
              </a:rPr>
              <a:t>Use the past progressive for actions happening for a length of time in the past when another happened.  </a:t>
            </a:r>
            <a:endParaRPr lang="en-US" sz="2200" kern="1200" dirty="0">
              <a:solidFill>
                <a:srgbClr val="000000"/>
              </a:solidFill>
              <a:latin typeface="Cambria" panose="02040503050406030204" pitchFamily="18" charset="0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FC8459-1BD6-2B5D-38E5-5AD16AA1E305}"/>
              </a:ext>
            </a:extLst>
          </p:cNvPr>
          <p:cNvSpPr txBox="1"/>
          <p:nvPr/>
        </p:nvSpPr>
        <p:spPr>
          <a:xfrm>
            <a:off x="775503" y="277792"/>
            <a:ext cx="26621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latin typeface="Cambria" panose="02040503050406030204" pitchFamily="18" charset="0"/>
              </a:rPr>
              <a:t>PROGRESSIVE TENSES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632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758"/>
    </mc:Choice>
    <mc:Fallback xmlns="">
      <p:transition spd="slow" advTm="274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8F4FFA9-8982-CE5B-FFCB-68AE3470CCA1}"/>
              </a:ext>
            </a:extLst>
          </p:cNvPr>
          <p:cNvCxnSpPr>
            <a:cxnSpLocks/>
          </p:cNvCxnSpPr>
          <p:nvPr/>
        </p:nvCxnSpPr>
        <p:spPr>
          <a:xfrm flipV="1">
            <a:off x="963386" y="2697365"/>
            <a:ext cx="10466613" cy="12701"/>
          </a:xfrm>
          <a:prstGeom prst="straightConnector1">
            <a:avLst/>
          </a:prstGeom>
          <a:ln w="57150" cmpd="sng">
            <a:solidFill>
              <a:schemeClr val="accent1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FFF80F1-211A-5332-6AC6-ED72D709AAC3}"/>
              </a:ext>
            </a:extLst>
          </p:cNvPr>
          <p:cNvCxnSpPr>
            <a:cxnSpLocks/>
          </p:cNvCxnSpPr>
          <p:nvPr/>
        </p:nvCxnSpPr>
        <p:spPr>
          <a:xfrm flipV="1">
            <a:off x="5750585" y="1306870"/>
            <a:ext cx="0" cy="1390496"/>
          </a:xfrm>
          <a:prstGeom prst="line">
            <a:avLst/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Oval 14">
            <a:extLst>
              <a:ext uri="{FF2B5EF4-FFF2-40B4-BE49-F238E27FC236}">
                <a16:creationId xmlns:a16="http://schemas.microsoft.com/office/drawing/2014/main" id="{1AE252B5-A057-E278-5CDC-77318EAD8713}"/>
              </a:ext>
            </a:extLst>
          </p:cNvPr>
          <p:cNvSpPr>
            <a:spLocks noChangeAspect="1"/>
          </p:cNvSpPr>
          <p:nvPr/>
        </p:nvSpPr>
        <p:spPr>
          <a:xfrm>
            <a:off x="2308954" y="2650544"/>
            <a:ext cx="180478" cy="15340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224D72D-1A72-5500-C2A2-AA330936E452}"/>
              </a:ext>
            </a:extLst>
          </p:cNvPr>
          <p:cNvSpPr>
            <a:spLocks noChangeAspect="1"/>
          </p:cNvSpPr>
          <p:nvPr/>
        </p:nvSpPr>
        <p:spPr>
          <a:xfrm>
            <a:off x="3750721" y="2650544"/>
            <a:ext cx="180478" cy="15340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6" name="Curved Connector 55">
            <a:extLst>
              <a:ext uri="{FF2B5EF4-FFF2-40B4-BE49-F238E27FC236}">
                <a16:creationId xmlns:a16="http://schemas.microsoft.com/office/drawing/2014/main" id="{C99DB4BC-B8ED-8463-1FEA-6F2FBE8E5331}"/>
              </a:ext>
            </a:extLst>
          </p:cNvPr>
          <p:cNvCxnSpPr/>
          <p:nvPr/>
        </p:nvCxnSpPr>
        <p:spPr>
          <a:xfrm rot="5400000" flipH="1" flipV="1">
            <a:off x="3145476" y="1916961"/>
            <a:ext cx="12700" cy="1441767"/>
          </a:xfrm>
          <a:prstGeom prst="curvedConnector3">
            <a:avLst>
              <a:gd name="adj1" fmla="val 3600000"/>
            </a:avLst>
          </a:prstGeom>
          <a:ln>
            <a:headEnd type="non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Curved Connector 56">
            <a:extLst>
              <a:ext uri="{FF2B5EF4-FFF2-40B4-BE49-F238E27FC236}">
                <a16:creationId xmlns:a16="http://schemas.microsoft.com/office/drawing/2014/main" id="{01A66BAA-2C05-6C29-BE69-22339E84FC94}"/>
              </a:ext>
            </a:extLst>
          </p:cNvPr>
          <p:cNvCxnSpPr/>
          <p:nvPr/>
        </p:nvCxnSpPr>
        <p:spPr>
          <a:xfrm rot="5400000" flipH="1" flipV="1">
            <a:off x="5015911" y="2018560"/>
            <a:ext cx="12700" cy="1441767"/>
          </a:xfrm>
          <a:prstGeom prst="curvedConnector3">
            <a:avLst>
              <a:gd name="adj1" fmla="val 3600000"/>
            </a:avLst>
          </a:prstGeom>
          <a:ln>
            <a:headEnd type="non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Oval 57">
            <a:extLst>
              <a:ext uri="{FF2B5EF4-FFF2-40B4-BE49-F238E27FC236}">
                <a16:creationId xmlns:a16="http://schemas.microsoft.com/office/drawing/2014/main" id="{5B116146-1E39-D34F-F533-5D6AC02340DC}"/>
              </a:ext>
            </a:extLst>
          </p:cNvPr>
          <p:cNvSpPr>
            <a:spLocks noChangeAspect="1"/>
          </p:cNvSpPr>
          <p:nvPr/>
        </p:nvSpPr>
        <p:spPr>
          <a:xfrm>
            <a:off x="4243026" y="2633363"/>
            <a:ext cx="180478" cy="15340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60EACED8-A24B-6A8F-347B-E341A48114D2}"/>
              </a:ext>
            </a:extLst>
          </p:cNvPr>
          <p:cNvSpPr>
            <a:spLocks noChangeAspect="1"/>
          </p:cNvSpPr>
          <p:nvPr/>
        </p:nvSpPr>
        <p:spPr>
          <a:xfrm>
            <a:off x="5652906" y="2620662"/>
            <a:ext cx="180478" cy="15340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E8EBFD7B-9F13-C37A-36CB-F38367689A62}"/>
              </a:ext>
            </a:extLst>
          </p:cNvPr>
          <p:cNvSpPr>
            <a:spLocks noChangeAspect="1"/>
          </p:cNvSpPr>
          <p:nvPr/>
        </p:nvSpPr>
        <p:spPr>
          <a:xfrm>
            <a:off x="6957155" y="2650545"/>
            <a:ext cx="180478" cy="15340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3CD826F9-EB8A-0DD4-97BB-05FE3E8DA707}"/>
              </a:ext>
            </a:extLst>
          </p:cNvPr>
          <p:cNvSpPr>
            <a:spLocks noChangeAspect="1"/>
          </p:cNvSpPr>
          <p:nvPr/>
        </p:nvSpPr>
        <p:spPr>
          <a:xfrm>
            <a:off x="8398922" y="2650545"/>
            <a:ext cx="180478" cy="153407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2" name="Curved Connector 61">
            <a:extLst>
              <a:ext uri="{FF2B5EF4-FFF2-40B4-BE49-F238E27FC236}">
                <a16:creationId xmlns:a16="http://schemas.microsoft.com/office/drawing/2014/main" id="{BD01D616-7897-4EF2-00FA-9D390737BBD5}"/>
              </a:ext>
            </a:extLst>
          </p:cNvPr>
          <p:cNvCxnSpPr/>
          <p:nvPr/>
        </p:nvCxnSpPr>
        <p:spPr>
          <a:xfrm rot="5400000" flipH="1" flipV="1">
            <a:off x="7793677" y="1916962"/>
            <a:ext cx="12700" cy="1441767"/>
          </a:xfrm>
          <a:prstGeom prst="curvedConnector3">
            <a:avLst>
              <a:gd name="adj1" fmla="val 3600000"/>
            </a:avLst>
          </a:prstGeom>
          <a:ln>
            <a:headEnd type="none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7486F6D5-86FF-BA37-CB5E-0CC71A190039}"/>
              </a:ext>
            </a:extLst>
          </p:cNvPr>
          <p:cNvSpPr/>
          <p:nvPr/>
        </p:nvSpPr>
        <p:spPr>
          <a:xfrm>
            <a:off x="4982666" y="740289"/>
            <a:ext cx="1778059" cy="51355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Cambria" panose="02040503050406030204" pitchFamily="18" charset="0"/>
              </a:rPr>
              <a:t>NOW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1C72A48-4755-DC28-8FCC-F277268B6D5A}"/>
              </a:ext>
            </a:extLst>
          </p:cNvPr>
          <p:cNvSpPr/>
          <p:nvPr/>
        </p:nvSpPr>
        <p:spPr>
          <a:xfrm>
            <a:off x="8792324" y="1930284"/>
            <a:ext cx="1778059" cy="51355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Cambria" panose="02040503050406030204" pitchFamily="18" charset="0"/>
              </a:rPr>
              <a:t>FUTURE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B9F3E15-43A7-FC13-ED91-B748D2416AED}"/>
              </a:ext>
            </a:extLst>
          </p:cNvPr>
          <p:cNvSpPr/>
          <p:nvPr/>
        </p:nvSpPr>
        <p:spPr>
          <a:xfrm>
            <a:off x="1129760" y="1990263"/>
            <a:ext cx="1284854" cy="51355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Cambria" panose="02040503050406030204" pitchFamily="18" charset="0"/>
              </a:rPr>
              <a:t>PAST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8008972-008D-0463-E510-707765002B8F}"/>
              </a:ext>
            </a:extLst>
          </p:cNvPr>
          <p:cNvSpPr txBox="1"/>
          <p:nvPr/>
        </p:nvSpPr>
        <p:spPr>
          <a:xfrm>
            <a:off x="7445439" y="3053398"/>
            <a:ext cx="2982258" cy="161582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03225" lvl="0" indent="-342900" algn="ctr" defTabSz="1689100">
              <a:lnSpc>
                <a:spcPct val="90000"/>
              </a:lnSpc>
            </a:pPr>
            <a:r>
              <a:rPr lang="en-US" sz="2200" b="1" kern="1200" dirty="0">
                <a:solidFill>
                  <a:srgbClr val="000000"/>
                </a:solidFill>
                <a:latin typeface="Cambria" panose="02040503050406030204" pitchFamily="18" charset="0"/>
                <a:cs typeface="Calibri"/>
              </a:rPr>
              <a:t>Future Perfect</a:t>
            </a:r>
          </a:p>
          <a:p>
            <a:pPr marL="47625" lvl="0" indent="12700" algn="ctr" defTabSz="1689100">
              <a:lnSpc>
                <a:spcPct val="90000"/>
              </a:lnSpc>
            </a:pPr>
            <a:r>
              <a:rPr lang="en-US" sz="2200" dirty="0">
                <a:solidFill>
                  <a:srgbClr val="000000"/>
                </a:solidFill>
                <a:latin typeface="Cambria" panose="02040503050406030204" pitchFamily="18" charset="0"/>
                <a:cs typeface="Calibri"/>
              </a:rPr>
              <a:t>Use for actions that will happen in the future before another action.</a:t>
            </a:r>
            <a:endParaRPr lang="en-US" sz="2200" kern="1200" dirty="0">
              <a:solidFill>
                <a:srgbClr val="000000"/>
              </a:solidFill>
              <a:latin typeface="Cambria" panose="02040503050406030204" pitchFamily="18" charset="0"/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511D47E-61C0-C801-4F5D-DCAE69C55D63}"/>
              </a:ext>
            </a:extLst>
          </p:cNvPr>
          <p:cNvSpPr txBox="1"/>
          <p:nvPr/>
        </p:nvSpPr>
        <p:spPr>
          <a:xfrm>
            <a:off x="4374394" y="3035083"/>
            <a:ext cx="2772168" cy="173432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b="1" kern="1200" dirty="0">
                <a:solidFill>
                  <a:srgbClr val="000000"/>
                </a:solidFill>
                <a:latin typeface="Cambria" panose="02040503050406030204" pitchFamily="18" charset="0"/>
                <a:cs typeface="Calibri"/>
              </a:rPr>
              <a:t>Present Perfect</a:t>
            </a:r>
          </a:p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dirty="0">
                <a:latin typeface="Cambria" panose="02040503050406030204" pitchFamily="18" charset="0"/>
              </a:rPr>
              <a:t>Use for actions happened in the past before the present moment</a:t>
            </a:r>
            <a:endParaRPr lang="en-US" sz="2200" kern="1200" dirty="0">
              <a:solidFill>
                <a:srgbClr val="000000"/>
              </a:solidFill>
              <a:latin typeface="Cambria" panose="02040503050406030204" pitchFamily="18" charset="0"/>
              <a:cs typeface="Calibri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F81730F-7F78-54C9-F8CD-6D40FA8655AD}"/>
              </a:ext>
            </a:extLst>
          </p:cNvPr>
          <p:cNvSpPr txBox="1"/>
          <p:nvPr/>
        </p:nvSpPr>
        <p:spPr>
          <a:xfrm>
            <a:off x="1187904" y="3146501"/>
            <a:ext cx="2887613" cy="14296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b="1" kern="1200" dirty="0">
                <a:solidFill>
                  <a:srgbClr val="000000"/>
                </a:solidFill>
                <a:latin typeface="Cambria" panose="02040503050406030204" pitchFamily="18" charset="0"/>
                <a:cs typeface="Calibri"/>
              </a:rPr>
              <a:t>Past Perfect</a:t>
            </a:r>
          </a:p>
          <a:p>
            <a:pPr lvl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200" dirty="0">
                <a:latin typeface="Cambria" panose="02040503050406030204" pitchFamily="18" charset="0"/>
              </a:rPr>
              <a:t>Use for action happened in the past before another action.</a:t>
            </a:r>
            <a:endParaRPr lang="en-US" sz="2200" kern="1200" dirty="0">
              <a:solidFill>
                <a:srgbClr val="000000"/>
              </a:solidFill>
              <a:latin typeface="Cambria" panose="02040503050406030204" pitchFamily="18" charset="0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697C37-A17C-07DC-FB50-34E7326ACB15}"/>
              </a:ext>
            </a:extLst>
          </p:cNvPr>
          <p:cNvSpPr txBox="1"/>
          <p:nvPr/>
        </p:nvSpPr>
        <p:spPr>
          <a:xfrm>
            <a:off x="775504" y="277792"/>
            <a:ext cx="23988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latin typeface="Cambria" panose="02040503050406030204" pitchFamily="18" charset="0"/>
              </a:rPr>
              <a:t>PERFECT TENSES</a:t>
            </a:r>
          </a:p>
        </p:txBody>
      </p:sp>
    </p:spTree>
    <p:extLst>
      <p:ext uri="{BB962C8B-B14F-4D97-AF65-F5344CB8AC3E}">
        <p14:creationId xmlns:p14="http://schemas.microsoft.com/office/powerpoint/2010/main" val="92013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815"/>
    </mc:Choice>
    <mc:Fallback xmlns="">
      <p:transition spd="slow" advTm="31881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23E96DF-8100-7636-1D2F-58D4244028B7}"/>
              </a:ext>
            </a:extLst>
          </p:cNvPr>
          <p:cNvSpPr txBox="1">
            <a:spLocks/>
          </p:cNvSpPr>
          <p:nvPr/>
        </p:nvSpPr>
        <p:spPr bwMode="black">
          <a:xfrm>
            <a:off x="5498590" y="988741"/>
            <a:ext cx="5888754" cy="4880518"/>
          </a:xfrm>
          <a:prstGeom prst="rect">
            <a:avLst/>
          </a:prstGeom>
          <a:noFill/>
          <a:ln>
            <a:noFill/>
          </a:ln>
        </p:spPr>
        <p:txBody>
          <a:bodyPr vert="horz" wrap="square" lIns="274320" tIns="182880" rIns="27432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4800" kern="1200" cap="all" spc="200" baseline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Math and me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E5BD17F-C95C-40ED-8D04-03295D46F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203DEB5-0B19-4F8E-84E2-00F5861C96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38656" y="0"/>
            <a:ext cx="321564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1689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6416"/>
    </mc:Choice>
    <mc:Fallback xmlns="">
      <p:transition spd="slow" advTm="1641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8C116-1DAF-F26A-5D1F-862F24125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199" y="1981285"/>
            <a:ext cx="10087113" cy="42616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ID" sz="2500" b="1" u="sng" dirty="0">
                <a:latin typeface="Cambria" panose="02040503050406030204" pitchFamily="18" charset="0"/>
              </a:rPr>
              <a:t>At the end of today’s meeting:</a:t>
            </a:r>
            <a:endParaRPr lang="en-ID" sz="2500" b="1" u="sng" dirty="0">
              <a:effectLst/>
              <a:latin typeface="Cambria" panose="02040503050406030204" pitchFamily="18" charset="0"/>
            </a:endParaRPr>
          </a:p>
          <a:p>
            <a:pPr marL="365125" indent="-365125">
              <a:buFont typeface="Arial" panose="020B0604020202020204" pitchFamily="34" charset="0"/>
              <a:buChar char="•"/>
            </a:pPr>
            <a:r>
              <a:rPr lang="en-ID" sz="2500" dirty="0">
                <a:effectLst/>
                <a:latin typeface="Cambria" panose="02040503050406030204" pitchFamily="18" charset="0"/>
              </a:rPr>
              <a:t>You will be able to introduce yourself and friends.</a:t>
            </a:r>
          </a:p>
          <a:p>
            <a:pPr marL="365125" indent="-365125">
              <a:buFont typeface="Arial" panose="020B0604020202020204" pitchFamily="34" charset="0"/>
              <a:buChar char="•"/>
            </a:pPr>
            <a:r>
              <a:rPr lang="en-ID" sz="2500" dirty="0">
                <a:latin typeface="Cambria" panose="02040503050406030204" pitchFamily="18" charset="0"/>
              </a:rPr>
              <a:t>You will be able to introduce your business.</a:t>
            </a:r>
          </a:p>
          <a:p>
            <a:pPr marL="0" indent="0">
              <a:buNone/>
            </a:pPr>
            <a:endParaRPr lang="en-ID" sz="2500" dirty="0">
              <a:effectLst/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ID" sz="2500" dirty="0">
                <a:latin typeface="Cambria" panose="02040503050406030204" pitchFamily="18" charset="0"/>
              </a:rPr>
              <a:t>Let me introduce myself:</a:t>
            </a:r>
          </a:p>
          <a:p>
            <a:pPr marL="0" indent="0">
              <a:buNone/>
            </a:pPr>
            <a:r>
              <a:rPr lang="en-ID" sz="2500" dirty="0">
                <a:effectLst/>
                <a:latin typeface="Cambria" panose="02040503050406030204" pitchFamily="18" charset="0"/>
              </a:rPr>
              <a:t>My name is Itha Priyastiti. I</a:t>
            </a:r>
            <a:r>
              <a:rPr lang="en-US" sz="2500" dirty="0">
                <a:latin typeface="Cambria" panose="02040503050406030204" pitchFamily="18" charset="0"/>
              </a:rPr>
              <a:t> am Indonesia and I am an English lecturer in Universitas Kristen </a:t>
            </a:r>
            <a:r>
              <a:rPr lang="en-US" sz="2500" dirty="0" err="1">
                <a:latin typeface="Cambria" panose="02040503050406030204" pitchFamily="18" charset="0"/>
              </a:rPr>
              <a:t>Wira</a:t>
            </a:r>
            <a:r>
              <a:rPr lang="en-US" sz="2500" dirty="0">
                <a:latin typeface="Cambria" panose="02040503050406030204" pitchFamily="18" charset="0"/>
              </a:rPr>
              <a:t> </a:t>
            </a:r>
            <a:r>
              <a:rPr lang="en-US" sz="2500" dirty="0" err="1">
                <a:latin typeface="Cambria" panose="02040503050406030204" pitchFamily="18" charset="0"/>
              </a:rPr>
              <a:t>Wacana</a:t>
            </a:r>
            <a:r>
              <a:rPr lang="en-US" sz="2500" dirty="0">
                <a:latin typeface="Cambria" panose="02040503050406030204" pitchFamily="18" charset="0"/>
              </a:rPr>
              <a:t> Sumba. </a:t>
            </a:r>
            <a:endParaRPr lang="en-ID" sz="2500" dirty="0">
              <a:effectLst/>
              <a:latin typeface="Cambria" panose="02040503050406030204" pitchFamily="18" charset="0"/>
            </a:endParaRPr>
          </a:p>
        </p:txBody>
      </p:sp>
      <p:sp>
        <p:nvSpPr>
          <p:cNvPr id="6" name="Pentagon 5">
            <a:extLst>
              <a:ext uri="{FF2B5EF4-FFF2-40B4-BE49-F238E27FC236}">
                <a16:creationId xmlns:a16="http://schemas.microsoft.com/office/drawing/2014/main" id="{A6C4567E-A63A-B37D-1200-E04227C71B06}"/>
              </a:ext>
            </a:extLst>
          </p:cNvPr>
          <p:cNvSpPr/>
          <p:nvPr/>
        </p:nvSpPr>
        <p:spPr>
          <a:xfrm>
            <a:off x="965200" y="522420"/>
            <a:ext cx="6785113" cy="108621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latin typeface="Cambria" panose="02040503050406030204" pitchFamily="18" charset="0"/>
              </a:rPr>
              <a:t>Expectation</a:t>
            </a:r>
            <a:endParaRPr 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33054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146"/>
    </mc:Choice>
    <mc:Fallback xmlns="">
      <p:transition spd="slow" advTm="8714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8C116-1DAF-F26A-5D1F-862F24125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542" y="955185"/>
            <a:ext cx="9978082" cy="6665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500" dirty="0">
                <a:latin typeface="Cambria" panose="02040503050406030204" pitchFamily="18" charset="0"/>
              </a:rPr>
              <a:t>Let me introduce my friends!</a:t>
            </a:r>
          </a:p>
        </p:txBody>
      </p:sp>
      <p:pic>
        <p:nvPicPr>
          <p:cNvPr id="11" name="Graphic 10" descr="Family with boy with solid fill">
            <a:extLst>
              <a:ext uri="{FF2B5EF4-FFF2-40B4-BE49-F238E27FC236}">
                <a16:creationId xmlns:a16="http://schemas.microsoft.com/office/drawing/2014/main" id="{3AA4952B-A3FC-D4BE-14A9-4F2FB2E6F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358790" y="4598802"/>
            <a:ext cx="914400" cy="914400"/>
          </a:xfrm>
          <a:prstGeom prst="rect">
            <a:avLst/>
          </a:prstGeom>
        </p:spPr>
      </p:pic>
      <p:pic>
        <p:nvPicPr>
          <p:cNvPr id="13" name="Graphic 12" descr="Man with solid fill">
            <a:extLst>
              <a:ext uri="{FF2B5EF4-FFF2-40B4-BE49-F238E27FC236}">
                <a16:creationId xmlns:a16="http://schemas.microsoft.com/office/drawing/2014/main" id="{A00220E5-D179-81A9-1F33-99BC520699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58790" y="3495129"/>
            <a:ext cx="914400" cy="914400"/>
          </a:xfrm>
          <a:prstGeom prst="rect">
            <a:avLst/>
          </a:prstGeom>
        </p:spPr>
      </p:pic>
      <p:pic>
        <p:nvPicPr>
          <p:cNvPr id="17" name="Graphic 16" descr="Woman with solid fill">
            <a:extLst>
              <a:ext uri="{FF2B5EF4-FFF2-40B4-BE49-F238E27FC236}">
                <a16:creationId xmlns:a16="http://schemas.microsoft.com/office/drawing/2014/main" id="{A3C1DAD9-6F9B-68C0-7F0E-9F19BC1D3C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58790" y="2329843"/>
            <a:ext cx="914400" cy="914400"/>
          </a:xfrm>
          <a:prstGeom prst="rect">
            <a:avLst/>
          </a:prstGeom>
        </p:spPr>
      </p:pic>
      <p:sp>
        <p:nvSpPr>
          <p:cNvPr id="18" name="Line Callout 2 17">
            <a:extLst>
              <a:ext uri="{FF2B5EF4-FFF2-40B4-BE49-F238E27FC236}">
                <a16:creationId xmlns:a16="http://schemas.microsoft.com/office/drawing/2014/main" id="{42272A69-8420-DEBE-A0D8-5978DD51F63F}"/>
              </a:ext>
            </a:extLst>
          </p:cNvPr>
          <p:cNvSpPr/>
          <p:nvPr/>
        </p:nvSpPr>
        <p:spPr>
          <a:xfrm>
            <a:off x="3829484" y="1994202"/>
            <a:ext cx="7334832" cy="1374913"/>
          </a:xfrm>
          <a:prstGeom prst="borderCallout2">
            <a:avLst>
              <a:gd name="adj1" fmla="val 16236"/>
              <a:gd name="adj2" fmla="val -504"/>
              <a:gd name="adj3" fmla="val 48935"/>
              <a:gd name="adj4" fmla="val -5620"/>
              <a:gd name="adj5" fmla="val 48228"/>
              <a:gd name="adj6" fmla="val -1887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>
                <a:latin typeface="Cambria" panose="02040503050406030204" pitchFamily="18" charset="0"/>
              </a:rPr>
              <a:t>This is </a:t>
            </a:r>
            <a:r>
              <a:rPr lang="en-US" sz="2300" dirty="0" err="1">
                <a:latin typeface="Cambria" panose="02040503050406030204" pitchFamily="18" charset="0"/>
              </a:rPr>
              <a:t>Rambu</a:t>
            </a:r>
            <a:r>
              <a:rPr lang="en-US" sz="2300" dirty="0">
                <a:latin typeface="Cambria" panose="02040503050406030204" pitchFamily="18" charset="0"/>
              </a:rPr>
              <a:t> </a:t>
            </a:r>
            <a:r>
              <a:rPr lang="en-US" sz="2300" dirty="0" err="1">
                <a:latin typeface="Cambria" panose="02040503050406030204" pitchFamily="18" charset="0"/>
              </a:rPr>
              <a:t>Manandang</a:t>
            </a:r>
            <a:r>
              <a:rPr lang="en-US" sz="2300" dirty="0">
                <a:latin typeface="Cambria" panose="02040503050406030204" pitchFamily="18" charset="0"/>
              </a:rPr>
              <a:t> </a:t>
            </a:r>
            <a:r>
              <a:rPr lang="en-US" sz="2300" dirty="0" err="1">
                <a:latin typeface="Cambria" panose="02040503050406030204" pitchFamily="18" charset="0"/>
              </a:rPr>
              <a:t>Dengi</a:t>
            </a:r>
            <a:r>
              <a:rPr lang="en-US" sz="2300" dirty="0">
                <a:latin typeface="Cambria" panose="02040503050406030204" pitchFamily="18" charset="0"/>
              </a:rPr>
              <a:t>. She is a Math teacher. She is pretty and kind. She has a son, and his name is Immanuel </a:t>
            </a:r>
            <a:r>
              <a:rPr lang="en-US" sz="2300" dirty="0" err="1">
                <a:latin typeface="Cambria" panose="02040503050406030204" pitchFamily="18" charset="0"/>
              </a:rPr>
              <a:t>Rakha</a:t>
            </a:r>
            <a:r>
              <a:rPr lang="en-US" sz="2300" dirty="0">
                <a:latin typeface="Cambria" panose="02040503050406030204" pitchFamily="18" charset="0"/>
              </a:rPr>
              <a:t> </a:t>
            </a:r>
            <a:r>
              <a:rPr lang="en-US" sz="2300" dirty="0" err="1">
                <a:latin typeface="Cambria" panose="02040503050406030204" pitchFamily="18" charset="0"/>
              </a:rPr>
              <a:t>Dengi</a:t>
            </a:r>
            <a:r>
              <a:rPr lang="en-US" sz="23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19" name="Line Callout 2 18">
            <a:extLst>
              <a:ext uri="{FF2B5EF4-FFF2-40B4-BE49-F238E27FC236}">
                <a16:creationId xmlns:a16="http://schemas.microsoft.com/office/drawing/2014/main" id="{9155FD2D-54AA-5B14-9EDC-D329FB91283A}"/>
              </a:ext>
            </a:extLst>
          </p:cNvPr>
          <p:cNvSpPr/>
          <p:nvPr/>
        </p:nvSpPr>
        <p:spPr>
          <a:xfrm>
            <a:off x="3829484" y="3567898"/>
            <a:ext cx="7334832" cy="871486"/>
          </a:xfrm>
          <a:prstGeom prst="borderCallout2">
            <a:avLst>
              <a:gd name="adj1" fmla="val 16236"/>
              <a:gd name="adj2" fmla="val -504"/>
              <a:gd name="adj3" fmla="val 48935"/>
              <a:gd name="adj4" fmla="val -5620"/>
              <a:gd name="adj5" fmla="val 48228"/>
              <a:gd name="adj6" fmla="val -18879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>
                <a:latin typeface="Cambria" panose="02040503050406030204" pitchFamily="18" charset="0"/>
              </a:rPr>
              <a:t>This is </a:t>
            </a:r>
            <a:r>
              <a:rPr lang="en-US" sz="2300" dirty="0" err="1">
                <a:latin typeface="Cambria" panose="02040503050406030204" pitchFamily="18" charset="0"/>
              </a:rPr>
              <a:t>Umbu</a:t>
            </a:r>
            <a:r>
              <a:rPr lang="en-US" sz="2300" dirty="0">
                <a:latin typeface="Cambria" panose="02040503050406030204" pitchFamily="18" charset="0"/>
              </a:rPr>
              <a:t> </a:t>
            </a:r>
            <a:r>
              <a:rPr lang="en-US" sz="2300" dirty="0" err="1">
                <a:latin typeface="Cambria" panose="02040503050406030204" pitchFamily="18" charset="0"/>
              </a:rPr>
              <a:t>Ganteng</a:t>
            </a:r>
            <a:r>
              <a:rPr lang="en-US" sz="2300" dirty="0">
                <a:latin typeface="Cambria" panose="02040503050406030204" pitchFamily="18" charset="0"/>
              </a:rPr>
              <a:t> </a:t>
            </a:r>
            <a:r>
              <a:rPr lang="en-US" sz="2300" dirty="0" err="1">
                <a:latin typeface="Cambria" panose="02040503050406030204" pitchFamily="18" charset="0"/>
              </a:rPr>
              <a:t>Dengi</a:t>
            </a:r>
            <a:r>
              <a:rPr lang="en-US" sz="2300" dirty="0">
                <a:latin typeface="Cambria" panose="02040503050406030204" pitchFamily="18" charset="0"/>
              </a:rPr>
              <a:t>. He is </a:t>
            </a:r>
            <a:r>
              <a:rPr lang="en-US" sz="2300" dirty="0" err="1">
                <a:latin typeface="Cambria" panose="02040503050406030204" pitchFamily="18" charset="0"/>
              </a:rPr>
              <a:t>Rambu’s</a:t>
            </a:r>
            <a:r>
              <a:rPr lang="en-US" sz="2300" dirty="0">
                <a:latin typeface="Cambria" panose="02040503050406030204" pitchFamily="18" charset="0"/>
              </a:rPr>
              <a:t> husband. He is a hardworking businessperson.</a:t>
            </a:r>
          </a:p>
        </p:txBody>
      </p:sp>
      <p:sp>
        <p:nvSpPr>
          <p:cNvPr id="21" name="Line Callout 2 20">
            <a:extLst>
              <a:ext uri="{FF2B5EF4-FFF2-40B4-BE49-F238E27FC236}">
                <a16:creationId xmlns:a16="http://schemas.microsoft.com/office/drawing/2014/main" id="{8B425455-C76C-61E3-2019-D6E11153ADBE}"/>
              </a:ext>
            </a:extLst>
          </p:cNvPr>
          <p:cNvSpPr/>
          <p:nvPr/>
        </p:nvSpPr>
        <p:spPr>
          <a:xfrm>
            <a:off x="3829484" y="4641717"/>
            <a:ext cx="7334832" cy="871485"/>
          </a:xfrm>
          <a:prstGeom prst="borderCallout2">
            <a:avLst>
              <a:gd name="adj1" fmla="val 16236"/>
              <a:gd name="adj2" fmla="val -504"/>
              <a:gd name="adj3" fmla="val 48935"/>
              <a:gd name="adj4" fmla="val -5620"/>
              <a:gd name="adj5" fmla="val 48228"/>
              <a:gd name="adj6" fmla="val -1707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dirty="0">
                <a:latin typeface="Cambria" panose="02040503050406030204" pitchFamily="18" charset="0"/>
              </a:rPr>
              <a:t>This is the </a:t>
            </a:r>
            <a:r>
              <a:rPr lang="en-US" sz="2300" dirty="0" err="1">
                <a:latin typeface="Cambria" panose="02040503050406030204" pitchFamily="18" charset="0"/>
              </a:rPr>
              <a:t>Dengis</a:t>
            </a:r>
            <a:r>
              <a:rPr lang="en-US" sz="2300" dirty="0">
                <a:latin typeface="Cambria" panose="02040503050406030204" pitchFamily="18" charset="0"/>
              </a:rPr>
              <a:t> family. They are a happy family.</a:t>
            </a:r>
          </a:p>
        </p:txBody>
      </p:sp>
    </p:spTree>
    <p:extLst>
      <p:ext uri="{BB962C8B-B14F-4D97-AF65-F5344CB8AC3E}">
        <p14:creationId xmlns:p14="http://schemas.microsoft.com/office/powerpoint/2010/main" val="234878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958"/>
    </mc:Choice>
    <mc:Fallback xmlns="">
      <p:transition spd="slow" advTm="14395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6096" y="2286000"/>
            <a:ext cx="10641017" cy="4023360"/>
          </a:xfrm>
        </p:spPr>
        <p:txBody>
          <a:bodyPr>
            <a:noAutofit/>
          </a:bodyPr>
          <a:lstStyle/>
          <a:p>
            <a:pPr marL="360363" indent="-360363">
              <a:buFont typeface="Arial" panose="020B0604020202020204" pitchFamily="34" charset="0"/>
              <a:buChar char="•"/>
            </a:pPr>
            <a:r>
              <a:rPr lang="en-US" sz="2200" dirty="0">
                <a:latin typeface="Cambria" panose="02040503050406030204" pitchFamily="18" charset="0"/>
              </a:rPr>
              <a:t>Did you notice the sentences that I used to introduce myself and my friends?</a:t>
            </a:r>
          </a:p>
          <a:p>
            <a:pPr marL="896938" indent="-350838">
              <a:buFont typeface="+mj-lt"/>
              <a:buAutoNum type="arabicPeriod"/>
            </a:pPr>
            <a:r>
              <a:rPr lang="en-ID" sz="2200" dirty="0">
                <a:effectLst/>
                <a:latin typeface="Cambria" panose="02040503050406030204" pitchFamily="18" charset="0"/>
              </a:rPr>
              <a:t>My name </a:t>
            </a:r>
            <a:r>
              <a:rPr lang="en-ID" sz="2200" b="1" dirty="0">
                <a:solidFill>
                  <a:srgbClr val="0070C0"/>
                </a:solidFill>
                <a:effectLst/>
                <a:latin typeface="Cambria" panose="02040503050406030204" pitchFamily="18" charset="0"/>
              </a:rPr>
              <a:t>is</a:t>
            </a:r>
            <a:r>
              <a:rPr lang="en-ID" sz="2200" dirty="0">
                <a:effectLst/>
                <a:latin typeface="Cambria" panose="02040503050406030204" pitchFamily="18" charset="0"/>
              </a:rPr>
              <a:t> Itha Priyastiti. I</a:t>
            </a:r>
            <a:r>
              <a:rPr lang="en-US" sz="2200" dirty="0">
                <a:latin typeface="Cambria" panose="02040503050406030204" pitchFamily="18" charset="0"/>
              </a:rPr>
              <a:t>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am</a:t>
            </a:r>
            <a:r>
              <a:rPr lang="en-US" sz="2200" dirty="0">
                <a:latin typeface="Cambria" panose="02040503050406030204" pitchFamily="18" charset="0"/>
              </a:rPr>
              <a:t> Indonesia and I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am</a:t>
            </a:r>
            <a:r>
              <a:rPr lang="en-US" sz="2200" dirty="0">
                <a:latin typeface="Cambria" panose="02040503050406030204" pitchFamily="18" charset="0"/>
              </a:rPr>
              <a:t> an English lecturer in Universitas Kristen </a:t>
            </a:r>
            <a:r>
              <a:rPr lang="en-US" sz="2200" dirty="0" err="1">
                <a:latin typeface="Cambria" panose="02040503050406030204" pitchFamily="18" charset="0"/>
              </a:rPr>
              <a:t>Wira</a:t>
            </a:r>
            <a:r>
              <a:rPr lang="en-US" sz="2200" dirty="0">
                <a:latin typeface="Cambria" panose="02040503050406030204" pitchFamily="18" charset="0"/>
              </a:rPr>
              <a:t> </a:t>
            </a:r>
            <a:r>
              <a:rPr lang="en-US" sz="2200" dirty="0" err="1">
                <a:latin typeface="Cambria" panose="02040503050406030204" pitchFamily="18" charset="0"/>
              </a:rPr>
              <a:t>Wacana</a:t>
            </a:r>
            <a:r>
              <a:rPr lang="en-US" sz="2200" dirty="0">
                <a:latin typeface="Cambria" panose="02040503050406030204" pitchFamily="18" charset="0"/>
              </a:rPr>
              <a:t> Sumba. </a:t>
            </a:r>
          </a:p>
          <a:p>
            <a:pPr marL="896938" indent="-350838">
              <a:buFont typeface="+mj-lt"/>
              <a:buAutoNum type="arabicPeriod"/>
            </a:pPr>
            <a:r>
              <a:rPr lang="en-US" sz="2200" dirty="0">
                <a:latin typeface="Cambria" panose="02040503050406030204" pitchFamily="18" charset="0"/>
              </a:rPr>
              <a:t>This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is</a:t>
            </a:r>
            <a:r>
              <a:rPr lang="en-US" sz="2200" dirty="0">
                <a:latin typeface="Cambria" panose="02040503050406030204" pitchFamily="18" charset="0"/>
              </a:rPr>
              <a:t> </a:t>
            </a:r>
            <a:r>
              <a:rPr lang="en-US" sz="2200" dirty="0" err="1">
                <a:latin typeface="Cambria" panose="02040503050406030204" pitchFamily="18" charset="0"/>
              </a:rPr>
              <a:t>Rambu</a:t>
            </a:r>
            <a:r>
              <a:rPr lang="en-US" sz="2200" dirty="0">
                <a:latin typeface="Cambria" panose="02040503050406030204" pitchFamily="18" charset="0"/>
              </a:rPr>
              <a:t> </a:t>
            </a:r>
            <a:r>
              <a:rPr lang="en-US" sz="2200" dirty="0" err="1">
                <a:latin typeface="Cambria" panose="02040503050406030204" pitchFamily="18" charset="0"/>
              </a:rPr>
              <a:t>Manandang</a:t>
            </a:r>
            <a:r>
              <a:rPr lang="en-US" sz="2200" dirty="0">
                <a:latin typeface="Cambria" panose="02040503050406030204" pitchFamily="18" charset="0"/>
              </a:rPr>
              <a:t> </a:t>
            </a:r>
            <a:r>
              <a:rPr lang="en-US" sz="2200" dirty="0" err="1">
                <a:latin typeface="Cambria" panose="02040503050406030204" pitchFamily="18" charset="0"/>
              </a:rPr>
              <a:t>Dengi</a:t>
            </a:r>
            <a:r>
              <a:rPr lang="en-US" sz="2200" dirty="0">
                <a:latin typeface="Cambria" panose="02040503050406030204" pitchFamily="18" charset="0"/>
              </a:rPr>
              <a:t>. She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is</a:t>
            </a:r>
            <a:r>
              <a:rPr lang="en-US" sz="2200" dirty="0">
                <a:latin typeface="Cambria" panose="02040503050406030204" pitchFamily="18" charset="0"/>
              </a:rPr>
              <a:t> a Math teacher. She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is</a:t>
            </a:r>
            <a:r>
              <a:rPr lang="en-US" sz="2200" dirty="0">
                <a:latin typeface="Cambria" panose="02040503050406030204" pitchFamily="18" charset="0"/>
              </a:rPr>
              <a:t> pretty and kind. She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has</a:t>
            </a:r>
            <a:r>
              <a:rPr lang="en-US" sz="2200" dirty="0">
                <a:latin typeface="Cambria" panose="02040503050406030204" pitchFamily="18" charset="0"/>
              </a:rPr>
              <a:t> a son, and his name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is</a:t>
            </a:r>
            <a:r>
              <a:rPr lang="en-US" sz="2200" dirty="0">
                <a:latin typeface="Cambria" panose="02040503050406030204" pitchFamily="18" charset="0"/>
              </a:rPr>
              <a:t> Immanuel </a:t>
            </a:r>
            <a:r>
              <a:rPr lang="en-US" sz="2200" dirty="0" err="1">
                <a:latin typeface="Cambria" panose="02040503050406030204" pitchFamily="18" charset="0"/>
              </a:rPr>
              <a:t>Rakha</a:t>
            </a:r>
            <a:r>
              <a:rPr lang="en-US" sz="2200" dirty="0">
                <a:latin typeface="Cambria" panose="02040503050406030204" pitchFamily="18" charset="0"/>
              </a:rPr>
              <a:t> </a:t>
            </a:r>
            <a:r>
              <a:rPr lang="en-US" sz="2200" dirty="0" err="1">
                <a:latin typeface="Cambria" panose="02040503050406030204" pitchFamily="18" charset="0"/>
              </a:rPr>
              <a:t>Dengi</a:t>
            </a:r>
            <a:r>
              <a:rPr lang="en-US" sz="2200" dirty="0">
                <a:latin typeface="Cambria" panose="02040503050406030204" pitchFamily="18" charset="0"/>
              </a:rPr>
              <a:t>.</a:t>
            </a:r>
          </a:p>
          <a:p>
            <a:pPr marL="896938" indent="-350838">
              <a:buFont typeface="+mj-lt"/>
              <a:buAutoNum type="arabicPeriod"/>
            </a:pPr>
            <a:r>
              <a:rPr lang="en-US" sz="2200" dirty="0">
                <a:latin typeface="Cambria" panose="02040503050406030204" pitchFamily="18" charset="0"/>
              </a:rPr>
              <a:t>This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is</a:t>
            </a:r>
            <a:r>
              <a:rPr lang="en-US" sz="2200" dirty="0">
                <a:latin typeface="Cambria" panose="02040503050406030204" pitchFamily="18" charset="0"/>
              </a:rPr>
              <a:t> </a:t>
            </a:r>
            <a:r>
              <a:rPr lang="en-US" sz="2200" dirty="0" err="1">
                <a:latin typeface="Cambria" panose="02040503050406030204" pitchFamily="18" charset="0"/>
              </a:rPr>
              <a:t>Umbu</a:t>
            </a:r>
            <a:r>
              <a:rPr lang="en-US" sz="2200" dirty="0">
                <a:latin typeface="Cambria" panose="02040503050406030204" pitchFamily="18" charset="0"/>
              </a:rPr>
              <a:t> </a:t>
            </a:r>
            <a:r>
              <a:rPr lang="en-US" sz="2200" dirty="0" err="1">
                <a:latin typeface="Cambria" panose="02040503050406030204" pitchFamily="18" charset="0"/>
              </a:rPr>
              <a:t>Ganteng</a:t>
            </a:r>
            <a:r>
              <a:rPr lang="en-US" sz="2200" dirty="0">
                <a:latin typeface="Cambria" panose="02040503050406030204" pitchFamily="18" charset="0"/>
              </a:rPr>
              <a:t> </a:t>
            </a:r>
            <a:r>
              <a:rPr lang="en-US" sz="2200" dirty="0" err="1">
                <a:latin typeface="Cambria" panose="02040503050406030204" pitchFamily="18" charset="0"/>
              </a:rPr>
              <a:t>Dengi</a:t>
            </a:r>
            <a:r>
              <a:rPr lang="en-US" sz="2200" dirty="0">
                <a:latin typeface="Cambria" panose="02040503050406030204" pitchFamily="18" charset="0"/>
              </a:rPr>
              <a:t>. He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is </a:t>
            </a:r>
            <a:r>
              <a:rPr lang="en-US" sz="2200" dirty="0" err="1">
                <a:latin typeface="Cambria" panose="02040503050406030204" pitchFamily="18" charset="0"/>
              </a:rPr>
              <a:t>Rambu’s</a:t>
            </a:r>
            <a:r>
              <a:rPr lang="en-US" sz="2200" dirty="0">
                <a:latin typeface="Cambria" panose="02040503050406030204" pitchFamily="18" charset="0"/>
              </a:rPr>
              <a:t> husband. He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is</a:t>
            </a:r>
            <a:r>
              <a:rPr lang="en-US" sz="2200" dirty="0">
                <a:latin typeface="Cambria" panose="02040503050406030204" pitchFamily="18" charset="0"/>
              </a:rPr>
              <a:t> a hardworking businessperson.</a:t>
            </a:r>
          </a:p>
          <a:p>
            <a:pPr marL="896938" indent="-350838">
              <a:buFont typeface="+mj-lt"/>
              <a:buAutoNum type="arabicPeriod"/>
            </a:pPr>
            <a:r>
              <a:rPr lang="en-US" sz="2200" dirty="0">
                <a:latin typeface="Cambria" panose="02040503050406030204" pitchFamily="18" charset="0"/>
              </a:rPr>
              <a:t>This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is</a:t>
            </a:r>
            <a:r>
              <a:rPr lang="en-US" sz="2200" dirty="0">
                <a:latin typeface="Cambria" panose="02040503050406030204" pitchFamily="18" charset="0"/>
              </a:rPr>
              <a:t> the </a:t>
            </a:r>
            <a:r>
              <a:rPr lang="en-US" sz="2200" dirty="0" err="1">
                <a:latin typeface="Cambria" panose="02040503050406030204" pitchFamily="18" charset="0"/>
              </a:rPr>
              <a:t>Dengis</a:t>
            </a:r>
            <a:r>
              <a:rPr lang="en-US" sz="2200" dirty="0">
                <a:latin typeface="Cambria" panose="02040503050406030204" pitchFamily="18" charset="0"/>
              </a:rPr>
              <a:t> family. They </a:t>
            </a:r>
            <a:r>
              <a:rPr lang="en-US" sz="2200" b="1" dirty="0">
                <a:solidFill>
                  <a:srgbClr val="0070C0"/>
                </a:solidFill>
                <a:latin typeface="Cambria" panose="02040503050406030204" pitchFamily="18" charset="0"/>
              </a:rPr>
              <a:t>are</a:t>
            </a:r>
            <a:r>
              <a:rPr lang="en-US" sz="2200" dirty="0">
                <a:latin typeface="Cambria" panose="02040503050406030204" pitchFamily="18" charset="0"/>
              </a:rPr>
              <a:t> a happy family.</a:t>
            </a:r>
          </a:p>
          <a:p>
            <a:pPr marL="404813" indent="-352425"/>
            <a:r>
              <a:rPr lang="en-US" sz="2200" dirty="0">
                <a:latin typeface="Cambria" panose="02040503050406030204" pitchFamily="18" charset="0"/>
              </a:rPr>
              <a:t>I did the same when I introduced the course to you.</a:t>
            </a: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574FD740-44B6-5515-DF47-4CE5B0B213A0}"/>
              </a:ext>
            </a:extLst>
          </p:cNvPr>
          <p:cNvSpPr/>
          <p:nvPr/>
        </p:nvSpPr>
        <p:spPr>
          <a:xfrm>
            <a:off x="965200" y="568718"/>
            <a:ext cx="6785113" cy="890805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i="1" dirty="0">
                <a:latin typeface="Cambria" panose="02040503050406030204" pitchFamily="18" charset="0"/>
              </a:rPr>
              <a:t>“be” </a:t>
            </a:r>
            <a:r>
              <a:rPr lang="en-US" sz="3000" b="1" dirty="0">
                <a:latin typeface="Cambria" panose="02040503050406030204" pitchFamily="18" charset="0"/>
              </a:rPr>
              <a:t>in simple present tense</a:t>
            </a:r>
            <a:endParaRPr lang="en-US" sz="3000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1F2BE9D-AB88-1AAE-791A-54D9DBD9C591}"/>
              </a:ext>
            </a:extLst>
          </p:cNvPr>
          <p:cNvGrpSpPr/>
          <p:nvPr/>
        </p:nvGrpSpPr>
        <p:grpSpPr>
          <a:xfrm>
            <a:off x="8363256" y="324762"/>
            <a:ext cx="2993857" cy="1548000"/>
            <a:chOff x="7466425" y="4027465"/>
            <a:chExt cx="2993857" cy="1548000"/>
          </a:xfrm>
        </p:grpSpPr>
        <p:pic>
          <p:nvPicPr>
            <p:cNvPr id="5" name="Graphic 4" descr="Cone with solid fill">
              <a:extLst>
                <a:ext uri="{FF2B5EF4-FFF2-40B4-BE49-F238E27FC236}">
                  <a16:creationId xmlns:a16="http://schemas.microsoft.com/office/drawing/2014/main" id="{323A5D18-C984-50CC-BE4D-31FF907EDD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6" name="Graphic 5" descr="Cube with solid fill">
              <a:extLst>
                <a:ext uri="{FF2B5EF4-FFF2-40B4-BE49-F238E27FC236}">
                  <a16:creationId xmlns:a16="http://schemas.microsoft.com/office/drawing/2014/main" id="{09447885-F528-A138-5615-C86390B6F9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80AD3034-517E-9D17-F34F-19BCF8776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7444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103"/>
    </mc:Choice>
    <mc:Fallback xmlns="">
      <p:transition spd="slow" advTm="9610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C26FC5-F177-5FD0-61A5-3B87350437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3F083C-8333-56C2-AD50-37B729C3BD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652" y="2118167"/>
            <a:ext cx="10654748" cy="3059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ID" sz="2200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English for Mathematics </a:t>
            </a:r>
            <a:r>
              <a:rPr lang="en-ID" sz="2200" b="1" dirty="0">
                <a:solidFill>
                  <a:srgbClr val="0432FF"/>
                </a:solidFill>
                <a:effectLst/>
                <a:latin typeface="Cambria" panose="02040503050406030204" pitchFamily="18" charset="0"/>
              </a:rPr>
              <a:t>is </a:t>
            </a:r>
            <a:r>
              <a:rPr lang="en-ID" sz="2200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a course designed for students majoring in mathematics education with intermediate English proficiency. </a:t>
            </a:r>
          </a:p>
          <a:p>
            <a:pPr marL="0" indent="0">
              <a:buNone/>
            </a:pPr>
            <a:endParaRPr lang="en-ID" sz="22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ID" sz="2200" dirty="0"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What similarities do you notice?</a:t>
            </a:r>
          </a:p>
          <a:p>
            <a:pPr marL="0" indent="0">
              <a:buNone/>
            </a:pPr>
            <a:endParaRPr lang="en-ID" sz="2200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73E3A51C-F33E-A658-E22F-7D8EA7D72325}"/>
              </a:ext>
            </a:extLst>
          </p:cNvPr>
          <p:cNvSpPr/>
          <p:nvPr/>
        </p:nvSpPr>
        <p:spPr>
          <a:xfrm>
            <a:off x="927652" y="764730"/>
            <a:ext cx="6785113" cy="798413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i="1" dirty="0">
                <a:latin typeface="Cambria" panose="02040503050406030204" pitchFamily="18" charset="0"/>
              </a:rPr>
              <a:t>“be” </a:t>
            </a:r>
            <a:r>
              <a:rPr lang="en-US" sz="3000" b="1" dirty="0">
                <a:latin typeface="Cambria" panose="02040503050406030204" pitchFamily="18" charset="0"/>
              </a:rPr>
              <a:t>in simple present tense</a:t>
            </a:r>
            <a:endParaRPr lang="en-US" sz="3000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4EDDA81-5309-9220-388A-B91A300DC5D0}"/>
              </a:ext>
            </a:extLst>
          </p:cNvPr>
          <p:cNvGrpSpPr/>
          <p:nvPr/>
        </p:nvGrpSpPr>
        <p:grpSpPr>
          <a:xfrm>
            <a:off x="609600" y="4884554"/>
            <a:ext cx="2993857" cy="1548000"/>
            <a:chOff x="7466425" y="4027465"/>
            <a:chExt cx="2993857" cy="1548000"/>
          </a:xfrm>
        </p:grpSpPr>
        <p:pic>
          <p:nvPicPr>
            <p:cNvPr id="5" name="Graphic 4" descr="Cone with solid fill">
              <a:extLst>
                <a:ext uri="{FF2B5EF4-FFF2-40B4-BE49-F238E27FC236}">
                  <a16:creationId xmlns:a16="http://schemas.microsoft.com/office/drawing/2014/main" id="{BEAE21C0-EA96-6870-F195-0D77924C5C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6" name="Graphic 5" descr="Cube with solid fill">
              <a:extLst>
                <a:ext uri="{FF2B5EF4-FFF2-40B4-BE49-F238E27FC236}">
                  <a16:creationId xmlns:a16="http://schemas.microsoft.com/office/drawing/2014/main" id="{EFBFA105-6842-8AED-B579-2D2423E653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A6678B09-2296-5254-42C9-CD58362F2EA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47064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96"/>
    </mc:Choice>
    <mc:Fallback xmlns="">
      <p:transition spd="slow" advTm="367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015" y="430750"/>
            <a:ext cx="9720073" cy="1206985"/>
          </a:xfrm>
        </p:spPr>
        <p:txBody>
          <a:bodyPr>
            <a:normAutofit/>
          </a:bodyPr>
          <a:lstStyle/>
          <a:p>
            <a:r>
              <a:rPr lang="en-ID" sz="25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“Be” is an important verb with an irregular present simple form. </a:t>
            </a:r>
          </a:p>
          <a:p>
            <a:r>
              <a:rPr lang="en-ID" sz="2500" dirty="0">
                <a:solidFill>
                  <a:srgbClr val="21211E"/>
                </a:solidFill>
                <a:latin typeface="Cambria" panose="02040503050406030204" pitchFamily="18" charset="0"/>
              </a:rPr>
              <a:t>How to form?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41AE4A0-6248-B6EE-6E81-8FB7112809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235087"/>
              </p:ext>
            </p:extLst>
          </p:nvPr>
        </p:nvGraphicFramePr>
        <p:xfrm>
          <a:off x="1513759" y="1525180"/>
          <a:ext cx="9366447" cy="460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2918">
                  <a:extLst>
                    <a:ext uri="{9D8B030D-6E8A-4147-A177-3AD203B41FA5}">
                      <a16:colId xmlns:a16="http://schemas.microsoft.com/office/drawing/2014/main" val="194120385"/>
                    </a:ext>
                  </a:extLst>
                </a:gridCol>
                <a:gridCol w="1518523">
                  <a:extLst>
                    <a:ext uri="{9D8B030D-6E8A-4147-A177-3AD203B41FA5}">
                      <a16:colId xmlns:a16="http://schemas.microsoft.com/office/drawing/2014/main" val="253438757"/>
                    </a:ext>
                  </a:extLst>
                </a:gridCol>
                <a:gridCol w="2567503">
                  <a:extLst>
                    <a:ext uri="{9D8B030D-6E8A-4147-A177-3AD203B41FA5}">
                      <a16:colId xmlns:a16="http://schemas.microsoft.com/office/drawing/2014/main" val="1833891104"/>
                    </a:ext>
                  </a:extLst>
                </a:gridCol>
                <a:gridCol w="2567503">
                  <a:extLst>
                    <a:ext uri="{9D8B030D-6E8A-4147-A177-3AD203B41FA5}">
                      <a16:colId xmlns:a16="http://schemas.microsoft.com/office/drawing/2014/main" val="3223011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Present 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Negative form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solidFill>
                            <a:schemeClr val="tx1"/>
                          </a:solidFill>
                          <a:latin typeface="Cambria" panose="02040503050406030204" pitchFamily="18" charset="0"/>
                        </a:rPr>
                        <a:t>Rest of sentence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90314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latin typeface="Cambria" panose="02040503050406030204" pitchFamily="18" charset="0"/>
                        </a:rPr>
                        <a:t>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latin typeface="Cambria" panose="02040503050406030204" pitchFamily="18" charset="0"/>
                        </a:rPr>
                        <a:t>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latin typeface="Cambria" panose="02040503050406030204" pitchFamily="18" charset="0"/>
                        </a:rPr>
                        <a:t>am not</a:t>
                      </a:r>
                    </a:p>
                  </a:txBody>
                  <a:tcPr/>
                </a:tc>
                <a:tc rowSpan="9">
                  <a:txBody>
                    <a:bodyPr/>
                    <a:lstStyle/>
                    <a:p>
                      <a:pPr algn="ctr"/>
                      <a:endParaRPr lang="en-US" sz="22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2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2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2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2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r>
                        <a:rPr lang="en-US" sz="2200" dirty="0">
                          <a:latin typeface="Cambria" panose="02040503050406030204" pitchFamily="18" charset="0"/>
                        </a:rPr>
                        <a:t>happy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1258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latin typeface="Cambria" panose="02040503050406030204" pitchFamily="18" charset="0"/>
                        </a:rPr>
                        <a:t>You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latin typeface="Cambria" panose="02040503050406030204" pitchFamily="18" charset="0"/>
                        </a:rPr>
                        <a:t>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latin typeface="Cambria" panose="02040503050406030204" pitchFamily="18" charset="0"/>
                        </a:rPr>
                        <a:t>are not (aren’t)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03958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latin typeface="Cambria" panose="02040503050406030204" pitchFamily="18" charset="0"/>
                        </a:rPr>
                        <a:t>She</a:t>
                      </a: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endParaRPr lang="en-US" sz="22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2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r>
                        <a:rPr lang="en-US" sz="2200" dirty="0">
                          <a:latin typeface="Cambria" panose="02040503050406030204" pitchFamily="18" charset="0"/>
                        </a:rPr>
                        <a:t>is</a:t>
                      </a: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endParaRPr lang="en-US" sz="22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endParaRPr lang="en-US" sz="22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r>
                        <a:rPr lang="en-US" sz="2200" dirty="0">
                          <a:latin typeface="Cambria" panose="02040503050406030204" pitchFamily="18" charset="0"/>
                        </a:rPr>
                        <a:t>is not (isn’t)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Cambria" panose="02040503050406030204" pitchFamily="18" charset="0"/>
                        </a:rPr>
                        <a:t>happy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5078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>
                          <a:latin typeface="Cambria" panose="02040503050406030204" pitchFamily="18" charset="0"/>
                        </a:rPr>
                        <a:t>He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16544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latin typeface="Cambria" panose="02040503050406030204" pitchFamily="18" charset="0"/>
                        </a:rPr>
                        <a:t>It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51538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 err="1">
                          <a:latin typeface="Cambria" panose="02040503050406030204" pitchFamily="18" charset="0"/>
                        </a:rPr>
                        <a:t>Rambu</a:t>
                      </a:r>
                      <a:endParaRPr lang="en-US" sz="22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27734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>
                          <a:latin typeface="Cambria" panose="02040503050406030204" pitchFamily="18" charset="0"/>
                        </a:rPr>
                        <a:t>we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endParaRPr lang="en-US" sz="2200" dirty="0">
                        <a:latin typeface="Cambria" panose="02040503050406030204" pitchFamily="18" charset="0"/>
                      </a:endParaRPr>
                    </a:p>
                    <a:p>
                      <a:pPr algn="ctr"/>
                      <a:r>
                        <a:rPr lang="en-US" sz="2200" dirty="0">
                          <a:latin typeface="Cambria" panose="02040503050406030204" pitchFamily="18" charset="0"/>
                        </a:rPr>
                        <a:t>are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200" dirty="0">
                        <a:latin typeface="Cambria" panose="020405030504060302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>
                          <a:latin typeface="Cambria" panose="02040503050406030204" pitchFamily="18" charset="0"/>
                        </a:rPr>
                        <a:t>are not (aren’t)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43568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>
                          <a:latin typeface="Cambria" panose="02040503050406030204" pitchFamily="18" charset="0"/>
                        </a:rPr>
                        <a:t>They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64897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200" dirty="0" err="1">
                          <a:latin typeface="Cambria" panose="02040503050406030204" pitchFamily="18" charset="0"/>
                        </a:rPr>
                        <a:t>Rambu</a:t>
                      </a:r>
                      <a:r>
                        <a:rPr lang="en-US" sz="2200" dirty="0">
                          <a:latin typeface="Cambria" panose="02040503050406030204" pitchFamily="18" charset="0"/>
                        </a:rPr>
                        <a:t> and </a:t>
                      </a:r>
                      <a:r>
                        <a:rPr lang="en-US" sz="2200" dirty="0" err="1">
                          <a:latin typeface="Cambria" panose="02040503050406030204" pitchFamily="18" charset="0"/>
                        </a:rPr>
                        <a:t>Umbu</a:t>
                      </a:r>
                      <a:endParaRPr lang="en-US" sz="22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0943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299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825"/>
    </mc:Choice>
    <mc:Fallback xmlns="">
      <p:transition spd="slow" advTm="308825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6096" y="2436471"/>
            <a:ext cx="10641017" cy="2181828"/>
          </a:xfrm>
        </p:spPr>
        <p:txBody>
          <a:bodyPr>
            <a:noAutofit/>
          </a:bodyPr>
          <a:lstStyle/>
          <a:p>
            <a:pPr marL="9525" indent="0">
              <a:buNone/>
            </a:pPr>
            <a:r>
              <a:rPr lang="en-US" sz="2200" dirty="0">
                <a:latin typeface="Cambria" panose="02040503050406030204" pitchFamily="18" charset="0"/>
              </a:rPr>
              <a:t>Now, try to introduce yourself to your friend. Use simple sentences </a:t>
            </a:r>
            <a:r>
              <a:rPr lang="en-US" sz="2200" dirty="0">
                <a:latin typeface="Cambria" panose="02040503050406030204" pitchFamily="18" charset="0"/>
                <a:sym typeface="Wingdings" pitchFamily="2" charset="2"/>
              </a:rPr>
              <a:t> </a:t>
            </a:r>
            <a:endParaRPr lang="en-US" sz="2200" dirty="0">
              <a:latin typeface="Cambria" panose="02040503050406030204" pitchFamily="18" charset="0"/>
            </a:endParaRPr>
          </a:p>
          <a:p>
            <a:pPr marL="546100" indent="0">
              <a:buNone/>
            </a:pPr>
            <a:endParaRPr lang="en-US" sz="2200" dirty="0">
              <a:latin typeface="Cambria" panose="02040503050406030204" pitchFamily="18" charset="0"/>
            </a:endParaRP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574FD740-44B6-5515-DF47-4CE5B0B213A0}"/>
              </a:ext>
            </a:extLst>
          </p:cNvPr>
          <p:cNvSpPr/>
          <p:nvPr/>
        </p:nvSpPr>
        <p:spPr>
          <a:xfrm>
            <a:off x="965200" y="719189"/>
            <a:ext cx="6785113" cy="108621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i="1" dirty="0">
                <a:latin typeface="Cambria" panose="02040503050406030204" pitchFamily="18" charset="0"/>
              </a:rPr>
              <a:t>“be” </a:t>
            </a:r>
            <a:r>
              <a:rPr lang="en-US" sz="3000" b="1" dirty="0">
                <a:latin typeface="Cambria" panose="02040503050406030204" pitchFamily="18" charset="0"/>
              </a:rPr>
              <a:t>in simple present tense</a:t>
            </a:r>
            <a:endParaRPr lang="en-US" sz="3000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879F211-B4C0-75AF-BD27-8D7A445BF5D8}"/>
              </a:ext>
            </a:extLst>
          </p:cNvPr>
          <p:cNvGrpSpPr/>
          <p:nvPr/>
        </p:nvGrpSpPr>
        <p:grpSpPr>
          <a:xfrm>
            <a:off x="609600" y="4884554"/>
            <a:ext cx="2993857" cy="1548000"/>
            <a:chOff x="7466425" y="4027465"/>
            <a:chExt cx="2993857" cy="1548000"/>
          </a:xfrm>
        </p:grpSpPr>
        <p:pic>
          <p:nvPicPr>
            <p:cNvPr id="6" name="Graphic 5" descr="Cone with solid fill">
              <a:extLst>
                <a:ext uri="{FF2B5EF4-FFF2-40B4-BE49-F238E27FC236}">
                  <a16:creationId xmlns:a16="http://schemas.microsoft.com/office/drawing/2014/main" id="{32D6254F-A2F7-18B8-3026-C0F1F411937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7" name="Graphic 6" descr="Cube with solid fill">
              <a:extLst>
                <a:ext uri="{FF2B5EF4-FFF2-40B4-BE49-F238E27FC236}">
                  <a16:creationId xmlns:a16="http://schemas.microsoft.com/office/drawing/2014/main" id="{810F835D-8806-F00D-4904-B14FDD291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8" name="Graphic 7" descr="Cylinder with solid fill">
              <a:extLst>
                <a:ext uri="{FF2B5EF4-FFF2-40B4-BE49-F238E27FC236}">
                  <a16:creationId xmlns:a16="http://schemas.microsoft.com/office/drawing/2014/main" id="{2C792993-BA21-95C9-D868-43F32348F91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24119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856"/>
    </mc:Choice>
    <mc:Fallback xmlns="">
      <p:transition spd="slow" advTm="75856"/>
    </mc:Fallback>
  </mc:AlternateContent>
  <p:extLst>
    <p:ext uri="{E180D4A7-C9FB-4DFB-919C-405C955672EB}">
      <p14:showEvtLst xmlns:p14="http://schemas.microsoft.com/office/powerpoint/2010/main">
        <p14:playEvt time="35183" objId="5"/>
        <p14:stopEvt time="39715" objId="5"/>
        <p14:playEvt time="39716" objId="5"/>
        <p14:pauseEvt time="42299" objId="5"/>
        <p14:seekEvt time="42299" objId="5" seek="53337"/>
        <p14:seekEvt time="42299" objId="5" seek="53337"/>
        <p14:resumeEvt time="42418" objId="5"/>
        <p14:pauseEvt time="45067" objId="5"/>
        <p14:resumeEvt time="48517" objId="5"/>
        <p14:stopEvt time="55386" objId="5"/>
      </p14:showEvt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230" y="1725560"/>
            <a:ext cx="9484409" cy="456372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Cambria" panose="02040503050406030204" pitchFamily="18" charset="0"/>
              </a:rPr>
              <a:t>Fill in the blanks with the correct be form of </a:t>
            </a:r>
            <a:r>
              <a:rPr lang="en-US" sz="2400" b="1" i="1" dirty="0">
                <a:latin typeface="Cambria" panose="02040503050406030204" pitchFamily="18" charset="0"/>
              </a:rPr>
              <a:t>be </a:t>
            </a:r>
            <a:r>
              <a:rPr lang="en-US" sz="2400" b="1" dirty="0">
                <a:latin typeface="Cambria" panose="02040503050406030204" pitchFamily="18" charset="0"/>
              </a:rPr>
              <a:t>(is/ am/ are)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Cambria" panose="02040503050406030204" pitchFamily="18" charset="0"/>
              </a:rPr>
              <a:t>Example: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>
                <a:latin typeface="Cambria" panose="02040503050406030204" pitchFamily="18" charset="0"/>
              </a:rPr>
              <a:t>Ms. </a:t>
            </a:r>
            <a:r>
              <a:rPr lang="en-US" sz="2400" dirty="0" err="1">
                <a:latin typeface="Cambria" panose="02040503050406030204" pitchFamily="18" charset="0"/>
              </a:rPr>
              <a:t>Rambu</a:t>
            </a:r>
            <a:r>
              <a:rPr lang="en-US" sz="2400" dirty="0">
                <a:latin typeface="Cambria" panose="02040503050406030204" pitchFamily="18" charset="0"/>
              </a:rPr>
              <a:t> … kind.</a:t>
            </a:r>
          </a:p>
          <a:p>
            <a:pPr marL="452438" indent="0">
              <a:lnSpc>
                <a:spcPct val="150000"/>
              </a:lnSpc>
              <a:buNone/>
            </a:pPr>
            <a:r>
              <a:rPr lang="en-US" sz="2400" b="1" u="sng" dirty="0">
                <a:latin typeface="Cambria" panose="02040503050406030204" pitchFamily="18" charset="0"/>
              </a:rPr>
              <a:t>Answer:</a:t>
            </a:r>
            <a:r>
              <a:rPr lang="en-US" sz="2400" dirty="0">
                <a:latin typeface="Cambria" panose="02040503050406030204" pitchFamily="18" charset="0"/>
              </a:rPr>
              <a:t> Ms. </a:t>
            </a:r>
            <a:r>
              <a:rPr lang="en-US" sz="2400" dirty="0" err="1">
                <a:latin typeface="Cambria" panose="02040503050406030204" pitchFamily="18" charset="0"/>
              </a:rPr>
              <a:t>Rambu</a:t>
            </a:r>
            <a:r>
              <a:rPr lang="en-US" sz="2400" dirty="0">
                <a:latin typeface="Cambria" panose="02040503050406030204" pitchFamily="18" charset="0"/>
              </a:rPr>
              <a:t>                                  kind.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latin typeface="Cambria" panose="02040503050406030204" pitchFamily="18" charset="0"/>
              </a:rPr>
              <a:t>The classrooms … (not) spacious.</a:t>
            </a:r>
          </a:p>
          <a:p>
            <a:pPr marL="452438" indent="0">
              <a:lnSpc>
                <a:spcPct val="150000"/>
              </a:lnSpc>
              <a:buNone/>
            </a:pPr>
            <a:r>
              <a:rPr lang="en-US" sz="2400" b="1" u="sng" dirty="0">
                <a:latin typeface="Cambria" panose="02040503050406030204" pitchFamily="18" charset="0"/>
              </a:rPr>
              <a:t>Answer: </a:t>
            </a:r>
            <a:r>
              <a:rPr lang="en-US" sz="2400" dirty="0">
                <a:latin typeface="Cambria" panose="02040503050406030204" pitchFamily="18" charset="0"/>
              </a:rPr>
              <a:t>The classrooms                                spacious.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EEFC4FD-7BAC-F821-88E9-7BA1270D70E4}"/>
              </a:ext>
            </a:extLst>
          </p:cNvPr>
          <p:cNvSpPr/>
          <p:nvPr/>
        </p:nvSpPr>
        <p:spPr>
          <a:xfrm>
            <a:off x="3996046" y="3916405"/>
            <a:ext cx="1850834" cy="363557"/>
          </a:xfrm>
          <a:prstGeom prst="rect">
            <a:avLst/>
          </a:prstGeom>
          <a:solidFill>
            <a:srgbClr val="C4EF9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i="1" dirty="0">
                <a:solidFill>
                  <a:schemeClr val="tx1"/>
                </a:solidFill>
                <a:latin typeface="Cambria" panose="02040503050406030204" pitchFamily="18" charset="0"/>
              </a:rPr>
              <a:t>is</a:t>
            </a:r>
          </a:p>
        </p:txBody>
      </p:sp>
      <p:sp>
        <p:nvSpPr>
          <p:cNvPr id="9" name="Pentagon 8">
            <a:extLst>
              <a:ext uri="{FF2B5EF4-FFF2-40B4-BE49-F238E27FC236}">
                <a16:creationId xmlns:a16="http://schemas.microsoft.com/office/drawing/2014/main" id="{634A1E94-B836-A83F-3E70-B8511D1A0581}"/>
              </a:ext>
            </a:extLst>
          </p:cNvPr>
          <p:cNvSpPr/>
          <p:nvPr/>
        </p:nvSpPr>
        <p:spPr>
          <a:xfrm>
            <a:off x="677230" y="568719"/>
            <a:ext cx="6785113" cy="825950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latin typeface="Cambria" panose="02040503050406030204" pitchFamily="18" charset="0"/>
              </a:rPr>
              <a:t>Exercise</a:t>
            </a:r>
            <a:endParaRPr lang="en-US" sz="30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289A1FB-041A-FA6C-391F-5108B60FC5BA}"/>
              </a:ext>
            </a:extLst>
          </p:cNvPr>
          <p:cNvSpPr/>
          <p:nvPr/>
        </p:nvSpPr>
        <p:spPr>
          <a:xfrm>
            <a:off x="4582505" y="5270147"/>
            <a:ext cx="1850834" cy="363557"/>
          </a:xfrm>
          <a:prstGeom prst="rect">
            <a:avLst/>
          </a:prstGeom>
          <a:solidFill>
            <a:srgbClr val="C4EF9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not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31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513"/>
    </mc:Choice>
    <mc:Fallback xmlns="">
      <p:transition spd="slow" advTm="1695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230" y="2035797"/>
            <a:ext cx="10550939" cy="438482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Cambria" panose="02040503050406030204" pitchFamily="18" charset="0"/>
              </a:rPr>
              <a:t>Fill in the blanks with the correct be form of </a:t>
            </a:r>
            <a:r>
              <a:rPr lang="en-US" sz="2400" i="1" dirty="0">
                <a:latin typeface="Cambria" panose="02040503050406030204" pitchFamily="18" charset="0"/>
              </a:rPr>
              <a:t>be </a:t>
            </a:r>
            <a:r>
              <a:rPr lang="en-US" sz="2400" dirty="0">
                <a:latin typeface="Cambria" panose="02040503050406030204" pitchFamily="18" charset="0"/>
              </a:rPr>
              <a:t>(is/ am/ are)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>
                <a:latin typeface="Cambria" panose="02040503050406030204" pitchFamily="18" charset="0"/>
              </a:rPr>
              <a:t>Mathematics … fun.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AutoNum type="arabicPeriod"/>
            </a:pPr>
            <a:r>
              <a:rPr lang="en-US" sz="2400" dirty="0">
                <a:latin typeface="Cambria" panose="02040503050406030204" pitchFamily="18" charset="0"/>
              </a:rPr>
              <a:t>The students … excited to learn Math.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>
                <a:latin typeface="Cambria" panose="02040503050406030204" pitchFamily="18" charset="0"/>
              </a:rPr>
              <a:t>Mathematics and English … (not) difficult.</a:t>
            </a:r>
          </a:p>
        </p:txBody>
      </p:sp>
      <p:sp>
        <p:nvSpPr>
          <p:cNvPr id="9" name="Pentagon 8">
            <a:extLst>
              <a:ext uri="{FF2B5EF4-FFF2-40B4-BE49-F238E27FC236}">
                <a16:creationId xmlns:a16="http://schemas.microsoft.com/office/drawing/2014/main" id="{634A1E94-B836-A83F-3E70-B8511D1A0581}"/>
              </a:ext>
            </a:extLst>
          </p:cNvPr>
          <p:cNvSpPr/>
          <p:nvPr/>
        </p:nvSpPr>
        <p:spPr>
          <a:xfrm>
            <a:off x="677230" y="598823"/>
            <a:ext cx="6785113" cy="108621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latin typeface="Cambria" panose="02040503050406030204" pitchFamily="18" charset="0"/>
              </a:rPr>
              <a:t>Exercise</a:t>
            </a:r>
            <a:endParaRPr lang="en-US" sz="3000" b="1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D2798F1-45F9-6DD0-A5FD-215110F0D17A}"/>
              </a:ext>
            </a:extLst>
          </p:cNvPr>
          <p:cNvGrpSpPr/>
          <p:nvPr/>
        </p:nvGrpSpPr>
        <p:grpSpPr>
          <a:xfrm>
            <a:off x="609600" y="4898409"/>
            <a:ext cx="2993857" cy="1548000"/>
            <a:chOff x="7466425" y="4027465"/>
            <a:chExt cx="2993857" cy="1548000"/>
          </a:xfrm>
        </p:grpSpPr>
        <p:pic>
          <p:nvPicPr>
            <p:cNvPr id="5" name="Graphic 4" descr="Cone with solid fill">
              <a:extLst>
                <a:ext uri="{FF2B5EF4-FFF2-40B4-BE49-F238E27FC236}">
                  <a16:creationId xmlns:a16="http://schemas.microsoft.com/office/drawing/2014/main" id="{27E22663-C273-7A20-3A58-27C698F297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6" name="Graphic 5" descr="Cube with solid fill">
              <a:extLst>
                <a:ext uri="{FF2B5EF4-FFF2-40B4-BE49-F238E27FC236}">
                  <a16:creationId xmlns:a16="http://schemas.microsoft.com/office/drawing/2014/main" id="{D49009CC-C2B1-9A14-B2AA-2BE4E9094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829717DB-DF02-B0CF-1432-B7C310F6E0A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09657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356"/>
    </mc:Choice>
    <mc:Fallback xmlns="">
      <p:transition spd="slow" advTm="176356"/>
    </mc:Fallback>
  </mc:AlternateContent>
  <p:extLst>
    <p:ext uri="{E180D4A7-C9FB-4DFB-919C-405C955672EB}">
      <p14:showEvtLst xmlns:p14="http://schemas.microsoft.com/office/powerpoint/2010/main">
        <p14:playEvt time="77437" objId="13"/>
        <p14:stopEvt time="138445" objId="13"/>
      </p14:showEvt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230" y="1946787"/>
            <a:ext cx="10550939" cy="4473834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>
                <a:latin typeface="Cambria" panose="02040503050406030204" pitchFamily="18" charset="0"/>
              </a:rPr>
              <a:t>Mathematics … fun.</a:t>
            </a:r>
          </a:p>
          <a:p>
            <a:pPr marL="495300" indent="0">
              <a:lnSpc>
                <a:spcPct val="150000"/>
              </a:lnSpc>
              <a:buNone/>
            </a:pPr>
            <a:r>
              <a:rPr lang="en-US" sz="2400" b="1" u="sng" dirty="0">
                <a:latin typeface="Cambria" panose="02040503050406030204" pitchFamily="18" charset="0"/>
              </a:rPr>
              <a:t>Answer:</a:t>
            </a:r>
            <a:r>
              <a:rPr lang="en-US" sz="2400" dirty="0">
                <a:latin typeface="Cambria" panose="02040503050406030204" pitchFamily="18" charset="0"/>
              </a:rPr>
              <a:t> Mathematics                                   fun.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>
                <a:latin typeface="Cambria" panose="02040503050406030204" pitchFamily="18" charset="0"/>
              </a:rPr>
              <a:t>The students … excited to learn Math.</a:t>
            </a:r>
          </a:p>
          <a:p>
            <a:pPr marL="452438" indent="0">
              <a:lnSpc>
                <a:spcPct val="150000"/>
              </a:lnSpc>
              <a:buNone/>
            </a:pPr>
            <a:r>
              <a:rPr lang="en-US" sz="2400" b="1" u="sng" dirty="0">
                <a:latin typeface="Cambria" panose="02040503050406030204" pitchFamily="18" charset="0"/>
              </a:rPr>
              <a:t>Answer: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dirty="0">
                <a:latin typeface="Cambria" panose="02040503050406030204" pitchFamily="18" charset="0"/>
              </a:rPr>
              <a:t>The students                                excited to learn Math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3"/>
            </a:pPr>
            <a:r>
              <a:rPr lang="en-US" sz="2400" dirty="0">
                <a:latin typeface="Cambria" panose="02040503050406030204" pitchFamily="18" charset="0"/>
              </a:rPr>
              <a:t>Mathematics and English … (not) difficult.</a:t>
            </a:r>
          </a:p>
          <a:p>
            <a:pPr marL="452438" indent="0">
              <a:lnSpc>
                <a:spcPct val="150000"/>
              </a:lnSpc>
              <a:buNone/>
            </a:pPr>
            <a:r>
              <a:rPr lang="en-US" sz="2400" b="1" u="sng" dirty="0">
                <a:latin typeface="Cambria" panose="02040503050406030204" pitchFamily="18" charset="0"/>
              </a:rPr>
              <a:t>Answer: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dirty="0">
                <a:latin typeface="Cambria" panose="02040503050406030204" pitchFamily="18" charset="0"/>
              </a:rPr>
              <a:t>Mathematics and English                                difficult.</a:t>
            </a:r>
          </a:p>
        </p:txBody>
      </p:sp>
      <p:sp>
        <p:nvSpPr>
          <p:cNvPr id="9" name="Pentagon 8">
            <a:extLst>
              <a:ext uri="{FF2B5EF4-FFF2-40B4-BE49-F238E27FC236}">
                <a16:creationId xmlns:a16="http://schemas.microsoft.com/office/drawing/2014/main" id="{634A1E94-B836-A83F-3E70-B8511D1A0581}"/>
              </a:ext>
            </a:extLst>
          </p:cNvPr>
          <p:cNvSpPr/>
          <p:nvPr/>
        </p:nvSpPr>
        <p:spPr>
          <a:xfrm>
            <a:off x="677230" y="598823"/>
            <a:ext cx="6785113" cy="108621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latin typeface="Cambria" panose="02040503050406030204" pitchFamily="18" charset="0"/>
              </a:rPr>
              <a:t>Discussion</a:t>
            </a:r>
            <a:endParaRPr lang="en-US" sz="3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9C9A6F-E13F-FA25-6F4C-55E9858EE202}"/>
              </a:ext>
            </a:extLst>
          </p:cNvPr>
          <p:cNvSpPr/>
          <p:nvPr/>
        </p:nvSpPr>
        <p:spPr>
          <a:xfrm>
            <a:off x="4379504" y="2777053"/>
            <a:ext cx="1850834" cy="363557"/>
          </a:xfrm>
          <a:prstGeom prst="rect">
            <a:avLst/>
          </a:prstGeom>
          <a:solidFill>
            <a:srgbClr val="C4EF9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i="1" dirty="0">
                <a:solidFill>
                  <a:schemeClr val="tx1"/>
                </a:solidFill>
                <a:latin typeface="Cambria" panose="02040503050406030204" pitchFamily="18" charset="0"/>
              </a:rPr>
              <a:t>is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50E8039-9ADB-7451-7AAF-C86FC6CC434F}"/>
              </a:ext>
            </a:extLst>
          </p:cNvPr>
          <p:cNvSpPr/>
          <p:nvPr/>
        </p:nvSpPr>
        <p:spPr>
          <a:xfrm>
            <a:off x="4245166" y="4137866"/>
            <a:ext cx="1850834" cy="363557"/>
          </a:xfrm>
          <a:prstGeom prst="rect">
            <a:avLst/>
          </a:prstGeom>
          <a:solidFill>
            <a:srgbClr val="C4EF9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0A976B-C3A3-23D5-5B67-6DE9B4AD4187}"/>
              </a:ext>
            </a:extLst>
          </p:cNvPr>
          <p:cNvSpPr/>
          <p:nvPr/>
        </p:nvSpPr>
        <p:spPr>
          <a:xfrm>
            <a:off x="5813411" y="5498679"/>
            <a:ext cx="1850834" cy="363557"/>
          </a:xfrm>
          <a:prstGeom prst="rect">
            <a:avLst/>
          </a:prstGeom>
          <a:solidFill>
            <a:srgbClr val="C4EF9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i="1" dirty="0">
                <a:solidFill>
                  <a:schemeClr val="tx1"/>
                </a:solidFill>
                <a:latin typeface="Cambria" panose="02040503050406030204" pitchFamily="18" charset="0"/>
              </a:rPr>
              <a:t>are not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2588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813"/>
    </mc:Choice>
    <mc:Fallback xmlns="">
      <p:transition spd="slow" advTm="219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230" y="2120348"/>
            <a:ext cx="10550939" cy="4168934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latin typeface="Cambria" panose="02040503050406030204" pitchFamily="18" charset="0"/>
              </a:rPr>
              <a:t>Indonesia … a big country.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latin typeface="Cambria" panose="02040503050406030204" pitchFamily="18" charset="0"/>
              </a:rPr>
              <a:t>The school administrator … not happy with the exams result.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latin typeface="Cambria" panose="02040503050406030204" pitchFamily="18" charset="0"/>
              </a:rPr>
              <a:t>The teachers in that school … always helpful. </a:t>
            </a:r>
          </a:p>
        </p:txBody>
      </p:sp>
      <p:sp>
        <p:nvSpPr>
          <p:cNvPr id="9" name="Pentagon 8">
            <a:extLst>
              <a:ext uri="{FF2B5EF4-FFF2-40B4-BE49-F238E27FC236}">
                <a16:creationId xmlns:a16="http://schemas.microsoft.com/office/drawing/2014/main" id="{634A1E94-B836-A83F-3E70-B8511D1A0581}"/>
              </a:ext>
            </a:extLst>
          </p:cNvPr>
          <p:cNvSpPr/>
          <p:nvPr/>
        </p:nvSpPr>
        <p:spPr>
          <a:xfrm>
            <a:off x="677230" y="598823"/>
            <a:ext cx="6785113" cy="108621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latin typeface="Cambria" panose="02040503050406030204" pitchFamily="18" charset="0"/>
              </a:rPr>
              <a:t>Exercise</a:t>
            </a:r>
            <a:endParaRPr lang="en-US" sz="3000" b="1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2F7E4BA-4D9C-D9AD-A4E3-B5196095A406}"/>
              </a:ext>
            </a:extLst>
          </p:cNvPr>
          <p:cNvGrpSpPr/>
          <p:nvPr/>
        </p:nvGrpSpPr>
        <p:grpSpPr>
          <a:xfrm>
            <a:off x="609600" y="4884554"/>
            <a:ext cx="2993857" cy="1548000"/>
            <a:chOff x="7466425" y="4027465"/>
            <a:chExt cx="2993857" cy="1548000"/>
          </a:xfrm>
        </p:grpSpPr>
        <p:pic>
          <p:nvPicPr>
            <p:cNvPr id="5" name="Graphic 4" descr="Cone with solid fill">
              <a:extLst>
                <a:ext uri="{FF2B5EF4-FFF2-40B4-BE49-F238E27FC236}">
                  <a16:creationId xmlns:a16="http://schemas.microsoft.com/office/drawing/2014/main" id="{56412690-29A8-673D-58D2-B74D0082E1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6" name="Graphic 5" descr="Cube with solid fill">
              <a:extLst>
                <a:ext uri="{FF2B5EF4-FFF2-40B4-BE49-F238E27FC236}">
                  <a16:creationId xmlns:a16="http://schemas.microsoft.com/office/drawing/2014/main" id="{245FF704-A9A8-107A-34A3-93510F540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8882B4F2-BCE2-DBB6-D37A-529E76AA6F7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68778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755"/>
    </mc:Choice>
    <mc:Fallback xmlns="">
      <p:transition spd="slow" advTm="150755"/>
    </mc:Fallback>
  </mc:AlternateContent>
  <p:extLst>
    <p:ext uri="{E180D4A7-C9FB-4DFB-919C-405C955672EB}">
      <p14:showEvtLst xmlns:p14="http://schemas.microsoft.com/office/powerpoint/2010/main">
        <p14:playEvt time="47411" objId="14"/>
        <p14:stopEvt time="149120" objId="14"/>
        <p14:playEvt time="149120" objId="14"/>
        <p14:stopEvt time="150724" objId="14"/>
      </p14:showEvt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194" y="2120348"/>
            <a:ext cx="11474245" cy="4168934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latin typeface="Cambria" panose="02040503050406030204" pitchFamily="18" charset="0"/>
              </a:rPr>
              <a:t>Indonesia … a big country.</a:t>
            </a:r>
          </a:p>
          <a:p>
            <a:pPr marL="452438" indent="0">
              <a:lnSpc>
                <a:spcPct val="150000"/>
              </a:lnSpc>
              <a:buNone/>
            </a:pPr>
            <a:r>
              <a:rPr lang="en-US" sz="2400" b="1" u="sng" dirty="0">
                <a:latin typeface="Cambria" panose="02040503050406030204" pitchFamily="18" charset="0"/>
              </a:rPr>
              <a:t>Answer:</a:t>
            </a:r>
            <a:r>
              <a:rPr lang="en-US" sz="2400" dirty="0">
                <a:latin typeface="Cambria" panose="02040503050406030204" pitchFamily="18" charset="0"/>
              </a:rPr>
              <a:t> Indonesia                                  a big country.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5"/>
            </a:pPr>
            <a:r>
              <a:rPr lang="en-US" sz="2400" dirty="0">
                <a:latin typeface="Cambria" panose="02040503050406030204" pitchFamily="18" charset="0"/>
              </a:rPr>
              <a:t>The school administrator … not happy with the exams result.</a:t>
            </a:r>
          </a:p>
          <a:p>
            <a:pPr marL="495300" indent="0">
              <a:lnSpc>
                <a:spcPct val="150000"/>
              </a:lnSpc>
              <a:buNone/>
            </a:pPr>
            <a:r>
              <a:rPr lang="en-US" sz="2400" b="1" u="sng" dirty="0">
                <a:latin typeface="Cambria" panose="02040503050406030204" pitchFamily="18" charset="0"/>
              </a:rPr>
              <a:t>Answer:</a:t>
            </a:r>
            <a:r>
              <a:rPr lang="en-US" sz="2400" dirty="0">
                <a:latin typeface="Cambria" panose="02040503050406030204" pitchFamily="18" charset="0"/>
              </a:rPr>
              <a:t> The school administrator                                 happy with the exams result.</a:t>
            </a:r>
            <a:endParaRPr lang="en-US" sz="2400" b="1" u="sng" dirty="0">
              <a:latin typeface="Cambria" panose="02040503050406030204" pitchFamily="18" charset="0"/>
            </a:endParaRPr>
          </a:p>
          <a:p>
            <a:pPr marL="45720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en-US" sz="2400" dirty="0">
                <a:latin typeface="Cambria" panose="02040503050406030204" pitchFamily="18" charset="0"/>
              </a:rPr>
              <a:t>Character education… crucial. </a:t>
            </a:r>
          </a:p>
          <a:p>
            <a:pPr marL="495300" indent="0">
              <a:lnSpc>
                <a:spcPct val="150000"/>
              </a:lnSpc>
              <a:buNone/>
            </a:pPr>
            <a:r>
              <a:rPr lang="en-US" sz="2400" b="1" u="sng" dirty="0">
                <a:latin typeface="Cambria" panose="02040503050406030204" pitchFamily="18" charset="0"/>
              </a:rPr>
              <a:t>Answer:</a:t>
            </a:r>
            <a:r>
              <a:rPr lang="en-US" sz="2400" dirty="0">
                <a:latin typeface="Cambria" panose="02040503050406030204" pitchFamily="18" charset="0"/>
              </a:rPr>
              <a:t> Character education                                    crucial.</a:t>
            </a:r>
            <a:endParaRPr lang="en-US" sz="2400" b="1" u="sng" dirty="0">
              <a:latin typeface="Cambria" panose="02040503050406030204" pitchFamily="18" charset="0"/>
            </a:endParaRPr>
          </a:p>
        </p:txBody>
      </p:sp>
      <p:sp>
        <p:nvSpPr>
          <p:cNvPr id="9" name="Pentagon 8">
            <a:extLst>
              <a:ext uri="{FF2B5EF4-FFF2-40B4-BE49-F238E27FC236}">
                <a16:creationId xmlns:a16="http://schemas.microsoft.com/office/drawing/2014/main" id="{634A1E94-B836-A83F-3E70-B8511D1A0581}"/>
              </a:ext>
            </a:extLst>
          </p:cNvPr>
          <p:cNvSpPr/>
          <p:nvPr/>
        </p:nvSpPr>
        <p:spPr>
          <a:xfrm>
            <a:off x="677230" y="598823"/>
            <a:ext cx="6785113" cy="108621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latin typeface="Cambria" panose="02040503050406030204" pitchFamily="18" charset="0"/>
              </a:rPr>
              <a:t>Exercise</a:t>
            </a:r>
            <a:endParaRPr lang="en-US" sz="30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D2F7CB-D0F2-7AE4-4E96-D2D10B2DBACC}"/>
              </a:ext>
            </a:extLst>
          </p:cNvPr>
          <p:cNvSpPr/>
          <p:nvPr/>
        </p:nvSpPr>
        <p:spPr>
          <a:xfrm>
            <a:off x="3848562" y="2947454"/>
            <a:ext cx="1850834" cy="363557"/>
          </a:xfrm>
          <a:prstGeom prst="rect">
            <a:avLst/>
          </a:prstGeom>
          <a:solidFill>
            <a:srgbClr val="C4EF9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i="1" dirty="0">
                <a:solidFill>
                  <a:schemeClr val="tx1"/>
                </a:solidFill>
                <a:latin typeface="Cambria" panose="02040503050406030204" pitchFamily="18" charset="0"/>
              </a:rPr>
              <a:t>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B49A1A-6F25-F04C-5367-46A3D98C8715}"/>
              </a:ext>
            </a:extLst>
          </p:cNvPr>
          <p:cNvSpPr/>
          <p:nvPr/>
        </p:nvSpPr>
        <p:spPr>
          <a:xfrm>
            <a:off x="5758049" y="4328553"/>
            <a:ext cx="1850834" cy="363557"/>
          </a:xfrm>
          <a:prstGeom prst="rect">
            <a:avLst/>
          </a:prstGeom>
          <a:solidFill>
            <a:srgbClr val="C4EF9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i="1" dirty="0">
                <a:solidFill>
                  <a:schemeClr val="tx1"/>
                </a:solidFill>
                <a:latin typeface="Cambria" panose="02040503050406030204" pitchFamily="18" charset="0"/>
              </a:rPr>
              <a:t>is not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CE9EEB-1656-85C9-25C1-CD5D0B6B391E}"/>
              </a:ext>
            </a:extLst>
          </p:cNvPr>
          <p:cNvSpPr/>
          <p:nvPr/>
        </p:nvSpPr>
        <p:spPr>
          <a:xfrm>
            <a:off x="5170583" y="5680822"/>
            <a:ext cx="1850834" cy="363557"/>
          </a:xfrm>
          <a:prstGeom prst="rect">
            <a:avLst/>
          </a:prstGeom>
          <a:solidFill>
            <a:srgbClr val="C4EF9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i="1" dirty="0">
                <a:solidFill>
                  <a:schemeClr val="tx1"/>
                </a:solidFill>
                <a:latin typeface="Cambria" panose="02040503050406030204" pitchFamily="18" charset="0"/>
              </a:rPr>
              <a:t>is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254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486"/>
    </mc:Choice>
    <mc:Fallback xmlns="">
      <p:transition spd="slow" advTm="2524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Callout 2 8">
            <a:extLst>
              <a:ext uri="{FF2B5EF4-FFF2-40B4-BE49-F238E27FC236}">
                <a16:creationId xmlns:a16="http://schemas.microsoft.com/office/drawing/2014/main" id="{D903B1A8-BBE3-16B3-E50D-1DA9B0DA0F2E}"/>
              </a:ext>
            </a:extLst>
          </p:cNvPr>
          <p:cNvSpPr/>
          <p:nvPr/>
        </p:nvSpPr>
        <p:spPr>
          <a:xfrm>
            <a:off x="5594569" y="1977842"/>
            <a:ext cx="5042565" cy="1821549"/>
          </a:xfrm>
          <a:prstGeom prst="borderCallout2">
            <a:avLst>
              <a:gd name="adj1" fmla="val 71159"/>
              <a:gd name="adj2" fmla="val -1425"/>
              <a:gd name="adj3" fmla="val 79751"/>
              <a:gd name="adj4" fmla="val -7701"/>
              <a:gd name="adj5" fmla="val 41205"/>
              <a:gd name="adj6" fmla="val -39927"/>
            </a:avLst>
          </a:prstGeom>
          <a:solidFill>
            <a:srgbClr val="F0F2C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Mathematics here is a name of one field of study. You add –s when you refer disciplines. E.g., Physics, Economics, Statistics, Linguistics.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1"/>
                </a:solidFill>
                <a:latin typeface="Cambria" panose="02040503050406030204" pitchFamily="18" charset="0"/>
              </a:rPr>
              <a:t>It is considered as </a:t>
            </a:r>
            <a:r>
              <a:rPr lang="en-US" sz="2200" b="1" dirty="0">
                <a:solidFill>
                  <a:schemeClr val="tx1"/>
                </a:solidFill>
                <a:latin typeface="Cambria" panose="02040503050406030204" pitchFamily="18" charset="0"/>
              </a:rPr>
              <a:t>singular.</a:t>
            </a:r>
          </a:p>
        </p:txBody>
      </p:sp>
      <p:sp>
        <p:nvSpPr>
          <p:cNvPr id="11" name="Line Callout 2 10">
            <a:extLst>
              <a:ext uri="{FF2B5EF4-FFF2-40B4-BE49-F238E27FC236}">
                <a16:creationId xmlns:a16="http://schemas.microsoft.com/office/drawing/2014/main" id="{138989A2-5A8C-5531-D5C6-CB65FC72661B}"/>
              </a:ext>
            </a:extLst>
          </p:cNvPr>
          <p:cNvSpPr/>
          <p:nvPr/>
        </p:nvSpPr>
        <p:spPr>
          <a:xfrm>
            <a:off x="5594569" y="4160023"/>
            <a:ext cx="5146737" cy="1609730"/>
          </a:xfrm>
          <a:prstGeom prst="borderCallout2">
            <a:avLst>
              <a:gd name="adj1" fmla="val 16236"/>
              <a:gd name="adj2" fmla="val -504"/>
              <a:gd name="adj3" fmla="val -6197"/>
              <a:gd name="adj4" fmla="val -9900"/>
              <a:gd name="adj5" fmla="val 2339"/>
              <a:gd name="adj6" fmla="val -32194"/>
            </a:avLst>
          </a:prstGeom>
          <a:solidFill>
            <a:srgbClr val="F0F2C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schemeClr val="tx1"/>
                </a:solidFill>
                <a:latin typeface="Cambria" panose="02040503050406030204" pitchFamily="18" charset="0"/>
              </a:rPr>
              <a:t>Indonesia here is the name of a nation.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schemeClr val="tx1"/>
                </a:solidFill>
                <a:latin typeface="Cambria" panose="02040503050406030204" pitchFamily="18" charset="0"/>
              </a:rPr>
              <a:t>It is considered as </a:t>
            </a:r>
            <a:r>
              <a:rPr lang="en-US" sz="2300" b="1" dirty="0">
                <a:solidFill>
                  <a:schemeClr val="tx1"/>
                </a:solidFill>
                <a:latin typeface="Cambria" panose="02040503050406030204" pitchFamily="18" charset="0"/>
              </a:rPr>
              <a:t>singular.</a:t>
            </a:r>
          </a:p>
        </p:txBody>
      </p:sp>
      <p:sp>
        <p:nvSpPr>
          <p:cNvPr id="6" name="Pentagon 5">
            <a:extLst>
              <a:ext uri="{FF2B5EF4-FFF2-40B4-BE49-F238E27FC236}">
                <a16:creationId xmlns:a16="http://schemas.microsoft.com/office/drawing/2014/main" id="{3F4ED847-3F8D-66B6-8C14-E7379D0E60A5}"/>
              </a:ext>
            </a:extLst>
          </p:cNvPr>
          <p:cNvSpPr/>
          <p:nvPr/>
        </p:nvSpPr>
        <p:spPr>
          <a:xfrm>
            <a:off x="1166136" y="559079"/>
            <a:ext cx="6785113" cy="772541"/>
          </a:xfrm>
          <a:prstGeom prst="homePlat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latin typeface="Cambria" panose="02040503050406030204" pitchFamily="18" charset="0"/>
              </a:rPr>
              <a:t>Common mistakes</a:t>
            </a:r>
            <a:endParaRPr lang="en-US" sz="3000" b="1" dirty="0"/>
          </a:p>
        </p:txBody>
      </p:sp>
      <p:sp>
        <p:nvSpPr>
          <p:cNvPr id="23" name="Terminator 22">
            <a:extLst>
              <a:ext uri="{FF2B5EF4-FFF2-40B4-BE49-F238E27FC236}">
                <a16:creationId xmlns:a16="http://schemas.microsoft.com/office/drawing/2014/main" id="{3C8F061E-54EB-939D-77D2-6E985D2C7C46}"/>
              </a:ext>
            </a:extLst>
          </p:cNvPr>
          <p:cNvSpPr/>
          <p:nvPr/>
        </p:nvSpPr>
        <p:spPr>
          <a:xfrm>
            <a:off x="1166136" y="2119812"/>
            <a:ext cx="2596706" cy="551499"/>
          </a:xfrm>
          <a:prstGeom prst="flowChartTerminator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latin typeface="Cambria" panose="02040503050406030204" pitchFamily="18" charset="0"/>
              </a:rPr>
              <a:t>Mathematics</a:t>
            </a:r>
            <a:endParaRPr lang="en-US" sz="2200" strike="sngStrike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4" name="Terminator 23">
            <a:extLst>
              <a:ext uri="{FF2B5EF4-FFF2-40B4-BE49-F238E27FC236}">
                <a16:creationId xmlns:a16="http://schemas.microsoft.com/office/drawing/2014/main" id="{88C7B9A3-F749-4A38-FB9B-DF16F0066941}"/>
              </a:ext>
            </a:extLst>
          </p:cNvPr>
          <p:cNvSpPr/>
          <p:nvPr/>
        </p:nvSpPr>
        <p:spPr>
          <a:xfrm>
            <a:off x="1166136" y="4268246"/>
            <a:ext cx="2596706" cy="551499"/>
          </a:xfrm>
          <a:prstGeom prst="flowChartTerminator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latin typeface="Cambria" panose="02040503050406030204" pitchFamily="18" charset="0"/>
              </a:rPr>
              <a:t>Indonesia</a:t>
            </a:r>
            <a:endParaRPr lang="en-US" sz="2200" strike="sngStrike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29A36E-0BA5-E894-D599-6C382EE29B43}"/>
              </a:ext>
            </a:extLst>
          </p:cNvPr>
          <p:cNvSpPr txBox="1"/>
          <p:nvPr/>
        </p:nvSpPr>
        <p:spPr>
          <a:xfrm>
            <a:off x="3954683" y="2153602"/>
            <a:ext cx="639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Cambria" panose="02040503050406030204" pitchFamily="18" charset="0"/>
              </a:rPr>
              <a:t>are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D56C8E-E20F-BE5F-EB12-F3AAE6CD3088}"/>
              </a:ext>
            </a:extLst>
          </p:cNvPr>
          <p:cNvSpPr txBox="1"/>
          <p:nvPr/>
        </p:nvSpPr>
        <p:spPr>
          <a:xfrm>
            <a:off x="4594020" y="2153602"/>
            <a:ext cx="4393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Cambria" panose="02040503050406030204" pitchFamily="18" charset="0"/>
              </a:rPr>
              <a:t>is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1F0BF3-8A3C-2D20-AB27-001753EDB60B}"/>
              </a:ext>
            </a:extLst>
          </p:cNvPr>
          <p:cNvSpPr txBox="1"/>
          <p:nvPr/>
        </p:nvSpPr>
        <p:spPr>
          <a:xfrm>
            <a:off x="3965125" y="2151644"/>
            <a:ext cx="639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strike="sngStrike" dirty="0">
                <a:solidFill>
                  <a:srgbClr val="FF0000"/>
                </a:solidFill>
                <a:latin typeface="Cambria" panose="02040503050406030204" pitchFamily="18" charset="0"/>
              </a:rPr>
              <a:t>are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D5273F-DE3B-A864-9D5F-C866E6C29A65}"/>
              </a:ext>
            </a:extLst>
          </p:cNvPr>
          <p:cNvSpPr txBox="1"/>
          <p:nvPr/>
        </p:nvSpPr>
        <p:spPr>
          <a:xfrm>
            <a:off x="3920914" y="4328551"/>
            <a:ext cx="639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strike="sngStrike" dirty="0">
                <a:solidFill>
                  <a:srgbClr val="FF0000"/>
                </a:solidFill>
                <a:latin typeface="Cambria" panose="02040503050406030204" pitchFamily="18" charset="0"/>
              </a:rPr>
              <a:t>are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181B7A-049F-A3C6-AEFE-670D7DAC3443}"/>
              </a:ext>
            </a:extLst>
          </p:cNvPr>
          <p:cNvSpPr txBox="1"/>
          <p:nvPr/>
        </p:nvSpPr>
        <p:spPr>
          <a:xfrm>
            <a:off x="4638022" y="4328550"/>
            <a:ext cx="4393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Cambria" panose="02040503050406030204" pitchFamily="18" charset="0"/>
              </a:rPr>
              <a:t>is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787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2587"/>
    </mc:Choice>
    <mc:Fallback xmlns="">
      <p:transition spd="slow" advTm="482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23" grpId="0" animBg="1"/>
      <p:bldP spid="24" grpId="0" animBg="1"/>
      <p:bldP spid="2" grpId="0"/>
      <p:bldP spid="4" grpId="0"/>
      <p:bldP spid="5" grpId="0"/>
      <p:bldP spid="5" grpId="1"/>
      <p:bldP spid="5" grpId="2"/>
      <p:bldP spid="7" grpId="0"/>
      <p:bldP spid="7" grpId="1"/>
      <p:bldP spid="7" grpId="2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7" y="2400300"/>
            <a:ext cx="9720073" cy="342431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Remember subject – verb agreement?</a:t>
            </a:r>
          </a:p>
          <a:p>
            <a:pPr marL="457200" indent="-457200">
              <a:buFont typeface="+mj-lt"/>
              <a:buAutoNum type="arabicPeriod"/>
            </a:pPr>
            <a:r>
              <a:rPr lang="en-ID" sz="23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“Be” is an important verb with an irregular present simple form. </a:t>
            </a:r>
          </a:p>
          <a:p>
            <a:pPr marL="457200" indent="-457200">
              <a:buFont typeface="+mj-lt"/>
              <a:buAutoNum type="arabicPeriod"/>
            </a:pPr>
            <a:r>
              <a:rPr lang="en-ID" sz="2300" dirty="0">
                <a:solidFill>
                  <a:srgbClr val="21211E"/>
                </a:solidFill>
                <a:effectLst/>
                <a:latin typeface="Cambria" panose="02040503050406030204" pitchFamily="18" charset="0"/>
              </a:rPr>
              <a:t>You have to recogniz</a:t>
            </a: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e the subject. Is it singular/ plural?</a:t>
            </a:r>
          </a:p>
          <a:p>
            <a:pPr marL="0" indent="0">
              <a:buNone/>
            </a:pPr>
            <a:endParaRPr lang="en-ID" sz="2300" dirty="0">
              <a:solidFill>
                <a:srgbClr val="21211E"/>
              </a:solidFill>
              <a:latin typeface="Cambria" panose="02040503050406030204" pitchFamily="18" charset="0"/>
            </a:endParaRP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CF99D230-13FF-EA6F-5962-D4B33A8808ED}"/>
              </a:ext>
            </a:extLst>
          </p:cNvPr>
          <p:cNvSpPr/>
          <p:nvPr/>
        </p:nvSpPr>
        <p:spPr>
          <a:xfrm>
            <a:off x="965200" y="568718"/>
            <a:ext cx="6785113" cy="1086218"/>
          </a:xfrm>
          <a:prstGeom prst="homePlate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latin typeface="Cambria" panose="02040503050406030204" pitchFamily="18" charset="0"/>
              </a:rPr>
              <a:t>Take home notes</a:t>
            </a:r>
            <a:endParaRPr lang="en-US" sz="3000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9BD2EE8-8B69-1DB3-F4DC-E14CE74F361A}"/>
              </a:ext>
            </a:extLst>
          </p:cNvPr>
          <p:cNvGrpSpPr/>
          <p:nvPr/>
        </p:nvGrpSpPr>
        <p:grpSpPr>
          <a:xfrm>
            <a:off x="609600" y="4884554"/>
            <a:ext cx="2993857" cy="1548000"/>
            <a:chOff x="7466425" y="4027465"/>
            <a:chExt cx="2993857" cy="1548000"/>
          </a:xfrm>
        </p:grpSpPr>
        <p:pic>
          <p:nvPicPr>
            <p:cNvPr id="5" name="Graphic 4" descr="Cone with solid fill">
              <a:extLst>
                <a:ext uri="{FF2B5EF4-FFF2-40B4-BE49-F238E27FC236}">
                  <a16:creationId xmlns:a16="http://schemas.microsoft.com/office/drawing/2014/main" id="{D21F844B-DE36-BE0D-C865-7BEF35F0B5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6" name="Graphic 5" descr="Cube with solid fill">
              <a:extLst>
                <a:ext uri="{FF2B5EF4-FFF2-40B4-BE49-F238E27FC236}">
                  <a16:creationId xmlns:a16="http://schemas.microsoft.com/office/drawing/2014/main" id="{21C8759F-DDF5-64BF-313E-7B673194433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7" name="Graphic 6" descr="Cylinder with solid fill">
              <a:extLst>
                <a:ext uri="{FF2B5EF4-FFF2-40B4-BE49-F238E27FC236}">
                  <a16:creationId xmlns:a16="http://schemas.microsoft.com/office/drawing/2014/main" id="{E74EB53C-325F-4A8C-E33E-42DF620F17F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4750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470"/>
    </mc:Choice>
    <mc:Fallback xmlns="">
      <p:transition spd="slow" advTm="26347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7" y="2192356"/>
            <a:ext cx="10142637" cy="3632261"/>
          </a:xfrm>
        </p:spPr>
        <p:txBody>
          <a:bodyPr>
            <a:normAutofit lnSpcReduction="10000"/>
          </a:bodyPr>
          <a:lstStyle/>
          <a:p>
            <a:pPr marL="360363" indent="-360363">
              <a:buFont typeface="Arial" panose="020B0604020202020204" pitchFamily="34" charset="0"/>
              <a:buChar char="•"/>
            </a:pP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Imagine you have a business in Math tutoring, can you introduce your business? What points will you use to make your introduction powerful?</a:t>
            </a:r>
          </a:p>
          <a:p>
            <a:pPr marL="1203325" indent="-339725">
              <a:buFont typeface="+mj-lt"/>
              <a:buAutoNum type="arabicPeriod"/>
            </a:pP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Location </a:t>
            </a:r>
          </a:p>
          <a:p>
            <a:pPr marL="1203325" indent="-339725">
              <a:buFont typeface="+mj-lt"/>
              <a:buAutoNum type="arabicPeriod"/>
            </a:pP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Tutors’ qualification</a:t>
            </a:r>
          </a:p>
          <a:p>
            <a:pPr marL="1203325" indent="-339725">
              <a:buFont typeface="+mj-lt"/>
              <a:buAutoNum type="arabicPeriod"/>
            </a:pP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Price</a:t>
            </a:r>
          </a:p>
          <a:p>
            <a:pPr marL="1203325" indent="-339725">
              <a:buFont typeface="+mj-lt"/>
              <a:buAutoNum type="arabicPeriod"/>
            </a:pP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Facilities</a:t>
            </a:r>
          </a:p>
          <a:p>
            <a:pPr marL="1203325" indent="-339725">
              <a:buFont typeface="+mj-lt"/>
              <a:buAutoNum type="arabicPeriod"/>
            </a:pP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Amenities 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US" sz="2300" dirty="0">
                <a:latin typeface="Cambria" panose="02040503050406030204" pitchFamily="18" charset="0"/>
              </a:rPr>
              <a:t>Now, why don’t you try to introduce your business? </a:t>
            </a: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5634C32A-4F98-0590-3DF1-AF5FCF30F59C}"/>
              </a:ext>
            </a:extLst>
          </p:cNvPr>
          <p:cNvSpPr/>
          <p:nvPr/>
        </p:nvSpPr>
        <p:spPr>
          <a:xfrm>
            <a:off x="965200" y="568718"/>
            <a:ext cx="6785113" cy="108621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latin typeface="Cambria" panose="02040503050406030204" pitchFamily="18" charset="0"/>
              </a:rPr>
              <a:t>Task 1:</a:t>
            </a:r>
          </a:p>
          <a:p>
            <a:r>
              <a:rPr lang="en-US" sz="3000" b="1" dirty="0">
                <a:latin typeface="Cambria" panose="02040503050406030204" pitchFamily="18" charset="0"/>
              </a:rPr>
              <a:t>Introducing Your Business</a:t>
            </a:r>
            <a:endParaRPr 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24255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255"/>
    </mc:Choice>
    <mc:Fallback xmlns="">
      <p:transition spd="slow" advTm="7825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D9963-48AD-4AFD-CB6A-2D700E572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4CC7D-3853-C120-A65C-2EADE4282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7" y="2064328"/>
            <a:ext cx="10142637" cy="4224954"/>
          </a:xfrm>
        </p:spPr>
        <p:txBody>
          <a:bodyPr>
            <a:normAutofit/>
          </a:bodyPr>
          <a:lstStyle/>
          <a:p>
            <a:pPr marL="360363" indent="-360363">
              <a:buFont typeface="Arial" panose="020B0604020202020204" pitchFamily="34" charset="0"/>
              <a:buChar char="•"/>
            </a:pP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With a small group of four, think of a name for your Math tutoring business.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Create an interactive flyer containing five simple sentences to introduce your business.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Use “</a:t>
            </a:r>
            <a:r>
              <a:rPr lang="en-ID" sz="2300" i="1" dirty="0">
                <a:solidFill>
                  <a:srgbClr val="21211E"/>
                </a:solidFill>
                <a:latin typeface="Cambria" panose="02040503050406030204" pitchFamily="18" charset="0"/>
              </a:rPr>
              <a:t>be</a:t>
            </a:r>
            <a:r>
              <a:rPr lang="en-ID" sz="2300" dirty="0">
                <a:solidFill>
                  <a:srgbClr val="21211E"/>
                </a:solidFill>
                <a:latin typeface="Cambria" panose="02040503050406030204" pitchFamily="18" charset="0"/>
              </a:rPr>
              <a:t>” to present your business’ </a:t>
            </a:r>
            <a:r>
              <a:rPr lang="en-ID" sz="2300" dirty="0">
                <a:solidFill>
                  <a:srgbClr val="0432FF"/>
                </a:solidFill>
                <a:latin typeface="Cambria" panose="02040503050406030204" pitchFamily="18" charset="0"/>
              </a:rPr>
              <a:t>location; tutors’ qualification; price; facilities; and amenities.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ID" sz="2300" dirty="0">
                <a:solidFill>
                  <a:schemeClr val="tx1"/>
                </a:solidFill>
                <a:latin typeface="Cambria" panose="02040503050406030204" pitchFamily="18" charset="0"/>
              </a:rPr>
              <a:t>Feel free to add images to make your flyer more interactive!</a:t>
            </a:r>
          </a:p>
          <a:p>
            <a:pPr marL="360363" indent="-360363">
              <a:buFont typeface="Arial" panose="020B0604020202020204" pitchFamily="34" charset="0"/>
              <a:buChar char="•"/>
            </a:pPr>
            <a:r>
              <a:rPr lang="en-ID" sz="2300" dirty="0">
                <a:solidFill>
                  <a:schemeClr val="tx1"/>
                </a:solidFill>
                <a:latin typeface="Cambria" panose="02040503050406030204" pitchFamily="18" charset="0"/>
              </a:rPr>
              <a:t>Submit your task to google classroom.</a:t>
            </a: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6411D3B5-10F9-410B-2A70-4BD641EB1241}"/>
              </a:ext>
            </a:extLst>
          </p:cNvPr>
          <p:cNvSpPr/>
          <p:nvPr/>
        </p:nvSpPr>
        <p:spPr>
          <a:xfrm>
            <a:off x="965200" y="568718"/>
            <a:ext cx="6785113" cy="108621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latin typeface="Cambria" panose="02040503050406030204" pitchFamily="18" charset="0"/>
              </a:rPr>
              <a:t>Task 1:</a:t>
            </a:r>
          </a:p>
          <a:p>
            <a:r>
              <a:rPr lang="en-US" sz="3000" b="1" dirty="0">
                <a:latin typeface="Cambria" panose="02040503050406030204" pitchFamily="18" charset="0"/>
              </a:rPr>
              <a:t>Introducing Your Business</a:t>
            </a:r>
            <a:endParaRPr 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253314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149"/>
    </mc:Choice>
    <mc:Fallback xmlns="">
      <p:transition spd="slow" advTm="28714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D918-1B4A-2F5A-11B0-15A88720F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7" y="2192356"/>
            <a:ext cx="9720073" cy="3632261"/>
          </a:xfrm>
        </p:spPr>
        <p:txBody>
          <a:bodyPr>
            <a:normAutofit/>
          </a:bodyPr>
          <a:lstStyle/>
          <a:p>
            <a:pPr marL="534988" indent="-534988">
              <a:buNone/>
            </a:pPr>
            <a:r>
              <a:rPr lang="en-ID" sz="2400" dirty="0" err="1">
                <a:latin typeface="Cambria" panose="02040503050406030204" pitchFamily="18" charset="0"/>
              </a:rPr>
              <a:t>Biber</a:t>
            </a:r>
            <a:r>
              <a:rPr lang="en-ID" sz="2400" dirty="0">
                <a:latin typeface="Cambria" panose="02040503050406030204" pitchFamily="18" charset="0"/>
              </a:rPr>
              <a:t>, D., Conrad, S., &amp; Leech, G. N. 2002. </a:t>
            </a:r>
            <a:r>
              <a:rPr lang="en-ID" sz="2400" i="1" dirty="0">
                <a:latin typeface="Cambria" panose="02040503050406030204" pitchFamily="18" charset="0"/>
              </a:rPr>
              <a:t>Longman student grammar of spoken and written English</a:t>
            </a:r>
            <a:r>
              <a:rPr lang="en-ID" sz="2400" dirty="0">
                <a:latin typeface="Cambria" panose="02040503050406030204" pitchFamily="18" charset="0"/>
              </a:rPr>
              <a:t>. Pearson Education Limited.</a:t>
            </a:r>
          </a:p>
          <a:p>
            <a:pPr marL="534988" indent="-534988">
              <a:buNone/>
            </a:pPr>
            <a:r>
              <a:rPr lang="en-ID" sz="2400" dirty="0">
                <a:latin typeface="Cambria" panose="02040503050406030204" pitchFamily="18" charset="0"/>
              </a:rPr>
              <a:t>Hall, D., &amp; </a:t>
            </a:r>
            <a:r>
              <a:rPr lang="en-ID" sz="2400" dirty="0" err="1">
                <a:latin typeface="Cambria" panose="02040503050406030204" pitchFamily="18" charset="0"/>
              </a:rPr>
              <a:t>Barduhn</a:t>
            </a:r>
            <a:r>
              <a:rPr lang="en-ID" sz="2400" dirty="0">
                <a:latin typeface="Cambria" panose="02040503050406030204" pitchFamily="18" charset="0"/>
              </a:rPr>
              <a:t>, S. 2016. </a:t>
            </a:r>
            <a:r>
              <a:rPr lang="en-ID" sz="2400" i="1" dirty="0">
                <a:latin typeface="Cambria" panose="02040503050406030204" pitchFamily="18" charset="0"/>
              </a:rPr>
              <a:t>English for Everyone </a:t>
            </a:r>
            <a:r>
              <a:rPr lang="en-ID" sz="2400" dirty="0">
                <a:latin typeface="Cambria" panose="02040503050406030204" pitchFamily="18" charset="0"/>
              </a:rPr>
              <a:t>(J. </a:t>
            </a:r>
            <a:r>
              <a:rPr lang="en-ID" sz="2400" dirty="0" err="1">
                <a:latin typeface="Cambria" panose="02040503050406030204" pitchFamily="18" charset="0"/>
              </a:rPr>
              <a:t>Siklos</a:t>
            </a:r>
            <a:r>
              <a:rPr lang="en-ID" sz="2400" dirty="0">
                <a:latin typeface="Cambria" panose="02040503050406030204" pitchFamily="18" charset="0"/>
              </a:rPr>
              <a:t> &amp; A. Singer, Eds.). DK Publishing. </a:t>
            </a:r>
          </a:p>
          <a:p>
            <a:pPr marL="534988" indent="-534988">
              <a:buNone/>
            </a:pPr>
            <a:r>
              <a:rPr lang="en-ID" sz="2400" dirty="0">
                <a:effectLst/>
                <a:latin typeface="Cambria" panose="02040503050406030204" pitchFamily="18" charset="0"/>
              </a:rPr>
              <a:t>Herring, Peter. 2016. </a:t>
            </a:r>
            <a:r>
              <a:rPr lang="en-ID" sz="2400" i="1" dirty="0">
                <a:effectLst/>
                <a:latin typeface="Cambria" panose="02040503050406030204" pitchFamily="18" charset="0"/>
              </a:rPr>
              <a:t>Complete English grammar rules</a:t>
            </a:r>
            <a:r>
              <a:rPr lang="en-ID" sz="2400" dirty="0">
                <a:effectLst/>
                <a:latin typeface="Cambria" panose="02040503050406030204" pitchFamily="18" charset="0"/>
              </a:rPr>
              <a:t>. (N. </a:t>
            </a:r>
            <a:r>
              <a:rPr lang="en-ID" sz="2400" dirty="0" err="1">
                <a:effectLst/>
                <a:latin typeface="Cambria" panose="02040503050406030204" pitchFamily="18" charset="0"/>
              </a:rPr>
              <a:t>Norlen</a:t>
            </a:r>
            <a:r>
              <a:rPr lang="en-ID" sz="2400" dirty="0">
                <a:effectLst/>
                <a:latin typeface="Cambria" panose="02040503050406030204" pitchFamily="18" charset="0"/>
              </a:rPr>
              <a:t>, Ed.). Farlex International. </a:t>
            </a: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0DE9731B-2751-3D69-3EAE-6487A388A15A}"/>
              </a:ext>
            </a:extLst>
          </p:cNvPr>
          <p:cNvSpPr/>
          <p:nvPr/>
        </p:nvSpPr>
        <p:spPr>
          <a:xfrm>
            <a:off x="965200" y="568718"/>
            <a:ext cx="6785113" cy="108621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000" b="1" dirty="0">
                <a:latin typeface="Cambria" panose="02040503050406030204" pitchFamily="18" charset="0"/>
              </a:rPr>
              <a:t>References </a:t>
            </a:r>
            <a:endParaRPr 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37960751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accent6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4B9D92-7E03-D588-BD4A-EAA799922E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765A986-61AE-E8C4-0775-A0CC2EFA0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327564"/>
            <a:ext cx="7729728" cy="208242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500" dirty="0">
                <a:latin typeface="Arima Koshi" pitchFamily="2" charset="77"/>
                <a:cs typeface="Arima Koshi" pitchFamily="2" charset="77"/>
              </a:rPr>
              <a:t>Thank you and see you in the next lecture!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67CCE9E-B426-C6CD-26A7-3115D6CD9A43}"/>
              </a:ext>
            </a:extLst>
          </p:cNvPr>
          <p:cNvGrpSpPr/>
          <p:nvPr/>
        </p:nvGrpSpPr>
        <p:grpSpPr>
          <a:xfrm>
            <a:off x="4599071" y="3635990"/>
            <a:ext cx="2993857" cy="1548000"/>
            <a:chOff x="7466425" y="4027465"/>
            <a:chExt cx="2993857" cy="1548000"/>
          </a:xfrm>
        </p:grpSpPr>
        <p:pic>
          <p:nvPicPr>
            <p:cNvPr id="7" name="Graphic 6" descr="Cone with solid fill">
              <a:extLst>
                <a:ext uri="{FF2B5EF4-FFF2-40B4-BE49-F238E27FC236}">
                  <a16:creationId xmlns:a16="http://schemas.microsoft.com/office/drawing/2014/main" id="{4AF57890-A008-84F4-5190-F44A5DADA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7879886">
              <a:off x="7466425" y="4539341"/>
              <a:ext cx="914400" cy="914400"/>
            </a:xfrm>
            <a:prstGeom prst="rect">
              <a:avLst/>
            </a:prstGeom>
          </p:spPr>
        </p:pic>
        <p:pic>
          <p:nvPicPr>
            <p:cNvPr id="8" name="Graphic 7" descr="Cube with solid fill">
              <a:extLst>
                <a:ext uri="{FF2B5EF4-FFF2-40B4-BE49-F238E27FC236}">
                  <a16:creationId xmlns:a16="http://schemas.microsoft.com/office/drawing/2014/main" id="{C049F080-D340-136F-5E6A-EE94A64AFA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19704" y="4027465"/>
              <a:ext cx="1548000" cy="1548000"/>
            </a:xfrm>
            <a:prstGeom prst="rect">
              <a:avLst/>
            </a:prstGeom>
          </p:spPr>
        </p:pic>
        <p:pic>
          <p:nvPicPr>
            <p:cNvPr id="9" name="Graphic 8" descr="Cylinder with solid fill">
              <a:extLst>
                <a:ext uri="{FF2B5EF4-FFF2-40B4-BE49-F238E27FC236}">
                  <a16:creationId xmlns:a16="http://schemas.microsoft.com/office/drawing/2014/main" id="{51F8B070-A7DC-6C75-B935-C04A6EC40E2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4635914">
              <a:off x="9545882" y="448676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642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40"/>
    </mc:Choice>
    <mc:Fallback xmlns="">
      <p:transition spd="slow" advTm="2744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1.4|34.5|1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0.8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2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|0.6|21.6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0.1|0.9|0.9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5|12.1|15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6.9|2.1|50.6|2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7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2|3.6|53.7|3.5|70.2|11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9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7|2|43.8|1.8|36.3|2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6|4.5|132.6|2.2|0.9|0.9|9.4|130.1|24.5|2.3|0.6|0.6|2.4"/>
</p:tagLst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1332</TotalTime>
  <Words>2141</Words>
  <Application>Microsoft Macintosh PowerPoint</Application>
  <PresentationFormat>Widescreen</PresentationFormat>
  <Paragraphs>323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Arima Koshi</vt:lpstr>
      <vt:lpstr>Cambria</vt:lpstr>
      <vt:lpstr>Gill Sans MT</vt:lpstr>
      <vt:lpstr>Parcel</vt:lpstr>
      <vt:lpstr>English for Mathematics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for Mathematics</dc:title>
  <dc:creator>Itha Priyastiti</dc:creator>
  <cp:lastModifiedBy>t8656</cp:lastModifiedBy>
  <cp:revision>58</cp:revision>
  <dcterms:created xsi:type="dcterms:W3CDTF">2025-02-16T13:54:34Z</dcterms:created>
  <dcterms:modified xsi:type="dcterms:W3CDTF">2025-03-16T16:23:11Z</dcterms:modified>
</cp:coreProperties>
</file>