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5"/>
  </p:notesMasterIdLst>
  <p:handoutMasterIdLst>
    <p:handoutMasterId r:id="rId66"/>
  </p:handoutMasterIdLst>
  <p:sldIdLst>
    <p:sldId id="564" r:id="rId2"/>
    <p:sldId id="565" r:id="rId3"/>
    <p:sldId id="566" r:id="rId4"/>
    <p:sldId id="256" r:id="rId5"/>
    <p:sldId id="257" r:id="rId6"/>
    <p:sldId id="512" r:id="rId7"/>
    <p:sldId id="258" r:id="rId8"/>
    <p:sldId id="473" r:id="rId9"/>
    <p:sldId id="519" r:id="rId10"/>
    <p:sldId id="365" r:id="rId11"/>
    <p:sldId id="488" r:id="rId12"/>
    <p:sldId id="522" r:id="rId13"/>
    <p:sldId id="523" r:id="rId14"/>
    <p:sldId id="524" r:id="rId15"/>
    <p:sldId id="525" r:id="rId16"/>
    <p:sldId id="526" r:id="rId17"/>
    <p:sldId id="527" r:id="rId18"/>
    <p:sldId id="528" r:id="rId19"/>
    <p:sldId id="529" r:id="rId20"/>
    <p:sldId id="530" r:id="rId21"/>
    <p:sldId id="520" r:id="rId22"/>
    <p:sldId id="531" r:id="rId23"/>
    <p:sldId id="532" r:id="rId24"/>
    <p:sldId id="533" r:id="rId25"/>
    <p:sldId id="534" r:id="rId26"/>
    <p:sldId id="535" r:id="rId27"/>
    <p:sldId id="536" r:id="rId28"/>
    <p:sldId id="537" r:id="rId29"/>
    <p:sldId id="538" r:id="rId30"/>
    <p:sldId id="521" r:id="rId31"/>
    <p:sldId id="477" r:id="rId32"/>
    <p:sldId id="496" r:id="rId33"/>
    <p:sldId id="539" r:id="rId34"/>
    <p:sldId id="540" r:id="rId35"/>
    <p:sldId id="541" r:id="rId36"/>
    <p:sldId id="542" r:id="rId37"/>
    <p:sldId id="543" r:id="rId38"/>
    <p:sldId id="546" r:id="rId39"/>
    <p:sldId id="547" r:id="rId40"/>
    <p:sldId id="544" r:id="rId41"/>
    <p:sldId id="545" r:id="rId42"/>
    <p:sldId id="476" r:id="rId43"/>
    <p:sldId id="480" r:id="rId44"/>
    <p:sldId id="548" r:id="rId45"/>
    <p:sldId id="553" r:id="rId46"/>
    <p:sldId id="554" r:id="rId47"/>
    <p:sldId id="549" r:id="rId48"/>
    <p:sldId id="550" r:id="rId49"/>
    <p:sldId id="551" r:id="rId50"/>
    <p:sldId id="555" r:id="rId51"/>
    <p:sldId id="556" r:id="rId52"/>
    <p:sldId id="557" r:id="rId53"/>
    <p:sldId id="558" r:id="rId54"/>
    <p:sldId id="559" r:id="rId55"/>
    <p:sldId id="560" r:id="rId56"/>
    <p:sldId id="561" r:id="rId57"/>
    <p:sldId id="562" r:id="rId58"/>
    <p:sldId id="563" r:id="rId59"/>
    <p:sldId id="552" r:id="rId60"/>
    <p:sldId id="513" r:id="rId61"/>
    <p:sldId id="514" r:id="rId62"/>
    <p:sldId id="409" r:id="rId63"/>
    <p:sldId id="379" r:id="rId6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05/06/2025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masing – masing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1 – 5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Pengantaran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Surat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Bertemu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Pemerintahan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di Lokasi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Jadwal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Menyiapkan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sampel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masing – masing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Membagi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tanggung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jawab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masing – masing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Kuesioner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Kepuasaan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Uji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Organoleptik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),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sampel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(Leaflet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Brosur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13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954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masing – masing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1 – 5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Brosur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3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lompok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media Leaflet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13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4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masing – masing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Kuesioner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Kepuasaan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 Uji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Kepuasaan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melihat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puas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Kuesioner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Organoleptik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 Uji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Organoleptik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melihat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Telur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asin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Kambambang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Rasa,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Tekstur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Suka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Aroma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selera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Kuesioner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 Uji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melihat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masing – masing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selesai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Video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masing – masing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13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987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8701" y="126060"/>
            <a:ext cx="8371840" cy="590931"/>
          </a:xfrm>
        </p:spPr>
        <p:txBody>
          <a:bodyPr/>
          <a:lstStyle/>
          <a:p>
            <a:pPr algn="r"/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Material Development Extension</a:t>
            </a:r>
            <a:endParaRPr lang="ko-KR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417201" y="381322"/>
            <a:ext cx="1883176" cy="1531239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59692" y="902019"/>
              <a:ext cx="179465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14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31178" y="5614904"/>
            <a:ext cx="55884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Iven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Patu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Sirappa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S.Pt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.,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M.Si</a:t>
            </a:r>
            <a:endParaRPr lang="en-US" altLang="ko-KR" sz="2500" spc="-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나눔스퀘어_ac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NIDN : 0831088903</a:t>
            </a:r>
            <a:endParaRPr lang="ko-KR" altLang="en-US" sz="25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07592D1-720F-466A-B605-95A58713D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제목 1">
            <a:extLst>
              <a:ext uri="{FF2B5EF4-FFF2-40B4-BE49-F238E27FC236}">
                <a16:creationId xmlns:a16="http://schemas.microsoft.com/office/drawing/2014/main" id="{CBFB6BDC-8039-40AF-80F8-6C9C54C8ED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069" y="3127213"/>
            <a:ext cx="11186208" cy="1200329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Extension Program Evaluation</a:t>
            </a:r>
            <a:b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</a:b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(</a:t>
            </a:r>
            <a:r>
              <a:rPr lang="en-US" sz="4000" dirty="0" err="1">
                <a:solidFill>
                  <a:schemeClr val="tx1"/>
                </a:solidFill>
                <a:latin typeface="Redressed" panose="020B0604020202020204" charset="0"/>
              </a:rPr>
              <a:t>Evaluasi</a:t>
            </a: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 Program </a:t>
            </a:r>
            <a:r>
              <a:rPr lang="en-US" sz="4000" dirty="0" err="1">
                <a:solidFill>
                  <a:schemeClr val="tx1"/>
                </a:solidFill>
                <a:latin typeface="Redressed" panose="020B0604020202020204" charset="0"/>
              </a:rPr>
              <a:t>Penyuluhan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436076" y="104597"/>
            <a:ext cx="7649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en-US" sz="2800" dirty="0">
                <a:solidFill>
                  <a:schemeClr val="bg1"/>
                </a:solidFill>
              </a:rPr>
              <a:t>Material Development</a:t>
            </a:r>
            <a:r>
              <a:rPr lang="ko-KR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91128"/>
            <a:ext cx="8119078" cy="670564"/>
            <a:chOff x="434203" y="2091128"/>
            <a:chExt cx="8119078" cy="670564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91128"/>
              <a:ext cx="8119078" cy="670564"/>
              <a:chOff x="434203" y="2091128"/>
              <a:chExt cx="8119078" cy="67056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18717" y="2091128"/>
                <a:ext cx="18473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-718625" y="697642"/>
            <a:ext cx="10738237" cy="1370910"/>
            <a:chOff x="88394" y="448938"/>
            <a:chExt cx="3269948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88394" y="795847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endParaRPr lang="ko-KR" altLang="en-US" sz="24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A6DCA52-86B1-4A1D-9719-CA3B22AB00F3}"/>
              </a:ext>
            </a:extLst>
          </p:cNvPr>
          <p:cNvSpPr/>
          <p:nvPr/>
        </p:nvSpPr>
        <p:spPr>
          <a:xfrm>
            <a:off x="1083967" y="1106634"/>
            <a:ext cx="3664593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sz="36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</a:t>
            </a:r>
            <a:r>
              <a:rPr lang="en-ID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DE9163-946C-450E-BCB6-0B11963F1457}"/>
              </a:ext>
            </a:extLst>
          </p:cNvPr>
          <p:cNvSpPr/>
          <p:nvPr/>
        </p:nvSpPr>
        <p:spPr>
          <a:xfrm>
            <a:off x="1232851" y="2222151"/>
            <a:ext cx="105249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BE95BEE-B617-40C8-AF29-CD93943C8E32}"/>
              </a:ext>
            </a:extLst>
          </p:cNvPr>
          <p:cNvSpPr/>
          <p:nvPr/>
        </p:nvSpPr>
        <p:spPr>
          <a:xfrm>
            <a:off x="1226437" y="2956549"/>
            <a:ext cx="95240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b-NO" sz="2000" dirty="0">
                <a:latin typeface="Arial" panose="020B0604020202020204" pitchFamily="34" charset="0"/>
                <a:cs typeface="Arial" panose="020B0604020202020204" pitchFamily="34" charset="0"/>
              </a:rPr>
              <a:t>Tujuan, Manfaat, Prinsip – Prinsip, dan Karakteristik Proses Evaluasi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6AF9A3B-04AC-44E1-82DA-550A5202F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8" name="그룹 14">
            <a:extLst>
              <a:ext uri="{FF2B5EF4-FFF2-40B4-BE49-F238E27FC236}">
                <a16:creationId xmlns:a16="http://schemas.microsoft.com/office/drawing/2014/main" id="{21F10AC4-04F1-4043-AFED-1CFC882F37C1}"/>
              </a:ext>
            </a:extLst>
          </p:cNvPr>
          <p:cNvGrpSpPr/>
          <p:nvPr/>
        </p:nvGrpSpPr>
        <p:grpSpPr>
          <a:xfrm>
            <a:off x="434202" y="3819603"/>
            <a:ext cx="7795397" cy="670874"/>
            <a:chOff x="434203" y="2874980"/>
            <a:chExt cx="7795397" cy="67087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E047874-94B0-4F3E-8BD6-B554096B8DBC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타원 16">
              <a:extLst>
                <a:ext uri="{FF2B5EF4-FFF2-40B4-BE49-F238E27FC236}">
                  <a16:creationId xmlns:a16="http://schemas.microsoft.com/office/drawing/2014/main" id="{D39F4C4C-7B6A-4CEC-BBEA-845DB5702D08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EE5B8D84-258B-4B63-8D5E-CBEFBE328D89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3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35" name="직선 연결선 18">
              <a:extLst>
                <a:ext uri="{FF2B5EF4-FFF2-40B4-BE49-F238E27FC236}">
                  <a16:creationId xmlns:a16="http://schemas.microsoft.com/office/drawing/2014/main" id="{06204E9E-B8CB-47A4-B86C-9F51B3AA9B56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FDA36135-D889-4A29-9446-60E83F8992E3}"/>
              </a:ext>
            </a:extLst>
          </p:cNvPr>
          <p:cNvSpPr/>
          <p:nvPr/>
        </p:nvSpPr>
        <p:spPr>
          <a:xfrm>
            <a:off x="1303448" y="3869039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436076" y="104597"/>
            <a:ext cx="7649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en-US" sz="2800" dirty="0">
                <a:solidFill>
                  <a:schemeClr val="bg1"/>
                </a:solidFill>
              </a:rPr>
              <a:t>Material Development</a:t>
            </a:r>
            <a:r>
              <a:rPr lang="ko-KR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91128"/>
            <a:ext cx="8119078" cy="670564"/>
            <a:chOff x="434203" y="2091128"/>
            <a:chExt cx="8119078" cy="670564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91128"/>
              <a:ext cx="8119078" cy="670564"/>
              <a:chOff x="434203" y="2091128"/>
              <a:chExt cx="8119078" cy="67056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18717" y="2091128"/>
                <a:ext cx="18473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4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5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-718625" y="697642"/>
            <a:ext cx="10738237" cy="1370910"/>
            <a:chOff x="88394" y="448938"/>
            <a:chExt cx="3269948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88394" y="795847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endParaRPr lang="ko-KR" altLang="en-US" sz="24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A6DCA52-86B1-4A1D-9719-CA3B22AB00F3}"/>
              </a:ext>
            </a:extLst>
          </p:cNvPr>
          <p:cNvSpPr/>
          <p:nvPr/>
        </p:nvSpPr>
        <p:spPr>
          <a:xfrm>
            <a:off x="1083967" y="1106634"/>
            <a:ext cx="3664593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sz="36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</a:t>
            </a:r>
            <a:r>
              <a:rPr lang="en-ID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DE9163-946C-450E-BCB6-0B11963F1457}"/>
              </a:ext>
            </a:extLst>
          </p:cNvPr>
          <p:cNvSpPr/>
          <p:nvPr/>
        </p:nvSpPr>
        <p:spPr>
          <a:xfrm>
            <a:off x="1232851" y="2222151"/>
            <a:ext cx="105249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BE95BEE-B617-40C8-AF29-CD93943C8E32}"/>
              </a:ext>
            </a:extLst>
          </p:cNvPr>
          <p:cNvSpPr/>
          <p:nvPr/>
        </p:nvSpPr>
        <p:spPr>
          <a:xfrm>
            <a:off x="1226437" y="2956549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Model – Model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6AF9A3B-04AC-44E1-82DA-550A5202F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458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relevansi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efisiensi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dampak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kegiatan-kegiatan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proyek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sistematik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obyektif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namun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dikesampingkan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konotasinya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negatif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dianggap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kesalahan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kegagalan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Sebenarnya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monitoring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manfaatnya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upaya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memperbaiki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penyempurnaan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program/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efisien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Monitoring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memperbaiki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kinerja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mempertanggungjawabkan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membandingkan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078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261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Dari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sederhana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nampaknya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temukan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pokok-pokok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peristiwa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gejala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objek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Membandingkan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amati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diamati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perbandingan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078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36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35093"/>
            <a:ext cx="10515600" cy="1311128"/>
          </a:xfrm>
        </p:spPr>
        <p:txBody>
          <a:bodyPr/>
          <a:lstStyle/>
          <a:p>
            <a:r>
              <a:rPr lang="nb-NO" sz="4400" dirty="0">
                <a:latin typeface="Arial" panose="020B0604020202020204" pitchFamily="34" charset="0"/>
                <a:cs typeface="Arial" panose="020B0604020202020204" pitchFamily="34" charset="0"/>
              </a:rPr>
              <a:t>Tujuan, Manfaat, Prinsip – Prinsip, dan Karakteristik Proses Evaluasi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48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konsepsi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mengundang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perdebatan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pengertiannya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ditinjau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(language),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istilah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(technical or scientific concept),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levelof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analysis).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Valery,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dkk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(1987) ;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Totok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Mardikanto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Sri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(1985)  ;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Cerbea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Tepping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1977; FAO, 1984,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Werimon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A., 1992)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Operasional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Managerial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7743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7124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dikehendaki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factor -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kritis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perubahan-perubahan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modifikasi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supervisi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tujuan-tujuan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pelaporan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1010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Operasional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485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mempertajam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menguji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asumsi-asumsi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menegaskan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eksplisit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mengkaji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ulang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demi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tercapainya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akhir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dikehendaki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0210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032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Berlandaskan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kembali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strategi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asumsi-asumsi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hipotesis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diuji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efisiensi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-masa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mendatang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6682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124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seluruh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perubahan-perubahan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muncul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dijumpai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berkaitan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menarik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simpati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warga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sungguh-sungguh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selanjutnya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simpati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diharapkan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masa-masa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mendatang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7845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2931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psikologis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mendorong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masa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mendatang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biasanya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masa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promosi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bersangkutan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mawas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membiasakan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tanggung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4598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5. </a:t>
            </a:r>
            <a:r>
              <a:rPr lang="en-US" sz="3200" b="1" dirty="0" err="1">
                <a:solidFill>
                  <a:schemeClr val="bg1"/>
                </a:solidFill>
              </a:rPr>
              <a:t>Kegunaan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bagi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Aparat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6070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Kebiasaan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asumsi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praduga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instuisi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Kebiasaan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sistematis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prosedur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algn="just"/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teliti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andal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byang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tajam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4687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Pelaksana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625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Mengumpulkan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faktor-faktor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pendukung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perubahan-perubahan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intervensi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strategi yang paling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pencapaian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“strong dan weak points”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7946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951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pertimbangan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Memperbaiki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Berkomunikasi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penyandang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dana/stake holder.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Menimbulkan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rasa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persatuan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motivasi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2049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Managerial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839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efisiensi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memenuhi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lain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mungkin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Telah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Telah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struktur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lembaga-lembaga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Telah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aspirasi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7529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274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Soedijanto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1999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prinsip-prinsip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8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integral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tujuan-tujuan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bersangkutan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hasil-hasil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dipertimbangkan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teliti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interpretasi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pembandingan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dijiwai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kebenaran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7195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 - Prinsip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4494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kebenaran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Kebenaran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objektif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menyebutkan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”. Fakta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kebenaran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objektif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manakala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dikumpulkan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mengumpulkan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prosedur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ilmiah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7182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Fakta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6246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ditandai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esensial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Tujuan-tujuan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pernyataan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disusun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tujuan-tujuan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kegiatan-kegiatan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ditulis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mana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tujuan-tujuan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Rekonsiderasi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periodik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94595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2. </a:t>
            </a:r>
            <a:r>
              <a:rPr lang="en-US" sz="3200" dirty="0" err="1">
                <a:solidFill>
                  <a:schemeClr val="bg1"/>
                </a:solidFill>
              </a:rPr>
              <a:t>Evaluasi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merupakan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bagian</a:t>
            </a:r>
            <a:r>
              <a:rPr lang="en-US" sz="3200" dirty="0">
                <a:solidFill>
                  <a:schemeClr val="bg1"/>
                </a:solidFill>
              </a:rPr>
              <a:t> integral </a:t>
            </a:r>
            <a:r>
              <a:rPr lang="en-US" sz="3200" dirty="0" err="1">
                <a:solidFill>
                  <a:schemeClr val="bg1"/>
                </a:solidFill>
              </a:rPr>
              <a:t>dari</a:t>
            </a:r>
            <a:r>
              <a:rPr lang="en-US" sz="3200" dirty="0">
                <a:solidFill>
                  <a:schemeClr val="bg1"/>
                </a:solidFill>
              </a:rPr>
              <a:t> proses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73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spesifik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90637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berhubungan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02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kedua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daftar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isian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kuesioner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check list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disusun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(subject matter)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bersangkutan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5838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ukur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8859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dipengaruhi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Konsekuensinya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menyangkut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hasil-hasil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menyangkut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sarana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prasarana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728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5. </a:t>
            </a:r>
            <a:r>
              <a:rPr lang="en-US" sz="3200" dirty="0" err="1">
                <a:solidFill>
                  <a:schemeClr val="bg1"/>
                </a:solidFill>
              </a:rPr>
              <a:t>Evaluasi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berdasarkan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metode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2306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Hasil-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kegiatan-kegiatan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pertemuan-pertemuan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kursus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kesemuanya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orang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kegiatan-kegiatan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Hasil-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hasil-hasil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benar-benar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diharapkan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 Hasil-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meliputi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perubahan-perubahan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mental,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penegrtian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kebiasaan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praktek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0160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5470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rangkaian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urutan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Ada 6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dipertimbangkan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guna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interpretasi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bukti-bukti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terpercaya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tindakan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Perbandingan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diharapkan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sebenarnya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perbandingan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perbaikan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tindakan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1286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2445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Sukardi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(2014)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kebermaknaan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Jujur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kenyataan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didukung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mendukung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Objektif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kriteria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dipengaruhi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faktor-faktor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lain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kriteria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Tanggungjawab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nyata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alasannya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rasional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Transparansi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dikomunikasikan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dipertanggungjawabkan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811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dijiwai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2551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Hasil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terjamin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kalau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prosedur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ilmiah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prosedur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ilmiah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(1)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sistematis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(2)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faktual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(3)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logis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(4)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(5)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impartial, (6)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terandal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reliabel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(7)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objektif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(8) sahih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valid.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4402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1"/>
            <a:ext cx="10515600" cy="701731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486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diklasifikasikan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on-going evaluation dan ex-post evaluation.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internal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eksternal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dampak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5095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5311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Sedang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selesai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ditekankan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penyimpangan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diharapkan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maksud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mencegah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pemborosan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tersedia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arti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tercapainya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arti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post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5149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28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On-going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evaluation,adalah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sedang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Hal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dimaksud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penyimpangan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dibanding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ditemukan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penyimpangan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segera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langkah-langkah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mengantisipasinya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demikian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penyimpangan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segera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diluruskan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demi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tercapainya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Ex-post evaluation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sebenarnya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hampir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selesai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dibanding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penyimpangan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8344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Evauasi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Going dan Ex-Post Evaluation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6982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Internal,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inisiatif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diadakannya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orang-orang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bersangkutan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(administrator program,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penanggungjawab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orang-orang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pemilik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program,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pemilik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inspektorat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biro/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pengawasan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Eksternal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pemilik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meskipun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inisiatif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muncul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kalangan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justru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diminta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pemilik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bersangkutan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6960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Internal dan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Eksternal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220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ukuran-ukuran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volume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diselesaikan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persyaratan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ditepati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terjangkau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dihasilkan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dll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keuangan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pengelolaan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keuangan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ukuran-ukuran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administrasi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keuangan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%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realisasi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pengeluaran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dibanding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besarnya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dikeluarkan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dll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9628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4. </a:t>
            </a:r>
            <a:r>
              <a:rPr lang="en-US" sz="3200" b="1" dirty="0" err="1">
                <a:solidFill>
                  <a:schemeClr val="bg1"/>
                </a:solidFill>
              </a:rPr>
              <a:t>Evaluasi</a:t>
            </a:r>
            <a:r>
              <a:rPr lang="en-US" sz="3200" b="1" dirty="0">
                <a:solidFill>
                  <a:schemeClr val="bg1"/>
                </a:solidFill>
              </a:rPr>
              <a:t> Teknis dan </a:t>
            </a:r>
            <a:r>
              <a:rPr lang="en-US" sz="3200" b="1" dirty="0" err="1">
                <a:solidFill>
                  <a:schemeClr val="bg1"/>
                </a:solidFill>
              </a:rPr>
              <a:t>Evaluasi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Ekonomi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1370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: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biasanya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kepentingan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rangka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selanjutnya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sistematis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rinci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prosedur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diuji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cermat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handal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dipercaya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penentuan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catatan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apabila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pertimbangan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akurat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lengkap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Rossi,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dkk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menekankan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spesifikasi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kekhususan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demi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tercapainya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benar-benar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konsisten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peluang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kebrhasilan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1236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5. </a:t>
            </a:r>
            <a:r>
              <a:rPr lang="en-US" sz="3200" b="1" dirty="0" err="1">
                <a:solidFill>
                  <a:schemeClr val="bg1"/>
                </a:solidFill>
              </a:rPr>
              <a:t>Evaluasi</a:t>
            </a:r>
            <a:r>
              <a:rPr lang="en-US" sz="3200" b="1" dirty="0">
                <a:solidFill>
                  <a:schemeClr val="bg1"/>
                </a:solidFill>
              </a:rPr>
              <a:t> Program, </a:t>
            </a:r>
            <a:r>
              <a:rPr lang="en-US" sz="3200" b="1" dirty="0" err="1">
                <a:solidFill>
                  <a:schemeClr val="bg1"/>
                </a:solidFill>
              </a:rPr>
              <a:t>Pemantauan</a:t>
            </a:r>
            <a:r>
              <a:rPr lang="en-US" sz="3200" b="1" dirty="0">
                <a:solidFill>
                  <a:schemeClr val="bg1"/>
                </a:solidFill>
              </a:rPr>
              <a:t>, dan </a:t>
            </a:r>
            <a:r>
              <a:rPr lang="en-US" sz="3200" b="1" dirty="0" err="1">
                <a:solidFill>
                  <a:schemeClr val="bg1"/>
                </a:solidFill>
              </a:rPr>
              <a:t>dampak</a:t>
            </a:r>
            <a:r>
              <a:rPr lang="en-US" sz="3200" b="1" dirty="0">
                <a:solidFill>
                  <a:schemeClr val="bg1"/>
                </a:solidFill>
              </a:rPr>
              <a:t> program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9990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(data,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keputusan-keputusan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maksud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menghindari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keadaan-keadaan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kritis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mengganggu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demi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tercapainya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menekankan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diarahkan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mengumpulkan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berkaitan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benar-benar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individu-individu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kelompok-kelompok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memanfaatkan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pelayanan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1236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5. </a:t>
            </a:r>
            <a:r>
              <a:rPr lang="en-US" sz="3200" b="1" dirty="0" err="1">
                <a:solidFill>
                  <a:schemeClr val="bg1"/>
                </a:solidFill>
              </a:rPr>
              <a:t>Evaluasi</a:t>
            </a:r>
            <a:r>
              <a:rPr lang="en-US" sz="3200" b="1" dirty="0">
                <a:solidFill>
                  <a:schemeClr val="bg1"/>
                </a:solidFill>
              </a:rPr>
              <a:t> Program, </a:t>
            </a:r>
            <a:r>
              <a:rPr lang="en-US" sz="3200" b="1" dirty="0" err="1">
                <a:solidFill>
                  <a:schemeClr val="bg1"/>
                </a:solidFill>
              </a:rPr>
              <a:t>Pemantauan</a:t>
            </a:r>
            <a:r>
              <a:rPr lang="en-US" sz="3200" b="1" dirty="0">
                <a:solidFill>
                  <a:schemeClr val="bg1"/>
                </a:solidFill>
              </a:rPr>
              <a:t>, dan </a:t>
            </a:r>
            <a:r>
              <a:rPr lang="en-US" sz="3200" b="1" dirty="0" err="1">
                <a:solidFill>
                  <a:schemeClr val="bg1"/>
                </a:solidFill>
              </a:rPr>
              <a:t>dampak</a:t>
            </a:r>
            <a:r>
              <a:rPr lang="en-US" sz="3200" b="1" dirty="0">
                <a:solidFill>
                  <a:schemeClr val="bg1"/>
                </a:solidFill>
              </a:rPr>
              <a:t> program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6035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Dampak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: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benar-benar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disediakan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cara-cara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menyangkut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ukuran-ukuran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lain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kelahiran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Mengingatkan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operasional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paling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pasti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ukuran-ukuran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bersangkutan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sebaik-baiknya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menimbulkan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hal-hal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kritis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kata lain,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sebaikbaiknya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tercapainya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disebabkan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ketidakbaikan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1236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5. </a:t>
            </a:r>
            <a:r>
              <a:rPr lang="en-US" sz="3200" b="1" dirty="0" err="1">
                <a:solidFill>
                  <a:schemeClr val="bg1"/>
                </a:solidFill>
              </a:rPr>
              <a:t>Evaluasi</a:t>
            </a:r>
            <a:r>
              <a:rPr lang="en-US" sz="3200" b="1" dirty="0">
                <a:solidFill>
                  <a:schemeClr val="bg1"/>
                </a:solidFill>
              </a:rPr>
              <a:t> Program, </a:t>
            </a:r>
            <a:r>
              <a:rPr lang="en-US" sz="3200" b="1" dirty="0" err="1">
                <a:solidFill>
                  <a:schemeClr val="bg1"/>
                </a:solidFill>
              </a:rPr>
              <a:t>Pemantauan</a:t>
            </a:r>
            <a:r>
              <a:rPr lang="en-US" sz="3200" b="1" dirty="0">
                <a:solidFill>
                  <a:schemeClr val="bg1"/>
                </a:solidFill>
              </a:rPr>
              <a:t>, dan </a:t>
            </a:r>
            <a:r>
              <a:rPr lang="en-US" sz="3200" b="1" dirty="0" err="1">
                <a:solidFill>
                  <a:schemeClr val="bg1"/>
                </a:solidFill>
              </a:rPr>
              <a:t>dampak</a:t>
            </a:r>
            <a:r>
              <a:rPr lang="en-US" sz="3200" b="1" dirty="0">
                <a:solidFill>
                  <a:schemeClr val="bg1"/>
                </a:solidFill>
              </a:rPr>
              <a:t> program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4544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arti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seharusnya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tujuan-tujuan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penegrtian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5972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6. </a:t>
            </a:r>
            <a:r>
              <a:rPr lang="en-US" sz="3200" b="1" dirty="0" err="1">
                <a:solidFill>
                  <a:schemeClr val="bg1"/>
                </a:solidFill>
              </a:rPr>
              <a:t>Evaluasi</a:t>
            </a:r>
            <a:r>
              <a:rPr lang="en-US" sz="3200" b="1" dirty="0">
                <a:solidFill>
                  <a:schemeClr val="bg1"/>
                </a:solidFill>
              </a:rPr>
              <a:t> Proses dan Hasil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7429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sebenarnya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Raw-input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-input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perlengkapan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Enviroment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-input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asal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belajar-mengajar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bersama-sama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seluruh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Output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akhir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kesejahteraan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4927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system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2274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123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ilmiah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dirancang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bertahap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tahap-tahapan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parameter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/parameter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meliputi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a.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Perancangan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b.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), c.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Perincian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d. 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data, e.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instrument, f.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validasi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reliabilitas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instrument, g. 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Pelaporan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7214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7911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dinyatakan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seringkali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spesisifik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judul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terinci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biasanya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dikemukakan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kerangka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acuan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Terms of reference/TOR”.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pemahaman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barulah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sebenarnya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aspek-aspek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pun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keduanya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memanfaatkan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hasil-hasil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cakupan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sebgian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keseluruhan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ukuran-ukuran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dilaporkan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740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0203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dinyatakan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koordinasi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mana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dijadikan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cakupan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kabupaten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berkaitan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petunjuk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ukuran-ukuran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keberhasilannya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laporkan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diseminarkan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dahulu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740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215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tujuan-tujuan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Unsur-unsurnya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lain: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(S)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dikehendaki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(P)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(M)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situasi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(K)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740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5071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ukuran-ukuran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dahulu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“parameter”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6787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Parameter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7098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salah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Hal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menghindari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pengaruh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subyektifitas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8133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Parameter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37997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Perancangan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US" altLang="ko-K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dirancang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deskriptif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survey.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survey,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dimaksudkan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mengumpulkan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menggambarkan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gejala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diamati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perkembangan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gejala-gejala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Menjelaskan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mendeskripsikan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rinci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gejala-gejala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diamati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357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dan Sample (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seringkali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kecil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sample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seluruh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obyek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Mahalanbois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Sampford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1962)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alasan-alasan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arenR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data.</a:t>
            </a:r>
          </a:p>
          <a:p>
            <a:pPr marL="457200" indent="-457200" algn="just">
              <a:buAutoNum type="arabicParenR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sulit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tenaga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benar-benar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terampil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arenR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Kalau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tersedia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tenaga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terampil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dana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kali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lama,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terlambat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arenR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meskipun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diduga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teliti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kali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justru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datanya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petugas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datanya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capek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mengumpulkan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0628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sedikit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diambil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lengkap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Berkaitan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sample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acuan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;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Tersedianya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frame,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daftar unit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sample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sample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diambil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05117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Perincian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endParaRPr lang="en-US" altLang="ko-K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keperluan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sekunder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rekaman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pihak-pihak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dilibatkan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Data primer,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wawancara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tertulis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pertanyaan-pertanyaan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tertulis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diajukan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73062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d. Teknik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beragam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wawancara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daftar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lengkap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diupayakan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bersama-sama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bersamasama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calon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lama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dahulu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lengkap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sejujur-jujurnya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prasangka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menyaring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dahulu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kebenaran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61464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d. Teknik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lengkap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wawancara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mengikuti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fokus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sebaliknya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diperiksa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menjawabnya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Uraian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toolkit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meliputi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Dokumen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(Document Analysis)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(Observations).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Wawancara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(Interviews)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Wawancara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(Group interviews)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(Surveys).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Tours (Field Visits and Tours). 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Dokumentasi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Farmer (Documentation of Farmer Demonstrations).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Permainan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(Role Plays).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Peta (Maps)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Studi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(Case Studies)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01617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e.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salah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sulit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instrument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sebenarnya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diduga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orang-orang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dibutuhkan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memadai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dibutuhkan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latihan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Jika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dibuat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orang-orang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terbiasa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sebaiknya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diuji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kadar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ketapatan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validitas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realibilitas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14486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e.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endParaRPr lang="en-US" altLang="ko-K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acuan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betul-betul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khusus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demikian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pula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mengenai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parameter-parameter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skornya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konsistensi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upayakan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disediakan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mirip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diletakkan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berurutan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Upayakan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beragam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jemu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jemu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kelelahan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Jika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kali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69693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f. Uji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Ketepatan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Validasi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Ketelitian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Realibilitas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endParaRPr lang="en-US" altLang="ko-K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disinggung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diharuskan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dahulu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ketelitiannya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instrument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orang-orang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derajat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kesukaran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dimaksudkan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kesukarannya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sukar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benar-benar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peristiwa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gejala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seharusnya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reliabilitas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arti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hampir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menghasilkan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pula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orang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menghasilkan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pula.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75048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g. Teknik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pembahasan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rincian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dikumpulkan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Sehubungan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terkumpul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teknik-teknik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64074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penulisan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laporan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penulisan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laporan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sistematika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pokok-pokok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laporan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tulis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6187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5. </a:t>
            </a:r>
            <a:r>
              <a:rPr lang="en-US" sz="3200" b="1" dirty="0" err="1">
                <a:solidFill>
                  <a:schemeClr val="bg1"/>
                </a:solidFill>
              </a:rPr>
              <a:t>Pelaporan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84046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Model – Model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05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36393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delapan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(Goal Oriented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(Goal Free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Responsif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(Responsive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Konteks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(Context),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(Input), Proses (Process),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(Product) (CIPP) (CIPP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Countenance (Countenance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CSE (Centre for Study of Evaluation) –UCLA (University of California on Los Angeles.) Evaluation Model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Ketimpangan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(Discrepancy Model)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143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87604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064534"/>
            <a:ext cx="9026291" cy="5955243"/>
          </a:xfrm>
        </p:spPr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en-ID" sz="20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– 124</a:t>
            </a:r>
          </a:p>
          <a:p>
            <a:pPr marL="514350" indent="-514350" algn="just">
              <a:buAutoNum type="arabicPeriod"/>
            </a:pPr>
            <a:r>
              <a:rPr lang="en-ID" sz="2000" b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Harahap</a:t>
            </a:r>
            <a:r>
              <a:rPr lang="en-ID" sz="2000" b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N., &amp; Effendy, L. (2017). </a:t>
            </a:r>
            <a:r>
              <a:rPr lang="en-ID" sz="2000" b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Buku</a:t>
            </a:r>
            <a:r>
              <a:rPr lang="en-ID" sz="2000" b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Ajar </a:t>
            </a:r>
            <a:r>
              <a:rPr lang="en-ID" sz="2000" b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Evaluasi</a:t>
            </a:r>
            <a:r>
              <a:rPr lang="en-ID" sz="2000" b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Kementerian </a:t>
            </a:r>
            <a:r>
              <a:rPr lang="en-ID" sz="2000" b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Jakarta.</a:t>
            </a: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8703</TotalTime>
  <Words>5122</Words>
  <Application>Microsoft Office PowerPoint</Application>
  <PresentationFormat>Widescreen</PresentationFormat>
  <Paragraphs>326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74" baseType="lpstr">
      <vt:lpstr>맑은 고딕</vt:lpstr>
      <vt:lpstr>Arial</vt:lpstr>
      <vt:lpstr>Calibri</vt:lpstr>
      <vt:lpstr>Redressed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PowerPoint Presentation</vt:lpstr>
      <vt:lpstr>PowerPoint Presentation</vt:lpstr>
      <vt:lpstr>PowerPoint Presentation</vt:lpstr>
      <vt:lpstr>Extension Program Evaluation (Evaluasi Program Penyuluhan</vt:lpstr>
      <vt:lpstr>PowerPoint Presentation</vt:lpstr>
      <vt:lpstr>PowerPoint Presentation</vt:lpstr>
      <vt:lpstr>Pengertian Evaluasi</vt:lpstr>
      <vt:lpstr>PowerPoint Presentation</vt:lpstr>
      <vt:lpstr>PowerPoint Presentation</vt:lpstr>
      <vt:lpstr>Tujuan, Manfaat, Prinsip – Prinsip, dan Karakteristik Proses Evaluasi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Jenis – jenis Evaluasi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Tahapan – Tahapan Pelaksanaan Evaluasi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Model – Model Evaluasi</vt:lpstr>
      <vt:lpstr>PowerPoint Presentation</vt:lpstr>
      <vt:lpstr>Referensi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Iven Rannu</cp:lastModifiedBy>
  <cp:revision>342</cp:revision>
  <dcterms:created xsi:type="dcterms:W3CDTF">2021-04-29T04:21:21Z</dcterms:created>
  <dcterms:modified xsi:type="dcterms:W3CDTF">2025-06-05T13:57:49Z</dcterms:modified>
</cp:coreProperties>
</file>