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handoutMasterIdLst>
    <p:handoutMasterId r:id="rId34"/>
  </p:handoutMasterIdLst>
  <p:sldIdLst>
    <p:sldId id="564" r:id="rId2"/>
    <p:sldId id="565" r:id="rId3"/>
    <p:sldId id="566" r:id="rId4"/>
    <p:sldId id="567" r:id="rId5"/>
    <p:sldId id="568" r:id="rId6"/>
    <p:sldId id="256" r:id="rId7"/>
    <p:sldId id="257" r:id="rId8"/>
    <p:sldId id="258" r:id="rId9"/>
    <p:sldId id="473" r:id="rId10"/>
    <p:sldId id="572" r:id="rId11"/>
    <p:sldId id="575" r:id="rId12"/>
    <p:sldId id="576" r:id="rId13"/>
    <p:sldId id="577" r:id="rId14"/>
    <p:sldId id="578" r:id="rId15"/>
    <p:sldId id="573" r:id="rId16"/>
    <p:sldId id="579" r:id="rId17"/>
    <p:sldId id="574" r:id="rId18"/>
    <p:sldId id="580" r:id="rId19"/>
    <p:sldId id="571" r:id="rId20"/>
    <p:sldId id="365" r:id="rId21"/>
    <p:sldId id="488" r:id="rId22"/>
    <p:sldId id="583" r:id="rId23"/>
    <p:sldId id="584" r:id="rId24"/>
    <p:sldId id="585" r:id="rId25"/>
    <p:sldId id="586" r:id="rId26"/>
    <p:sldId id="569" r:id="rId27"/>
    <p:sldId id="587" r:id="rId28"/>
    <p:sldId id="588" r:id="rId29"/>
    <p:sldId id="589" r:id="rId30"/>
    <p:sldId id="409" r:id="rId31"/>
    <p:sldId id="379" r:id="rId3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162" autoAdjust="0"/>
    <p:restoredTop sz="94660"/>
  </p:normalViewPr>
  <p:slideViewPr>
    <p:cSldViewPr snapToGrid="0">
      <p:cViewPr varScale="1">
        <p:scale>
          <a:sx n="65" d="100"/>
          <a:sy n="65" d="100"/>
        </p:scale>
        <p:origin x="7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2025-06-07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9B703C-E809-4D98-836D-355E347139EC}" type="datetimeFigureOut">
              <a:rPr lang="en-ID" smtClean="0"/>
              <a:t>07/06/2025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2B6B4B-771D-45BE-8823-AB0DC7C1619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30505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2025-06-07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player.info/slide/13894558/" TargetMode="External"/><Relationship Id="rId2" Type="http://schemas.openxmlformats.org/officeDocument/2006/relationships/hyperlink" Target="https://slideplayer.info/slide/13183854/" TargetMode="External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slideplayer.info/slide/12055226/" TargetMode="External"/><Relationship Id="rId4" Type="http://schemas.openxmlformats.org/officeDocument/2006/relationships/hyperlink" Target="https://slideplayer.info/slide/13267456/" TargetMode="Externa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55164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Valery,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dkk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(1987) ;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Totok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Mardikanto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Sri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(1985)  ;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Cerbea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Tepping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1977; FAO, 1984,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Werimon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A., 1992)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mengemukakan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dimensi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terdiri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Kegunaan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Operasional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Kegunaan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pengembangan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Kegunaan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kebijakan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Kegunaan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sendiri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Kegunaan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aparat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Kegunaan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Managerial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3431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 Week 14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954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55164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Soedijanto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1999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mengemukakan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bahawa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prinsip-prinsip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terdiri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8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terdiri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fakta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integral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hubungan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tujuan-tujuan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bersangkutan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alat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pengukur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berbeda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juga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hasil-hasil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kuantitatif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kualitatif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mencakup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6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pokok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dipertimbangkan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teliti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analisa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interpretasi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pembandingan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pengambilan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keputusan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penggunaan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dijiwai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kebenaran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3431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 Week 14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742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55164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juga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diklasifikasikan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dikenal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klasifikasi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formatif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sumatif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on-going evaluation dan ex-post evaluation.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internal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eksternal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teknis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ekonomi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pemantauan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dampak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Pendekatan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sistem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3431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 Week 14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9875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55164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ilmiah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dirancang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bertahap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mencakup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tahap-tahapan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Perumusan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Perumusan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indikator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parameter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Pengukuran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indikator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/parameter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Penetapan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meliputi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a.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Perancangan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b.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Perumusan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populasi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sampel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), c.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Perincian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diperlukan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d. Teknik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data, e.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Perumusan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instrument, f. Uji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coba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instrumen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uji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ketepatan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validasi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ketelitian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reliabilitas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instrument, g. Teknik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Pelaporan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3431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 Week 14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3393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55164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menjadi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delapan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Berbasis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(Goal Oriented Evaluation Model)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Bebas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(Goal Free Evaluation Model)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Formatif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Sumatif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(Model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Formatif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Sumatif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Responsif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(Responsive Evaluation Model)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Konteks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(Context),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(Input), Proses (Process),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Produk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(Product) (CIPP) (CIPP Evaluation Model)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Countenance (Countenance Evaluation Model)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CSE (Centre for Study of Evaluation) –UCLA (University of California on Los Angeles.) Evaluation Model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Ketimpangan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(Discrepancy Model)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3431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 Week 14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0661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68701" y="126060"/>
            <a:ext cx="8371840" cy="590931"/>
          </a:xfrm>
        </p:spPr>
        <p:txBody>
          <a:bodyPr/>
          <a:lstStyle/>
          <a:p>
            <a:pPr algn="r"/>
            <a:r>
              <a:rPr lang="en-US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Material Development Extension</a:t>
            </a:r>
            <a:endParaRPr lang="ko-KR" altLang="en-US" sz="36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417201" y="381322"/>
            <a:ext cx="1883176" cy="1531239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459692" y="902019"/>
              <a:ext cx="179465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2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15</a:t>
              </a:r>
              <a:endParaRPr lang="ko-KR" altLang="en-US" sz="32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131178" y="5614904"/>
            <a:ext cx="558844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Iven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Patu</a:t>
            </a:r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Sirappa</a:t>
            </a:r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,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S.Pt</a:t>
            </a:r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.,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M.Si</a:t>
            </a:r>
            <a:endParaRPr lang="en-US" altLang="ko-KR" sz="2500" spc="-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나눔스퀘어_ac" panose="020B0600000101010101" pitchFamily="50" charset="-127"/>
              <a:cs typeface="Arial" panose="020B0604020202020204" pitchFamily="34" charset="0"/>
            </a:endParaRPr>
          </a:p>
          <a:p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NIDN : 0831088903</a:t>
            </a:r>
            <a:endParaRPr lang="ko-KR" altLang="en-US" sz="25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107592D1-720F-466A-B605-95A58713D4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제목 1">
            <a:extLst>
              <a:ext uri="{FF2B5EF4-FFF2-40B4-BE49-F238E27FC236}">
                <a16:creationId xmlns:a16="http://schemas.microsoft.com/office/drawing/2014/main" id="{CBFB6BDC-8039-40AF-80F8-6C9C54C8ED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2069" y="2573215"/>
            <a:ext cx="11186208" cy="2308324"/>
          </a:xfrm>
        </p:spPr>
        <p:txBody>
          <a:bodyPr/>
          <a:lstStyle/>
          <a:p>
            <a:r>
              <a:rPr lang="en-US" sz="4000" dirty="0">
                <a:solidFill>
                  <a:schemeClr val="tx1"/>
                </a:solidFill>
                <a:latin typeface="Redressed" panose="020B0604020202020204" charset="0"/>
              </a:rPr>
              <a:t>Extension institutions and the role of livestock farmer groups in extension</a:t>
            </a:r>
            <a:br>
              <a:rPr lang="en-US" sz="4000" dirty="0">
                <a:solidFill>
                  <a:schemeClr val="tx1"/>
                </a:solidFill>
                <a:latin typeface="Redressed" panose="020B0604020202020204" charset="0"/>
              </a:rPr>
            </a:br>
            <a:r>
              <a:rPr lang="en-US" sz="4000" dirty="0">
                <a:solidFill>
                  <a:schemeClr val="tx1"/>
                </a:solidFill>
                <a:latin typeface="Redressed" panose="020B0604020202020204" charset="0"/>
              </a:rPr>
              <a:t>(Lembaga </a:t>
            </a:r>
            <a:r>
              <a:rPr lang="en-US" sz="4000" dirty="0" err="1">
                <a:solidFill>
                  <a:schemeClr val="tx1"/>
                </a:solidFill>
                <a:latin typeface="Redressed" panose="020B0604020202020204" charset="0"/>
              </a:rPr>
              <a:t>penyuluhan</a:t>
            </a:r>
            <a:r>
              <a:rPr lang="en-US" sz="4000" dirty="0">
                <a:solidFill>
                  <a:schemeClr val="tx1"/>
                </a:solidFill>
                <a:latin typeface="Redressed" panose="020B0604020202020204" charset="0"/>
              </a:rPr>
              <a:t> dan </a:t>
            </a:r>
            <a:r>
              <a:rPr lang="en-US" sz="4000" dirty="0" err="1">
                <a:solidFill>
                  <a:schemeClr val="tx1"/>
                </a:solidFill>
                <a:latin typeface="Redressed" panose="020B0604020202020204" charset="0"/>
              </a:rPr>
              <a:t>peran</a:t>
            </a:r>
            <a:r>
              <a:rPr lang="en-US" sz="4000" dirty="0">
                <a:solidFill>
                  <a:schemeClr val="tx1"/>
                </a:solidFill>
                <a:latin typeface="Redressed" panose="020B0604020202020204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Redressed" panose="020B0604020202020204" charset="0"/>
              </a:rPr>
              <a:t>kelompok</a:t>
            </a:r>
            <a:r>
              <a:rPr lang="en-US" sz="4000" dirty="0">
                <a:solidFill>
                  <a:schemeClr val="tx1"/>
                </a:solidFill>
                <a:latin typeface="Redressed" panose="020B0604020202020204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Redressed" panose="020B0604020202020204" charset="0"/>
              </a:rPr>
              <a:t>tani</a:t>
            </a:r>
            <a:r>
              <a:rPr lang="en-US" sz="4000" dirty="0">
                <a:solidFill>
                  <a:schemeClr val="tx1"/>
                </a:solidFill>
                <a:latin typeface="Redressed" panose="020B0604020202020204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Redressed" panose="020B0604020202020204" charset="0"/>
              </a:rPr>
              <a:t>ternak</a:t>
            </a:r>
            <a:r>
              <a:rPr lang="en-US" sz="4000" dirty="0">
                <a:solidFill>
                  <a:schemeClr val="tx1"/>
                </a:solidFill>
                <a:latin typeface="Redressed" panose="020B0604020202020204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Redressed" panose="020B0604020202020204" charset="0"/>
              </a:rPr>
              <a:t>dalam</a:t>
            </a:r>
            <a:r>
              <a:rPr lang="en-US" sz="4000" dirty="0">
                <a:solidFill>
                  <a:schemeClr val="tx1"/>
                </a:solidFill>
                <a:latin typeface="Redressed" panose="020B0604020202020204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Redressed" panose="020B0604020202020204" charset="0"/>
              </a:rPr>
              <a:t>penyuluhan</a:t>
            </a:r>
            <a:r>
              <a:rPr lang="en-US" sz="4000" dirty="0">
                <a:solidFill>
                  <a:schemeClr val="tx1"/>
                </a:solidFill>
                <a:latin typeface="Redressed" panose="020B0604020202020204" charset="0"/>
              </a:rPr>
              <a:t>)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4436076" y="104597"/>
            <a:ext cx="7649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en-US" sz="2800" dirty="0">
                <a:solidFill>
                  <a:schemeClr val="bg1"/>
                </a:solidFill>
              </a:rPr>
              <a:t>Material Development</a:t>
            </a:r>
            <a:r>
              <a:rPr lang="ko-KR" alt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Extension</a:t>
            </a:r>
            <a:endParaRPr lang="ko-KR" altLang="en-US" sz="3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91128"/>
            <a:ext cx="8119078" cy="670564"/>
            <a:chOff x="434203" y="2091128"/>
            <a:chExt cx="8119078" cy="670564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91128"/>
              <a:ext cx="8119078" cy="670564"/>
              <a:chOff x="434203" y="2091128"/>
              <a:chExt cx="8119078" cy="670564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118717" y="2091128"/>
                <a:ext cx="184731" cy="6617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endParaRPr lang="en-US" altLang="ko-KR" sz="37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-718625" y="697642"/>
            <a:ext cx="10738237" cy="1370910"/>
            <a:chOff x="88394" y="448938"/>
            <a:chExt cx="3269948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88394" y="795847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endParaRPr lang="ko-KR" altLang="en-US" sz="2400" b="1" spc="-100" dirty="0"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5A6DCA52-86B1-4A1D-9719-CA3B22AB00F3}"/>
              </a:ext>
            </a:extLst>
          </p:cNvPr>
          <p:cNvSpPr/>
          <p:nvPr/>
        </p:nvSpPr>
        <p:spPr>
          <a:xfrm>
            <a:off x="1083967" y="1106634"/>
            <a:ext cx="3664593" cy="6588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D" sz="36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Kompetensi</a:t>
            </a:r>
            <a:r>
              <a:rPr lang="en-ID" sz="3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Dasar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8DE9163-946C-450E-BCB6-0B11963F1457}"/>
              </a:ext>
            </a:extLst>
          </p:cNvPr>
          <p:cNvSpPr/>
          <p:nvPr/>
        </p:nvSpPr>
        <p:spPr>
          <a:xfrm>
            <a:off x="1232851" y="2222151"/>
            <a:ext cx="1052494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Lembaga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BE95BEE-B617-40C8-AF29-CD93943C8E32}"/>
              </a:ext>
            </a:extLst>
          </p:cNvPr>
          <p:cNvSpPr/>
          <p:nvPr/>
        </p:nvSpPr>
        <p:spPr>
          <a:xfrm>
            <a:off x="1226437" y="2956549"/>
            <a:ext cx="95240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Peran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26AF9A3B-04AC-44E1-82DA-550A5202F7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539792"/>
            <a:ext cx="10515600" cy="701731"/>
          </a:xfrm>
        </p:spPr>
        <p:txBody>
          <a:bodyPr/>
          <a:lstStyle/>
          <a:p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Lembaga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28E13D-94F4-4655-8752-B18C8D48D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55164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Menurut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UU 20.16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2006 Lembaga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Lembaga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pemerintahan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mempunyai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tugas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fungsinya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menyelenggarakan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Kelembagaan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terdiri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Kelembagaan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Pemerintah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Kelembagaan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Swasta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Kelembagaan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Swadaya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75151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Pengertian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Kelembagaan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2617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55164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Badan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pusat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mempunyai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tugas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Menyusun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kebijakan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nasional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programa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nasional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standarisasi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akreditasi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tenaga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saran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prasarana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pembiayaan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Menyelenggarakan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pengembangan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pangkalan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pelayanan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jaringan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koordinasi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pemantauan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alokasi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distribusi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kerjasama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nasional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regional,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internasional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Meningkatkan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peningkatan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kapasitas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PNS,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Swadaya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swasta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81996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Kelembagaan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Pemerintah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0772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55164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Badan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provinsi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mempunyai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tugas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koordinasi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integrasi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sinkronisasi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lintas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sector,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optimalisasi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dunia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perguruan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Menyusun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kebijakan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programa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provinsi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sejalan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kebijakan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programa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nasional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Memfasiitasi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pengembangan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kelembagaan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forum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mengembangkan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umpan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pemerintah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daerah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peningkatan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kapasitas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PNS,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Swadaya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Swasta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81996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Kelembagaan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Pemerintah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5375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55164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Badan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Kabupaten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/Kota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mempunyai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tugas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Kebijakan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kabupaten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sejalan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kebijakan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prograa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provinsi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nasional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mengembangkan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mekanisme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tata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pengolahan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pengemasan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penyebaran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pembinaan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pengembangan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Kerjasama,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kemitraan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pengelolaan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kelembagaan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ketenagaan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sarana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prasarana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pembiayaan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Menumbuhkembangkan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menfasilitasi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kelembagan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forum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peningkatan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kapasitas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PNS,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Swadaya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Swakarsa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pembelajaran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berkelanjutan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81996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Kelembagaan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Pemerintah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6563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55164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Badan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kecamatan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mempunyai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tugas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Menyusun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kecamatan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sejalan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kabupaten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kota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Menyediakan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menyebarkan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sarana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produksi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pembiayaan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pasar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Memfasiitasi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pengembangan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kelembagaan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kemitraan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Memfasiitasi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peningkatan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kapasitas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PNS,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Swadaya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Swasta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pembelajaran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berkelnajutan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pembelajaran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percontohan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pengembangan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model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81996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Kelembagaan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Pemerintah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4979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55164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Pos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berfungsi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tempat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Menyusun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kelurahan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Menginventarisasi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permasalahan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upaya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pemecahanya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pembelajaran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percontohan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pengembangan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model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Menumbuhkembangkan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kepemimpinan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kewirausahaan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kelembagaan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pertemuan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teknis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temu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lapang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lain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Memfasilitasi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layanan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konsultasi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Pendidikan,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pelatihan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Memfasiitasi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forum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pedesan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81996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Kelembagaan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Pemerintah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56241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55164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Swasta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Staf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perusahaan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swasta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menjual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input,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pengolahan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Non Profit sector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Perguruan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Tinggi, NGO)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Pay for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Servise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dibayar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organisasi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asosiasi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komoditas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72651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Kelembagaan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Swasta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7296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55164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Fungsi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Menyusun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Rencana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pertemuan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koordinasi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lain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Mengikuti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pertemuan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pertemuan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lainnya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72651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Kelembagaan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Swasta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0179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55164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Definis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swadaya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warga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lainnya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kesadarannya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sendiri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mampu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menjadi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76065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Kelembagaan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Swadaya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6138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55164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Fungsinya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Menyusun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rencana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pertemuan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koordinasi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lain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Mengikuti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pertemuan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pertemuan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lain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Menumbukembangkan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kelembagaan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Menumbuhkembangkan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jiwa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kepemimpinan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kewirausahaan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76065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Kelembagaan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Swadaya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0150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5516422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Terselenggaranya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fungsi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perencanaan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penyusunan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Terselenggaranya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fungsi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penyediaan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Terselenggaranya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administrasi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profesionalisme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Tersedianya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fasilitas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pengkajian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pengembangan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penerapan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partisipatif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Terselenggaranya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fungsi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monitoring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penyelenggaranya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7393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Fungsi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Kelembagaan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5961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539792"/>
            <a:ext cx="10515600" cy="701731"/>
          </a:xfrm>
        </p:spPr>
        <p:txBody>
          <a:bodyPr/>
          <a:lstStyle/>
          <a:p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Peran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BC93E1-40FD-483A-9176-EEDDAEFA3B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07489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orang – orang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Dewasa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Wanita, dan Pemuda)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terikat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informal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dasar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keserasaian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kebutuhan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pengaruh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pimpinan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seorang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Trimi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(2006),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dibentuk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dasar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kesamaan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kepentingan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kesamaan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kondisi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(social,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ekonomi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sumberdaya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kearaban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keserasian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pimpinan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seorang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ketua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Purwanto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(2007),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nelayan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dasarkan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kesamaan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keserasian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sosia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mencapai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3222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Pengertian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7124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Beranggotakan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peternak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nelayan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Hubungan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anggota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erat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Mempunyai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pandangan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kepentingan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mengelolah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usahataninya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Mempunyai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kesamaan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komoditas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diusahakan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sebuah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ikatan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fungsiona.bisnis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Mempunyai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interaksi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antar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anggota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berangsung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kontinyu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relative lama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anggota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menyadari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sebaiknya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pun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mengakui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anggota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kesepakatan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Bersama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antar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anggota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megenai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norma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norma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dianut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kepentingan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dicapai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9375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Ciri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Ciri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22425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Lembaga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pengubah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Lembaga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pembaharu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Lembaga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pemodernisasi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3444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Peran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5730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7999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Peran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Fungsi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endParaRPr lang="en-ID" sz="3200" b="1" dirty="0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8670CD-A911-4C7E-A607-46E4AE784A57}"/>
              </a:ext>
            </a:extLst>
          </p:cNvPr>
          <p:cNvSpPr/>
          <p:nvPr/>
        </p:nvSpPr>
        <p:spPr>
          <a:xfrm>
            <a:off x="2964425" y="1547599"/>
            <a:ext cx="2187677" cy="5847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Kelas </a:t>
            </a:r>
            <a:r>
              <a:rPr lang="en-US" dirty="0" err="1"/>
              <a:t>Belajar</a:t>
            </a:r>
            <a:endParaRPr lang="en-ID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1C8C481-58C5-4FBF-84EF-C555BF76F244}"/>
              </a:ext>
            </a:extLst>
          </p:cNvPr>
          <p:cNvSpPr/>
          <p:nvPr/>
        </p:nvSpPr>
        <p:spPr>
          <a:xfrm>
            <a:off x="5152102" y="2950659"/>
            <a:ext cx="1681317" cy="5847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Unit </a:t>
            </a:r>
            <a:r>
              <a:rPr lang="en-US" dirty="0" err="1"/>
              <a:t>Produksi</a:t>
            </a:r>
            <a:endParaRPr lang="en-ID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953CE05-BDB1-453F-8081-CF58BE89AE0F}"/>
              </a:ext>
            </a:extLst>
          </p:cNvPr>
          <p:cNvSpPr/>
          <p:nvPr/>
        </p:nvSpPr>
        <p:spPr>
          <a:xfrm>
            <a:off x="2625212" y="4618164"/>
            <a:ext cx="2187677" cy="5847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Kerjasama</a:t>
            </a:r>
            <a:endParaRPr lang="en-ID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845ED3-2505-49E3-A726-B601EA5CD0C9}"/>
              </a:ext>
            </a:extLst>
          </p:cNvPr>
          <p:cNvSpPr/>
          <p:nvPr/>
        </p:nvSpPr>
        <p:spPr>
          <a:xfrm>
            <a:off x="446482" y="2844225"/>
            <a:ext cx="1681317" cy="5847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Kelompok</a:t>
            </a:r>
            <a:r>
              <a:rPr lang="en-US" dirty="0"/>
              <a:t> Usaha</a:t>
            </a:r>
            <a:endParaRPr lang="en-ID" dirty="0"/>
          </a:p>
        </p:txBody>
      </p:sp>
      <p:sp>
        <p:nvSpPr>
          <p:cNvPr id="10" name="Arrow: Bent 9">
            <a:extLst>
              <a:ext uri="{FF2B5EF4-FFF2-40B4-BE49-F238E27FC236}">
                <a16:creationId xmlns:a16="http://schemas.microsoft.com/office/drawing/2014/main" id="{7366A76F-EE0D-459E-B689-37BF3F09523B}"/>
              </a:ext>
            </a:extLst>
          </p:cNvPr>
          <p:cNvSpPr/>
          <p:nvPr/>
        </p:nvSpPr>
        <p:spPr>
          <a:xfrm rot="5400000">
            <a:off x="5053780" y="1705896"/>
            <a:ext cx="1283110" cy="1086466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chemeClr val="tx1"/>
              </a:solidFill>
            </a:endParaRPr>
          </a:p>
        </p:txBody>
      </p:sp>
      <p:sp>
        <p:nvSpPr>
          <p:cNvPr id="11" name="Arrow: Bent 10">
            <a:extLst>
              <a:ext uri="{FF2B5EF4-FFF2-40B4-BE49-F238E27FC236}">
                <a16:creationId xmlns:a16="http://schemas.microsoft.com/office/drawing/2014/main" id="{415A8814-9126-4138-AE61-980074BEDF05}"/>
              </a:ext>
            </a:extLst>
          </p:cNvPr>
          <p:cNvSpPr/>
          <p:nvPr/>
        </p:nvSpPr>
        <p:spPr>
          <a:xfrm rot="10800000">
            <a:off x="4812890" y="3577963"/>
            <a:ext cx="1283110" cy="1692620"/>
          </a:xfrm>
          <a:prstGeom prst="bentArrow">
            <a:avLst>
              <a:gd name="adj1" fmla="val 29073"/>
              <a:gd name="adj2" fmla="val 25000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chemeClr val="tx1"/>
              </a:solidFill>
            </a:endParaRPr>
          </a:p>
        </p:txBody>
      </p:sp>
      <p:sp>
        <p:nvSpPr>
          <p:cNvPr id="12" name="Arrow: Bent 11">
            <a:extLst>
              <a:ext uri="{FF2B5EF4-FFF2-40B4-BE49-F238E27FC236}">
                <a16:creationId xmlns:a16="http://schemas.microsoft.com/office/drawing/2014/main" id="{F774451F-9B78-499D-8A8D-5BD06FEA9E58}"/>
              </a:ext>
            </a:extLst>
          </p:cNvPr>
          <p:cNvSpPr/>
          <p:nvPr/>
        </p:nvSpPr>
        <p:spPr>
          <a:xfrm rot="16200000">
            <a:off x="862900" y="3401104"/>
            <a:ext cx="1636828" cy="1692620"/>
          </a:xfrm>
          <a:prstGeom prst="bentArrow">
            <a:avLst>
              <a:gd name="adj1" fmla="val 29073"/>
              <a:gd name="adj2" fmla="val 25000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chemeClr val="tx1"/>
              </a:solidFill>
            </a:endParaRPr>
          </a:p>
        </p:txBody>
      </p:sp>
      <p:sp>
        <p:nvSpPr>
          <p:cNvPr id="13" name="Arrow: Bent 12">
            <a:extLst>
              <a:ext uri="{FF2B5EF4-FFF2-40B4-BE49-F238E27FC236}">
                <a16:creationId xmlns:a16="http://schemas.microsoft.com/office/drawing/2014/main" id="{E52BCDC7-8818-4790-8F12-20F855DA7AE2}"/>
              </a:ext>
            </a:extLst>
          </p:cNvPr>
          <p:cNvSpPr/>
          <p:nvPr/>
        </p:nvSpPr>
        <p:spPr>
          <a:xfrm>
            <a:off x="835003" y="1471165"/>
            <a:ext cx="2129422" cy="1305415"/>
          </a:xfrm>
          <a:prstGeom prst="bentArrow">
            <a:avLst>
              <a:gd name="adj1" fmla="val 29073"/>
              <a:gd name="adj2" fmla="val 25531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97973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Semakin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eratnya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interkasi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semakin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terbinanya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kepemimpinan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keompok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Semakin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terarahnya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peningkatan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cepat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Kerjasama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antar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Semakin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cepatnya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difusi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penerapan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baru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Semakin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naiknya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kemampuan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rata- rata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Semakn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meningkatnya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orientai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pasar,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berkaitan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input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produksi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produk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hasilkanya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Semakin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membantu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efesiensi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pembagian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air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irigasi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pengawasnya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sendiri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79832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Keuntungan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Membentuk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54903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perkembangan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Kelas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Pemula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terbawah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terendah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mempunyai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0 – 250, dan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tandatangani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Kerjasama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Desa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Kelas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Lanjut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pemula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sudah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perencanaan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meskipun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terbatas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Kerjasama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ditandatangi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Camat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Kelas Madya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lanjut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kemampuan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lanjut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Kerjasama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ditandatanngani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Bupati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Walikota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Keas Utama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kemampuan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tertinggi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Kerjasama dan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tandatangani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Gubernur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0909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4713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457200" indent="-457200" algn="just">
              <a:buAutoNum type="alphaU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Faktor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berasal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Memiiki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visi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jelas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Inisiatif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sealu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proaktif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Berorientasi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prestasi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kecapaian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megambil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resiko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keras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Bertanggungjawab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segala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aktifitas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dijalankanya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Komitmen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pihak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ciri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dipegang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teguh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ditepati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110818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Faktor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mempengaruhi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keberhasian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8430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B.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Faktor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ketua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Ketua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pengerak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keberhasian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sifat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dimiiki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seorang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ketua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yakni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Sabar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Jujur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Bersedia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mendengar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menghargai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orang lain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Mampu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memotivasi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anggotanya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Mampu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mempengaruhi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perbedaan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anggota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Mampu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mengambil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memajukan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keompok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110818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Faktor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mempengaruhi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keberhasian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9930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C.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Faktor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penghambat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keberhasilan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memiiki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visi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jelas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Ketua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anggotanya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bersifat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pasif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berorientasi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prestasi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mengambil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resiko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bertanggungjawab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segala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aktifitas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dijalankan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Bersikap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peduli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antar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anggota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111956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Faktor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mempengaruhi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keberhasilan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1223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9B6A2-C090-473D-8E40-B967772FF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1955728" cy="604781"/>
          </a:xfrm>
        </p:spPr>
        <p:txBody>
          <a:bodyPr/>
          <a:lstStyle/>
          <a:p>
            <a:r>
              <a:rPr lang="en-US" dirty="0" err="1"/>
              <a:t>Referensi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73D05-E7D7-4AED-97C2-26B96442CA3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064534"/>
            <a:ext cx="9026291" cy="5955243"/>
          </a:xfrm>
        </p:spPr>
        <p:txBody>
          <a:bodyPr>
            <a:noAutofit/>
          </a:bodyPr>
          <a:lstStyle/>
          <a:p>
            <a:pPr marL="514350" indent="-514350" algn="just">
              <a:buAutoNum type="arabicPeriod"/>
            </a:pPr>
            <a:r>
              <a:rPr lang="en-ID" sz="20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Pi, P. I. H. S. (2014). </a:t>
            </a:r>
            <a:r>
              <a:rPr lang="en-ID" sz="20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ID" sz="20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Media Nusa Creative (MNC Publishing). Halaman 1 – 124</a:t>
            </a:r>
          </a:p>
          <a:p>
            <a:pPr marL="514350" indent="-51435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Anonimous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https://slideplayer.info/slide/13183854/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en-ID" sz="20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Ano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nimous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https://slideplayer.info/slide/13894558/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Anonimous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https://slideplayer.info/slide/13267456/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514350" indent="-51435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Anonimous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https://slideplayer.info/slide/12055226/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endParaRPr lang="en-ID" sz="2000" b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38899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22004-633D-4886-B9B3-3F7D39983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94" y="2439211"/>
            <a:ext cx="6928553" cy="2554545"/>
          </a:xfrm>
        </p:spPr>
        <p:txBody>
          <a:bodyPr/>
          <a:lstStyle/>
          <a:p>
            <a:r>
              <a:rPr lang="en-US" dirty="0"/>
              <a:t>TERIMA KASIH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743256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8903</TotalTime>
  <Words>1816</Words>
  <Application>Microsoft Office PowerPoint</Application>
  <PresentationFormat>Widescreen</PresentationFormat>
  <Paragraphs>206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2" baseType="lpstr">
      <vt:lpstr>맑은 고딕</vt:lpstr>
      <vt:lpstr>Arial</vt:lpstr>
      <vt:lpstr>Calibri</vt:lpstr>
      <vt:lpstr>Redressed</vt:lpstr>
      <vt:lpstr>Wingdings</vt:lpstr>
      <vt:lpstr>나눔바른고딕</vt:lpstr>
      <vt:lpstr>나눔스퀘어 Bold</vt:lpstr>
      <vt:lpstr>나눔스퀘어_ac</vt:lpstr>
      <vt:lpstr>나눔스퀘어_ac Bold</vt:lpstr>
      <vt:lpstr>나눔스퀘어_ac Light</vt:lpstr>
      <vt:lpstr>Office 테마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Extension institutions and the role of livestock farmer groups in extension (Lembaga penyuluhan dan peran kelompok tani ternak dalam penyuluhan)</vt:lpstr>
      <vt:lpstr>PowerPoint Presentation</vt:lpstr>
      <vt:lpstr>Lembaga Penyuluhan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Peran Kelompok Tani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Referensi</vt:lpstr>
      <vt:lpstr>TERIMA KASIH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Iven Rannu</cp:lastModifiedBy>
  <cp:revision>354</cp:revision>
  <dcterms:created xsi:type="dcterms:W3CDTF">2021-04-29T04:21:21Z</dcterms:created>
  <dcterms:modified xsi:type="dcterms:W3CDTF">2025-06-07T10:53:39Z</dcterms:modified>
</cp:coreProperties>
</file>