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ink/inkAction1.xml" ContentType="application/vnd.ms-office.inkAction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6" r:id="rId1"/>
  </p:sldMasterIdLst>
  <p:sldIdLst>
    <p:sldId id="256" r:id="rId2"/>
    <p:sldId id="330" r:id="rId3"/>
    <p:sldId id="268" r:id="rId4"/>
    <p:sldId id="327" r:id="rId5"/>
    <p:sldId id="260" r:id="rId6"/>
    <p:sldId id="263" r:id="rId7"/>
    <p:sldId id="258" r:id="rId8"/>
    <p:sldId id="329" r:id="rId9"/>
    <p:sldId id="269" r:id="rId10"/>
    <p:sldId id="272" r:id="rId11"/>
    <p:sldId id="273" r:id="rId12"/>
    <p:sldId id="275" r:id="rId13"/>
    <p:sldId id="276" r:id="rId14"/>
    <p:sldId id="323" r:id="rId15"/>
    <p:sldId id="326" r:id="rId16"/>
    <p:sldId id="316" r:id="rId17"/>
    <p:sldId id="335" r:id="rId18"/>
    <p:sldId id="318" r:id="rId19"/>
    <p:sldId id="320" r:id="rId20"/>
    <p:sldId id="317" r:id="rId21"/>
    <p:sldId id="336" r:id="rId22"/>
    <p:sldId id="277" r:id="rId23"/>
    <p:sldId id="278" r:id="rId24"/>
    <p:sldId id="308" r:id="rId25"/>
    <p:sldId id="311" r:id="rId26"/>
    <p:sldId id="314" r:id="rId27"/>
    <p:sldId id="309" r:id="rId28"/>
    <p:sldId id="331" r:id="rId29"/>
    <p:sldId id="333" r:id="rId30"/>
    <p:sldId id="332" r:id="rId31"/>
    <p:sldId id="342" r:id="rId32"/>
    <p:sldId id="341" r:id="rId33"/>
    <p:sldId id="322" r:id="rId34"/>
    <p:sldId id="339" r:id="rId35"/>
    <p:sldId id="343" r:id="rId36"/>
    <p:sldId id="30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CFBB"/>
    <a:srgbClr val="708AA8"/>
    <a:srgbClr val="D2E1FE"/>
    <a:srgbClr val="CF4B71"/>
    <a:srgbClr val="FF8AD8"/>
    <a:srgbClr val="FFFAC6"/>
    <a:srgbClr val="942093"/>
    <a:srgbClr val="00A8B8"/>
    <a:srgbClr val="73FEFF"/>
    <a:srgbClr val="FFD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45"/>
    <p:restoredTop sz="94648"/>
  </p:normalViewPr>
  <p:slideViewPr>
    <p:cSldViewPr snapToGrid="0">
      <p:cViewPr varScale="1">
        <p:scale>
          <a:sx n="89" d="100"/>
          <a:sy n="89" d="100"/>
        </p:scale>
        <p:origin x="184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T" name="resolution" value="1" units="1/dev"/>
        </inkml:channelProperties>
      </inkml:inkSource>
      <inkml:timestamp xml:id="ts0" timeString="2025-03-22T16:33:32.17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  <inkml:brush xml:id="br2">
      <inkml:brushProperty name="width" value="0.055" units="cm"/>
      <inkml:brushProperty name="height" value="0.055" units="cm"/>
    </inkml:brush>
    <inkml:context xml:id="ctx1">
      <inkml:inkSource xml:id="inkSrc7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T" type="integer" max="2.14748E9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1" timeString="2025-03-22T16:33:32.178"/>
    </inkml:context>
    <inkml:brush xml:id="br3">
      <inkml:brushProperty name="width" value="0.05292" units="cm"/>
      <inkml:brushProperty name="height" value="0.05292" units="cm"/>
    </inkml:brush>
  </inkml:definitions>
  <iact:action type="add" startTime="7694">
    <iact:property name="dataType"/>
    <iact:actionData xml:id="d0">
      <inkml:trace xmlns:inkml="http://www.w3.org/2003/InkML" xml:id="stk0" contextRef="#ctx0" brushRef="#br0">18885 7409 0,'-40'-17'5,"-1"0"0,-4-11 0,-4-2 0,9 9 0,-4 1 0,0-2 0,-3-1 0,-1-1 0,0 1 0,-3-1 0,0 1 1,-2 2-1,-3 2 0,-2 3 0,0 1 0,2 2 0,1 2 0,-1-1 0,-6-3 0,-1 1 0,-1 1 0,15 5 0,0 2 1,-1 0-1,0 0 0,0 0 0,0 0 0,-1-1 0,1 0 0,-3-4 0,-1-1 0,1 1 0,1 3 0,-6 4 0,2 4 1,0-1-1,-2-6 0,1-1 0,2 2 0,-6 5 0,2 2 0,0-1 0,0 0 0,1-2 0,2 4 0,12 7 0,1 3 1,-8-1-1,0 4 0,4 7 0,0 3 0,0-2 0,-2 1 0,-9 3 0,1 3 0,8 5 0,1 1 0,10-12 0,-1 0 1,1 1-1,2 5 0,1 2 0,-1-2 0,-17 6 0,-1 1 0,15-7 0,0 1 0,2-1 0,-12 6 0,1 1 0,1 9 1,0 0-1,1-10 0,0 1 0,-2 8 0,2 1 0,9-3 0,-1-2 0,2-13 0,-3-2 0,4 4 0,-4 20 1,2 2-1,-8-9 0,-4 0 0,12-6 0,-1 1 0,1 2 0,3-1 0,1 0 0,0 0 0,-2 2 0,-1-1 0,0 0 1,1-5-1,1 0 0,1 2 0,4 3 0,2 1 0,0 1 0,-1-3 0,0 0 0,0 3 0,-3 6 0,-1 3 0,4 4 1,8-6-1,2 3 0,1 1 0,-2-1 0,-3-1 0,-3 0 0,1 0 0,4 3 0,6 8 0,5 2 0,1 2 0,-3-2 1,-4-4-1,-4 0 0,3-1 0,3 0 0,9-3 0,4 1 0,0-1 0,-1-1 0,-4-2 0,-2-1 0,1 0 0,3 0 1,5 3-1,1 0 0,4 0 0,2 0 0,4 4 0,3 0 0,3 0 0,1 2 0,-1-6 0,1 1 0,2 1 0,1 0 1,3 0-1,-1-6 0,3-1 0,1 0 0,1 1 0,2 0 0,-1 2 0,-1-3 0,0 1 0,1 0 0,1 1 1,0 0-1,1 1 0,1-2 0,-2-3 0,1-1 0,0 0 0,1 0 0,1 1 0,0 0 0,0 0 0,0 1 0,2 4 1,1 1-1,0 0 0,1 1 0,-1 0 0,1-1 0,1 1 0,-1-1 0,-3-6 0,0 0 0,-1 0 0,2 0 0,-1 0 1,1-1-1,0 0 0,0-1 0,1 0 0,5 2 0,-1 0 0,1-1 0,1 0 0,0-1 0,0-1 0,1 0 0,1 0 1,-1-1-1,0 0 0,1 0 0,0-1 0,0-1 0,2-1 0,1-2 0,2-2 0,2-1 0,2-2 0,1-1 0,1-2 1,1-1-1,0-1 0,1-1 0,0-1 0,0 1 0,0-2 0,1-1 0,0-1 0,1 0 0,1-2 0,1 0 0,1-2 1,-6-3-1,0-1 0,2 0 0,0-2 0,2 0 0,-1 0 0,1-1 0,-1-1 0,0-1 0,0 1 0,4-1 1,0 0-1,0-1 0,0 0 0,0-1 0,0-1 0,1 0 0,0-1 0,0 0 0,-4-2 0,1 0 0,1 0 0,-1-2 1,1 1-1,0-1 0,0 0 0,-1 0 0,0-1 0,-1 1 0,4 1 0,-1-1 0,0 0 0,0 1 0,-1-2 0,0 1 1,-1-1-1,0-2 0,0 0 0,2-1 0,0-1 0,-1-1 0,0 0 0,-1-1 0,0-2 0,0 1 0,-1-2 0,0-1 1,0 0-1,0-1 0,-1 0 0,1-2 0,-2 0 0,-1-1 0,-1-1 0,3-2 0,-2 0 0,-1-2 0,-1 0 0,0-1 1,0-2-1,-1-1 0,3-2 0,-1-2 0,0-1 0,-1-1 0,0-1 0,-2 0 0,-1-1 0,1-1 0,-2 0 0,-1 0 1,-2-2-1,1-1 0,-1-2 0,1-4 0,1-1 0,-1-1 0,-1-2 0,-2-2 0,-2-1 0,-5 0 0,-1-2 0,-3-1 1,0-1-1,-1-1 0,0 0 0,1-1 0,1-1 0,-2 0 0,0-1 0,-2-1 0,-3-2 0,-7 5 0,-1-2 1,-2-1-1,-1 0 0,-1-1 0,-1 1 0,0 0 0,2-4 0,-1 0 0,-2 0 0,0 0 0,-2-1 0,-1-2 0,-3 6 1,-1-1-1,-1-1 0,-1-1 0,-1 0 0,0 0 0,-1 0 0,-1-3 0,0 1 0,-2-2 0,1 1 0,-1-1 0,0 1 1,0 1-1,0 2 0,1 0 0,0 1 0,0-1 0,-1 1 0,-1-1 0,-1 1 0,-2-2 0,-1-1 0,0 0 0,-2 1 1,1 0-1,-2 1 0,1 2 0,-1-1 0,0 1 0,0 1 0,-1 2 0,-1 0 0,-2 1 0,-2-6 0,-2 2 0,-1 0 1,-2 2-1,0 0 0,-5-7 0,-2 0 0,-1 2 0,-2 1 0,-2 5 0,-1 0 0,-1 2 0,-1 1 0,2 2 0,-1 1 1,0 1-1,-1 0 0,-1 0 0,1 0 0,-2 1 0,1 0 0,0 4 0,0 0 0,0 2 0,0 0 0,-8-9 1,0 1-1,-1 1 0,0 0 0,-2 0 0,-1 3 0,1 6 0,0 4 0,1-2 0,9 1 0,1-1 0,-2 3 0,-6 4 1,-2 2-1,1-1 0,5-3 0,2-1 0,-3 4 0,-22 1 0,-2 2 0,21-3 0,2-4 0,-2 5 0,-17 5 0,-1 3 1,5-9-1,-1-2 0,12 8 0,-2-1 0,2 3 0,-8-1 0,1 0 0,8-1 0,-1-2 0,2 2 0,-3 3 0,0 1 1,-9-4-1,-1 0 0,1 4 0,0-1 0,-1-4 0,-1-1 0,-10 4 0,0 4 0,2 4 0,3 0 0,10-4 0,2 1 1,0 12-1,5 1 0,-8-19 0,-7 0 0,31 16 0,-6-16 0,9 21 0,-14 0 0,5 0 0,-4 0 0,-5 0 0,-1 0 1,-2 0-1,1 0 0,2 0 0,1 0 0,-17 0 0,31 0 0,-16 0 0,37 0 0,-48 0 0,46 0 0,-25 0 1</inkml:trace>
    </iact:actionData>
  </iact:action>
  <iact:action type="add" startTime="15544">
    <iact:property name="dataType"/>
    <iact:actionData xml:id="d1">
      <inkml:trace xmlns:inkml="http://www.w3.org/2003/InkML" xml:id="stk1" contextRef="#ctx0" brushRef="#br1">4092 14206 0,'7'-48'9,"0"0"0,0 0 1,-2 1-1,-1 1 0,3 0 1,5 0-1,3 1 0,2-2 1,4-6-1,2-1 0,1-4 1,-2 3-1,1-4 0,2-1 1,2 2-1,-1 11 1,2 1-1,2 1 0,-1-2 1,-1-1-1,0-6 0,-2-1 1,1-2-1,-1 1 0,0 1 1,1 4-1,0 1 0,0 1 1,-2 0-1,-3 0 1,-1-7-1,-4 1 0,-1 0 1,3 4-1,10-6 0,1 3 1,-2 0-1,-7 2 0,-1 1 1,1 0-1,5 3 0,2 1 1,2-2-1,-1 4 0,3-3 1,-1 0-1,0-1 1,-3-3-1,-1-2 0,1 1 1,1 0-1,5-1 0,2 1 1,0 0-1,-1 1 0,-2 4 1,0 0-1,-1 1 0,-2-1 1,-2 2-1,-1-2 1,-1 2-1,1 1 0,4-4 1,-1 2-1,3-1 0,3-4 1,2-2-1,0 1 0,-9 12 1,0 1-1,1-1 0,2-2 1,1-1-1,1-2 1,1-1-1,2-1 0,-1 1 1,3-3-1,1-1 0,0 1 1,1-1-1,0-1 0,-2 6 1,0-2-1,1 1 0,0-1 1,-1 1-1,0 1 0,3-5 1,-1 0-1,-1 1 1,1 1-1,1 2 0,0 3 1,0 1-1,1 1 0,-2 1 1,-2-1-1,-1-6 0,-2 0 1,-2 1-1,1 4 0,9 0 1,0 4-1,-4-1 1,-7-3-1,-3 0 0,1 6 1,15 4-1,0 3 0,-4-10 1,-1 2-1,2 13 0,-2 0 1,-5-10-1,-1 2 0,-1 19 1,0-1-1,-9-11 0,-1 0 1,34 0-1,-11-21 1,-21 21-1,5 5 0,-28 21 1,28-21-1,-26 16 0,37-27 1,-37 30-1,37-9 0,-36 11 1,14 0-1,-20 32 0,21-24 1,-15 44-1,25-5 1,-19-18-1,-1 5 0,6 24 1,3 6-1,-2-18 0,3 1 1,-3 4-1,-4 1 0,-2 3 1,0 2-1,0 1 0,-1-7 1,1 1-1,-1 0 1,1 1-1,0 1 0,1 2 1,0 0-1,0 1 0,1 1 1,1-1-1,0 3 0,2 1 1,0-1-1,0 1 0,0 1 1,-3-9-1,1 1 0,-1 1 1,0-1-1,0 1 1,1 0-1,2 2 0,0-1 1,1 1-1,0 0 0,-1 2 1,-2 0-1,-2-3 0,0 2 1,-2 1-1,0 0 0,0 0 1,1 0-1,1-1 1,3 6-1,2 0 0,0 0 1,0-1-1,0 1 0,-2 1 1,-2-7-1,-3 0 0,1 1 1,-1 0-1,0 0 0,2-1 1,2-1-1,3 4 0,2-1 1,1-1-1,0-1 1,1 1-1,-1-1 0,-2-1 1,1 1-1,-1 0 0,1-2 1,0 0-1,2-1 0,3 4 1,1-1-1,1-2 0,0 0 1,1-1-1,-1-2 1,1-1-1,0-1 0,0 0 1,0-1-1,4 7 0,0-1 1,0-1-1,0-1 0,-2-5 1,-1-1-1,1-1 0,1-1 1,-2-3-1,1-2 1,0 0-1,-2-1 0,4 11 1,-1 0-1,0-4 0,1-12 1,0-4-1,-4 2 0,-1 24 1,-2-1-1,7-18 0,1-3 1,-3 1-1,-2-2 0,-2-3 1,0-4-1,21-1 1,-15 16-1,-30-37 0,9 26 1,-11-28-1,-11 8 0,-12-11 1,-14 0-1,4 0 0,-2 0 1,-28 0-1,14 9 0,-3 2 1,-1-8-1,-2 0 1,10 2-1,-2 3 0,-2 0 1,-2-1-1,-1 1 0,1-3 1,3-3-1,1-2 0,-2 4 1,-3 8-1,-2 5 0,1-5 1,5-8-1,1-4 0,-2 2 1,-10 7-1,-4 4 1,0-4-1,11-7 0,0-2 1,-2-1-1,0 3 0,-4 4 1,-1 3-1,-1 0 0,-1-2 1,9-5-1,-2-2 0,-1 0 1,1 0-1,0 3 1,-12 6-1,1 3 0,0 0 1,0-3-1,0-5 0,0-4 1,1 0-1,-1 1 0,1 4 1,-1 1-1,1 0 0,1-2 1,5-2-1,2-3 1,-1 1-1,1-1 0,-3 1 1,1 0-1,-1 0 0,2 0 1,6 0-1,1 0 0,0 0 1,0 0-1,-17 0 0,1 0 1,0 0-1,3 0 0,1 0 1,-1 0-1,0 0 1,1 0-1,-1 0 0,0 0 1,0 0-1,1 0 0,5 0 1,1 0-1,2 0 0,2 0 1,1 0-1,2 0 0,-16 0 1,2 0-1,-1 0 1,0 0-1,4 0 0,0 0 1,-4 0-1,0 0 0,-1 0 1,2 0-1,2 0 0,1 0 1,1 0-1,1 0 0,10-1 1,2 2-1,-1 9 0,2 1 1,9-8-1,-1-1 1,-10 9-1,3-1 0,-9-10 1,11 0-1,-2 0 0,8-1 1,-1 2-1,-11 9 0,-1 1 1,3-8-1,-2-1 0,-9 9 1,2-1-1,15-9 1,2-2-1,-8 1 0,0 0 1,5 0-1,4 0 0,-5 0 1,-3 0-1,14 0 0,26 0 1,-37 0-1,37 0 0,-37 0 1,37 0-1,-16 0 1</inkml:trace>
    </iact:actionData>
  </iact:action>
  <iact:action type="remove" startTime="22476">
    <iact:property name="style" value="instant"/>
    <iact:actionData xml:id="d2" ref="#d0"/>
    <iact:actionData xml:id="d3">
      <inkml:trace xmlns:inkml="http://www.w3.org/2003/InkML" xml:id="stk2" contextRef="#ctx0" brushRef="#br0">18885 7409 0,'-40'-17'5,"-1"0"0,-4-11 0,-4-2 0,9 9 0,-4 1 0,0-2 0,-3-1 0,-1-1 0,0 1 0,-3-1 0,0 1 1,-2 2-1,-3 2 0,-2 3 0,0 1 0,2 2 0,1 2 0,-1-1 0,-6-3 0,-1 1 0,-1 1 0,15 5 0,0 2 1,-1 0-1,0 0 0,0 0 0,0 0 0,-1-1 0,1 0 0,-3-4 0,-1-1 0,1 1 0,1 3 0,-6 4 0,2 4 1,0-1-1,-2-6 0,1-1 0,2 2 0,-6 5 0,2 2 0,0-1 0,0 0 0,1-2 0,2 4 0,12 7 0,1 3 1,-8-1-1,0 4 0,4 7 0,0 3 0,0-2 0,-2 1 0,-9 3 0,1 3 0,8 5 0,1 1 0,10-12 0,-1 0 1,1 1-1,2 5 0,1 2 0,-1-2 0,-17 6 0,-1 1 0,15-7 0,0 1 0,2-1 0,-12 6 0,1 1 0,1 9 1,0 0-1,1-10 0,0 1 0,-2 8 0,2 1 0,9-3 0,-1-2 0,2-13 0,-3-2 0,4 4 0,-4 20 1,2 2-1,-8-9 0,-4 0 0,12-6 0,-1 1 0,1 2 0,3-1 0,1 0 0,0 0 0,-2 2 0,-1-1 0,0 0 1,1-5-1,1 0 0,1 2 0,4 3 0,2 1 0,0 1 0,-1-3 0,0 0 0,0 3 0,-3 6 0,-1 3 0,4 4 1,8-6-1,2 3 0,1 1 0,-2-1 0,-3-1 0,-3 0 0,1 0 0,4 3 0,6 8 0,5 2 0,1 2 0,-3-2 1,-4-4-1,-4 0 0,3-1 0,3 0 0,9-3 0,4 1 0,0-1 0,-1-1 0,-4-2 0,-2-1 0,1 0 0,3 0 1,5 3-1,1 0 0,4 0 0,2 0 0,4 4 0,3 0 0,3 0 0,1 2 0,-1-6 0,1 1 0,2 1 0,1 0 1,3 0-1,-1-6 0,3-1 0,1 0 0,1 1 0,2 0 0,-1 2 0,-1-3 0,0 1 0,1 0 0,1 1 1,0 0-1,1 1 0,1-2 0,-2-3 0,1-1 0,0 0 0,1 0 0,1 1 0,0 0 0,0 0 0,0 1 0,2 4 1,1 1-1,0 0 0,1 1 0,-1 0 0,1-1 0,1 1 0,-1-1 0,-3-6 0,0 0 0,-1 0 0,2 0 0,-1 0 1,1-1-1,0 0 0,0-1 0,1 0 0,5 2 0,-1 0 0,1-1 0,1 0 0,0-1 0,0-1 0,1 0 0,1 0 1,-1-1-1,0 0 0,1 0 0,0-1 0,0-1 0,2-1 0,1-2 0,2-2 0,2-1 0,2-2 0,1-1 0,1-2 1,1-1-1,0-1 0,1-1 0,0-1 0,0 1 0,0-2 0,1-1 0,0-1 0,1 0 0,1-2 0,1 0 0,1-2 1,-6-3-1,0-1 0,2 0 0,0-2 0,2 0 0,-1 0 0,1-1 0,-1-1 0,0-1 0,0 1 0,4-1 1,0 0-1,0-1 0,0 0 0,0-1 0,0-1 0,1 0 0,0-1 0,0 0 0,-4-2 0,1 0 0,1 0 0,-1-2 1,1 1-1,0-1 0,0 0 0,-1 0 0,0-1 0,-1 1 0,4 1 0,-1-1 0,0 0 0,0 1 0,-1-2 0,0 1 1,-1-1-1,0-2 0,0 0 0,2-1 0,0-1 0,-1-1 0,0 0 0,-1-1 0,0-2 0,0 1 0,-1-2 0,0-1 1,0 0-1,0-1 0,-1 0 0,1-2 0,-2 0 0,-1-1 0,-1-1 0,3-2 0,-2 0 0,-1-2 0,-1 0 0,0-1 1,0-2-1,-1-1 0,3-2 0,-1-2 0,0-1 0,-1-1 0,0-1 0,-2 0 0,-1-1 0,1-1 0,-2 0 0,-1 0 1,-2-2-1,1-1 0,-1-2 0,1-4 0,1-1 0,-1-1 0,-1-2 0,-2-2 0,-2-1 0,-5 0 0,-1-2 0,-3-1 1,0-1-1,-1-1 0,0 0 0,1-1 0,1-1 0,-2 0 0,0-1 0,-2-1 0,-3-2 0,-7 5 0,-1-2 1,-2-1-1,-1 0 0,-1-1 0,-1 1 0,0 0 0,2-4 0,-1 0 0,-2 0 0,0 0 0,-2-1 0,-1-2 0,-3 6 1,-1-1-1,-1-1 0,-1-1 0,-1 0 0,0 0 0,-1 0 0,-1-3 0,0 1 0,-2-2 0,1 1 0,-1-1 0,0 1 1,0 1-1,0 2 0,1 0 0,0 1 0,0-1 0,-1 1 0,-1-1 0,-1 1 0,-2-2 0,-1-1 0,0 0 0,-2 1 1,1 0-1,-2 1 0,1 2 0,-1-1 0,0 1 0,0 1 0,-1 2 0,-1 0 0,-2 1 0,-2-6 0,-2 2 0,-1 0 1,-2 2-1,0 0 0,-5-7 0,-2 0 0,-1 2 0,-2 1 0,-2 5 0,-1 0 0,-1 2 0,-1 1 0,2 2 0,-1 1 1,0 1-1,-1 0 0,-1 0 0,1 0 0,-2 1 0,1 0 0,0 4 0,0 0 0,0 2 0,0 0 0,-8-9 1,0 1-1,-1 1 0,0 0 0,-2 0 0,-1 3 0,1 6 0,0 4 0,1-2 0,9 1 0,1-1 0,-2 3 0,-6 4 1,-2 2-1,1-1 0,5-3 0,2-1 0,-3 4 0,-22 1 0,-2 2 0,21-3 0,2-4 0,-2 5 0,-17 5 0,-1 3 1,5-9-1,-1-2 0,12 8 0,-2-1 0,2 3 0,-8-1 0,1 0 0,8-1 0,-1-2 0,2 2 0,-3 3 0,0 1 1,-9-4-1,-1 0 0,1 4 0,0-1 0,-1-4 0,-1-1 0,-10 4 0,0 4 0,2 4 0,3 0 0,10-4 0,2 1 1,0 12-1,5 1 0,-8-19 0,-7 0 0,31 16 0,-6-16 0,9 21 0,-14 0 0,5 0 0,-4 0 0,-5 0 0,-1 0 1,-2 0-1,1 0 0,2 0 0,1 0 0,-17 0 0,31 0 0,-16 0 0,37 0 0,-48 0 0,46 0 0,-25 0 1</inkml:trace>
    </iact:actionData>
  </iact:action>
  <iact:action type="add" startTime="21777">
    <iact:property name="dataType" value="strokeEraser"/>
    <iact:actionData xml:id="d4">
      <inkml:trace xmlns:inkml="http://www.w3.org/2003/InkML" xml:id="stk3" contextRef="#ctx0" brushRef="#br2">19779 7926 0,'0'0'21,"-47"0"1,-47 0 0,-24 0 0,-46-47 0,-95 0-1,-23 0 1,70 23 0,-47 24 0,48 0 0,46-94 0,1 94-1,46-47 1,-47 23 0,48-23 0,-24 47 0,23-47-1,24 47 1,-24-47 0,71 47 0,-23 0 0,23 0 0,0 0-1,0 0 1,47 0 0,0 0 0,0 0 0,0 0-1,0 0 1,0-47 0,94-23 0,117-24 0,72 23 0,93-23-1,-47 71 1,-23 23 0,-24 0 0,-70 0 0,-95 0-1,-70 0 1,-47 0 0,0 0 0,-70-47 0,-118 47 0,-47 0-1,-24 0 1,-23 0 0,-24 47 0,118 23 0,0-23-1,70 0 1,47-23 0,24 23 0,47-47 0,0 0 0</inkml:trace>
    </iact:actionData>
  </iact:action>
  <iact:action type="add" startTime="23811">
    <iact:property name="dataType" value="strokeEraser"/>
    <iact:actionData xml:id="d5">
      <inkml:trace xmlns:inkml="http://www.w3.org/2003/InkML" xml:id="stk4" contextRef="#ctx0" brushRef="#br2">8584 9337 0,'0'0'184</inkml:trace>
    </iact:actionData>
  </iact:action>
  <iact:action type="remove" startTime="24495">
    <iact:property name="style" value="instant"/>
    <iact:actionData xml:id="d6" ref="#d1"/>
    <iact:actionData xml:id="d7">
      <inkml:trace xmlns:inkml="http://www.w3.org/2003/InkML" xml:id="stk5" contextRef="#ctx0" brushRef="#br1">4092 14206 0,'7'-48'9,"0"0"0,0 0 1,-2 1-1,-1 1 0,3 0 1,5 0-1,3 1 0,2-2 1,4-6-1,2-1 0,1-4 1,-2 3-1,1-4 0,2-1 1,2 2-1,-1 11 1,2 1-1,2 1 0,-1-2 1,-1-1-1,0-6 0,-2-1 1,1-2-1,-1 1 0,0 1 1,1 4-1,0 1 0,0 1 1,-2 0-1,-3 0 1,-1-7-1,-4 1 0,-1 0 1,3 4-1,10-6 0,1 3 1,-2 0-1,-7 2 0,-1 1 1,1 0-1,5 3 0,2 1 1,2-2-1,-1 4 0,3-3 1,-1 0-1,0-1 1,-3-3-1,-1-2 0,1 1 1,1 0-1,5-1 0,2 1 1,0 0-1,-1 1 0,-2 4 1,0 0-1,-1 1 0,-2-1 1,-2 2-1,-1-2 1,-1 2-1,1 1 0,4-4 1,-1 2-1,3-1 0,3-4 1,2-2-1,0 1 0,-9 12 1,0 1-1,1-1 0,2-2 1,1-1-1,1-2 1,1-1-1,2-1 0,-1 1 1,3-3-1,1-1 0,0 1 1,1-1-1,0-1 0,-2 6 1,0-2-1,1 1 0,0-1 1,-1 1-1,0 1 0,3-5 1,-1 0-1,-1 1 1,1 1-1,1 2 0,0 3 1,0 1-1,1 1 0,-2 1 1,-2-1-1,-1-6 0,-2 0 1,-2 1-1,1 4 0,9 0 1,0 4-1,-4-1 1,-7-3-1,-3 0 0,1 6 1,15 4-1,0 3 0,-4-10 1,-1 2-1,2 13 0,-2 0 1,-5-10-1,-1 2 0,-1 19 1,0-1-1,-9-11 0,-1 0 1,34 0-1,-11-21 1,-21 21-1,5 5 0,-28 21 1,28-21-1,-26 16 0,37-27 1,-37 30-1,37-9 0,-36 11 1,14 0-1,-20 32 0,21-24 1,-15 44-1,25-5 1,-19-18-1,-1 5 0,6 24 1,3 6-1,-2-18 0,3 1 1,-3 4-1,-4 1 0,-2 3 1,0 2-1,0 1 0,-1-7 1,1 1-1,-1 0 1,1 1-1,0 1 0,1 2 1,0 0-1,0 1 0,1 1 1,1-1-1,0 3 0,2 1 1,0-1-1,0 1 0,0 1 1,-3-9-1,1 1 0,-1 1 1,0-1-1,0 1 1,1 0-1,2 2 0,0-1 1,1 1-1,0 0 0,-1 2 1,-2 0-1,-2-3 0,0 2 1,-2 1-1,0 0 0,0 0 1,1 0-1,1-1 1,3 6-1,2 0 0,0 0 1,0-1-1,0 1 0,-2 1 1,-2-7-1,-3 0 0,1 1 1,-1 0-1,0 0 0,2-1 1,2-1-1,3 4 0,2-1 1,1-1-1,0-1 1,1 1-1,-1-1 0,-2-1 1,1 1-1,-1 0 0,1-2 1,0 0-1,2-1 0,3 4 1,1-1-1,1-2 0,0 0 1,1-1-1,-1-2 1,1-1-1,0-1 0,0 0 1,0-1-1,4 7 0,0-1 1,0-1-1,0-1 0,-2-5 1,-1-1-1,1-1 0,1-1 1,-2-3-1,1-2 1,0 0-1,-2-1 0,4 11 1,-1 0-1,0-4 0,1-12 1,0-4-1,-4 2 0,-1 24 1,-2-1-1,7-18 0,1-3 1,-3 1-1,-2-2 0,-2-3 1,0-4-1,21-1 1,-15 16-1,-30-37 0,9 26 1,-11-28-1,-11 8 0,-12-11 1,-14 0-1,4 0 0,-2 0 1,-28 0-1,14 9 0,-3 2 1,-1-8-1,-2 0 1,10 2-1,-2 3 0,-2 0 1,-2-1-1,-1 1 0,1-3 1,3-3-1,1-2 0,-2 4 1,-3 8-1,-2 5 0,1-5 1,5-8-1,1-4 0,-2 2 1,-10 7-1,-4 4 1,0-4-1,11-7 0,0-2 1,-2-1-1,0 3 0,-4 4 1,-1 3-1,-1 0 0,-1-2 1,9-5-1,-2-2 0,-1 0 1,1 0-1,0 3 1,-12 6-1,1 3 0,0 0 1,0-3-1,0-5 0,0-4 1,1 0-1,-1 1 0,1 4 1,-1 1-1,1 0 0,1-2 1,5-2-1,2-3 1,-1 1-1,1-1 0,-3 1 1,1 0-1,-1 0 0,2 0 1,6 0-1,1 0 0,0 0 1,0 0-1,-17 0 0,1 0 1,0 0-1,3 0 0,1 0 1,-1 0-1,0 0 1,1 0-1,-1 0 0,0 0 1,0 0-1,1 0 0,5 0 1,1 0-1,2 0 0,2 0 1,1 0-1,2 0 0,-16 0 1,2 0-1,-1 0 1,0 0-1,4 0 0,0 0 1,-4 0-1,0 0 0,-1 0 1,2 0-1,2 0 0,1 0 1,1 0-1,1 0 0,10-1 1,2 2-1,-1 9 0,2 1 1,9-8-1,-1-1 1,-10 9-1,3-1 0,-9-10 1,11 0-1,-2 0 0,8-1 1,-1 2-1,-11 9 0,-1 1 1,3-8-1,-2-1 0,-9 9 1,2-1-1,15-9 1,2-2-1,-8 1 0,0 0 1,5 0-1,4 0 0,-5 0 1,-3 0-1,14 0 0,26 0 1,-37 0-1,37 0 0,-37 0 1,37 0-1,-16 0 1</inkml:trace>
    </iact:actionData>
  </iact:action>
  <iact:action type="add" startTime="24495">
    <iact:property name="dataType" value="strokeEraser"/>
    <iact:actionData xml:id="d8">
      <inkml:trace xmlns:inkml="http://www.w3.org/2003/InkML" xml:id="stk6" contextRef="#ctx0" brushRef="#br2">8349 9055 0,'0'0'25,"0"0"1,0-47-1,0 47 1,0-94 0,-47 70-1,0-23 1,-24-47-1,24 47 1,-47 47 0,47-24-1,47 24 1,0 0 0</inkml:trace>
    </iact:actionData>
  </iact:action>
  <iact:action type="add" startTime="29711">
    <iact:property name="dataType"/>
    <iact:actionData xml:id="d9">
      <inkml:trace xmlns:inkml="http://www.w3.org/2003/InkML" xml:id="stk7" contextRef="#ctx1" brushRef="#br3">15146 6468 24575 0,'-35'51'0'9,"0"1"0"1,0-1 0 0,8-9 0-1,1 0 0 1,-1 2 0 0,0 3 0-1,2 3 0 1,-1 3 0 0,1 3 0-1,0 0 0 1,-2-2-1053 0,0 1 0-1,-2-1 0 1,1 0 0 0,-1 1 1-1,1-1 1052 1,1 0 0 0,1 1 0 0,-1-1 0-1,1 1 0 1,-1-1 0 0,-1 0 0-1,1 0 0 1,-1 0 0 0,0 0 0-1,0-1 0 1,2-3 0 0,0 0 0-1,1-1 0 1,-1 0 0 0,1 1 0-1,1 1 0 1,-1 0 0 0,2 0 0-1,-1 1 0 1,0-1 0 0,1 1 0 0,-1-1 0-1,1 1 0 1,0 0 0 0,-2 0 0-1,-1 4 0 1,-2 0 0 0,0 0 0-1,1 1 0 1,1 0 0 0,2 0 0-1,2 0 0 1,1 0 0 0,-1 0 0-1,-2 0 0 1,-2 4 0 0,-2-1 0-1,0 1 0 1,-1 0 0 0,2-1 0 0,1-3 0-1,-1-1 0 1,2 1 0 0,-1-1 0-1,2 3-394 1,3-5 1 0,1 1-1-1,0 1 1 1,0 1 0 0,1 0-1-1,-2-1 394 1,1-1 0 0,-2 1 0-1,1 0 0 1,-1 0 0 0,1-1 0-1,-1 1 0 1,1 0 0 0,-1-1 0 0,0 1 0-1,0 0 0 1,1 0 0 0,1 0-71-1,3 0 0 1,1 1 0 0,1 0 0-1,0-1 0 1,-2-1 0 0,-2-2 71-1,-6 2 0 1,-3-2 0 0,-1-2 0-1,2 1 0 1,3 1 0 0,5 2 0-1,4 1 0 1,2 0 0 0,-1 0 0 0,-4-2-261-1,-2-3 1 1,-4-1 0 0,0-1-1-1,1 0 1 1,2 0 260 0,1 8 0-1,1 0 0 1,2 0 0 0,0 0 174-1,-1 0 1 1,0 1-1 0,0 0 1-1,1-1-175 1,2-6 0 0,1-1 0-1,0 0 0 1,0 0 0 0,-5 14 0 0,-1-1 0-1,1 1 649 1,3-2 0 0,0 1 0-1,-1-3-649 1,-2-8 0 0,-1-1 0-1,1 0 0 1,3 4 0 0,0 0 0-1,1-3 1115 1,-4 5 1 0,2-1-1116-1,5 7 0 1,0-4 936 0,-5-21 0-1,3-2-936 1,12-1 0 0,-2 0 819 0,-17 6 1-1,1-3-820 1,14-7 966 0,-14 21-966-1,20-49 0 1,0 7 0 0,20-10 0-1,7 0 0 1,30 0 0 0,-22 0 0-1,1 0 0 1,0 0 0 0,1 0 0-1,9 0 0 1,-1 0 0 0,-8 0 0 0,-1 0 0-1,10 0 0 1,0 0 0 0,-10 0 0-1,1 0 0 1,8 0 0 0,2 0 0-1,-1 0 0 1,2 0 0 0,9 0 0-1,3 0 0 1,-14 0 0 0,2 0 0-1,-1 0 0 1,20-1 0 0,0 2 0-1,-21 5 0 1,0 3 0 0,0-3 0 0,19-3 0-1,-2-1 0 1,-3 9 0 0,0-1 0-1,5-8 0 1,-2-4 0 0,-8 2 0-1,-2 0 0 1,-6 2 0 0,0-4 0-1,-2-7 0 1,1-3 0 0,0 4 0-1,2 1 0 1,9-4 0 0,4-2 0-1,-15 2 0 1,1 0 0 0,1 2-252 0,2 6 1-1,2 4-1 1,0-4 252 0,2-10 0-1,1-4 0 1,1 5 0 0,5 8 0-1,1 4 0 1,0-1 0 0,-5-5 0-1,-1-2 0 1,1 1 0 0,5-1 0-1,0 0 0 1,0 3 0 0,-7 3 0-1,0 2 0 1,-1-4 0 0,1-4 0 0,0-4 0-1,0 1 0 1,-1 3 0 0,1 1 0-1,0-1 0 1,6-4 0 0,1-1 0-1,1 1-404 1,0 3 1 0,1 1 0-1,0-1 403 1,-1-4 0 0,0-3 0-1,2 3 0 1,-14 5 0 0,1 2 0-1,1 0 0 1,-3 0 0 0,8-3 0 0,-2 0 0-1,0 1-208 1,-1 0 0 0,0 0 0-1,-1 3 208 1,0 3 0 0,0 3 0-1,-2 0 0 1,14-1 0 0,1 0 0-1,-13 0 0 1,1 0 0 0,-2 0 0-1,14 0 0 1,-1 0 0 0,-13 0 0-1,1 0 0 1,-1 0 0 0,-5 0 0 0,-1 0 0-1,2 0 0 1,4 0 0 0,2 0 0-1,1 0 0 1,3 0 0 0,0 0 0-1,-2 0 0 1,-7 0 0 0,-2 0 0-1,1 0 0 1,1-1 0 0,0 0 0-1,-1 3 0 1,9 8 0 0,1 1 0-1,-10-10 0 1,2-1 0 0,-2 4 0 0,14 16 0-1,-1 2 0 1,-12-13 0 0,0-2 0-1,-1 3 0 1,-5 4 0 0,-2 3 0-1,0-1 0 1,5-2 0 0,0-2 0-1,1-1 0 1,-3-3 0 0,-1-1 0-1,0 1-40 1,15 8 1 0,-1-1 39-1,6-3 0 1,-5 3 340 0,-19 8 1 0,-1 1-341-1,17-4 0 1,0-4 604 0,-18-3 1-1,-3-2-605 1,0-6 0 0,1 0 343-1,4 6 1 1,-2-1-344 0,14-5 91-1,-5 16-91 1,-15-21 0 0,-30 0 0-1,9 0 0 1,-11 0 0 0,0 0 0 0</inkml:trace>
    </iact:actionData>
  </iact:action>
  <iact:action type="add" startTime="33845">
    <iact:property name="dataType"/>
    <iact:actionData xml:id="d10">
      <inkml:trace xmlns:inkml="http://www.w3.org/2003/InkML" xml:id="stk8" contextRef="#ctx1" brushRef="#br3">15146 6633 24575 0,'0'39'0'7,"0"0"0"1,7 8 0 0,4 6 0 0,2 6 0 0,-1-3 0 0,0 4 0 0,2 4 0 0,2 3 0 0,1 0-1405 0,-2-10 1 0,2 1 0 0,1 1-1 0,1 2 1 0,1 0 0 0,0 2-1 0,1 1 1365 0,-1-5 1 0,1 2 0 0,0 1-1 0,1 1 1 0,0 1 0 0,1 0-1 0,0 0 1 0,0-1 0 0,1-1-236 0,0 0 0 0,0-1 1 0,1 0-1 0,0 0 0 0,1-1 1 0,-1 1-1 0,1 0 1 0,0 0-1 0,0 0 275 0,-1-5 0 0,-1 1 0 0,1 0 0 0,0 0 0 0,0 0 0 0,0 0 0 0,1 0 0 0,-1-2 0 0,-1 0 0 0,1-1 0-1,2 5 0 1,0 0 0 0,0-2 0 0,-1 0 0 0,1-1 0 0,-1 0 0 0,1-1 0 0,0 0 40 0,2 5 0 0,1 0 0 0,0-1 0 0,0-1 0 0,0 0 0 0,-1-2 0 0,-1-2-40 0,1 0 0 0,-1-1 0 0,0-2 0 0,-1 0 0 0,1-2 0 0,0-1-189 0,2 4 1 0,1-2 0 0,-1 0 0 0,1-2-1 0,1 0 189 0,0-1 0 0,0-1 0 0,1 0 0 0,-1-1 0 0,-2 1 0 0,2 10 0 0,-3 1 0 0,0-1 0 0,4-3 0 0,7-2 0 0,5-4 0 0,0 1 0 0,-5 2 0 0,-7 7 0 0,-4 3 0 0,0-2 0 0,5-5 541 0,6-12 1 0,5-6 0-1,0 0 0 1,-5 3-542 0,-7 6 0 0,-4 4 0 0,0-1 0 0,3-6 0 0,16 0 0 0,3-7 0 0,-1 3 1184 0,-2 8 0 0,-2 2 0 0,1-3-1184 0,-3-6 0 0,1-3 0 0,-1-1 0 0,2 2 0 0,1 0 0 0,-1 0 0 0,0-1 0 0,0 1 0 0,0-3 0 0,-1-3 0 0,0-3 0 0,-1 0 880 0,-4-3 0 0,-1-1 1 0,2 0-881 0,3 1 0 0,2-1 0 0,-3-2 0 0,7 5 0 0,-1-2 0 0,-7-5 0 0,1 1 0 0,0-2 0 0,0 0 0 0,0-2 0 0,-1-3 0 0,19 1 0 0,-1-1 1020 0,-6 2 0 0,-1 1-1020 0,-1-5 0 0,-2 1 727-1,-12 5 0 1,-3 3-727 0,1 4 0 0,-2-1 1079 0,24 3-1079 0,-23-4 0 0,-2-2 386 0,9-4-386 0,-10 6 0 0,1 0 0 0,25-6 0 0,-17 26 0 0,-8-29 0 0,0 0 0 0,3 23 0 0,-13-3 0 0,1 0 0 0,23 8 0 0,-28-12 0 0,-1 0 0 0,26 15 0 0,-7-7 0 0,10 10 0 0,-27-19 0 0,-3 1 0 0,6 21 0 0,-12 8 0 0,9-11 0 0,-14-11 0 0,15 9 0 0,-21-30 0 0,0 27 0 0,0-37 0 0,0 37 0 0,0-37 0 0,0 37 0 0,0-37 0 0,-21 16 0 0,15-21 0 0,-25 0 0 0,28 0 0 0,-28 0 0 0,26 0 0 0,-16 0 0 0</inkml:trace>
    </iact:actionData>
  </iact:action>
  <iact:action type="add" startTime="38531">
    <iact:property name="dataType" value="strokeEraser"/>
    <iact:actionData xml:id="d11">
      <inkml:trace xmlns:inkml="http://www.w3.org/2003/InkML" xml:id="stk9" contextRef="#ctx0" brushRef="#br2">18344 12300 0,'0'47'99,"0"-47"0</inkml:trace>
    </iact:actionData>
  </iact:action>
  <iact:action type="add" startTime="39228">
    <iact:property name="dataType" value="strokeEraser"/>
    <iact:actionData xml:id="d12">
      <inkml:trace xmlns:inkml="http://www.w3.org/2003/InkML" xml:id="stk10" contextRef="#ctx0" brushRef="#br2">17851 12371 0,'0'0'150</inkml:trace>
    </iact:actionData>
  </iact:action>
  <iact:action type="add" startTime="40128">
    <iact:property name="dataType" value="strokeEraser"/>
    <iact:actionData xml:id="d13">
      <inkml:trace xmlns:inkml="http://www.w3.org/2003/InkML" xml:id="stk11" contextRef="#ctx0" brushRef="#br2">17756 12089 0,'0'0'152</inkml:trace>
    </iact:actionData>
  </iact:action>
  <iact:action type="add" startTime="41180">
    <iact:property name="dataType" value="strokeEraser"/>
    <iact:actionData xml:id="d14">
      <inkml:trace xmlns:inkml="http://www.w3.org/2003/InkML" xml:id="stk12" contextRef="#ctx0" brushRef="#br2">15899 8514 0,'0'0'181</inkml:trace>
    </iact:actionData>
  </iact:action>
  <iact:action type="remove" startTime="42028">
    <iact:property name="style" value="instant"/>
    <iact:actionData xml:id="d15" ref="#d10"/>
    <iact:actionData xml:id="d16">
      <inkml:trace xmlns:inkml="http://www.w3.org/2003/InkML" xml:id="stk13" contextRef="#ctx1" brushRef="#br3">15146 6633 24575 0,'0'39'0'7,"0"0"0"1,7 8 0 0,4 6 0 0,2 6 0 0,-1-3 0 0,0 4 0 0,2 4 0 0,2 3 0 0,1 0-1405 0,-2-10 1 0,2 1 0 0,1 1-1 0,1 2 1 0,1 0 0 0,0 2-1 0,1 1 1365 0,-1-5 1 0,1 2 0 0,0 1-1 0,1 1 1 0,0 1 0 0,1 0-1 0,0 0 1 0,0-1 0 0,1-1-236 0,0 0 0 0,0-1 1 0,1 0-1 0,0 0 0 0,1-1 1 0,-1 1-1 0,1 0 1 0,0 0-1 0,0 0 275 0,-1-5 0 0,-1 1 0 0,1 0 0 0,0 0 0 0,0 0 0 0,0 0 0 0,1 0 0 0,-1-2 0 0,-1 0 0 0,1-1 0-1,2 5 0 1,0 0 0 0,0-2 0 0,-1 0 0 0,1-1 0 0,-1 0 0 0,1-1 0 0,0 0 40 0,2 5 0 0,1 0 0 0,0-1 0 0,0-1 0 0,0 0 0 0,-1-2 0 0,-1-2-40 0,1 0 0 0,-1-1 0 0,0-2 0 0,-1 0 0 0,1-2 0 0,0-1-189 0,2 4 1 0,1-2 0 0,-1 0 0 0,1-2-1 0,1 0 189 0,0-1 0 0,0-1 0 0,1 0 0 0,-1-1 0 0,-2 1 0 0,2 10 0 0,-3 1 0 0,0-1 0 0,4-3 0 0,7-2 0 0,5-4 0 0,0 1 0 0,-5 2 0 0,-7 7 0 0,-4 3 0 0,0-2 0 0,5-5 541 0,6-12 1 0,5-6 0-1,0 0 0 1,-5 3-542 0,-7 6 0 0,-4 4 0 0,0-1 0 0,3-6 0 0,16 0 0 0,3-7 0 0,-1 3 1184 0,-2 8 0 0,-2 2 0 0,1-3-1184 0,-3-6 0 0,1-3 0 0,-1-1 0 0,2 2 0 0,1 0 0 0,-1 0 0 0,0-1 0 0,0 1 0 0,0-3 0 0,-1-3 0 0,0-3 0 0,-1 0 880 0,-4-3 0 0,-1-1 1 0,2 0-881 0,3 1 0 0,2-1 0 0,-3-2 0 0,7 5 0 0,-1-2 0 0,-7-5 0 0,1 1 0 0,0-2 0 0,0 0 0 0,0-2 0 0,-1-3 0 0,19 1 0 0,-1-1 1020 0,-6 2 0 0,-1 1-1020 0,-1-5 0 0,-2 1 727-1,-12 5 0 1,-3 3-727 0,1 4 0 0,-2-1 1079 0,24 3-1079 0,-23-4 0 0,-2-2 386 0,9-4-386 0,-10 6 0 0,1 0 0 0,25-6 0 0,-17 26 0 0,-8-29 0 0,0 0 0 0,3 23 0 0,-13-3 0 0,1 0 0 0,23 8 0 0,-28-12 0 0,-1 0 0 0,26 15 0 0,-7-7 0 0,10 10 0 0,-27-19 0 0,-3 1 0 0,6 21 0 0,-12 8 0 0,9-11 0 0,-14-11 0 0,15 9 0 0,-21-30 0 0,0 27 0 0,0-37 0 0,0 37 0 0,0-37 0 0,0 37 0 0,0-37 0 0,-21 16 0 0,15-21 0 0,-25 0 0 0,28 0 0 0,-28 0 0 0,26 0 0 0,-16 0 0 0</inkml:trace>
    </iact:actionData>
  </iact:action>
  <iact:action type="remove" startTime="42261">
    <iact:property name="style" value="instant"/>
    <iact:actionData xml:id="d17" ref="#d9"/>
    <iact:actionData xml:id="d18">
      <inkml:trace xmlns:inkml="http://www.w3.org/2003/InkML" xml:id="stk14" contextRef="#ctx1" brushRef="#br3">15146 6468 24575 0,'-35'51'0'9,"0"1"0"1,0-1 0 0,8-9 0-1,1 0 0 1,-1 2 0 0,0 3 0-1,2 3 0 1,-1 3 0 0,1 3 0-1,0 0 0 1,-2-2-1053 0,0 1 0-1,-2-1 0 1,1 0 0 0,-1 1 1-1,1-1 1052 1,1 0 0 0,1 1 0 0,-1-1 0-1,1 1 0 1,-1-1 0 0,-1 0 0-1,1 0 0 1,-1 0 0 0,0 0 0-1,0-1 0 1,2-3 0 0,0 0 0-1,1-1 0 1,-1 0 0 0,1 1 0-1,1 1 0 1,-1 0 0 0,2 0 0-1,-1 1 0 1,0-1 0 0,1 1 0 0,-1-1 0-1,1 1 0 1,0 0 0 0,-2 0 0-1,-1 4 0 1,-2 0 0 0,0 0 0-1,1 1 0 1,1 0 0 0,2 0 0-1,2 0 0 1,1 0 0 0,-1 0 0-1,-2 0 0 1,-2 4 0 0,-2-1 0-1,0 1 0 1,-1 0 0 0,2-1 0 0,1-3 0-1,-1-1 0 1,2 1 0 0,-1-1 0-1,2 3-394 1,3-5 1 0,1 1-1-1,0 1 1 1,0 1 0 0,1 0-1-1,-2-1 394 1,1-1 0 0,-2 1 0-1,1 0 0 1,-1 0 0 0,1-1 0-1,-1 1 0 1,1 0 0 0,-1-1 0 0,0 1 0-1,0 0 0 1,1 0 0 0,1 0-71-1,3 0 0 1,1 1 0 0,1 0 0-1,0-1 0 1,-2-1 0 0,-2-2 71-1,-6 2 0 1,-3-2 0 0,-1-2 0-1,2 1 0 1,3 1 0 0,5 2 0-1,4 1 0 1,2 0 0 0,-1 0 0 0,-4-2-261-1,-2-3 1 1,-4-1 0 0,0-1-1-1,1 0 1 1,2 0 260 0,1 8 0-1,1 0 0 1,2 0 0 0,0 0 174-1,-1 0 1 1,0 1-1 0,0 0 1-1,1-1-175 1,2-6 0 0,1-1 0-1,0 0 0 1,0 0 0 0,-5 14 0 0,-1-1 0-1,1 1 649 1,3-2 0 0,0 1 0-1,-1-3-649 1,-2-8 0 0,-1-1 0-1,1 0 0 1,3 4 0 0,0 0 0-1,1-3 1115 1,-4 5 1 0,2-1-1116-1,5 7 0 1,0-4 936 0,-5-21 0-1,3-2-936 1,12-1 0 0,-2 0 819 0,-17 6 1-1,1-3-820 1,14-7 966 0,-14 21-966-1,20-49 0 1,0 7 0 0,20-10 0-1,7 0 0 1,30 0 0 0,-22 0 0-1,1 0 0 1,0 0 0 0,1 0 0-1,9 0 0 1,-1 0 0 0,-8 0 0 0,-1 0 0-1,10 0 0 1,0 0 0 0,-10 0 0-1,1 0 0 1,8 0 0 0,2 0 0-1,-1 0 0 1,2 0 0 0,9 0 0-1,3 0 0 1,-14 0 0 0,2 0 0-1,-1 0 0 1,20-1 0 0,0 2 0-1,-21 5 0 1,0 3 0 0,0-3 0 0,19-3 0-1,-2-1 0 1,-3 9 0 0,0-1 0-1,5-8 0 1,-2-4 0 0,-8 2 0-1,-2 0 0 1,-6 2 0 0,0-4 0-1,-2-7 0 1,1-3 0 0,0 4 0-1,2 1 0 1,9-4 0 0,4-2 0-1,-15 2 0 1,1 0 0 0,1 2-252 0,2 6 1-1,2 4-1 1,0-4 252 0,2-10 0-1,1-4 0 1,1 5 0 0,5 8 0-1,1 4 0 1,0-1 0 0,-5-5 0-1,-1-2 0 1,1 1 0 0,5-1 0-1,0 0 0 1,0 3 0 0,-7 3 0-1,0 2 0 1,-1-4 0 0,1-4 0 0,0-4 0-1,0 1 0 1,-1 3 0 0,1 1 0-1,0-1 0 1,6-4 0 0,1-1 0-1,1 1-404 1,0 3 1 0,1 1 0-1,0-1 403 1,-1-4 0 0,0-3 0-1,2 3 0 1,-14 5 0 0,1 2 0-1,1 0 0 1,-3 0 0 0,8-3 0 0,-2 0 0-1,0 1-208 1,-1 0 0 0,0 0 0-1,-1 3 208 1,0 3 0 0,0 3 0-1,-2 0 0 1,14-1 0 0,1 0 0-1,-13 0 0 1,1 0 0 0,-2 0 0-1,14 0 0 1,-1 0 0 0,-13 0 0-1,1 0 0 1,-1 0 0 0,-5 0 0 0,-1 0 0-1,2 0 0 1,4 0 0 0,2 0 0-1,1 0 0 1,3 0 0 0,0 0 0-1,-2 0 0 1,-7 0 0 0,-2 0 0-1,1 0 0 1,1-1 0 0,0 0 0-1,-1 3 0 1,9 8 0 0,1 1 0-1,-10-10 0 1,2-1 0 0,-2 4 0 0,14 16 0-1,-1 2 0 1,-12-13 0 0,0-2 0-1,-1 3 0 1,-5 4 0 0,-2 3 0-1,0-1 0 1,5-2 0 0,0-2 0-1,1-1 0 1,-3-3 0 0,-1-1 0-1,0 1-40 1,15 8 1 0,-1-1 39-1,6-3 0 1,-5 3 340 0,-19 8 1 0,-1 1-341-1,17-4 0 1,0-4 604 0,-18-3 1-1,-3-2-605 1,0-6 0 0,1 0 343-1,4 6 1 1,-2-1-344 0,14-5 91-1,-5 16-91 1,-15-21 0 0,-30 0 0-1,9 0 0 1,-11 0 0 0,0 0 0 0</inkml:trace>
    </iact:actionData>
  </iact:action>
  <iact:action type="add" startTime="41848">
    <iact:property name="dataType" value="strokeEraser"/>
    <iact:actionData xml:id="d19">
      <inkml:trace xmlns:inkml="http://www.w3.org/2003/InkML" xml:id="stk15" contextRef="#ctx0" brushRef="#br2">15311 7056 0,'0'0'22,"-47"0"0,-1 0 0,25 0 0,-24 0 0,0 0 0,47 0 0,-47 0 0,0 0 0,-24 23 0,-23 71 0,24-23 0,23-71 0,0 47 0,47-47 0,0 47 0,0 0 0,-47 23 0,23 71 0,-70 24 0,23 47 0,-70 23 0,-23 141 0,-1 118 0,47 24 0,-23 46 0,71 0 0,23-70 0,47 0 0,0 94 0,0-94 0,0-118 0,47-46 0,0-119 0,-47-93 0,23-71 0,-23-47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58E14-23EC-4C25-974C-48FA83988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870" y="978408"/>
            <a:ext cx="5021183" cy="507422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9FEDD4-20A1-49F6-9E3E-0B26B426B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62167" y="3602038"/>
            <a:ext cx="5021183" cy="2244580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0A32F-E6F3-4C2E-B9E3-E47868E42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1A759-BFF8-4B5B-9ECE-D93AC303B331}" type="datetime1">
              <a:rPr lang="en-US" smtClean="0"/>
              <a:t>4/5/25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806724-A87A-4231-BFD9-277482AF7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30D1AF-36B8-4BB8-BD6A-71194F7BC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3FF94B3-6D3E-44FE-BB02-A9027C0003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62168" y="6209925"/>
            <a:ext cx="50211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022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63D8A-C68D-4CF9-9D15-3E09BCC09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24D94C-E537-4FF3-AAF8-A85F05C31A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4B1D4-6731-4993-8609-16C1D3327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AB316-A2E6-49F2-825C-64AA951E4184}" type="datetime1">
              <a:rPr lang="en-US" smtClean="0"/>
              <a:t>4/5/25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FB7BBD-CEEB-4256-84B2-6D907E118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2A8B7-F430-4F4A-BB63-481F51E58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57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BAC1C-A332-4BA5-8C9C-FE0396C81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056" cy="4870974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8D137-710E-4125-B5E9-F63E7F1C9C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2167" y="3566639"/>
            <a:ext cx="5021183" cy="2279979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5480C5-E9A6-425E-B050-03E444BE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748B-ADD6-4C5A-8C2A-A39721276E74}" type="datetime1">
              <a:rPr lang="en-US" smtClean="0"/>
              <a:t>4/5/25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B4831-6C0B-4E0B-A341-91E4C5D36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11EE6-252D-46DD-94DF-C42657EF2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250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04B06-C54A-4B7B-B6D1-436428EAF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1182" cy="52076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23919-9A2F-4D97-8F31-6E35BD5975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63049" y="969264"/>
            <a:ext cx="5290751" cy="2555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8DA345-F684-4BAA-A22C-E725B3A603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63049" y="3621849"/>
            <a:ext cx="5290751" cy="25551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399C52-9753-45D8-9646-CF31BB015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FB0F-3C5C-4949-B933-9C7E511ED094}" type="datetime1">
              <a:rPr lang="en-US" smtClean="0"/>
              <a:t>4/5/25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F95E57-622C-4199-940E-F5462E1AC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1B7592-00E8-41EF-B749-2A5EA8E46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264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2291277-967B-4176-B40B-9EC360626994}"/>
              </a:ext>
            </a:extLst>
          </p:cNvPr>
          <p:cNvSpPr/>
          <p:nvPr/>
        </p:nvSpPr>
        <p:spPr>
          <a:xfrm>
            <a:off x="517869" y="508090"/>
            <a:ext cx="1115568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11C00-F7CB-4484-807A-D12745CD3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9" y="978119"/>
            <a:ext cx="11165481" cy="10730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AAA6E-E243-48B3-9585-3C1420B3E1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7870" y="2178908"/>
            <a:ext cx="5020056" cy="65490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D01B8-0F2E-41A4-B21C-334393F6A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7870" y="2876085"/>
            <a:ext cx="5020056" cy="33228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89B23F-3E60-415A-9CE7-0928B5CFB2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2168" y="2178908"/>
            <a:ext cx="5021182" cy="65490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223446-0CDC-402B-8D71-D9D29F6DFF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62168" y="2876085"/>
            <a:ext cx="5021182" cy="33228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2B77D3-C6EC-4FFD-9E10-24E1AC5420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7870" y="6420414"/>
            <a:ext cx="2743200" cy="365125"/>
          </a:xfrm>
        </p:spPr>
        <p:txBody>
          <a:bodyPr/>
          <a:lstStyle/>
          <a:p>
            <a:fld id="{C2F01D58-E949-4BCB-829A-BBF80E38D59C}" type="datetime1">
              <a:rPr lang="en-US" smtClean="0"/>
              <a:t>4/5/25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9DF31B-BD07-4DC2-95C2-B77E51AA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54CE5A-3A0A-4AAB-81D2-F1C20636E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378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216B8-52AB-412B-BBE7-B6BE698FA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F779C3-9D19-467E-A5D2-0920834DA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A846-0DA4-4D92-9BF1-DE8C52C1F4DF}" type="datetime1">
              <a:rPr lang="en-US" smtClean="0"/>
              <a:t>4/5/25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72BB4-C8D8-4F74-9677-5AC979932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6B49B8-779F-4492-ABD9-96F0D042A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210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B976BF-9339-48D6-881A-280D15492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12331-4A9C-472F-A7FA-968157338839}" type="datetime1">
              <a:rPr lang="en-US" smtClean="0"/>
              <a:t>4/5/25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77605-C9C8-432E-9662-D7D410B15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432B6-4A12-46EF-98A7-B5D50BD51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347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F191C-AF68-4230-A7B2-F8F07B486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948" cy="2270641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F9F11-5FCF-4D7E-BA51-38CB84277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3182" y="987423"/>
            <a:ext cx="502094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3B519B-06C0-41BC-95FB-FB1FE4363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7870" y="3361038"/>
            <a:ext cx="5020948" cy="2507949"/>
          </a:xfrm>
        </p:spPr>
        <p:txBody>
          <a:bodyPr>
            <a:normAutofit/>
          </a:bodyPr>
          <a:lstStyle>
            <a:lvl1pPr marL="0" indent="0">
              <a:buNone/>
              <a:defRPr sz="2400" b="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8B70C-015C-4832-AFF6-D033E0227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97F3D-ED52-43FD-A26D-318B71534485}" type="datetime1">
              <a:rPr lang="en-US" smtClean="0"/>
              <a:t>4/5/25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F1A6FB-8C14-46D1-90A5-0FF11DE78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82C585-6FA1-4E94-9C1C-A1DEDE551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38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98B43-D1CE-43F4-A367-EF1FE9688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0948" cy="2270641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73978-8CDF-4C0E-ABA1-7291A03473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62168" y="987425"/>
            <a:ext cx="5027005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BECC62-ED45-451E-BEC5-A03C6A554D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7870" y="3340442"/>
            <a:ext cx="5020948" cy="2528545"/>
          </a:xfrm>
        </p:spPr>
        <p:txBody>
          <a:bodyPr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A7A86-B983-4315-9312-936B4FCF7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91FA4-6264-4BB8-B3B5-77711EED2D82}" type="datetime1">
              <a:rPr lang="en-US" smtClean="0"/>
              <a:t>4/5/25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88C0-25A5-46F9-AB35-EAD50E6B9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0F9EA8-45AD-478E-8606-9328245BC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10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F6B8E-1D8E-4105-9BBB-D53AD24B7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825530-6629-4FEA-9670-EB21A2F5BA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64C7A-A73F-46F5-BC33-696671DAE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F398-5DA3-4937-BE3F-7CA1B9158252}" type="datetime1">
              <a:rPr lang="en-US" smtClean="0"/>
              <a:t>4/5/25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2B3CC0-B649-4509-A4B6-DF9D20EFA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CECCCA-3F2A-46F3-BF45-7C862FF1D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67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50133B-2446-4168-AA17-6538910668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62168" y="996791"/>
            <a:ext cx="5011962" cy="49569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06A9AD-2756-4C51-A958-6756301EB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17870" y="996791"/>
            <a:ext cx="5021183" cy="49569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2995D-CCEA-43AF-973B-8B6B56A56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91ED9-F929-4A92-90F9-3C9C84ABBE83}" type="datetime1">
              <a:rPr lang="en-US" smtClean="0"/>
              <a:t>4/5/25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4029CF-BA62-4CCD-956E-FFA0B37B8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E0B3D-96AB-41B3-ABDD-5B0DE863D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F98CC-160E-494C-8C3C-8CDC5FA257D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618136A-0796-46EB-89BB-4C73C0258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62168" y="6209925"/>
            <a:ext cx="502118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16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61AD20-E240-4E6F-AF91-689F7AEEE3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0" y="978408"/>
            <a:ext cx="5021182" cy="48704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78801-35D1-4C19-BC2B-EAC7EE917E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62168" y="969264"/>
            <a:ext cx="5021182" cy="48704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82A45-C5B9-4575-8E28-A35767B4D7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7870" y="642041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7F6A1D9-D323-4F4E-8655-25E2D32CE742}" type="datetime1">
              <a:rPr lang="en-US" smtClean="0"/>
              <a:t>4/5/25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D0933-AA03-4018-8E37-004CFB9F61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17870" y="9771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F282A-DF4A-4A2D-9672-8F0F770A3F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4317" y="6420414"/>
            <a:ext cx="6379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FDF98CC-160E-494C-8C3C-8CDC5FA257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E57300-C7FF-4578-99A0-42B0295B123C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8F8250-7A81-4A19-87AD-FFB2CE4E39A5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9F38FC-2DEA-2647-C409-EF75720C1017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841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5" r:id="rId6"/>
    <p:sldLayoutId id="2147483730" r:id="rId7"/>
    <p:sldLayoutId id="2147483731" r:id="rId8"/>
    <p:sldLayoutId id="2147483732" r:id="rId9"/>
    <p:sldLayoutId id="2147483734" r:id="rId10"/>
    <p:sldLayoutId id="2147483733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-27432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27432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hyperlink" Target="https://shorturl.at/S6gIx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5.png"/><Relationship Id="rId7" Type="http://schemas.openxmlformats.org/officeDocument/2006/relationships/image" Target="../media/image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s://shorturl.at/TRHAR" TargetMode="External"/><Relationship Id="rId13" Type="http://schemas.openxmlformats.org/officeDocument/2006/relationships/image" Target="../media/image6.png"/><Relationship Id="rId3" Type="http://schemas.microsoft.com/office/2011/relationships/inkAction" Target="../ink/inkAction1.xml"/><Relationship Id="rId7" Type="http://schemas.openxmlformats.org/officeDocument/2006/relationships/image" Target="../media/image17.gif"/><Relationship Id="rId12" Type="http://schemas.openxmlformats.org/officeDocument/2006/relationships/image" Target="../media/image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6" Type="http://schemas.openxmlformats.org/officeDocument/2006/relationships/image" Target="../media/image180.png"/><Relationship Id="rId11" Type="http://schemas.openxmlformats.org/officeDocument/2006/relationships/image" Target="../media/image4.png"/><Relationship Id="rId10" Type="http://schemas.openxmlformats.org/officeDocument/2006/relationships/image" Target="../media/image3.svg"/><Relationship Id="rId9" Type="http://schemas.openxmlformats.org/officeDocument/2006/relationships/image" Target="../media/image2.png"/><Relationship Id="rId14" Type="http://schemas.openxmlformats.org/officeDocument/2006/relationships/image" Target="../media/image7.sv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6" Type="http://schemas.openxmlformats.org/officeDocument/2006/relationships/image" Target="../media/image23.png"/><Relationship Id="rId5" Type="http://schemas.microsoft.com/office/2017/06/relationships/model3d" Target="../media/model3d2.glb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microsoft.com/office/2017/06/relationships/model3d" Target="../media/model3d1.glb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microsoft.com/office/2017/06/relationships/model3d" Target="../media/model3d2.glb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0B98925-0550-1AFB-C1DC-02792400F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Wavy 3D art">
            <a:extLst>
              <a:ext uri="{FF2B5EF4-FFF2-40B4-BE49-F238E27FC236}">
                <a16:creationId xmlns:a16="http://schemas.microsoft.com/office/drawing/2014/main" id="{914D600F-EAB5-5F28-9241-BD88F666A9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3" t="14202" r="-1" b="1350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DBFCB27-760B-5FF3-72F5-581461CE16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999" cy="1280160"/>
          </a:xfrm>
          <a:prstGeom prst="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EBAC58-B5A2-5A68-7E86-701CC25537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39" y="175146"/>
            <a:ext cx="8196432" cy="960120"/>
          </a:xfrm>
        </p:spPr>
        <p:txBody>
          <a:bodyPr anchor="ctr">
            <a:normAutofit/>
          </a:bodyPr>
          <a:lstStyle/>
          <a:p>
            <a:r>
              <a:rPr lang="en-US" sz="4500" dirty="0"/>
              <a:t>English for Mathematics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8B1E14-5FA9-38C1-9422-FADB582BA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1553" y="5154729"/>
            <a:ext cx="4699574" cy="1280160"/>
          </a:xfrm>
        </p:spPr>
        <p:txBody>
          <a:bodyPr anchor="ctr">
            <a:noAutofit/>
          </a:bodyPr>
          <a:lstStyle/>
          <a:p>
            <a:pPr>
              <a:spcBef>
                <a:spcPts val="0"/>
              </a:spcBef>
            </a:pPr>
            <a:r>
              <a:rPr lang="en-US" sz="2500" b="1" dirty="0">
                <a:latin typeface="Cambria" panose="02040503050406030204" pitchFamily="18" charset="0"/>
              </a:rPr>
              <a:t>Itha Priyastiti</a:t>
            </a:r>
          </a:p>
          <a:p>
            <a:pPr>
              <a:spcBef>
                <a:spcPts val="0"/>
              </a:spcBef>
            </a:pPr>
            <a:r>
              <a:rPr lang="en-US" sz="2000" b="1" dirty="0">
                <a:latin typeface="Cambria" panose="02040503050406030204" pitchFamily="18" charset="0"/>
              </a:rPr>
              <a:t>Universitas Kristen Wira </a:t>
            </a:r>
            <a:r>
              <a:rPr lang="en-US" sz="2000" b="1" dirty="0" err="1">
                <a:latin typeface="Cambria" panose="02040503050406030204" pitchFamily="18" charset="0"/>
              </a:rPr>
              <a:t>Wacana</a:t>
            </a:r>
            <a:r>
              <a:rPr lang="en-US" sz="2000" b="1" dirty="0">
                <a:latin typeface="Cambria" panose="02040503050406030204" pitchFamily="18" charset="0"/>
              </a:rPr>
              <a:t> Sumba</a:t>
            </a:r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749E8B1A-A99B-4D7B-CB65-4A316D3E508A}"/>
              </a:ext>
            </a:extLst>
          </p:cNvPr>
          <p:cNvSpPr/>
          <p:nvPr/>
        </p:nvSpPr>
        <p:spPr>
          <a:xfrm flipH="1">
            <a:off x="8384582" y="197134"/>
            <a:ext cx="3621887" cy="876139"/>
          </a:xfrm>
          <a:prstGeom prst="homePlate">
            <a:avLst/>
          </a:prstGeom>
          <a:ln>
            <a:solidFill>
              <a:schemeClr val="tx2">
                <a:lumMod val="9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2200" b="1" dirty="0">
                <a:latin typeface="Cambria" panose="02040503050406030204" pitchFamily="18" charset="0"/>
              </a:rPr>
              <a:t>Lecture 2</a:t>
            </a:r>
          </a:p>
          <a:p>
            <a:pPr algn="r"/>
            <a:r>
              <a:rPr lang="en-US" sz="2200" b="1" dirty="0">
                <a:latin typeface="Cambria" panose="02040503050406030204" pitchFamily="18" charset="0"/>
              </a:rPr>
              <a:t>Shape and Numbers </a:t>
            </a:r>
          </a:p>
        </p:txBody>
      </p:sp>
    </p:spTree>
    <p:extLst>
      <p:ext uri="{BB962C8B-B14F-4D97-AF65-F5344CB8AC3E}">
        <p14:creationId xmlns:p14="http://schemas.microsoft.com/office/powerpoint/2010/main" val="22211482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31401"/>
    </mc:Choice>
    <mc:Fallback xmlns="">
      <p:transition spd="slow" advTm="3140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694983"/>
            <a:ext cx="9720073" cy="2889049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Remember tenses in English?</a:t>
            </a:r>
          </a:p>
          <a:p>
            <a:pPr marL="1209675" indent="-431800">
              <a:lnSpc>
                <a:spcPct val="100000"/>
              </a:lnSpc>
              <a:buFont typeface="+mj-lt"/>
              <a:buAutoNum type="arabicPeriod"/>
            </a:pPr>
            <a:r>
              <a:rPr lang="en-US" sz="2200" dirty="0">
                <a:latin typeface="Cambria" panose="02040503050406030204" pitchFamily="18" charset="0"/>
              </a:rPr>
              <a:t>Time of occurrence. As the time occurrences change, the verb follow. They changed.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 </a:t>
            </a:r>
          </a:p>
          <a:p>
            <a:pPr marL="1209675" indent="-431800">
              <a:lnSpc>
                <a:spcPct val="100000"/>
              </a:lnSpc>
              <a:buFont typeface="+mj-lt"/>
              <a:buAutoNum type="arabicPeriod"/>
            </a:pP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subject – verb agreement. </a:t>
            </a:r>
            <a:r>
              <a:rPr lang="en-ID" sz="22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You have to recogniz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e the subject. Is it singular/ plural to determine the verb form.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9BD2EE8-8B69-1DB3-F4DC-E14CE74F361A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D21F844B-DE36-BE0D-C865-7BEF35F0B5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21C8759F-DDF5-64BF-313E-7B67319443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E74EB53C-325F-4A8C-E33E-42DF620F17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  <p:sp>
        <p:nvSpPr>
          <p:cNvPr id="8" name="Pentagon 7">
            <a:extLst>
              <a:ext uri="{FF2B5EF4-FFF2-40B4-BE49-F238E27FC236}">
                <a16:creationId xmlns:a16="http://schemas.microsoft.com/office/drawing/2014/main" id="{0F216161-26F4-4957-B52B-D946F33F6AC7}"/>
              </a:ext>
            </a:extLst>
          </p:cNvPr>
          <p:cNvSpPr/>
          <p:nvPr/>
        </p:nvSpPr>
        <p:spPr>
          <a:xfrm>
            <a:off x="517868" y="750876"/>
            <a:ext cx="8732520" cy="574341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284750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430"/>
    </mc:Choice>
    <mc:Fallback xmlns="">
      <p:transition spd="slow" advTm="7043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FE59A7-0B84-95A1-E38A-0CCA40CA0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09E83B1-62EA-E5DB-7F7E-ECCB37EB7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6739E2CE-0C08-AF94-C086-11E488192B74}"/>
              </a:ext>
            </a:extLst>
          </p:cNvPr>
          <p:cNvSpPr/>
          <p:nvPr/>
        </p:nvSpPr>
        <p:spPr>
          <a:xfrm>
            <a:off x="517868" y="750876"/>
            <a:ext cx="8732520" cy="574341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6DC48-102F-D67D-D922-2F30AB79C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9" y="1423448"/>
            <a:ext cx="8732520" cy="652645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ID" dirty="0">
                <a:solidFill>
                  <a:srgbClr val="000000"/>
                </a:solidFill>
                <a:latin typeface="Cambria" panose="02040503050406030204" pitchFamily="18" charset="0"/>
              </a:rPr>
              <a:t>The language focus we learned on the previous lecture is </a:t>
            </a:r>
            <a:r>
              <a:rPr lang="en-ID" i="1" dirty="0">
                <a:solidFill>
                  <a:srgbClr val="000000"/>
                </a:solidFill>
                <a:latin typeface="Cambria" panose="02040503050406030204" pitchFamily="18" charset="0"/>
              </a:rPr>
              <a:t>present be</a:t>
            </a:r>
            <a:r>
              <a:rPr lang="en-ID" dirty="0">
                <a:solidFill>
                  <a:srgbClr val="000000"/>
                </a:solidFill>
                <a:latin typeface="Cambria" panose="02040503050406030204" pitchFamily="18" charset="0"/>
              </a:rPr>
              <a:t>.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ID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Still remember what is the rule for </a:t>
            </a:r>
            <a:r>
              <a:rPr lang="en-ID" i="1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present be</a:t>
            </a:r>
            <a:r>
              <a:rPr lang="en-ID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?</a:t>
            </a:r>
            <a:endParaRPr lang="en-US" dirty="0">
              <a:effectLst/>
              <a:latin typeface="Cambria" panose="020405030504060302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7F0751B-451D-3C13-5C7E-BF48C31CE9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873252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DCB0F57-A88E-BE64-BF21-5BB3BB0408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579790"/>
              </p:ext>
            </p:extLst>
          </p:nvPr>
        </p:nvGraphicFramePr>
        <p:xfrm>
          <a:off x="623884" y="2263576"/>
          <a:ext cx="8921168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947">
                  <a:extLst>
                    <a:ext uri="{9D8B030D-6E8A-4147-A177-3AD203B41FA5}">
                      <a16:colId xmlns:a16="http://schemas.microsoft.com/office/drawing/2014/main" val="194120385"/>
                    </a:ext>
                  </a:extLst>
                </a:gridCol>
                <a:gridCol w="1446333">
                  <a:extLst>
                    <a:ext uri="{9D8B030D-6E8A-4147-A177-3AD203B41FA5}">
                      <a16:colId xmlns:a16="http://schemas.microsoft.com/office/drawing/2014/main" val="253438757"/>
                    </a:ext>
                  </a:extLst>
                </a:gridCol>
                <a:gridCol w="2445444">
                  <a:extLst>
                    <a:ext uri="{9D8B030D-6E8A-4147-A177-3AD203B41FA5}">
                      <a16:colId xmlns:a16="http://schemas.microsoft.com/office/drawing/2014/main" val="1833891104"/>
                    </a:ext>
                  </a:extLst>
                </a:gridCol>
                <a:gridCol w="2445444">
                  <a:extLst>
                    <a:ext uri="{9D8B030D-6E8A-4147-A177-3AD203B41FA5}">
                      <a16:colId xmlns:a16="http://schemas.microsoft.com/office/drawing/2014/main" val="3223011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Present 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Negative form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Rest of sentence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031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ambria" panose="02040503050406030204" pitchFamily="18" charset="0"/>
                        </a:rPr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am not</a:t>
                      </a:r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happy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258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ambria" panose="02040503050406030204" pitchFamily="18" charset="0"/>
                        </a:rPr>
                        <a:t>You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are not (aren’t)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0395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ambria" panose="02040503050406030204" pitchFamily="18" charset="0"/>
                        </a:rPr>
                        <a:t>She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is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is not (isn’t)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ambria" panose="02040503050406030204" pitchFamily="18" charset="0"/>
                        </a:rPr>
                        <a:t>happy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078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latin typeface="Cambria" panose="02040503050406030204" pitchFamily="18" charset="0"/>
                        </a:rPr>
                        <a:t>He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654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ambria" panose="02040503050406030204" pitchFamily="18" charset="0"/>
                        </a:rPr>
                        <a:t>It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5153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Cambria" panose="02040503050406030204" pitchFamily="18" charset="0"/>
                        </a:rPr>
                        <a:t>Rambu</a:t>
                      </a:r>
                      <a:endParaRPr lang="en-US" sz="20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734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latin typeface="Cambria" panose="02040503050406030204" pitchFamily="18" charset="0"/>
                        </a:rPr>
                        <a:t>we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000" dirty="0">
                          <a:latin typeface="Cambria" panose="02040503050406030204" pitchFamily="18" charset="0"/>
                        </a:rPr>
                        <a:t>are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latin typeface="Cambria" panose="020405030504060302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latin typeface="Cambria" panose="02040503050406030204" pitchFamily="18" charset="0"/>
                        </a:rPr>
                        <a:t>are not (aren’t)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356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Cambria" panose="02040503050406030204" pitchFamily="18" charset="0"/>
                        </a:rPr>
                        <a:t>They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6489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Cambria" panose="02040503050406030204" pitchFamily="18" charset="0"/>
                        </a:rPr>
                        <a:t>Rambu</a:t>
                      </a:r>
                      <a:r>
                        <a:rPr lang="en-US" sz="2000" dirty="0">
                          <a:latin typeface="Cambria" panose="02040503050406030204" pitchFamily="18" charset="0"/>
                        </a:rPr>
                        <a:t> and </a:t>
                      </a:r>
                      <a:r>
                        <a:rPr lang="en-US" sz="2000" dirty="0" err="1">
                          <a:latin typeface="Cambria" panose="02040503050406030204" pitchFamily="18" charset="0"/>
                        </a:rPr>
                        <a:t>Umbu</a:t>
                      </a:r>
                      <a:endParaRPr lang="en-US" sz="20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94376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98178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70"/>
    </mc:Choice>
    <mc:Fallback xmlns="">
      <p:transition spd="slow" advTm="99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E99F09-C864-3459-F214-31A18847C6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065D9BE-A58D-6E8A-D4A2-5056F3C5E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2274FA25-C806-5962-ABAA-A060FA6C6921}"/>
              </a:ext>
            </a:extLst>
          </p:cNvPr>
          <p:cNvSpPr/>
          <p:nvPr/>
        </p:nvSpPr>
        <p:spPr>
          <a:xfrm>
            <a:off x="517870" y="846263"/>
            <a:ext cx="4892621" cy="706013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000" b="1" kern="1200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Brainstorm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745E793-BC99-8991-71CD-53FFBB6A8F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11156260" cy="149279"/>
          </a:xfrm>
          <a:custGeom>
            <a:avLst/>
            <a:gdLst>
              <a:gd name="connsiteX0" fmla="*/ 0 w 11156260"/>
              <a:gd name="connsiteY0" fmla="*/ 0 h 149279"/>
              <a:gd name="connsiteX1" fmla="*/ 11156260 w 11156260"/>
              <a:gd name="connsiteY1" fmla="*/ 0 h 149279"/>
              <a:gd name="connsiteX2" fmla="*/ 11156260 w 11156260"/>
              <a:gd name="connsiteY2" fmla="*/ 149279 h 149279"/>
              <a:gd name="connsiteX3" fmla="*/ 0 w 11156260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156260" h="149279">
                <a:moveTo>
                  <a:pt x="0" y="0"/>
                </a:moveTo>
                <a:lnTo>
                  <a:pt x="11156260" y="0"/>
                </a:lnTo>
                <a:lnTo>
                  <a:pt x="11156260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D5EED817-9421-A270-93A2-10BD7229C3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09" y="1948600"/>
            <a:ext cx="4667220" cy="2505829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ID" sz="240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What do these objects have in common?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ID" sz="2400" dirty="0">
                <a:solidFill>
                  <a:srgbClr val="000000"/>
                </a:solidFill>
                <a:latin typeface="Cambria" panose="02040503050406030204" pitchFamily="18" charset="0"/>
              </a:rPr>
              <a:t>They are shapes and numbers! We are surrounded by shapes and numbers in our life </a:t>
            </a:r>
            <a:r>
              <a:rPr lang="en-ID" sz="2400" dirty="0">
                <a:solidFill>
                  <a:srgbClr val="000000"/>
                </a:solidFill>
                <a:latin typeface="Cambria" panose="02040503050406030204" pitchFamily="18" charset="0"/>
                <a:sym typeface="Wingdings" pitchFamily="2" charset="2"/>
              </a:rPr>
              <a:t>and today we will learn to describe them  </a:t>
            </a:r>
            <a:endParaRPr lang="en-US" sz="2400" dirty="0">
              <a:latin typeface="Cambria" panose="02040503050406030204" pitchFamily="18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FD520A0-657B-B0E0-EA48-8D06DE31E7AD}"/>
              </a:ext>
            </a:extLst>
          </p:cNvPr>
          <p:cNvGrpSpPr/>
          <p:nvPr/>
        </p:nvGrpSpPr>
        <p:grpSpPr>
          <a:xfrm>
            <a:off x="5791584" y="611461"/>
            <a:ext cx="5879497" cy="3400265"/>
            <a:chOff x="5791584" y="611461"/>
            <a:chExt cx="5879497" cy="340026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8ED97EE-4874-6680-47C6-3E12D760FFBB}"/>
                </a:ext>
              </a:extLst>
            </p:cNvPr>
            <p:cNvGrpSpPr/>
            <p:nvPr/>
          </p:nvGrpSpPr>
          <p:grpSpPr>
            <a:xfrm>
              <a:off x="5791584" y="1505897"/>
              <a:ext cx="5879497" cy="2505829"/>
              <a:chOff x="5791584" y="992351"/>
              <a:chExt cx="5879497" cy="2588339"/>
            </a:xfrm>
          </p:grpSpPr>
          <p:pic>
            <p:nvPicPr>
              <p:cNvPr id="9" name="Content Placeholder 8" descr="Smartphone on desk">
                <a:extLst>
                  <a:ext uri="{FF2B5EF4-FFF2-40B4-BE49-F238E27FC236}">
                    <a16:creationId xmlns:a16="http://schemas.microsoft.com/office/drawing/2014/main" id="{82E87AD0-47C6-35F6-77F6-1A8D182AA4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36254" t="17940" r="38302" b="16085"/>
              <a:stretch/>
            </p:blipFill>
            <p:spPr>
              <a:xfrm>
                <a:off x="5791584" y="1432712"/>
                <a:ext cx="986589" cy="1707615"/>
              </a:xfrm>
              <a:prstGeom prst="rect">
                <a:avLst/>
              </a:prstGeom>
            </p:spPr>
          </p:pic>
          <p:pic>
            <p:nvPicPr>
              <p:cNvPr id="17" name="Picture 16" descr="Slices of pizza">
                <a:extLst>
                  <a:ext uri="{FF2B5EF4-FFF2-40B4-BE49-F238E27FC236}">
                    <a16:creationId xmlns:a16="http://schemas.microsoft.com/office/drawing/2014/main" id="{9E71AABF-C3C9-5D78-87E1-2328CD8682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3927" r="49314" b="2"/>
              <a:stretch/>
            </p:blipFill>
            <p:spPr>
              <a:xfrm>
                <a:off x="9419333" y="992351"/>
                <a:ext cx="2251748" cy="2588339"/>
              </a:xfrm>
              <a:prstGeom prst="rect">
                <a:avLst/>
              </a:prstGeom>
            </p:spPr>
          </p:pic>
          <p:pic>
            <p:nvPicPr>
              <p:cNvPr id="11" name="Picture 10" descr="Close-up of basketball in mid air">
                <a:extLst>
                  <a:ext uri="{FF2B5EF4-FFF2-40B4-BE49-F238E27FC236}">
                    <a16:creationId xmlns:a16="http://schemas.microsoft.com/office/drawing/2014/main" id="{C8423596-716E-7AB5-B247-B93FC2CA1D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l="21657" r="18361" b="-1"/>
              <a:stretch/>
            </p:blipFill>
            <p:spPr>
              <a:xfrm>
                <a:off x="7062392" y="1033605"/>
                <a:ext cx="2251748" cy="2547085"/>
              </a:xfrm>
              <a:prstGeom prst="rect">
                <a:avLst/>
              </a:prstGeom>
            </p:spPr>
          </p:pic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5D6830C-EA77-FA03-0DC0-1A65A7A1DFC6}"/>
                </a:ext>
              </a:extLst>
            </p:cNvPr>
            <p:cNvSpPr txBox="1"/>
            <p:nvPr/>
          </p:nvSpPr>
          <p:spPr>
            <a:xfrm>
              <a:off x="5791584" y="611461"/>
              <a:ext cx="587920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b="1" dirty="0">
                  <a:latin typeface="Cambria" panose="02040503050406030204" pitchFamily="18" charset="0"/>
                </a:rPr>
                <a:t>A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F8AA8A9-3C73-F464-6B1C-C55352E3C148}"/>
              </a:ext>
            </a:extLst>
          </p:cNvPr>
          <p:cNvGrpSpPr/>
          <p:nvPr/>
        </p:nvGrpSpPr>
        <p:grpSpPr>
          <a:xfrm>
            <a:off x="517870" y="4296755"/>
            <a:ext cx="8525516" cy="2156764"/>
            <a:chOff x="517870" y="4296755"/>
            <a:chExt cx="8525516" cy="2156764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54BBFD51-6A5C-7E22-459A-11C708DF0003}"/>
                </a:ext>
              </a:extLst>
            </p:cNvPr>
            <p:cNvGrpSpPr/>
            <p:nvPr/>
          </p:nvGrpSpPr>
          <p:grpSpPr>
            <a:xfrm>
              <a:off x="517870" y="4800339"/>
              <a:ext cx="8525515" cy="1653180"/>
              <a:chOff x="517870" y="4521011"/>
              <a:chExt cx="8525515" cy="1789807"/>
            </a:xfrm>
          </p:grpSpPr>
          <p:pic>
            <p:nvPicPr>
              <p:cNvPr id="21" name="Picture 20" descr="Half face clock on a wall">
                <a:extLst>
                  <a:ext uri="{FF2B5EF4-FFF2-40B4-BE49-F238E27FC236}">
                    <a16:creationId xmlns:a16="http://schemas.microsoft.com/office/drawing/2014/main" id="{3FD0E6B8-6ACD-0BAE-EFB0-E372A72FBF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rcRect l="6881" t="7311" b="4279"/>
              <a:stretch/>
            </p:blipFill>
            <p:spPr>
              <a:xfrm>
                <a:off x="517870" y="4603203"/>
                <a:ext cx="2295114" cy="1707615"/>
              </a:xfrm>
              <a:prstGeom prst="rect">
                <a:avLst/>
              </a:prstGeom>
            </p:spPr>
          </p:pic>
          <p:pic>
            <p:nvPicPr>
              <p:cNvPr id="24" name="Picture 23" descr="Owl standing on top of a numbered stepped wall">
                <a:extLst>
                  <a:ext uri="{FF2B5EF4-FFF2-40B4-BE49-F238E27FC236}">
                    <a16:creationId xmlns:a16="http://schemas.microsoft.com/office/drawing/2014/main" id="{6ACD62AC-EC94-C137-16D2-42BC0D0C61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rcRect l="2959" t="15428" r="2521" b="7383"/>
              <a:stretch/>
            </p:blipFill>
            <p:spPr>
              <a:xfrm>
                <a:off x="3017178" y="4603203"/>
                <a:ext cx="3119333" cy="1697778"/>
              </a:xfrm>
              <a:prstGeom prst="rect">
                <a:avLst/>
              </a:prstGeom>
            </p:spPr>
          </p:pic>
          <p:pic>
            <p:nvPicPr>
              <p:cNvPr id="27" name="Picture 26" descr="Rubberized numbers on the wall">
                <a:extLst>
                  <a:ext uri="{FF2B5EF4-FFF2-40B4-BE49-F238E27FC236}">
                    <a16:creationId xmlns:a16="http://schemas.microsoft.com/office/drawing/2014/main" id="{B7F26ED1-913E-0D89-667E-88C9CEF245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rcRect l="6799" t="5885" r="6727" b="8215"/>
              <a:stretch/>
            </p:blipFill>
            <p:spPr>
              <a:xfrm>
                <a:off x="6340705" y="4521011"/>
                <a:ext cx="2702680" cy="1789807"/>
              </a:xfrm>
              <a:prstGeom prst="rect">
                <a:avLst/>
              </a:prstGeom>
            </p:spPr>
          </p:pic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1A5E422-B834-AAF7-F467-308BF2E83CAC}"/>
                </a:ext>
              </a:extLst>
            </p:cNvPr>
            <p:cNvSpPr txBox="1"/>
            <p:nvPr/>
          </p:nvSpPr>
          <p:spPr>
            <a:xfrm>
              <a:off x="543410" y="4296755"/>
              <a:ext cx="849997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000" b="1" dirty="0">
                  <a:latin typeface="Cambria" panose="02040503050406030204" pitchFamily="18" charset="0"/>
                </a:rPr>
                <a:t>B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4320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38"/>
    </mc:Choice>
    <mc:Fallback xmlns="">
      <p:transition spd="slow" advTm="161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3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1B43B0-01EC-440C-85FC-41410E680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DE85E4C-1CB5-5DA4-2792-819B135C7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376EB013-4CF2-CF09-4704-A28364993B5F}"/>
              </a:ext>
            </a:extLst>
          </p:cNvPr>
          <p:cNvSpPr/>
          <p:nvPr/>
        </p:nvSpPr>
        <p:spPr>
          <a:xfrm>
            <a:off x="517868" y="912478"/>
            <a:ext cx="8732520" cy="759875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Course Objectives &amp;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1682A-CFD0-7BAA-FD23-02CB99877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813158"/>
            <a:ext cx="11011521" cy="3282678"/>
          </a:xfrm>
        </p:spPr>
        <p:txBody>
          <a:bodyPr vert="horz" lIns="91440" tIns="45720" rIns="91440" bIns="45720" rtlCol="0">
            <a:no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Describing shapes and numbers (adjectives, properties)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Using </a:t>
            </a:r>
            <a:r>
              <a:rPr lang="en-ID" sz="22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Simple Present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(facts, definitions)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Using </a:t>
            </a:r>
            <a:r>
              <a:rPr lang="en-ID" sz="22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Present Progressive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(ongoing actions)</a:t>
            </a:r>
          </a:p>
          <a:p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Show a </a:t>
            </a:r>
            <a:r>
              <a:rPr lang="en-ID" sz="22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real-life example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: classroom objects, road signs, or architecture.</a:t>
            </a:r>
            <a:endParaRPr lang="en-US" sz="2200" dirty="0">
              <a:effectLst/>
              <a:latin typeface="Cambria" panose="02040503050406030204" pitchFamily="18" charset="0"/>
            </a:endParaRPr>
          </a:p>
          <a:p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Students will be able to 1) </a:t>
            </a:r>
            <a:r>
              <a:rPr lang="en-ID" sz="2200" b="1" i="0" u="none" strike="noStrike" dirty="0">
                <a:solidFill>
                  <a:srgbClr val="0070C0"/>
                </a:solidFill>
                <a:effectLst/>
                <a:latin typeface="Cambria" panose="02040503050406030204" pitchFamily="18" charset="0"/>
              </a:rPr>
              <a:t>describe things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 related to shape and numbers using </a:t>
            </a:r>
            <a:r>
              <a:rPr lang="en-ID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simple present tense; 2) describe simple math operations; 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and 2) </a:t>
            </a:r>
            <a:r>
              <a:rPr lang="en-ID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describe ongoing actions 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using </a:t>
            </a:r>
            <a:r>
              <a:rPr lang="en-ID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present progressive tense.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F4D2CFC-941E-08AF-AB24-735646F76A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873252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5B4464D-0442-C05F-4090-4B8004753D3A}"/>
              </a:ext>
            </a:extLst>
          </p:cNvPr>
          <p:cNvGrpSpPr>
            <a:grpSpLocks noChangeAspect="1"/>
          </p:cNvGrpSpPr>
          <p:nvPr/>
        </p:nvGrpSpPr>
        <p:grpSpPr>
          <a:xfrm>
            <a:off x="529137" y="5173578"/>
            <a:ext cx="2746046" cy="1419867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3A0E75A3-83D9-CCB4-171F-F58456B01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7" name="Graphic 6" descr="Cube with solid fill">
              <a:extLst>
                <a:ext uri="{FF2B5EF4-FFF2-40B4-BE49-F238E27FC236}">
                  <a16:creationId xmlns:a16="http://schemas.microsoft.com/office/drawing/2014/main" id="{DB43AC14-86A0-7505-33B8-010A44C6C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8" name="Graphic 7" descr="Cylinder with solid fill">
              <a:extLst>
                <a:ext uri="{FF2B5EF4-FFF2-40B4-BE49-F238E27FC236}">
                  <a16:creationId xmlns:a16="http://schemas.microsoft.com/office/drawing/2014/main" id="{EE05FC66-0974-F3ED-0F99-E10C535D67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878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338"/>
    </mc:Choice>
    <mc:Fallback xmlns="">
      <p:transition spd="slow" advTm="12833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58ED3F-7D8C-55BF-9ABB-4EFBE22C51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ECA69B-4C2A-7F31-8019-E90DB3BD49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pic>
        <p:nvPicPr>
          <p:cNvPr id="4" name="Picture 3" descr="Wavy 3D art">
            <a:extLst>
              <a:ext uri="{FF2B5EF4-FFF2-40B4-BE49-F238E27FC236}">
                <a16:creationId xmlns:a16="http://schemas.microsoft.com/office/drawing/2014/main" id="{82E1A312-9888-2436-7FDB-3A97B6B2C9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3" t="20950" r="-1" b="6762"/>
          <a:stretch/>
        </p:blipFill>
        <p:spPr>
          <a:xfrm>
            <a:off x="-13231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57DEAC1-B3AA-6569-0A44-A191DF2F3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7840"/>
            <a:ext cx="12191999" cy="1280160"/>
          </a:xfrm>
          <a:prstGeom prst="rect">
            <a:avLst/>
          </a:prstGeom>
          <a:solidFill>
            <a:schemeClr val="bg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8581BE-0CD4-5ADB-B378-3518321D56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920" y="5737860"/>
            <a:ext cx="4727183" cy="960120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500" b="1" dirty="0">
                <a:latin typeface="Cambria" panose="02040503050406030204" pitchFamily="18" charset="0"/>
              </a:rPr>
              <a:t>Simple Present Tense</a:t>
            </a:r>
          </a:p>
        </p:txBody>
      </p:sp>
    </p:spTree>
    <p:extLst>
      <p:ext uri="{BB962C8B-B14F-4D97-AF65-F5344CB8AC3E}">
        <p14:creationId xmlns:p14="http://schemas.microsoft.com/office/powerpoint/2010/main" val="31175584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47951"/>
    </mc:Choice>
    <mc:Fallback xmlns="">
      <p:transition spd="slow" advTm="4795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09171B-4FDC-5888-9E77-C85482125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2C91D93-014B-66D5-D263-730212C94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F5333ACD-6A73-9DC3-221D-390B67251CAE}"/>
              </a:ext>
            </a:extLst>
          </p:cNvPr>
          <p:cNvSpPr/>
          <p:nvPr/>
        </p:nvSpPr>
        <p:spPr>
          <a:xfrm>
            <a:off x="517868" y="750876"/>
            <a:ext cx="8732520" cy="612943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lnSpcReduction="100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CBCFA-A14C-D32F-43DC-EA2B8F8BD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790176"/>
            <a:ext cx="11013731" cy="3374492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Let’s read these two short paragraphs. Pay attention to the blue bolded words!</a:t>
            </a:r>
            <a:endParaRPr lang="en-US" sz="2200" dirty="0">
              <a:effectLst/>
              <a:latin typeface="Cambria" panose="02040503050406030204" pitchFamily="18" charset="0"/>
            </a:endParaRPr>
          </a:p>
          <a:p>
            <a:pPr marL="358775" algn="just">
              <a:lnSpc>
                <a:spcPct val="100000"/>
              </a:lnSpc>
              <a:spcBef>
                <a:spcPts val="0"/>
              </a:spcBef>
            </a:pPr>
            <a:endParaRPr lang="en-US" sz="2200" b="1" dirty="0">
              <a:effectLst/>
              <a:latin typeface="Cambria" panose="02040503050406030204" pitchFamily="18" charset="0"/>
            </a:endParaRPr>
          </a:p>
          <a:p>
            <a:pPr marL="358775" algn="just">
              <a:lnSpc>
                <a:spcPct val="100000"/>
              </a:lnSpc>
              <a:spcBef>
                <a:spcPts val="0"/>
              </a:spcBef>
            </a:pPr>
            <a:r>
              <a:rPr lang="en-US" sz="2200" b="1" dirty="0">
                <a:effectLst/>
                <a:latin typeface="Cambria" panose="02040503050406030204" pitchFamily="18" charset="0"/>
              </a:rPr>
              <a:t>Text 1</a:t>
            </a:r>
          </a:p>
          <a:p>
            <a:pPr marL="358775" algn="just">
              <a:lnSpc>
                <a:spcPct val="100000"/>
              </a:lnSpc>
              <a:spcBef>
                <a:spcPts val="0"/>
              </a:spcBef>
            </a:pPr>
            <a:r>
              <a:rPr lang="en-US" sz="2200" dirty="0">
                <a:effectLst/>
                <a:latin typeface="Cambria" panose="02040503050406030204" pitchFamily="18" charset="0"/>
              </a:rPr>
              <a:t>Engineers, architects and people of many other professions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effectLst/>
                <a:latin typeface="Cambria" panose="02040503050406030204" pitchFamily="18" charset="0"/>
              </a:rPr>
              <a:t>use</a:t>
            </a:r>
            <a:r>
              <a:rPr lang="en-US" sz="2200" b="1" dirty="0">
                <a:effectLst/>
                <a:latin typeface="Cambria" panose="02040503050406030204" pitchFamily="18" charset="0"/>
              </a:rPr>
              <a:t> </a:t>
            </a:r>
            <a:r>
              <a:rPr lang="en-US" sz="2200" dirty="0">
                <a:effectLst/>
                <a:latin typeface="Cambria" panose="02040503050406030204" pitchFamily="18" charset="0"/>
              </a:rPr>
              <a:t>lines and figures in their daily work. The study of lines and closed figures made by lines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 </a:t>
            </a:r>
            <a:r>
              <a:rPr lang="en-US" sz="2200" dirty="0">
                <a:effectLst/>
                <a:latin typeface="Cambria" panose="02040503050406030204" pitchFamily="18" charset="0"/>
              </a:rPr>
              <a:t>called geometry. Geometry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 </a:t>
            </a:r>
            <a:r>
              <a:rPr lang="en-US" sz="2200" dirty="0">
                <a:effectLst/>
                <a:latin typeface="Cambria" panose="02040503050406030204" pitchFamily="18" charset="0"/>
              </a:rPr>
              <a:t>the branch of mathematics which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 investigates </a:t>
            </a:r>
            <a:r>
              <a:rPr lang="en-US" sz="2200" dirty="0">
                <a:effectLst/>
                <a:latin typeface="Cambria" panose="02040503050406030204" pitchFamily="18" charset="0"/>
              </a:rPr>
              <a:t>the relations, properties, and measurement of solids, surfaces, lines and angles</a:t>
            </a:r>
            <a:r>
              <a:rPr lang="en-US" sz="2200" dirty="0">
                <a:latin typeface="Cambria" panose="02040503050406030204" pitchFamily="18" charset="0"/>
              </a:rPr>
              <a:t> (</a:t>
            </a:r>
            <a:r>
              <a:rPr lang="en-ID" sz="2200" dirty="0" err="1">
                <a:latin typeface="Cambria" panose="02040503050406030204" pitchFamily="18" charset="0"/>
              </a:rPr>
              <a:t>Grechina</a:t>
            </a:r>
            <a:r>
              <a:rPr lang="en-ID" sz="2200" dirty="0">
                <a:latin typeface="Cambria" panose="02040503050406030204" pitchFamily="18" charset="0"/>
              </a:rPr>
              <a:t> &amp; Mironova, 1974).</a:t>
            </a:r>
            <a:endParaRPr lang="en-ID" sz="2200" b="1" i="0" u="none" strike="noStrike" dirty="0">
              <a:solidFill>
                <a:srgbClr val="040C28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68B8C9-6702-8441-0D92-220DE92C8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508090"/>
            <a:ext cx="8732520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073DE48-39EC-6B6C-2FDA-25B2687440ED}"/>
              </a:ext>
            </a:extLst>
          </p:cNvPr>
          <p:cNvGrpSpPr/>
          <p:nvPr/>
        </p:nvGrpSpPr>
        <p:grpSpPr>
          <a:xfrm>
            <a:off x="9512202" y="427003"/>
            <a:ext cx="2120907" cy="1260687"/>
            <a:chOff x="7466425" y="4027465"/>
            <a:chExt cx="2993857" cy="1548000"/>
          </a:xfrm>
        </p:grpSpPr>
        <p:pic>
          <p:nvPicPr>
            <p:cNvPr id="4" name="Graphic 3" descr="Cone with solid fill">
              <a:extLst>
                <a:ext uri="{FF2B5EF4-FFF2-40B4-BE49-F238E27FC236}">
                  <a16:creationId xmlns:a16="http://schemas.microsoft.com/office/drawing/2014/main" id="{AA9F1F2D-D507-5DE0-FD3D-C82024D6CF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5" name="Graphic 4" descr="Cube with solid fill">
              <a:extLst>
                <a:ext uri="{FF2B5EF4-FFF2-40B4-BE49-F238E27FC236}">
                  <a16:creationId xmlns:a16="http://schemas.microsoft.com/office/drawing/2014/main" id="{0DA41D1C-5989-CFC6-8507-3A8B2593A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B64957BB-9CA0-3470-CCAC-867BA35A707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33807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845"/>
    </mc:Choice>
    <mc:Fallback xmlns="">
      <p:transition spd="slow" advTm="87845"/>
    </mc:Fallback>
  </mc:AlternateContent>
  <p:extLst>
    <p:ext uri="{E180D4A7-C9FB-4DFB-919C-405C955672EB}">
      <p14:showEvtLst xmlns:p14="http://schemas.microsoft.com/office/powerpoint/2010/main">
        <p14:playEvt time="27888" objId="10"/>
        <p14:stopEvt time="87335" objId="10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54DCD5-5704-9E78-CA6D-4B0E2B01CA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3733B-CBDB-0420-2E43-7162254F2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022" y="1019138"/>
            <a:ext cx="11240110" cy="2870035"/>
          </a:xfrm>
        </p:spPr>
        <p:txBody>
          <a:bodyPr>
            <a:noAutofit/>
          </a:bodyPr>
          <a:lstStyle/>
          <a:p>
            <a:pPr marL="358775" algn="just">
              <a:lnSpc>
                <a:spcPct val="100000"/>
              </a:lnSpc>
              <a:spcBef>
                <a:spcPts val="0"/>
              </a:spcBef>
            </a:pPr>
            <a:r>
              <a:rPr lang="en-ID" sz="2200" b="1" i="0" u="none" strike="noStrike" dirty="0">
                <a:solidFill>
                  <a:srgbClr val="040C28"/>
                </a:solidFill>
                <a:effectLst/>
                <a:latin typeface="Cambria" panose="02040503050406030204" pitchFamily="18" charset="0"/>
              </a:rPr>
              <a:t>Text 2</a:t>
            </a:r>
          </a:p>
          <a:p>
            <a:pPr marL="358775" algn="just">
              <a:lnSpc>
                <a:spcPct val="100000"/>
              </a:lnSpc>
              <a:spcBef>
                <a:spcPts val="0"/>
              </a:spcBef>
            </a:pPr>
            <a:r>
              <a:rPr lang="en-ID" sz="2200" b="0" i="0" u="none" strike="noStrike" dirty="0">
                <a:solidFill>
                  <a:srgbClr val="040C28"/>
                </a:solidFill>
                <a:effectLst/>
                <a:latin typeface="Cambria" panose="02040503050406030204" pitchFamily="18" charset="0"/>
              </a:rPr>
              <a:t>Arithmetic</a:t>
            </a:r>
            <a:r>
              <a:rPr lang="en-ID" sz="2200" b="0" i="0" u="none" strike="noStrike" dirty="0">
                <a:solidFill>
                  <a:srgbClr val="1F1F1F"/>
                </a:solidFill>
                <a:effectLst/>
                <a:latin typeface="Cambria" panose="02040503050406030204" pitchFamily="18" charset="0"/>
              </a:rPr>
              <a:t> </a:t>
            </a:r>
            <a:r>
              <a:rPr lang="en-ID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</a:t>
            </a:r>
            <a:r>
              <a:rPr lang="en-ID" sz="2200" b="0" i="0" u="none" strike="noStrike" dirty="0">
                <a:solidFill>
                  <a:srgbClr val="1F1F1F"/>
                </a:solidFill>
                <a:effectLst/>
                <a:latin typeface="Cambria" panose="02040503050406030204" pitchFamily="18" charset="0"/>
              </a:rPr>
              <a:t> the fundamental branch of mathematics that </a:t>
            </a:r>
            <a:r>
              <a:rPr lang="en-ID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studies</a:t>
            </a:r>
            <a:r>
              <a:rPr lang="en-ID" sz="2200" b="0" i="0" u="none" strike="noStrike" dirty="0">
                <a:solidFill>
                  <a:srgbClr val="1F1F1F"/>
                </a:solidFill>
                <a:effectLst/>
                <a:latin typeface="Cambria" panose="02040503050406030204" pitchFamily="18" charset="0"/>
              </a:rPr>
              <a:t> numbers and their operations. In particular, it </a:t>
            </a:r>
            <a:r>
              <a:rPr lang="en-ID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deals</a:t>
            </a:r>
            <a:r>
              <a:rPr lang="en-ID" sz="2200" b="0" i="0" u="none" strike="noStrike" dirty="0">
                <a:solidFill>
                  <a:srgbClr val="1F1F1F"/>
                </a:solidFill>
                <a:effectLst/>
                <a:latin typeface="Cambria" panose="02040503050406030204" pitchFamily="18" charset="0"/>
              </a:rPr>
              <a:t> with numerical calculations using the arithmetic operations of addition, subtraction, multiplication, and division (Wikipedia, 2025).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ID" sz="2200" dirty="0">
              <a:latin typeface="Cambria" panose="02040503050406030204" pitchFamily="18" charset="0"/>
            </a:endParaRPr>
          </a:p>
          <a:p>
            <a:pPr marL="342900" indent="-34290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What do you notice from the bolded phrases? They are present be and base verb form.</a:t>
            </a:r>
          </a:p>
          <a:p>
            <a:pPr marL="342900" indent="-34290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Why do you think the paragraphs use them? Before we discuss the answer, here are more examples. This time, with pictures </a:t>
            </a:r>
            <a:r>
              <a:rPr lang="en-ID" sz="2200" dirty="0">
                <a:latin typeface="Cambria" panose="02040503050406030204" pitchFamily="18" charset="0"/>
                <a:sym typeface="Wingdings" pitchFamily="2" charset="2"/>
              </a:rPr>
              <a:t> </a:t>
            </a:r>
            <a:endParaRPr lang="en-ID" sz="2200" dirty="0">
              <a:latin typeface="Cambria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495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083"/>
    </mc:Choice>
    <mc:Fallback xmlns="">
      <p:transition spd="slow" advTm="158083"/>
    </mc:Fallback>
  </mc:AlternateContent>
  <p:extLst>
    <p:ext uri="{E180D4A7-C9FB-4DFB-919C-405C955672EB}">
      <p14:showEvtLst xmlns:p14="http://schemas.microsoft.com/office/powerpoint/2010/main">
        <p14:playEvt time="35883" objId="8"/>
        <p14:stopEvt time="72051" objId="8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F696B-FBEE-7F33-5F7E-938B09B5C3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C552F813-D3F4-C34B-37EF-60A730DC8B55}"/>
              </a:ext>
            </a:extLst>
          </p:cNvPr>
          <p:cNvSpPr/>
          <p:nvPr/>
        </p:nvSpPr>
        <p:spPr>
          <a:xfrm>
            <a:off x="517868" y="750876"/>
            <a:ext cx="8732520" cy="759875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Describing Shapes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D4222-BCA7-8DD9-9380-CC2854BDC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708588"/>
            <a:ext cx="11011521" cy="921869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  <a:latin typeface="Cambria" panose="02040503050406030204" pitchFamily="18" charset="0"/>
              </a:rPr>
              <a:t>What shape is this? How can we describe this shape? Pay attention to the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blue bolded </a:t>
            </a:r>
            <a:r>
              <a:rPr lang="en-US" sz="2200" dirty="0">
                <a:effectLst/>
                <a:latin typeface="Cambria" panose="02040503050406030204" pitchFamily="18" charset="0"/>
              </a:rPr>
              <a:t>phrase.</a:t>
            </a:r>
          </a:p>
        </p:txBody>
      </p:sp>
      <p:sp>
        <p:nvSpPr>
          <p:cNvPr id="2" name="Data 1">
            <a:extLst>
              <a:ext uri="{FF2B5EF4-FFF2-40B4-BE49-F238E27FC236}">
                <a16:creationId xmlns:a16="http://schemas.microsoft.com/office/drawing/2014/main" id="{E20E5CB8-E224-398F-2AC6-424C9CC7A3F2}"/>
              </a:ext>
            </a:extLst>
          </p:cNvPr>
          <p:cNvSpPr>
            <a:spLocks noChangeAspect="1"/>
          </p:cNvSpPr>
          <p:nvPr/>
        </p:nvSpPr>
        <p:spPr>
          <a:xfrm>
            <a:off x="517868" y="2848449"/>
            <a:ext cx="3357257" cy="1836000"/>
          </a:xfrm>
          <a:prstGeom prst="flowChartInputOutpu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Line Callout 2 3">
            <a:extLst>
              <a:ext uri="{FF2B5EF4-FFF2-40B4-BE49-F238E27FC236}">
                <a16:creationId xmlns:a16="http://schemas.microsoft.com/office/drawing/2014/main" id="{2829718A-EADF-081F-A7BD-5856794910E2}"/>
              </a:ext>
            </a:extLst>
          </p:cNvPr>
          <p:cNvSpPr/>
          <p:nvPr/>
        </p:nvSpPr>
        <p:spPr>
          <a:xfrm>
            <a:off x="4464395" y="2630457"/>
            <a:ext cx="4567658" cy="2243986"/>
          </a:xfrm>
          <a:prstGeom prst="borderCallout2">
            <a:avLst>
              <a:gd name="adj1" fmla="val 19350"/>
              <a:gd name="adj2" fmla="val -1729"/>
              <a:gd name="adj3" fmla="val 20551"/>
              <a:gd name="adj4" fmla="val -9809"/>
              <a:gd name="adj5" fmla="val 30565"/>
              <a:gd name="adj6" fmla="val -1480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Cambria" panose="02040503050406030204" pitchFamily="18" charset="0"/>
              </a:rPr>
              <a:t>It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</a:t>
            </a:r>
            <a:r>
              <a:rPr lang="en-US" sz="2000" dirty="0">
                <a:latin typeface="Cambria" panose="02040503050406030204" pitchFamily="18" charset="0"/>
              </a:rPr>
              <a:t> a green parallelogram.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Cambria" panose="02040503050406030204" pitchFamily="18" charset="0"/>
              </a:rPr>
              <a:t>It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has</a:t>
            </a:r>
            <a:r>
              <a:rPr lang="en-US" sz="2000" dirty="0">
                <a:latin typeface="Cambria" panose="02040503050406030204" pitchFamily="18" charset="0"/>
              </a:rPr>
              <a:t> four corners, angles, and sides.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000" dirty="0">
                <a:effectLst/>
                <a:latin typeface="Cambria" panose="02040503050406030204" pitchFamily="18" charset="0"/>
              </a:rPr>
              <a:t>To measure the area of a parallelogram, we </a:t>
            </a:r>
            <a:r>
              <a:rPr lang="en-ID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multiply</a:t>
            </a:r>
            <a:r>
              <a:rPr lang="en-ID" sz="2000" dirty="0">
                <a:effectLst/>
                <a:latin typeface="Cambria" panose="02040503050406030204" pitchFamily="18" charset="0"/>
              </a:rPr>
              <a:t> the base (b) by the height (h), using the formula A = </a:t>
            </a:r>
            <a:r>
              <a:rPr lang="en-ID" sz="2000" dirty="0" err="1">
                <a:effectLst/>
                <a:latin typeface="Cambria" panose="02040503050406030204" pitchFamily="18" charset="0"/>
              </a:rPr>
              <a:t>bh</a:t>
            </a:r>
            <a:r>
              <a:rPr lang="en-ID" sz="2000" dirty="0">
                <a:latin typeface="Cambria" panose="02040503050406030204" pitchFamily="18" charset="0"/>
              </a:rPr>
              <a:t> or A </a:t>
            </a:r>
            <a:r>
              <a:rPr lang="en-ID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equals </a:t>
            </a:r>
            <a:r>
              <a:rPr lang="en-ID" sz="2000" dirty="0">
                <a:solidFill>
                  <a:schemeClr val="tx1"/>
                </a:solidFill>
                <a:latin typeface="Cambria" panose="02040503050406030204" pitchFamily="18" charset="0"/>
              </a:rPr>
              <a:t>b </a:t>
            </a:r>
            <a:r>
              <a:rPr lang="en-ID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times </a:t>
            </a:r>
            <a:r>
              <a:rPr lang="en-ID" sz="2000" dirty="0">
                <a:solidFill>
                  <a:schemeClr val="tx1"/>
                </a:solidFill>
                <a:latin typeface="Cambria" panose="02040503050406030204" pitchFamily="18" charset="0"/>
              </a:rPr>
              <a:t>h.</a:t>
            </a:r>
            <a:endParaRPr lang="en-US" sz="2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629A546-4775-F9C0-594B-38D5372EA798}"/>
              </a:ext>
            </a:extLst>
          </p:cNvPr>
          <p:cNvSpPr txBox="1">
            <a:spLocks/>
          </p:cNvSpPr>
          <p:nvPr/>
        </p:nvSpPr>
        <p:spPr>
          <a:xfrm>
            <a:off x="494729" y="5064436"/>
            <a:ext cx="8537324" cy="13002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Why do we use the same patterns when I describe the shape?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What pattern is it?</a:t>
            </a:r>
          </a:p>
        </p:txBody>
      </p:sp>
    </p:spTree>
    <p:extLst>
      <p:ext uri="{BB962C8B-B14F-4D97-AF65-F5344CB8AC3E}">
        <p14:creationId xmlns:p14="http://schemas.microsoft.com/office/powerpoint/2010/main" val="313141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365"/>
    </mc:Choice>
    <mc:Fallback xmlns="">
      <p:transition spd="slow" advTm="18236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E93F0-39FC-8A0A-66CD-836CDA365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BAFEA6C2-1FF3-3F86-5187-704464D51F6A}"/>
              </a:ext>
            </a:extLst>
          </p:cNvPr>
          <p:cNvSpPr/>
          <p:nvPr/>
        </p:nvSpPr>
        <p:spPr>
          <a:xfrm>
            <a:off x="517868" y="850141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Use of Simple Present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0B400-3B73-2799-C0F3-483A15DAA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7" y="1748868"/>
            <a:ext cx="11068543" cy="1116804"/>
          </a:xfrm>
        </p:spPr>
        <p:txBody>
          <a:bodyPr vert="horz" lIns="91440" tIns="45720" rIns="91440" bIns="45720" rtlCol="0">
            <a:noAutofit/>
          </a:bodyPr>
          <a:lstStyle/>
          <a:p>
            <a:pPr marL="47625" indent="12700" algn="just" defTabSz="1689100">
              <a:lnSpc>
                <a:spcPct val="100000"/>
              </a:lnSpc>
              <a:spcBef>
                <a:spcPts val="0"/>
              </a:spcBef>
            </a:pPr>
            <a:r>
              <a:rPr lang="en-US" sz="21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The </a:t>
            </a:r>
            <a:r>
              <a:rPr lang="en-US" sz="2100" i="1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be </a:t>
            </a:r>
            <a:r>
              <a:rPr lang="en-US" sz="21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forms and the base verb forms indicate the use of Simple Present Tense. Use the simple present for: </a:t>
            </a:r>
          </a:p>
          <a:p>
            <a:pPr marL="284163" indent="-284163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en-US" sz="21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habits, daily routines, and schedules. E.g.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B607093-E416-AE93-ED58-BCB2943F1026}"/>
              </a:ext>
            </a:extLst>
          </p:cNvPr>
          <p:cNvSpPr txBox="1">
            <a:spLocks/>
          </p:cNvSpPr>
          <p:nvPr/>
        </p:nvSpPr>
        <p:spPr>
          <a:xfrm>
            <a:off x="517868" y="4448842"/>
            <a:ext cx="5207071" cy="3758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 startAt="2"/>
            </a:pPr>
            <a:r>
              <a:rPr lang="en-US" sz="2100" dirty="0">
                <a:latin typeface="Cambria" panose="02040503050406030204" pitchFamily="18" charset="0"/>
                <a:cs typeface="Cambria"/>
              </a:rPr>
              <a:t>facts or things that are generally true.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9478109-22A4-A28C-1614-5E5ED972F8F1}"/>
              </a:ext>
            </a:extLst>
          </p:cNvPr>
          <p:cNvSpPr/>
          <p:nvPr/>
        </p:nvSpPr>
        <p:spPr>
          <a:xfrm>
            <a:off x="861391" y="2884870"/>
            <a:ext cx="8388997" cy="14709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Itha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updates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 the course material every week.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students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do not go 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to campus on Sunday.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Mathematics department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does not offer 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English course in odd semesters.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CEFA08E-E757-6B18-9395-8D431E81691D}"/>
              </a:ext>
            </a:extLst>
          </p:cNvPr>
          <p:cNvSpPr/>
          <p:nvPr/>
        </p:nvSpPr>
        <p:spPr>
          <a:xfrm>
            <a:off x="861391" y="4888629"/>
            <a:ext cx="8388997" cy="16806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Parallelogram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 one of geometric shapes. It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has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 four corners, angles, and sides.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Five times three </a:t>
            </a:r>
            <a:r>
              <a:rPr lang="en-US" sz="2000" b="1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equals</a:t>
            </a:r>
            <a:r>
              <a:rPr lang="en-US" sz="2000">
                <a:solidFill>
                  <a:schemeClr val="tx1"/>
                </a:solidFill>
                <a:latin typeface="Cambria" panose="02040503050406030204" pitchFamily="18" charset="0"/>
              </a:rPr>
              <a:t> fifteen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0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To measure the area of a parallelogram, we </a:t>
            </a:r>
            <a:r>
              <a:rPr lang="en-ID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multiply</a:t>
            </a:r>
            <a:r>
              <a:rPr lang="en-ID" sz="20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 the base (b) by the height (h), using the formula A = </a:t>
            </a:r>
            <a:r>
              <a:rPr lang="en-ID" sz="2000" dirty="0" err="1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bh</a:t>
            </a:r>
            <a:r>
              <a:rPr lang="en-ID" sz="2000" dirty="0">
                <a:solidFill>
                  <a:schemeClr val="tx1"/>
                </a:solidFill>
                <a:latin typeface="Cambria" panose="02040503050406030204" pitchFamily="18" charset="0"/>
              </a:rPr>
              <a:t> or A </a:t>
            </a:r>
            <a:r>
              <a:rPr lang="en-ID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equals</a:t>
            </a:r>
            <a:r>
              <a:rPr lang="en-ID" sz="2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ID" sz="2000" dirty="0">
                <a:solidFill>
                  <a:schemeClr val="tx1"/>
                </a:solidFill>
                <a:latin typeface="Cambria" panose="02040503050406030204" pitchFamily="18" charset="0"/>
              </a:rPr>
              <a:t>b </a:t>
            </a:r>
            <a:r>
              <a:rPr lang="en-ID" sz="20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times</a:t>
            </a:r>
            <a:r>
              <a:rPr lang="en-ID" sz="2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ID" sz="2000" dirty="0">
                <a:solidFill>
                  <a:schemeClr val="tx1"/>
                </a:solidFill>
                <a:latin typeface="Cambria" panose="02040503050406030204" pitchFamily="18" charset="0"/>
              </a:rPr>
              <a:t>h.</a:t>
            </a:r>
            <a:endParaRPr lang="en-US" sz="20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84DF777-0EF6-A503-B6E1-6F1837B53EA5}"/>
              </a:ext>
            </a:extLst>
          </p:cNvPr>
          <p:cNvGrpSpPr/>
          <p:nvPr/>
        </p:nvGrpSpPr>
        <p:grpSpPr>
          <a:xfrm>
            <a:off x="9562959" y="555580"/>
            <a:ext cx="2120907" cy="1116804"/>
            <a:chOff x="7466425" y="4027465"/>
            <a:chExt cx="2993857" cy="1548000"/>
          </a:xfrm>
        </p:grpSpPr>
        <p:pic>
          <p:nvPicPr>
            <p:cNvPr id="7" name="Graphic 6" descr="Cone with solid fill">
              <a:extLst>
                <a:ext uri="{FF2B5EF4-FFF2-40B4-BE49-F238E27FC236}">
                  <a16:creationId xmlns:a16="http://schemas.microsoft.com/office/drawing/2014/main" id="{F93F6E10-9F6F-3144-885D-D95910364A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10" name="Graphic 9" descr="Cube with solid fill">
              <a:extLst>
                <a:ext uri="{FF2B5EF4-FFF2-40B4-BE49-F238E27FC236}">
                  <a16:creationId xmlns:a16="http://schemas.microsoft.com/office/drawing/2014/main" id="{4C0618E7-0403-F273-0F3F-5CBA6D2B80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11" name="Graphic 10" descr="Cylinder with solid fill">
              <a:extLst>
                <a:ext uri="{FF2B5EF4-FFF2-40B4-BE49-F238E27FC236}">
                  <a16:creationId xmlns:a16="http://schemas.microsoft.com/office/drawing/2014/main" id="{F6D732F0-B925-3349-6762-B55AA3A84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53116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9280"/>
    </mc:Choice>
    <mc:Fallback xmlns="">
      <p:transition spd="slow" advTm="419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54DE9-4E03-726C-6164-0D0B418C3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2CB73984-F311-EA66-44EB-1F9DC3A82AAD}"/>
              </a:ext>
            </a:extLst>
          </p:cNvPr>
          <p:cNvSpPr/>
          <p:nvPr/>
        </p:nvSpPr>
        <p:spPr>
          <a:xfrm>
            <a:off x="517868" y="1022344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Verbs </a:t>
            </a:r>
            <a:r>
              <a:rPr lang="en-US" sz="38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in</a:t>
            </a: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 Simple Present Tense (positives)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C7575267-7358-4339-831B-9FE611AACAC8}"/>
              </a:ext>
            </a:extLst>
          </p:cNvPr>
          <p:cNvSpPr/>
          <p:nvPr/>
        </p:nvSpPr>
        <p:spPr>
          <a:xfrm>
            <a:off x="7626295" y="1826944"/>
            <a:ext cx="3248186" cy="5002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V1 (the base form of verb)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7F83230-084A-8D25-6074-DCA7C46E2602}"/>
              </a:ext>
            </a:extLst>
          </p:cNvPr>
          <p:cNvGrpSpPr/>
          <p:nvPr/>
        </p:nvGrpSpPr>
        <p:grpSpPr>
          <a:xfrm>
            <a:off x="517868" y="2476353"/>
            <a:ext cx="9434515" cy="1487557"/>
            <a:chOff x="517868" y="2824421"/>
            <a:chExt cx="9434515" cy="1487557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73548B43-1B33-C5B9-CD1C-81B1F17AE8A6}"/>
                </a:ext>
              </a:extLst>
            </p:cNvPr>
            <p:cNvSpPr/>
            <p:nvPr/>
          </p:nvSpPr>
          <p:spPr>
            <a:xfrm>
              <a:off x="517868" y="3221986"/>
              <a:ext cx="4346714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I/ You/ We/ They/ </a:t>
              </a:r>
              <a:r>
                <a:rPr lang="en-US" sz="2000" dirty="0" err="1">
                  <a:latin typeface="Cambria" panose="02040503050406030204" pitchFamily="18" charset="0"/>
                </a:rPr>
                <a:t>Rambu</a:t>
              </a:r>
              <a:r>
                <a:rPr lang="en-US" sz="2000" dirty="0">
                  <a:latin typeface="Cambria" panose="02040503050406030204" pitchFamily="18" charset="0"/>
                </a:rPr>
                <a:t> and </a:t>
              </a:r>
              <a:r>
                <a:rPr lang="en-US" sz="2000" dirty="0" err="1">
                  <a:latin typeface="Cambria" panose="02040503050406030204" pitchFamily="18" charset="0"/>
                </a:rPr>
                <a:t>Umbu</a:t>
              </a:r>
              <a:endParaRPr lang="en-US" sz="2000" dirty="0">
                <a:latin typeface="Cambria" panose="02040503050406030204" pitchFamily="18" charset="0"/>
              </a:endParaRPr>
            </a:p>
          </p:txBody>
        </p:sp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CFFCFE91-282B-63B2-E47E-A62C0983B9BA}"/>
                </a:ext>
              </a:extLst>
            </p:cNvPr>
            <p:cNvSpPr/>
            <p:nvPr/>
          </p:nvSpPr>
          <p:spPr>
            <a:xfrm>
              <a:off x="517868" y="2824421"/>
              <a:ext cx="4346714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SUBJECT</a:t>
              </a:r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110573D4-7B93-D120-1CA5-23B5664BEB6D}"/>
                </a:ext>
              </a:extLst>
            </p:cNvPr>
            <p:cNvSpPr/>
            <p:nvPr/>
          </p:nvSpPr>
          <p:spPr>
            <a:xfrm>
              <a:off x="4864582" y="3221986"/>
              <a:ext cx="1325217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update</a:t>
              </a:r>
            </a:p>
          </p:txBody>
        </p:sp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4F83F232-DD52-B471-FE1E-989C6051C0D0}"/>
                </a:ext>
              </a:extLst>
            </p:cNvPr>
            <p:cNvSpPr/>
            <p:nvPr/>
          </p:nvSpPr>
          <p:spPr>
            <a:xfrm>
              <a:off x="4864582" y="2824421"/>
              <a:ext cx="1325217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VERB</a:t>
              </a: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3CA264B3-283D-B60F-D827-41A1FAD7E000}"/>
                </a:ext>
              </a:extLst>
            </p:cNvPr>
            <p:cNvSpPr/>
            <p:nvPr/>
          </p:nvSpPr>
          <p:spPr>
            <a:xfrm>
              <a:off x="6189799" y="3221986"/>
              <a:ext cx="3762584" cy="1089992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the course material every week.</a:t>
              </a: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0D2CD204-893A-54A8-FEBE-446F150B78CF}"/>
                </a:ext>
              </a:extLst>
            </p:cNvPr>
            <p:cNvSpPr/>
            <p:nvPr/>
          </p:nvSpPr>
          <p:spPr>
            <a:xfrm>
              <a:off x="6189799" y="2824421"/>
              <a:ext cx="3762584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REST OF SENTENCE</a:t>
              </a:r>
            </a:p>
          </p:txBody>
        </p: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DD20B694-9145-3D50-AC4D-EAB109276CBC}"/>
                </a:ext>
              </a:extLst>
            </p:cNvPr>
            <p:cNvSpPr/>
            <p:nvPr/>
          </p:nvSpPr>
          <p:spPr>
            <a:xfrm>
              <a:off x="524496" y="3785204"/>
              <a:ext cx="4346714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He/ She/ It/ </a:t>
              </a:r>
              <a:r>
                <a:rPr lang="en-US" sz="2000" dirty="0" err="1">
                  <a:latin typeface="Cambria" panose="02040503050406030204" pitchFamily="18" charset="0"/>
                </a:rPr>
                <a:t>Rambu</a:t>
              </a:r>
              <a:endParaRPr lang="en-US" sz="2000" dirty="0">
                <a:latin typeface="Cambria" panose="02040503050406030204" pitchFamily="18" charset="0"/>
              </a:endParaRPr>
            </a:p>
          </p:txBody>
        </p:sp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CDBF3ACF-DD8B-3981-C468-DE181C5EB398}"/>
                </a:ext>
              </a:extLst>
            </p:cNvPr>
            <p:cNvSpPr/>
            <p:nvPr/>
          </p:nvSpPr>
          <p:spPr>
            <a:xfrm>
              <a:off x="4871210" y="3785204"/>
              <a:ext cx="1325217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updates</a:t>
              </a:r>
            </a:p>
          </p:txBody>
        </p:sp>
      </p:grp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60A8E95-A6A3-BE17-A23E-616BC732863E}"/>
              </a:ext>
            </a:extLst>
          </p:cNvPr>
          <p:cNvSpPr/>
          <p:nvPr/>
        </p:nvSpPr>
        <p:spPr>
          <a:xfrm>
            <a:off x="524496" y="4180859"/>
            <a:ext cx="5334437" cy="52677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V1+s/es</a:t>
            </a:r>
          </a:p>
        </p:txBody>
      </p:sp>
      <p:cxnSp>
        <p:nvCxnSpPr>
          <p:cNvPr id="36" name="Curved Connector 35">
            <a:extLst>
              <a:ext uri="{FF2B5EF4-FFF2-40B4-BE49-F238E27FC236}">
                <a16:creationId xmlns:a16="http://schemas.microsoft.com/office/drawing/2014/main" id="{A8AFB20D-030B-705E-1FF4-E7B48F0CD642}"/>
              </a:ext>
            </a:extLst>
          </p:cNvPr>
          <p:cNvCxnSpPr>
            <a:stCxn id="22" idx="0"/>
            <a:endCxn id="27" idx="1"/>
          </p:cNvCxnSpPr>
          <p:nvPr/>
        </p:nvCxnSpPr>
        <p:spPr>
          <a:xfrm rot="5400000" flipH="1" flipV="1">
            <a:off x="6377106" y="1227164"/>
            <a:ext cx="399274" cy="2099104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urved Connector 36">
            <a:extLst>
              <a:ext uri="{FF2B5EF4-FFF2-40B4-BE49-F238E27FC236}">
                <a16:creationId xmlns:a16="http://schemas.microsoft.com/office/drawing/2014/main" id="{5FB37F76-340D-DC00-31F8-C64D486BF7D4}"/>
              </a:ext>
            </a:extLst>
          </p:cNvPr>
          <p:cNvCxnSpPr>
            <a:cxnSpLocks/>
            <a:stCxn id="29" idx="2"/>
            <a:endCxn id="31" idx="3"/>
          </p:cNvCxnSpPr>
          <p:nvPr/>
        </p:nvCxnSpPr>
        <p:spPr>
          <a:xfrm rot="16200000" flipH="1">
            <a:off x="5456208" y="4041521"/>
            <a:ext cx="480336" cy="325114"/>
          </a:xfrm>
          <a:prstGeom prst="curvedConnector4">
            <a:avLst>
              <a:gd name="adj1" fmla="val 22583"/>
              <a:gd name="adj2" fmla="val 274122"/>
            </a:avLst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0276FD21-5EE5-6857-CF44-E15E3A1D6813}"/>
              </a:ext>
            </a:extLst>
          </p:cNvPr>
          <p:cNvSpPr/>
          <p:nvPr/>
        </p:nvSpPr>
        <p:spPr>
          <a:xfrm>
            <a:off x="524495" y="4707633"/>
            <a:ext cx="5334438" cy="179476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u="sng" dirty="0">
                <a:solidFill>
                  <a:schemeClr val="tx1"/>
                </a:solidFill>
                <a:latin typeface="Cambria" panose="02040503050406030204" pitchFamily="18" charset="0"/>
              </a:rPr>
              <a:t>General Rule:</a:t>
            </a:r>
          </a:p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with a third-person singular subject (he, she, it), you add "-s" to most verbs, </a:t>
            </a:r>
          </a:p>
          <a:p>
            <a:pPr marL="342900" indent="-342900" fontAlgn="ctr"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add "-es" to verbs ending in -s, -</a:t>
            </a:r>
            <a:r>
              <a:rPr lang="en-ID" sz="2100" dirty="0" err="1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sh</a:t>
            </a:r>
            <a:r>
              <a: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, -</a:t>
            </a:r>
            <a:r>
              <a:rPr lang="en-ID" sz="2100" dirty="0" err="1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ch</a:t>
            </a:r>
            <a:r>
              <a:rPr lang="en-ID" sz="21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, -x, -z, or -o. </a:t>
            </a:r>
            <a:endParaRPr lang="en-US" sz="21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7D24A6E-20AB-4371-1C2B-2F5E0908AEA3}"/>
              </a:ext>
            </a:extLst>
          </p:cNvPr>
          <p:cNvGrpSpPr/>
          <p:nvPr/>
        </p:nvGrpSpPr>
        <p:grpSpPr>
          <a:xfrm>
            <a:off x="9562959" y="447296"/>
            <a:ext cx="2120907" cy="1116804"/>
            <a:chOff x="7466425" y="4027465"/>
            <a:chExt cx="2993857" cy="1548000"/>
          </a:xfrm>
        </p:grpSpPr>
        <p:pic>
          <p:nvPicPr>
            <p:cNvPr id="3" name="Graphic 2" descr="Cone with solid fill">
              <a:extLst>
                <a:ext uri="{FF2B5EF4-FFF2-40B4-BE49-F238E27FC236}">
                  <a16:creationId xmlns:a16="http://schemas.microsoft.com/office/drawing/2014/main" id="{E8305AB8-F454-0A24-8F6B-86C2307E4C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4" name="Graphic 3" descr="Cube with solid fill">
              <a:extLst>
                <a:ext uri="{FF2B5EF4-FFF2-40B4-BE49-F238E27FC236}">
                  <a16:creationId xmlns:a16="http://schemas.microsoft.com/office/drawing/2014/main" id="{91451DC7-366A-C590-DCE7-6A9C2DE5D2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5" name="Graphic 4" descr="Cylinder with solid fill">
              <a:extLst>
                <a:ext uri="{FF2B5EF4-FFF2-40B4-BE49-F238E27FC236}">
                  <a16:creationId xmlns:a16="http://schemas.microsoft.com/office/drawing/2014/main" id="{7F530EAA-A7D6-497E-5E9B-B14896ADB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79902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515"/>
    </mc:Choice>
    <mc:Fallback xmlns="">
      <p:transition spd="slow" advTm="190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1" grpId="0" animBg="1"/>
      <p:bldP spid="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1CF0FC-76CC-0876-D505-9C1A1CF46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54F4A59A-D1B5-714B-FD0C-86E18664127F}"/>
              </a:ext>
            </a:extLst>
          </p:cNvPr>
          <p:cNvSpPr/>
          <p:nvPr/>
        </p:nvSpPr>
        <p:spPr>
          <a:xfrm>
            <a:off x="517868" y="1093781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Verbs in Simple Present Tense (negatives)</a:t>
            </a:r>
          </a:p>
        </p:txBody>
      </p:sp>
      <p:cxnSp>
        <p:nvCxnSpPr>
          <p:cNvPr id="37" name="Curved Connector 36">
            <a:extLst>
              <a:ext uri="{FF2B5EF4-FFF2-40B4-BE49-F238E27FC236}">
                <a16:creationId xmlns:a16="http://schemas.microsoft.com/office/drawing/2014/main" id="{713B58DA-0817-374B-0E0B-C1FF8DCF7E20}"/>
              </a:ext>
            </a:extLst>
          </p:cNvPr>
          <p:cNvCxnSpPr>
            <a:cxnSpLocks/>
            <a:stCxn id="29" idx="2"/>
            <a:endCxn id="43" idx="3"/>
          </p:cNvCxnSpPr>
          <p:nvPr/>
        </p:nvCxnSpPr>
        <p:spPr>
          <a:xfrm rot="5400000">
            <a:off x="5907027" y="2960626"/>
            <a:ext cx="725100" cy="2823246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7FEE9AE-889A-5E9E-8EE8-9AF6353D436B}"/>
              </a:ext>
            </a:extLst>
          </p:cNvPr>
          <p:cNvSpPr/>
          <p:nvPr/>
        </p:nvSpPr>
        <p:spPr>
          <a:xfrm>
            <a:off x="1234519" y="4262691"/>
            <a:ext cx="3623435" cy="94421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base form is used for all subjects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A0085F6-DDFD-6CAB-C0E4-61CF2AD31AB6}"/>
              </a:ext>
            </a:extLst>
          </p:cNvPr>
          <p:cNvGrpSpPr/>
          <p:nvPr/>
        </p:nvGrpSpPr>
        <p:grpSpPr>
          <a:xfrm>
            <a:off x="517868" y="2514771"/>
            <a:ext cx="11369329" cy="1520576"/>
            <a:chOff x="517868" y="2171867"/>
            <a:chExt cx="11369329" cy="1520576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1023D680-5505-FE98-C867-2B07FD81E7DB}"/>
                </a:ext>
              </a:extLst>
            </p:cNvPr>
            <p:cNvSpPr/>
            <p:nvPr/>
          </p:nvSpPr>
          <p:spPr>
            <a:xfrm>
              <a:off x="517868" y="2602451"/>
              <a:ext cx="4346714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I/ You/ We/ They/ </a:t>
              </a:r>
              <a:r>
                <a:rPr lang="en-US" sz="2000" dirty="0" err="1">
                  <a:latin typeface="Cambria" panose="02040503050406030204" pitchFamily="18" charset="0"/>
                </a:rPr>
                <a:t>Rambu</a:t>
              </a:r>
              <a:r>
                <a:rPr lang="en-US" sz="2000" dirty="0">
                  <a:latin typeface="Cambria" panose="02040503050406030204" pitchFamily="18" charset="0"/>
                </a:rPr>
                <a:t> and </a:t>
              </a:r>
              <a:r>
                <a:rPr lang="en-US" sz="2000" dirty="0" err="1">
                  <a:latin typeface="Cambria" panose="02040503050406030204" pitchFamily="18" charset="0"/>
                </a:rPr>
                <a:t>Umbu</a:t>
              </a:r>
              <a:endParaRPr lang="en-US" sz="2000" dirty="0">
                <a:latin typeface="Cambria" panose="02040503050406030204" pitchFamily="18" charset="0"/>
              </a:endParaRPr>
            </a:p>
          </p:txBody>
        </p:sp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817F2583-612A-696C-5AC4-C994CF2BE932}"/>
                </a:ext>
              </a:extLst>
            </p:cNvPr>
            <p:cNvSpPr/>
            <p:nvPr/>
          </p:nvSpPr>
          <p:spPr>
            <a:xfrm>
              <a:off x="517868" y="2204886"/>
              <a:ext cx="4346714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SUBJECT</a:t>
              </a:r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DC012F26-5D73-6BE6-27CC-511913A892EC}"/>
                </a:ext>
              </a:extLst>
            </p:cNvPr>
            <p:cNvSpPr/>
            <p:nvPr/>
          </p:nvSpPr>
          <p:spPr>
            <a:xfrm>
              <a:off x="6906466" y="2576803"/>
              <a:ext cx="1536211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update</a:t>
              </a:r>
            </a:p>
          </p:txBody>
        </p:sp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958A3A78-8CEF-4880-C939-D38D25D25753}"/>
                </a:ext>
              </a:extLst>
            </p:cNvPr>
            <p:cNvSpPr/>
            <p:nvPr/>
          </p:nvSpPr>
          <p:spPr>
            <a:xfrm>
              <a:off x="6906466" y="2179238"/>
              <a:ext cx="1536211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BASE FORM</a:t>
              </a: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AE6861D8-A56A-358E-0939-CC8B7BC87E5A}"/>
                </a:ext>
              </a:extLst>
            </p:cNvPr>
            <p:cNvSpPr/>
            <p:nvPr/>
          </p:nvSpPr>
          <p:spPr>
            <a:xfrm>
              <a:off x="8455930" y="2569432"/>
              <a:ext cx="3431267" cy="111895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the course material every week.</a:t>
              </a: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0A7B7B20-36C8-D1B9-BBB8-DA4C49D9DF9F}"/>
                </a:ext>
              </a:extLst>
            </p:cNvPr>
            <p:cNvSpPr/>
            <p:nvPr/>
          </p:nvSpPr>
          <p:spPr>
            <a:xfrm>
              <a:off x="8455930" y="2171867"/>
              <a:ext cx="3431267" cy="408129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REST OF SENTENCE</a:t>
              </a:r>
            </a:p>
          </p:txBody>
        </p: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BDED57DD-FB59-4103-F11F-7D7E249FD830}"/>
                </a:ext>
              </a:extLst>
            </p:cNvPr>
            <p:cNvSpPr/>
            <p:nvPr/>
          </p:nvSpPr>
          <p:spPr>
            <a:xfrm>
              <a:off x="524496" y="3165669"/>
              <a:ext cx="4346714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He/ She/ It/ </a:t>
              </a:r>
              <a:r>
                <a:rPr lang="en-US" sz="2000" dirty="0" err="1">
                  <a:latin typeface="Cambria" panose="02040503050406030204" pitchFamily="18" charset="0"/>
                </a:rPr>
                <a:t>Rambu</a:t>
              </a:r>
              <a:endParaRPr lang="en-US" sz="2000" dirty="0">
                <a:latin typeface="Cambria" panose="02040503050406030204" pitchFamily="18" charset="0"/>
              </a:endParaRPr>
            </a:p>
          </p:txBody>
        </p:sp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0360624D-6C53-36D4-F90A-064A40CF44E1}"/>
                </a:ext>
              </a:extLst>
            </p:cNvPr>
            <p:cNvSpPr/>
            <p:nvPr/>
          </p:nvSpPr>
          <p:spPr>
            <a:xfrm>
              <a:off x="6913094" y="3140021"/>
              <a:ext cx="1536211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update</a:t>
              </a:r>
            </a:p>
          </p:txBody>
        </p:sp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6889AD28-D536-C53D-3E8A-D3B5B7D3FB55}"/>
                </a:ext>
              </a:extLst>
            </p:cNvPr>
            <p:cNvSpPr/>
            <p:nvPr/>
          </p:nvSpPr>
          <p:spPr>
            <a:xfrm>
              <a:off x="4857954" y="2598394"/>
              <a:ext cx="2035259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do not</a:t>
              </a:r>
            </a:p>
          </p:txBody>
        </p:sp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982C196A-2F20-852A-3EBC-00E4E3CB8285}"/>
                </a:ext>
              </a:extLst>
            </p:cNvPr>
            <p:cNvSpPr/>
            <p:nvPr/>
          </p:nvSpPr>
          <p:spPr>
            <a:xfrm>
              <a:off x="4857954" y="2200829"/>
              <a:ext cx="2035259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DO/ DOES + NOT</a:t>
              </a:r>
            </a:p>
          </p:txBody>
        </p:sp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27CE0FB1-EEE2-DCCF-3D94-DF593BFE1727}"/>
                </a:ext>
              </a:extLst>
            </p:cNvPr>
            <p:cNvSpPr/>
            <p:nvPr/>
          </p:nvSpPr>
          <p:spPr>
            <a:xfrm>
              <a:off x="4864582" y="3161612"/>
              <a:ext cx="2035259" cy="526774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does not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90477CE4-64F3-FD6D-296F-520B68748268}"/>
              </a:ext>
            </a:extLst>
          </p:cNvPr>
          <p:cNvGrpSpPr/>
          <p:nvPr/>
        </p:nvGrpSpPr>
        <p:grpSpPr>
          <a:xfrm>
            <a:off x="9562959" y="615740"/>
            <a:ext cx="2120907" cy="1116804"/>
            <a:chOff x="7466425" y="4027465"/>
            <a:chExt cx="2993857" cy="1548000"/>
          </a:xfrm>
        </p:grpSpPr>
        <p:pic>
          <p:nvPicPr>
            <p:cNvPr id="7" name="Graphic 6" descr="Cone with solid fill">
              <a:extLst>
                <a:ext uri="{FF2B5EF4-FFF2-40B4-BE49-F238E27FC236}">
                  <a16:creationId xmlns:a16="http://schemas.microsoft.com/office/drawing/2014/main" id="{2F3ED12A-72E3-BE72-C455-317D10D043A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Cube with solid fill">
              <a:extLst>
                <a:ext uri="{FF2B5EF4-FFF2-40B4-BE49-F238E27FC236}">
                  <a16:creationId xmlns:a16="http://schemas.microsoft.com/office/drawing/2014/main" id="{CACDA07F-CAF6-5D41-A9D8-DF26DCF4F1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9" name="Graphic 8" descr="Cylinder with solid fill">
              <a:extLst>
                <a:ext uri="{FF2B5EF4-FFF2-40B4-BE49-F238E27FC236}">
                  <a16:creationId xmlns:a16="http://schemas.microsoft.com/office/drawing/2014/main" id="{DB030C39-02B7-D5C6-EEA9-E6322721AE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738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15"/>
    </mc:Choice>
    <mc:Fallback xmlns="">
      <p:transition spd="slow" advTm="85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475F1-6802-A9FE-12BD-772095255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18604BDE-DE94-CF5A-5AE5-814F46937DFD}"/>
              </a:ext>
            </a:extLst>
          </p:cNvPr>
          <p:cNvSpPr/>
          <p:nvPr/>
        </p:nvSpPr>
        <p:spPr>
          <a:xfrm>
            <a:off x="517868" y="1036631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Verbs in Simple Present Tense (questions)</a:t>
            </a:r>
          </a:p>
        </p:txBody>
      </p:sp>
      <p:cxnSp>
        <p:nvCxnSpPr>
          <p:cNvPr id="37" name="Curved Connector 36">
            <a:extLst>
              <a:ext uri="{FF2B5EF4-FFF2-40B4-BE49-F238E27FC236}">
                <a16:creationId xmlns:a16="http://schemas.microsoft.com/office/drawing/2014/main" id="{A00396FB-67AE-D020-8741-EA1249A5576D}"/>
              </a:ext>
            </a:extLst>
          </p:cNvPr>
          <p:cNvCxnSpPr>
            <a:cxnSpLocks/>
            <a:stCxn id="29" idx="2"/>
            <a:endCxn id="43" idx="3"/>
          </p:cNvCxnSpPr>
          <p:nvPr/>
        </p:nvCxnSpPr>
        <p:spPr>
          <a:xfrm rot="5400000">
            <a:off x="5907027" y="2903476"/>
            <a:ext cx="725100" cy="2823246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058B5D6-B233-622A-0D95-2B453B49CD37}"/>
              </a:ext>
            </a:extLst>
          </p:cNvPr>
          <p:cNvSpPr/>
          <p:nvPr/>
        </p:nvSpPr>
        <p:spPr>
          <a:xfrm>
            <a:off x="1234519" y="4205541"/>
            <a:ext cx="3623435" cy="94421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base form is used for all subjects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F202F76C-0632-4016-E66E-3D13B3F0D80A}"/>
              </a:ext>
            </a:extLst>
          </p:cNvPr>
          <p:cNvSpPr/>
          <p:nvPr/>
        </p:nvSpPr>
        <p:spPr>
          <a:xfrm>
            <a:off x="2539871" y="2884148"/>
            <a:ext cx="4346714" cy="52677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I/ You/ We/ They/ </a:t>
            </a:r>
            <a:r>
              <a:rPr lang="en-US" sz="2000" dirty="0" err="1">
                <a:latin typeface="Cambria" panose="02040503050406030204" pitchFamily="18" charset="0"/>
              </a:rPr>
              <a:t>Rambu</a:t>
            </a:r>
            <a:r>
              <a:rPr lang="en-US" sz="2000" dirty="0">
                <a:latin typeface="Cambria" panose="02040503050406030204" pitchFamily="18" charset="0"/>
              </a:rPr>
              <a:t> and </a:t>
            </a:r>
            <a:r>
              <a:rPr lang="en-US" sz="2000" dirty="0" err="1">
                <a:latin typeface="Cambria" panose="02040503050406030204" pitchFamily="18" charset="0"/>
              </a:rPr>
              <a:t>Umbu</a:t>
            </a:r>
            <a:endParaRPr lang="en-US" sz="2000" dirty="0">
              <a:latin typeface="Cambria" panose="02040503050406030204" pitchFamily="18" charset="0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E6B4CA7-E0DD-0A86-6026-A2D1720A78A3}"/>
              </a:ext>
            </a:extLst>
          </p:cNvPr>
          <p:cNvSpPr/>
          <p:nvPr/>
        </p:nvSpPr>
        <p:spPr>
          <a:xfrm>
            <a:off x="2539871" y="2486583"/>
            <a:ext cx="4346714" cy="39756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SUBJECT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A54FD8C8-AC99-6A57-D639-067703E67549}"/>
              </a:ext>
            </a:extLst>
          </p:cNvPr>
          <p:cNvSpPr/>
          <p:nvPr/>
        </p:nvSpPr>
        <p:spPr>
          <a:xfrm>
            <a:off x="6906466" y="2862557"/>
            <a:ext cx="1536211" cy="52677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update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FA81728-137B-21AD-0AE5-79910FE4A178}"/>
              </a:ext>
            </a:extLst>
          </p:cNvPr>
          <p:cNvSpPr/>
          <p:nvPr/>
        </p:nvSpPr>
        <p:spPr>
          <a:xfrm>
            <a:off x="6906466" y="2464992"/>
            <a:ext cx="1536211" cy="39756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BASE FORM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7DBF5DB5-93CE-5DCB-E98A-526CF7C20F2D}"/>
              </a:ext>
            </a:extLst>
          </p:cNvPr>
          <p:cNvSpPr/>
          <p:nvPr/>
        </p:nvSpPr>
        <p:spPr>
          <a:xfrm>
            <a:off x="8455930" y="2855186"/>
            <a:ext cx="3431267" cy="111895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the course material every week.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650A783-5105-FD38-9E36-18A36764331C}"/>
              </a:ext>
            </a:extLst>
          </p:cNvPr>
          <p:cNvSpPr/>
          <p:nvPr/>
        </p:nvSpPr>
        <p:spPr>
          <a:xfrm>
            <a:off x="8455930" y="2457621"/>
            <a:ext cx="3431267" cy="40812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REST OF SENTENCE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482296DB-74CA-C1E4-67BD-2C9783076D72}"/>
              </a:ext>
            </a:extLst>
          </p:cNvPr>
          <p:cNvSpPr/>
          <p:nvPr/>
        </p:nvSpPr>
        <p:spPr>
          <a:xfrm>
            <a:off x="2546499" y="3447366"/>
            <a:ext cx="4346714" cy="52677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he/ She/ It/ </a:t>
            </a:r>
            <a:r>
              <a:rPr lang="en-US" sz="2000" dirty="0" err="1">
                <a:latin typeface="Cambria" panose="02040503050406030204" pitchFamily="18" charset="0"/>
              </a:rPr>
              <a:t>Rambu</a:t>
            </a:r>
            <a:endParaRPr lang="en-US" sz="2000" dirty="0">
              <a:latin typeface="Cambria" panose="020405030504060302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4F6DC48C-F539-4903-E87B-3C8E8D094213}"/>
              </a:ext>
            </a:extLst>
          </p:cNvPr>
          <p:cNvSpPr/>
          <p:nvPr/>
        </p:nvSpPr>
        <p:spPr>
          <a:xfrm>
            <a:off x="6913094" y="3425775"/>
            <a:ext cx="1536211" cy="52677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update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C28101A-7DDB-FD69-7FAA-D1B90DD08FFC}"/>
              </a:ext>
            </a:extLst>
          </p:cNvPr>
          <p:cNvSpPr/>
          <p:nvPr/>
        </p:nvSpPr>
        <p:spPr>
          <a:xfrm>
            <a:off x="484731" y="2884148"/>
            <a:ext cx="2035259" cy="52677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Do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38A9FDE-B1C8-B647-276A-E6A17AF3EC9C}"/>
              </a:ext>
            </a:extLst>
          </p:cNvPr>
          <p:cNvSpPr/>
          <p:nvPr/>
        </p:nvSpPr>
        <p:spPr>
          <a:xfrm>
            <a:off x="484731" y="2486583"/>
            <a:ext cx="2035259" cy="39756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DO/ DOES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F88A957-0BE4-4539-389E-2CFA4A96F35E}"/>
              </a:ext>
            </a:extLst>
          </p:cNvPr>
          <p:cNvSpPr/>
          <p:nvPr/>
        </p:nvSpPr>
        <p:spPr>
          <a:xfrm>
            <a:off x="491359" y="3447366"/>
            <a:ext cx="2035259" cy="526774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Does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847D20B9-5D47-E368-346C-F59DA2B184D9}"/>
              </a:ext>
            </a:extLst>
          </p:cNvPr>
          <p:cNvGrpSpPr/>
          <p:nvPr/>
        </p:nvGrpSpPr>
        <p:grpSpPr>
          <a:xfrm>
            <a:off x="9562959" y="615740"/>
            <a:ext cx="2120907" cy="1116804"/>
            <a:chOff x="7466425" y="4027465"/>
            <a:chExt cx="2993857" cy="1548000"/>
          </a:xfrm>
        </p:grpSpPr>
        <p:pic>
          <p:nvPicPr>
            <p:cNvPr id="7" name="Graphic 6" descr="Cone with solid fill">
              <a:extLst>
                <a:ext uri="{FF2B5EF4-FFF2-40B4-BE49-F238E27FC236}">
                  <a16:creationId xmlns:a16="http://schemas.microsoft.com/office/drawing/2014/main" id="{5C1FE536-C8DA-D243-D79C-E0BB48A32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Cube with solid fill">
              <a:extLst>
                <a:ext uri="{FF2B5EF4-FFF2-40B4-BE49-F238E27FC236}">
                  <a16:creationId xmlns:a16="http://schemas.microsoft.com/office/drawing/2014/main" id="{DFC1AA9E-BF0C-E0FE-4D89-5D93F43B4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9" name="Graphic 8" descr="Cylinder with solid fill">
              <a:extLst>
                <a:ext uri="{FF2B5EF4-FFF2-40B4-BE49-F238E27FC236}">
                  <a16:creationId xmlns:a16="http://schemas.microsoft.com/office/drawing/2014/main" id="{9D23EA40-47C6-A27A-049B-60263BB00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5441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908"/>
    </mc:Choice>
    <mc:Fallback xmlns="">
      <p:transition spd="slow" advTm="58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D5F37-8B73-B306-718A-46536E59A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6E133B9B-69E1-E4A5-41E5-9106153C0335}"/>
              </a:ext>
            </a:extLst>
          </p:cNvPr>
          <p:cNvSpPr/>
          <p:nvPr/>
        </p:nvSpPr>
        <p:spPr>
          <a:xfrm>
            <a:off x="517868" y="750877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Exercise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0FEBE95-2062-0125-B231-EF64BD007A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531529"/>
            <a:ext cx="9793195" cy="2830798"/>
          </a:xfrm>
        </p:spPr>
        <p:txBody>
          <a:bodyPr vert="horz" lIns="91440" tIns="45720" rIns="91440" bIns="45720" rtlCol="0">
            <a:noAutofit/>
          </a:bodyPr>
          <a:lstStyle/>
          <a:p>
            <a:pPr marL="60325" algn="just" defTabSz="1689100">
              <a:lnSpc>
                <a:spcPct val="100000"/>
              </a:lnSpc>
              <a:spcBef>
                <a:spcPts val="400"/>
              </a:spcBef>
            </a:pP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Complete the sentences with the correct form of the verb in parentheses.</a:t>
            </a:r>
          </a:p>
          <a:p>
            <a:pPr marL="60325" algn="just" defTabSz="1689100">
              <a:lnSpc>
                <a:spcPct val="100000"/>
              </a:lnSpc>
              <a:spcBef>
                <a:spcPts val="400"/>
              </a:spcBef>
            </a:pPr>
            <a:r>
              <a:rPr lang="en-ID" sz="2100" dirty="0">
                <a:solidFill>
                  <a:srgbClr val="000000"/>
                </a:solidFill>
                <a:latin typeface="Cambria" panose="02040503050406030204" pitchFamily="18" charset="0"/>
              </a:rPr>
              <a:t>e.g. </a:t>
            </a: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The sum of two even numbers </a:t>
            </a:r>
            <a:r>
              <a:rPr lang="en-ID" sz="21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___</a:t>
            </a: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(be) always even.</a:t>
            </a:r>
          </a:p>
          <a:p>
            <a:pPr marL="492125" algn="just" defTabSz="1689100">
              <a:lnSpc>
                <a:spcPct val="100000"/>
              </a:lnSpc>
              <a:spcBef>
                <a:spcPts val="400"/>
              </a:spcBef>
            </a:pP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The sum of two even numbers </a:t>
            </a:r>
            <a:r>
              <a:rPr lang="en-ID" sz="21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ID" sz="2100" b="1" i="0" u="none" strike="noStrike" dirty="0">
                <a:solidFill>
                  <a:srgbClr val="0070C0"/>
                </a:solidFill>
                <a:effectLst/>
                <a:latin typeface="Cambria" panose="02040503050406030204" pitchFamily="18" charset="0"/>
              </a:rPr>
              <a:t>is</a:t>
            </a:r>
            <a:r>
              <a:rPr lang="en-ID" sz="21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always even.</a:t>
            </a:r>
          </a:p>
          <a:p>
            <a:pPr marL="60325" algn="just" defTabSz="1689100">
              <a:lnSpc>
                <a:spcPct val="100000"/>
              </a:lnSpc>
              <a:spcBef>
                <a:spcPts val="400"/>
              </a:spcBef>
            </a:pPr>
            <a:endParaRPr lang="en-US" sz="2100" dirty="0">
              <a:solidFill>
                <a:schemeClr val="tx1"/>
              </a:solidFill>
              <a:latin typeface="Cambria" panose="02040503050406030204" pitchFamily="18" charset="0"/>
              <a:cs typeface="Cambria"/>
            </a:endParaRPr>
          </a:p>
          <a:p>
            <a:pPr marL="452438" lvl="0" indent="-452438" algn="just" defTabSz="1689100">
              <a:lnSpc>
                <a:spcPct val="100000"/>
              </a:lnSpc>
              <a:spcBef>
                <a:spcPts val="400"/>
              </a:spcBef>
              <a:buAutoNum type="arabicPeriod"/>
            </a:pPr>
            <a:r>
              <a:rPr lang="en-US" sz="21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__________ the two parallel lines in rectangles intersect?</a:t>
            </a:r>
          </a:p>
          <a:p>
            <a:pPr marL="452438" lvl="0" indent="-452438" algn="just" defTabSz="1689100">
              <a:lnSpc>
                <a:spcPct val="100000"/>
              </a:lnSpc>
              <a:spcBef>
                <a:spcPts val="400"/>
              </a:spcBef>
              <a:buAutoNum type="arabicPeriod"/>
            </a:pPr>
            <a:r>
              <a:rPr lang="en-US" sz="21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A fraction __________ (represent) a part of one whole thing.</a:t>
            </a:r>
          </a:p>
          <a:p>
            <a:pPr marL="452438" indent="-452438" algn="just" defTabSz="168910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AutoNum type="arabicPeriod"/>
            </a:pP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The number zero </a:t>
            </a:r>
            <a:r>
              <a:rPr lang="en-ID" sz="21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___</a:t>
            </a: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(not change) the value when added to another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877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145"/>
    </mc:Choice>
    <mc:Fallback xmlns="">
      <p:transition spd="slow" advTm="222145"/>
    </mc:Fallback>
  </mc:AlternateContent>
  <p:extLst>
    <p:ext uri="{E180D4A7-C9FB-4DFB-919C-405C955672EB}">
      <p14:showEvtLst xmlns:p14="http://schemas.microsoft.com/office/powerpoint/2010/main">
        <p14:playEvt time="89839" objId="10"/>
        <p14:stopEvt time="120269" objId="10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18A439-F1AA-F544-C5E2-64A75E776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17C4E9F5-6B03-4B81-0F04-2F6DEDC1A87B}"/>
              </a:ext>
            </a:extLst>
          </p:cNvPr>
          <p:cNvSpPr/>
          <p:nvPr/>
        </p:nvSpPr>
        <p:spPr>
          <a:xfrm>
            <a:off x="517868" y="750877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Discussion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0E2EB3F-3682-CC9A-244D-33EE244817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9" y="1531529"/>
            <a:ext cx="9516468" cy="5025682"/>
          </a:xfrm>
        </p:spPr>
        <p:txBody>
          <a:bodyPr vert="horz" lIns="91440" tIns="45720" rIns="91440" bIns="45720" rtlCol="0">
            <a:noAutofit/>
          </a:bodyPr>
          <a:lstStyle/>
          <a:p>
            <a:pPr algn="just" defTabSz="1689100">
              <a:lnSpc>
                <a:spcPct val="100000"/>
              </a:lnSpc>
              <a:spcBef>
                <a:spcPts val="0"/>
              </a:spcBef>
            </a:pPr>
            <a:endParaRPr lang="en-ID" sz="2200" b="0" i="0" u="none" strike="noStrike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pPr algn="just" defTabSz="1689100">
              <a:lnSpc>
                <a:spcPct val="100000"/>
              </a:lnSpc>
              <a:spcBef>
                <a:spcPts val="0"/>
              </a:spcBef>
            </a:pPr>
            <a:endParaRPr lang="en-ID" sz="2200" b="0" i="0" u="none" strike="noStrike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pPr marL="457200" lvl="0" indent="-457200" algn="just" defTabSz="1689100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                           the two parallel lines in rectangles intersect?</a:t>
            </a:r>
          </a:p>
          <a:p>
            <a:pPr lvl="0" algn="just" defTabSz="1689100">
              <a:lnSpc>
                <a:spcPct val="100000"/>
              </a:lnSpc>
              <a:spcBef>
                <a:spcPts val="0"/>
              </a:spcBef>
            </a:pPr>
            <a:endParaRPr lang="en-US" sz="2200" dirty="0">
              <a:solidFill>
                <a:schemeClr val="tx1"/>
              </a:solidFill>
              <a:latin typeface="Cambria" panose="02040503050406030204" pitchFamily="18" charset="0"/>
              <a:cs typeface="Cambria"/>
            </a:endParaRPr>
          </a:p>
          <a:p>
            <a:pPr lvl="0" algn="just" defTabSz="1689100">
              <a:lnSpc>
                <a:spcPct val="100000"/>
              </a:lnSpc>
              <a:spcBef>
                <a:spcPts val="0"/>
              </a:spcBef>
            </a:pPr>
            <a:endParaRPr lang="en-ID" sz="2200" b="0" i="0" u="none" strike="noStrike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pPr marL="457200" lvl="0" indent="-457200" algn="just" defTabSz="1689100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2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A fraction                                a part of one whole thing.</a:t>
            </a:r>
          </a:p>
          <a:p>
            <a:pPr algn="just" defTabSz="1689100">
              <a:lnSpc>
                <a:spcPct val="100000"/>
              </a:lnSpc>
              <a:spcBef>
                <a:spcPts val="0"/>
              </a:spcBef>
            </a:pPr>
            <a:endParaRPr lang="en-ID" sz="2200" b="0" i="0" u="none" strike="noStrike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pPr algn="just" defTabSz="1689100">
              <a:lnSpc>
                <a:spcPct val="100000"/>
              </a:lnSpc>
              <a:spcBef>
                <a:spcPts val="0"/>
              </a:spcBef>
            </a:pPr>
            <a:endParaRPr lang="en-ID" sz="2200" b="0" i="0" u="none" strike="noStrike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  <a:p>
            <a:pPr marL="457200" indent="-457200" algn="just" defTabSz="1689100">
              <a:lnSpc>
                <a:spcPct val="100000"/>
              </a:lnSpc>
              <a:spcBef>
                <a:spcPts val="0"/>
              </a:spcBef>
              <a:buFont typeface="+mj-lt"/>
              <a:buAutoNum type="arabicPeriod" startAt="3"/>
            </a:pP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The number zero                                            the value when added to another number.</a:t>
            </a:r>
          </a:p>
          <a:p>
            <a:pPr marL="60325" lvl="0" algn="just" defTabSz="1689100">
              <a:lnSpc>
                <a:spcPct val="100000"/>
              </a:lnSpc>
              <a:spcBef>
                <a:spcPts val="0"/>
              </a:spcBef>
            </a:pPr>
            <a:endParaRPr lang="en-US" sz="2200" dirty="0">
              <a:solidFill>
                <a:schemeClr val="tx1"/>
              </a:solidFill>
              <a:latin typeface="Cambria" panose="02040503050406030204" pitchFamily="18" charset="0"/>
              <a:cs typeface="Cambria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0CC5CD-2BCA-40CE-3B94-37434D99CB6B}"/>
              </a:ext>
            </a:extLst>
          </p:cNvPr>
          <p:cNvSpPr/>
          <p:nvPr/>
        </p:nvSpPr>
        <p:spPr>
          <a:xfrm>
            <a:off x="1004665" y="2240894"/>
            <a:ext cx="1585443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i="1" dirty="0">
                <a:solidFill>
                  <a:schemeClr val="tx1"/>
                </a:solidFill>
                <a:latin typeface="Cambria" panose="02040503050406030204" pitchFamily="18" charset="0"/>
              </a:rPr>
              <a:t>Do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3AD104-B226-76DE-BC82-E546D75CECAB}"/>
              </a:ext>
            </a:extLst>
          </p:cNvPr>
          <p:cNvSpPr/>
          <p:nvPr/>
        </p:nvSpPr>
        <p:spPr>
          <a:xfrm>
            <a:off x="2395645" y="3247221"/>
            <a:ext cx="1585443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i="1" dirty="0">
                <a:solidFill>
                  <a:schemeClr val="tx1"/>
                </a:solidFill>
                <a:latin typeface="Cambria" panose="02040503050406030204" pitchFamily="18" charset="0"/>
              </a:rPr>
              <a:t>represents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7280D13-92CB-A3D5-009D-F6D8FC34A2F4}"/>
              </a:ext>
            </a:extLst>
          </p:cNvPr>
          <p:cNvSpPr/>
          <p:nvPr/>
        </p:nvSpPr>
        <p:spPr>
          <a:xfrm>
            <a:off x="3188366" y="4253548"/>
            <a:ext cx="2755233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i="1" dirty="0">
                <a:solidFill>
                  <a:schemeClr val="tx1"/>
                </a:solidFill>
                <a:latin typeface="Cambria" panose="02040503050406030204" pitchFamily="18" charset="0"/>
              </a:rPr>
              <a:t>does not change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818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47"/>
    </mc:Choice>
    <mc:Fallback xmlns="">
      <p:transition spd="slow" advTm="131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71B231-2659-F5BF-081B-430FD0B1B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992DDDA7-0EDA-2BBC-2663-EB05C053029E}"/>
              </a:ext>
            </a:extLst>
          </p:cNvPr>
          <p:cNvSpPr/>
          <p:nvPr/>
        </p:nvSpPr>
        <p:spPr>
          <a:xfrm>
            <a:off x="517868" y="750876"/>
            <a:ext cx="8732520" cy="759875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4012E-42B0-43C9-349F-BB4F37BF2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710162"/>
            <a:ext cx="11011521" cy="1466175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21211E"/>
                </a:solidFill>
                <a:latin typeface="Cambria" panose="02040503050406030204" pitchFamily="18" charset="0"/>
              </a:rPr>
              <a:t>When we describe something, we frequently use </a:t>
            </a:r>
            <a:r>
              <a:rPr lang="en-US" sz="2100" b="1" dirty="0">
                <a:solidFill>
                  <a:srgbClr val="21211E"/>
                </a:solidFill>
                <a:latin typeface="Cambria" panose="02040503050406030204" pitchFamily="18" charset="0"/>
              </a:rPr>
              <a:t>adjectives</a:t>
            </a:r>
            <a:r>
              <a:rPr lang="en-US" sz="2100" dirty="0">
                <a:solidFill>
                  <a:srgbClr val="21211E"/>
                </a:solidFill>
                <a:latin typeface="Cambria" panose="02040503050406030204" pitchFamily="18" charset="0"/>
              </a:rPr>
              <a:t>.</a:t>
            </a:r>
          </a:p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Adjectives are words that describe nouns. In English, they usually </a:t>
            </a:r>
            <a:r>
              <a:rPr lang="en-ID" sz="2100" b="1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come before the noun </a:t>
            </a: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that they are describing (Hall &amp; </a:t>
            </a:r>
            <a:r>
              <a:rPr lang="en-ID" sz="2100" dirty="0" err="1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Barduhn</a:t>
            </a: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, 2016).</a:t>
            </a:r>
            <a:endParaRPr lang="en-ID" sz="2100" dirty="0">
              <a:latin typeface="Cambria" panose="02040503050406030204" pitchFamily="18" charset="0"/>
            </a:endParaRPr>
          </a:p>
        </p:txBody>
      </p:sp>
      <p:sp>
        <p:nvSpPr>
          <p:cNvPr id="2" name="Data 1">
            <a:extLst>
              <a:ext uri="{FF2B5EF4-FFF2-40B4-BE49-F238E27FC236}">
                <a16:creationId xmlns:a16="http://schemas.microsoft.com/office/drawing/2014/main" id="{77D2DAD8-F738-B38C-E724-3DDEE65B5FEC}"/>
              </a:ext>
            </a:extLst>
          </p:cNvPr>
          <p:cNvSpPr>
            <a:spLocks noChangeAspect="1"/>
          </p:cNvSpPr>
          <p:nvPr/>
        </p:nvSpPr>
        <p:spPr>
          <a:xfrm>
            <a:off x="636319" y="3265024"/>
            <a:ext cx="5268784" cy="1149741"/>
          </a:xfrm>
          <a:prstGeom prst="flowChartInputOutput">
            <a:avLst/>
          </a:prstGeom>
          <a:solidFill>
            <a:srgbClr val="00A8B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92FDDE-AC1D-E705-BCCB-05DC22622115}"/>
              </a:ext>
            </a:extLst>
          </p:cNvPr>
          <p:cNvSpPr txBox="1"/>
          <p:nvPr/>
        </p:nvSpPr>
        <p:spPr>
          <a:xfrm>
            <a:off x="2449941" y="3533875"/>
            <a:ext cx="973916" cy="43088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green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02832E-0D7E-75C0-E09B-A60D4E4A1968}"/>
              </a:ext>
            </a:extLst>
          </p:cNvPr>
          <p:cNvSpPr txBox="1"/>
          <p:nvPr/>
        </p:nvSpPr>
        <p:spPr>
          <a:xfrm>
            <a:off x="1646996" y="3533875"/>
            <a:ext cx="9739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Cambria" panose="02040503050406030204" pitchFamily="18" charset="0"/>
              </a:rPr>
              <a:t>It is 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67AE66-ED82-3EC5-2DFF-6D5743406CDB}"/>
              </a:ext>
            </a:extLst>
          </p:cNvPr>
          <p:cNvSpPr txBox="1"/>
          <p:nvPr/>
        </p:nvSpPr>
        <p:spPr>
          <a:xfrm>
            <a:off x="3294774" y="3533875"/>
            <a:ext cx="19601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Cambria" panose="02040503050406030204" pitchFamily="18" charset="0"/>
              </a:rPr>
              <a:t>parallelogram</a:t>
            </a:r>
          </a:p>
        </p:txBody>
      </p:sp>
      <p:cxnSp>
        <p:nvCxnSpPr>
          <p:cNvPr id="12" name="Curved Connector 11">
            <a:extLst>
              <a:ext uri="{FF2B5EF4-FFF2-40B4-BE49-F238E27FC236}">
                <a16:creationId xmlns:a16="http://schemas.microsoft.com/office/drawing/2014/main" id="{3C34B00F-FB55-4407-F845-3A18B3FAC4CC}"/>
              </a:ext>
            </a:extLst>
          </p:cNvPr>
          <p:cNvCxnSpPr>
            <a:cxnSpLocks/>
            <a:endCxn id="16" idx="3"/>
          </p:cNvCxnSpPr>
          <p:nvPr/>
        </p:nvCxnSpPr>
        <p:spPr>
          <a:xfrm rot="5400000">
            <a:off x="2171803" y="4222422"/>
            <a:ext cx="931035" cy="551033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54A6BAD-E887-17C0-5DF1-1940B4F69E1B}"/>
              </a:ext>
            </a:extLst>
          </p:cNvPr>
          <p:cNvSpPr/>
          <p:nvPr/>
        </p:nvSpPr>
        <p:spPr>
          <a:xfrm>
            <a:off x="687878" y="4710333"/>
            <a:ext cx="1673925" cy="50624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adjective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5AE6E2C-73ED-57DB-B466-6DEE9BB55234}"/>
              </a:ext>
            </a:extLst>
          </p:cNvPr>
          <p:cNvSpPr/>
          <p:nvPr/>
        </p:nvSpPr>
        <p:spPr>
          <a:xfrm>
            <a:off x="5904727" y="3483729"/>
            <a:ext cx="1673925" cy="50624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noun</a:t>
            </a:r>
          </a:p>
        </p:txBody>
      </p:sp>
      <p:cxnSp>
        <p:nvCxnSpPr>
          <p:cNvPr id="20" name="Curved Connector 19">
            <a:extLst>
              <a:ext uri="{FF2B5EF4-FFF2-40B4-BE49-F238E27FC236}">
                <a16:creationId xmlns:a16="http://schemas.microsoft.com/office/drawing/2014/main" id="{C21E4B19-16DF-35FC-BE9F-CF1E8D5CEECC}"/>
              </a:ext>
            </a:extLst>
          </p:cNvPr>
          <p:cNvCxnSpPr>
            <a:cxnSpLocks/>
            <a:endCxn id="19" idx="2"/>
          </p:cNvCxnSpPr>
          <p:nvPr/>
        </p:nvCxnSpPr>
        <p:spPr>
          <a:xfrm rot="5400000" flipH="1" flipV="1">
            <a:off x="5475016" y="2765747"/>
            <a:ext cx="42446" cy="2490902"/>
          </a:xfrm>
          <a:prstGeom prst="curvedConnector3">
            <a:avLst>
              <a:gd name="adj1" fmla="val -538567"/>
            </a:avLst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8072B05-4F0D-2570-0D48-3D102348A0B9}"/>
              </a:ext>
            </a:extLst>
          </p:cNvPr>
          <p:cNvSpPr txBox="1">
            <a:spLocks/>
          </p:cNvSpPr>
          <p:nvPr/>
        </p:nvSpPr>
        <p:spPr>
          <a:xfrm>
            <a:off x="517868" y="5837943"/>
            <a:ext cx="6407865" cy="5062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rgbClr val="21211E"/>
                </a:solidFill>
                <a:latin typeface="Cambria" panose="02040503050406030204" pitchFamily="18" charset="0"/>
              </a:rPr>
              <a:t>There are several categories of adjective:</a:t>
            </a:r>
            <a:endParaRPr lang="en-ID" sz="2100" dirty="0">
              <a:latin typeface="Cambria" panose="020405030504060302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D56829-238A-5736-79C6-734CEF0192A1}"/>
              </a:ext>
            </a:extLst>
          </p:cNvPr>
          <p:cNvSpPr txBox="1"/>
          <p:nvPr/>
        </p:nvSpPr>
        <p:spPr>
          <a:xfrm>
            <a:off x="2856727" y="4766852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21211E"/>
                </a:solidFill>
                <a:latin typeface="Cambria" panose="02040503050406030204" pitchFamily="18" charset="0"/>
              </a:rPr>
              <a:t>The word “</a:t>
            </a:r>
            <a:r>
              <a:rPr lang="en-US" sz="2000" b="1" dirty="0">
                <a:solidFill>
                  <a:srgbClr val="00B050"/>
                </a:solidFill>
                <a:latin typeface="Cambria" panose="02040503050406030204" pitchFamily="18" charset="0"/>
              </a:rPr>
              <a:t>green</a:t>
            </a:r>
            <a:r>
              <a:rPr lang="en-US" sz="2000" dirty="0">
                <a:solidFill>
                  <a:srgbClr val="21211E"/>
                </a:solidFill>
                <a:latin typeface="Cambria" panose="02040503050406030204" pitchFamily="18" charset="0"/>
              </a:rPr>
              <a:t>” here acts as the adjective that describes the noun parallelogram.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451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991"/>
    </mc:Choice>
    <mc:Fallback xmlns="">
      <p:transition spd="slow" advTm="215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8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838D1-6E61-80A2-A71A-07F93C787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B27DD589-A3DF-F5BC-4ADD-F75FBDDFBDF2}"/>
              </a:ext>
            </a:extLst>
          </p:cNvPr>
          <p:cNvSpPr/>
          <p:nvPr/>
        </p:nvSpPr>
        <p:spPr>
          <a:xfrm>
            <a:off x="517868" y="750876"/>
            <a:ext cx="8732520" cy="631397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Types of Facts 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9C05E-DF7E-B3EF-33D1-3B0E77C57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555464"/>
            <a:ext cx="11011521" cy="1270050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rgbClr val="21211E"/>
                </a:solidFill>
                <a:latin typeface="Cambria" panose="02040503050406030204" pitchFamily="18" charset="0"/>
              </a:rPr>
              <a:t>Fact adjectives tell you a particular fact about the noun they are describing </a:t>
            </a: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(Hall &amp; </a:t>
            </a:r>
            <a:r>
              <a:rPr lang="en-ID" sz="2100" dirty="0" err="1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Barduhn</a:t>
            </a: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, 2016)</a:t>
            </a:r>
            <a:r>
              <a:rPr lang="en-ID" sz="2100" dirty="0">
                <a:solidFill>
                  <a:srgbClr val="21211E"/>
                </a:solidFill>
                <a:latin typeface="Cambria" panose="02040503050406030204" pitchFamily="18" charset="0"/>
              </a:rPr>
              <a:t>. There are many different categories of fact adjectives. </a:t>
            </a:r>
            <a:r>
              <a:rPr lang="en-US" sz="2100" dirty="0">
                <a:effectLst/>
                <a:latin typeface="Cambria" panose="02040503050406030204" pitchFamily="18" charset="0"/>
              </a:rPr>
              <a:t>Pay attention to the </a:t>
            </a: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bolded underlined </a:t>
            </a:r>
            <a:r>
              <a:rPr lang="en-US" sz="2100" dirty="0">
                <a:effectLst/>
                <a:latin typeface="Cambria" panose="02040503050406030204" pitchFamily="18" charset="0"/>
              </a:rPr>
              <a:t>phrases. </a:t>
            </a:r>
            <a:endParaRPr lang="en-ID" sz="2100" dirty="0">
              <a:latin typeface="Cambria" panose="02040503050406030204" pitchFamily="18" charset="0"/>
            </a:endParaRPr>
          </a:p>
        </p:txBody>
      </p:sp>
      <p:sp>
        <p:nvSpPr>
          <p:cNvPr id="2" name="Data 1">
            <a:extLst>
              <a:ext uri="{FF2B5EF4-FFF2-40B4-BE49-F238E27FC236}">
                <a16:creationId xmlns:a16="http://schemas.microsoft.com/office/drawing/2014/main" id="{E3B48183-1BD2-A418-1870-7DABAA244D00}"/>
              </a:ext>
            </a:extLst>
          </p:cNvPr>
          <p:cNvSpPr>
            <a:spLocks noChangeAspect="1"/>
          </p:cNvSpPr>
          <p:nvPr/>
        </p:nvSpPr>
        <p:spPr>
          <a:xfrm>
            <a:off x="359591" y="3036417"/>
            <a:ext cx="5268784" cy="1149741"/>
          </a:xfrm>
          <a:prstGeom prst="flowChartInputOutput">
            <a:avLst/>
          </a:prstGeom>
          <a:solidFill>
            <a:srgbClr val="00A8B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4F721E-936B-A4CD-00B6-1DA85B42B121}"/>
              </a:ext>
            </a:extLst>
          </p:cNvPr>
          <p:cNvSpPr txBox="1"/>
          <p:nvPr/>
        </p:nvSpPr>
        <p:spPr>
          <a:xfrm>
            <a:off x="2149150" y="3372927"/>
            <a:ext cx="973916" cy="43088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2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green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797325-B15E-B9A4-38D1-3D8F7E106312}"/>
              </a:ext>
            </a:extLst>
          </p:cNvPr>
          <p:cNvSpPr txBox="1"/>
          <p:nvPr/>
        </p:nvSpPr>
        <p:spPr>
          <a:xfrm>
            <a:off x="1346205" y="3372927"/>
            <a:ext cx="9739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Cambria" panose="02040503050406030204" pitchFamily="18" charset="0"/>
              </a:rPr>
              <a:t>It is 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3F44B0B-FC34-97C5-BFF2-C7D91B49AA3F}"/>
              </a:ext>
            </a:extLst>
          </p:cNvPr>
          <p:cNvSpPr txBox="1"/>
          <p:nvPr/>
        </p:nvSpPr>
        <p:spPr>
          <a:xfrm>
            <a:off x="2993983" y="3372927"/>
            <a:ext cx="19601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chemeClr val="bg1"/>
                </a:solidFill>
                <a:latin typeface="Cambria" panose="02040503050406030204" pitchFamily="18" charset="0"/>
              </a:rPr>
              <a:t>parallelogram</a:t>
            </a:r>
          </a:p>
        </p:txBody>
      </p:sp>
      <p:cxnSp>
        <p:nvCxnSpPr>
          <p:cNvPr id="12" name="Curved Connector 11">
            <a:extLst>
              <a:ext uri="{FF2B5EF4-FFF2-40B4-BE49-F238E27FC236}">
                <a16:creationId xmlns:a16="http://schemas.microsoft.com/office/drawing/2014/main" id="{648BE766-5FC3-18AE-E674-DDBE73551F29}"/>
              </a:ext>
            </a:extLst>
          </p:cNvPr>
          <p:cNvCxnSpPr>
            <a:cxnSpLocks/>
            <a:stCxn id="9" idx="2"/>
            <a:endCxn id="16" idx="3"/>
          </p:cNvCxnSpPr>
          <p:nvPr/>
        </p:nvCxnSpPr>
        <p:spPr>
          <a:xfrm rot="5400000">
            <a:off x="1895075" y="3993815"/>
            <a:ext cx="931035" cy="551033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BBDBAD1-4488-D763-D5BA-E52AC1F88296}"/>
              </a:ext>
            </a:extLst>
          </p:cNvPr>
          <p:cNvSpPr/>
          <p:nvPr/>
        </p:nvSpPr>
        <p:spPr>
          <a:xfrm>
            <a:off x="411150" y="4481726"/>
            <a:ext cx="1673925" cy="50624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adjective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F9D51696-D46A-B4D7-29C7-169EFEED710A}"/>
              </a:ext>
            </a:extLst>
          </p:cNvPr>
          <p:cNvSpPr/>
          <p:nvPr/>
        </p:nvSpPr>
        <p:spPr>
          <a:xfrm>
            <a:off x="5627999" y="3255122"/>
            <a:ext cx="1673925" cy="50624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noun</a:t>
            </a:r>
          </a:p>
        </p:txBody>
      </p:sp>
      <p:cxnSp>
        <p:nvCxnSpPr>
          <p:cNvPr id="20" name="Curved Connector 19">
            <a:extLst>
              <a:ext uri="{FF2B5EF4-FFF2-40B4-BE49-F238E27FC236}">
                <a16:creationId xmlns:a16="http://schemas.microsoft.com/office/drawing/2014/main" id="{F9E9D4B7-457E-FE30-BED0-DFD446A0B7B9}"/>
              </a:ext>
            </a:extLst>
          </p:cNvPr>
          <p:cNvCxnSpPr>
            <a:cxnSpLocks/>
            <a:stCxn id="11" idx="2"/>
            <a:endCxn id="19" idx="2"/>
          </p:cNvCxnSpPr>
          <p:nvPr/>
        </p:nvCxnSpPr>
        <p:spPr>
          <a:xfrm rot="5400000" flipH="1" flipV="1">
            <a:off x="5198288" y="2537140"/>
            <a:ext cx="42446" cy="2490902"/>
          </a:xfrm>
          <a:prstGeom prst="curvedConnector3">
            <a:avLst>
              <a:gd name="adj1" fmla="val -538567"/>
            </a:avLst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99CB5079-62A3-1B60-82C5-76987FC0EABA}"/>
              </a:ext>
            </a:extLst>
          </p:cNvPr>
          <p:cNvSpPr txBox="1">
            <a:spLocks/>
          </p:cNvSpPr>
          <p:nvPr/>
        </p:nvSpPr>
        <p:spPr>
          <a:xfrm>
            <a:off x="517868" y="5230704"/>
            <a:ext cx="8890936" cy="12376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1211E"/>
                </a:solidFill>
                <a:latin typeface="Cambria" panose="02040503050406030204" pitchFamily="18" charset="0"/>
              </a:rPr>
              <a:t>The word “</a:t>
            </a:r>
            <a:r>
              <a:rPr lang="en-US" sz="2200" b="1" dirty="0">
                <a:solidFill>
                  <a:srgbClr val="00B050"/>
                </a:solidFill>
                <a:latin typeface="Cambria" panose="02040503050406030204" pitchFamily="18" charset="0"/>
              </a:rPr>
              <a:t>green</a:t>
            </a:r>
            <a:r>
              <a:rPr lang="en-US" sz="2200" dirty="0">
                <a:solidFill>
                  <a:srgbClr val="21211E"/>
                </a:solidFill>
                <a:latin typeface="Cambria" panose="02040503050406030204" pitchFamily="18" charset="0"/>
              </a:rPr>
              <a:t>” here is categorized into a fact adjective.</a:t>
            </a:r>
          </a:p>
          <a:p>
            <a:pPr marL="342900" indent="-34290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1211E"/>
                </a:solidFill>
                <a:latin typeface="Cambria" panose="02040503050406030204" pitchFamily="18" charset="0"/>
              </a:rPr>
              <a:t>Facts adjectives include </a:t>
            </a:r>
            <a:r>
              <a:rPr lang="en-US" sz="2200" b="1" dirty="0">
                <a:solidFill>
                  <a:srgbClr val="FF0000"/>
                </a:solidFill>
                <a:latin typeface="Cambria" panose="02040503050406030204" pitchFamily="18" charset="0"/>
              </a:rPr>
              <a:t>size,  shape, age, color, nationality, material.</a:t>
            </a:r>
            <a:endParaRPr lang="en-ID" sz="2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80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198"/>
    </mc:Choice>
    <mc:Fallback xmlns="">
      <p:transition spd="slow" advTm="13419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68291B-9488-E2E5-82D3-36AA01E72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D55F62C4-D786-6C5B-50A3-2A0AE220289F}"/>
              </a:ext>
            </a:extLst>
          </p:cNvPr>
          <p:cNvSpPr/>
          <p:nvPr/>
        </p:nvSpPr>
        <p:spPr>
          <a:xfrm>
            <a:off x="517868" y="750151"/>
            <a:ext cx="6731021" cy="649758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Types of Opinion Adjectives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13481-1769-8825-2911-E6CB9F67D0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2821" y="1542562"/>
            <a:ext cx="4498401" cy="3041470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Opinion adjectives describe what somebody thinks about something (Hall &amp; </a:t>
            </a:r>
            <a:r>
              <a:rPr lang="en-ID" sz="2100" dirty="0" err="1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Barduhn</a:t>
            </a: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, 2016). </a:t>
            </a:r>
          </a:p>
          <a:p>
            <a:pPr marL="342900" indent="-342900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It can be:</a:t>
            </a:r>
          </a:p>
          <a:p>
            <a:pPr marL="717550" indent="-333375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General opinion adjectives can describe lots of different things. </a:t>
            </a:r>
          </a:p>
          <a:p>
            <a:pPr marL="717550" indent="-333375">
              <a:lnSpc>
                <a:spcPct val="10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Specific opinion adjectives can only usually describe a certain type of thing. </a:t>
            </a:r>
            <a:r>
              <a:rPr lang="en-ID" sz="2100" dirty="0">
                <a:solidFill>
                  <a:srgbClr val="21211E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62481EA-FA18-814E-0E0B-EFC38EC94BE5}"/>
              </a:ext>
            </a:extLst>
          </p:cNvPr>
          <p:cNvSpPr/>
          <p:nvPr/>
        </p:nvSpPr>
        <p:spPr>
          <a:xfrm>
            <a:off x="2550695" y="1678762"/>
            <a:ext cx="4384631" cy="12082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D" sz="21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“pretty” is a general opinion adjective. It can describe lots of different things. </a:t>
            </a:r>
            <a:endParaRPr lang="en-ID" sz="2100" dirty="0">
              <a:latin typeface="Cambria" panose="02040503050406030204" pitchFamily="18" charset="0"/>
            </a:endParaRPr>
          </a:p>
        </p:txBody>
      </p:sp>
      <p:pic>
        <p:nvPicPr>
          <p:cNvPr id="15" name="Picture 14" descr="A person wearing a red dress surrounded by fruits&#10;&#10;AI-generated content may be incorrect.">
            <a:extLst>
              <a:ext uri="{FF2B5EF4-FFF2-40B4-BE49-F238E27FC236}">
                <a16:creationId xmlns:a16="http://schemas.microsoft.com/office/drawing/2014/main" id="{DB0187CB-303C-AB8D-01EC-0744A210DB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903" t="10949" r="17847"/>
          <a:stretch/>
        </p:blipFill>
        <p:spPr>
          <a:xfrm>
            <a:off x="571336" y="2153862"/>
            <a:ext cx="1600527" cy="2052000"/>
          </a:xfrm>
          <a:prstGeom prst="rect">
            <a:avLst/>
          </a:prstGeom>
        </p:spPr>
      </p:pic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EC88BEA-E2A0-18E2-77A2-023218FF0E24}"/>
              </a:ext>
            </a:extLst>
          </p:cNvPr>
          <p:cNvSpPr/>
          <p:nvPr/>
        </p:nvSpPr>
        <p:spPr>
          <a:xfrm>
            <a:off x="2852726" y="3285141"/>
            <a:ext cx="4354670" cy="120824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indent="-274638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girl is wearing a </a:t>
            </a:r>
            <a:r>
              <a:rPr lang="en-US" sz="2000" b="1" u="sng" dirty="0">
                <a:solidFill>
                  <a:srgbClr val="FF0000"/>
                </a:solidFill>
                <a:latin typeface="Cambria" panose="02040503050406030204" pitchFamily="18" charset="0"/>
              </a:rPr>
              <a:t>pretty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 dress with polka dots pattern.</a:t>
            </a:r>
          </a:p>
          <a:p>
            <a:pPr marL="274638" indent="-274638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girl is </a:t>
            </a:r>
            <a:r>
              <a:rPr lang="en-US" sz="2000" b="1" u="sng" dirty="0">
                <a:solidFill>
                  <a:srgbClr val="FF0000"/>
                </a:solidFill>
                <a:latin typeface="Cambria" panose="02040503050406030204" pitchFamily="18" charset="0"/>
              </a:rPr>
              <a:t>friendly.</a:t>
            </a:r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E14DC01C-5BCD-8D73-81BE-4B1DE92BC4B1}"/>
              </a:ext>
            </a:extLst>
          </p:cNvPr>
          <p:cNvSpPr/>
          <p:nvPr/>
        </p:nvSpPr>
        <p:spPr>
          <a:xfrm rot="3285874">
            <a:off x="5602722" y="2810818"/>
            <a:ext cx="885825" cy="1152783"/>
          </a:xfrm>
          <a:prstGeom prst="arc">
            <a:avLst>
              <a:gd name="adj1" fmla="val 14303399"/>
              <a:gd name="adj2" fmla="val 18854443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DA4E34-6943-FD4D-CF34-40EB55962169}"/>
              </a:ext>
            </a:extLst>
          </p:cNvPr>
          <p:cNvSpPr txBox="1"/>
          <p:nvPr/>
        </p:nvSpPr>
        <p:spPr>
          <a:xfrm>
            <a:off x="444710" y="4313484"/>
            <a:ext cx="27666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i="0" u="none" strike="noStrike" dirty="0">
                <a:latin typeface="Cambria" panose="02040503050406030204" pitchFamily="18" charset="0"/>
              </a:rPr>
              <a:t>Image source: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ID" i="0" u="none" strike="noStrike" dirty="0">
                <a:effectLst/>
                <a:latin typeface="Cambria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https://shorturl.at/S6gIx</a:t>
            </a:r>
            <a:r>
              <a:rPr lang="en-ID" i="0" u="none" strike="noStrike" dirty="0">
                <a:effectLst/>
                <a:latin typeface="Cambria" panose="02040503050406030204" pitchFamily="18" charset="0"/>
              </a:rPr>
              <a:t> </a:t>
            </a:r>
            <a:endParaRPr lang="en-ID" dirty="0">
              <a:latin typeface="Cambria" panose="02040503050406030204" pitchFamily="18" charset="0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3DF68339-6CEB-33D6-9C19-EF219014369D}"/>
              </a:ext>
            </a:extLst>
          </p:cNvPr>
          <p:cNvSpPr/>
          <p:nvPr/>
        </p:nvSpPr>
        <p:spPr>
          <a:xfrm>
            <a:off x="2323243" y="5230745"/>
            <a:ext cx="4959741" cy="12082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D" sz="20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“friendly” is a is a specific opinion adjective. It usually only describes people or animals. </a:t>
            </a:r>
            <a:endParaRPr lang="en-ID" sz="2000" dirty="0">
              <a:latin typeface="Cambria" panose="02040503050406030204" pitchFamily="18" charset="0"/>
            </a:endParaRPr>
          </a:p>
        </p:txBody>
      </p:sp>
      <p:cxnSp>
        <p:nvCxnSpPr>
          <p:cNvPr id="20" name="Curved Connector 19">
            <a:extLst>
              <a:ext uri="{FF2B5EF4-FFF2-40B4-BE49-F238E27FC236}">
                <a16:creationId xmlns:a16="http://schemas.microsoft.com/office/drawing/2014/main" id="{1D92ABDB-5D79-9D1E-D7A0-3E5AB1B27472}"/>
              </a:ext>
            </a:extLst>
          </p:cNvPr>
          <p:cNvCxnSpPr>
            <a:cxnSpLocks/>
            <a:stCxn id="16" idx="2"/>
          </p:cNvCxnSpPr>
          <p:nvPr/>
        </p:nvCxnSpPr>
        <p:spPr>
          <a:xfrm rot="5400000">
            <a:off x="3651390" y="3946139"/>
            <a:ext cx="831428" cy="1925914"/>
          </a:xfrm>
          <a:prstGeom prst="curved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31159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780"/>
    </mc:Choice>
    <mc:Fallback xmlns="">
      <p:transition spd="slow" advTm="185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4A671-3E60-C093-B1AC-E610D02D0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E90504A7-FC79-2161-E2B8-CE531494E930}"/>
              </a:ext>
            </a:extLst>
          </p:cNvPr>
          <p:cNvSpPr/>
          <p:nvPr/>
        </p:nvSpPr>
        <p:spPr>
          <a:xfrm>
            <a:off x="517868" y="871194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Adjective Order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B4E7F7B-A641-BD48-17DB-B3F56B309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856382"/>
            <a:ext cx="11326470" cy="507073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ID" sz="22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When several adjectives are used together before a noun, they must go in a particular order. </a:t>
            </a:r>
            <a:endParaRPr lang="en-ID" sz="2200" dirty="0">
              <a:latin typeface="Cambria" panose="02040503050406030204" pitchFamily="18" charset="0"/>
            </a:endParaRP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6BA540DC-423C-B791-82C1-DEA64DB27365}"/>
              </a:ext>
            </a:extLst>
          </p:cNvPr>
          <p:cNvSpPr txBox="1">
            <a:spLocks/>
          </p:cNvSpPr>
          <p:nvPr/>
        </p:nvSpPr>
        <p:spPr>
          <a:xfrm>
            <a:off x="1963794" y="4211954"/>
            <a:ext cx="1478618" cy="650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hall is that</a:t>
            </a:r>
            <a:endParaRPr lang="en-ID" sz="2200" dirty="0">
              <a:latin typeface="Cambria" panose="02040503050406030204" pitchFamily="18" charset="0"/>
            </a:endParaRP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3874F515-24C9-74CD-A89D-17A705C848F1}"/>
              </a:ext>
            </a:extLst>
          </p:cNvPr>
          <p:cNvSpPr txBox="1">
            <a:spLocks/>
          </p:cNvSpPr>
          <p:nvPr/>
        </p:nvSpPr>
        <p:spPr>
          <a:xfrm>
            <a:off x="4045717" y="4205054"/>
            <a:ext cx="1603507" cy="650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ID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round</a:t>
            </a:r>
            <a:endParaRPr lang="en-ID" sz="2200" dirty="0">
              <a:latin typeface="Cambria" panose="02040503050406030204" pitchFamily="18" charset="0"/>
            </a:endParaRPr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194DB7E5-3AEC-3D5A-DEBE-ACF71C736F8D}"/>
              </a:ext>
            </a:extLst>
          </p:cNvPr>
          <p:cNvSpPr txBox="1">
            <a:spLocks/>
          </p:cNvSpPr>
          <p:nvPr/>
        </p:nvSpPr>
        <p:spPr>
          <a:xfrm>
            <a:off x="6859687" y="4202407"/>
            <a:ext cx="3008771" cy="650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in the corner.</a:t>
            </a:r>
            <a:endParaRPr lang="en-ID" sz="2200" dirty="0">
              <a:latin typeface="Cambria" panose="020405030504060302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63EDF0E-1F9E-46A9-126D-0B003C1FA06E}"/>
              </a:ext>
            </a:extLst>
          </p:cNvPr>
          <p:cNvGrpSpPr/>
          <p:nvPr/>
        </p:nvGrpSpPr>
        <p:grpSpPr>
          <a:xfrm>
            <a:off x="688313" y="2499684"/>
            <a:ext cx="11035704" cy="842963"/>
            <a:chOff x="1025201" y="2379367"/>
            <a:chExt cx="11035704" cy="842963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D7B8085F-23BE-A977-A557-F7B80952225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693349" y="2379367"/>
              <a:ext cx="8367556" cy="842963"/>
              <a:chOff x="2482767" y="2363541"/>
              <a:chExt cx="9577682" cy="984167"/>
            </a:xfrm>
          </p:grpSpPr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1A00D472-10F2-3BC7-4FF1-27E93AF7E1B1}"/>
                  </a:ext>
                </a:extLst>
              </p:cNvPr>
              <p:cNvGrpSpPr/>
              <p:nvPr/>
            </p:nvGrpSpPr>
            <p:grpSpPr>
              <a:xfrm>
                <a:off x="2482767" y="2375708"/>
                <a:ext cx="1753098" cy="972000"/>
                <a:chOff x="2482767" y="2375708"/>
                <a:chExt cx="1753098" cy="972000"/>
              </a:xfrm>
            </p:grpSpPr>
            <p:pic>
              <p:nvPicPr>
                <p:cNvPr id="12" name="Picture 11" descr="A blue rectangle with black border&#10;&#10;AI-generated content may be incorrect.">
                  <a:extLst>
                    <a:ext uri="{FF2B5EF4-FFF2-40B4-BE49-F238E27FC236}">
                      <a16:creationId xmlns:a16="http://schemas.microsoft.com/office/drawing/2014/main" id="{A88D4C59-3FAF-5D57-5752-8F17440DA6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482767" y="2375708"/>
                  <a:ext cx="1753098" cy="972000"/>
                </a:xfrm>
                <a:prstGeom prst="rect">
                  <a:avLst/>
                </a:prstGeom>
              </p:spPr>
            </p:pic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0F3C55D9-5BED-9369-3BC1-F0D697422593}"/>
                    </a:ext>
                  </a:extLst>
                </p:cNvPr>
                <p:cNvSpPr txBox="1"/>
                <p:nvPr/>
              </p:nvSpPr>
              <p:spPr>
                <a:xfrm>
                  <a:off x="2780662" y="2623181"/>
                  <a:ext cx="964277" cy="4671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>
                      <a:latin typeface="Cambria" panose="02040503050406030204" pitchFamily="18" charset="0"/>
                    </a:rPr>
                    <a:t>size</a:t>
                  </a:r>
                </a:p>
              </p:txBody>
            </p:sp>
          </p:grp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35B284A2-C15B-FBD0-8984-701DB10E1AB3}"/>
                  </a:ext>
                </a:extLst>
              </p:cNvPr>
              <p:cNvGrpSpPr/>
              <p:nvPr/>
            </p:nvGrpSpPr>
            <p:grpSpPr>
              <a:xfrm>
                <a:off x="3811013" y="2375708"/>
                <a:ext cx="2008030" cy="972000"/>
                <a:chOff x="3811013" y="2375708"/>
                <a:chExt cx="2008030" cy="972000"/>
              </a:xfrm>
            </p:grpSpPr>
            <p:pic>
              <p:nvPicPr>
                <p:cNvPr id="15" name="Picture 14" descr="A blue rectangle with black border&#10;&#10;AI-generated content may be incorrect.">
                  <a:extLst>
                    <a:ext uri="{FF2B5EF4-FFF2-40B4-BE49-F238E27FC236}">
                      <a16:creationId xmlns:a16="http://schemas.microsoft.com/office/drawing/2014/main" id="{0AB35086-010B-CC5A-1A4E-C2BF45012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811013" y="2375708"/>
                  <a:ext cx="2008030" cy="972000"/>
                </a:xfrm>
                <a:prstGeom prst="rect">
                  <a:avLst/>
                </a:prstGeom>
              </p:spPr>
            </p:pic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F3CE6947-6322-1ED3-EAD2-D1B984C2ADC7}"/>
                    </a:ext>
                  </a:extLst>
                </p:cNvPr>
                <p:cNvSpPr txBox="1"/>
                <p:nvPr/>
              </p:nvSpPr>
              <p:spPr>
                <a:xfrm>
                  <a:off x="4235845" y="2595086"/>
                  <a:ext cx="1231765" cy="4671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>
                      <a:latin typeface="Cambria" panose="02040503050406030204" pitchFamily="18" charset="0"/>
                    </a:rPr>
                    <a:t>shape</a:t>
                  </a:r>
                </a:p>
              </p:txBody>
            </p: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0137F000-DAB9-F2F4-C455-00F584D8F43F}"/>
                  </a:ext>
                </a:extLst>
              </p:cNvPr>
              <p:cNvGrpSpPr/>
              <p:nvPr/>
            </p:nvGrpSpPr>
            <p:grpSpPr>
              <a:xfrm>
                <a:off x="5380034" y="2372969"/>
                <a:ext cx="2008030" cy="972000"/>
                <a:chOff x="5380034" y="2372969"/>
                <a:chExt cx="2008030" cy="972000"/>
              </a:xfrm>
            </p:grpSpPr>
            <p:pic>
              <p:nvPicPr>
                <p:cNvPr id="17" name="Picture 16" descr="A blue rectangle with black border&#10;&#10;AI-generated content may be incorrect.">
                  <a:extLst>
                    <a:ext uri="{FF2B5EF4-FFF2-40B4-BE49-F238E27FC236}">
                      <a16:creationId xmlns:a16="http://schemas.microsoft.com/office/drawing/2014/main" id="{201BD99D-135B-7F3B-D5F6-FC2C81D49D1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380034" y="2372969"/>
                  <a:ext cx="2008030" cy="972000"/>
                </a:xfrm>
                <a:prstGeom prst="rect">
                  <a:avLst/>
                </a:prstGeom>
              </p:spPr>
            </p:pic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07C62995-1EB5-5187-FDF4-79B1F587D6F5}"/>
                    </a:ext>
                  </a:extLst>
                </p:cNvPr>
                <p:cNvSpPr txBox="1"/>
                <p:nvPr/>
              </p:nvSpPr>
              <p:spPr>
                <a:xfrm>
                  <a:off x="5978670" y="2578614"/>
                  <a:ext cx="964277" cy="4671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>
                      <a:latin typeface="Cambria" panose="02040503050406030204" pitchFamily="18" charset="0"/>
                    </a:rPr>
                    <a:t>age</a:t>
                  </a:r>
                </a:p>
              </p:txBody>
            </p:sp>
          </p:grpSp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DDF4E557-BEFE-750B-C835-1F7DE56E8785}"/>
                  </a:ext>
                </a:extLst>
              </p:cNvPr>
              <p:cNvGrpSpPr/>
              <p:nvPr/>
            </p:nvGrpSpPr>
            <p:grpSpPr>
              <a:xfrm>
                <a:off x="6949445" y="2375708"/>
                <a:ext cx="2008030" cy="972000"/>
                <a:chOff x="6949445" y="2375708"/>
                <a:chExt cx="2008030" cy="972000"/>
              </a:xfrm>
            </p:grpSpPr>
            <p:pic>
              <p:nvPicPr>
                <p:cNvPr id="19" name="Picture 18" descr="A blue rectangle with black border&#10;&#10;AI-generated content may be incorrect.">
                  <a:extLst>
                    <a:ext uri="{FF2B5EF4-FFF2-40B4-BE49-F238E27FC236}">
                      <a16:creationId xmlns:a16="http://schemas.microsoft.com/office/drawing/2014/main" id="{C719AD37-FF27-8878-3626-3B5D80E6CD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949445" y="2375708"/>
                  <a:ext cx="2008030" cy="972000"/>
                </a:xfrm>
                <a:prstGeom prst="rect">
                  <a:avLst/>
                </a:prstGeom>
              </p:spPr>
            </p:pic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7756D2BD-A727-F24B-5E96-1430703403DA}"/>
                    </a:ext>
                  </a:extLst>
                </p:cNvPr>
                <p:cNvSpPr txBox="1"/>
                <p:nvPr/>
              </p:nvSpPr>
              <p:spPr>
                <a:xfrm>
                  <a:off x="7554806" y="2623181"/>
                  <a:ext cx="964277" cy="4671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>
                      <a:latin typeface="Cambria" panose="02040503050406030204" pitchFamily="18" charset="0"/>
                    </a:rPr>
                    <a:t>color</a:t>
                  </a:r>
                </a:p>
              </p:txBody>
            </p:sp>
          </p:grpSp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28B5E609-B1C2-AB6E-2340-00F747811FFF}"/>
                  </a:ext>
                </a:extLst>
              </p:cNvPr>
              <p:cNvGrpSpPr/>
              <p:nvPr/>
            </p:nvGrpSpPr>
            <p:grpSpPr>
              <a:xfrm>
                <a:off x="8500570" y="2367916"/>
                <a:ext cx="2149872" cy="972000"/>
                <a:chOff x="8500570" y="2367916"/>
                <a:chExt cx="2149872" cy="972000"/>
              </a:xfrm>
            </p:grpSpPr>
            <p:pic>
              <p:nvPicPr>
                <p:cNvPr id="21" name="Picture 20" descr="A blue rectangle with black border&#10;&#10;AI-generated content may be incorrect.">
                  <a:extLst>
                    <a:ext uri="{FF2B5EF4-FFF2-40B4-BE49-F238E27FC236}">
                      <a16:creationId xmlns:a16="http://schemas.microsoft.com/office/drawing/2014/main" id="{BEC61970-2700-0425-D425-F03374D1C8E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8500570" y="2367916"/>
                  <a:ext cx="2149872" cy="972000"/>
                </a:xfrm>
                <a:prstGeom prst="rect">
                  <a:avLst/>
                </a:prstGeom>
              </p:spPr>
            </p:pic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id="{F6FE9631-86B1-CC6D-44C5-AE2789A1E1D2}"/>
                    </a:ext>
                  </a:extLst>
                </p:cNvPr>
                <p:cNvSpPr txBox="1"/>
                <p:nvPr/>
              </p:nvSpPr>
              <p:spPr>
                <a:xfrm>
                  <a:off x="8843688" y="2606303"/>
                  <a:ext cx="1712422" cy="4671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>
                      <a:latin typeface="Cambria" panose="02040503050406030204" pitchFamily="18" charset="0"/>
                    </a:rPr>
                    <a:t>nationality</a:t>
                  </a:r>
                </a:p>
              </p:txBody>
            </p:sp>
          </p:grp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E01E1BEF-E162-A88C-6FE4-A266E914CD7C}"/>
                  </a:ext>
                </a:extLst>
              </p:cNvPr>
              <p:cNvGrpSpPr/>
              <p:nvPr/>
            </p:nvGrpSpPr>
            <p:grpSpPr>
              <a:xfrm>
                <a:off x="10168059" y="2363541"/>
                <a:ext cx="1892390" cy="972000"/>
                <a:chOff x="10168059" y="2363541"/>
                <a:chExt cx="1892390" cy="972000"/>
              </a:xfrm>
            </p:grpSpPr>
            <p:pic>
              <p:nvPicPr>
                <p:cNvPr id="23" name="Picture 22" descr="A blue rectangle with black border&#10;&#10;AI-generated content may be incorrect.">
                  <a:extLst>
                    <a:ext uri="{FF2B5EF4-FFF2-40B4-BE49-F238E27FC236}">
                      <a16:creationId xmlns:a16="http://schemas.microsoft.com/office/drawing/2014/main" id="{FA3E08AE-0920-87B2-FF01-96774E1C7C1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68059" y="2363541"/>
                  <a:ext cx="1892390" cy="972000"/>
                </a:xfrm>
                <a:prstGeom prst="rect">
                  <a:avLst/>
                </a:prstGeom>
              </p:spPr>
            </p:pic>
            <p:sp>
              <p:nvSpPr>
                <p:cNvPr id="24" name="TextBox 23">
                  <a:extLst>
                    <a:ext uri="{FF2B5EF4-FFF2-40B4-BE49-F238E27FC236}">
                      <a16:creationId xmlns:a16="http://schemas.microsoft.com/office/drawing/2014/main" id="{24CB3A96-F1AC-76A9-F629-21E909255363}"/>
                    </a:ext>
                  </a:extLst>
                </p:cNvPr>
                <p:cNvSpPr txBox="1"/>
                <p:nvPr/>
              </p:nvSpPr>
              <p:spPr>
                <a:xfrm>
                  <a:off x="10478988" y="2595086"/>
                  <a:ext cx="1372781" cy="4671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000" dirty="0">
                      <a:latin typeface="Cambria" panose="02040503050406030204" pitchFamily="18" charset="0"/>
                    </a:rPr>
                    <a:t>material</a:t>
                  </a:r>
                </a:p>
              </p:txBody>
            </p:sp>
          </p:grpSp>
        </p:grpSp>
        <p:pic>
          <p:nvPicPr>
            <p:cNvPr id="4" name="Picture 3" descr="A blue rectangle with black border&#10;&#10;AI-generated content may be incorrect.">
              <a:extLst>
                <a:ext uri="{FF2B5EF4-FFF2-40B4-BE49-F238E27FC236}">
                  <a16:creationId xmlns:a16="http://schemas.microsoft.com/office/drawing/2014/main" id="{7D84EDD3-B3A2-53EA-EB82-C718B625BD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59868" y="2386777"/>
              <a:ext cx="1705189" cy="832542"/>
            </a:xfrm>
            <a:prstGeom prst="rect">
              <a:avLst/>
            </a:prstGeom>
          </p:spPr>
        </p:pic>
        <p:pic>
          <p:nvPicPr>
            <p:cNvPr id="8" name="Picture 7" descr="A blue rectangle with black border&#10;&#10;AI-generated content may be incorrect.">
              <a:extLst>
                <a:ext uri="{FF2B5EF4-FFF2-40B4-BE49-F238E27FC236}">
                  <a16:creationId xmlns:a16="http://schemas.microsoft.com/office/drawing/2014/main" id="{12E18B5E-24CD-9FDA-EE1F-19D85E2FE7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5201" y="2385777"/>
              <a:ext cx="1705189" cy="832542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0A66A7E-6D0D-03F5-3C56-F476586F6EB3}"/>
                </a:ext>
              </a:extLst>
            </p:cNvPr>
            <p:cNvSpPr txBox="1"/>
            <p:nvPr/>
          </p:nvSpPr>
          <p:spPr>
            <a:xfrm>
              <a:off x="1107427" y="2441695"/>
              <a:ext cx="15711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General Opinion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A923959-8067-4B7A-357B-D4798BBA5AE1}"/>
                </a:ext>
              </a:extLst>
            </p:cNvPr>
            <p:cNvSpPr txBox="1"/>
            <p:nvPr/>
          </p:nvSpPr>
          <p:spPr>
            <a:xfrm>
              <a:off x="2450951" y="2437684"/>
              <a:ext cx="15711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Specific Opinion</a:t>
              </a:r>
            </a:p>
          </p:txBody>
        </p:sp>
      </p:grp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83EF020-2BB4-543D-3A31-1D119CA8517A}"/>
              </a:ext>
            </a:extLst>
          </p:cNvPr>
          <p:cNvSpPr txBox="1">
            <a:spLocks/>
          </p:cNvSpPr>
          <p:nvPr/>
        </p:nvSpPr>
        <p:spPr>
          <a:xfrm>
            <a:off x="5347149" y="4201507"/>
            <a:ext cx="2204647" cy="650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ID" sz="2200" b="1" dirty="0">
                <a:solidFill>
                  <a:schemeClr val="accent3">
                    <a:lumMod val="75000"/>
                  </a:schemeClr>
                </a:solidFill>
                <a:latin typeface="Cambria" panose="02040503050406030204" pitchFamily="18" charset="0"/>
              </a:rPr>
              <a:t>light grey </a:t>
            </a:r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room</a:t>
            </a:r>
            <a:endParaRPr lang="en-ID" sz="2200" dirty="0">
              <a:latin typeface="Cambria" panose="02040503050406030204" pitchFamily="18" charset="0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C47E758-ACE0-DC3D-524A-1EA6641CA5C8}"/>
              </a:ext>
            </a:extLst>
          </p:cNvPr>
          <p:cNvSpPr txBox="1">
            <a:spLocks/>
          </p:cNvSpPr>
          <p:nvPr/>
        </p:nvSpPr>
        <p:spPr>
          <a:xfrm>
            <a:off x="3335971" y="4208601"/>
            <a:ext cx="1097491" cy="650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ID" sz="2200" b="1" dirty="0">
                <a:solidFill>
                  <a:schemeClr val="accent2">
                    <a:lumMod val="50000"/>
                  </a:schemeClr>
                </a:solidFill>
                <a:latin typeface="Cambria" panose="02040503050406030204" pitchFamily="18" charset="0"/>
              </a:rPr>
              <a:t>small</a:t>
            </a:r>
            <a:endParaRPr lang="en-ID" sz="2200" dirty="0">
              <a:latin typeface="Cambria" panose="02040503050406030204" pitchFamily="18" charset="0"/>
            </a:endParaRP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F9894FC7-B3AE-F08B-4D73-9A87BF4708F9}"/>
              </a:ext>
            </a:extLst>
          </p:cNvPr>
          <p:cNvSpPr txBox="1">
            <a:spLocks/>
          </p:cNvSpPr>
          <p:nvPr/>
        </p:nvSpPr>
        <p:spPr>
          <a:xfrm>
            <a:off x="525976" y="4202504"/>
            <a:ext cx="1524223" cy="6506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D" sz="2200" dirty="0">
                <a:solidFill>
                  <a:srgbClr val="21211E"/>
                </a:solidFill>
                <a:latin typeface="Cambria" panose="02040503050406030204" pitchFamily="18" charset="0"/>
              </a:rPr>
              <a:t>The </a:t>
            </a:r>
            <a:r>
              <a:rPr lang="en-ID" sz="2200" b="1" dirty="0">
                <a:solidFill>
                  <a:srgbClr val="942093"/>
                </a:solidFill>
                <a:latin typeface="Cambria" panose="02040503050406030204" pitchFamily="18" charset="0"/>
              </a:rPr>
              <a:t>iconic</a:t>
            </a:r>
            <a:endParaRPr lang="en-ID" sz="2200" dirty="0">
              <a:latin typeface="Cambria" panose="02040503050406030204" pitchFamily="18" charset="0"/>
            </a:endParaRPr>
          </a:p>
        </p:txBody>
      </p:sp>
      <p:cxnSp>
        <p:nvCxnSpPr>
          <p:cNvPr id="62" name="Curved Connector 61">
            <a:extLst>
              <a:ext uri="{FF2B5EF4-FFF2-40B4-BE49-F238E27FC236}">
                <a16:creationId xmlns:a16="http://schemas.microsoft.com/office/drawing/2014/main" id="{E41FE5CC-FF2A-5174-E735-B2D162D8469A}"/>
              </a:ext>
            </a:extLst>
          </p:cNvPr>
          <p:cNvCxnSpPr>
            <a:cxnSpLocks/>
            <a:stCxn id="4" idx="2"/>
          </p:cNvCxnSpPr>
          <p:nvPr/>
        </p:nvCxnSpPr>
        <p:spPr>
          <a:xfrm rot="5400000">
            <a:off x="1744790" y="3077817"/>
            <a:ext cx="868967" cy="1392605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urved Connector 56">
            <a:extLst>
              <a:ext uri="{FF2B5EF4-FFF2-40B4-BE49-F238E27FC236}">
                <a16:creationId xmlns:a16="http://schemas.microsoft.com/office/drawing/2014/main" id="{0018F5BA-A68C-EF48-4ED0-9BB0A6D88A2A}"/>
              </a:ext>
            </a:extLst>
          </p:cNvPr>
          <p:cNvCxnSpPr>
            <a:cxnSpLocks/>
            <a:stCxn id="12" idx="2"/>
            <a:endCxn id="25" idx="0"/>
          </p:cNvCxnSpPr>
          <p:nvPr/>
        </p:nvCxnSpPr>
        <p:spPr>
          <a:xfrm rot="5400000">
            <a:off x="3570512" y="3656853"/>
            <a:ext cx="865954" cy="237543"/>
          </a:xfrm>
          <a:prstGeom prst="curvedConnector3">
            <a:avLst>
              <a:gd name="adj1" fmla="val 50000"/>
            </a:avLst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urved Connector 64">
            <a:extLst>
              <a:ext uri="{FF2B5EF4-FFF2-40B4-BE49-F238E27FC236}">
                <a16:creationId xmlns:a16="http://schemas.microsoft.com/office/drawing/2014/main" id="{73587726-DB0B-CA37-0101-DF6D373EC17E}"/>
              </a:ext>
            </a:extLst>
          </p:cNvPr>
          <p:cNvCxnSpPr>
            <a:cxnSpLocks/>
            <a:stCxn id="19" idx="2"/>
            <a:endCxn id="14" idx="0"/>
          </p:cNvCxnSpPr>
          <p:nvPr/>
        </p:nvCxnSpPr>
        <p:spPr>
          <a:xfrm rot="5400000">
            <a:off x="6863277" y="2928844"/>
            <a:ext cx="858860" cy="1686467"/>
          </a:xfrm>
          <a:prstGeom prst="curvedConnector3">
            <a:avLst>
              <a:gd name="adj1" fmla="val 50000"/>
            </a:avLst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urved Connector 26">
            <a:extLst>
              <a:ext uri="{FF2B5EF4-FFF2-40B4-BE49-F238E27FC236}">
                <a16:creationId xmlns:a16="http://schemas.microsoft.com/office/drawing/2014/main" id="{18101AFF-7ECC-69E0-AD3C-155C0269AD91}"/>
              </a:ext>
            </a:extLst>
          </p:cNvPr>
          <p:cNvCxnSpPr>
            <a:cxnSpLocks/>
            <a:stCxn id="15" idx="2"/>
            <a:endCxn id="38" idx="0"/>
          </p:cNvCxnSpPr>
          <p:nvPr/>
        </p:nvCxnSpPr>
        <p:spPr>
          <a:xfrm rot="5400000">
            <a:off x="4689555" y="3500564"/>
            <a:ext cx="862407" cy="546573"/>
          </a:xfrm>
          <a:prstGeom prst="curvedConnector3">
            <a:avLst>
              <a:gd name="adj1" fmla="val 50000"/>
            </a:avLst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>
            <a:extLst>
              <a:ext uri="{FF2B5EF4-FFF2-40B4-BE49-F238E27FC236}">
                <a16:creationId xmlns:a16="http://schemas.microsoft.com/office/drawing/2014/main" id="{8C9155EB-7A81-1C56-CC07-16C3C493416F}"/>
              </a:ext>
            </a:extLst>
          </p:cNvPr>
          <p:cNvGrpSpPr/>
          <p:nvPr/>
        </p:nvGrpSpPr>
        <p:grpSpPr>
          <a:xfrm>
            <a:off x="582196" y="5575402"/>
            <a:ext cx="2120907" cy="1116804"/>
            <a:chOff x="7466425" y="4027465"/>
            <a:chExt cx="2993857" cy="1548000"/>
          </a:xfrm>
        </p:grpSpPr>
        <p:pic>
          <p:nvPicPr>
            <p:cNvPr id="68" name="Graphic 67" descr="Cone with solid fill">
              <a:extLst>
                <a:ext uri="{FF2B5EF4-FFF2-40B4-BE49-F238E27FC236}">
                  <a16:creationId xmlns:a16="http://schemas.microsoft.com/office/drawing/2014/main" id="{1D9B9827-20F9-D0D5-F438-C78CD5255D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9" name="Graphic 68" descr="Cube with solid fill">
              <a:extLst>
                <a:ext uri="{FF2B5EF4-FFF2-40B4-BE49-F238E27FC236}">
                  <a16:creationId xmlns:a16="http://schemas.microsoft.com/office/drawing/2014/main" id="{382C35AD-506F-C12A-2CA9-D17DB9746FA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0" name="Graphic 69" descr="Cylinder with solid fill">
              <a:extLst>
                <a:ext uri="{FF2B5EF4-FFF2-40B4-BE49-F238E27FC236}">
                  <a16:creationId xmlns:a16="http://schemas.microsoft.com/office/drawing/2014/main" id="{F0237F0E-EE5C-950C-B71A-84681A95575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5209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449"/>
    </mc:Choice>
    <mc:Fallback xmlns="">
      <p:transition spd="slow" advTm="226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31A02-5BFF-F3D5-1A15-CFD3B74AC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EEB2EAF5-3B42-73A9-FBE0-48AC5B8CFE08}"/>
              </a:ext>
            </a:extLst>
          </p:cNvPr>
          <p:cNvSpPr/>
          <p:nvPr/>
        </p:nvSpPr>
        <p:spPr>
          <a:xfrm>
            <a:off x="517868" y="750877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Exercise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84F6A2B-8AAB-2947-86B8-4B7DBE17B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531529"/>
            <a:ext cx="11011521" cy="459749"/>
          </a:xfrm>
        </p:spPr>
        <p:txBody>
          <a:bodyPr vert="horz" lIns="91440" tIns="45720" rIns="91440" bIns="45720" rtlCol="0">
            <a:noAutofit/>
          </a:bodyPr>
          <a:lstStyle/>
          <a:p>
            <a:pPr marL="403225" lvl="0" indent="-342900" algn="just" defTabSz="1689100">
              <a:lnSpc>
                <a:spcPct val="90000"/>
              </a:lnSpc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Create 2 short sentences using the </a:t>
            </a:r>
            <a:r>
              <a:rPr lang="en-US" sz="2200" i="1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simple present 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and </a:t>
            </a:r>
            <a:r>
              <a:rPr lang="en-US" sz="2200" i="1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adjectives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 to describe: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2DA568-624F-0DBE-35A2-847A3BC5CC8B}"/>
              </a:ext>
            </a:extLst>
          </p:cNvPr>
          <p:cNvSpPr txBox="1"/>
          <p:nvPr/>
        </p:nvSpPr>
        <p:spPr>
          <a:xfrm>
            <a:off x="517868" y="5783957"/>
            <a:ext cx="51730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ID" sz="2000" i="0" u="none" strike="noStrike" dirty="0">
                <a:effectLst/>
                <a:latin typeface="Cambria" panose="02040503050406030204" pitchFamily="18" charset="0"/>
              </a:rPr>
              <a:t>Source:</a:t>
            </a:r>
            <a:r>
              <a:rPr lang="en-ID" sz="2000" dirty="0">
                <a:latin typeface="Cambria" panose="02040503050406030204" pitchFamily="18" charset="0"/>
              </a:rPr>
              <a:t> </a:t>
            </a:r>
            <a:r>
              <a:rPr lang="en-ID" sz="2000" i="0" u="none" strike="noStrike" dirty="0">
                <a:effectLst/>
                <a:latin typeface="Cambria" panose="02040503050406030204" pitchFamily="18" charset="0"/>
              </a:rPr>
              <a:t>https://</a:t>
            </a:r>
            <a:r>
              <a:rPr lang="en-ID" sz="2000" i="0" u="none" strike="noStrike" dirty="0" err="1">
                <a:effectLst/>
                <a:latin typeface="Cambria" panose="02040503050406030204" pitchFamily="18" charset="0"/>
              </a:rPr>
              <a:t>shorturl.at</a:t>
            </a:r>
            <a:r>
              <a:rPr lang="en-ID" sz="2000" i="0" u="none" strike="noStrike" dirty="0">
                <a:effectLst/>
                <a:latin typeface="Cambria" panose="02040503050406030204" pitchFamily="18" charset="0"/>
              </a:rPr>
              <a:t>/</a:t>
            </a:r>
            <a:r>
              <a:rPr lang="en-ID" sz="2000" i="0" u="none" strike="noStrike" dirty="0" err="1">
                <a:effectLst/>
                <a:latin typeface="Cambria" panose="02040503050406030204" pitchFamily="18" charset="0"/>
              </a:rPr>
              <a:t>xUynW</a:t>
            </a:r>
            <a:endParaRPr lang="en-ID" sz="2000" i="0" u="none" strike="noStrike" dirty="0">
              <a:effectLst/>
              <a:latin typeface="Cambria" panose="02040503050406030204" pitchFamily="18" charset="0"/>
            </a:endParaRPr>
          </a:p>
        </p:txBody>
      </p:sp>
      <p:pic>
        <p:nvPicPr>
          <p:cNvPr id="7" name="Picture 6" descr="A house with a tree and a bench&#10;&#10;AI-generated content may be incorrect.">
            <a:extLst>
              <a:ext uri="{FF2B5EF4-FFF2-40B4-BE49-F238E27FC236}">
                <a16:creationId xmlns:a16="http://schemas.microsoft.com/office/drawing/2014/main" id="{F168CBCF-0B9B-67FA-850F-27CE5BF0CA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576" y="1991278"/>
            <a:ext cx="5539810" cy="3744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082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541"/>
    </mc:Choice>
    <mc:Fallback xmlns="">
      <p:transition spd="slow" advTm="158541"/>
    </mc:Fallback>
  </mc:AlternateContent>
  <p:extLst>
    <p:ext uri="{E180D4A7-C9FB-4DFB-919C-405C955672EB}">
      <p14:showEvtLst xmlns:p14="http://schemas.microsoft.com/office/powerpoint/2010/main">
        <p14:playEvt time="108535" objId="4"/>
        <p14:stopEvt time="138991" objId="4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31A02-5BFF-F3D5-1A15-CFD3B74AC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EEB2EAF5-3B42-73A9-FBE0-48AC5B8CFE08}"/>
              </a:ext>
            </a:extLst>
          </p:cNvPr>
          <p:cNvSpPr/>
          <p:nvPr/>
        </p:nvSpPr>
        <p:spPr>
          <a:xfrm>
            <a:off x="517868" y="750877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Discussion</a:t>
            </a:r>
            <a:endParaRPr lang="en-US" sz="3500" b="1" dirty="0">
              <a:solidFill>
                <a:schemeClr val="tx1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84F6A2B-8AAB-2947-86B8-4B7DBE17BB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6461" y="1806382"/>
            <a:ext cx="5822139" cy="2357845"/>
          </a:xfrm>
        </p:spPr>
        <p:txBody>
          <a:bodyPr vert="horz" lIns="91440" tIns="45720" rIns="91440" bIns="45720" rtlCol="0">
            <a:noAutofit/>
          </a:bodyPr>
          <a:lstStyle/>
          <a:p>
            <a:pPr marL="504825" lvl="0" indent="-457200" algn="just" defTabSz="1689100">
              <a:lnSpc>
                <a:spcPct val="90000"/>
              </a:lnSpc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The beautiful house </a:t>
            </a:r>
            <a:r>
              <a:rPr lang="en-US" sz="2200" b="1" dirty="0">
                <a:latin typeface="Cambria" panose="02040503050406030204" pitchFamily="18" charset="0"/>
                <a:cs typeface="Cambria"/>
              </a:rPr>
              <a:t>has</a:t>
            </a:r>
            <a:r>
              <a:rPr lang="en-US" sz="2200" dirty="0">
                <a:latin typeface="Cambria" panose="02040503050406030204" pitchFamily="18" charset="0"/>
                <a:cs typeface="Cambria"/>
              </a:rPr>
              <a:t> two stories.</a:t>
            </a:r>
          </a:p>
          <a:p>
            <a:pPr marL="504825" lvl="0" indent="-457200" algn="just" defTabSz="1689100">
              <a:lnSpc>
                <a:spcPct val="90000"/>
              </a:lnSpc>
              <a:buAutoNum type="arabicPeriod"/>
            </a:pPr>
            <a:r>
              <a:rPr lang="en-US" sz="2200" dirty="0">
                <a:latin typeface="Cambria" panose="02040503050406030204" pitchFamily="18" charset="0"/>
                <a:cs typeface="Cambria"/>
              </a:rPr>
              <a:t>It </a:t>
            </a:r>
            <a:r>
              <a:rPr lang="en-US" sz="2200" b="1" dirty="0">
                <a:latin typeface="Cambria" panose="02040503050406030204" pitchFamily="18" charset="0"/>
                <a:cs typeface="Cambria"/>
              </a:rPr>
              <a:t>has</a:t>
            </a:r>
            <a:r>
              <a:rPr lang="en-US" sz="2200" dirty="0">
                <a:latin typeface="Cambria" panose="02040503050406030204" pitchFamily="18" charset="0"/>
                <a:cs typeface="Cambria"/>
              </a:rPr>
              <a:t> trapezoid red roofs and a rectangle door. </a:t>
            </a:r>
          </a:p>
          <a:p>
            <a:pPr marL="504825" lvl="0" indent="-457200" algn="just" defTabSz="1689100">
              <a:lnSpc>
                <a:spcPct val="90000"/>
              </a:lnSpc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The owner </a:t>
            </a:r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places 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brown wooden fence in front of the house.</a:t>
            </a:r>
          </a:p>
          <a:p>
            <a:pPr marL="504825" lvl="0" indent="-457200" algn="just" defTabSz="1689100">
              <a:lnSpc>
                <a:spcPct val="90000"/>
              </a:lnSpc>
              <a:buAutoNum type="arabicPeriod"/>
            </a:pPr>
            <a:r>
              <a:rPr lang="en-US" sz="2200" dirty="0">
                <a:latin typeface="Cambria" panose="02040503050406030204" pitchFamily="18" charset="0"/>
                <a:cs typeface="Cambria"/>
              </a:rPr>
              <a:t>There </a:t>
            </a:r>
            <a:r>
              <a:rPr lang="en-US" sz="2200" b="1" dirty="0">
                <a:latin typeface="Cambria" panose="02040503050406030204" pitchFamily="18" charset="0"/>
                <a:cs typeface="Cambria"/>
              </a:rPr>
              <a:t>are</a:t>
            </a:r>
            <a:r>
              <a:rPr lang="en-US" sz="2200" dirty="0">
                <a:latin typeface="Cambria" panose="02040503050406030204" pitchFamily="18" charset="0"/>
                <a:cs typeface="Cambria"/>
              </a:rPr>
              <a:t> big trees around the house.</a:t>
            </a:r>
            <a:endParaRPr lang="en-US" sz="2200" dirty="0">
              <a:solidFill>
                <a:schemeClr val="tx1"/>
              </a:solidFill>
              <a:latin typeface="Cambria" panose="02040503050406030204" pitchFamily="18" charset="0"/>
              <a:cs typeface="Camb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2DA568-624F-0DBE-35A2-847A3BC5CC8B}"/>
              </a:ext>
            </a:extLst>
          </p:cNvPr>
          <p:cNvSpPr txBox="1"/>
          <p:nvPr/>
        </p:nvSpPr>
        <p:spPr>
          <a:xfrm>
            <a:off x="517869" y="5497298"/>
            <a:ext cx="519713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ID" sz="2000" i="0" u="none" strike="noStrike" dirty="0">
                <a:effectLst/>
                <a:latin typeface="Cambria" panose="02040503050406030204" pitchFamily="18" charset="0"/>
              </a:rPr>
              <a:t>Source:</a:t>
            </a:r>
            <a:r>
              <a:rPr lang="en-ID" sz="2000" dirty="0">
                <a:latin typeface="Cambria" panose="02040503050406030204" pitchFamily="18" charset="0"/>
              </a:rPr>
              <a:t> </a:t>
            </a:r>
            <a:r>
              <a:rPr lang="en-ID" sz="2000" i="0" u="none" strike="noStrike" dirty="0">
                <a:effectLst/>
                <a:latin typeface="Cambria" panose="02040503050406030204" pitchFamily="18" charset="0"/>
              </a:rPr>
              <a:t>https://</a:t>
            </a:r>
            <a:r>
              <a:rPr lang="en-ID" sz="2000" i="0" u="none" strike="noStrike" dirty="0" err="1">
                <a:effectLst/>
                <a:latin typeface="Cambria" panose="02040503050406030204" pitchFamily="18" charset="0"/>
              </a:rPr>
              <a:t>shorturl.at</a:t>
            </a:r>
            <a:r>
              <a:rPr lang="en-ID" sz="2000" i="0" u="none" strike="noStrike" dirty="0">
                <a:effectLst/>
                <a:latin typeface="Cambria" panose="02040503050406030204" pitchFamily="18" charset="0"/>
              </a:rPr>
              <a:t>/</a:t>
            </a:r>
            <a:r>
              <a:rPr lang="en-ID" sz="2000" i="0" u="none" strike="noStrike" dirty="0" err="1">
                <a:effectLst/>
                <a:latin typeface="Cambria" panose="02040503050406030204" pitchFamily="18" charset="0"/>
              </a:rPr>
              <a:t>xUynW</a:t>
            </a:r>
            <a:endParaRPr lang="en-ID" sz="2000" i="0" u="none" strike="noStrike" dirty="0">
              <a:effectLst/>
              <a:latin typeface="Cambria" panose="02040503050406030204" pitchFamily="18" charset="0"/>
            </a:endParaRPr>
          </a:p>
        </p:txBody>
      </p:sp>
      <p:pic>
        <p:nvPicPr>
          <p:cNvPr id="7" name="Picture 6" descr="A house with a tree and a bench&#10;&#10;AI-generated content may be incorrect.">
            <a:extLst>
              <a:ext uri="{FF2B5EF4-FFF2-40B4-BE49-F238E27FC236}">
                <a16:creationId xmlns:a16="http://schemas.microsoft.com/office/drawing/2014/main" id="{F168CBCF-0B9B-67FA-850F-27CE5BF0C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328" y="1806382"/>
            <a:ext cx="5197133" cy="351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2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635"/>
    </mc:Choice>
    <mc:Fallback xmlns="">
      <p:transition spd="slow" advTm="17663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B3F1AB-C6DA-153A-FC86-FF5EC68E6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avy 3D art">
            <a:extLst>
              <a:ext uri="{FF2B5EF4-FFF2-40B4-BE49-F238E27FC236}">
                <a16:creationId xmlns:a16="http://schemas.microsoft.com/office/drawing/2014/main" id="{28CB887D-2DF7-7A59-374D-875F167135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3" t="20950" r="-1" b="6762"/>
          <a:stretch/>
        </p:blipFill>
        <p:spPr>
          <a:xfrm>
            <a:off x="-13231" y="10"/>
            <a:ext cx="12191980" cy="685799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3997CA96-9057-9DF5-7F8D-7F0BA086A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0920" y="5737860"/>
            <a:ext cx="4727183" cy="960120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500" b="1" dirty="0">
                <a:latin typeface="Cambria" panose="02040503050406030204" pitchFamily="18" charset="0"/>
              </a:rPr>
              <a:t>Present Progressive Tense</a:t>
            </a:r>
          </a:p>
        </p:txBody>
      </p:sp>
    </p:spTree>
    <p:extLst>
      <p:ext uri="{BB962C8B-B14F-4D97-AF65-F5344CB8AC3E}">
        <p14:creationId xmlns:p14="http://schemas.microsoft.com/office/powerpoint/2010/main" val="156085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8"/>
    </mc:Choice>
    <mc:Fallback xmlns="">
      <p:transition spd="slow" advTm="3083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C91DA-31A3-160B-4AF6-A0AC19E1B2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70D10677-917C-8E73-11D5-E89C3CB5E33F}"/>
              </a:ext>
            </a:extLst>
          </p:cNvPr>
          <p:cNvSpPr/>
          <p:nvPr/>
        </p:nvSpPr>
        <p:spPr>
          <a:xfrm>
            <a:off x="517868" y="750876"/>
            <a:ext cx="8732520" cy="759875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Shapes in Motions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00278ED0-0B80-0B0A-1893-76572D86EDF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99259" y="4374587"/>
              <a:ext cx="2" cy="2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00278ED0-0B80-0B0A-1893-76572D86EDF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699259" y="4374587"/>
                <a:ext cx="2" cy="2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16B74865-1CDA-85D2-2EF6-18396C9544D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6045" t="7540" r="4625" b="27989"/>
          <a:stretch/>
        </p:blipFill>
        <p:spPr>
          <a:xfrm>
            <a:off x="517868" y="1872246"/>
            <a:ext cx="6066302" cy="370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8FC5A64-C132-2954-BE26-5FFDAEA99DAC}"/>
              </a:ext>
            </a:extLst>
          </p:cNvPr>
          <p:cNvSpPr txBox="1"/>
          <p:nvPr/>
        </p:nvSpPr>
        <p:spPr>
          <a:xfrm>
            <a:off x="253172" y="5644996"/>
            <a:ext cx="633099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Source: </a:t>
            </a:r>
            <a:r>
              <a:rPr lang="en-US" sz="2000" dirty="0">
                <a:latin typeface="Cambria" panose="02040503050406030204" pitchFamily="18" charset="0"/>
                <a:hlinkClick r:id="rId8"/>
              </a:rPr>
              <a:t>https://shorturl.at/TRHAR</a:t>
            </a:r>
            <a:r>
              <a:rPr 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3" name="Line Callout 2 12">
            <a:extLst>
              <a:ext uri="{FF2B5EF4-FFF2-40B4-BE49-F238E27FC236}">
                <a16:creationId xmlns:a16="http://schemas.microsoft.com/office/drawing/2014/main" id="{FFD565B9-C044-DCFA-6F14-6FAAA7AFDB3D}"/>
              </a:ext>
            </a:extLst>
          </p:cNvPr>
          <p:cNvSpPr/>
          <p:nvPr/>
        </p:nvSpPr>
        <p:spPr>
          <a:xfrm>
            <a:off x="7261985" y="2178492"/>
            <a:ext cx="3441089" cy="759875"/>
          </a:xfrm>
          <a:prstGeom prst="borderCallout2">
            <a:avLst>
              <a:gd name="adj1" fmla="val 19350"/>
              <a:gd name="adj2" fmla="val -1729"/>
              <a:gd name="adj3" fmla="val 20551"/>
              <a:gd name="adj4" fmla="val -9809"/>
              <a:gd name="adj5" fmla="val 30565"/>
              <a:gd name="adj6" fmla="val -1480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200" dirty="0">
                <a:latin typeface="Cambria" panose="02040503050406030204" pitchFamily="18" charset="0"/>
              </a:rPr>
              <a:t>What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 is </a:t>
            </a:r>
            <a:r>
              <a:rPr lang="en-US" sz="2200" dirty="0">
                <a:latin typeface="Cambria" panose="02040503050406030204" pitchFamily="18" charset="0"/>
              </a:rPr>
              <a:t>the man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doing</a:t>
            </a:r>
            <a:r>
              <a:rPr lang="en-US" sz="2200" dirty="0">
                <a:latin typeface="Cambria" panose="02040503050406030204" pitchFamily="18" charset="0"/>
              </a:rPr>
              <a:t>?</a:t>
            </a:r>
          </a:p>
        </p:txBody>
      </p:sp>
      <p:sp>
        <p:nvSpPr>
          <p:cNvPr id="14" name="Line Callout 2 13">
            <a:extLst>
              <a:ext uri="{FF2B5EF4-FFF2-40B4-BE49-F238E27FC236}">
                <a16:creationId xmlns:a16="http://schemas.microsoft.com/office/drawing/2014/main" id="{24E8C78D-2A79-4C7A-47E1-2FB779F1DA64}"/>
              </a:ext>
            </a:extLst>
          </p:cNvPr>
          <p:cNvSpPr/>
          <p:nvPr/>
        </p:nvSpPr>
        <p:spPr>
          <a:xfrm>
            <a:off x="7245456" y="3142677"/>
            <a:ext cx="3441089" cy="765961"/>
          </a:xfrm>
          <a:prstGeom prst="borderCallout2">
            <a:avLst>
              <a:gd name="adj1" fmla="val 19350"/>
              <a:gd name="adj2" fmla="val -1729"/>
              <a:gd name="adj3" fmla="val 20551"/>
              <a:gd name="adj4" fmla="val -9809"/>
              <a:gd name="adj5" fmla="val 30565"/>
              <a:gd name="adj6" fmla="val -1480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He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spinning 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a wheel.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FB9370A-6DF9-0531-8206-6A3A7C93F29D}"/>
              </a:ext>
            </a:extLst>
          </p:cNvPr>
          <p:cNvGrpSpPr/>
          <p:nvPr/>
        </p:nvGrpSpPr>
        <p:grpSpPr>
          <a:xfrm>
            <a:off x="9553225" y="572411"/>
            <a:ext cx="2120907" cy="1116804"/>
            <a:chOff x="7466425" y="4027465"/>
            <a:chExt cx="2993857" cy="1548000"/>
          </a:xfrm>
        </p:grpSpPr>
        <p:pic>
          <p:nvPicPr>
            <p:cNvPr id="3" name="Graphic 2" descr="Cone with solid fill">
              <a:extLst>
                <a:ext uri="{FF2B5EF4-FFF2-40B4-BE49-F238E27FC236}">
                  <a16:creationId xmlns:a16="http://schemas.microsoft.com/office/drawing/2014/main" id="{3BCCE783-D8A2-41AC-74D7-295B88242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4" name="Graphic 3" descr="Cube with solid fill">
              <a:extLst>
                <a:ext uri="{FF2B5EF4-FFF2-40B4-BE49-F238E27FC236}">
                  <a16:creationId xmlns:a16="http://schemas.microsoft.com/office/drawing/2014/main" id="{5945DFAD-1C22-4877-AB4C-B2A39522CB0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3D41BFAC-1EEE-426A-061C-9A65A466E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5897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659"/>
    </mc:Choice>
    <mc:Fallback xmlns="">
      <p:transition spd="slow" advTm="78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01DAD-7137-927D-3A99-55558F797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09A8908C-552D-7943-8680-0F52B886645B}"/>
              </a:ext>
            </a:extLst>
          </p:cNvPr>
          <p:cNvSpPr/>
          <p:nvPr/>
        </p:nvSpPr>
        <p:spPr>
          <a:xfrm>
            <a:off x="517868" y="750877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Use of Present Progressive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07D2F-C3E5-BFBD-2181-933BB2E5B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7" y="1625540"/>
            <a:ext cx="11398830" cy="932552"/>
          </a:xfrm>
        </p:spPr>
        <p:txBody>
          <a:bodyPr vert="horz" lIns="91440" tIns="45720" rIns="91440" bIns="45720" rtlCol="0">
            <a:noAutofit/>
          </a:bodyPr>
          <a:lstStyle/>
          <a:p>
            <a:pPr marL="403225" lvl="0" indent="-342900" algn="just" defTabSz="1689100">
              <a:lnSpc>
                <a:spcPct val="90000"/>
              </a:lnSpc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Use the present progressive for: </a:t>
            </a:r>
          </a:p>
          <a:p>
            <a:pPr marL="284163" indent="-284163">
              <a:buFont typeface="Arial" panose="020B0604020202020204" pitchFamily="34" charset="0"/>
              <a:buAutoNum type="arabicPeriod"/>
            </a:pPr>
            <a:r>
              <a:rPr lang="en-US" sz="22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something happening/ not happening </a:t>
            </a:r>
            <a:r>
              <a:rPr lang="en-US" sz="22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right now</a:t>
            </a:r>
            <a:r>
              <a:rPr lang="en-US" sz="22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en-ID" sz="22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or </a:t>
            </a:r>
            <a:r>
              <a:rPr lang="en-ID" sz="2200" dirty="0">
                <a:solidFill>
                  <a:srgbClr val="222222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talking about </a:t>
            </a:r>
            <a:r>
              <a:rPr lang="en-ID" sz="2200" dirty="0">
                <a:solidFill>
                  <a:srgbClr val="222222"/>
                </a:solidFill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current trends</a:t>
            </a:r>
            <a:r>
              <a:rPr lang="en-ID" sz="2200" dirty="0">
                <a:solidFill>
                  <a:srgbClr val="222222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. 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E.g.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36BA93D-DF74-505A-278D-76697FB9F496}"/>
              </a:ext>
            </a:extLst>
          </p:cNvPr>
          <p:cNvSpPr txBox="1">
            <a:spLocks/>
          </p:cNvSpPr>
          <p:nvPr/>
        </p:nvSpPr>
        <p:spPr>
          <a:xfrm>
            <a:off x="517867" y="3612606"/>
            <a:ext cx="8732521" cy="5014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675" indent="-263525" defTabSz="1689100">
              <a:lnSpc>
                <a:spcPct val="90000"/>
              </a:lnSpc>
              <a:buFont typeface="+mj-lt"/>
              <a:buAutoNum type="arabicPeriod" startAt="2"/>
            </a:pPr>
            <a:r>
              <a:rPr lang="en-US" sz="22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for actions that are </a:t>
            </a:r>
            <a:r>
              <a:rPr lang="en-US" sz="22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still happening </a:t>
            </a:r>
            <a:r>
              <a:rPr lang="en-US" sz="22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at the time of speaking</a:t>
            </a:r>
            <a:r>
              <a:rPr lang="en-ID" sz="2200" dirty="0">
                <a:effectLst/>
                <a:latin typeface="Cambria" panose="02040503050406030204" pitchFamily="18" charset="0"/>
              </a:rPr>
              <a:t> </a:t>
            </a:r>
            <a:endParaRPr lang="en-ID" sz="2200" dirty="0">
              <a:latin typeface="Cambria" panose="02040503050406030204" pitchFamily="18" charset="0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1BAD16B-57C0-9FA6-11EA-2F6472E4DB5B}"/>
              </a:ext>
            </a:extLst>
          </p:cNvPr>
          <p:cNvSpPr/>
          <p:nvPr/>
        </p:nvSpPr>
        <p:spPr>
          <a:xfrm>
            <a:off x="792565" y="2517903"/>
            <a:ext cx="10059919" cy="911098"/>
          </a:xfrm>
          <a:prstGeom prst="roundRect">
            <a:avLst/>
          </a:prstGeom>
          <a:solidFill>
            <a:srgbClr val="D2E1F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Most teenage girls in Indonesia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are following</a:t>
            </a:r>
            <a:r>
              <a:rPr lang="en-US" sz="2200" dirty="0">
                <a:solidFill>
                  <a:schemeClr val="accent4">
                    <a:lumMod val="75000"/>
                  </a:schemeClr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lang="en-US" sz="22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the updates on Korean pop culture</a:t>
            </a:r>
            <a:r>
              <a:rPr lang="en-ID" sz="2200" dirty="0">
                <a:solidFill>
                  <a:schemeClr val="tx1"/>
                </a:solidFill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93CAE4D-11AD-0A03-77B1-EF3C9840AA34}"/>
              </a:ext>
            </a:extLst>
          </p:cNvPr>
          <p:cNvSpPr/>
          <p:nvPr/>
        </p:nvSpPr>
        <p:spPr>
          <a:xfrm>
            <a:off x="792565" y="4128787"/>
            <a:ext cx="8880824" cy="727143"/>
          </a:xfrm>
          <a:prstGeom prst="roundRect">
            <a:avLst/>
          </a:prstGeom>
          <a:solidFill>
            <a:srgbClr val="9DCFB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I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am teaching 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English for Mathematics.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125407B-8DA5-B230-1D82-9E7F8AB37CE6}"/>
              </a:ext>
            </a:extLst>
          </p:cNvPr>
          <p:cNvSpPr txBox="1">
            <a:spLocks/>
          </p:cNvSpPr>
          <p:nvPr/>
        </p:nvSpPr>
        <p:spPr>
          <a:xfrm>
            <a:off x="517867" y="5168553"/>
            <a:ext cx="8732521" cy="5014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675" indent="-263525" defTabSz="1689100">
              <a:lnSpc>
                <a:spcPct val="90000"/>
              </a:lnSpc>
              <a:buFont typeface="+mj-lt"/>
              <a:buAutoNum type="arabicPeriod" startAt="3"/>
            </a:pPr>
            <a:r>
              <a:rPr lang="en-US" sz="2200" dirty="0">
                <a:solidFill>
                  <a:srgbClr val="222222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for </a:t>
            </a:r>
            <a:r>
              <a:rPr lang="en-US" sz="220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temporary situation</a:t>
            </a:r>
            <a:endParaRPr lang="en-ID" sz="2200" dirty="0">
              <a:highlight>
                <a:srgbClr val="FFFF00"/>
              </a:highlight>
              <a:latin typeface="Cambria" panose="020405030504060302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FC9D1B2-6042-0C96-E4EA-258572A76CB1}"/>
              </a:ext>
            </a:extLst>
          </p:cNvPr>
          <p:cNvSpPr/>
          <p:nvPr/>
        </p:nvSpPr>
        <p:spPr>
          <a:xfrm>
            <a:off x="792566" y="5684734"/>
            <a:ext cx="7737824" cy="72714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She </a:t>
            </a:r>
            <a:r>
              <a:rPr lang="en-US" sz="22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 teaching </a:t>
            </a: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Math to the first graders.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041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878"/>
    </mc:Choice>
    <mc:Fallback xmlns="">
      <p:transition spd="slow" advTm="287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676BD-48E3-6FA8-57CB-C7DCD071D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F3E58CA8-E35C-6AD5-C243-0622C1203DB3}"/>
              </a:ext>
            </a:extLst>
          </p:cNvPr>
          <p:cNvSpPr/>
          <p:nvPr/>
        </p:nvSpPr>
        <p:spPr>
          <a:xfrm>
            <a:off x="517868" y="907289"/>
            <a:ext cx="6198536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25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Positive &amp; Negative Sentences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BEEFF912-79CA-A208-D3E4-AE4B750C89AA}"/>
              </a:ext>
            </a:extLst>
          </p:cNvPr>
          <p:cNvSpPr/>
          <p:nvPr/>
        </p:nvSpPr>
        <p:spPr>
          <a:xfrm>
            <a:off x="6716404" y="1631756"/>
            <a:ext cx="3248186" cy="5002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Present participle</a:t>
            </a:r>
          </a:p>
        </p:txBody>
      </p:sp>
      <p:cxnSp>
        <p:nvCxnSpPr>
          <p:cNvPr id="36" name="Curved Connector 35">
            <a:extLst>
              <a:ext uri="{FF2B5EF4-FFF2-40B4-BE49-F238E27FC236}">
                <a16:creationId xmlns:a16="http://schemas.microsoft.com/office/drawing/2014/main" id="{877C90E1-16AF-2A15-13D2-189C19E18644}"/>
              </a:ext>
            </a:extLst>
          </p:cNvPr>
          <p:cNvCxnSpPr>
            <a:cxnSpLocks/>
            <a:stCxn id="7" idx="0"/>
            <a:endCxn id="27" idx="1"/>
          </p:cNvCxnSpPr>
          <p:nvPr/>
        </p:nvCxnSpPr>
        <p:spPr>
          <a:xfrm rot="5400000" flipH="1" flipV="1">
            <a:off x="5667968" y="1411665"/>
            <a:ext cx="578210" cy="1518662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7360BD7-C891-6111-31FD-E8A2D452BC13}"/>
              </a:ext>
            </a:extLst>
          </p:cNvPr>
          <p:cNvGrpSpPr/>
          <p:nvPr/>
        </p:nvGrpSpPr>
        <p:grpSpPr>
          <a:xfrm>
            <a:off x="437705" y="2460101"/>
            <a:ext cx="8585184" cy="1287608"/>
            <a:chOff x="517868" y="2204886"/>
            <a:chExt cx="8585184" cy="1287608"/>
          </a:xfrm>
        </p:grpSpPr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FFD1C393-72DF-9B5F-C92D-7A275CEE6765}"/>
                </a:ext>
              </a:extLst>
            </p:cNvPr>
            <p:cNvSpPr/>
            <p:nvPr/>
          </p:nvSpPr>
          <p:spPr>
            <a:xfrm>
              <a:off x="517868" y="2602451"/>
              <a:ext cx="2043029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>
                  <a:latin typeface="Cambria" panose="02040503050406030204" pitchFamily="18" charset="0"/>
                </a:rPr>
                <a:t>Umbu</a:t>
              </a:r>
              <a:endParaRPr lang="en-US" sz="2000" dirty="0">
                <a:latin typeface="Cambria" panose="02040503050406030204" pitchFamily="18" charset="0"/>
              </a:endParaRPr>
            </a:p>
          </p:txBody>
        </p:sp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68CDE0F3-7965-2FDC-8942-093A2067618E}"/>
                </a:ext>
              </a:extLst>
            </p:cNvPr>
            <p:cNvSpPr/>
            <p:nvPr/>
          </p:nvSpPr>
          <p:spPr>
            <a:xfrm>
              <a:off x="517868" y="2204886"/>
              <a:ext cx="2043029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SUBJECT</a:t>
              </a:r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213DEB2F-BCAB-4DB7-46C5-794D02A8723C}"/>
                </a:ext>
              </a:extLst>
            </p:cNvPr>
            <p:cNvSpPr/>
            <p:nvPr/>
          </p:nvSpPr>
          <p:spPr>
            <a:xfrm>
              <a:off x="2574545" y="2610047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is</a:t>
              </a:r>
            </a:p>
          </p:txBody>
        </p:sp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6B8626EA-EC26-6BFF-0DDA-12758C920772}"/>
                </a:ext>
              </a:extLst>
            </p:cNvPr>
            <p:cNvSpPr/>
            <p:nvPr/>
          </p:nvSpPr>
          <p:spPr>
            <a:xfrm>
              <a:off x="2560900" y="2212482"/>
              <a:ext cx="1802240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IS/ AM/ ARE</a:t>
              </a: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900A7994-49AF-953E-5FE7-6C72EC703074}"/>
                </a:ext>
              </a:extLst>
            </p:cNvPr>
            <p:cNvSpPr/>
            <p:nvPr/>
          </p:nvSpPr>
          <p:spPr>
            <a:xfrm>
              <a:off x="6179026" y="2602452"/>
              <a:ext cx="2924026" cy="411606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students’ grades.</a:t>
              </a: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95338CCD-4C71-4198-4443-3CF888FB70D3}"/>
                </a:ext>
              </a:extLst>
            </p:cNvPr>
            <p:cNvSpPr/>
            <p:nvPr/>
          </p:nvSpPr>
          <p:spPr>
            <a:xfrm>
              <a:off x="6179026" y="2204886"/>
              <a:ext cx="2924026" cy="389969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REST OF SENTENCE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9D8D63A6-C622-4ADC-8EE5-5A6D60DD54A7}"/>
                </a:ext>
              </a:extLst>
            </p:cNvPr>
            <p:cNvSpPr/>
            <p:nvPr/>
          </p:nvSpPr>
          <p:spPr>
            <a:xfrm>
              <a:off x="4376785" y="2602451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assessing</a:t>
              </a:r>
            </a:p>
          </p:txBody>
        </p:sp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38332053-CA3B-B53D-FB07-4BBB40C3812F}"/>
                </a:ext>
              </a:extLst>
            </p:cNvPr>
            <p:cNvSpPr/>
            <p:nvPr/>
          </p:nvSpPr>
          <p:spPr>
            <a:xfrm>
              <a:off x="4376785" y="2204886"/>
              <a:ext cx="1802240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VERB + ING</a:t>
              </a:r>
            </a:p>
          </p:txBody>
        </p:sp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E1F108D2-B893-C534-0194-ECF670BA95B4}"/>
                </a:ext>
              </a:extLst>
            </p:cNvPr>
            <p:cNvSpPr/>
            <p:nvPr/>
          </p:nvSpPr>
          <p:spPr>
            <a:xfrm>
              <a:off x="517868" y="3043675"/>
              <a:ext cx="2043029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The teachers</a:t>
              </a:r>
            </a:p>
          </p:txBody>
        </p:sp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F548F16E-52DD-83FD-A828-0F02F8F6BE15}"/>
                </a:ext>
              </a:extLst>
            </p:cNvPr>
            <p:cNvSpPr/>
            <p:nvPr/>
          </p:nvSpPr>
          <p:spPr>
            <a:xfrm>
              <a:off x="2574545" y="3051271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are</a:t>
              </a:r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0804719C-6286-425B-99AE-D498875EC58B}"/>
                </a:ext>
              </a:extLst>
            </p:cNvPr>
            <p:cNvSpPr/>
            <p:nvPr/>
          </p:nvSpPr>
          <p:spPr>
            <a:xfrm>
              <a:off x="6179026" y="3043675"/>
              <a:ext cx="2924026" cy="448819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the lesson.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3A359C7C-3421-F32A-8F38-FA4E7C17AD6D}"/>
                </a:ext>
              </a:extLst>
            </p:cNvPr>
            <p:cNvSpPr/>
            <p:nvPr/>
          </p:nvSpPr>
          <p:spPr>
            <a:xfrm>
              <a:off x="4376785" y="3043675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planning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C15AF89-9C6C-5596-F7B1-ECC2FD19EF3D}"/>
              </a:ext>
            </a:extLst>
          </p:cNvPr>
          <p:cNvGrpSpPr/>
          <p:nvPr/>
        </p:nvGrpSpPr>
        <p:grpSpPr>
          <a:xfrm>
            <a:off x="437706" y="4622663"/>
            <a:ext cx="9077104" cy="1276178"/>
            <a:chOff x="517869" y="2204886"/>
            <a:chExt cx="9077104" cy="1276178"/>
          </a:xfrm>
        </p:grpSpPr>
        <p:sp>
          <p:nvSpPr>
            <p:cNvPr id="45" name="Rounded Rectangle 44">
              <a:extLst>
                <a:ext uri="{FF2B5EF4-FFF2-40B4-BE49-F238E27FC236}">
                  <a16:creationId xmlns:a16="http://schemas.microsoft.com/office/drawing/2014/main" id="{84190A2B-105E-9A77-2F19-69A933FC57EF}"/>
                </a:ext>
              </a:extLst>
            </p:cNvPr>
            <p:cNvSpPr/>
            <p:nvPr/>
          </p:nvSpPr>
          <p:spPr>
            <a:xfrm>
              <a:off x="517869" y="2602451"/>
              <a:ext cx="20325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 err="1">
                  <a:latin typeface="Cambria" panose="02040503050406030204" pitchFamily="18" charset="0"/>
                </a:rPr>
                <a:t>Umbu</a:t>
              </a:r>
              <a:endParaRPr lang="en-US" sz="2000" dirty="0">
                <a:latin typeface="Cambria" panose="02040503050406030204" pitchFamily="18" charset="0"/>
              </a:endParaRPr>
            </a:p>
          </p:txBody>
        </p:sp>
        <p:sp>
          <p:nvSpPr>
            <p:cNvPr id="46" name="Rounded Rectangle 45">
              <a:extLst>
                <a:ext uri="{FF2B5EF4-FFF2-40B4-BE49-F238E27FC236}">
                  <a16:creationId xmlns:a16="http://schemas.microsoft.com/office/drawing/2014/main" id="{90FA8123-2FCF-79F8-2B28-89E69F1834A1}"/>
                </a:ext>
              </a:extLst>
            </p:cNvPr>
            <p:cNvSpPr/>
            <p:nvPr/>
          </p:nvSpPr>
          <p:spPr>
            <a:xfrm>
              <a:off x="517869" y="2204886"/>
              <a:ext cx="2032540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SUBJECT</a:t>
              </a:r>
            </a:p>
          </p:txBody>
        </p:sp>
        <p:sp>
          <p:nvSpPr>
            <p:cNvPr id="47" name="Rounded Rectangle 46">
              <a:extLst>
                <a:ext uri="{FF2B5EF4-FFF2-40B4-BE49-F238E27FC236}">
                  <a16:creationId xmlns:a16="http://schemas.microsoft.com/office/drawing/2014/main" id="{711F55EC-4689-D7B0-EA37-886778FE8909}"/>
                </a:ext>
              </a:extLst>
            </p:cNvPr>
            <p:cNvSpPr/>
            <p:nvPr/>
          </p:nvSpPr>
          <p:spPr>
            <a:xfrm>
              <a:off x="2560898" y="2610047"/>
              <a:ext cx="2290266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is not (isn’t)</a:t>
              </a:r>
            </a:p>
          </p:txBody>
        </p:sp>
        <p:sp>
          <p:nvSpPr>
            <p:cNvPr id="48" name="Rounded Rectangle 47">
              <a:extLst>
                <a:ext uri="{FF2B5EF4-FFF2-40B4-BE49-F238E27FC236}">
                  <a16:creationId xmlns:a16="http://schemas.microsoft.com/office/drawing/2014/main" id="{622DB4D8-44AD-8E37-E55F-D1CF2B7377E4}"/>
                </a:ext>
              </a:extLst>
            </p:cNvPr>
            <p:cNvSpPr/>
            <p:nvPr/>
          </p:nvSpPr>
          <p:spPr>
            <a:xfrm>
              <a:off x="2560897" y="2212482"/>
              <a:ext cx="2290267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IS/ AM/ ARE + NOT</a:t>
              </a:r>
            </a:p>
          </p:txBody>
        </p:sp>
        <p:sp>
          <p:nvSpPr>
            <p:cNvPr id="49" name="Rounded Rectangle 48">
              <a:extLst>
                <a:ext uri="{FF2B5EF4-FFF2-40B4-BE49-F238E27FC236}">
                  <a16:creationId xmlns:a16="http://schemas.microsoft.com/office/drawing/2014/main" id="{E2012E9E-2EE6-06B2-E97F-D558B8FF023B}"/>
                </a:ext>
              </a:extLst>
            </p:cNvPr>
            <p:cNvSpPr/>
            <p:nvPr/>
          </p:nvSpPr>
          <p:spPr>
            <a:xfrm>
              <a:off x="6670947" y="2611310"/>
              <a:ext cx="2924026" cy="411606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students’ grades.</a:t>
              </a:r>
            </a:p>
          </p:txBody>
        </p:sp>
        <p:sp>
          <p:nvSpPr>
            <p:cNvPr id="50" name="Rounded Rectangle 49">
              <a:extLst>
                <a:ext uri="{FF2B5EF4-FFF2-40B4-BE49-F238E27FC236}">
                  <a16:creationId xmlns:a16="http://schemas.microsoft.com/office/drawing/2014/main" id="{19DDF25D-3261-1A99-F9DD-CB5F869C4DA1}"/>
                </a:ext>
              </a:extLst>
            </p:cNvPr>
            <p:cNvSpPr/>
            <p:nvPr/>
          </p:nvSpPr>
          <p:spPr>
            <a:xfrm>
              <a:off x="6670947" y="2213744"/>
              <a:ext cx="2924026" cy="389969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REST OF SENTENCE</a:t>
              </a:r>
            </a:p>
          </p:txBody>
        </p:sp>
        <p:sp>
          <p:nvSpPr>
            <p:cNvPr id="51" name="Rounded Rectangle 50">
              <a:extLst>
                <a:ext uri="{FF2B5EF4-FFF2-40B4-BE49-F238E27FC236}">
                  <a16:creationId xmlns:a16="http://schemas.microsoft.com/office/drawing/2014/main" id="{7CF87421-B8A6-3221-9808-9C58D8417E4B}"/>
                </a:ext>
              </a:extLst>
            </p:cNvPr>
            <p:cNvSpPr/>
            <p:nvPr/>
          </p:nvSpPr>
          <p:spPr>
            <a:xfrm>
              <a:off x="4859936" y="2620217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assessing</a:t>
              </a:r>
            </a:p>
          </p:txBody>
        </p:sp>
        <p:sp>
          <p:nvSpPr>
            <p:cNvPr id="52" name="Rounded Rectangle 51">
              <a:extLst>
                <a:ext uri="{FF2B5EF4-FFF2-40B4-BE49-F238E27FC236}">
                  <a16:creationId xmlns:a16="http://schemas.microsoft.com/office/drawing/2014/main" id="{FC0D302E-47B6-9167-F5B0-2CB4F8131950}"/>
                </a:ext>
              </a:extLst>
            </p:cNvPr>
            <p:cNvSpPr/>
            <p:nvPr/>
          </p:nvSpPr>
          <p:spPr>
            <a:xfrm>
              <a:off x="4859936" y="2222652"/>
              <a:ext cx="1802240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VERB + ING</a:t>
              </a:r>
            </a:p>
          </p:txBody>
        </p:sp>
        <p:sp>
          <p:nvSpPr>
            <p:cNvPr id="53" name="Rounded Rectangle 52">
              <a:extLst>
                <a:ext uri="{FF2B5EF4-FFF2-40B4-BE49-F238E27FC236}">
                  <a16:creationId xmlns:a16="http://schemas.microsoft.com/office/drawing/2014/main" id="{7F4E9B56-1C76-6609-A6CA-B710785F0E95}"/>
                </a:ext>
              </a:extLst>
            </p:cNvPr>
            <p:cNvSpPr/>
            <p:nvPr/>
          </p:nvSpPr>
          <p:spPr>
            <a:xfrm>
              <a:off x="517869" y="3043675"/>
              <a:ext cx="20325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The teachers</a:t>
              </a:r>
            </a:p>
          </p:txBody>
        </p:sp>
        <p:sp>
          <p:nvSpPr>
            <p:cNvPr id="54" name="Rounded Rectangle 53">
              <a:extLst>
                <a:ext uri="{FF2B5EF4-FFF2-40B4-BE49-F238E27FC236}">
                  <a16:creationId xmlns:a16="http://schemas.microsoft.com/office/drawing/2014/main" id="{407CF061-4D84-7C67-442E-2C2A2B5C8D60}"/>
                </a:ext>
              </a:extLst>
            </p:cNvPr>
            <p:cNvSpPr/>
            <p:nvPr/>
          </p:nvSpPr>
          <p:spPr>
            <a:xfrm>
              <a:off x="2560898" y="3051271"/>
              <a:ext cx="2290266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are not (aren’t)</a:t>
              </a:r>
            </a:p>
          </p:txBody>
        </p:sp>
        <p:sp>
          <p:nvSpPr>
            <p:cNvPr id="55" name="Rounded Rectangle 54">
              <a:extLst>
                <a:ext uri="{FF2B5EF4-FFF2-40B4-BE49-F238E27FC236}">
                  <a16:creationId xmlns:a16="http://schemas.microsoft.com/office/drawing/2014/main" id="{563CBB76-8F56-6024-89F3-2DAC37048C8E}"/>
                </a:ext>
              </a:extLst>
            </p:cNvPr>
            <p:cNvSpPr/>
            <p:nvPr/>
          </p:nvSpPr>
          <p:spPr>
            <a:xfrm>
              <a:off x="6670947" y="3052534"/>
              <a:ext cx="2924026" cy="411606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the lesson.</a:t>
              </a:r>
            </a:p>
          </p:txBody>
        </p:sp>
        <p:sp>
          <p:nvSpPr>
            <p:cNvPr id="56" name="Rounded Rectangle 55">
              <a:extLst>
                <a:ext uri="{FF2B5EF4-FFF2-40B4-BE49-F238E27FC236}">
                  <a16:creationId xmlns:a16="http://schemas.microsoft.com/office/drawing/2014/main" id="{C59768E8-160B-2A55-65F5-C4682FAD6A04}"/>
                </a:ext>
              </a:extLst>
            </p:cNvPr>
            <p:cNvSpPr/>
            <p:nvPr/>
          </p:nvSpPr>
          <p:spPr>
            <a:xfrm>
              <a:off x="4859936" y="3061441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planning</a:t>
              </a:r>
            </a:p>
          </p:txBody>
        </p:sp>
      </p:grpSp>
      <p:sp>
        <p:nvSpPr>
          <p:cNvPr id="59" name="Content Placeholder 2">
            <a:extLst>
              <a:ext uri="{FF2B5EF4-FFF2-40B4-BE49-F238E27FC236}">
                <a16:creationId xmlns:a16="http://schemas.microsoft.com/office/drawing/2014/main" id="{23E2B553-DEA7-2841-083D-8B4A4A69D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705" y="2007504"/>
            <a:ext cx="3959292" cy="392296"/>
          </a:xfrm>
        </p:spPr>
        <p:txBody>
          <a:bodyPr vert="horz" lIns="91440" tIns="45720" rIns="91440" bIns="45720" rtlCol="0">
            <a:noAutofit/>
          </a:bodyPr>
          <a:lstStyle/>
          <a:p>
            <a:pPr marL="403225" lvl="0" indent="-342900" algn="just" defTabSz="1689100">
              <a:lnSpc>
                <a:spcPct val="90000"/>
              </a:lnSpc>
            </a:pPr>
            <a:r>
              <a:rPr lang="en-US" sz="2200" b="1" dirty="0">
                <a:latin typeface="Cambria" panose="02040503050406030204" pitchFamily="18" charset="0"/>
                <a:cs typeface="Cambria"/>
              </a:rPr>
              <a:t>POSITIVE SENTENCES</a:t>
            </a:r>
            <a:endParaRPr lang="en-US" sz="2200" b="1" dirty="0">
              <a:solidFill>
                <a:schemeClr val="tx1"/>
              </a:solidFill>
              <a:latin typeface="Cambria" panose="02040503050406030204" pitchFamily="18" charset="0"/>
              <a:cs typeface="Cambria"/>
            </a:endParaRPr>
          </a:p>
        </p:txBody>
      </p:sp>
      <p:sp>
        <p:nvSpPr>
          <p:cNvPr id="60" name="Content Placeholder 2">
            <a:extLst>
              <a:ext uri="{FF2B5EF4-FFF2-40B4-BE49-F238E27FC236}">
                <a16:creationId xmlns:a16="http://schemas.microsoft.com/office/drawing/2014/main" id="{98F9DC3B-18E0-F583-8C0B-25C3A1DC8A43}"/>
              </a:ext>
            </a:extLst>
          </p:cNvPr>
          <p:cNvSpPr txBox="1">
            <a:spLocks/>
          </p:cNvSpPr>
          <p:nvPr/>
        </p:nvSpPr>
        <p:spPr>
          <a:xfrm>
            <a:off x="364497" y="4203040"/>
            <a:ext cx="3959292" cy="392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indent="-342900" algn="just" defTabSz="1689100">
              <a:lnSpc>
                <a:spcPct val="90000"/>
              </a:lnSpc>
            </a:pPr>
            <a:r>
              <a:rPr lang="en-US" sz="2200" b="1" dirty="0">
                <a:latin typeface="Cambria" panose="02040503050406030204" pitchFamily="18" charset="0"/>
                <a:cs typeface="Cambria"/>
              </a:rPr>
              <a:t>NEGATIVE SENTENCES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724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155"/>
    </mc:Choice>
    <mc:Fallback xmlns="">
      <p:transition spd="slow" advTm="79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D1B76-81E9-E3B4-8EF0-4D0EBE424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E6731458-9847-8E7E-2C02-7F488F4C1A0B}"/>
              </a:ext>
            </a:extLst>
          </p:cNvPr>
          <p:cNvSpPr/>
          <p:nvPr/>
        </p:nvSpPr>
        <p:spPr>
          <a:xfrm>
            <a:off x="517868" y="871194"/>
            <a:ext cx="5297416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Questions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9720E56-8B0A-F225-990E-54685E24D9A3}"/>
              </a:ext>
            </a:extLst>
          </p:cNvPr>
          <p:cNvGrpSpPr/>
          <p:nvPr/>
        </p:nvGrpSpPr>
        <p:grpSpPr>
          <a:xfrm>
            <a:off x="517868" y="2712769"/>
            <a:ext cx="8614205" cy="1273960"/>
            <a:chOff x="598031" y="2204886"/>
            <a:chExt cx="8614205" cy="1273960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976D4BDE-869C-9514-AB6B-F55A4844B1DB}"/>
                </a:ext>
              </a:extLst>
            </p:cNvPr>
            <p:cNvSpPr/>
            <p:nvPr/>
          </p:nvSpPr>
          <p:spPr>
            <a:xfrm>
              <a:off x="611676" y="2617999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Is</a:t>
              </a:r>
            </a:p>
          </p:txBody>
        </p:sp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56608EBF-7B2F-3258-ECF0-2EFEA6F63840}"/>
                </a:ext>
              </a:extLst>
            </p:cNvPr>
            <p:cNvSpPr/>
            <p:nvPr/>
          </p:nvSpPr>
          <p:spPr>
            <a:xfrm>
              <a:off x="598031" y="2220434"/>
              <a:ext cx="1802240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IS/ AM/ ARE</a:t>
              </a: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F6E616DF-A665-E892-51C3-A2E79A3E6FC8}"/>
                </a:ext>
              </a:extLst>
            </p:cNvPr>
            <p:cNvSpPr/>
            <p:nvPr/>
          </p:nvSpPr>
          <p:spPr>
            <a:xfrm>
              <a:off x="6288210" y="2602452"/>
              <a:ext cx="2924026" cy="411606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to class?</a:t>
              </a: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EE200E0B-4BED-C336-A156-EB77C89BE9A8}"/>
                </a:ext>
              </a:extLst>
            </p:cNvPr>
            <p:cNvSpPr/>
            <p:nvPr/>
          </p:nvSpPr>
          <p:spPr>
            <a:xfrm>
              <a:off x="6288210" y="2204886"/>
              <a:ext cx="2924026" cy="389969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REST OF SENTENCE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97652E9C-41CC-AE18-742C-6F3268DC4F53}"/>
                </a:ext>
              </a:extLst>
            </p:cNvPr>
            <p:cNvSpPr/>
            <p:nvPr/>
          </p:nvSpPr>
          <p:spPr>
            <a:xfrm>
              <a:off x="4485969" y="2602451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coming</a:t>
              </a:r>
            </a:p>
          </p:txBody>
        </p:sp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F2AAA254-77D5-2B46-AE52-223DBD4A41F6}"/>
                </a:ext>
              </a:extLst>
            </p:cNvPr>
            <p:cNvSpPr/>
            <p:nvPr/>
          </p:nvSpPr>
          <p:spPr>
            <a:xfrm>
              <a:off x="4485969" y="2204886"/>
              <a:ext cx="1802240" cy="39756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latin typeface="Cambria" panose="02040503050406030204" pitchFamily="18" charset="0"/>
                </a:rPr>
                <a:t>VERB + ING</a:t>
              </a:r>
            </a:p>
          </p:txBody>
        </p:sp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AD8B2E9F-9AAC-1ABD-5F04-0B1A01B3DC06}"/>
                </a:ext>
              </a:extLst>
            </p:cNvPr>
            <p:cNvSpPr/>
            <p:nvPr/>
          </p:nvSpPr>
          <p:spPr>
            <a:xfrm>
              <a:off x="611676" y="3059223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Are</a:t>
              </a:r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27636D00-1BCF-571D-5799-37AA94F97FC2}"/>
                </a:ext>
              </a:extLst>
            </p:cNvPr>
            <p:cNvSpPr/>
            <p:nvPr/>
          </p:nvSpPr>
          <p:spPr>
            <a:xfrm>
              <a:off x="6288210" y="3043675"/>
              <a:ext cx="2924026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a meeting?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18CF0F16-4C48-42CD-D914-02AB0247EBCE}"/>
                </a:ext>
              </a:extLst>
            </p:cNvPr>
            <p:cNvSpPr/>
            <p:nvPr/>
          </p:nvSpPr>
          <p:spPr>
            <a:xfrm>
              <a:off x="4485969" y="3043675"/>
              <a:ext cx="1802240" cy="41962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latin typeface="Cambria" panose="02040503050406030204" pitchFamily="18" charset="0"/>
                </a:rPr>
                <a:t>having</a:t>
              </a:r>
            </a:p>
          </p:txBody>
        </p:sp>
      </p:grp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3F37CF2-CB14-80E5-4D2C-E23D5129FDC9}"/>
              </a:ext>
            </a:extLst>
          </p:cNvPr>
          <p:cNvSpPr/>
          <p:nvPr/>
        </p:nvSpPr>
        <p:spPr>
          <a:xfrm>
            <a:off x="2333753" y="3110334"/>
            <a:ext cx="2043029" cy="419623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Cambria" panose="02040503050406030204" pitchFamily="18" charset="0"/>
              </a:rPr>
              <a:t>Rambu</a:t>
            </a:r>
            <a:endParaRPr lang="en-US" sz="2000" dirty="0">
              <a:latin typeface="Cambria" panose="02040503050406030204" pitchFamily="18" charset="0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53ABD3B-ABB3-AD9C-D608-ADE460B266BD}"/>
              </a:ext>
            </a:extLst>
          </p:cNvPr>
          <p:cNvSpPr/>
          <p:nvPr/>
        </p:nvSpPr>
        <p:spPr>
          <a:xfrm>
            <a:off x="2333753" y="2712769"/>
            <a:ext cx="2043029" cy="39756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ambria" panose="02040503050406030204" pitchFamily="18" charset="0"/>
              </a:rPr>
              <a:t>SUBJECT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509BE15-8EEA-1586-3B41-FC41437DE761}"/>
              </a:ext>
            </a:extLst>
          </p:cNvPr>
          <p:cNvSpPr/>
          <p:nvPr/>
        </p:nvSpPr>
        <p:spPr>
          <a:xfrm>
            <a:off x="2333753" y="3551558"/>
            <a:ext cx="2043029" cy="419623"/>
          </a:xfrm>
          <a:prstGeom prst="round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ambria" panose="02040503050406030204" pitchFamily="18" charset="0"/>
              </a:rPr>
              <a:t>the teachers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5534F5C-1CF5-2D03-365C-626A793A9076}"/>
              </a:ext>
            </a:extLst>
          </p:cNvPr>
          <p:cNvGrpSpPr/>
          <p:nvPr/>
        </p:nvGrpSpPr>
        <p:grpSpPr>
          <a:xfrm>
            <a:off x="517868" y="5211804"/>
            <a:ext cx="2120907" cy="1116804"/>
            <a:chOff x="7466425" y="4027465"/>
            <a:chExt cx="2993857" cy="1548000"/>
          </a:xfrm>
        </p:grpSpPr>
        <p:pic>
          <p:nvPicPr>
            <p:cNvPr id="13" name="Graphic 12" descr="Cone with solid fill">
              <a:extLst>
                <a:ext uri="{FF2B5EF4-FFF2-40B4-BE49-F238E27FC236}">
                  <a16:creationId xmlns:a16="http://schemas.microsoft.com/office/drawing/2014/main" id="{30D8A0DA-8168-11A0-A56B-6785F6D9EA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Cube with solid fill">
              <a:extLst>
                <a:ext uri="{FF2B5EF4-FFF2-40B4-BE49-F238E27FC236}">
                  <a16:creationId xmlns:a16="http://schemas.microsoft.com/office/drawing/2014/main" id="{1A447334-83A4-4574-7195-0E60B760C9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15" name="Graphic 14" descr="Cylinder with solid fill">
              <a:extLst>
                <a:ext uri="{FF2B5EF4-FFF2-40B4-BE49-F238E27FC236}">
                  <a16:creationId xmlns:a16="http://schemas.microsoft.com/office/drawing/2014/main" id="{07652758-AF1D-3525-EE66-4485D930FAD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A83AD29-7430-06D2-B31F-8AB08C04AA7E}"/>
              </a:ext>
            </a:extLst>
          </p:cNvPr>
          <p:cNvSpPr/>
          <p:nvPr/>
        </p:nvSpPr>
        <p:spPr>
          <a:xfrm>
            <a:off x="6716404" y="1824052"/>
            <a:ext cx="3248186" cy="50027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Present participle</a:t>
            </a:r>
          </a:p>
        </p:txBody>
      </p:sp>
      <p:cxnSp>
        <p:nvCxnSpPr>
          <p:cNvPr id="17" name="Curved Connector 16">
            <a:extLst>
              <a:ext uri="{FF2B5EF4-FFF2-40B4-BE49-F238E27FC236}">
                <a16:creationId xmlns:a16="http://schemas.microsoft.com/office/drawing/2014/main" id="{932BF550-0C5E-20B3-1C34-10E987EA2D1B}"/>
              </a:ext>
            </a:extLst>
          </p:cNvPr>
          <p:cNvCxnSpPr>
            <a:cxnSpLocks/>
            <a:endCxn id="16" idx="1"/>
          </p:cNvCxnSpPr>
          <p:nvPr/>
        </p:nvCxnSpPr>
        <p:spPr>
          <a:xfrm rot="5400000" flipH="1" flipV="1">
            <a:off x="5667968" y="1603961"/>
            <a:ext cx="578210" cy="1518662"/>
          </a:xfrm>
          <a:prstGeom prst="curvedConnector2">
            <a:avLst/>
          </a:prstGeom>
          <a:ln w="1905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65490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817"/>
    </mc:Choice>
    <mc:Fallback xmlns="">
      <p:transition spd="slow" advTm="86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0F5225-CF3C-BDD5-4F1C-F4FE46EB7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B17E8A24-FA79-4509-03BB-CF1F546F2039}"/>
              </a:ext>
            </a:extLst>
          </p:cNvPr>
          <p:cNvSpPr/>
          <p:nvPr/>
        </p:nvSpPr>
        <p:spPr>
          <a:xfrm>
            <a:off x="517868" y="839068"/>
            <a:ext cx="8732520" cy="686415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Present Simple &amp; Progressive Tense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BA58C-44C1-83CA-E3BD-CEBD0D3887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7" y="1716041"/>
            <a:ext cx="10960258" cy="1197298"/>
          </a:xfrm>
        </p:spPr>
        <p:txBody>
          <a:bodyPr>
            <a:noAutofit/>
          </a:bodyPr>
          <a:lstStyle/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So, what is the major difference in the use of Present Simple &amp; Present Progressive Tense?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Notice the difference in these two situations.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345A992-4F0D-26A9-4F1A-3624900589BC}"/>
              </a:ext>
            </a:extLst>
          </p:cNvPr>
          <p:cNvGrpSpPr/>
          <p:nvPr/>
        </p:nvGrpSpPr>
        <p:grpSpPr>
          <a:xfrm>
            <a:off x="6096000" y="2913339"/>
            <a:ext cx="5578132" cy="1071348"/>
            <a:chOff x="6096000" y="1624084"/>
            <a:chExt cx="5873087" cy="1254491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9CD17277-E1E3-4615-A839-5F2351B8D4DF}"/>
                </a:ext>
              </a:extLst>
            </p:cNvPr>
            <p:cNvSpPr/>
            <p:nvPr/>
          </p:nvSpPr>
          <p:spPr>
            <a:xfrm>
              <a:off x="6096000" y="1624084"/>
              <a:ext cx="5873087" cy="1254491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44563" algn="just"/>
              <a:r>
                <a:rPr lang="en-US" sz="2000" dirty="0">
                  <a:solidFill>
                    <a:schemeClr val="tx1"/>
                  </a:solidFill>
                  <a:latin typeface="Cambria" panose="02040503050406030204" pitchFamily="18" charset="0"/>
                </a:rPr>
                <a:t>She </a:t>
              </a:r>
              <a:r>
                <a:rPr lang="en-US" sz="2000" b="1" dirty="0">
                  <a:solidFill>
                    <a:schemeClr val="accent4">
                      <a:lumMod val="75000"/>
                    </a:schemeClr>
                  </a:solidFill>
                  <a:latin typeface="Cambria" panose="02040503050406030204" pitchFamily="18" charset="0"/>
                </a:rPr>
                <a:t>is utilizing </a:t>
              </a:r>
              <a:r>
                <a:rPr lang="en-US" sz="2000" dirty="0">
                  <a:solidFill>
                    <a:schemeClr val="tx1"/>
                  </a:solidFill>
                  <a:latin typeface="Cambria" panose="02040503050406030204" pitchFamily="18" charset="0"/>
                </a:rPr>
                <a:t>the white board because the projector is malfunctioned.</a:t>
              </a:r>
            </a:p>
          </p:txBody>
        </p:sp>
        <p:pic>
          <p:nvPicPr>
            <p:cNvPr id="8" name="Graphic 7" descr="Teacher with solid fill">
              <a:extLst>
                <a:ext uri="{FF2B5EF4-FFF2-40B4-BE49-F238E27FC236}">
                  <a16:creationId xmlns:a16="http://schemas.microsoft.com/office/drawing/2014/main" id="{628D2594-C3E8-813C-D2D1-EE35C74E86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136367" y="1856094"/>
              <a:ext cx="914400" cy="9144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C9A3518-29F1-6061-F921-413FA7D4D44A}"/>
              </a:ext>
            </a:extLst>
          </p:cNvPr>
          <p:cNvGrpSpPr/>
          <p:nvPr/>
        </p:nvGrpSpPr>
        <p:grpSpPr>
          <a:xfrm>
            <a:off x="4819319" y="3718346"/>
            <a:ext cx="1116447" cy="1071348"/>
            <a:chOff x="4691718" y="1681793"/>
            <a:chExt cx="1299219" cy="1210241"/>
          </a:xfrm>
        </p:grpSpPr>
        <p:sp>
          <p:nvSpPr>
            <p:cNvPr id="12" name="Explosion 1 11">
              <a:extLst>
                <a:ext uri="{FF2B5EF4-FFF2-40B4-BE49-F238E27FC236}">
                  <a16:creationId xmlns:a16="http://schemas.microsoft.com/office/drawing/2014/main" id="{E5E9064B-6D3B-EAE5-9294-B3E8ADF9F08E}"/>
                </a:ext>
              </a:extLst>
            </p:cNvPr>
            <p:cNvSpPr/>
            <p:nvPr/>
          </p:nvSpPr>
          <p:spPr>
            <a:xfrm>
              <a:off x="4691718" y="1681793"/>
              <a:ext cx="1299219" cy="1210241"/>
            </a:xfrm>
            <a:prstGeom prst="irregularSeal1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Graphic 18" descr="Projector with solid fill">
              <a:extLst>
                <a:ext uri="{FF2B5EF4-FFF2-40B4-BE49-F238E27FC236}">
                  <a16:creationId xmlns:a16="http://schemas.microsoft.com/office/drawing/2014/main" id="{F7E7F36F-3384-8B99-731E-C449D3694B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t="17472" b="25241"/>
            <a:stretch/>
          </p:blipFill>
          <p:spPr>
            <a:xfrm>
              <a:off x="4884128" y="1907533"/>
              <a:ext cx="914400" cy="523831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B5F9CBB-287C-E7E2-343A-758687FA1A8E}"/>
              </a:ext>
            </a:extLst>
          </p:cNvPr>
          <p:cNvGrpSpPr/>
          <p:nvPr/>
        </p:nvGrpSpPr>
        <p:grpSpPr>
          <a:xfrm>
            <a:off x="514397" y="3195133"/>
            <a:ext cx="4026837" cy="1071348"/>
            <a:chOff x="727304" y="2156347"/>
            <a:chExt cx="4413929" cy="1071348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7C91B593-A9D4-4182-9660-4C119E2D558E}"/>
                </a:ext>
              </a:extLst>
            </p:cNvPr>
            <p:cNvSpPr/>
            <p:nvPr/>
          </p:nvSpPr>
          <p:spPr>
            <a:xfrm>
              <a:off x="727304" y="2156347"/>
              <a:ext cx="4413929" cy="107134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1201738" algn="just"/>
              <a:r>
                <a:rPr lang="en-US" sz="2000" dirty="0">
                  <a:solidFill>
                    <a:schemeClr val="tx1"/>
                  </a:solidFill>
                  <a:latin typeface="Cambria" panose="02040503050406030204" pitchFamily="18" charset="0"/>
                </a:rPr>
                <a:t>Itha </a:t>
              </a:r>
              <a:r>
                <a:rPr lang="en-US" sz="2000" b="1" dirty="0">
                  <a:solidFill>
                    <a:schemeClr val="accent4">
                      <a:lumMod val="75000"/>
                    </a:schemeClr>
                  </a:solidFill>
                  <a:latin typeface="Cambria" panose="02040503050406030204" pitchFamily="18" charset="0"/>
                </a:rPr>
                <a:t>uses </a:t>
              </a:r>
              <a:r>
                <a:rPr lang="en-US" sz="2000" b="1" dirty="0">
                  <a:solidFill>
                    <a:schemeClr val="tx1"/>
                  </a:solidFill>
                  <a:latin typeface="Cambria" panose="02040503050406030204" pitchFamily="18" charset="0"/>
                </a:rPr>
                <a:t>P</a:t>
              </a:r>
              <a:r>
                <a:rPr lang="en-US" sz="2000" dirty="0">
                  <a:solidFill>
                    <a:schemeClr val="tx1"/>
                  </a:solidFill>
                  <a:latin typeface="Cambria" panose="02040503050406030204" pitchFamily="18" charset="0"/>
                </a:rPr>
                <a:t>owerPoint to teach.</a:t>
              </a:r>
            </a:p>
          </p:txBody>
        </p:sp>
        <p:pic>
          <p:nvPicPr>
            <p:cNvPr id="22" name="Graphic 21" descr="Projector with solid fill">
              <a:extLst>
                <a:ext uri="{FF2B5EF4-FFF2-40B4-BE49-F238E27FC236}">
                  <a16:creationId xmlns:a16="http://schemas.microsoft.com/office/drawing/2014/main" id="{F7B0897C-8875-7857-BB8F-27DE95894F5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t="17472" b="25241"/>
            <a:stretch/>
          </p:blipFill>
          <p:spPr>
            <a:xfrm>
              <a:off x="993342" y="2275763"/>
              <a:ext cx="914400" cy="523831"/>
            </a:xfrm>
            <a:prstGeom prst="rect">
              <a:avLst/>
            </a:prstGeom>
          </p:spPr>
        </p:pic>
      </p:grp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2AE923A-C1EB-3F9F-4D64-0E6445FBD1BB}"/>
              </a:ext>
            </a:extLst>
          </p:cNvPr>
          <p:cNvSpPr/>
          <p:nvPr/>
        </p:nvSpPr>
        <p:spPr>
          <a:xfrm>
            <a:off x="3905823" y="4845139"/>
            <a:ext cx="2789066" cy="78283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0" algn="ctr"/>
            <a:r>
              <a:rPr lang="en-US" sz="2000" dirty="0">
                <a:solidFill>
                  <a:schemeClr val="bg1"/>
                </a:solidFill>
                <a:latin typeface="Cambria" panose="02040503050406030204" pitchFamily="18" charset="0"/>
              </a:rPr>
              <a:t>the projector is malfunctioned</a:t>
            </a:r>
          </a:p>
        </p:txBody>
      </p:sp>
      <p:cxnSp>
        <p:nvCxnSpPr>
          <p:cNvPr id="13" name="Curved Connector 12">
            <a:extLst>
              <a:ext uri="{FF2B5EF4-FFF2-40B4-BE49-F238E27FC236}">
                <a16:creationId xmlns:a16="http://schemas.microsoft.com/office/drawing/2014/main" id="{A95E7B76-2503-9F17-7335-56836D208A83}"/>
              </a:ext>
            </a:extLst>
          </p:cNvPr>
          <p:cNvCxnSpPr>
            <a:cxnSpLocks/>
            <a:endCxn id="7" idx="2"/>
          </p:cNvCxnSpPr>
          <p:nvPr/>
        </p:nvCxnSpPr>
        <p:spPr>
          <a:xfrm flipV="1">
            <a:off x="6096000" y="3984687"/>
            <a:ext cx="2789066" cy="397206"/>
          </a:xfrm>
          <a:prstGeom prst="curvedConnector2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7682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278"/>
    </mc:Choice>
    <mc:Fallback xmlns="">
      <p:transition spd="slow" advTm="223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078D6-3E77-5EB1-4B9B-2AC3B995B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61CAE089-399A-C009-FBC3-0A6A319910F3}"/>
              </a:ext>
            </a:extLst>
          </p:cNvPr>
          <p:cNvSpPr/>
          <p:nvPr/>
        </p:nvSpPr>
        <p:spPr>
          <a:xfrm>
            <a:off x="517868" y="799005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Present Simple &amp; Progressive Tense</a:t>
            </a:r>
          </a:p>
        </p:txBody>
      </p:sp>
      <p:graphicFrame>
        <p:nvGraphicFramePr>
          <p:cNvPr id="28" name="Content Placeholder 4">
            <a:extLst>
              <a:ext uri="{FF2B5EF4-FFF2-40B4-BE49-F238E27FC236}">
                <a16:creationId xmlns:a16="http://schemas.microsoft.com/office/drawing/2014/main" id="{6E720ECA-28D4-1AAA-04EC-CE5B3C9B7E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0984952"/>
              </p:ext>
            </p:extLst>
          </p:nvPr>
        </p:nvGraphicFramePr>
        <p:xfrm>
          <a:off x="517868" y="1809443"/>
          <a:ext cx="873252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1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5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65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100">
                <a:tc>
                  <a:txBody>
                    <a:bodyPr/>
                    <a:lstStyle/>
                    <a:p>
                      <a:endParaRPr lang="en-US" sz="22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SIMPLE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PRESENT</a:t>
                      </a:r>
                      <a:endParaRPr lang="en-US" sz="22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PRESENT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PROGRESSIVE</a:t>
                      </a:r>
                      <a:endParaRPr lang="en-US" sz="22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5525">
                <a:tc>
                  <a:txBody>
                    <a:bodyPr/>
                    <a:lstStyle/>
                    <a:p>
                      <a:r>
                        <a:rPr lang="en-US" sz="2200" dirty="0">
                          <a:latin typeface="Cambria" panose="02040503050406030204" pitchFamily="18" charset="0"/>
                        </a:rPr>
                        <a:t>Function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Rutinitas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Jadwal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Fakta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Hobi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kebiasaan</a:t>
                      </a:r>
                      <a:endParaRPr lang="en-US" sz="22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dirty="0" err="1">
                          <a:latin typeface="Cambria" panose="02040503050406030204" pitchFamily="18" charset="0"/>
                        </a:rPr>
                        <a:t>Sesuatu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yang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sedang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terjadi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/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tren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Sesuatu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yang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saat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ini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masih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sementara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berlangsung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Sesuatu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yang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direncanakan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Sesuatu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yang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sifatnya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sementara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5525">
                <a:tc>
                  <a:txBody>
                    <a:bodyPr/>
                    <a:lstStyle/>
                    <a:p>
                      <a:r>
                        <a:rPr lang="en-US" sz="2200" dirty="0">
                          <a:latin typeface="Cambria" panose="02040503050406030204" pitchFamily="18" charset="0"/>
                        </a:rPr>
                        <a:t>Formula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2200" dirty="0">
                          <a:latin typeface="Cambria" panose="02040503050406030204" pitchFamily="18" charset="0"/>
                        </a:rPr>
                        <a:t>S + Verb1 (s/ </a:t>
                      </a:r>
                      <a:r>
                        <a:rPr lang="en-US" sz="2200" dirty="0" err="1">
                          <a:latin typeface="Cambria" panose="02040503050406030204" pitchFamily="18" charset="0"/>
                        </a:rPr>
                        <a:t>es</a:t>
                      </a:r>
                      <a:r>
                        <a:rPr lang="en-US" sz="2200" dirty="0">
                          <a:latin typeface="Cambria" panose="02040503050406030204" pitchFamily="18" charset="0"/>
                        </a:rPr>
                        <a:t>)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2200" dirty="0">
                          <a:latin typeface="Cambria" panose="02040503050406030204" pitchFamily="18" charset="0"/>
                        </a:rPr>
                        <a:t>S + does/ do + not + Verb1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2200" dirty="0">
                          <a:latin typeface="Cambria" panose="02040503050406030204" pitchFamily="18" charset="0"/>
                        </a:rPr>
                        <a:t>S + to be + noun/</a:t>
                      </a: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adj</a:t>
                      </a:r>
                      <a:endParaRPr lang="en-US" sz="22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S + to be + V1+ing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200" baseline="0" dirty="0">
                          <a:latin typeface="Cambria" panose="02040503050406030204" pitchFamily="18" charset="0"/>
                        </a:rPr>
                        <a:t>S + to be + not + V1 + </a:t>
                      </a:r>
                      <a:r>
                        <a:rPr lang="en-US" sz="2200" baseline="0" dirty="0" err="1">
                          <a:latin typeface="Cambria" panose="02040503050406030204" pitchFamily="18" charset="0"/>
                        </a:rPr>
                        <a:t>ing</a:t>
                      </a:r>
                      <a:endParaRPr lang="en-US" sz="2200" baseline="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FE8EAB9C-584B-F692-F0E6-43C0D3C06FEE}"/>
              </a:ext>
            </a:extLst>
          </p:cNvPr>
          <p:cNvGrpSpPr/>
          <p:nvPr/>
        </p:nvGrpSpPr>
        <p:grpSpPr>
          <a:xfrm>
            <a:off x="9553225" y="512776"/>
            <a:ext cx="2120907" cy="1116804"/>
            <a:chOff x="7466425" y="4027465"/>
            <a:chExt cx="2993857" cy="1548000"/>
          </a:xfrm>
        </p:grpSpPr>
        <p:pic>
          <p:nvPicPr>
            <p:cNvPr id="3" name="Graphic 2" descr="Cone with solid fill">
              <a:extLst>
                <a:ext uri="{FF2B5EF4-FFF2-40B4-BE49-F238E27FC236}">
                  <a16:creationId xmlns:a16="http://schemas.microsoft.com/office/drawing/2014/main" id="{982B6985-E9DF-EE86-F064-601625C68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4" name="Graphic 3" descr="Cube with solid fill">
              <a:extLst>
                <a:ext uri="{FF2B5EF4-FFF2-40B4-BE49-F238E27FC236}">
                  <a16:creationId xmlns:a16="http://schemas.microsoft.com/office/drawing/2014/main" id="{F392218F-E023-E5CC-FA02-12ADD98AE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6AF0CAA2-F55B-57C2-568F-B58ADC5BF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557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612"/>
    </mc:Choice>
    <mc:Fallback xmlns="">
      <p:transition spd="slow" advTm="22961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FC47B-115C-A805-1387-67D401AACB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65F7B905-DBC5-1040-FA11-148A24211128}"/>
              </a:ext>
            </a:extLst>
          </p:cNvPr>
          <p:cNvSpPr/>
          <p:nvPr/>
        </p:nvSpPr>
        <p:spPr>
          <a:xfrm>
            <a:off x="517868" y="750877"/>
            <a:ext cx="8732520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5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Exercise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F44C34C-601A-881B-3C41-7A13000A9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1820286"/>
            <a:ext cx="11011521" cy="2150134"/>
          </a:xfrm>
        </p:spPr>
        <p:txBody>
          <a:bodyPr vert="horz" lIns="91440" tIns="45720" rIns="91440" bIns="45720" rtlCol="0">
            <a:noAutofit/>
          </a:bodyPr>
          <a:lstStyle/>
          <a:p>
            <a:pPr marL="390525" lvl="0" indent="-342900" algn="just" defTabSz="16891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Let’s do some practices on making sentences using simple present </a:t>
            </a:r>
            <a:r>
              <a:rPr lang="en-ID" sz="2200" dirty="0">
                <a:solidFill>
                  <a:srgbClr val="000000"/>
                </a:solidFill>
                <a:latin typeface="Cambria" panose="02040503050406030204" pitchFamily="18" charset="0"/>
              </a:rPr>
              <a:t>and present progressive tenses. </a:t>
            </a:r>
          </a:p>
          <a:p>
            <a:pPr marL="390525" lvl="0" indent="-342900" algn="just" defTabSz="16891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Use the words provided to make </a:t>
            </a:r>
            <a:r>
              <a:rPr lang="en-ID" sz="22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correct sentences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 in simple present or</a:t>
            </a:r>
            <a:r>
              <a:rPr lang="en-ID" sz="2200" dirty="0">
                <a:solidFill>
                  <a:srgbClr val="000000"/>
                </a:solidFill>
                <a:latin typeface="Cambria" panose="02040503050406030204" pitchFamily="18" charset="0"/>
              </a:rPr>
              <a:t> present progressive tenses</a:t>
            </a:r>
            <a:r>
              <a:rPr lang="en-ID" sz="22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.</a:t>
            </a:r>
          </a:p>
          <a:p>
            <a:pPr marL="390525" lvl="0" indent="-342900" algn="just" defTabSz="16891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ID" sz="2200" dirty="0">
                <a:solidFill>
                  <a:srgbClr val="000000"/>
                </a:solidFill>
                <a:latin typeface="Cambria" panose="02040503050406030204" pitchFamily="18" charset="0"/>
                <a:cs typeface="Cambria"/>
              </a:rPr>
              <a:t>Remember each functions and rules to construct your sentences!</a:t>
            </a:r>
            <a:endParaRPr lang="en-US" sz="2200" dirty="0">
              <a:latin typeface="Cambria" panose="02040503050406030204" pitchFamily="18" charset="0"/>
              <a:cs typeface="Cambria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974BC24-5410-D9B1-CECF-7EAEAF0313A0}"/>
              </a:ext>
            </a:extLst>
          </p:cNvPr>
          <p:cNvGrpSpPr/>
          <p:nvPr/>
        </p:nvGrpSpPr>
        <p:grpSpPr>
          <a:xfrm>
            <a:off x="517868" y="4832113"/>
            <a:ext cx="2120907" cy="1116804"/>
            <a:chOff x="7466425" y="4027465"/>
            <a:chExt cx="2993857" cy="1548000"/>
          </a:xfrm>
        </p:grpSpPr>
        <p:pic>
          <p:nvPicPr>
            <p:cNvPr id="3" name="Graphic 2" descr="Cone with solid fill">
              <a:extLst>
                <a:ext uri="{FF2B5EF4-FFF2-40B4-BE49-F238E27FC236}">
                  <a16:creationId xmlns:a16="http://schemas.microsoft.com/office/drawing/2014/main" id="{F2D0DBD5-D093-9DED-8F0C-98852F0206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4" name="Graphic 3" descr="Cube with solid fill">
              <a:extLst>
                <a:ext uri="{FF2B5EF4-FFF2-40B4-BE49-F238E27FC236}">
                  <a16:creationId xmlns:a16="http://schemas.microsoft.com/office/drawing/2014/main" id="{3729A8BE-23DB-9D19-7C92-2F7EDCD12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5855188D-7B26-15B1-E3D0-2ECF1BFF0AE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16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420"/>
    </mc:Choice>
    <mc:Fallback xmlns="">
      <p:transition spd="slow" advTm="9042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59093-CC53-4C46-C894-66047C2B9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9" y="1576137"/>
            <a:ext cx="6039341" cy="357594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100" b="0" dirty="0">
                <a:latin typeface="Cambria" panose="02040503050406030204" pitchFamily="18" charset="0"/>
                <a:cs typeface="Cambria"/>
              </a:rPr>
              <a:t>The balloons / float / in the air.</a:t>
            </a:r>
            <a:endParaRPr lang="en-US" sz="2100" b="0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3A81D-5816-B969-4D35-FC3F667F7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2903" y="2536996"/>
            <a:ext cx="5021182" cy="43084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n-US" sz="2100" dirty="0">
                <a:latin typeface="Cambria" panose="02040503050406030204" pitchFamily="18" charset="0"/>
              </a:rPr>
              <a:t>The shark/ swim/ slowly.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4AA288C7-6B24-4ED7-0DDA-DEEC256DE0E3}"/>
              </a:ext>
            </a:extLst>
          </p:cNvPr>
          <p:cNvSpPr/>
          <p:nvPr/>
        </p:nvSpPr>
        <p:spPr>
          <a:xfrm>
            <a:off x="517868" y="774941"/>
            <a:ext cx="5293385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Exercise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9F28338-1788-DADA-0222-FC339AC8B1C2}"/>
              </a:ext>
            </a:extLst>
          </p:cNvPr>
          <p:cNvSpPr txBox="1">
            <a:spLocks/>
          </p:cNvSpPr>
          <p:nvPr/>
        </p:nvSpPr>
        <p:spPr>
          <a:xfrm>
            <a:off x="517868" y="4463887"/>
            <a:ext cx="5178394" cy="898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 startAt="2"/>
            </a:pPr>
            <a:r>
              <a:rPr lang="en-US" sz="2100" b="0" dirty="0">
                <a:latin typeface="Cambria" panose="02040503050406030204" pitchFamily="18" charset="0"/>
                <a:cs typeface="Cambria"/>
              </a:rPr>
              <a:t>Five times five / equal/ to twenty-five.</a:t>
            </a:r>
            <a:endParaRPr lang="en-US" sz="2100" dirty="0">
              <a:latin typeface="Cambria" panose="02040503050406030204" pitchFamily="18" charset="0"/>
              <a:cs typeface="Cambria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The teacher/ not come/ today.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3D Model 10" descr="Celebration balloons">
                <a:extLst>
                  <a:ext uri="{FF2B5EF4-FFF2-40B4-BE49-F238E27FC236}">
                    <a16:creationId xmlns:a16="http://schemas.microsoft.com/office/drawing/2014/main" id="{BD51CE25-61BA-F4C7-8F36-BFC0C9EB663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46631582"/>
                  </p:ext>
                </p:extLst>
              </p:nvPr>
            </p:nvGraphicFramePr>
            <p:xfrm>
              <a:off x="892616" y="1942437"/>
              <a:ext cx="4010713" cy="284400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4010713" cy="2844000"/>
                    </a:xfrm>
                    <a:prstGeom prst="rect">
                      <a:avLst/>
                    </a:prstGeom>
                  </am3d:spPr>
                  <am3d:camera>
                    <am3d:pos x="0" y="0" z="517104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493126" d="1000000"/>
                    <am3d:preTrans dx="-118647" dy="-19235513" dz="353459"/>
                    <am3d:scale>
                      <am3d:sx n="1000000" d="1000000"/>
                      <am3d:sy n="1000000" d="1000000"/>
                      <am3d:sz n="1000000" d="1000000"/>
                    </am3d:scale>
                    <am3d:rot ax="-3639717" ay="4951317" az="-3627151"/>
                    <am3d:postTrans dx="0" dy="0" dz="0"/>
                  </am3d:trans>
                  <am3d:raster rName="Office3DRenderer" rVer="16.0.8326">
                    <am3d:blip r:embed="rId4"/>
                  </am3d:raster>
                  <am3d:extLst>
                    <a:ext uri="{9A65AA19-BECB-4387-8358-8AD5134E1D82}">
                      <a3danim:embedAnim xmlns:a3danim="http://schemas.microsoft.com/office/drawing/2018/animation/model3d" animId="0">
                        <a3danim:animPr length="6633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0"/>
                    </a:ext>
                  </am3d:extLst>
                  <am3d:objViewport viewportSz="298868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3D Model 10" descr="Celebration balloons">
                <a:extLst>
                  <a:ext uri="{FF2B5EF4-FFF2-40B4-BE49-F238E27FC236}">
                    <a16:creationId xmlns:a16="http://schemas.microsoft.com/office/drawing/2014/main" id="{BD51CE25-61BA-F4C7-8F36-BFC0C9EB663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92616" y="1942437"/>
                <a:ext cx="4010713" cy="28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 Model 11" descr="Swimming shark">
                <a:extLst>
                  <a:ext uri="{FF2B5EF4-FFF2-40B4-BE49-F238E27FC236}">
                    <a16:creationId xmlns:a16="http://schemas.microsoft.com/office/drawing/2014/main" id="{BB5F8B2D-498E-83E1-E76B-D7C78EDCDF6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19396511"/>
                  </p:ext>
                </p:extLst>
              </p:nvPr>
            </p:nvGraphicFramePr>
            <p:xfrm>
              <a:off x="7869223" y="3057448"/>
              <a:ext cx="2853741" cy="2335066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2853741" cy="2335066"/>
                    </a:xfrm>
                    <a:prstGeom prst="rect">
                      <a:avLst/>
                    </a:prstGeom>
                  </am3d:spPr>
                  <am3d:camera>
                    <am3d:pos x="0" y="0" z="5399306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8711" d="1000000"/>
                    <am3d:preTrans dx="-3893" dy="-5039231" dz="108487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6"/>
                  </am3d:raster>
                  <am3d:extLst>
                    <a:ext uri="{9A65AA19-BECB-4387-8358-8AD5134E1D82}">
                      <a3danim:embedAnim xmlns:a3danim="http://schemas.microsoft.com/office/drawing/2018/animation/model3d" animId="0">
                        <a3danim:animPr length="1966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0"/>
                    </a:ext>
                  </am3d:extLst>
                  <am3d:objViewport viewportSz="541866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 Model 11" descr="Swimming shark">
                <a:extLst>
                  <a:ext uri="{FF2B5EF4-FFF2-40B4-BE49-F238E27FC236}">
                    <a16:creationId xmlns:a16="http://schemas.microsoft.com/office/drawing/2014/main" id="{BB5F8B2D-498E-83E1-E76B-D7C78EDCDF6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869223" y="3057448"/>
                <a:ext cx="2853741" cy="2335066"/>
              </a:xfrm>
              <a:prstGeom prst="rect">
                <a:avLst/>
              </a:prstGeom>
            </p:spPr>
          </p:pic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8EB5DC91-907D-547A-EFC6-54F6B7AF3AE9}"/>
              </a:ext>
            </a:extLst>
          </p:cNvPr>
          <p:cNvSpPr txBox="1"/>
          <p:nvPr/>
        </p:nvSpPr>
        <p:spPr>
          <a:xfrm>
            <a:off x="6852903" y="1708726"/>
            <a:ext cx="502118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8300" indent="-368300">
              <a:buFont typeface="+mj-lt"/>
              <a:buAutoNum type="arabicPeriod" startAt="4"/>
            </a:pP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A calculator / help/ students perform quick calculations.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172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263"/>
    </mc:Choice>
    <mc:Fallback xmlns="">
      <p:transition spd="slow" advTm="139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0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967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embedded1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00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633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embedded1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15339" objId="5"/>
        <p14:stopEvt time="138765" objId="5"/>
      </p14:showEvt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59093-CC53-4C46-C894-66047C2B9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69" y="1576137"/>
            <a:ext cx="6039341" cy="357594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100" b="0" dirty="0">
                <a:latin typeface="Cambria" panose="02040503050406030204" pitchFamily="18" charset="0"/>
                <a:cs typeface="Cambria"/>
              </a:rPr>
              <a:t>The balloons </a:t>
            </a:r>
            <a:r>
              <a:rPr lang="en-US" sz="2100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  <a:cs typeface="Cambria"/>
              </a:rPr>
              <a:t>are floating</a:t>
            </a:r>
            <a:r>
              <a:rPr lang="en-US" sz="2100" b="0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  <a:cs typeface="Cambria"/>
              </a:rPr>
              <a:t> </a:t>
            </a:r>
            <a:r>
              <a:rPr lang="en-US" sz="2100" b="0" dirty="0">
                <a:latin typeface="Cambria" panose="02040503050406030204" pitchFamily="18" charset="0"/>
                <a:cs typeface="Cambria"/>
              </a:rPr>
              <a:t>in the air.</a:t>
            </a:r>
            <a:endParaRPr lang="en-US" sz="2100" b="0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3A81D-5816-B969-4D35-FC3F667F7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2903" y="2536996"/>
            <a:ext cx="5021182" cy="43084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n-US" sz="2100" dirty="0">
                <a:latin typeface="Cambria" panose="02040503050406030204" pitchFamily="18" charset="0"/>
              </a:rPr>
              <a:t>The shark </a:t>
            </a: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</a:rPr>
              <a:t>is swimming </a:t>
            </a:r>
            <a:r>
              <a:rPr lang="en-US" sz="2100" dirty="0">
                <a:latin typeface="Cambria" panose="02040503050406030204" pitchFamily="18" charset="0"/>
              </a:rPr>
              <a:t>slowly.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4AA288C7-6B24-4ED7-0DDA-DEEC256DE0E3}"/>
              </a:ext>
            </a:extLst>
          </p:cNvPr>
          <p:cNvSpPr/>
          <p:nvPr/>
        </p:nvSpPr>
        <p:spPr>
          <a:xfrm>
            <a:off x="517868" y="774941"/>
            <a:ext cx="5293385" cy="64060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Discussion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9F28338-1788-DADA-0222-FC339AC8B1C2}"/>
              </a:ext>
            </a:extLst>
          </p:cNvPr>
          <p:cNvSpPr txBox="1">
            <a:spLocks/>
          </p:cNvSpPr>
          <p:nvPr/>
        </p:nvSpPr>
        <p:spPr>
          <a:xfrm>
            <a:off x="517869" y="5084598"/>
            <a:ext cx="5178394" cy="898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 startAt="2"/>
            </a:pPr>
            <a:r>
              <a:rPr lang="en-US" sz="2100" b="0" dirty="0">
                <a:latin typeface="Cambria" panose="02040503050406030204" pitchFamily="18" charset="0"/>
                <a:cs typeface="Cambria"/>
              </a:rPr>
              <a:t>Five times five </a:t>
            </a:r>
            <a:r>
              <a:rPr lang="en-US" sz="2100" b="1" dirty="0">
                <a:solidFill>
                  <a:schemeClr val="accent4">
                    <a:lumMod val="75000"/>
                  </a:schemeClr>
                </a:solidFill>
                <a:latin typeface="Cambria" panose="02040503050406030204" pitchFamily="18" charset="0"/>
                <a:cs typeface="Cambria"/>
              </a:rPr>
              <a:t>equals</a:t>
            </a:r>
            <a:r>
              <a:rPr lang="en-US" sz="2100" b="0" dirty="0">
                <a:latin typeface="Cambria" panose="02040503050406030204" pitchFamily="18" charset="0"/>
                <a:cs typeface="Cambria"/>
              </a:rPr>
              <a:t> to twenty-five.</a:t>
            </a:r>
            <a:endParaRPr lang="en-US" sz="2100" dirty="0">
              <a:latin typeface="Cambria" panose="02040503050406030204" pitchFamily="18" charset="0"/>
              <a:cs typeface="Cambria"/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The teacher </a:t>
            </a:r>
            <a:r>
              <a:rPr lang="en-ID" sz="2100" b="1" i="0" u="none" strike="noStrike" dirty="0">
                <a:solidFill>
                  <a:schemeClr val="accent4">
                    <a:lumMod val="75000"/>
                  </a:schemeClr>
                </a:solidFill>
                <a:effectLst/>
                <a:latin typeface="Cambria" panose="02040503050406030204" pitchFamily="18" charset="0"/>
              </a:rPr>
              <a:t>is not coming </a:t>
            </a: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today.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3D Model 10" descr="Celebration balloons">
                <a:extLst>
                  <a:ext uri="{FF2B5EF4-FFF2-40B4-BE49-F238E27FC236}">
                    <a16:creationId xmlns:a16="http://schemas.microsoft.com/office/drawing/2014/main" id="{BD51CE25-61BA-F4C7-8F36-BFC0C9EB663C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892607" y="1942437"/>
              <a:ext cx="4446491" cy="3153005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4446491" cy="3153005"/>
                    </a:xfrm>
                    <a:prstGeom prst="rect">
                      <a:avLst/>
                    </a:prstGeom>
                  </am3d:spPr>
                  <am3d:camera>
                    <am3d:pos x="0" y="0" z="517104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493126" d="1000000"/>
                    <am3d:preTrans dx="-118647" dy="-19235513" dz="353459"/>
                    <am3d:scale>
                      <am3d:sx n="1000000" d="1000000"/>
                      <am3d:sy n="1000000" d="1000000"/>
                      <am3d:sz n="1000000" d="1000000"/>
                    </am3d:scale>
                    <am3d:rot ax="-3639717" ay="4951317" az="-3627151"/>
                    <am3d:postTrans dx="0" dy="0" dz="0"/>
                  </am3d:trans>
                  <am3d:raster rName="Office3DRenderer" rVer="16.0.8326">
                    <am3d:blip r:embed="rId3"/>
                  </am3d:raster>
                  <am3d:extLst>
                    <a:ext uri="{9A65AA19-BECB-4387-8358-8AD5134E1D82}">
                      <a3danim:embedAnim xmlns:a3danim="http://schemas.microsoft.com/office/drawing/2018/animation/model3d" animId="0">
                        <a3danim:animPr length="6633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0"/>
                    </a:ext>
                  </am3d:extLst>
                  <am3d:objViewport viewportSz="331340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3D Model 10" descr="Celebration balloons">
                <a:extLst>
                  <a:ext uri="{FF2B5EF4-FFF2-40B4-BE49-F238E27FC236}">
                    <a16:creationId xmlns:a16="http://schemas.microsoft.com/office/drawing/2014/main" id="{BD51CE25-61BA-F4C7-8F36-BFC0C9EB663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2607" y="1942437"/>
                <a:ext cx="4446491" cy="315300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 Model 11" descr="Swimming shark">
                <a:extLst>
                  <a:ext uri="{FF2B5EF4-FFF2-40B4-BE49-F238E27FC236}">
                    <a16:creationId xmlns:a16="http://schemas.microsoft.com/office/drawing/2014/main" id="{BB5F8B2D-498E-83E1-E76B-D7C78EDCDF6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178762184"/>
                  </p:ext>
                </p:extLst>
              </p:nvPr>
            </p:nvGraphicFramePr>
            <p:xfrm>
              <a:off x="7179677" y="3057448"/>
              <a:ext cx="2853741" cy="2335066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2853741" cy="2335066"/>
                    </a:xfrm>
                    <a:prstGeom prst="rect">
                      <a:avLst/>
                    </a:prstGeom>
                  </am3d:spPr>
                  <am3d:camera>
                    <am3d:pos x="0" y="0" z="5399306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58711" d="1000000"/>
                    <am3d:preTrans dx="-3893" dy="-5039231" dz="1084876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extLst>
                    <a:ext uri="{9A65AA19-BECB-4387-8358-8AD5134E1D82}">
                      <a3danim:embedAnim xmlns:a3danim="http://schemas.microsoft.com/office/drawing/2018/animation/model3d" animId="0">
                        <a3danim:animPr length="1966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0"/>
                    </a:ext>
                  </am3d:extLst>
                  <am3d:objViewport viewportSz="541866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 Model 11" descr="Swimming shark">
                <a:extLst>
                  <a:ext uri="{FF2B5EF4-FFF2-40B4-BE49-F238E27FC236}">
                    <a16:creationId xmlns:a16="http://schemas.microsoft.com/office/drawing/2014/main" id="{BB5F8B2D-498E-83E1-E76B-D7C78EDCDF6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179677" y="3057448"/>
                <a:ext cx="2853741" cy="2335066"/>
              </a:xfrm>
              <a:prstGeom prst="rect">
                <a:avLst/>
              </a:prstGeom>
            </p:spPr>
          </p:pic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8EB5DC91-907D-547A-EFC6-54F6B7AF3AE9}"/>
              </a:ext>
            </a:extLst>
          </p:cNvPr>
          <p:cNvSpPr txBox="1"/>
          <p:nvPr/>
        </p:nvSpPr>
        <p:spPr>
          <a:xfrm>
            <a:off x="6852903" y="1708726"/>
            <a:ext cx="502118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8300" indent="-368300">
              <a:buFont typeface="+mj-lt"/>
              <a:buAutoNum type="arabicPeriod" startAt="4"/>
            </a:pP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A calculator </a:t>
            </a:r>
            <a:r>
              <a:rPr lang="en-ID" sz="21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ID" sz="2100" b="1" i="0" u="none" strike="noStrike" dirty="0">
                <a:solidFill>
                  <a:schemeClr val="accent4">
                    <a:lumMod val="75000"/>
                  </a:schemeClr>
                </a:solidFill>
                <a:effectLst/>
                <a:latin typeface="Cambria" panose="02040503050406030204" pitchFamily="18" charset="0"/>
              </a:rPr>
              <a:t>helps</a:t>
            </a:r>
            <a:r>
              <a:rPr lang="en-ID" sz="21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 </a:t>
            </a:r>
            <a:r>
              <a:rPr lang="en-ID" sz="21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students perform quick calculations.</a:t>
            </a:r>
          </a:p>
        </p:txBody>
      </p:sp>
    </p:spTree>
    <p:extLst>
      <p:ext uri="{BB962C8B-B14F-4D97-AF65-F5344CB8AC3E}">
        <p14:creationId xmlns:p14="http://schemas.microsoft.com/office/powerpoint/2010/main" val="232332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875"/>
    </mc:Choice>
    <mc:Fallback xmlns="">
      <p:transition spd="slow" advTm="199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0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967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embedded1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00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633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embedded1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347B0-906C-DC14-87F8-9F9C6F167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avy 3D art">
            <a:extLst>
              <a:ext uri="{FF2B5EF4-FFF2-40B4-BE49-F238E27FC236}">
                <a16:creationId xmlns:a16="http://schemas.microsoft.com/office/drawing/2014/main" id="{A6EE39FD-489E-DF1F-2249-B493D9AE67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3" t="20950" r="-1" b="6762"/>
          <a:stretch/>
        </p:blipFill>
        <p:spPr>
          <a:xfrm>
            <a:off x="-13231" y="10"/>
            <a:ext cx="12191980" cy="685799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8E7A354A-7505-8334-642C-5AB757934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0605" y="5761924"/>
            <a:ext cx="6004101" cy="819351"/>
          </a:xfrm>
        </p:spPr>
        <p:txBody>
          <a:bodyPr anchor="ctr"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3500" b="1" dirty="0">
                <a:latin typeface="Cambria" panose="02040503050406030204" pitchFamily="18" charset="0"/>
              </a:rPr>
              <a:t>Take Home Notes and Task</a:t>
            </a:r>
          </a:p>
        </p:txBody>
      </p:sp>
    </p:spTree>
    <p:extLst>
      <p:ext uri="{BB962C8B-B14F-4D97-AF65-F5344CB8AC3E}">
        <p14:creationId xmlns:p14="http://schemas.microsoft.com/office/powerpoint/2010/main" val="228581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5"/>
    </mc:Choice>
    <mc:Fallback xmlns="">
      <p:transition spd="slow" advTm="15635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AD51FC-BFF1-6897-6055-D50EC46D09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EE42DCE-4A4F-44C4-84E5-261B3BEEF1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Daily calendar outline">
            <a:extLst>
              <a:ext uri="{FF2B5EF4-FFF2-40B4-BE49-F238E27FC236}">
                <a16:creationId xmlns:a16="http://schemas.microsoft.com/office/drawing/2014/main" id="{538C2F07-9393-4083-738A-7326E9DFF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52135" y="1165459"/>
            <a:ext cx="1376066" cy="1376066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0F94F4B-6F7A-4270-95A8-469411C14A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5200" y="508090"/>
            <a:ext cx="801029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Graphic 12" descr="Alarm clock with solid fill">
            <a:extLst>
              <a:ext uri="{FF2B5EF4-FFF2-40B4-BE49-F238E27FC236}">
                <a16:creationId xmlns:a16="http://schemas.microsoft.com/office/drawing/2014/main" id="{4067E91F-3992-F491-9A2D-36080EE8C8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52135" y="2317283"/>
            <a:ext cx="1376066" cy="1376066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2B09722-DD66-A9D8-91D7-043FDBC17A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2135" y="830194"/>
            <a:ext cx="8010144" cy="650366"/>
          </a:xfrm>
        </p:spPr>
        <p:txBody>
          <a:bodyPr vert="horz" lIns="91440" tIns="45720" rIns="91440" bIns="45720" rtlCol="0">
            <a:normAutofit/>
          </a:bodyPr>
          <a:lstStyle/>
          <a:p>
            <a:pPr marL="47625" lvl="0" indent="12700" defTabSz="1689100"/>
            <a:r>
              <a:rPr lang="en-US" sz="2200" dirty="0">
                <a:latin typeface="Cambria" panose="02040503050406030204" pitchFamily="18" charset="0"/>
                <a:cs typeface="Cambria"/>
              </a:rPr>
              <a:t>We use: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47296C78-A21B-0CA3-BE26-111A177D6745}"/>
              </a:ext>
            </a:extLst>
          </p:cNvPr>
          <p:cNvSpPr txBox="1">
            <a:spLocks/>
          </p:cNvSpPr>
          <p:nvPr/>
        </p:nvSpPr>
        <p:spPr>
          <a:xfrm>
            <a:off x="2254051" y="4342405"/>
            <a:ext cx="6515045" cy="18019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625" defTabSz="1689100"/>
            <a:r>
              <a:rPr lang="en-US" sz="2500" b="1" dirty="0">
                <a:latin typeface="Cambria" panose="02040503050406030204" pitchFamily="18" charset="0"/>
                <a:cs typeface="Cambria"/>
              </a:rPr>
              <a:t>Present Progressive Tense </a:t>
            </a:r>
            <a:r>
              <a:rPr lang="en-US" sz="2200" dirty="0">
                <a:latin typeface="Cambria" panose="02040503050406030204" pitchFamily="18" charset="0"/>
                <a:cs typeface="Cambria"/>
              </a:rPr>
              <a:t>to talk about something </a:t>
            </a:r>
            <a:r>
              <a:rPr lang="en-US" sz="2200" dirty="0"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happening/ not happening right now, </a:t>
            </a:r>
            <a:r>
              <a:rPr lang="en-ID" sz="2200" dirty="0"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current trends, </a:t>
            </a:r>
            <a:r>
              <a:rPr lang="en-US" sz="2200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still happening at the time of speaking</a:t>
            </a:r>
            <a:r>
              <a:rPr lang="en-ID" sz="2200" dirty="0"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and temporary situations.</a:t>
            </a:r>
            <a:endParaRPr lang="en-US" sz="2200" dirty="0">
              <a:latin typeface="Cambria" panose="02040503050406030204" pitchFamily="18" charset="0"/>
              <a:cs typeface="Cambria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6856F31-0307-B014-4FD2-0BE565DFE0C4}"/>
              </a:ext>
            </a:extLst>
          </p:cNvPr>
          <p:cNvSpPr txBox="1">
            <a:spLocks/>
          </p:cNvSpPr>
          <p:nvPr/>
        </p:nvSpPr>
        <p:spPr>
          <a:xfrm>
            <a:off x="5028201" y="1694939"/>
            <a:ext cx="6680207" cy="11138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625" defTabSz="1689100"/>
            <a:r>
              <a:rPr lang="en-US" sz="2500" b="1" dirty="0">
                <a:latin typeface="Cambria" panose="02040503050406030204" pitchFamily="18" charset="0"/>
                <a:cs typeface="Cambria"/>
              </a:rPr>
              <a:t>Simple Present Tense </a:t>
            </a:r>
            <a:r>
              <a:rPr lang="en-US" sz="2200" dirty="0">
                <a:latin typeface="Cambria" panose="02040503050406030204" pitchFamily="18" charset="0"/>
                <a:cs typeface="Cambria"/>
              </a:rPr>
              <a:t>to talk about habits, daily routines, schedules, and facts.</a:t>
            </a:r>
          </a:p>
        </p:txBody>
      </p:sp>
      <p:pic>
        <p:nvPicPr>
          <p:cNvPr id="17" name="Picture 16" descr="A sand glass with a yellow liquid inside&#10;&#10;AI-generated content may be incorrect.">
            <a:extLst>
              <a:ext uri="{FF2B5EF4-FFF2-40B4-BE49-F238E27FC236}">
                <a16:creationId xmlns:a16="http://schemas.microsoft.com/office/drawing/2014/main" id="{7E333C74-BAC6-D66F-A599-EA2EE0783914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98051" y="4479148"/>
            <a:ext cx="1656000" cy="1656000"/>
          </a:xfrm>
          <a:prstGeom prst="rect">
            <a:avLst/>
          </a:prstGeom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FAD866F1-E4DD-2CCA-CC6C-43938FC05CD4}"/>
              </a:ext>
            </a:extLst>
          </p:cNvPr>
          <p:cNvSpPr txBox="1">
            <a:spLocks/>
          </p:cNvSpPr>
          <p:nvPr/>
        </p:nvSpPr>
        <p:spPr>
          <a:xfrm>
            <a:off x="539298" y="508090"/>
            <a:ext cx="2596605" cy="339889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432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27432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7625" algn="ctr" defTabSz="1689100"/>
            <a:r>
              <a:rPr lang="en-US" sz="3000" b="1" dirty="0">
                <a:latin typeface="Cambria" panose="02040503050406030204" pitchFamily="18" charset="0"/>
                <a:cs typeface="Cambria"/>
              </a:rPr>
              <a:t>Simple Present Tense Vs. Present Progressive Tense</a:t>
            </a:r>
            <a:endParaRPr lang="en-US" sz="3000" dirty="0">
              <a:latin typeface="Cambria" panose="02040503050406030204" pitchFamily="18" charset="0"/>
              <a:cs typeface="Cambri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069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088"/>
    </mc:Choice>
    <mc:Fallback xmlns="">
      <p:transition spd="slow" advTm="78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B92FB-FF52-1D99-F669-AD5DFA849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C6DE85EC-0CA1-E685-8E11-58EFA2CD7CC6}"/>
              </a:ext>
            </a:extLst>
          </p:cNvPr>
          <p:cNvSpPr/>
          <p:nvPr/>
        </p:nvSpPr>
        <p:spPr>
          <a:xfrm>
            <a:off x="517868" y="889423"/>
            <a:ext cx="8732520" cy="1105632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50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Task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ID" sz="36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Identifying and Describing Geometric Shapes in Real Life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8726E1E-9A2F-188A-672A-EF140DF61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2285998"/>
            <a:ext cx="11011521" cy="2840182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b="1" dirty="0">
                <a:latin typeface="Cambria" panose="02040503050406030204" pitchFamily="18" charset="0"/>
              </a:rPr>
              <a:t>Work with a group of 4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b="1" dirty="0">
                <a:latin typeface="Cambria" panose="02040503050406030204" pitchFamily="18" charset="0"/>
              </a:rPr>
              <a:t>take 3-5 photos</a:t>
            </a:r>
            <a:r>
              <a:rPr lang="en-ID" sz="2200" dirty="0">
                <a:latin typeface="Cambria" panose="02040503050406030204" pitchFamily="18" charset="0"/>
              </a:rPr>
              <a:t> of real-world objects that have clear geometric shapes (e.g., a basketball as a sphere, a door as a rectangle).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Write </a:t>
            </a:r>
            <a:r>
              <a:rPr lang="en-ID" sz="2200" b="1" dirty="0">
                <a:latin typeface="Cambria" panose="02040503050406030204" pitchFamily="18" charset="0"/>
              </a:rPr>
              <a:t>3-5 sentences</a:t>
            </a:r>
            <a:r>
              <a:rPr lang="en-ID" sz="2200" dirty="0">
                <a:latin typeface="Cambria" panose="02040503050406030204" pitchFamily="18" charset="0"/>
              </a:rPr>
              <a:t> describing the shapes using </a:t>
            </a:r>
            <a:r>
              <a:rPr lang="en-ID" sz="2200" b="1" dirty="0">
                <a:latin typeface="Cambria" panose="02040503050406030204" pitchFamily="18" charset="0"/>
              </a:rPr>
              <a:t>Simple Present Tense</a:t>
            </a:r>
            <a:r>
              <a:rPr lang="en-ID" sz="2200" dirty="0">
                <a:latin typeface="Cambria" panose="02040503050406030204" pitchFamily="18" charset="0"/>
              </a:rPr>
              <a:t> (e.g., "The clock </a:t>
            </a:r>
            <a:r>
              <a:rPr lang="en-ID" sz="2200" b="1" dirty="0">
                <a:latin typeface="Cambria" panose="02040503050406030204" pitchFamily="18" charset="0"/>
              </a:rPr>
              <a:t>is</a:t>
            </a:r>
            <a:r>
              <a:rPr lang="en-ID" sz="2200" dirty="0">
                <a:latin typeface="Cambria" panose="02040503050406030204" pitchFamily="18" charset="0"/>
              </a:rPr>
              <a:t> a circle. It </a:t>
            </a:r>
            <a:r>
              <a:rPr lang="en-ID" sz="2200" b="1" dirty="0">
                <a:latin typeface="Cambria" panose="02040503050406030204" pitchFamily="18" charset="0"/>
              </a:rPr>
              <a:t>has</a:t>
            </a:r>
            <a:r>
              <a:rPr lang="en-ID" sz="2200" dirty="0">
                <a:latin typeface="Cambria" panose="02040503050406030204" pitchFamily="18" charset="0"/>
              </a:rPr>
              <a:t> a radius of 15 cm.")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Submit a </a:t>
            </a:r>
            <a:r>
              <a:rPr lang="en-ID" sz="2200" b="1" dirty="0">
                <a:latin typeface="Cambria" panose="02040503050406030204" pitchFamily="18" charset="0"/>
              </a:rPr>
              <a:t>short written report</a:t>
            </a:r>
            <a:r>
              <a:rPr lang="en-ID" sz="2200" dirty="0">
                <a:latin typeface="Cambria" panose="02040503050406030204" pitchFamily="18" charset="0"/>
              </a:rPr>
              <a:t> or </a:t>
            </a:r>
            <a:r>
              <a:rPr lang="en-ID" sz="2200" b="1" dirty="0">
                <a:latin typeface="Cambria" panose="02040503050406030204" pitchFamily="18" charset="0"/>
              </a:rPr>
              <a:t>a slide with images and descriptions</a:t>
            </a:r>
            <a:r>
              <a:rPr lang="en-ID" sz="2200" dirty="0">
                <a:latin typeface="Cambria" panose="02040503050406030204" pitchFamily="18" charset="0"/>
              </a:rPr>
              <a:t>.</a:t>
            </a:r>
          </a:p>
          <a:p>
            <a:pPr lvl="0" algn="just" defTabSz="1689100">
              <a:lnSpc>
                <a:spcPct val="90000"/>
              </a:lnSpc>
            </a:pPr>
            <a:endParaRPr lang="en-US" sz="2200" dirty="0">
              <a:latin typeface="Cambria" panose="02040503050406030204" pitchFamily="18" charset="0"/>
              <a:cs typeface="Cambria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0867EC5-D6C4-F06C-0895-40535F3089C6}"/>
              </a:ext>
            </a:extLst>
          </p:cNvPr>
          <p:cNvGrpSpPr/>
          <p:nvPr/>
        </p:nvGrpSpPr>
        <p:grpSpPr>
          <a:xfrm>
            <a:off x="517868" y="5223164"/>
            <a:ext cx="2120907" cy="1116804"/>
            <a:chOff x="7466425" y="4027465"/>
            <a:chExt cx="2993857" cy="1548000"/>
          </a:xfrm>
        </p:grpSpPr>
        <p:pic>
          <p:nvPicPr>
            <p:cNvPr id="3" name="Graphic 2" descr="Cone with solid fill">
              <a:extLst>
                <a:ext uri="{FF2B5EF4-FFF2-40B4-BE49-F238E27FC236}">
                  <a16:creationId xmlns:a16="http://schemas.microsoft.com/office/drawing/2014/main" id="{D03F042D-BC7A-2FC9-4A3F-CDC3E0BA84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4" name="Graphic 3" descr="Cube with solid fill">
              <a:extLst>
                <a:ext uri="{FF2B5EF4-FFF2-40B4-BE49-F238E27FC236}">
                  <a16:creationId xmlns:a16="http://schemas.microsoft.com/office/drawing/2014/main" id="{01BA019E-1FA2-A248-F28E-5AE090CCC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3DB9F4C5-A24E-4B9F-3DAD-87A5D44626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452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676"/>
    </mc:Choice>
    <mc:Fallback xmlns="">
      <p:transition spd="slow" advTm="18967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469F0-FA59-D19D-36B4-EA864F935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5">
            <a:extLst>
              <a:ext uri="{FF2B5EF4-FFF2-40B4-BE49-F238E27FC236}">
                <a16:creationId xmlns:a16="http://schemas.microsoft.com/office/drawing/2014/main" id="{4E4DD93D-E303-F5B8-6173-56AAF9A5C9B5}"/>
              </a:ext>
            </a:extLst>
          </p:cNvPr>
          <p:cNvSpPr/>
          <p:nvPr/>
        </p:nvSpPr>
        <p:spPr>
          <a:xfrm>
            <a:off x="517868" y="889423"/>
            <a:ext cx="8732520" cy="684734"/>
          </a:xfrm>
          <a:prstGeom prst="homePlat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ea typeface="+mj-ea"/>
                <a:cs typeface="+mj-cs"/>
              </a:rPr>
              <a:t>References</a:t>
            </a:r>
            <a:endParaRPr lang="en-ID" sz="3600" b="0" i="0" u="none" strike="noStrike" dirty="0">
              <a:solidFill>
                <a:srgbClr val="000000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96F36B7-263D-0BC4-998D-8F5CB5A3A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868" y="2285998"/>
            <a:ext cx="11011521" cy="2414590"/>
          </a:xfrm>
        </p:spPr>
        <p:txBody>
          <a:bodyPr vert="horz" lIns="91440" tIns="45720" rIns="91440" bIns="45720" rtlCol="0">
            <a:noAutofit/>
          </a:bodyPr>
          <a:lstStyle/>
          <a:p>
            <a:pPr marL="541338" indent="-541338"/>
            <a:r>
              <a:rPr lang="en-ID" kern="100" dirty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Azar, B. S., &amp; Hagen, S. A. (2009). </a:t>
            </a:r>
            <a:r>
              <a:rPr lang="en-ID" i="1" kern="100" dirty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and Using. English Grammar</a:t>
            </a:r>
            <a:r>
              <a:rPr lang="en-ID" kern="100" dirty="0">
                <a:solidFill>
                  <a:srgbClr val="000000"/>
                </a:solidFill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(4th ed.). Pearson Education.</a:t>
            </a:r>
            <a:endParaRPr lang="en-ID" dirty="0">
              <a:latin typeface="Cambria" panose="02040503050406030204" pitchFamily="18" charset="0"/>
            </a:endParaRPr>
          </a:p>
          <a:p>
            <a:pPr marL="541338" indent="-541338"/>
            <a:r>
              <a:rPr lang="en-ID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Grechina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O., &amp; Mironova, E. (1974). </a:t>
            </a:r>
            <a:r>
              <a:rPr lang="en-ID" i="1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English for Students of Mathematics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ID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Издательство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ID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Высшая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школа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en-ID" dirty="0">
                <a:effectLst/>
                <a:latin typeface="Cambria" panose="02040503050406030204" pitchFamily="18" charset="0"/>
              </a:rPr>
              <a:t> </a:t>
            </a:r>
          </a:p>
          <a:p>
            <a:pPr marL="541338" indent="-541338"/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Hall, D. and </a:t>
            </a:r>
            <a:r>
              <a:rPr lang="en-ID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Barduhn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, S. (2016). </a:t>
            </a:r>
            <a:r>
              <a:rPr lang="en-ID" i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English for Everyone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. Edited by J. </a:t>
            </a:r>
            <a:r>
              <a:rPr lang="en-ID" dirty="0" err="1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Siklos</a:t>
            </a:r>
            <a:r>
              <a:rPr lang="en-ID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and A. Singer. New York: DK Publishing. </a:t>
            </a:r>
          </a:p>
          <a:p>
            <a:endParaRPr lang="en-US" dirty="0">
              <a:latin typeface="Cambria" panose="02040503050406030204" pitchFamily="18" charset="0"/>
              <a:cs typeface="Cambria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91CA24D-36E8-924D-4F8E-9C4D18776025}"/>
              </a:ext>
            </a:extLst>
          </p:cNvPr>
          <p:cNvGrpSpPr/>
          <p:nvPr/>
        </p:nvGrpSpPr>
        <p:grpSpPr>
          <a:xfrm>
            <a:off x="517868" y="5223164"/>
            <a:ext cx="2120907" cy="1116804"/>
            <a:chOff x="7466425" y="4027465"/>
            <a:chExt cx="2993857" cy="1548000"/>
          </a:xfrm>
        </p:grpSpPr>
        <p:pic>
          <p:nvPicPr>
            <p:cNvPr id="3" name="Graphic 2" descr="Cone with solid fill">
              <a:extLst>
                <a:ext uri="{FF2B5EF4-FFF2-40B4-BE49-F238E27FC236}">
                  <a16:creationId xmlns:a16="http://schemas.microsoft.com/office/drawing/2014/main" id="{6E8284C5-F19F-1930-1DED-D0D6352CAD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4" name="Graphic 3" descr="Cube with solid fill">
              <a:extLst>
                <a:ext uri="{FF2B5EF4-FFF2-40B4-BE49-F238E27FC236}">
                  <a16:creationId xmlns:a16="http://schemas.microsoft.com/office/drawing/2014/main" id="{15521397-7578-8E9B-4F4B-EE3F316A75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8D8F8F68-6147-B0A4-6675-96B119E40E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45642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676"/>
    </mc:Choice>
    <mc:Fallback>
      <p:transition spd="slow" advTm="189676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4B9D92-7E03-D588-BD4A-EAA799922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65A986-61AE-E8C4-0775-A0CC2EFA0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327564"/>
            <a:ext cx="7729728" cy="7525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500" dirty="0">
                <a:latin typeface="Arima Koshi" pitchFamily="2" charset="77"/>
                <a:cs typeface="Arima Koshi" pitchFamily="2" charset="77"/>
              </a:rPr>
              <a:t>Thank you and see you in Lecture 3!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67CCE9E-B426-C6CD-26A7-3115D6CD9A43}"/>
              </a:ext>
            </a:extLst>
          </p:cNvPr>
          <p:cNvGrpSpPr/>
          <p:nvPr/>
        </p:nvGrpSpPr>
        <p:grpSpPr>
          <a:xfrm>
            <a:off x="4599071" y="3635990"/>
            <a:ext cx="2993857" cy="1548000"/>
            <a:chOff x="7466425" y="4027465"/>
            <a:chExt cx="2993857" cy="1548000"/>
          </a:xfrm>
        </p:grpSpPr>
        <p:pic>
          <p:nvPicPr>
            <p:cNvPr id="7" name="Graphic 6" descr="Cone with solid fill">
              <a:extLst>
                <a:ext uri="{FF2B5EF4-FFF2-40B4-BE49-F238E27FC236}">
                  <a16:creationId xmlns:a16="http://schemas.microsoft.com/office/drawing/2014/main" id="{4AF57890-A008-84F4-5190-F44A5DADA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Cube with solid fill">
              <a:extLst>
                <a:ext uri="{FF2B5EF4-FFF2-40B4-BE49-F238E27FC236}">
                  <a16:creationId xmlns:a16="http://schemas.microsoft.com/office/drawing/2014/main" id="{C049F080-D340-136F-5E6A-EE94A64AF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9" name="Graphic 8" descr="Cylinder with solid fill">
              <a:extLst>
                <a:ext uri="{FF2B5EF4-FFF2-40B4-BE49-F238E27FC236}">
                  <a16:creationId xmlns:a16="http://schemas.microsoft.com/office/drawing/2014/main" id="{51F8B070-A7DC-6C75-B935-C04A6EC40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642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15"/>
    </mc:Choice>
    <mc:Fallback xmlns="">
      <p:transition spd="slow" advTm="5115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64.8|40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3.5|58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3|2.5|3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9.8|15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0.8|48.9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6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6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9|0.7|13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9.5|37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2|0.7|1.9|0.5|1.7|33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8|32.7|0.4|38.7|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7.5|0.7|1|2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4.6|3.8|49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4.5|90.6|71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7|1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0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9.7|2.8|26.6|2.4|4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3|122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1|2.5"/>
</p:tagLst>
</file>

<file path=ppt/theme/theme1.xml><?xml version="1.0" encoding="utf-8"?>
<a:theme xmlns:a="http://schemas.openxmlformats.org/drawingml/2006/main" name="GestaltVTI">
  <a:themeElements>
    <a:clrScheme name="Custom 86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Bierstad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2754</TotalTime>
  <Words>2022</Words>
  <Application>Microsoft Macintosh PowerPoint</Application>
  <PresentationFormat>Widescreen</PresentationFormat>
  <Paragraphs>312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Arima Koshi</vt:lpstr>
      <vt:lpstr>Bierstadt</vt:lpstr>
      <vt:lpstr>Cambria</vt:lpstr>
      <vt:lpstr>Wingdings</vt:lpstr>
      <vt:lpstr>GestaltVTI</vt:lpstr>
      <vt:lpstr>English for Mathematics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balloons / float / in the air.</vt:lpstr>
      <vt:lpstr>The balloons are floating in the air.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t8656</dc:creator>
  <cp:lastModifiedBy>Itha Priyastiti</cp:lastModifiedBy>
  <cp:revision>60</cp:revision>
  <dcterms:created xsi:type="dcterms:W3CDTF">2025-03-19T05:00:20Z</dcterms:created>
  <dcterms:modified xsi:type="dcterms:W3CDTF">2025-04-05T13:45:40Z</dcterms:modified>
</cp:coreProperties>
</file>