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notesMasterIdLst>
    <p:notesMasterId r:id="rId43"/>
  </p:notesMasterIdLst>
  <p:sldIdLst>
    <p:sldId id="256" r:id="rId2"/>
    <p:sldId id="257" r:id="rId3"/>
    <p:sldId id="264" r:id="rId4"/>
    <p:sldId id="303" r:id="rId5"/>
    <p:sldId id="258" r:id="rId6"/>
    <p:sldId id="267" r:id="rId7"/>
    <p:sldId id="265" r:id="rId8"/>
    <p:sldId id="273" r:id="rId9"/>
    <p:sldId id="271" r:id="rId10"/>
    <p:sldId id="269" r:id="rId11"/>
    <p:sldId id="268" r:id="rId12"/>
    <p:sldId id="270" r:id="rId13"/>
    <p:sldId id="275" r:id="rId14"/>
    <p:sldId id="276" r:id="rId15"/>
    <p:sldId id="277" r:id="rId16"/>
    <p:sldId id="274" r:id="rId17"/>
    <p:sldId id="272" r:id="rId18"/>
    <p:sldId id="278" r:id="rId19"/>
    <p:sldId id="279" r:id="rId20"/>
    <p:sldId id="280" r:id="rId21"/>
    <p:sldId id="281" r:id="rId22"/>
    <p:sldId id="285" r:id="rId23"/>
    <p:sldId id="283" r:id="rId24"/>
    <p:sldId id="286" r:id="rId25"/>
    <p:sldId id="287" r:id="rId26"/>
    <p:sldId id="289" r:id="rId27"/>
    <p:sldId id="292" r:id="rId28"/>
    <p:sldId id="304" r:id="rId29"/>
    <p:sldId id="305" r:id="rId30"/>
    <p:sldId id="308" r:id="rId31"/>
    <p:sldId id="293" r:id="rId32"/>
    <p:sldId id="312" r:id="rId33"/>
    <p:sldId id="313" r:id="rId34"/>
    <p:sldId id="314" r:id="rId35"/>
    <p:sldId id="315" r:id="rId36"/>
    <p:sldId id="311" r:id="rId37"/>
    <p:sldId id="290" r:id="rId38"/>
    <p:sldId id="309" r:id="rId39"/>
    <p:sldId id="302" r:id="rId40"/>
    <p:sldId id="310" r:id="rId41"/>
    <p:sldId id="301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DACB"/>
    <a:srgbClr val="B0DEA9"/>
    <a:srgbClr val="A3CD9E"/>
    <a:srgbClr val="3E7082"/>
    <a:srgbClr val="077342"/>
    <a:srgbClr val="009193"/>
    <a:srgbClr val="AEDBA9"/>
    <a:srgbClr val="8DBAA1"/>
    <a:srgbClr val="A9E5C2"/>
    <a:srgbClr val="ED81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12"/>
    <p:restoredTop sz="94648"/>
  </p:normalViewPr>
  <p:slideViewPr>
    <p:cSldViewPr snapToGrid="0">
      <p:cViewPr>
        <p:scale>
          <a:sx n="83" d="100"/>
          <a:sy n="83" d="100"/>
        </p:scale>
        <p:origin x="616" y="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1A3D62-1721-40C1-8C66-1918535A1EF2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D940274-EDCD-41F6-BF63-BB8148D09D6C}">
      <dgm:prSet/>
      <dgm:spPr/>
      <dgm:t>
        <a:bodyPr/>
        <a:lstStyle/>
        <a:p>
          <a:r>
            <a:rPr lang="en-US">
              <a:latin typeface="Cambria" panose="02040503050406030204" pitchFamily="18" charset="0"/>
            </a:rPr>
            <a:t>1</a:t>
          </a:r>
        </a:p>
      </dgm:t>
    </dgm:pt>
    <dgm:pt modelId="{FB9ADBA9-F2B3-4253-9903-86D542EDC93B}" type="parTrans" cxnId="{E200E0F5-EF70-4FC0-99B2-D501B6543E21}">
      <dgm:prSet/>
      <dgm:spPr/>
      <dgm:t>
        <a:bodyPr/>
        <a:lstStyle/>
        <a:p>
          <a:endParaRPr lang="en-US" sz="2200">
            <a:latin typeface="Cambria" panose="02040503050406030204" pitchFamily="18" charset="0"/>
          </a:endParaRPr>
        </a:p>
      </dgm:t>
    </dgm:pt>
    <dgm:pt modelId="{9564DCDC-A14D-4400-B52A-68FC53904D8C}" type="sibTrans" cxnId="{E200E0F5-EF70-4FC0-99B2-D501B6543E21}">
      <dgm:prSet/>
      <dgm:spPr/>
      <dgm:t>
        <a:bodyPr/>
        <a:lstStyle/>
        <a:p>
          <a:endParaRPr lang="en-US">
            <a:latin typeface="Cambria" panose="02040503050406030204" pitchFamily="18" charset="0"/>
          </a:endParaRPr>
        </a:p>
      </dgm:t>
    </dgm:pt>
    <dgm:pt modelId="{6CC34C93-1F5E-424F-9EDB-27F1741BD530}">
      <dgm:prSet custT="1"/>
      <dgm:spPr/>
      <dgm:t>
        <a:bodyPr/>
        <a:lstStyle/>
        <a:p>
          <a:pPr marL="0" indent="0">
            <a:buNone/>
            <a:tabLst/>
          </a:pPr>
          <a:r>
            <a:rPr lang="en-US" sz="2400" dirty="0">
              <a:latin typeface="Cambria" panose="02040503050406030204" pitchFamily="18" charset="0"/>
            </a:rPr>
            <a:t>Use comparative, superlative, and equative structures in mathematical contexts.</a:t>
          </a:r>
        </a:p>
      </dgm:t>
    </dgm:pt>
    <dgm:pt modelId="{DA14081A-8E96-4076-89FD-99E5EC615565}" type="parTrans" cxnId="{75C917A9-163A-4E69-9A07-A50E8B74D292}">
      <dgm:prSet/>
      <dgm:spPr/>
      <dgm:t>
        <a:bodyPr/>
        <a:lstStyle/>
        <a:p>
          <a:endParaRPr lang="en-US" sz="2200">
            <a:latin typeface="Cambria" panose="02040503050406030204" pitchFamily="18" charset="0"/>
          </a:endParaRPr>
        </a:p>
      </dgm:t>
    </dgm:pt>
    <dgm:pt modelId="{7EA37487-51B8-4054-AA99-E4596F6215DC}" type="sibTrans" cxnId="{75C917A9-163A-4E69-9A07-A50E8B74D292}">
      <dgm:prSet/>
      <dgm:spPr/>
      <dgm:t>
        <a:bodyPr/>
        <a:lstStyle/>
        <a:p>
          <a:endParaRPr lang="en-US">
            <a:latin typeface="Cambria" panose="02040503050406030204" pitchFamily="18" charset="0"/>
          </a:endParaRPr>
        </a:p>
      </dgm:t>
    </dgm:pt>
    <dgm:pt modelId="{2F266A4B-A0BA-47C0-8C6F-A31BD114D1F5}">
      <dgm:prSet/>
      <dgm:spPr/>
      <dgm:t>
        <a:bodyPr/>
        <a:lstStyle/>
        <a:p>
          <a:r>
            <a:rPr lang="en-US">
              <a:latin typeface="Cambria" panose="02040503050406030204" pitchFamily="18" charset="0"/>
            </a:rPr>
            <a:t>2</a:t>
          </a:r>
        </a:p>
      </dgm:t>
    </dgm:pt>
    <dgm:pt modelId="{BB116049-AA1B-42B8-A933-4F6128B96D2B}" type="parTrans" cxnId="{DBC0EA02-7B1B-472B-B5C7-3E6FA103EFD9}">
      <dgm:prSet/>
      <dgm:spPr/>
      <dgm:t>
        <a:bodyPr/>
        <a:lstStyle/>
        <a:p>
          <a:endParaRPr lang="en-US" sz="2200">
            <a:latin typeface="Cambria" panose="02040503050406030204" pitchFamily="18" charset="0"/>
          </a:endParaRPr>
        </a:p>
      </dgm:t>
    </dgm:pt>
    <dgm:pt modelId="{BC37A816-1ADD-4E69-B084-C32570B57274}" type="sibTrans" cxnId="{DBC0EA02-7B1B-472B-B5C7-3E6FA103EFD9}">
      <dgm:prSet/>
      <dgm:spPr/>
      <dgm:t>
        <a:bodyPr/>
        <a:lstStyle/>
        <a:p>
          <a:endParaRPr lang="en-US">
            <a:latin typeface="Cambria" panose="02040503050406030204" pitchFamily="18" charset="0"/>
          </a:endParaRPr>
        </a:p>
      </dgm:t>
    </dgm:pt>
    <dgm:pt modelId="{A8250330-4B4D-42E3-BD00-8A681D693044}">
      <dgm:prSet custT="1"/>
      <dgm:spPr/>
      <dgm:t>
        <a:bodyPr/>
        <a:lstStyle/>
        <a:p>
          <a:pPr marL="0" indent="0">
            <a:buNone/>
            <a:tabLst/>
          </a:pPr>
          <a:r>
            <a:rPr lang="en-US" sz="2400" dirty="0">
              <a:latin typeface="Cambria" panose="02040503050406030204" pitchFamily="18" charset="0"/>
            </a:rPr>
            <a:t>Compare mathematical objects, values, or measurements accurately.</a:t>
          </a:r>
        </a:p>
      </dgm:t>
    </dgm:pt>
    <dgm:pt modelId="{D020EEDD-7CD5-4E40-A52D-396F24C1477D}" type="parTrans" cxnId="{E149A372-B7D5-4B3C-94BA-619B280938B1}">
      <dgm:prSet/>
      <dgm:spPr/>
      <dgm:t>
        <a:bodyPr/>
        <a:lstStyle/>
        <a:p>
          <a:endParaRPr lang="en-US" sz="2200">
            <a:latin typeface="Cambria" panose="02040503050406030204" pitchFamily="18" charset="0"/>
          </a:endParaRPr>
        </a:p>
      </dgm:t>
    </dgm:pt>
    <dgm:pt modelId="{DB49BB7D-C925-4392-9B6B-96A6BB050C8C}" type="sibTrans" cxnId="{E149A372-B7D5-4B3C-94BA-619B280938B1}">
      <dgm:prSet/>
      <dgm:spPr/>
      <dgm:t>
        <a:bodyPr/>
        <a:lstStyle/>
        <a:p>
          <a:endParaRPr lang="en-US">
            <a:latin typeface="Cambria" panose="02040503050406030204" pitchFamily="18" charset="0"/>
          </a:endParaRPr>
        </a:p>
      </dgm:t>
    </dgm:pt>
    <dgm:pt modelId="{2045D030-D449-4FE2-B5B8-D36CD72C317D}">
      <dgm:prSet/>
      <dgm:spPr/>
      <dgm:t>
        <a:bodyPr/>
        <a:lstStyle/>
        <a:p>
          <a:r>
            <a:rPr lang="en-US">
              <a:latin typeface="Cambria" panose="02040503050406030204" pitchFamily="18" charset="0"/>
            </a:rPr>
            <a:t>3</a:t>
          </a:r>
        </a:p>
      </dgm:t>
    </dgm:pt>
    <dgm:pt modelId="{EA843FE6-1F1A-46DB-B92C-297960E1CE5B}" type="parTrans" cxnId="{3EC2F47B-DC38-4DDF-8BAC-C8B84F61FDFA}">
      <dgm:prSet/>
      <dgm:spPr/>
      <dgm:t>
        <a:bodyPr/>
        <a:lstStyle/>
        <a:p>
          <a:endParaRPr lang="en-US" sz="2200">
            <a:latin typeface="Cambria" panose="02040503050406030204" pitchFamily="18" charset="0"/>
          </a:endParaRPr>
        </a:p>
      </dgm:t>
    </dgm:pt>
    <dgm:pt modelId="{9788FEC3-2FFF-4B42-93B9-441D533EC26E}" type="sibTrans" cxnId="{3EC2F47B-DC38-4DDF-8BAC-C8B84F61FDFA}">
      <dgm:prSet/>
      <dgm:spPr/>
      <dgm:t>
        <a:bodyPr/>
        <a:lstStyle/>
        <a:p>
          <a:endParaRPr lang="en-US">
            <a:latin typeface="Cambria" panose="02040503050406030204" pitchFamily="18" charset="0"/>
          </a:endParaRPr>
        </a:p>
      </dgm:t>
    </dgm:pt>
    <dgm:pt modelId="{5CF696CC-2CD4-437C-9EF4-AC1D6C01C4E0}">
      <dgm:prSet custT="1"/>
      <dgm:spPr/>
      <dgm:t>
        <a:bodyPr/>
        <a:lstStyle/>
        <a:p>
          <a:pPr marL="0" indent="0">
            <a:buNone/>
            <a:tabLst/>
          </a:pPr>
          <a:r>
            <a:rPr lang="en-US" sz="2400" dirty="0">
              <a:latin typeface="Cambria" panose="02040503050406030204" pitchFamily="18" charset="0"/>
            </a:rPr>
            <a:t>Form correct sentences to describe differences in size, quantity, or shape. </a:t>
          </a:r>
        </a:p>
      </dgm:t>
    </dgm:pt>
    <dgm:pt modelId="{D5A0C37E-5BB0-4AAE-B5F2-AE8DE70F80CE}" type="parTrans" cxnId="{3A912FB8-26EE-46B7-8BC4-07F0F93DD75F}">
      <dgm:prSet/>
      <dgm:spPr/>
      <dgm:t>
        <a:bodyPr/>
        <a:lstStyle/>
        <a:p>
          <a:endParaRPr lang="en-US" sz="2200">
            <a:latin typeface="Cambria" panose="02040503050406030204" pitchFamily="18" charset="0"/>
          </a:endParaRPr>
        </a:p>
      </dgm:t>
    </dgm:pt>
    <dgm:pt modelId="{EEFC3C77-C373-42BD-887A-4F72D5548FAD}" type="sibTrans" cxnId="{3A912FB8-26EE-46B7-8BC4-07F0F93DD75F}">
      <dgm:prSet/>
      <dgm:spPr/>
      <dgm:t>
        <a:bodyPr/>
        <a:lstStyle/>
        <a:p>
          <a:endParaRPr lang="en-US">
            <a:latin typeface="Cambria" panose="02040503050406030204" pitchFamily="18" charset="0"/>
          </a:endParaRPr>
        </a:p>
      </dgm:t>
    </dgm:pt>
    <dgm:pt modelId="{AD596E5B-8F7B-B742-AA76-60D5A2253268}" type="pres">
      <dgm:prSet presAssocID="{031A3D62-1721-40C1-8C66-1918535A1EF2}" presName="Name0" presStyleCnt="0">
        <dgm:presLayoutVars>
          <dgm:dir/>
          <dgm:animLvl val="lvl"/>
          <dgm:resizeHandles val="exact"/>
        </dgm:presLayoutVars>
      </dgm:prSet>
      <dgm:spPr/>
    </dgm:pt>
    <dgm:pt modelId="{4C2D34A0-79A4-7646-9895-9AF2A1E5F5C8}" type="pres">
      <dgm:prSet presAssocID="{0D940274-EDCD-41F6-BF63-BB8148D09D6C}" presName="linNode" presStyleCnt="0"/>
      <dgm:spPr/>
    </dgm:pt>
    <dgm:pt modelId="{0B8B3C39-4EF6-A445-8F62-D5C4779CC463}" type="pres">
      <dgm:prSet presAssocID="{0D940274-EDCD-41F6-BF63-BB8148D09D6C}" presName="parentText" presStyleLbl="node1" presStyleIdx="0" presStyleCnt="3" custScaleX="58056">
        <dgm:presLayoutVars>
          <dgm:chMax val="1"/>
          <dgm:bulletEnabled val="1"/>
        </dgm:presLayoutVars>
      </dgm:prSet>
      <dgm:spPr/>
    </dgm:pt>
    <dgm:pt modelId="{A4E8CE82-7724-4B4F-856D-A7E9DB326F59}" type="pres">
      <dgm:prSet presAssocID="{0D940274-EDCD-41F6-BF63-BB8148D09D6C}" presName="descendantText" presStyleLbl="alignAccFollowNode1" presStyleIdx="0" presStyleCnt="3">
        <dgm:presLayoutVars>
          <dgm:bulletEnabled val="1"/>
        </dgm:presLayoutVars>
      </dgm:prSet>
      <dgm:spPr/>
    </dgm:pt>
    <dgm:pt modelId="{2B1AFDBE-018A-1A48-A257-52088A164537}" type="pres">
      <dgm:prSet presAssocID="{9564DCDC-A14D-4400-B52A-68FC53904D8C}" presName="sp" presStyleCnt="0"/>
      <dgm:spPr/>
    </dgm:pt>
    <dgm:pt modelId="{EAB9645D-6A63-284F-84E1-0E75E5E500E7}" type="pres">
      <dgm:prSet presAssocID="{2F266A4B-A0BA-47C0-8C6F-A31BD114D1F5}" presName="linNode" presStyleCnt="0"/>
      <dgm:spPr/>
    </dgm:pt>
    <dgm:pt modelId="{F7147202-2FE9-724E-9095-4B4CFB66BA03}" type="pres">
      <dgm:prSet presAssocID="{2F266A4B-A0BA-47C0-8C6F-A31BD114D1F5}" presName="parentText" presStyleLbl="node1" presStyleIdx="1" presStyleCnt="3" custScaleX="58056">
        <dgm:presLayoutVars>
          <dgm:chMax val="1"/>
          <dgm:bulletEnabled val="1"/>
        </dgm:presLayoutVars>
      </dgm:prSet>
      <dgm:spPr/>
    </dgm:pt>
    <dgm:pt modelId="{96FD083D-C744-C84B-AE3E-7E7D1A2588B0}" type="pres">
      <dgm:prSet presAssocID="{2F266A4B-A0BA-47C0-8C6F-A31BD114D1F5}" presName="descendantText" presStyleLbl="alignAccFollowNode1" presStyleIdx="1" presStyleCnt="3">
        <dgm:presLayoutVars>
          <dgm:bulletEnabled val="1"/>
        </dgm:presLayoutVars>
      </dgm:prSet>
      <dgm:spPr/>
    </dgm:pt>
    <dgm:pt modelId="{193140E6-6F77-A54A-BE1C-99F541AD9178}" type="pres">
      <dgm:prSet presAssocID="{BC37A816-1ADD-4E69-B084-C32570B57274}" presName="sp" presStyleCnt="0"/>
      <dgm:spPr/>
    </dgm:pt>
    <dgm:pt modelId="{613C2B42-1ED1-4A43-8C72-EDE495900B05}" type="pres">
      <dgm:prSet presAssocID="{2045D030-D449-4FE2-B5B8-D36CD72C317D}" presName="linNode" presStyleCnt="0"/>
      <dgm:spPr/>
    </dgm:pt>
    <dgm:pt modelId="{1ABF0A0E-801F-6D41-8AD5-EFF81054DC28}" type="pres">
      <dgm:prSet presAssocID="{2045D030-D449-4FE2-B5B8-D36CD72C317D}" presName="parentText" presStyleLbl="node1" presStyleIdx="2" presStyleCnt="3" custScaleX="58056">
        <dgm:presLayoutVars>
          <dgm:chMax val="1"/>
          <dgm:bulletEnabled val="1"/>
        </dgm:presLayoutVars>
      </dgm:prSet>
      <dgm:spPr/>
    </dgm:pt>
    <dgm:pt modelId="{CCEB9726-90BA-6E41-A475-B20B5B1F6D34}" type="pres">
      <dgm:prSet presAssocID="{2045D030-D449-4FE2-B5B8-D36CD72C317D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DBC0EA02-7B1B-472B-B5C7-3E6FA103EFD9}" srcId="{031A3D62-1721-40C1-8C66-1918535A1EF2}" destId="{2F266A4B-A0BA-47C0-8C6F-A31BD114D1F5}" srcOrd="1" destOrd="0" parTransId="{BB116049-AA1B-42B8-A933-4F6128B96D2B}" sibTransId="{BC37A816-1ADD-4E69-B084-C32570B57274}"/>
    <dgm:cxn modelId="{CA3DE011-5AFD-8E4E-9420-353A61C376B6}" type="presOf" srcId="{6CC34C93-1F5E-424F-9EDB-27F1741BD530}" destId="{A4E8CE82-7724-4B4F-856D-A7E9DB326F59}" srcOrd="0" destOrd="0" presId="urn:microsoft.com/office/officeart/2005/8/layout/vList5"/>
    <dgm:cxn modelId="{376A4E45-0871-774F-97AB-D6209432AE69}" type="presOf" srcId="{2045D030-D449-4FE2-B5B8-D36CD72C317D}" destId="{1ABF0A0E-801F-6D41-8AD5-EFF81054DC28}" srcOrd="0" destOrd="0" presId="urn:microsoft.com/office/officeart/2005/8/layout/vList5"/>
    <dgm:cxn modelId="{A6E0D45E-EF5A-804A-B236-9F40A8D43355}" type="presOf" srcId="{0D940274-EDCD-41F6-BF63-BB8148D09D6C}" destId="{0B8B3C39-4EF6-A445-8F62-D5C4779CC463}" srcOrd="0" destOrd="0" presId="urn:microsoft.com/office/officeart/2005/8/layout/vList5"/>
    <dgm:cxn modelId="{E149A372-B7D5-4B3C-94BA-619B280938B1}" srcId="{2F266A4B-A0BA-47C0-8C6F-A31BD114D1F5}" destId="{A8250330-4B4D-42E3-BD00-8A681D693044}" srcOrd="0" destOrd="0" parTransId="{D020EEDD-7CD5-4E40-A52D-396F24C1477D}" sibTransId="{DB49BB7D-C925-4392-9B6B-96A6BB050C8C}"/>
    <dgm:cxn modelId="{3EC2F47B-DC38-4DDF-8BAC-C8B84F61FDFA}" srcId="{031A3D62-1721-40C1-8C66-1918535A1EF2}" destId="{2045D030-D449-4FE2-B5B8-D36CD72C317D}" srcOrd="2" destOrd="0" parTransId="{EA843FE6-1F1A-46DB-B92C-297960E1CE5B}" sibTransId="{9788FEC3-2FFF-4B42-93B9-441D533EC26E}"/>
    <dgm:cxn modelId="{CF9CE188-166E-1848-BD77-68282905D5CC}" type="presOf" srcId="{031A3D62-1721-40C1-8C66-1918535A1EF2}" destId="{AD596E5B-8F7B-B742-AA76-60D5A2253268}" srcOrd="0" destOrd="0" presId="urn:microsoft.com/office/officeart/2005/8/layout/vList5"/>
    <dgm:cxn modelId="{0B50009D-2248-0547-A607-141DB5AE5E3F}" type="presOf" srcId="{2F266A4B-A0BA-47C0-8C6F-A31BD114D1F5}" destId="{F7147202-2FE9-724E-9095-4B4CFB66BA03}" srcOrd="0" destOrd="0" presId="urn:microsoft.com/office/officeart/2005/8/layout/vList5"/>
    <dgm:cxn modelId="{75C917A9-163A-4E69-9A07-A50E8B74D292}" srcId="{0D940274-EDCD-41F6-BF63-BB8148D09D6C}" destId="{6CC34C93-1F5E-424F-9EDB-27F1741BD530}" srcOrd="0" destOrd="0" parTransId="{DA14081A-8E96-4076-89FD-99E5EC615565}" sibTransId="{7EA37487-51B8-4054-AA99-E4596F6215DC}"/>
    <dgm:cxn modelId="{0D834EAE-700D-DA45-97E0-DB40E8D8349E}" type="presOf" srcId="{A8250330-4B4D-42E3-BD00-8A681D693044}" destId="{96FD083D-C744-C84B-AE3E-7E7D1A2588B0}" srcOrd="0" destOrd="0" presId="urn:microsoft.com/office/officeart/2005/8/layout/vList5"/>
    <dgm:cxn modelId="{3A912FB8-26EE-46B7-8BC4-07F0F93DD75F}" srcId="{2045D030-D449-4FE2-B5B8-D36CD72C317D}" destId="{5CF696CC-2CD4-437C-9EF4-AC1D6C01C4E0}" srcOrd="0" destOrd="0" parTransId="{D5A0C37E-5BB0-4AAE-B5F2-AE8DE70F80CE}" sibTransId="{EEFC3C77-C373-42BD-887A-4F72D5548FAD}"/>
    <dgm:cxn modelId="{E200E0F5-EF70-4FC0-99B2-D501B6543E21}" srcId="{031A3D62-1721-40C1-8C66-1918535A1EF2}" destId="{0D940274-EDCD-41F6-BF63-BB8148D09D6C}" srcOrd="0" destOrd="0" parTransId="{FB9ADBA9-F2B3-4253-9903-86D542EDC93B}" sibTransId="{9564DCDC-A14D-4400-B52A-68FC53904D8C}"/>
    <dgm:cxn modelId="{61445CFF-FAAF-8E43-9B8A-3008A9819AE7}" type="presOf" srcId="{5CF696CC-2CD4-437C-9EF4-AC1D6C01C4E0}" destId="{CCEB9726-90BA-6E41-A475-B20B5B1F6D34}" srcOrd="0" destOrd="0" presId="urn:microsoft.com/office/officeart/2005/8/layout/vList5"/>
    <dgm:cxn modelId="{BC22D468-594A-8F4E-AF4A-0DEBBDC50DA2}" type="presParOf" srcId="{AD596E5B-8F7B-B742-AA76-60D5A2253268}" destId="{4C2D34A0-79A4-7646-9895-9AF2A1E5F5C8}" srcOrd="0" destOrd="0" presId="urn:microsoft.com/office/officeart/2005/8/layout/vList5"/>
    <dgm:cxn modelId="{EEE4BBFD-1261-774D-9B0D-AB689670D124}" type="presParOf" srcId="{4C2D34A0-79A4-7646-9895-9AF2A1E5F5C8}" destId="{0B8B3C39-4EF6-A445-8F62-D5C4779CC463}" srcOrd="0" destOrd="0" presId="urn:microsoft.com/office/officeart/2005/8/layout/vList5"/>
    <dgm:cxn modelId="{60015358-283D-3042-99E5-BF231D6D459F}" type="presParOf" srcId="{4C2D34A0-79A4-7646-9895-9AF2A1E5F5C8}" destId="{A4E8CE82-7724-4B4F-856D-A7E9DB326F59}" srcOrd="1" destOrd="0" presId="urn:microsoft.com/office/officeart/2005/8/layout/vList5"/>
    <dgm:cxn modelId="{9E98D09C-37A9-0248-94BC-53C69B1CED9F}" type="presParOf" srcId="{AD596E5B-8F7B-B742-AA76-60D5A2253268}" destId="{2B1AFDBE-018A-1A48-A257-52088A164537}" srcOrd="1" destOrd="0" presId="urn:microsoft.com/office/officeart/2005/8/layout/vList5"/>
    <dgm:cxn modelId="{6A1E2F29-D179-8548-BEEF-BA5B1ECC58DF}" type="presParOf" srcId="{AD596E5B-8F7B-B742-AA76-60D5A2253268}" destId="{EAB9645D-6A63-284F-84E1-0E75E5E500E7}" srcOrd="2" destOrd="0" presId="urn:microsoft.com/office/officeart/2005/8/layout/vList5"/>
    <dgm:cxn modelId="{9A6B969D-485B-3C4F-894D-9AD069927874}" type="presParOf" srcId="{EAB9645D-6A63-284F-84E1-0E75E5E500E7}" destId="{F7147202-2FE9-724E-9095-4B4CFB66BA03}" srcOrd="0" destOrd="0" presId="urn:microsoft.com/office/officeart/2005/8/layout/vList5"/>
    <dgm:cxn modelId="{8BD8D9B3-577A-A54E-AF91-1F3416A1AAE6}" type="presParOf" srcId="{EAB9645D-6A63-284F-84E1-0E75E5E500E7}" destId="{96FD083D-C744-C84B-AE3E-7E7D1A2588B0}" srcOrd="1" destOrd="0" presId="urn:microsoft.com/office/officeart/2005/8/layout/vList5"/>
    <dgm:cxn modelId="{2BBBA234-E64F-B544-8A72-85B262B5766B}" type="presParOf" srcId="{AD596E5B-8F7B-B742-AA76-60D5A2253268}" destId="{193140E6-6F77-A54A-BE1C-99F541AD9178}" srcOrd="3" destOrd="0" presId="urn:microsoft.com/office/officeart/2005/8/layout/vList5"/>
    <dgm:cxn modelId="{670C730B-5FE8-D140-8D1F-ADB5622F105C}" type="presParOf" srcId="{AD596E5B-8F7B-B742-AA76-60D5A2253268}" destId="{613C2B42-1ED1-4A43-8C72-EDE495900B05}" srcOrd="4" destOrd="0" presId="urn:microsoft.com/office/officeart/2005/8/layout/vList5"/>
    <dgm:cxn modelId="{086A9862-9C40-3947-82E1-49FB6D27001D}" type="presParOf" srcId="{613C2B42-1ED1-4A43-8C72-EDE495900B05}" destId="{1ABF0A0E-801F-6D41-8AD5-EFF81054DC28}" srcOrd="0" destOrd="0" presId="urn:microsoft.com/office/officeart/2005/8/layout/vList5"/>
    <dgm:cxn modelId="{1BD13723-1200-024B-851B-6FBEB0E7CB70}" type="presParOf" srcId="{613C2B42-1ED1-4A43-8C72-EDE495900B05}" destId="{CCEB9726-90BA-6E41-A475-B20B5B1F6D3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440107-4F66-0E45-8040-EAE11BEBBB44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C57FD9-5DB8-AF4D-BB45-AD37F713CB62}">
      <dgm:prSet phldrT="[Text]" custT="1"/>
      <dgm:spPr/>
      <dgm:t>
        <a:bodyPr/>
        <a:lstStyle/>
        <a:p>
          <a:r>
            <a:rPr lang="en-US" sz="2500" dirty="0">
              <a:latin typeface="Cambria" panose="02040503050406030204" pitchFamily="18" charset="0"/>
            </a:rPr>
            <a:t>Comparative adjectives</a:t>
          </a:r>
        </a:p>
      </dgm:t>
    </dgm:pt>
    <dgm:pt modelId="{F56F5FAE-00F0-7B48-821C-33C2496F2C00}" type="parTrans" cxnId="{8C88FEA4-3B6B-634C-AF61-499813E386F1}">
      <dgm:prSet/>
      <dgm:spPr/>
      <dgm:t>
        <a:bodyPr/>
        <a:lstStyle/>
        <a:p>
          <a:endParaRPr lang="en-US" sz="2500">
            <a:latin typeface="Cambria" panose="02040503050406030204" pitchFamily="18" charset="0"/>
          </a:endParaRPr>
        </a:p>
      </dgm:t>
    </dgm:pt>
    <dgm:pt modelId="{16DE1EAD-CA89-924C-9205-2F2EA7F3F7E1}" type="sibTrans" cxnId="{8C88FEA4-3B6B-634C-AF61-499813E386F1}">
      <dgm:prSet/>
      <dgm:spPr/>
      <dgm:t>
        <a:bodyPr/>
        <a:lstStyle/>
        <a:p>
          <a:endParaRPr lang="en-US" sz="2500">
            <a:latin typeface="Cambria" panose="02040503050406030204" pitchFamily="18" charset="0"/>
          </a:endParaRPr>
        </a:p>
      </dgm:t>
    </dgm:pt>
    <dgm:pt modelId="{021CD77A-1A8D-E34E-8CEC-05CBC3049BE4}">
      <dgm:prSet phldrT="[Text]" custT="1"/>
      <dgm:spPr/>
      <dgm:t>
        <a:bodyPr/>
        <a:lstStyle/>
        <a:p>
          <a:r>
            <a:rPr lang="en-US" sz="2500" dirty="0">
              <a:latin typeface="Cambria" panose="02040503050406030204" pitchFamily="18" charset="0"/>
            </a:rPr>
            <a:t>Superlative adjectives</a:t>
          </a:r>
        </a:p>
      </dgm:t>
    </dgm:pt>
    <dgm:pt modelId="{5F4DA01F-962D-C640-8B56-9EA4D0565AF0}" type="parTrans" cxnId="{AB290AC8-121F-924F-BA17-E50529AC6BCB}">
      <dgm:prSet/>
      <dgm:spPr/>
      <dgm:t>
        <a:bodyPr/>
        <a:lstStyle/>
        <a:p>
          <a:endParaRPr lang="en-US" sz="2500">
            <a:latin typeface="Cambria" panose="02040503050406030204" pitchFamily="18" charset="0"/>
          </a:endParaRPr>
        </a:p>
      </dgm:t>
    </dgm:pt>
    <dgm:pt modelId="{0A29C1D9-4D74-4D42-81F1-81E1ADD40D25}" type="sibTrans" cxnId="{AB290AC8-121F-924F-BA17-E50529AC6BCB}">
      <dgm:prSet/>
      <dgm:spPr/>
      <dgm:t>
        <a:bodyPr/>
        <a:lstStyle/>
        <a:p>
          <a:endParaRPr lang="en-US" sz="2500">
            <a:latin typeface="Cambria" panose="02040503050406030204" pitchFamily="18" charset="0"/>
          </a:endParaRPr>
        </a:p>
      </dgm:t>
    </dgm:pt>
    <dgm:pt modelId="{63617E3D-40C5-B949-8FCA-53DCD2CD97FC}">
      <dgm:prSet phldrT="[Text]" custT="1"/>
      <dgm:spPr/>
      <dgm:t>
        <a:bodyPr/>
        <a:lstStyle/>
        <a:p>
          <a:r>
            <a:rPr lang="en-US" sz="2500" dirty="0">
              <a:latin typeface="Cambria" panose="02040503050406030204" pitchFamily="18" charset="0"/>
            </a:rPr>
            <a:t>Equative adjectives</a:t>
          </a:r>
        </a:p>
      </dgm:t>
    </dgm:pt>
    <dgm:pt modelId="{FA9D8C0C-9C19-BA4A-B61D-AD3B3A62A7FD}" type="parTrans" cxnId="{7BBC6401-F1FC-5B41-9045-DFE942A8B509}">
      <dgm:prSet/>
      <dgm:spPr/>
      <dgm:t>
        <a:bodyPr/>
        <a:lstStyle/>
        <a:p>
          <a:endParaRPr lang="en-US" sz="2500">
            <a:latin typeface="Cambria" panose="02040503050406030204" pitchFamily="18" charset="0"/>
          </a:endParaRPr>
        </a:p>
      </dgm:t>
    </dgm:pt>
    <dgm:pt modelId="{668D9E7A-368A-0647-A350-F6F0BC038020}" type="sibTrans" cxnId="{7BBC6401-F1FC-5B41-9045-DFE942A8B509}">
      <dgm:prSet/>
      <dgm:spPr/>
      <dgm:t>
        <a:bodyPr/>
        <a:lstStyle/>
        <a:p>
          <a:endParaRPr lang="en-US" sz="2500">
            <a:latin typeface="Cambria" panose="02040503050406030204" pitchFamily="18" charset="0"/>
          </a:endParaRPr>
        </a:p>
      </dgm:t>
    </dgm:pt>
    <dgm:pt modelId="{BAF82854-7FCF-964C-83B9-8EFF89C87BDA}" type="pres">
      <dgm:prSet presAssocID="{C9440107-4F66-0E45-8040-EAE11BEBBB44}" presName="Name0" presStyleCnt="0">
        <dgm:presLayoutVars>
          <dgm:chMax val="7"/>
          <dgm:chPref val="7"/>
          <dgm:dir/>
        </dgm:presLayoutVars>
      </dgm:prSet>
      <dgm:spPr/>
    </dgm:pt>
    <dgm:pt modelId="{80509BEA-E503-BE49-9865-6C6544B4C2ED}" type="pres">
      <dgm:prSet presAssocID="{C9440107-4F66-0E45-8040-EAE11BEBBB44}" presName="Name1" presStyleCnt="0"/>
      <dgm:spPr/>
    </dgm:pt>
    <dgm:pt modelId="{68B8D6BF-A265-3C46-8E3E-28BCA58D4520}" type="pres">
      <dgm:prSet presAssocID="{C9440107-4F66-0E45-8040-EAE11BEBBB44}" presName="cycle" presStyleCnt="0"/>
      <dgm:spPr/>
    </dgm:pt>
    <dgm:pt modelId="{CF1963FB-9B60-8B48-B50A-78C0FF46F8D9}" type="pres">
      <dgm:prSet presAssocID="{C9440107-4F66-0E45-8040-EAE11BEBBB44}" presName="srcNode" presStyleLbl="node1" presStyleIdx="0" presStyleCnt="3"/>
      <dgm:spPr/>
    </dgm:pt>
    <dgm:pt modelId="{370C1710-A640-9747-B179-86740EBC0CA9}" type="pres">
      <dgm:prSet presAssocID="{C9440107-4F66-0E45-8040-EAE11BEBBB44}" presName="conn" presStyleLbl="parChTrans1D2" presStyleIdx="0" presStyleCnt="1"/>
      <dgm:spPr/>
    </dgm:pt>
    <dgm:pt modelId="{C6CA2E51-EB4D-5E45-B971-EBD3C5382CCC}" type="pres">
      <dgm:prSet presAssocID="{C9440107-4F66-0E45-8040-EAE11BEBBB44}" presName="extraNode" presStyleLbl="node1" presStyleIdx="0" presStyleCnt="3"/>
      <dgm:spPr/>
    </dgm:pt>
    <dgm:pt modelId="{EC31674F-6C7E-9B49-816B-1E0252D19677}" type="pres">
      <dgm:prSet presAssocID="{C9440107-4F66-0E45-8040-EAE11BEBBB44}" presName="dstNode" presStyleLbl="node1" presStyleIdx="0" presStyleCnt="3"/>
      <dgm:spPr/>
    </dgm:pt>
    <dgm:pt modelId="{562BD720-3015-7344-B03F-EDF64ED85C32}" type="pres">
      <dgm:prSet presAssocID="{14C57FD9-5DB8-AF4D-BB45-AD37F713CB62}" presName="text_1" presStyleLbl="node1" presStyleIdx="0" presStyleCnt="3">
        <dgm:presLayoutVars>
          <dgm:bulletEnabled val="1"/>
        </dgm:presLayoutVars>
      </dgm:prSet>
      <dgm:spPr/>
    </dgm:pt>
    <dgm:pt modelId="{479EEBE9-1BB6-BC4E-AB85-D0EACE436C0A}" type="pres">
      <dgm:prSet presAssocID="{14C57FD9-5DB8-AF4D-BB45-AD37F713CB62}" presName="accent_1" presStyleCnt="0"/>
      <dgm:spPr/>
    </dgm:pt>
    <dgm:pt modelId="{5DF103A1-E2F5-4144-96B9-1A7F73DA4082}" type="pres">
      <dgm:prSet presAssocID="{14C57FD9-5DB8-AF4D-BB45-AD37F713CB62}" presName="accentRepeatNode" presStyleLbl="solidFgAcc1" presStyleIdx="0" presStyleCnt="3"/>
      <dgm:spPr/>
    </dgm:pt>
    <dgm:pt modelId="{36938DB8-19B4-F04E-A1E8-DA5E0D27EE36}" type="pres">
      <dgm:prSet presAssocID="{021CD77A-1A8D-E34E-8CEC-05CBC3049BE4}" presName="text_2" presStyleLbl="node1" presStyleIdx="1" presStyleCnt="3">
        <dgm:presLayoutVars>
          <dgm:bulletEnabled val="1"/>
        </dgm:presLayoutVars>
      </dgm:prSet>
      <dgm:spPr/>
    </dgm:pt>
    <dgm:pt modelId="{BC28F1D3-A1EB-5049-BBE6-D35E30C7A590}" type="pres">
      <dgm:prSet presAssocID="{021CD77A-1A8D-E34E-8CEC-05CBC3049BE4}" presName="accent_2" presStyleCnt="0"/>
      <dgm:spPr/>
    </dgm:pt>
    <dgm:pt modelId="{D7238556-4C7B-6343-B0D3-2A852AA45A54}" type="pres">
      <dgm:prSet presAssocID="{021CD77A-1A8D-E34E-8CEC-05CBC3049BE4}" presName="accentRepeatNode" presStyleLbl="solidFgAcc1" presStyleIdx="1" presStyleCnt="3"/>
      <dgm:spPr/>
    </dgm:pt>
    <dgm:pt modelId="{54EC97D7-A0CB-F745-A788-FFDD53F61CEE}" type="pres">
      <dgm:prSet presAssocID="{63617E3D-40C5-B949-8FCA-53DCD2CD97FC}" presName="text_3" presStyleLbl="node1" presStyleIdx="2" presStyleCnt="3">
        <dgm:presLayoutVars>
          <dgm:bulletEnabled val="1"/>
        </dgm:presLayoutVars>
      </dgm:prSet>
      <dgm:spPr/>
    </dgm:pt>
    <dgm:pt modelId="{4A4AFCFC-C190-B043-ADF2-E4C84A6B8986}" type="pres">
      <dgm:prSet presAssocID="{63617E3D-40C5-B949-8FCA-53DCD2CD97FC}" presName="accent_3" presStyleCnt="0"/>
      <dgm:spPr/>
    </dgm:pt>
    <dgm:pt modelId="{8CC9E622-EE67-7542-AD12-812056AF3626}" type="pres">
      <dgm:prSet presAssocID="{63617E3D-40C5-B949-8FCA-53DCD2CD97FC}" presName="accentRepeatNode" presStyleLbl="solidFgAcc1" presStyleIdx="2" presStyleCnt="3"/>
      <dgm:spPr/>
    </dgm:pt>
  </dgm:ptLst>
  <dgm:cxnLst>
    <dgm:cxn modelId="{7BBC6401-F1FC-5B41-9045-DFE942A8B509}" srcId="{C9440107-4F66-0E45-8040-EAE11BEBBB44}" destId="{63617E3D-40C5-B949-8FCA-53DCD2CD97FC}" srcOrd="2" destOrd="0" parTransId="{FA9D8C0C-9C19-BA4A-B61D-AD3B3A62A7FD}" sibTransId="{668D9E7A-368A-0647-A350-F6F0BC038020}"/>
    <dgm:cxn modelId="{017CCF39-0E5F-4446-97D7-E1B417827457}" type="presOf" srcId="{14C57FD9-5DB8-AF4D-BB45-AD37F713CB62}" destId="{562BD720-3015-7344-B03F-EDF64ED85C32}" srcOrd="0" destOrd="0" presId="urn:microsoft.com/office/officeart/2008/layout/VerticalCurvedList"/>
    <dgm:cxn modelId="{CFCE7346-8D0E-2D4E-8BE4-59E880AF2725}" type="presOf" srcId="{63617E3D-40C5-B949-8FCA-53DCD2CD97FC}" destId="{54EC97D7-A0CB-F745-A788-FFDD53F61CEE}" srcOrd="0" destOrd="0" presId="urn:microsoft.com/office/officeart/2008/layout/VerticalCurvedList"/>
    <dgm:cxn modelId="{0AF949A1-0CB3-0446-9440-5660C8B4F773}" type="presOf" srcId="{021CD77A-1A8D-E34E-8CEC-05CBC3049BE4}" destId="{36938DB8-19B4-F04E-A1E8-DA5E0D27EE36}" srcOrd="0" destOrd="0" presId="urn:microsoft.com/office/officeart/2008/layout/VerticalCurvedList"/>
    <dgm:cxn modelId="{8C88FEA4-3B6B-634C-AF61-499813E386F1}" srcId="{C9440107-4F66-0E45-8040-EAE11BEBBB44}" destId="{14C57FD9-5DB8-AF4D-BB45-AD37F713CB62}" srcOrd="0" destOrd="0" parTransId="{F56F5FAE-00F0-7B48-821C-33C2496F2C00}" sibTransId="{16DE1EAD-CA89-924C-9205-2F2EA7F3F7E1}"/>
    <dgm:cxn modelId="{FD1370A8-AAD6-D943-BD12-6002ADED7653}" type="presOf" srcId="{C9440107-4F66-0E45-8040-EAE11BEBBB44}" destId="{BAF82854-7FCF-964C-83B9-8EFF89C87BDA}" srcOrd="0" destOrd="0" presId="urn:microsoft.com/office/officeart/2008/layout/VerticalCurvedList"/>
    <dgm:cxn modelId="{76B26DB4-4C56-944A-A8F7-2C597FA2A7C3}" type="presOf" srcId="{16DE1EAD-CA89-924C-9205-2F2EA7F3F7E1}" destId="{370C1710-A640-9747-B179-86740EBC0CA9}" srcOrd="0" destOrd="0" presId="urn:microsoft.com/office/officeart/2008/layout/VerticalCurvedList"/>
    <dgm:cxn modelId="{AB290AC8-121F-924F-BA17-E50529AC6BCB}" srcId="{C9440107-4F66-0E45-8040-EAE11BEBBB44}" destId="{021CD77A-1A8D-E34E-8CEC-05CBC3049BE4}" srcOrd="1" destOrd="0" parTransId="{5F4DA01F-962D-C640-8B56-9EA4D0565AF0}" sibTransId="{0A29C1D9-4D74-4D42-81F1-81E1ADD40D25}"/>
    <dgm:cxn modelId="{E50B2E9E-4AF8-D04A-9101-BE8D3F3985BD}" type="presParOf" srcId="{BAF82854-7FCF-964C-83B9-8EFF89C87BDA}" destId="{80509BEA-E503-BE49-9865-6C6544B4C2ED}" srcOrd="0" destOrd="0" presId="urn:microsoft.com/office/officeart/2008/layout/VerticalCurvedList"/>
    <dgm:cxn modelId="{835DA526-36FD-7E47-BDE3-CC13E76AE758}" type="presParOf" srcId="{80509BEA-E503-BE49-9865-6C6544B4C2ED}" destId="{68B8D6BF-A265-3C46-8E3E-28BCA58D4520}" srcOrd="0" destOrd="0" presId="urn:microsoft.com/office/officeart/2008/layout/VerticalCurvedList"/>
    <dgm:cxn modelId="{4BDEC667-30D4-6448-AE4C-B26C00641162}" type="presParOf" srcId="{68B8D6BF-A265-3C46-8E3E-28BCA58D4520}" destId="{CF1963FB-9B60-8B48-B50A-78C0FF46F8D9}" srcOrd="0" destOrd="0" presId="urn:microsoft.com/office/officeart/2008/layout/VerticalCurvedList"/>
    <dgm:cxn modelId="{CC0749A2-9C02-AE44-9466-2FA04D4349D8}" type="presParOf" srcId="{68B8D6BF-A265-3C46-8E3E-28BCA58D4520}" destId="{370C1710-A640-9747-B179-86740EBC0CA9}" srcOrd="1" destOrd="0" presId="urn:microsoft.com/office/officeart/2008/layout/VerticalCurvedList"/>
    <dgm:cxn modelId="{CC6944CC-7426-074A-A127-2427EC613A3F}" type="presParOf" srcId="{68B8D6BF-A265-3C46-8E3E-28BCA58D4520}" destId="{C6CA2E51-EB4D-5E45-B971-EBD3C5382CCC}" srcOrd="2" destOrd="0" presId="urn:microsoft.com/office/officeart/2008/layout/VerticalCurvedList"/>
    <dgm:cxn modelId="{3A3E2DCE-66E8-524B-8317-A70DA5537E2E}" type="presParOf" srcId="{68B8D6BF-A265-3C46-8E3E-28BCA58D4520}" destId="{EC31674F-6C7E-9B49-816B-1E0252D19677}" srcOrd="3" destOrd="0" presId="urn:microsoft.com/office/officeart/2008/layout/VerticalCurvedList"/>
    <dgm:cxn modelId="{B30F49E5-6AB3-3349-93E6-4B55C02C6E7B}" type="presParOf" srcId="{80509BEA-E503-BE49-9865-6C6544B4C2ED}" destId="{562BD720-3015-7344-B03F-EDF64ED85C32}" srcOrd="1" destOrd="0" presId="urn:microsoft.com/office/officeart/2008/layout/VerticalCurvedList"/>
    <dgm:cxn modelId="{12F5ECBC-268C-F840-9806-196BC37B63FD}" type="presParOf" srcId="{80509BEA-E503-BE49-9865-6C6544B4C2ED}" destId="{479EEBE9-1BB6-BC4E-AB85-D0EACE436C0A}" srcOrd="2" destOrd="0" presId="urn:microsoft.com/office/officeart/2008/layout/VerticalCurvedList"/>
    <dgm:cxn modelId="{55F67D38-4A70-2546-BF95-4E8837987312}" type="presParOf" srcId="{479EEBE9-1BB6-BC4E-AB85-D0EACE436C0A}" destId="{5DF103A1-E2F5-4144-96B9-1A7F73DA4082}" srcOrd="0" destOrd="0" presId="urn:microsoft.com/office/officeart/2008/layout/VerticalCurvedList"/>
    <dgm:cxn modelId="{738265DE-B81A-D64F-870C-EF9DCD9959B3}" type="presParOf" srcId="{80509BEA-E503-BE49-9865-6C6544B4C2ED}" destId="{36938DB8-19B4-F04E-A1E8-DA5E0D27EE36}" srcOrd="3" destOrd="0" presId="urn:microsoft.com/office/officeart/2008/layout/VerticalCurvedList"/>
    <dgm:cxn modelId="{F668DC04-A2C2-0C47-A787-8259BCBA1D80}" type="presParOf" srcId="{80509BEA-E503-BE49-9865-6C6544B4C2ED}" destId="{BC28F1D3-A1EB-5049-BBE6-D35E30C7A590}" srcOrd="4" destOrd="0" presId="urn:microsoft.com/office/officeart/2008/layout/VerticalCurvedList"/>
    <dgm:cxn modelId="{8A47F26C-863D-D94A-A7E9-09829FFB885D}" type="presParOf" srcId="{BC28F1D3-A1EB-5049-BBE6-D35E30C7A590}" destId="{D7238556-4C7B-6343-B0D3-2A852AA45A54}" srcOrd="0" destOrd="0" presId="urn:microsoft.com/office/officeart/2008/layout/VerticalCurvedList"/>
    <dgm:cxn modelId="{9B93DCAC-D105-A24E-B261-1C9DD393E948}" type="presParOf" srcId="{80509BEA-E503-BE49-9865-6C6544B4C2ED}" destId="{54EC97D7-A0CB-F745-A788-FFDD53F61CEE}" srcOrd="5" destOrd="0" presId="urn:microsoft.com/office/officeart/2008/layout/VerticalCurvedList"/>
    <dgm:cxn modelId="{E4DAC552-E806-874D-917A-D15108E96CF8}" type="presParOf" srcId="{80509BEA-E503-BE49-9865-6C6544B4C2ED}" destId="{4A4AFCFC-C190-B043-ADF2-E4C84A6B8986}" srcOrd="6" destOrd="0" presId="urn:microsoft.com/office/officeart/2008/layout/VerticalCurvedList"/>
    <dgm:cxn modelId="{0D7530F2-68BB-DB4D-800D-E02BC40D8BA6}" type="presParOf" srcId="{4A4AFCFC-C190-B043-ADF2-E4C84A6B8986}" destId="{8CC9E622-EE67-7542-AD12-812056AF362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98BCE1-D5B3-4FD0-A13F-261871A2D45B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036746A-89DC-4352-AFED-04AA4B940782}">
      <dgm:prSet custT="1"/>
      <dgm:spPr/>
      <dgm:t>
        <a:bodyPr/>
        <a:lstStyle/>
        <a:p>
          <a:r>
            <a:rPr lang="en-ID" sz="2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When forming comparatives, it is incorrect to add “more” before the adjective if it already has a comparative ending.</a:t>
          </a:r>
          <a:endParaRPr lang="en-US" sz="2200" dirty="0">
            <a:solidFill>
              <a:schemeClr val="bg1"/>
            </a:solidFill>
            <a:latin typeface="Cambria" panose="02040503050406030204" pitchFamily="18" charset="0"/>
          </a:endParaRPr>
        </a:p>
      </dgm:t>
    </dgm:pt>
    <dgm:pt modelId="{3DC96315-09A9-460E-A515-363C5C5F644A}" type="parTrans" cxnId="{4DA7FC8A-0D1F-40A6-A600-DC5922078D7A}">
      <dgm:prSet/>
      <dgm:spPr/>
      <dgm:t>
        <a:bodyPr/>
        <a:lstStyle/>
        <a:p>
          <a:endParaRPr lang="en-US"/>
        </a:p>
      </dgm:t>
    </dgm:pt>
    <dgm:pt modelId="{5DD58985-25E7-405E-9CF5-0E18A0C45EF1}" type="sibTrans" cxnId="{4DA7FC8A-0D1F-40A6-A600-DC5922078D7A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243C7A94-F497-4F71-9B01-66785ED646DF}">
      <dgm:prSet custT="1"/>
      <dgm:spPr/>
      <dgm:t>
        <a:bodyPr/>
        <a:lstStyle/>
        <a:p>
          <a:r>
            <a:rPr lang="en-ID" sz="2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When forming superlatives,</a:t>
          </a:r>
          <a:br>
            <a:rPr lang="en-ID" sz="2200" dirty="0">
              <a:solidFill>
                <a:schemeClr val="bg1"/>
              </a:solidFill>
              <a:effectLst/>
              <a:latin typeface="Cambria" panose="02040503050406030204" pitchFamily="18" charset="0"/>
            </a:rPr>
          </a:br>
          <a:r>
            <a:rPr lang="en-ID" sz="2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it is incorrect to add “most” before the adjective if it</a:t>
          </a:r>
          <a:br>
            <a:rPr lang="en-ID" sz="2200" dirty="0">
              <a:solidFill>
                <a:schemeClr val="bg1"/>
              </a:solidFill>
              <a:effectLst/>
              <a:latin typeface="Cambria" panose="02040503050406030204" pitchFamily="18" charset="0"/>
            </a:rPr>
          </a:br>
          <a:r>
            <a:rPr lang="en-ID" sz="2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already has a superlative ending. </a:t>
          </a:r>
          <a:endParaRPr lang="en-US" sz="2200" dirty="0">
            <a:solidFill>
              <a:schemeClr val="bg1"/>
            </a:solidFill>
            <a:latin typeface="Cambria" panose="02040503050406030204" pitchFamily="18" charset="0"/>
          </a:endParaRPr>
        </a:p>
      </dgm:t>
    </dgm:pt>
    <dgm:pt modelId="{811DF78F-FF4E-4DC6-AA33-07BC2DD12055}" type="parTrans" cxnId="{E9D92B26-DC43-40AE-823A-791321106A5D}">
      <dgm:prSet/>
      <dgm:spPr/>
      <dgm:t>
        <a:bodyPr/>
        <a:lstStyle/>
        <a:p>
          <a:endParaRPr lang="en-US"/>
        </a:p>
      </dgm:t>
    </dgm:pt>
    <dgm:pt modelId="{A2511743-42FA-4E3C-A2B0-08A91F262514}" type="sibTrans" cxnId="{E9D92B26-DC43-40AE-823A-791321106A5D}">
      <dgm:prSet phldrT="02" phldr="0"/>
      <dgm:spPr/>
      <dgm:t>
        <a:bodyPr/>
        <a:lstStyle/>
        <a:p>
          <a:r>
            <a:rPr lang="en-US"/>
            <a:t>02</a:t>
          </a:r>
          <a:endParaRPr lang="en-US" dirty="0"/>
        </a:p>
      </dgm:t>
    </dgm:pt>
    <dgm:pt modelId="{952DFA5C-17D8-9741-AECE-93FD3BFA6EFF}" type="pres">
      <dgm:prSet presAssocID="{1598BCE1-D5B3-4FD0-A13F-261871A2D45B}" presName="Name0" presStyleCnt="0">
        <dgm:presLayoutVars>
          <dgm:animLvl val="lvl"/>
          <dgm:resizeHandles val="exact"/>
        </dgm:presLayoutVars>
      </dgm:prSet>
      <dgm:spPr/>
    </dgm:pt>
    <dgm:pt modelId="{8B157FFC-EB38-6A4C-90BD-7DB96991B628}" type="pres">
      <dgm:prSet presAssocID="{C036746A-89DC-4352-AFED-04AA4B940782}" presName="compositeNode" presStyleCnt="0">
        <dgm:presLayoutVars>
          <dgm:bulletEnabled val="1"/>
        </dgm:presLayoutVars>
      </dgm:prSet>
      <dgm:spPr/>
    </dgm:pt>
    <dgm:pt modelId="{B140AC10-8A1C-474F-A321-18AA615276D2}" type="pres">
      <dgm:prSet presAssocID="{C036746A-89DC-4352-AFED-04AA4B940782}" presName="bgRect" presStyleLbl="alignNode1" presStyleIdx="0" presStyleCnt="2"/>
      <dgm:spPr/>
    </dgm:pt>
    <dgm:pt modelId="{29897F55-9F81-BC41-A6F2-FFB9199AEDE1}" type="pres">
      <dgm:prSet presAssocID="{5DD58985-25E7-405E-9CF5-0E18A0C45EF1}" presName="sibTransNodeRect" presStyleLbl="alignNode1" presStyleIdx="0" presStyleCnt="2">
        <dgm:presLayoutVars>
          <dgm:chMax val="0"/>
          <dgm:bulletEnabled val="1"/>
        </dgm:presLayoutVars>
      </dgm:prSet>
      <dgm:spPr/>
    </dgm:pt>
    <dgm:pt modelId="{3A7BCAD4-FF60-6944-835A-B965F0270C20}" type="pres">
      <dgm:prSet presAssocID="{C036746A-89DC-4352-AFED-04AA4B940782}" presName="nodeRect" presStyleLbl="alignNode1" presStyleIdx="0" presStyleCnt="2">
        <dgm:presLayoutVars>
          <dgm:bulletEnabled val="1"/>
        </dgm:presLayoutVars>
      </dgm:prSet>
      <dgm:spPr/>
    </dgm:pt>
    <dgm:pt modelId="{D83DA0EA-7FC8-874A-95E2-0ECDEA513296}" type="pres">
      <dgm:prSet presAssocID="{5DD58985-25E7-405E-9CF5-0E18A0C45EF1}" presName="sibTrans" presStyleCnt="0"/>
      <dgm:spPr/>
    </dgm:pt>
    <dgm:pt modelId="{DB114C4E-8934-B446-8C81-893D23354953}" type="pres">
      <dgm:prSet presAssocID="{243C7A94-F497-4F71-9B01-66785ED646DF}" presName="compositeNode" presStyleCnt="0">
        <dgm:presLayoutVars>
          <dgm:bulletEnabled val="1"/>
        </dgm:presLayoutVars>
      </dgm:prSet>
      <dgm:spPr/>
    </dgm:pt>
    <dgm:pt modelId="{CFF03C6A-C0F7-ED4D-90CE-481BA938FF8C}" type="pres">
      <dgm:prSet presAssocID="{243C7A94-F497-4F71-9B01-66785ED646DF}" presName="bgRect" presStyleLbl="alignNode1" presStyleIdx="1" presStyleCnt="2"/>
      <dgm:spPr/>
    </dgm:pt>
    <dgm:pt modelId="{2D1E5719-0752-8F47-B85E-15E8CA2A0B2D}" type="pres">
      <dgm:prSet presAssocID="{A2511743-42FA-4E3C-A2B0-08A91F262514}" presName="sibTransNodeRect" presStyleLbl="alignNode1" presStyleIdx="1" presStyleCnt="2">
        <dgm:presLayoutVars>
          <dgm:chMax val="0"/>
          <dgm:bulletEnabled val="1"/>
        </dgm:presLayoutVars>
      </dgm:prSet>
      <dgm:spPr/>
    </dgm:pt>
    <dgm:pt modelId="{D84F684D-0DC3-B849-B23E-29900950DC71}" type="pres">
      <dgm:prSet presAssocID="{243C7A94-F497-4F71-9B01-66785ED646DF}" presName="nodeRect" presStyleLbl="alignNode1" presStyleIdx="1" presStyleCnt="2">
        <dgm:presLayoutVars>
          <dgm:bulletEnabled val="1"/>
        </dgm:presLayoutVars>
      </dgm:prSet>
      <dgm:spPr/>
    </dgm:pt>
  </dgm:ptLst>
  <dgm:cxnLst>
    <dgm:cxn modelId="{7DF0FA00-DFCD-9349-9646-F3EF9EF19680}" type="presOf" srcId="{A2511743-42FA-4E3C-A2B0-08A91F262514}" destId="{2D1E5719-0752-8F47-B85E-15E8CA2A0B2D}" srcOrd="0" destOrd="0" presId="urn:microsoft.com/office/officeart/2016/7/layout/LinearBlockProcessNumbered"/>
    <dgm:cxn modelId="{E9D92B26-DC43-40AE-823A-791321106A5D}" srcId="{1598BCE1-D5B3-4FD0-A13F-261871A2D45B}" destId="{243C7A94-F497-4F71-9B01-66785ED646DF}" srcOrd="1" destOrd="0" parTransId="{811DF78F-FF4E-4DC6-AA33-07BC2DD12055}" sibTransId="{A2511743-42FA-4E3C-A2B0-08A91F262514}"/>
    <dgm:cxn modelId="{34450649-116C-3B4A-9C7C-1483F77E5D8D}" type="presOf" srcId="{243C7A94-F497-4F71-9B01-66785ED646DF}" destId="{D84F684D-0DC3-B849-B23E-29900950DC71}" srcOrd="1" destOrd="0" presId="urn:microsoft.com/office/officeart/2016/7/layout/LinearBlockProcessNumbered"/>
    <dgm:cxn modelId="{1CF3A54F-4DAD-0D4B-AC7C-7AD8623B39D3}" type="presOf" srcId="{243C7A94-F497-4F71-9B01-66785ED646DF}" destId="{CFF03C6A-C0F7-ED4D-90CE-481BA938FF8C}" srcOrd="0" destOrd="0" presId="urn:microsoft.com/office/officeart/2016/7/layout/LinearBlockProcessNumbered"/>
    <dgm:cxn modelId="{C3E7926D-9DBD-B14F-8D8D-A3CBBC554BD9}" type="presOf" srcId="{C036746A-89DC-4352-AFED-04AA4B940782}" destId="{3A7BCAD4-FF60-6944-835A-B965F0270C20}" srcOrd="1" destOrd="0" presId="urn:microsoft.com/office/officeart/2016/7/layout/LinearBlockProcessNumbered"/>
    <dgm:cxn modelId="{4DA7FC8A-0D1F-40A6-A600-DC5922078D7A}" srcId="{1598BCE1-D5B3-4FD0-A13F-261871A2D45B}" destId="{C036746A-89DC-4352-AFED-04AA4B940782}" srcOrd="0" destOrd="0" parTransId="{3DC96315-09A9-460E-A515-363C5C5F644A}" sibTransId="{5DD58985-25E7-405E-9CF5-0E18A0C45EF1}"/>
    <dgm:cxn modelId="{B1C3D3B2-9552-3947-81CD-ACD48EE424CA}" type="presOf" srcId="{C036746A-89DC-4352-AFED-04AA4B940782}" destId="{B140AC10-8A1C-474F-A321-18AA615276D2}" srcOrd="0" destOrd="0" presId="urn:microsoft.com/office/officeart/2016/7/layout/LinearBlockProcessNumbered"/>
    <dgm:cxn modelId="{A61728CE-A3CD-ED40-A723-422A6AC11F46}" type="presOf" srcId="{5DD58985-25E7-405E-9CF5-0E18A0C45EF1}" destId="{29897F55-9F81-BC41-A6F2-FFB9199AEDE1}" srcOrd="0" destOrd="0" presId="urn:microsoft.com/office/officeart/2016/7/layout/LinearBlockProcessNumbered"/>
    <dgm:cxn modelId="{090E5EE7-C0B7-D344-9224-5291701A8833}" type="presOf" srcId="{1598BCE1-D5B3-4FD0-A13F-261871A2D45B}" destId="{952DFA5C-17D8-9741-AECE-93FD3BFA6EFF}" srcOrd="0" destOrd="0" presId="urn:microsoft.com/office/officeart/2016/7/layout/LinearBlockProcessNumbered"/>
    <dgm:cxn modelId="{97E1C0DF-C480-FA40-BD5A-CC85280697EE}" type="presParOf" srcId="{952DFA5C-17D8-9741-AECE-93FD3BFA6EFF}" destId="{8B157FFC-EB38-6A4C-90BD-7DB96991B628}" srcOrd="0" destOrd="0" presId="urn:microsoft.com/office/officeart/2016/7/layout/LinearBlockProcessNumbered"/>
    <dgm:cxn modelId="{D6AD3356-4309-4640-903E-97E11753258B}" type="presParOf" srcId="{8B157FFC-EB38-6A4C-90BD-7DB96991B628}" destId="{B140AC10-8A1C-474F-A321-18AA615276D2}" srcOrd="0" destOrd="0" presId="urn:microsoft.com/office/officeart/2016/7/layout/LinearBlockProcessNumbered"/>
    <dgm:cxn modelId="{63CBAD83-101C-1A47-B4DB-04319B826C78}" type="presParOf" srcId="{8B157FFC-EB38-6A4C-90BD-7DB96991B628}" destId="{29897F55-9F81-BC41-A6F2-FFB9199AEDE1}" srcOrd="1" destOrd="0" presId="urn:microsoft.com/office/officeart/2016/7/layout/LinearBlockProcessNumbered"/>
    <dgm:cxn modelId="{E0F3E79F-65AF-924B-BA1A-8995E18C9314}" type="presParOf" srcId="{8B157FFC-EB38-6A4C-90BD-7DB96991B628}" destId="{3A7BCAD4-FF60-6944-835A-B965F0270C20}" srcOrd="2" destOrd="0" presId="urn:microsoft.com/office/officeart/2016/7/layout/LinearBlockProcessNumbered"/>
    <dgm:cxn modelId="{9E296850-76A9-CD4E-84F9-88F9637AC833}" type="presParOf" srcId="{952DFA5C-17D8-9741-AECE-93FD3BFA6EFF}" destId="{D83DA0EA-7FC8-874A-95E2-0ECDEA513296}" srcOrd="1" destOrd="0" presId="urn:microsoft.com/office/officeart/2016/7/layout/LinearBlockProcessNumbered"/>
    <dgm:cxn modelId="{CFA2F689-0BEA-1745-91E5-CAE654D83BD6}" type="presParOf" srcId="{952DFA5C-17D8-9741-AECE-93FD3BFA6EFF}" destId="{DB114C4E-8934-B446-8C81-893D23354953}" srcOrd="2" destOrd="0" presId="urn:microsoft.com/office/officeart/2016/7/layout/LinearBlockProcessNumbered"/>
    <dgm:cxn modelId="{E28C966A-80AA-2E41-8CFA-7204C4333292}" type="presParOf" srcId="{DB114C4E-8934-B446-8C81-893D23354953}" destId="{CFF03C6A-C0F7-ED4D-90CE-481BA938FF8C}" srcOrd="0" destOrd="0" presId="urn:microsoft.com/office/officeart/2016/7/layout/LinearBlockProcessNumbered"/>
    <dgm:cxn modelId="{2ECDBF70-D299-614F-AC3A-A37A668A7EB0}" type="presParOf" srcId="{DB114C4E-8934-B446-8C81-893D23354953}" destId="{2D1E5719-0752-8F47-B85E-15E8CA2A0B2D}" srcOrd="1" destOrd="0" presId="urn:microsoft.com/office/officeart/2016/7/layout/LinearBlockProcessNumbered"/>
    <dgm:cxn modelId="{F1E6E998-0915-CD4E-934F-630F1F1E3717}" type="presParOf" srcId="{DB114C4E-8934-B446-8C81-893D23354953}" destId="{D84F684D-0DC3-B849-B23E-29900950DC71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E8CE82-7724-4B4F-856D-A7E9DB326F59}">
      <dsp:nvSpPr>
        <dsp:cNvPr id="0" name=""/>
        <dsp:cNvSpPr/>
      </dsp:nvSpPr>
      <dsp:spPr>
        <a:xfrm rot="5400000">
          <a:off x="4942708" y="-2226175"/>
          <a:ext cx="1077567" cy="580339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2400" kern="1200" dirty="0">
              <a:latin typeface="Cambria" panose="02040503050406030204" pitchFamily="18" charset="0"/>
            </a:rPr>
            <a:t>Use comparative, superlative, and equative structures in mathematical contexts.</a:t>
          </a:r>
        </a:p>
      </dsp:txBody>
      <dsp:txXfrm rot="-5400000">
        <a:off x="2579796" y="189339"/>
        <a:ext cx="5750790" cy="972363"/>
      </dsp:txXfrm>
    </dsp:sp>
    <dsp:sp modelId="{0B8B3C39-4EF6-A445-8F62-D5C4779CC463}">
      <dsp:nvSpPr>
        <dsp:cNvPr id="0" name=""/>
        <dsp:cNvSpPr/>
      </dsp:nvSpPr>
      <dsp:spPr>
        <a:xfrm>
          <a:off x="684611" y="2040"/>
          <a:ext cx="1895184" cy="13469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>
              <a:latin typeface="Cambria" panose="02040503050406030204" pitchFamily="18" charset="0"/>
            </a:rPr>
            <a:t>1</a:t>
          </a:r>
        </a:p>
      </dsp:txBody>
      <dsp:txXfrm>
        <a:off x="750364" y="67793"/>
        <a:ext cx="1763678" cy="1215453"/>
      </dsp:txXfrm>
    </dsp:sp>
    <dsp:sp modelId="{96FD083D-C744-C84B-AE3E-7E7D1A2588B0}">
      <dsp:nvSpPr>
        <dsp:cNvPr id="0" name=""/>
        <dsp:cNvSpPr/>
      </dsp:nvSpPr>
      <dsp:spPr>
        <a:xfrm rot="5400000">
          <a:off x="4942708" y="-811868"/>
          <a:ext cx="1077567" cy="5803392"/>
        </a:xfrm>
        <a:prstGeom prst="round2SameRect">
          <a:avLst/>
        </a:prstGeom>
        <a:solidFill>
          <a:schemeClr val="accent2">
            <a:tint val="40000"/>
            <a:alpha val="90000"/>
            <a:hueOff val="3367362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62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2400" kern="1200" dirty="0">
              <a:latin typeface="Cambria" panose="02040503050406030204" pitchFamily="18" charset="0"/>
            </a:rPr>
            <a:t>Compare mathematical objects, values, or measurements accurately.</a:t>
          </a:r>
        </a:p>
      </dsp:txBody>
      <dsp:txXfrm rot="-5400000">
        <a:off x="2579796" y="1603646"/>
        <a:ext cx="5750790" cy="972363"/>
      </dsp:txXfrm>
    </dsp:sp>
    <dsp:sp modelId="{F7147202-2FE9-724E-9095-4B4CFB66BA03}">
      <dsp:nvSpPr>
        <dsp:cNvPr id="0" name=""/>
        <dsp:cNvSpPr/>
      </dsp:nvSpPr>
      <dsp:spPr>
        <a:xfrm>
          <a:off x="684611" y="1416348"/>
          <a:ext cx="1895184" cy="1346959"/>
        </a:xfrm>
        <a:prstGeom prst="roundRect">
          <a:avLst/>
        </a:prstGeom>
        <a:solidFill>
          <a:schemeClr val="accent2">
            <a:hueOff val="3221806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>
              <a:latin typeface="Cambria" panose="02040503050406030204" pitchFamily="18" charset="0"/>
            </a:rPr>
            <a:t>2</a:t>
          </a:r>
        </a:p>
      </dsp:txBody>
      <dsp:txXfrm>
        <a:off x="750364" y="1482101"/>
        <a:ext cx="1763678" cy="1215453"/>
      </dsp:txXfrm>
    </dsp:sp>
    <dsp:sp modelId="{CCEB9726-90BA-6E41-A475-B20B5B1F6D34}">
      <dsp:nvSpPr>
        <dsp:cNvPr id="0" name=""/>
        <dsp:cNvSpPr/>
      </dsp:nvSpPr>
      <dsp:spPr>
        <a:xfrm rot="5400000">
          <a:off x="4942708" y="602439"/>
          <a:ext cx="1077567" cy="5803392"/>
        </a:xfrm>
        <a:prstGeom prst="round2SameRect">
          <a:avLst/>
        </a:prstGeom>
        <a:solidFill>
          <a:schemeClr val="accent2">
            <a:tint val="40000"/>
            <a:alpha val="90000"/>
            <a:hueOff val="6734724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24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2400" kern="1200" dirty="0">
              <a:latin typeface="Cambria" panose="02040503050406030204" pitchFamily="18" charset="0"/>
            </a:rPr>
            <a:t>Form correct sentences to describe differences in size, quantity, or shape. </a:t>
          </a:r>
        </a:p>
      </dsp:txBody>
      <dsp:txXfrm rot="-5400000">
        <a:off x="2579796" y="3017953"/>
        <a:ext cx="5750790" cy="972363"/>
      </dsp:txXfrm>
    </dsp:sp>
    <dsp:sp modelId="{1ABF0A0E-801F-6D41-8AD5-EFF81054DC28}">
      <dsp:nvSpPr>
        <dsp:cNvPr id="0" name=""/>
        <dsp:cNvSpPr/>
      </dsp:nvSpPr>
      <dsp:spPr>
        <a:xfrm>
          <a:off x="684611" y="2830655"/>
          <a:ext cx="1895184" cy="1346959"/>
        </a:xfrm>
        <a:prstGeom prst="roundRect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>
              <a:latin typeface="Cambria" panose="02040503050406030204" pitchFamily="18" charset="0"/>
            </a:rPr>
            <a:t>3</a:t>
          </a:r>
        </a:p>
      </dsp:txBody>
      <dsp:txXfrm>
        <a:off x="750364" y="2896408"/>
        <a:ext cx="1763678" cy="12154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0C1710-A640-9747-B179-86740EBC0CA9}">
      <dsp:nvSpPr>
        <dsp:cNvPr id="0" name=""/>
        <dsp:cNvSpPr/>
      </dsp:nvSpPr>
      <dsp:spPr>
        <a:xfrm>
          <a:off x="-4290430" y="-658206"/>
          <a:ext cx="5111798" cy="5111798"/>
        </a:xfrm>
        <a:prstGeom prst="blockArc">
          <a:avLst>
            <a:gd name="adj1" fmla="val 18900000"/>
            <a:gd name="adj2" fmla="val 2700000"/>
            <a:gd name="adj3" fmla="val 423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2BD720-3015-7344-B03F-EDF64ED85C32}">
      <dsp:nvSpPr>
        <dsp:cNvPr id="0" name=""/>
        <dsp:cNvSpPr/>
      </dsp:nvSpPr>
      <dsp:spPr>
        <a:xfrm>
          <a:off x="528231" y="379538"/>
          <a:ext cx="6745766" cy="7590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2518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mbria" panose="02040503050406030204" pitchFamily="18" charset="0"/>
            </a:rPr>
            <a:t>Comparative adjectives</a:t>
          </a:r>
        </a:p>
      </dsp:txBody>
      <dsp:txXfrm>
        <a:off x="528231" y="379538"/>
        <a:ext cx="6745766" cy="759077"/>
      </dsp:txXfrm>
    </dsp:sp>
    <dsp:sp modelId="{5DF103A1-E2F5-4144-96B9-1A7F73DA4082}">
      <dsp:nvSpPr>
        <dsp:cNvPr id="0" name=""/>
        <dsp:cNvSpPr/>
      </dsp:nvSpPr>
      <dsp:spPr>
        <a:xfrm>
          <a:off x="53808" y="284653"/>
          <a:ext cx="948846" cy="9488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938DB8-19B4-F04E-A1E8-DA5E0D27EE36}">
      <dsp:nvSpPr>
        <dsp:cNvPr id="0" name=""/>
        <dsp:cNvSpPr/>
      </dsp:nvSpPr>
      <dsp:spPr>
        <a:xfrm>
          <a:off x="804156" y="1518154"/>
          <a:ext cx="6469841" cy="7590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2518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mbria" panose="02040503050406030204" pitchFamily="18" charset="0"/>
            </a:rPr>
            <a:t>Superlative adjectives</a:t>
          </a:r>
        </a:p>
      </dsp:txBody>
      <dsp:txXfrm>
        <a:off x="804156" y="1518154"/>
        <a:ext cx="6469841" cy="759077"/>
      </dsp:txXfrm>
    </dsp:sp>
    <dsp:sp modelId="{D7238556-4C7B-6343-B0D3-2A852AA45A54}">
      <dsp:nvSpPr>
        <dsp:cNvPr id="0" name=""/>
        <dsp:cNvSpPr/>
      </dsp:nvSpPr>
      <dsp:spPr>
        <a:xfrm>
          <a:off x="329733" y="1423269"/>
          <a:ext cx="948846" cy="9488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EC97D7-A0CB-F745-A788-FFDD53F61CEE}">
      <dsp:nvSpPr>
        <dsp:cNvPr id="0" name=""/>
        <dsp:cNvSpPr/>
      </dsp:nvSpPr>
      <dsp:spPr>
        <a:xfrm>
          <a:off x="528231" y="2656770"/>
          <a:ext cx="6745766" cy="7590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2518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mbria" panose="02040503050406030204" pitchFamily="18" charset="0"/>
            </a:rPr>
            <a:t>Equative adjectives</a:t>
          </a:r>
        </a:p>
      </dsp:txBody>
      <dsp:txXfrm>
        <a:off x="528231" y="2656770"/>
        <a:ext cx="6745766" cy="759077"/>
      </dsp:txXfrm>
    </dsp:sp>
    <dsp:sp modelId="{8CC9E622-EE67-7542-AD12-812056AF3626}">
      <dsp:nvSpPr>
        <dsp:cNvPr id="0" name=""/>
        <dsp:cNvSpPr/>
      </dsp:nvSpPr>
      <dsp:spPr>
        <a:xfrm>
          <a:off x="53808" y="2561885"/>
          <a:ext cx="948846" cy="9488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0AC10-8A1C-474F-A321-18AA615276D2}">
      <dsp:nvSpPr>
        <dsp:cNvPr id="0" name=""/>
        <dsp:cNvSpPr/>
      </dsp:nvSpPr>
      <dsp:spPr>
        <a:xfrm>
          <a:off x="3206" y="0"/>
          <a:ext cx="4930378" cy="25716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7012" tIns="0" rIns="487012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200" kern="1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When forming comparatives, it is incorrect to add “more” before the adjective if it already has a comparative ending.</a:t>
          </a:r>
          <a:endParaRPr lang="en-US" sz="2200" kern="1200" dirty="0">
            <a:solidFill>
              <a:schemeClr val="bg1"/>
            </a:solidFill>
            <a:latin typeface="Cambria" panose="02040503050406030204" pitchFamily="18" charset="0"/>
          </a:endParaRPr>
        </a:p>
      </dsp:txBody>
      <dsp:txXfrm>
        <a:off x="3206" y="1028645"/>
        <a:ext cx="4930378" cy="1542967"/>
      </dsp:txXfrm>
    </dsp:sp>
    <dsp:sp modelId="{29897F55-9F81-BC41-A6F2-FFB9199AEDE1}">
      <dsp:nvSpPr>
        <dsp:cNvPr id="0" name=""/>
        <dsp:cNvSpPr/>
      </dsp:nvSpPr>
      <dsp:spPr>
        <a:xfrm>
          <a:off x="3206" y="0"/>
          <a:ext cx="4930378" cy="1028645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7012" tIns="165100" rIns="487012" bIns="16510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01</a:t>
          </a:r>
        </a:p>
      </dsp:txBody>
      <dsp:txXfrm>
        <a:off x="3206" y="0"/>
        <a:ext cx="4930378" cy="1028645"/>
      </dsp:txXfrm>
    </dsp:sp>
    <dsp:sp modelId="{CFF03C6A-C0F7-ED4D-90CE-481BA938FF8C}">
      <dsp:nvSpPr>
        <dsp:cNvPr id="0" name=""/>
        <dsp:cNvSpPr/>
      </dsp:nvSpPr>
      <dsp:spPr>
        <a:xfrm>
          <a:off x="5328015" y="0"/>
          <a:ext cx="4930378" cy="2571613"/>
        </a:xfrm>
        <a:prstGeom prst="rect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7012" tIns="0" rIns="487012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200" kern="1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When forming superlatives,</a:t>
          </a:r>
          <a:br>
            <a:rPr lang="en-ID" sz="2200" kern="1200" dirty="0">
              <a:solidFill>
                <a:schemeClr val="bg1"/>
              </a:solidFill>
              <a:effectLst/>
              <a:latin typeface="Cambria" panose="02040503050406030204" pitchFamily="18" charset="0"/>
            </a:rPr>
          </a:br>
          <a:r>
            <a:rPr lang="en-ID" sz="2200" kern="1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it is incorrect to add “most” before the adjective if it</a:t>
          </a:r>
          <a:br>
            <a:rPr lang="en-ID" sz="2200" kern="1200" dirty="0">
              <a:solidFill>
                <a:schemeClr val="bg1"/>
              </a:solidFill>
              <a:effectLst/>
              <a:latin typeface="Cambria" panose="02040503050406030204" pitchFamily="18" charset="0"/>
            </a:rPr>
          </a:br>
          <a:r>
            <a:rPr lang="en-ID" sz="2200" kern="1200" dirty="0">
              <a:solidFill>
                <a:schemeClr val="bg1"/>
              </a:solidFill>
              <a:effectLst/>
              <a:latin typeface="Cambria" panose="02040503050406030204" pitchFamily="18" charset="0"/>
            </a:rPr>
            <a:t>already has a superlative ending. </a:t>
          </a:r>
          <a:endParaRPr lang="en-US" sz="2200" kern="1200" dirty="0">
            <a:solidFill>
              <a:schemeClr val="bg1"/>
            </a:solidFill>
            <a:latin typeface="Cambria" panose="02040503050406030204" pitchFamily="18" charset="0"/>
          </a:endParaRPr>
        </a:p>
      </dsp:txBody>
      <dsp:txXfrm>
        <a:off x="5328015" y="1028645"/>
        <a:ext cx="4930378" cy="1542967"/>
      </dsp:txXfrm>
    </dsp:sp>
    <dsp:sp modelId="{2D1E5719-0752-8F47-B85E-15E8CA2A0B2D}">
      <dsp:nvSpPr>
        <dsp:cNvPr id="0" name=""/>
        <dsp:cNvSpPr/>
      </dsp:nvSpPr>
      <dsp:spPr>
        <a:xfrm>
          <a:off x="5328015" y="0"/>
          <a:ext cx="4930378" cy="1028645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7012" tIns="165100" rIns="487012" bIns="16510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02</a:t>
          </a:r>
          <a:endParaRPr lang="en-US" sz="4900" kern="1200" dirty="0"/>
        </a:p>
      </dsp:txBody>
      <dsp:txXfrm>
        <a:off x="5328015" y="0"/>
        <a:ext cx="4930378" cy="10286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C56825-2300-6948-B64B-7D22CAAE7B22}" type="datetimeFigureOut">
              <a:rPr lang="en-US" smtClean="0"/>
              <a:t>4/6/25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2ED0B-6F1B-B045-8865-74CB23EF15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226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22ED0B-6F1B-B045-8865-74CB23EF151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551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7B157-FBA8-5D11-EE64-5229DB15F6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8D5DFA-D967-FCFE-F589-ADA88612A2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027FFE-3C1D-0946-06B0-34F15856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04102-22DC-D5C0-C826-79ADC1202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35788B-3C6B-A671-F822-A190F7920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701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00E21-0849-1555-6FC5-DB0B57BBC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EFF94-33AC-CCB3-F1DA-B089F267F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5A2423-D9ED-910E-2F71-3EF51CE7D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11C95-7511-2DD5-C21B-9CDF2C2C3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05C26-EAA0-CEDE-C143-1A54934D7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144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E428A-0DCE-6BB9-0FF3-73DD10ED8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2B386-865C-9D37-65D2-3F0DE42F7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DEF12-E98A-D57B-A481-4DAF66EF9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FD234F-BB9A-251E-F42F-10652D9B3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2B7FA-7C43-FA4E-8B2D-610255F11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06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A9017-B442-3546-D1D8-A7EFDC79F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BAD9C-BABE-2140-330E-309345E38F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AD4D2A-4B53-7D4A-FECC-9CF8BB8270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678B4-6ECE-542E-C3BD-E7779BA2C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308B7A-C41D-5680-CB03-7EF26E08C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60C99-5138-88E0-2B82-9D1D92727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46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A8BC7-8CA4-8C08-180E-DB9F179C2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0C203-6D0B-D97D-33EA-BCC1EB7030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96A43-289E-BCDE-5041-849B9541C1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F6AC9C-3CAA-9A44-29F9-6AACAC34D9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B15D43-5B85-0DC6-BF09-DD4C7B40D3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FC1627-C523-D746-5054-B88D2BC8C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22A538-103A-B7C4-D341-909603F09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19CBCF-9285-1AD5-4787-EFE130A09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6800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114CC-55C1-D77C-224A-B365C9BDC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7C9B81-8C7A-909D-8877-18C4091B0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A5A7AA-5AC5-6337-6031-66914E661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BC9322-987D-F26B-065E-50ABEA32D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075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9F5A7A-3AEA-DA60-08FB-4F446CB00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DAF6E8-E84A-2876-3F61-95FC02993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77DE06-025E-6ED2-C928-7F33782C7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02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7ECEB-1757-BAAF-5D90-10D0E0336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27FC5-5A23-035B-B30B-6CAEC46AC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A98138-5FD3-C1FA-B836-F4B3D2008E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704AC5-4760-2064-6059-DFBAC1E15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C7355-0758-F12C-7321-ACE9FFD27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D0AC4-7BF8-5FD1-DFF0-91E9EC843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550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B0CBE-6345-1998-C6E4-44937CE8D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16EB27-D25F-4B5B-0883-D8D18149FD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79AB6-53F1-E460-B3CF-40A65F7DBD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9274C-6871-E4C6-602B-E06793F0A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B29B8-1247-2241-434E-534BB4D18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60B2E-92CE-18FE-216D-371FB3F54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774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87889-5FD7-0E79-0AAB-6A05D5434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4BBE-1F77-638A-5815-CDD283E422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FF3AF-9112-8254-4443-63A3B8F14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84D4A-6FE0-4B3E-F2B8-00676D619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5756C-2D85-F888-4D0F-CDBCFB33B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230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D0687A-1901-6781-1398-A310E08561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318AB-5B84-8606-40E8-6A6410782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D2E64-4A6C-E94E-E96B-8393B3C53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B0C5D-1094-DB6C-83F6-AE83BF9F2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BC0DA-BB81-2218-A4E9-8329DFAC1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71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A95B8C-0DCD-007F-DE88-6DFD8627E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1C311-7B9D-9527-BAFC-A9136FEA2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4F74D-242B-9CAD-6473-BBCAFAD479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4/6/25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D057B-297B-CA2B-2219-E115DD9F04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762C9B-B256-BA13-FADB-E77774644D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306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7.svg"/><Relationship Id="rId7" Type="http://schemas.openxmlformats.org/officeDocument/2006/relationships/image" Target="../media/image2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22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5.svg"/><Relationship Id="rId7" Type="http://schemas.openxmlformats.org/officeDocument/2006/relationships/image" Target="../media/image2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svg"/><Relationship Id="rId5" Type="http://schemas.openxmlformats.org/officeDocument/2006/relationships/image" Target="../media/image17.svg"/><Relationship Id="rId10" Type="http://schemas.openxmlformats.org/officeDocument/2006/relationships/image" Target="../media/image27.png"/><Relationship Id="rId4" Type="http://schemas.openxmlformats.org/officeDocument/2006/relationships/image" Target="../media/image16.png"/><Relationship Id="rId9" Type="http://schemas.openxmlformats.org/officeDocument/2006/relationships/image" Target="../media/image26.sv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microsoft.com/office/2017/06/relationships/model3d" Target="../media/model3d1.glb"/><Relationship Id="rId7" Type="http://schemas.microsoft.com/office/2017/06/relationships/model3d" Target="../media/model3d3.glb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microsoft.com/office/2017/06/relationships/model3d" Target="../media/model3d2.glb"/><Relationship Id="rId10" Type="http://schemas.openxmlformats.org/officeDocument/2006/relationships/image" Target="../media/image32.png"/><Relationship Id="rId4" Type="http://schemas.openxmlformats.org/officeDocument/2006/relationships/image" Target="../media/image29.png"/><Relationship Id="rId9" Type="http://schemas.microsoft.com/office/2017/06/relationships/model3d" Target="../media/model3d4.glb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17/06/relationships/model3d" Target="../media/model3d5.glb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41E4175-6BD8-E4D5-A678-389EA9C046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2731" y="1542402"/>
            <a:ext cx="5186842" cy="2387918"/>
          </a:xfrm>
        </p:spPr>
        <p:txBody>
          <a:bodyPr anchor="b">
            <a:normAutofit/>
          </a:bodyPr>
          <a:lstStyle/>
          <a:p>
            <a:r>
              <a:rPr lang="en-US" sz="5200" dirty="0">
                <a:latin typeface="Cambria" panose="02040503050406030204" pitchFamily="18" charset="0"/>
              </a:rPr>
              <a:t>English for Mathematics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8FBBE3-67B0-68CE-FEB5-539F72FCE7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2135" y="4001587"/>
            <a:ext cx="5188034" cy="87955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Itha Priyastiti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Universitas Kristen Wira </a:t>
            </a:r>
            <a:r>
              <a:rPr lang="en-US" sz="2200" dirty="0" err="1">
                <a:latin typeface="Cambria" panose="02040503050406030204" pitchFamily="18" charset="0"/>
              </a:rPr>
              <a:t>Wacana</a:t>
            </a:r>
            <a:r>
              <a:rPr lang="en-US" sz="2200" dirty="0">
                <a:latin typeface="Cambria" panose="02040503050406030204" pitchFamily="18" charset="0"/>
              </a:rPr>
              <a:t> Sumba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" name="Pentagon 4">
            <a:extLst>
              <a:ext uri="{FF2B5EF4-FFF2-40B4-BE49-F238E27FC236}">
                <a16:creationId xmlns:a16="http://schemas.microsoft.com/office/drawing/2014/main" id="{1B7DFC82-B4ED-6709-57F6-4313043B04B8}"/>
              </a:ext>
            </a:extLst>
          </p:cNvPr>
          <p:cNvSpPr/>
          <p:nvPr/>
        </p:nvSpPr>
        <p:spPr>
          <a:xfrm>
            <a:off x="-1790" y="311149"/>
            <a:ext cx="3507654" cy="901700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2200" b="1" dirty="0">
                <a:latin typeface="Cambria" panose="02040503050406030204" pitchFamily="18" charset="0"/>
              </a:rPr>
              <a:t>Lecture 3</a:t>
            </a:r>
          </a:p>
          <a:p>
            <a:pPr algn="ctr">
              <a:spcAft>
                <a:spcPts val="600"/>
              </a:spcAft>
            </a:pPr>
            <a:r>
              <a:rPr lang="en-US" sz="2200" b="1" dirty="0">
                <a:latin typeface="Cambria" panose="02040503050406030204" pitchFamily="18" charset="0"/>
              </a:rPr>
              <a:t>Comparisons</a:t>
            </a:r>
          </a:p>
        </p:txBody>
      </p:sp>
    </p:spTree>
    <p:extLst>
      <p:ext uri="{BB962C8B-B14F-4D97-AF65-F5344CB8AC3E}">
        <p14:creationId xmlns:p14="http://schemas.microsoft.com/office/powerpoint/2010/main" val="161485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E9FF7ED-C67F-4E8D-8157-6BB83D644C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2325" y="643467"/>
            <a:ext cx="10407351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78719B-4B43-F4C5-4F6B-AE8FF1A85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576" y="975815"/>
            <a:ext cx="9614848" cy="112678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Review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9A36BEEB-EAB3-44BC-BC82-10039F230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419766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1DBA6-9547-BE7C-8E41-BB5087D337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324" y="2683339"/>
            <a:ext cx="10407351" cy="2066461"/>
          </a:xfrm>
        </p:spPr>
        <p:txBody>
          <a:bodyPr anchor="ctr">
            <a:normAutofit/>
          </a:bodyPr>
          <a:lstStyle/>
          <a:p>
            <a:pPr marL="47625" lvl="0" indent="0" defTabSz="1689100">
              <a:buNone/>
            </a:pPr>
            <a:r>
              <a:rPr lang="en-US" sz="2200" dirty="0">
                <a:latin typeface="Cambria" panose="02040503050406030204" pitchFamily="18" charset="0"/>
                <a:cs typeface="Cambria"/>
              </a:rPr>
              <a:t>We use:</a:t>
            </a:r>
          </a:p>
          <a:p>
            <a:pPr marL="390525" lvl="0" indent="-342900" defTabSz="1689100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  <a:cs typeface="Cambria"/>
              </a:rPr>
              <a:t>Simple Present Tense to talk about habits, daily routines, schedules, and facts.</a:t>
            </a:r>
          </a:p>
          <a:p>
            <a:pPr marL="390525" lvl="0" indent="-342900" defTabSz="1689100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  <a:cs typeface="Cambria"/>
              </a:rPr>
              <a:t>Present Progressive Tense to talk about something </a:t>
            </a:r>
            <a:r>
              <a:rPr lang="en-US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happening/ not happening right now</a:t>
            </a:r>
            <a:r>
              <a:rPr lang="en-US" sz="2200" dirty="0"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, </a:t>
            </a:r>
            <a:r>
              <a:rPr lang="en-ID" sz="2200" dirty="0"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current trends, </a:t>
            </a:r>
            <a:r>
              <a:rPr lang="en-US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still happening at the time of speaking</a:t>
            </a:r>
            <a:r>
              <a:rPr lang="en-ID" sz="2200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and temporary situations.</a:t>
            </a:r>
            <a:endParaRPr lang="en-US" sz="2200" dirty="0">
              <a:latin typeface="Cambria" panose="02040503050406030204" pitchFamily="18" charset="0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851096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AD674A-3FE9-9214-60E3-22C537BB14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4205"/>
            <a:ext cx="10515600" cy="549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>
                <a:latin typeface="Cambria" panose="02040503050406030204" pitchFamily="18" charset="0"/>
              </a:rPr>
              <a:t>By the end of this session, students will be able to: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840A8C5D-2E59-60F8-EA98-78DEA1418B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8135050"/>
              </p:ext>
            </p:extLst>
          </p:nvPr>
        </p:nvGraphicFramePr>
        <p:xfrm>
          <a:off x="254000" y="2120900"/>
          <a:ext cx="9067800" cy="4179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entagon 4">
            <a:extLst>
              <a:ext uri="{FF2B5EF4-FFF2-40B4-BE49-F238E27FC236}">
                <a16:creationId xmlns:a16="http://schemas.microsoft.com/office/drawing/2014/main" id="{D51010B1-55F0-E935-52A8-76F1BB979A36}"/>
              </a:ext>
            </a:extLst>
          </p:cNvPr>
          <p:cNvSpPr/>
          <p:nvPr/>
        </p:nvSpPr>
        <p:spPr>
          <a:xfrm>
            <a:off x="962525" y="443264"/>
            <a:ext cx="9745579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Course Objectives &amp; Expectations</a:t>
            </a:r>
            <a:endParaRPr lang="en-US" sz="3500" b="1" dirty="0"/>
          </a:p>
        </p:txBody>
      </p:sp>
    </p:spTree>
    <p:extLst>
      <p:ext uri="{BB962C8B-B14F-4D97-AF65-F5344CB8AC3E}">
        <p14:creationId xmlns:p14="http://schemas.microsoft.com/office/powerpoint/2010/main" val="329088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8B3C39-4EF6-A445-8F62-D5C4779CC4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"/>
                                        <p:tgtEl>
                                          <p:spTgt spid="4">
                                            <p:graphicEl>
                                              <a:dgm id="{0B8B3C39-4EF6-A445-8F62-D5C4779CC4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E8CE82-7724-4B4F-856D-A7E9DB326F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"/>
                                        <p:tgtEl>
                                          <p:spTgt spid="4">
                                            <p:graphicEl>
                                              <a:dgm id="{A4E8CE82-7724-4B4F-856D-A7E9DB326F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147202-2FE9-724E-9095-4B4CFB66BA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"/>
                                        <p:tgtEl>
                                          <p:spTgt spid="4">
                                            <p:graphicEl>
                                              <a:dgm id="{F7147202-2FE9-724E-9095-4B4CFB66BA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FD083D-C744-C84B-AE3E-7E7D1A2588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"/>
                                        <p:tgtEl>
                                          <p:spTgt spid="4">
                                            <p:graphicEl>
                                              <a:dgm id="{96FD083D-C744-C84B-AE3E-7E7D1A2588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BF0A0E-801F-6D41-8AD5-EFF81054DC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"/>
                                        <p:tgtEl>
                                          <p:spTgt spid="4">
                                            <p:graphicEl>
                                              <a:dgm id="{1ABF0A0E-801F-6D41-8AD5-EFF81054DC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EB9726-90BA-6E41-A475-B20B5B1F6D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"/>
                                        <p:tgtEl>
                                          <p:spTgt spid="4">
                                            <p:graphicEl>
                                              <a:dgm id="{CCEB9726-90BA-6E41-A475-B20B5B1F6D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DEBC2A-3950-8381-33D0-2C0F57C79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54A6836E-C603-43CB-9DA7-89D8E3FA3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96007DD-F9BF-4F0F-B8C6-C514B2841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7798C9-F754-9297-DB7A-5717E834EA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1321056"/>
            <a:ext cx="10684151" cy="1991979"/>
          </a:xfrm>
        </p:spPr>
        <p:txBody>
          <a:bodyPr anchor="b">
            <a:normAutofit/>
          </a:bodyPr>
          <a:lstStyle/>
          <a:p>
            <a:r>
              <a:rPr lang="en-US" sz="5200" dirty="0">
                <a:solidFill>
                  <a:schemeClr val="tx2"/>
                </a:solidFill>
                <a:latin typeface="Cambria" panose="02040503050406030204" pitchFamily="18" charset="0"/>
              </a:rPr>
              <a:t>Comparisons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8A0FAFCA-5C96-453B-83B7-A9AEF7F18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4A0F84AE-A24D-4353-B1BA-BD80DAA38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AF093259-3E74-43A1-944B-B106C8105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AAA28A35-1E54-4054-BB95-42FAFA13A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FBA3A17F-F3BD-4B94-9CC8-006700210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D0398DD-AD75-4E2B-A3C6-35073082A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456265" y="3658536"/>
            <a:ext cx="3655725" cy="2743201"/>
            <a:chOff x="-305" y="-1"/>
            <a:chExt cx="3832880" cy="2876136"/>
          </a:xfrm>
        </p:grpSpPr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03E4F247-A844-4CD1-A37E-B7EA0DA2D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E2387B1B-D4D3-493F-8D7A-C7A89DBD4A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C3404477-1F13-4859-84DA-12A303AC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1B8C62FD-B708-4F00-80BB-1250C6011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4512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DB05A-E8AE-5FE6-BB90-26DAF59ED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5444"/>
            <a:ext cx="10515600" cy="5461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Are you familiar with these signs?</a:t>
            </a:r>
          </a:p>
        </p:txBody>
      </p:sp>
      <p:sp>
        <p:nvSpPr>
          <p:cNvPr id="34" name="Equal 33">
            <a:extLst>
              <a:ext uri="{FF2B5EF4-FFF2-40B4-BE49-F238E27FC236}">
                <a16:creationId xmlns:a16="http://schemas.microsoft.com/office/drawing/2014/main" id="{AC9674A2-336C-BFE6-5615-314A4239440B}"/>
              </a:ext>
            </a:extLst>
          </p:cNvPr>
          <p:cNvSpPr/>
          <p:nvPr/>
        </p:nvSpPr>
        <p:spPr>
          <a:xfrm>
            <a:off x="3017718" y="2102876"/>
            <a:ext cx="863600" cy="660400"/>
          </a:xfrm>
          <a:prstGeom prst="mathEqua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Not Equal 34">
            <a:extLst>
              <a:ext uri="{FF2B5EF4-FFF2-40B4-BE49-F238E27FC236}">
                <a16:creationId xmlns:a16="http://schemas.microsoft.com/office/drawing/2014/main" id="{D2FBA07D-C2F7-D126-D6A2-C7E44F0B1616}"/>
              </a:ext>
            </a:extLst>
          </p:cNvPr>
          <p:cNvSpPr/>
          <p:nvPr/>
        </p:nvSpPr>
        <p:spPr>
          <a:xfrm>
            <a:off x="4493359" y="2120006"/>
            <a:ext cx="990600" cy="558800"/>
          </a:xfrm>
          <a:prstGeom prst="mathNotEqual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38" name="Picture 37" descr="A red arrow in a black background&#10;&#10;AI-generated content may be incorrect.">
            <a:extLst>
              <a:ext uri="{FF2B5EF4-FFF2-40B4-BE49-F238E27FC236}">
                <a16:creationId xmlns:a16="http://schemas.microsoft.com/office/drawing/2014/main" id="{5959C35D-3625-AF59-107D-51C2D35B67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667" t="28378" r="21398" b="20510"/>
          <a:stretch/>
        </p:blipFill>
        <p:spPr>
          <a:xfrm flipH="1">
            <a:off x="7689551" y="1893712"/>
            <a:ext cx="981510" cy="1080000"/>
          </a:xfrm>
          <a:prstGeom prst="rect">
            <a:avLst/>
          </a:prstGeom>
        </p:spPr>
      </p:pic>
      <p:pic>
        <p:nvPicPr>
          <p:cNvPr id="39" name="Picture 38" descr="A red arrow in a black background&#10;&#10;AI-generated content may be incorrect.">
            <a:extLst>
              <a:ext uri="{FF2B5EF4-FFF2-40B4-BE49-F238E27FC236}">
                <a16:creationId xmlns:a16="http://schemas.microsoft.com/office/drawing/2014/main" id="{6054C36A-26D0-5BF7-C356-07109E4C96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667" t="28378" r="21398" b="20510"/>
          <a:stretch/>
        </p:blipFill>
        <p:spPr>
          <a:xfrm>
            <a:off x="6096000" y="1893076"/>
            <a:ext cx="981510" cy="1080000"/>
          </a:xfrm>
          <a:prstGeom prst="rect">
            <a:avLst/>
          </a:prstGeom>
        </p:spPr>
      </p:pic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A8F35442-52B6-5519-A524-511E87364BF4}"/>
              </a:ext>
            </a:extLst>
          </p:cNvPr>
          <p:cNvSpPr txBox="1">
            <a:spLocks/>
          </p:cNvSpPr>
          <p:nvPr/>
        </p:nvSpPr>
        <p:spPr>
          <a:xfrm>
            <a:off x="838200" y="2922034"/>
            <a:ext cx="10515600" cy="558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ID" sz="22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We’ve seen the signs in mathematic operations like these: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A68DAD2-7A6C-D84E-A263-43A8AFB86928}"/>
              </a:ext>
            </a:extLst>
          </p:cNvPr>
          <p:cNvSpPr txBox="1"/>
          <p:nvPr/>
        </p:nvSpPr>
        <p:spPr>
          <a:xfrm>
            <a:off x="925033" y="3478032"/>
            <a:ext cx="1701210" cy="2533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750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 = 10-3</a:t>
            </a:r>
            <a:endParaRPr lang="en-ID" sz="2200" dirty="0">
              <a:solidFill>
                <a:schemeClr val="tx1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750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2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+ 6 ≠ 13 </a:t>
            </a:r>
          </a:p>
          <a:p>
            <a:pPr marL="31750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7 &lt; 17</a:t>
            </a:r>
          </a:p>
          <a:p>
            <a:pPr marL="31750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13 &gt; 5</a:t>
            </a:r>
            <a:endParaRPr lang="en-US" sz="2200" dirty="0"/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60CFF769-6C27-17BA-7F15-C94481426542}"/>
              </a:ext>
            </a:extLst>
          </p:cNvPr>
          <p:cNvSpPr/>
          <p:nvPr/>
        </p:nvSpPr>
        <p:spPr>
          <a:xfrm>
            <a:off x="2792588" y="3510260"/>
            <a:ext cx="4284921" cy="50862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ambria" panose="02040503050406030204" pitchFamily="18" charset="0"/>
              </a:rPr>
              <a:t>Seven is equal to ten minus three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C63E5F21-7747-1EC7-2FF7-70E768201A38}"/>
              </a:ext>
            </a:extLst>
          </p:cNvPr>
          <p:cNvSpPr/>
          <p:nvPr/>
        </p:nvSpPr>
        <p:spPr>
          <a:xfrm>
            <a:off x="2792589" y="4173926"/>
            <a:ext cx="4284921" cy="508625"/>
          </a:xfrm>
          <a:prstGeom prst="roundRect">
            <a:avLst/>
          </a:prstGeom>
          <a:solidFill>
            <a:srgbClr val="E0777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ambria" panose="02040503050406030204" pitchFamily="18" charset="0"/>
              </a:rPr>
              <a:t>Nine plus six is not equal to thirteen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FE9C5CE5-0D7D-0AF4-6738-332F824AF0B5}"/>
              </a:ext>
            </a:extLst>
          </p:cNvPr>
          <p:cNvSpPr/>
          <p:nvPr/>
        </p:nvSpPr>
        <p:spPr>
          <a:xfrm>
            <a:off x="2792588" y="4814239"/>
            <a:ext cx="4284921" cy="55369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>
                    <a:lumMod val="95000"/>
                  </a:schemeClr>
                </a:solidFill>
                <a:latin typeface="Cambria" panose="02040503050406030204" pitchFamily="18" charset="0"/>
              </a:rPr>
              <a:t>Seven is less than seventeen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E280A6A-3A9A-474C-BECA-D96EFABD3C32}"/>
              </a:ext>
            </a:extLst>
          </p:cNvPr>
          <p:cNvSpPr/>
          <p:nvPr/>
        </p:nvSpPr>
        <p:spPr>
          <a:xfrm>
            <a:off x="2792588" y="5491131"/>
            <a:ext cx="4284921" cy="5117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  <a:latin typeface="Cambria" panose="02040503050406030204" pitchFamily="18" charset="0"/>
              </a:rPr>
              <a:t>Thirteen is greater than five</a:t>
            </a:r>
          </a:p>
        </p:txBody>
      </p:sp>
      <p:sp>
        <p:nvSpPr>
          <p:cNvPr id="53" name="Pentagon 52">
            <a:extLst>
              <a:ext uri="{FF2B5EF4-FFF2-40B4-BE49-F238E27FC236}">
                <a16:creationId xmlns:a16="http://schemas.microsoft.com/office/drawing/2014/main" id="{334685A2-455B-9CBA-0DBA-5F0D53C30919}"/>
              </a:ext>
            </a:extLst>
          </p:cNvPr>
          <p:cNvSpPr/>
          <p:nvPr/>
        </p:nvSpPr>
        <p:spPr>
          <a:xfrm>
            <a:off x="925033" y="533022"/>
            <a:ext cx="9745579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Brainstorming</a:t>
            </a:r>
            <a:endParaRPr lang="en-US" sz="3500" b="1" dirty="0"/>
          </a:p>
        </p:txBody>
      </p:sp>
    </p:spTree>
    <p:extLst>
      <p:ext uri="{BB962C8B-B14F-4D97-AF65-F5344CB8AC3E}">
        <p14:creationId xmlns:p14="http://schemas.microsoft.com/office/powerpoint/2010/main" val="214344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41" grpId="0"/>
      <p:bldP spid="43" grpId="0"/>
      <p:bldP spid="46" grpId="0" animBg="1"/>
      <p:bldP spid="47" grpId="0" animBg="1"/>
      <p:bldP spid="48" grpId="0" animBg="1"/>
      <p:bldP spid="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5E7E2-0357-1137-6817-E8F1185C3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38246-28DF-A414-8DA4-070B6F595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3435"/>
            <a:ext cx="10515600" cy="3382027"/>
          </a:xfrm>
        </p:spPr>
        <p:txBody>
          <a:bodyPr>
            <a:normAutofit/>
          </a:bodyPr>
          <a:lstStyle/>
          <a:p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signs which express </a:t>
            </a:r>
            <a:r>
              <a:rPr lang="en-ID" sz="24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equality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ID" sz="24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inequality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(= , ≠ , &lt; , &gt;) are called </a:t>
            </a:r>
            <a:r>
              <a:rPr lang="en-ID" sz="2400" b="1" dirty="0">
                <a:solidFill>
                  <a:srgbClr val="0432FF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 symbols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because they indicate how two expressions are related. </a:t>
            </a:r>
          </a:p>
          <a:p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While the </a:t>
            </a:r>
            <a:r>
              <a:rPr lang="en-ID" sz="2400" b="1" dirty="0">
                <a:solidFill>
                  <a:srgbClr val="C0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symbol =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an arithmetic sentence means </a:t>
            </a:r>
            <a:r>
              <a:rPr lang="en-ID" sz="2400" b="1" i="1" dirty="0">
                <a:solidFill>
                  <a:srgbClr val="C0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equal to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another </a:t>
            </a:r>
            <a:r>
              <a:rPr lang="en-ID" sz="2400" b="1" dirty="0">
                <a:solidFill>
                  <a:srgbClr val="C0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symbol ≠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 means </a:t>
            </a:r>
            <a:r>
              <a:rPr lang="en-ID" sz="2400" b="1" i="1" dirty="0">
                <a:solidFill>
                  <a:srgbClr val="C0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not equal to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know which of the two numbers is greater let us use the conventional symbol &lt; and &gt; , where </a:t>
            </a:r>
            <a:r>
              <a:rPr lang="en-ID" sz="2400" b="1" dirty="0">
                <a:solidFill>
                  <a:schemeClr val="accent5">
                    <a:lumMod val="75000"/>
                  </a:schemeClr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 </a:t>
            </a:r>
            <a:r>
              <a:rPr lang="en-ID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means</a:t>
            </a:r>
            <a:r>
              <a:rPr lang="en-ID" sz="2400" b="1" dirty="0">
                <a:solidFill>
                  <a:schemeClr val="accent5">
                    <a:lumMod val="75000"/>
                  </a:schemeClr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ID" sz="2400" b="1" i="1" dirty="0">
                <a:solidFill>
                  <a:schemeClr val="accent5">
                    <a:lumMod val="75000"/>
                  </a:schemeClr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 than</a:t>
            </a:r>
            <a:r>
              <a:rPr lang="en-ID" sz="2400" i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while </a:t>
            </a:r>
            <a:r>
              <a:rPr lang="en-ID" sz="2400" b="1" dirty="0">
                <a:solidFill>
                  <a:schemeClr val="accent5">
                    <a:lumMod val="75000"/>
                  </a:schemeClr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means </a:t>
            </a:r>
            <a:r>
              <a:rPr lang="en-ID" sz="2400" b="1" i="1" dirty="0">
                <a:solidFill>
                  <a:schemeClr val="accent5">
                    <a:lumMod val="75000"/>
                  </a:schemeClr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greater than</a:t>
            </a:r>
            <a:r>
              <a:rPr lang="en-ID" sz="2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r">
              <a:buNone/>
            </a:pPr>
            <a:r>
              <a:rPr lang="en-US" sz="2400" dirty="0">
                <a:latin typeface="Cambria" panose="02040503050406030204" pitchFamily="18" charset="0"/>
              </a:rPr>
              <a:t>(</a:t>
            </a:r>
            <a:r>
              <a:rPr lang="en-ID" sz="2400" dirty="0" err="1">
                <a:latin typeface="Cambria" panose="02040503050406030204" pitchFamily="18" charset="0"/>
              </a:rPr>
              <a:t>Grechina</a:t>
            </a:r>
            <a:r>
              <a:rPr lang="en-ID" sz="2400" dirty="0">
                <a:latin typeface="Cambria" panose="02040503050406030204" pitchFamily="18" charset="0"/>
              </a:rPr>
              <a:t> &amp; Mironova, 1974).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12BFB5E-7E93-AF90-0C76-77EF20FD0D0A}"/>
              </a:ext>
            </a:extLst>
          </p:cNvPr>
          <p:cNvGrpSpPr>
            <a:grpSpLocks noChangeAspect="1"/>
          </p:cNvGrpSpPr>
          <p:nvPr/>
        </p:nvGrpSpPr>
        <p:grpSpPr>
          <a:xfrm>
            <a:off x="988499" y="5314122"/>
            <a:ext cx="1357896" cy="1116000"/>
            <a:chOff x="988501" y="4946555"/>
            <a:chExt cx="1715514" cy="1466367"/>
          </a:xfrm>
        </p:grpSpPr>
        <p:sp>
          <p:nvSpPr>
            <p:cNvPr id="2" name="Equal 1">
              <a:extLst>
                <a:ext uri="{FF2B5EF4-FFF2-40B4-BE49-F238E27FC236}">
                  <a16:creationId xmlns:a16="http://schemas.microsoft.com/office/drawing/2014/main" id="{A4C75417-C256-91E8-E583-415A3003B1DB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" name="Not Equal 3">
              <a:extLst>
                <a:ext uri="{FF2B5EF4-FFF2-40B4-BE49-F238E27FC236}">
                  <a16:creationId xmlns:a16="http://schemas.microsoft.com/office/drawing/2014/main" id="{AC8DE762-88FB-CC80-F0E2-2F2033F768C5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6" name="Picture 5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3189EA65-77D8-D0DB-E7BC-AD1CDA5E58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  <p:sp>
        <p:nvSpPr>
          <p:cNvPr id="8" name="Pentagon 7">
            <a:extLst>
              <a:ext uri="{FF2B5EF4-FFF2-40B4-BE49-F238E27FC236}">
                <a16:creationId xmlns:a16="http://schemas.microsoft.com/office/drawing/2014/main" id="{7FA41A10-49D2-BEB3-F444-DF0F724BE292}"/>
              </a:ext>
            </a:extLst>
          </p:cNvPr>
          <p:cNvSpPr/>
          <p:nvPr/>
        </p:nvSpPr>
        <p:spPr>
          <a:xfrm>
            <a:off x="962525" y="443264"/>
            <a:ext cx="10515600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Comparisons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240344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AF17F-6D91-5E12-4AA1-3F0183DFB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7995A-CE66-2C97-BC59-C6E97C31A8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6001" y="2915865"/>
            <a:ext cx="4850714" cy="2536035"/>
          </a:xfrm>
        </p:spPr>
        <p:txBody>
          <a:bodyPr>
            <a:normAutofit/>
          </a:bodyPr>
          <a:lstStyle/>
          <a:p>
            <a:pPr marL="490538" indent="-442913">
              <a:lnSpc>
                <a:spcPct val="100000"/>
              </a:lnSpc>
              <a:spcBef>
                <a:spcPts val="600"/>
              </a:spcBef>
              <a:buAutoNum type="arabicParenR"/>
            </a:pPr>
            <a:r>
              <a:rPr lang="en-US" sz="2200" dirty="0" err="1">
                <a:solidFill>
                  <a:schemeClr val="tx1"/>
                </a:solidFill>
                <a:latin typeface="Cambria" panose="02040503050406030204" pitchFamily="18" charset="0"/>
              </a:rPr>
              <a:t>Lingkaran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2200" dirty="0">
                <a:latin typeface="Cambria" panose="02040503050406030204" pitchFamily="18" charset="0"/>
              </a:rPr>
              <a:t>C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ambria" panose="02040503050406030204" pitchFamily="18" charset="0"/>
              </a:rPr>
              <a:t>lebih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2200" b="1" dirty="0" err="1">
                <a:solidFill>
                  <a:srgbClr val="7030A0"/>
                </a:solidFill>
                <a:latin typeface="Cambria" panose="02040503050406030204" pitchFamily="18" charset="0"/>
              </a:rPr>
              <a:t>besar</a:t>
            </a:r>
            <a:r>
              <a:rPr lang="en-US" sz="2200" b="1" dirty="0">
                <a:solidFill>
                  <a:srgbClr val="7030A0"/>
                </a:solidFill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daripada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ambria" panose="02040503050406030204" pitchFamily="18" charset="0"/>
              </a:rPr>
              <a:t>Lingkaran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D.</a:t>
            </a:r>
          </a:p>
          <a:p>
            <a:pPr marL="490538" indent="-442913">
              <a:lnSpc>
                <a:spcPct val="100000"/>
              </a:lnSpc>
              <a:spcBef>
                <a:spcPts val="600"/>
              </a:spcBef>
              <a:buAutoNum type="arabicParenR"/>
            </a:pPr>
            <a:r>
              <a:rPr lang="en-US" sz="2200" dirty="0" err="1">
                <a:solidFill>
                  <a:schemeClr val="tx1"/>
                </a:solidFill>
                <a:latin typeface="Cambria" panose="02040503050406030204" pitchFamily="18" charset="0"/>
              </a:rPr>
              <a:t>Lingkaran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B </a:t>
            </a:r>
            <a:r>
              <a:rPr lang="en-US" sz="2200" dirty="0" err="1">
                <a:solidFill>
                  <a:schemeClr val="tx1"/>
                </a:solidFill>
                <a:latin typeface="Cambria" panose="02040503050406030204" pitchFamily="18" charset="0"/>
              </a:rPr>
              <a:t>adalah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Cambria" panose="02040503050406030204" pitchFamily="18" charset="0"/>
              </a:rPr>
              <a:t>lingkaran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yang </a:t>
            </a:r>
            <a:r>
              <a:rPr lang="en-US" sz="2200" dirty="0">
                <a:latin typeface="Cambria" panose="02040503050406030204" pitchFamily="18" charset="0"/>
              </a:rPr>
              <a:t>paling </a:t>
            </a:r>
            <a:r>
              <a:rPr lang="en-US" sz="2200" b="1" dirty="0" err="1">
                <a:solidFill>
                  <a:srgbClr val="7030A0"/>
                </a:solidFill>
                <a:latin typeface="Cambria" panose="02040503050406030204" pitchFamily="18" charset="0"/>
              </a:rPr>
              <a:t>kecil</a:t>
            </a:r>
            <a:r>
              <a:rPr lang="en-US" sz="2200" dirty="0">
                <a:latin typeface="Cambria" panose="02040503050406030204" pitchFamily="18" charset="0"/>
              </a:rPr>
              <a:t>/ </a:t>
            </a:r>
            <a:r>
              <a:rPr lang="en-US" sz="2200" dirty="0" err="1">
                <a:latin typeface="Cambria" panose="02040503050406030204" pitchFamily="18" charset="0"/>
              </a:rPr>
              <a:t>ter</a:t>
            </a:r>
            <a:r>
              <a:rPr lang="en-US" sz="2200" b="1" dirty="0" err="1">
                <a:solidFill>
                  <a:srgbClr val="7030A0"/>
                </a:solidFill>
                <a:latin typeface="Cambria" panose="02040503050406030204" pitchFamily="18" charset="0"/>
              </a:rPr>
              <a:t>kecil</a:t>
            </a:r>
            <a:r>
              <a:rPr lang="en-US" sz="2200" dirty="0">
                <a:latin typeface="Cambria" panose="02040503050406030204" pitchFamily="18" charset="0"/>
              </a:rPr>
              <a:t>.</a:t>
            </a:r>
            <a:endParaRPr lang="en-US" sz="22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A086BC7-2DDB-B1B5-3A85-412FBC642608}"/>
              </a:ext>
            </a:extLst>
          </p:cNvPr>
          <p:cNvGrpSpPr>
            <a:grpSpLocks noChangeAspect="1"/>
          </p:cNvGrpSpPr>
          <p:nvPr/>
        </p:nvGrpSpPr>
        <p:grpSpPr>
          <a:xfrm>
            <a:off x="1027110" y="2542885"/>
            <a:ext cx="4015621" cy="3036403"/>
            <a:chOff x="3690526" y="634933"/>
            <a:chExt cx="4042775" cy="3020675"/>
          </a:xfrm>
          <a:solidFill>
            <a:srgbClr val="E07778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6674061-5F58-3C52-9247-55E7F9938B8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57913" y="732068"/>
              <a:ext cx="1678244" cy="1584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A719F83-DA5F-2FA2-1DF2-7548C6AEEEF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9983" y="2467608"/>
              <a:ext cx="1258682" cy="1188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00" b="1" dirty="0">
                <a:solidFill>
                  <a:schemeClr val="tx1"/>
                </a:solidFill>
              </a:endParaRPr>
            </a:p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D</a:t>
              </a:r>
            </a:p>
            <a:p>
              <a:pPr algn="ctr"/>
              <a:endParaRPr lang="en-US" sz="2200" b="1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59625846-89FD-611F-4F00-03C17F012C3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90526" y="634933"/>
              <a:ext cx="877262" cy="828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36C6357-024C-F2EE-A159-1E0C94A9A9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74619" y="2122054"/>
              <a:ext cx="1258682" cy="1188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6264027-6586-4E8F-F0E5-FF84181922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26229" y="1857339"/>
              <a:ext cx="610268" cy="576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F735174-E0C8-6CBD-EFD1-23F4A29D8A1E}"/>
              </a:ext>
            </a:extLst>
          </p:cNvPr>
          <p:cNvSpPr txBox="1">
            <a:spLocks/>
          </p:cNvSpPr>
          <p:nvPr/>
        </p:nvSpPr>
        <p:spPr>
          <a:xfrm>
            <a:off x="838200" y="1527012"/>
            <a:ext cx="10515600" cy="43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dirty="0">
                <a:latin typeface="Cambria" panose="02040503050406030204" pitchFamily="18" charset="0"/>
              </a:rPr>
              <a:t>Using </a:t>
            </a:r>
            <a:r>
              <a:rPr lang="en-US" sz="2200" dirty="0" err="1">
                <a:latin typeface="Cambria" panose="02040503050406030204" pitchFamily="18" charset="0"/>
              </a:rPr>
              <a:t>bahasa</a:t>
            </a:r>
            <a:r>
              <a:rPr lang="en-US" sz="2200" dirty="0">
                <a:latin typeface="Cambria" panose="02040503050406030204" pitchFamily="18" charset="0"/>
              </a:rPr>
              <a:t> Indonesia, can you make comparisons based on this image?</a:t>
            </a:r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FF8C031D-7161-7036-D6F7-6A1EB2D88445}"/>
              </a:ext>
            </a:extLst>
          </p:cNvPr>
          <p:cNvSpPr>
            <a:spLocks noChangeAspect="1"/>
          </p:cNvSpPr>
          <p:nvPr/>
        </p:nvSpPr>
        <p:spPr>
          <a:xfrm rot="9584566" flipV="1">
            <a:off x="8248490" y="2349926"/>
            <a:ext cx="2444666" cy="1261691"/>
          </a:xfrm>
          <a:prstGeom prst="arc">
            <a:avLst>
              <a:gd name="adj1" fmla="val 18642093"/>
              <a:gd name="adj2" fmla="val 20617739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2AF75070-5E38-FC2D-A021-646B6735BE80}"/>
              </a:ext>
            </a:extLst>
          </p:cNvPr>
          <p:cNvSpPr>
            <a:spLocks noChangeAspect="1"/>
          </p:cNvSpPr>
          <p:nvPr/>
        </p:nvSpPr>
        <p:spPr>
          <a:xfrm rot="9116648">
            <a:off x="7537042" y="1381444"/>
            <a:ext cx="2880027" cy="3459690"/>
          </a:xfrm>
          <a:prstGeom prst="arc">
            <a:avLst>
              <a:gd name="adj1" fmla="val 11637385"/>
              <a:gd name="adj2" fmla="val 19186432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82F1A3B-E8F0-A1AB-1342-4E5011BDEC90}"/>
              </a:ext>
            </a:extLst>
          </p:cNvPr>
          <p:cNvSpPr/>
          <p:nvPr/>
        </p:nvSpPr>
        <p:spPr>
          <a:xfrm>
            <a:off x="8803993" y="2103983"/>
            <a:ext cx="2323033" cy="50862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ambria" panose="02040503050406030204" pitchFamily="18" charset="0"/>
              </a:rPr>
              <a:t>kata </a:t>
            </a:r>
            <a:r>
              <a:rPr lang="en-US" sz="2000" dirty="0" err="1">
                <a:solidFill>
                  <a:schemeClr val="bg1"/>
                </a:solidFill>
                <a:latin typeface="Cambria" panose="02040503050406030204" pitchFamily="18" charset="0"/>
              </a:rPr>
              <a:t>sifat</a:t>
            </a:r>
            <a:endParaRPr lang="en-US" sz="2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3" name="Pentagon 32">
            <a:extLst>
              <a:ext uri="{FF2B5EF4-FFF2-40B4-BE49-F238E27FC236}">
                <a16:creationId xmlns:a16="http://schemas.microsoft.com/office/drawing/2014/main" id="{D9D893D0-67BB-9FE2-38B3-48DC59D7FA7E}"/>
              </a:ext>
            </a:extLst>
          </p:cNvPr>
          <p:cNvSpPr/>
          <p:nvPr/>
        </p:nvSpPr>
        <p:spPr>
          <a:xfrm>
            <a:off x="962525" y="443264"/>
            <a:ext cx="10515600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Comparisons</a:t>
            </a:r>
            <a:endParaRPr lang="en-US" sz="3600" b="1" dirty="0"/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EB6BF61C-894E-DA08-6AB9-93F85BF7E55D}"/>
              </a:ext>
            </a:extLst>
          </p:cNvPr>
          <p:cNvSpPr>
            <a:spLocks noChangeAspect="1"/>
          </p:cNvSpPr>
          <p:nvPr/>
        </p:nvSpPr>
        <p:spPr>
          <a:xfrm rot="10105869">
            <a:off x="6671923" y="906671"/>
            <a:ext cx="4324767" cy="4261962"/>
          </a:xfrm>
          <a:prstGeom prst="arc">
            <a:avLst>
              <a:gd name="adj1" fmla="val 11074102"/>
              <a:gd name="adj2" fmla="val 19186432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12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0" grpId="0" animBg="1"/>
      <p:bldP spid="31" grpId="0" animBg="1"/>
      <p:bldP spid="32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771C6-C8DD-F77C-1932-B070DEC95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EE245-B1FB-198D-B83E-AE9F8DD295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6001" y="2542885"/>
            <a:ext cx="4850714" cy="253603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dirty="0">
                <a:latin typeface="Cambria" panose="02040503050406030204" pitchFamily="18" charset="0"/>
              </a:rPr>
              <a:t>We can say:</a:t>
            </a:r>
          </a:p>
          <a:p>
            <a:pPr marL="982663" indent="-434975">
              <a:lnSpc>
                <a:spcPct val="100000"/>
              </a:lnSpc>
              <a:spcBef>
                <a:spcPts val="600"/>
              </a:spcBef>
              <a:buAutoNum type="arabicParenR"/>
            </a:pPr>
            <a:r>
              <a:rPr lang="en-US" sz="2200" dirty="0">
                <a:latin typeface="Cambria" panose="02040503050406030204" pitchFamily="18" charset="0"/>
              </a:rPr>
              <a:t>Circle C is </a:t>
            </a:r>
            <a:r>
              <a:rPr lang="en-US" sz="2200" b="1" dirty="0">
                <a:latin typeface="Cambria" panose="02040503050406030204" pitchFamily="18" charset="0"/>
              </a:rPr>
              <a:t>big</a:t>
            </a:r>
            <a:r>
              <a:rPr lang="en-US" sz="2200" dirty="0">
                <a:latin typeface="Cambria" panose="02040503050406030204" pitchFamily="18" charset="0"/>
              </a:rPr>
              <a:t>ger than Circle D.</a:t>
            </a:r>
          </a:p>
          <a:p>
            <a:pPr marL="982663" indent="-434975">
              <a:lnSpc>
                <a:spcPct val="100000"/>
              </a:lnSpc>
              <a:spcBef>
                <a:spcPts val="600"/>
              </a:spcBef>
              <a:buAutoNum type="arabicParenR"/>
            </a:pPr>
            <a:r>
              <a:rPr lang="en-US" sz="2200" dirty="0">
                <a:latin typeface="Cambria" panose="02040503050406030204" pitchFamily="18" charset="0"/>
              </a:rPr>
              <a:t>Circle B is the </a:t>
            </a:r>
            <a:r>
              <a:rPr lang="en-US" sz="2200" b="1" dirty="0">
                <a:latin typeface="Cambria" panose="02040503050406030204" pitchFamily="18" charset="0"/>
              </a:rPr>
              <a:t>small</a:t>
            </a:r>
            <a:r>
              <a:rPr lang="en-US" sz="2200" dirty="0">
                <a:latin typeface="Cambria" panose="02040503050406030204" pitchFamily="18" charset="0"/>
              </a:rPr>
              <a:t>est.</a:t>
            </a:r>
          </a:p>
          <a:p>
            <a:pPr marL="360363" indent="-360363">
              <a:lnSpc>
                <a:spcPct val="100000"/>
              </a:lnSpc>
              <a:spcBef>
                <a:spcPts val="600"/>
              </a:spcBef>
            </a:pPr>
            <a:r>
              <a:rPr lang="en-US" sz="2200" dirty="0">
                <a:latin typeface="Cambria" panose="02040503050406030204" pitchFamily="18" charset="0"/>
              </a:rPr>
              <a:t>What part of speech do we use to compare? 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CB7C7AF-C5BB-A2C3-85D3-94BCBB864E44}"/>
              </a:ext>
            </a:extLst>
          </p:cNvPr>
          <p:cNvGrpSpPr>
            <a:grpSpLocks noChangeAspect="1"/>
          </p:cNvGrpSpPr>
          <p:nvPr/>
        </p:nvGrpSpPr>
        <p:grpSpPr>
          <a:xfrm>
            <a:off x="1027110" y="2542885"/>
            <a:ext cx="4015621" cy="3036403"/>
            <a:chOff x="3690526" y="634933"/>
            <a:chExt cx="4042775" cy="3020675"/>
          </a:xfrm>
          <a:solidFill>
            <a:srgbClr val="E07778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3192E49-5CC3-E67D-58D7-45124C5B4E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57913" y="732068"/>
              <a:ext cx="1678244" cy="1584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500" b="1" dirty="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BEC8762-120F-815A-6913-042D6D4458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9983" y="2467608"/>
              <a:ext cx="1258682" cy="1188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200" b="1" dirty="0">
                <a:solidFill>
                  <a:schemeClr val="tx1"/>
                </a:solidFill>
              </a:endParaRPr>
            </a:p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D</a:t>
              </a:r>
            </a:p>
            <a:p>
              <a:pPr algn="ctr"/>
              <a:endParaRPr lang="en-US" sz="2200" b="1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51CBB2C-1E4C-0812-EC3D-5336EC5A3B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90526" y="634933"/>
              <a:ext cx="877262" cy="828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EDE9B96-0CA8-BD41-30BB-50CDDC5ED88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74619" y="2122054"/>
              <a:ext cx="1258682" cy="1188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DE05D763-0629-7574-6A4D-E7A3181EBD2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26229" y="1857339"/>
              <a:ext cx="610268" cy="576000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8B78D11-4DF6-DEAF-29A3-FDAEC1A8AB10}"/>
              </a:ext>
            </a:extLst>
          </p:cNvPr>
          <p:cNvSpPr txBox="1">
            <a:spLocks/>
          </p:cNvSpPr>
          <p:nvPr/>
        </p:nvSpPr>
        <p:spPr>
          <a:xfrm>
            <a:off x="838200" y="1527012"/>
            <a:ext cx="10515600" cy="434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2200" dirty="0">
                <a:latin typeface="Cambria" panose="02040503050406030204" pitchFamily="18" charset="0"/>
              </a:rPr>
              <a:t>Let’s do the same in English.</a:t>
            </a:r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5B8923ED-5ABD-1633-7E76-10CD6EF81F1D}"/>
              </a:ext>
            </a:extLst>
          </p:cNvPr>
          <p:cNvSpPr>
            <a:spLocks noChangeAspect="1"/>
          </p:cNvSpPr>
          <p:nvPr/>
        </p:nvSpPr>
        <p:spPr>
          <a:xfrm rot="9584566" flipV="1">
            <a:off x="7786395" y="2307936"/>
            <a:ext cx="2444666" cy="1261691"/>
          </a:xfrm>
          <a:prstGeom prst="arc">
            <a:avLst>
              <a:gd name="adj1" fmla="val 15724402"/>
              <a:gd name="adj2" fmla="val 20617739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4A9EA830-038B-7267-D300-131FE18B8F9E}"/>
              </a:ext>
            </a:extLst>
          </p:cNvPr>
          <p:cNvSpPr>
            <a:spLocks noChangeAspect="1"/>
          </p:cNvSpPr>
          <p:nvPr/>
        </p:nvSpPr>
        <p:spPr>
          <a:xfrm rot="9116648">
            <a:off x="7731714" y="811404"/>
            <a:ext cx="2630304" cy="3159705"/>
          </a:xfrm>
          <a:prstGeom prst="arc">
            <a:avLst>
              <a:gd name="adj1" fmla="val 12520044"/>
              <a:gd name="adj2" fmla="val 19186432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BE3C06C6-F81B-D563-A136-C1229944430D}"/>
              </a:ext>
            </a:extLst>
          </p:cNvPr>
          <p:cNvSpPr/>
          <p:nvPr/>
        </p:nvSpPr>
        <p:spPr>
          <a:xfrm>
            <a:off x="8803993" y="1731003"/>
            <a:ext cx="2323033" cy="50862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ambria" panose="02040503050406030204" pitchFamily="18" charset="0"/>
              </a:rPr>
              <a:t>adjective</a:t>
            </a:r>
          </a:p>
        </p:txBody>
      </p:sp>
      <p:sp>
        <p:nvSpPr>
          <p:cNvPr id="33" name="Pentagon 32">
            <a:extLst>
              <a:ext uri="{FF2B5EF4-FFF2-40B4-BE49-F238E27FC236}">
                <a16:creationId xmlns:a16="http://schemas.microsoft.com/office/drawing/2014/main" id="{5EE3FFC4-DDEA-2C32-6B83-7003D09D5713}"/>
              </a:ext>
            </a:extLst>
          </p:cNvPr>
          <p:cNvSpPr/>
          <p:nvPr/>
        </p:nvSpPr>
        <p:spPr>
          <a:xfrm>
            <a:off x="962525" y="443264"/>
            <a:ext cx="10515600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Comparisons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3967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366014-B3EE-14EC-8DE6-9B2C3822D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BE45125-3DE3-B561-6F26-C3AB8C469FE7}"/>
              </a:ext>
            </a:extLst>
          </p:cNvPr>
          <p:cNvSpPr txBox="1">
            <a:spLocks/>
          </p:cNvSpPr>
          <p:nvPr/>
        </p:nvSpPr>
        <p:spPr>
          <a:xfrm>
            <a:off x="838200" y="1393335"/>
            <a:ext cx="10515600" cy="1396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200" dirty="0">
                <a:latin typeface="Cambria" panose="02040503050406030204" pitchFamily="18" charset="0"/>
              </a:rPr>
              <a:t>Therefore, when we want to make comparisons using English, think of:</a:t>
            </a:r>
          </a:p>
          <a:p>
            <a:pPr marL="390525" indent="-342900" defTabSz="1689100"/>
            <a:r>
              <a:rPr lang="en-ID" sz="2000" dirty="0">
                <a:effectLst/>
                <a:latin typeface="Cambria" panose="02040503050406030204" pitchFamily="18" charset="0"/>
              </a:rPr>
              <a:t>What attribute(s)/ feature(s) of the objects can we compare? </a:t>
            </a:r>
          </a:p>
          <a:p>
            <a:pPr marL="390525" indent="-342900" defTabSz="1689100"/>
            <a:r>
              <a:rPr lang="en-ID" sz="2000" dirty="0">
                <a:latin typeface="Cambria" panose="02040503050406030204" pitchFamily="18" charset="0"/>
              </a:rPr>
              <a:t>What is the adjective(s) can we use to compare the attributes/</a:t>
            </a:r>
            <a:r>
              <a:rPr lang="en-ID" sz="2000" dirty="0">
                <a:effectLst/>
                <a:latin typeface="Cambria" panose="02040503050406030204" pitchFamily="18" charset="0"/>
              </a:rPr>
              <a:t> features</a:t>
            </a:r>
            <a:r>
              <a:rPr lang="en-ID" sz="2000" dirty="0">
                <a:latin typeface="Cambria" panose="02040503050406030204" pitchFamily="18" charset="0"/>
              </a:rPr>
              <a:t>?</a:t>
            </a:r>
            <a:endParaRPr lang="en-ID" sz="2000" dirty="0">
              <a:effectLst/>
              <a:latin typeface="Cambria" panose="020405030504060302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2200" dirty="0">
              <a:latin typeface="Cambria" panose="020405030504060302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2200" dirty="0">
              <a:latin typeface="Cambria" panose="02040503050406030204" pitchFamily="18" charset="0"/>
            </a:endParaRPr>
          </a:p>
        </p:txBody>
      </p:sp>
      <p:sp>
        <p:nvSpPr>
          <p:cNvPr id="33" name="Pentagon 32">
            <a:extLst>
              <a:ext uri="{FF2B5EF4-FFF2-40B4-BE49-F238E27FC236}">
                <a16:creationId xmlns:a16="http://schemas.microsoft.com/office/drawing/2014/main" id="{426AB6CA-A287-C062-B687-FE60AEE4F265}"/>
              </a:ext>
            </a:extLst>
          </p:cNvPr>
          <p:cNvSpPr/>
          <p:nvPr/>
        </p:nvSpPr>
        <p:spPr>
          <a:xfrm>
            <a:off x="838200" y="443264"/>
            <a:ext cx="10639925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Comparisons</a:t>
            </a:r>
            <a:endParaRPr lang="en-US" sz="3600" b="1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75DE4A2-312D-02E7-C565-D110F17FC585}"/>
              </a:ext>
            </a:extLst>
          </p:cNvPr>
          <p:cNvGrpSpPr/>
          <p:nvPr/>
        </p:nvGrpSpPr>
        <p:grpSpPr>
          <a:xfrm>
            <a:off x="3471102" y="3026912"/>
            <a:ext cx="2683045" cy="2563724"/>
            <a:chOff x="9565103" y="1919575"/>
            <a:chExt cx="2683045" cy="2563724"/>
          </a:xfrm>
        </p:grpSpPr>
        <p:sp>
          <p:nvSpPr>
            <p:cNvPr id="10" name="Hexagon 9">
              <a:extLst>
                <a:ext uri="{FF2B5EF4-FFF2-40B4-BE49-F238E27FC236}">
                  <a16:creationId xmlns:a16="http://schemas.microsoft.com/office/drawing/2014/main" id="{AE21F3AB-78F6-C114-C77F-401EC1962549}"/>
                </a:ext>
              </a:extLst>
            </p:cNvPr>
            <p:cNvSpPr/>
            <p:nvPr/>
          </p:nvSpPr>
          <p:spPr>
            <a:xfrm>
              <a:off x="9565104" y="1919575"/>
              <a:ext cx="1443789" cy="1215189"/>
            </a:xfrm>
            <a:prstGeom prst="hexagon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latin typeface="Cambria" panose="02040503050406030204" pitchFamily="18" charset="0"/>
                </a:rPr>
                <a:t>large</a:t>
              </a:r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A4A62036-8160-8897-2B80-A2E69435D27F}"/>
                </a:ext>
              </a:extLst>
            </p:cNvPr>
            <p:cNvSpPr/>
            <p:nvPr/>
          </p:nvSpPr>
          <p:spPr>
            <a:xfrm>
              <a:off x="10804359" y="2564264"/>
              <a:ext cx="1443789" cy="1215189"/>
            </a:xfrm>
            <a:prstGeom prst="hexagon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latin typeface="Cambria" panose="02040503050406030204" pitchFamily="18" charset="0"/>
                </a:rPr>
                <a:t>big</a:t>
              </a:r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305AEEDC-AB89-B82A-6EE6-26CB9C1EAEA3}"/>
                </a:ext>
              </a:extLst>
            </p:cNvPr>
            <p:cNvSpPr/>
            <p:nvPr/>
          </p:nvSpPr>
          <p:spPr>
            <a:xfrm>
              <a:off x="9565103" y="3268110"/>
              <a:ext cx="1443789" cy="1215189"/>
            </a:xfrm>
            <a:prstGeom prst="hexagon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latin typeface="Cambria" panose="02040503050406030204" pitchFamily="18" charset="0"/>
                </a:rPr>
                <a:t>small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11F9144-999E-45CF-171E-C3650940A601}"/>
              </a:ext>
            </a:extLst>
          </p:cNvPr>
          <p:cNvGrpSpPr/>
          <p:nvPr/>
        </p:nvGrpSpPr>
        <p:grpSpPr>
          <a:xfrm>
            <a:off x="770012" y="4902843"/>
            <a:ext cx="2346155" cy="871127"/>
            <a:chOff x="962525" y="4226489"/>
            <a:chExt cx="2346155" cy="871127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1C09907-B278-65C0-F4C6-15FAA274B745}"/>
                </a:ext>
              </a:extLst>
            </p:cNvPr>
            <p:cNvSpPr/>
            <p:nvPr/>
          </p:nvSpPr>
          <p:spPr>
            <a:xfrm>
              <a:off x="962525" y="4226489"/>
              <a:ext cx="2346155" cy="470935"/>
            </a:xfrm>
            <a:prstGeom prst="rect">
              <a:avLst/>
            </a:prstGeom>
            <a:solidFill>
              <a:srgbClr val="E0777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7625" algn="ctr" defTabSz="1689100"/>
              <a:r>
                <a:rPr lang="en-ID" sz="2000" b="1" dirty="0">
                  <a:solidFill>
                    <a:schemeClr val="bg1"/>
                  </a:solidFill>
                  <a:effectLst/>
                  <a:latin typeface="Cambria" panose="02040503050406030204" pitchFamily="18" charset="0"/>
                </a:rPr>
                <a:t>Attribute</a:t>
              </a:r>
              <a:r>
                <a:rPr lang="en-ID" sz="2000" dirty="0">
                  <a:solidFill>
                    <a:schemeClr val="bg1"/>
                  </a:solidFill>
                  <a:effectLst/>
                  <a:latin typeface="Cambria" panose="02040503050406030204" pitchFamily="18" charset="0"/>
                </a:rPr>
                <a:t>s: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10A8950-F21D-7D27-A965-2B40147F397B}"/>
                </a:ext>
              </a:extLst>
            </p:cNvPr>
            <p:cNvSpPr/>
            <p:nvPr/>
          </p:nvSpPr>
          <p:spPr>
            <a:xfrm>
              <a:off x="962525" y="4626680"/>
              <a:ext cx="2346153" cy="470936"/>
            </a:xfrm>
            <a:prstGeom prst="rect">
              <a:avLst/>
            </a:prstGeom>
            <a:solidFill>
              <a:srgbClr val="E0777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7625" algn="ctr" defTabSz="1689100"/>
              <a:r>
                <a:rPr lang="en-ID" sz="2000">
                  <a:solidFill>
                    <a:schemeClr val="bg1"/>
                  </a:solidFill>
                  <a:effectLst/>
                  <a:latin typeface="Cambria" panose="02040503050406030204" pitchFamily="18" charset="0"/>
                </a:rPr>
                <a:t>size</a:t>
              </a:r>
              <a:endParaRPr lang="en-ID" sz="2000" dirty="0">
                <a:solidFill>
                  <a:schemeClr val="bg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E4C877FE-E18F-7BD6-EA04-3EB76A18FE5C}"/>
              </a:ext>
            </a:extLst>
          </p:cNvPr>
          <p:cNvSpPr/>
          <p:nvPr/>
        </p:nvSpPr>
        <p:spPr>
          <a:xfrm>
            <a:off x="3303864" y="2863635"/>
            <a:ext cx="334477" cy="2940291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Chevron 33">
            <a:extLst>
              <a:ext uri="{FF2B5EF4-FFF2-40B4-BE49-F238E27FC236}">
                <a16:creationId xmlns:a16="http://schemas.microsoft.com/office/drawing/2014/main" id="{6457B409-AF50-F2EF-8E41-57626101A934}"/>
              </a:ext>
            </a:extLst>
          </p:cNvPr>
          <p:cNvSpPr/>
          <p:nvPr/>
        </p:nvSpPr>
        <p:spPr>
          <a:xfrm>
            <a:off x="6117406" y="3058270"/>
            <a:ext cx="727916" cy="2551018"/>
          </a:xfrm>
          <a:prstGeom prst="chevron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A2FCDAF-FD4A-7283-1316-D6A1A365EBF7}"/>
              </a:ext>
            </a:extLst>
          </p:cNvPr>
          <p:cNvSpPr/>
          <p:nvPr/>
        </p:nvSpPr>
        <p:spPr>
          <a:xfrm>
            <a:off x="6990386" y="3012911"/>
            <a:ext cx="2916854" cy="267486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mbria" panose="02040503050406030204" pitchFamily="18" charset="0"/>
              </a:rPr>
              <a:t>Triangle A is larger than triangle 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mbria" panose="02040503050406030204" pitchFamily="18" charset="0"/>
              </a:rPr>
              <a:t>Triangle B is smaller than triangle 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mbria" panose="02040503050406030204" pitchFamily="18" charset="0"/>
              </a:rPr>
              <a:t>Triangle B is the smallest.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82FCC4C-0708-EA0D-F198-B331100E06AA}"/>
              </a:ext>
            </a:extLst>
          </p:cNvPr>
          <p:cNvGrpSpPr/>
          <p:nvPr/>
        </p:nvGrpSpPr>
        <p:grpSpPr>
          <a:xfrm>
            <a:off x="770013" y="2863635"/>
            <a:ext cx="2346155" cy="1901989"/>
            <a:chOff x="770013" y="2863635"/>
            <a:chExt cx="2346155" cy="1901989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99F43332-5191-F8C7-8E13-6AEF15BA8F0E}"/>
                </a:ext>
              </a:extLst>
            </p:cNvPr>
            <p:cNvGrpSpPr/>
            <p:nvPr/>
          </p:nvGrpSpPr>
          <p:grpSpPr>
            <a:xfrm>
              <a:off x="770013" y="2863635"/>
              <a:ext cx="2346155" cy="1901989"/>
              <a:chOff x="962520" y="2863635"/>
              <a:chExt cx="2346155" cy="1901989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CD61B4BA-80F8-5EAB-E90C-900A58F6299D}"/>
                  </a:ext>
                </a:extLst>
              </p:cNvPr>
              <p:cNvGrpSpPr/>
              <p:nvPr/>
            </p:nvGrpSpPr>
            <p:grpSpPr>
              <a:xfrm>
                <a:off x="962520" y="2863635"/>
                <a:ext cx="2346155" cy="1901989"/>
                <a:chOff x="962525" y="3102445"/>
                <a:chExt cx="2346155" cy="1901989"/>
              </a:xfrm>
            </p:grpSpPr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1F4AD996-CE38-24CD-87F5-2E72D779D3C2}"/>
                    </a:ext>
                  </a:extLst>
                </p:cNvPr>
                <p:cNvSpPr/>
                <p:nvPr/>
              </p:nvSpPr>
              <p:spPr>
                <a:xfrm>
                  <a:off x="962525" y="3102445"/>
                  <a:ext cx="2346155" cy="326555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47625" algn="ctr" defTabSz="1689100"/>
                  <a:r>
                    <a:rPr lang="en-ID" sz="2000" b="1" dirty="0">
                      <a:solidFill>
                        <a:schemeClr val="bg1"/>
                      </a:solidFill>
                      <a:effectLst/>
                      <a:latin typeface="Cambria" panose="02040503050406030204" pitchFamily="18" charset="0"/>
                    </a:rPr>
                    <a:t>Object:</a:t>
                  </a:r>
                  <a:endParaRPr lang="en-ID" sz="2000" dirty="0">
                    <a:solidFill>
                      <a:schemeClr val="bg1"/>
                    </a:solidFill>
                    <a:effectLst/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D1B7C27B-C108-71EC-5D69-A688F083890E}"/>
                    </a:ext>
                  </a:extLst>
                </p:cNvPr>
                <p:cNvSpPr/>
                <p:nvPr/>
              </p:nvSpPr>
              <p:spPr>
                <a:xfrm>
                  <a:off x="962525" y="3429000"/>
                  <a:ext cx="2346155" cy="1575434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/>
                <a:lstStyle/>
                <a:p>
                  <a:pPr marL="47625" algn="ctr" defTabSz="1689100"/>
                  <a:r>
                    <a:rPr lang="en-ID" sz="2000" dirty="0">
                      <a:solidFill>
                        <a:schemeClr val="bg1"/>
                      </a:solidFill>
                      <a:effectLst/>
                      <a:latin typeface="Cambria" panose="02040503050406030204" pitchFamily="18" charset="0"/>
                    </a:rPr>
                    <a:t>shape, e.g. triangles</a:t>
                  </a:r>
                </a:p>
                <a:p>
                  <a:pPr marL="47625" algn="ctr" defTabSz="1689100"/>
                  <a:endParaRPr lang="en-ID" sz="2000" dirty="0">
                    <a:solidFill>
                      <a:schemeClr val="bg1"/>
                    </a:solidFill>
                    <a:effectLst/>
                    <a:latin typeface="Cambria" panose="02040503050406030204" pitchFamily="18" charset="0"/>
                  </a:endParaRPr>
                </a:p>
              </p:txBody>
            </p:sp>
          </p:grpSp>
          <p:sp>
            <p:nvSpPr>
              <p:cNvPr id="27" name="Right Triangle 26">
                <a:extLst>
                  <a:ext uri="{FF2B5EF4-FFF2-40B4-BE49-F238E27FC236}">
                    <a16:creationId xmlns:a16="http://schemas.microsoft.com/office/drawing/2014/main" id="{C4F65382-1730-64EA-D023-FFBD301B6BE3}"/>
                  </a:ext>
                </a:extLst>
              </p:cNvPr>
              <p:cNvSpPr/>
              <p:nvPr/>
            </p:nvSpPr>
            <p:spPr>
              <a:xfrm>
                <a:off x="1158632" y="3650559"/>
                <a:ext cx="854239" cy="852092"/>
              </a:xfrm>
              <a:prstGeom prst="rtTriangle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latin typeface="Cambria" panose="02040503050406030204" pitchFamily="18" charset="0"/>
                  </a:rPr>
                  <a:t>A</a:t>
                </a:r>
              </a:p>
            </p:txBody>
          </p:sp>
          <p:sp>
            <p:nvSpPr>
              <p:cNvPr id="28" name="Right Triangle 27">
                <a:extLst>
                  <a:ext uri="{FF2B5EF4-FFF2-40B4-BE49-F238E27FC236}">
                    <a16:creationId xmlns:a16="http://schemas.microsoft.com/office/drawing/2014/main" id="{2FC0AB87-4A29-3B98-64F3-39F8D74A9636}"/>
                  </a:ext>
                </a:extLst>
              </p:cNvPr>
              <p:cNvSpPr/>
              <p:nvPr/>
            </p:nvSpPr>
            <p:spPr>
              <a:xfrm>
                <a:off x="2121758" y="3811082"/>
                <a:ext cx="501718" cy="691569"/>
              </a:xfrm>
              <a:prstGeom prst="rtTriangle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latin typeface="Cambria" panose="02040503050406030204" pitchFamily="18" charset="0"/>
                  </a:rPr>
                  <a:t>B</a:t>
                </a:r>
              </a:p>
            </p:txBody>
          </p:sp>
        </p:grpSp>
        <p:sp>
          <p:nvSpPr>
            <p:cNvPr id="37" name="Right Triangle 36">
              <a:extLst>
                <a:ext uri="{FF2B5EF4-FFF2-40B4-BE49-F238E27FC236}">
                  <a16:creationId xmlns:a16="http://schemas.microsoft.com/office/drawing/2014/main" id="{2DC20F10-7C89-5BF9-4504-374C081236DB}"/>
                </a:ext>
              </a:extLst>
            </p:cNvPr>
            <p:cNvSpPr/>
            <p:nvPr/>
          </p:nvSpPr>
          <p:spPr>
            <a:xfrm rot="16200000" flipH="1">
              <a:off x="2235380" y="3785881"/>
              <a:ext cx="724889" cy="775292"/>
            </a:xfrm>
            <a:prstGeom prst="rtTriangl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D67AA23-97B6-5F7C-0EAE-2AE45B2D2635}"/>
                </a:ext>
              </a:extLst>
            </p:cNvPr>
            <p:cNvSpPr txBox="1"/>
            <p:nvPr/>
          </p:nvSpPr>
          <p:spPr>
            <a:xfrm>
              <a:off x="2618665" y="3859210"/>
              <a:ext cx="2313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latin typeface="Cambria" panose="02040503050406030204" pitchFamily="18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89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A93CB-B579-B7D9-9992-8676D1AEF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9F557-EC5E-550A-D9BD-75383E4D7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5753"/>
            <a:ext cx="10515600" cy="563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D" sz="2400" dirty="0">
                <a:solidFill>
                  <a:schemeClr val="tx1"/>
                </a:solidFill>
                <a:latin typeface="Cambria" panose="02040503050406030204" pitchFamily="18" charset="0"/>
              </a:rPr>
              <a:t>In English, making comparisons can be done using some structures</a:t>
            </a:r>
            <a:r>
              <a:rPr lang="en-ID" sz="2400" dirty="0">
                <a:latin typeface="Cambria" panose="02040503050406030204" pitchFamily="18" charset="0"/>
              </a:rPr>
              <a:t>: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96A41C3-60CC-EBDD-A767-797548B5F587}"/>
              </a:ext>
            </a:extLst>
          </p:cNvPr>
          <p:cNvGrpSpPr/>
          <p:nvPr/>
        </p:nvGrpSpPr>
        <p:grpSpPr>
          <a:xfrm>
            <a:off x="1819058" y="2129425"/>
            <a:ext cx="7324942" cy="3795386"/>
            <a:chOff x="1819058" y="2129425"/>
            <a:chExt cx="7324942" cy="3795386"/>
          </a:xfrm>
        </p:grpSpPr>
        <p:graphicFrame>
          <p:nvGraphicFramePr>
            <p:cNvPr id="5" name="Diagram 4">
              <a:extLst>
                <a:ext uri="{FF2B5EF4-FFF2-40B4-BE49-F238E27FC236}">
                  <a16:creationId xmlns:a16="http://schemas.microsoft.com/office/drawing/2014/main" id="{839AE782-FC32-E255-85A1-63AFA7A9674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928836210"/>
                </p:ext>
              </p:extLst>
            </p:nvPr>
          </p:nvGraphicFramePr>
          <p:xfrm>
            <a:off x="1819058" y="2129425"/>
            <a:ext cx="7324942" cy="379538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BBE75F8-47F3-4F1C-1ED1-364B9A6B81FA}"/>
                </a:ext>
              </a:extLst>
            </p:cNvPr>
            <p:cNvSpPr txBox="1"/>
            <p:nvPr/>
          </p:nvSpPr>
          <p:spPr>
            <a:xfrm>
              <a:off x="2180613" y="2657929"/>
              <a:ext cx="31315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>
                  <a:latin typeface="Cambria" panose="02040503050406030204" pitchFamily="18" charset="0"/>
                </a:rPr>
                <a:t>1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145CDE4-96C0-6E1A-ABAF-D615EEC482B7}"/>
                </a:ext>
              </a:extLst>
            </p:cNvPr>
            <p:cNvSpPr txBox="1"/>
            <p:nvPr/>
          </p:nvSpPr>
          <p:spPr>
            <a:xfrm>
              <a:off x="2447312" y="3769185"/>
              <a:ext cx="39260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>
                  <a:latin typeface="Cambria" panose="02040503050406030204" pitchFamily="18" charset="0"/>
                </a:rPr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69BF2F8-F813-085C-873B-D87CE04F2B0E}"/>
                </a:ext>
              </a:extLst>
            </p:cNvPr>
            <p:cNvSpPr txBox="1"/>
            <p:nvPr/>
          </p:nvSpPr>
          <p:spPr>
            <a:xfrm>
              <a:off x="2180613" y="4959077"/>
              <a:ext cx="39260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>
                  <a:latin typeface="Cambria" panose="02040503050406030204" pitchFamily="18" charset="0"/>
                </a:rPr>
                <a:t>3</a:t>
              </a:r>
            </a:p>
          </p:txBody>
        </p:sp>
      </p:grpSp>
      <p:sp>
        <p:nvSpPr>
          <p:cNvPr id="13" name="Pentagon 12">
            <a:extLst>
              <a:ext uri="{FF2B5EF4-FFF2-40B4-BE49-F238E27FC236}">
                <a16:creationId xmlns:a16="http://schemas.microsoft.com/office/drawing/2014/main" id="{2E3894F2-F41B-A874-0B0E-9FA0CD8A8164}"/>
              </a:ext>
            </a:extLst>
          </p:cNvPr>
          <p:cNvSpPr/>
          <p:nvPr/>
        </p:nvSpPr>
        <p:spPr>
          <a:xfrm>
            <a:off x="962525" y="443264"/>
            <a:ext cx="10515600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Comparisons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28103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272254-87B3-E8AA-E45A-C1690C20F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878916A-4ED5-B880-0CC1-6A153C882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ED3AA3A-5932-AF23-2209-C1405903C5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2325" y="643467"/>
            <a:ext cx="10407351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DE7363-288C-7094-3A57-0492CAC19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576" y="975815"/>
            <a:ext cx="9614848" cy="112678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Comparatives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E447C68A-B949-A13B-643A-263E78A3D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419766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2D785-72CC-09F5-910B-2F52A1B77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324" y="2683339"/>
            <a:ext cx="10407351" cy="2066461"/>
          </a:xfrm>
        </p:spPr>
        <p:txBody>
          <a:bodyPr anchor="ctr">
            <a:normAutofit/>
          </a:bodyPr>
          <a:lstStyle/>
          <a:p>
            <a:pPr marL="47625" indent="0" defTabSz="1689100">
              <a:buNone/>
            </a:pPr>
            <a:r>
              <a:rPr lang="en-ID" sz="22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Comparative adjectives are used to compare two things. They can either be formed by adding the suffix “-er,” or by putting “more” or “less” before the adjective. </a:t>
            </a:r>
          </a:p>
          <a:p>
            <a:pPr marL="47625" indent="0" defTabSz="1689100">
              <a:buNone/>
            </a:pP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(Azhar, 2003; Hall &amp; </a:t>
            </a:r>
            <a:r>
              <a:rPr lang="en-ID" sz="2200" dirty="0" err="1">
                <a:solidFill>
                  <a:srgbClr val="21211E"/>
                </a:solidFill>
                <a:latin typeface="Cambria" panose="02040503050406030204" pitchFamily="18" charset="0"/>
              </a:rPr>
              <a:t>Barduhn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, 2016)</a:t>
            </a:r>
            <a:endParaRPr lang="en-ID" sz="2200" dirty="0">
              <a:latin typeface="Cambria" panose="020405030504060302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EF8C08F-856D-5F4B-269B-37BEA877D561}"/>
              </a:ext>
            </a:extLst>
          </p:cNvPr>
          <p:cNvGrpSpPr>
            <a:grpSpLocks noChangeAspect="1"/>
          </p:cNvGrpSpPr>
          <p:nvPr/>
        </p:nvGrpSpPr>
        <p:grpSpPr>
          <a:xfrm>
            <a:off x="892324" y="5400249"/>
            <a:ext cx="1357896" cy="1116000"/>
            <a:chOff x="988501" y="4946555"/>
            <a:chExt cx="1715514" cy="1466367"/>
          </a:xfrm>
        </p:grpSpPr>
        <p:sp>
          <p:nvSpPr>
            <p:cNvPr id="6" name="Equal 5">
              <a:extLst>
                <a:ext uri="{FF2B5EF4-FFF2-40B4-BE49-F238E27FC236}">
                  <a16:creationId xmlns:a16="http://schemas.microsoft.com/office/drawing/2014/main" id="{E4B4853F-9E34-B709-7D9B-6F4D9BCF0531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Not Equal 6">
              <a:extLst>
                <a:ext uri="{FF2B5EF4-FFF2-40B4-BE49-F238E27FC236}">
                  <a16:creationId xmlns:a16="http://schemas.microsoft.com/office/drawing/2014/main" id="{24F2C619-ED4C-990D-8B5F-256EB7548294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" name="Picture 8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503F6D1E-4243-9A15-B7F0-59BA8C703A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05321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BEFC5-83DF-BEF4-277A-32D0745A9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C601BCA3-04E1-5A7F-8DDE-27E18F2DC339}"/>
              </a:ext>
            </a:extLst>
          </p:cNvPr>
          <p:cNvGrpSpPr/>
          <p:nvPr/>
        </p:nvGrpSpPr>
        <p:grpSpPr>
          <a:xfrm>
            <a:off x="405065" y="1369807"/>
            <a:ext cx="9476872" cy="4822446"/>
            <a:chOff x="838200" y="1538249"/>
            <a:chExt cx="5105400" cy="196294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34066C2-57BA-3A97-CC59-6AADAC29E7A6}"/>
                </a:ext>
              </a:extLst>
            </p:cNvPr>
            <p:cNvSpPr/>
            <p:nvPr/>
          </p:nvSpPr>
          <p:spPr>
            <a:xfrm>
              <a:off x="838200" y="1538249"/>
              <a:ext cx="5105400" cy="26518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latin typeface="Cambria" panose="02040503050406030204" pitchFamily="18" charset="0"/>
                </a:rPr>
                <a:t>WHEN TO USE?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9DC1BD4-7D99-14C0-1582-374BFCE4BDD0}"/>
                </a:ext>
              </a:extLst>
            </p:cNvPr>
            <p:cNvSpPr/>
            <p:nvPr/>
          </p:nvSpPr>
          <p:spPr>
            <a:xfrm>
              <a:off x="838200" y="1803436"/>
              <a:ext cx="5105400" cy="16977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47625" indent="0" defTabSz="1689100">
                <a:buNone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U</a:t>
              </a:r>
              <a:r>
                <a:rPr lang="en-ID" sz="2100" dirty="0">
                  <a:solidFill>
                    <a:schemeClr val="bg1"/>
                  </a:solidFill>
                  <a:effectLst/>
                  <a:latin typeface="Cambria" panose="02040503050406030204" pitchFamily="18" charset="0"/>
                </a:rPr>
                <a:t>sed to compare two things </a:t>
              </a: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(Azhar, 2003; Hall &amp; </a:t>
              </a:r>
              <a:r>
                <a:rPr lang="en-ID" sz="2100" dirty="0" err="1">
                  <a:solidFill>
                    <a:schemeClr val="bg1"/>
                  </a:solidFill>
                  <a:latin typeface="Cambria" panose="02040503050406030204" pitchFamily="18" charset="0"/>
                </a:rPr>
                <a:t>Barduhn</a:t>
              </a: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, 2016), e.g.</a:t>
              </a:r>
            </a:p>
            <a:p>
              <a:pPr marL="47625" indent="0" defTabSz="1689100">
                <a:buNone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indent="0" defTabSz="1689100">
                <a:buNone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Circle A and Circle B</a:t>
              </a: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Reputation of business 1 and business 2.</a:t>
              </a: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Student X and student Y.</a:t>
              </a: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indent="0" defTabSz="1689100">
                <a:buNone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DD17034E-CAA2-8CB8-9D78-8C6C49202464}"/>
              </a:ext>
            </a:extLst>
          </p:cNvPr>
          <p:cNvSpPr/>
          <p:nvPr/>
        </p:nvSpPr>
        <p:spPr>
          <a:xfrm>
            <a:off x="405065" y="326414"/>
            <a:ext cx="9476871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Functions</a:t>
            </a:r>
            <a:endParaRPr lang="en-US" sz="3600" b="1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3D6103E-A43F-69BF-70BB-A2AB20EBE203}"/>
              </a:ext>
            </a:extLst>
          </p:cNvPr>
          <p:cNvGrpSpPr/>
          <p:nvPr/>
        </p:nvGrpSpPr>
        <p:grpSpPr>
          <a:xfrm>
            <a:off x="3327256" y="2792885"/>
            <a:ext cx="1554157" cy="832311"/>
            <a:chOff x="633483" y="2533267"/>
            <a:chExt cx="1554157" cy="832311"/>
          </a:xfrm>
          <a:solidFill>
            <a:srgbClr val="FFFF00"/>
          </a:solidFill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1FA1F530-F448-67CF-3830-A9C05C1ED25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483" y="2533267"/>
              <a:ext cx="871370" cy="832311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E3EED096-232E-4568-2C3A-9F10AEB8DA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81471" y="2672801"/>
              <a:ext cx="606169" cy="578999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7BCC16F-7106-A0FD-DE67-A18D578098EE}"/>
              </a:ext>
            </a:extLst>
          </p:cNvPr>
          <p:cNvGrpSpPr/>
          <p:nvPr/>
        </p:nvGrpSpPr>
        <p:grpSpPr>
          <a:xfrm>
            <a:off x="3762941" y="4733131"/>
            <a:ext cx="1674685" cy="946553"/>
            <a:chOff x="3663928" y="3316088"/>
            <a:chExt cx="1674685" cy="946553"/>
          </a:xfrm>
        </p:grpSpPr>
        <p:pic>
          <p:nvPicPr>
            <p:cNvPr id="7" name="Graphic 6" descr="Male profile with solid fill">
              <a:extLst>
                <a:ext uri="{FF2B5EF4-FFF2-40B4-BE49-F238E27FC236}">
                  <a16:creationId xmlns:a16="http://schemas.microsoft.com/office/drawing/2014/main" id="{DA8BB1D4-E1EA-9D57-9940-599AAE3F1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63928" y="3348241"/>
              <a:ext cx="914400" cy="914400"/>
            </a:xfrm>
            <a:prstGeom prst="rect">
              <a:avLst/>
            </a:prstGeom>
          </p:spPr>
        </p:pic>
        <p:pic>
          <p:nvPicPr>
            <p:cNvPr id="9" name="Graphic 8" descr="Office worker female with solid fill">
              <a:extLst>
                <a:ext uri="{FF2B5EF4-FFF2-40B4-BE49-F238E27FC236}">
                  <a16:creationId xmlns:a16="http://schemas.microsoft.com/office/drawing/2014/main" id="{BA6A6515-C3EE-346F-191B-B3BBEEDB9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424213" y="3316088"/>
              <a:ext cx="914400" cy="914400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90B5D48-6CB9-6CD3-8DE1-A750AD45485C}"/>
              </a:ext>
            </a:extLst>
          </p:cNvPr>
          <p:cNvGrpSpPr/>
          <p:nvPr/>
        </p:nvGrpSpPr>
        <p:grpSpPr>
          <a:xfrm>
            <a:off x="5646806" y="3649578"/>
            <a:ext cx="1925141" cy="914400"/>
            <a:chOff x="6672335" y="4080488"/>
            <a:chExt cx="1925141" cy="914400"/>
          </a:xfrm>
        </p:grpSpPr>
        <p:pic>
          <p:nvPicPr>
            <p:cNvPr id="16" name="Graphic 15" descr="Linear Graph outline">
              <a:extLst>
                <a:ext uri="{FF2B5EF4-FFF2-40B4-BE49-F238E27FC236}">
                  <a16:creationId xmlns:a16="http://schemas.microsoft.com/office/drawing/2014/main" id="{7A64225F-5E09-A230-63DB-D986850E5A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72335" y="4080488"/>
              <a:ext cx="914400" cy="914400"/>
            </a:xfrm>
            <a:prstGeom prst="rect">
              <a:avLst/>
            </a:prstGeom>
          </p:spPr>
        </p:pic>
        <p:pic>
          <p:nvPicPr>
            <p:cNvPr id="33" name="Graphic 32" descr="Linear Graph outline">
              <a:extLst>
                <a:ext uri="{FF2B5EF4-FFF2-40B4-BE49-F238E27FC236}">
                  <a16:creationId xmlns:a16="http://schemas.microsoft.com/office/drawing/2014/main" id="{7F88C454-72F3-B51B-0C90-5EDFD900E58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683076" y="408048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072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BA594-B8CD-6CD0-6798-ABAA3AE77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F1136B7-C0A3-CD24-038C-9A1D0A1E103F}"/>
              </a:ext>
            </a:extLst>
          </p:cNvPr>
          <p:cNvGrpSpPr/>
          <p:nvPr/>
        </p:nvGrpSpPr>
        <p:grpSpPr>
          <a:xfrm>
            <a:off x="405063" y="1141374"/>
            <a:ext cx="9476873" cy="5115162"/>
            <a:chOff x="6096000" y="1538250"/>
            <a:chExt cx="5257800" cy="2576551"/>
          </a:xfrm>
          <a:solidFill>
            <a:srgbClr val="D2DACB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305BA3C-AB6F-3B99-B8D0-F9748A9BC224}"/>
                </a:ext>
              </a:extLst>
            </p:cNvPr>
            <p:cNvSpPr/>
            <p:nvPr/>
          </p:nvSpPr>
          <p:spPr>
            <a:xfrm>
              <a:off x="6096000" y="1538250"/>
              <a:ext cx="5257800" cy="3609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HOW TO USE?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3CA5570-59CD-92F9-8B16-946870AE9A75}"/>
                </a:ext>
              </a:extLst>
            </p:cNvPr>
            <p:cNvSpPr/>
            <p:nvPr/>
          </p:nvSpPr>
          <p:spPr>
            <a:xfrm>
              <a:off x="6096000" y="1869351"/>
              <a:ext cx="5257800" cy="22454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342900" marR="90170" lvl="0" indent="-342900">
                <a:buFont typeface="Arial" panose="020B0604020202020204" pitchFamily="34" charset="0"/>
                <a:buChar char="•"/>
              </a:pP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Adjectives + er + than (for most 1-syllable adjectives), e.g.</a:t>
              </a:r>
            </a:p>
            <a:p>
              <a:pPr marL="369888" marR="90170"/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Circle B is </a:t>
              </a:r>
              <a:r>
                <a:rPr lang="en-ID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smaller</a:t>
              </a:r>
              <a:r>
                <a:rPr lang="en-ID" sz="21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 </a:t>
              </a:r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than Circle A.</a:t>
              </a:r>
            </a:p>
            <a:p>
              <a:pPr marR="90170" lvl="0"/>
              <a:endParaRPr lang="en-US" sz="21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342900" marR="90170" lvl="0" indent="-342900">
                <a:buFont typeface="Arial" panose="020B0604020202020204" pitchFamily="34" charset="0"/>
                <a:buChar char="•"/>
              </a:pP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More/ less than + adjectives (for most 2-syllable adjectives), e.g.</a:t>
              </a:r>
            </a:p>
            <a:p>
              <a:pPr marL="317500" marR="90170" lvl="0"/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Company A is </a:t>
              </a:r>
              <a:r>
                <a:rPr lang="en-US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more famous 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than company B.</a:t>
              </a:r>
            </a:p>
            <a:p>
              <a:pPr marR="90170" lvl="0"/>
              <a:endParaRPr lang="en-US" sz="2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342900" marR="90170" lvl="0" indent="-342900">
                <a:buFont typeface="Arial" panose="020B0604020202020204" pitchFamily="34" charset="0"/>
                <a:buChar char="•"/>
              </a:pP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When the adjective ends in </a:t>
              </a:r>
              <a:r>
                <a:rPr lang="en-US" sz="2100" i="1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-</a:t>
              </a:r>
              <a:r>
                <a:rPr lang="en-US" sz="2100" i="1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i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 sound, you add +er</a:t>
              </a:r>
              <a:r>
                <a:rPr lang="en-US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, e.g.</a:t>
              </a:r>
              <a:endParaRPr lang="en-US" sz="2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endParaRPr>
            </a:p>
            <a:p>
              <a:pPr marL="369888" marR="90170" lvl="0"/>
              <a:r>
                <a:rPr lang="en-US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Student X is </a:t>
              </a:r>
              <a:r>
                <a:rPr lang="en-US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friendlier</a:t>
              </a:r>
              <a:r>
                <a:rPr lang="en-US" sz="24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than student Y.</a:t>
              </a:r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 </a:t>
              </a:r>
            </a:p>
            <a:p>
              <a:pPr marL="369888" marR="90170" lvl="0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endParaRPr>
            </a:p>
            <a:p>
              <a:pPr marL="360363" marR="90170" lvl="0" indent="-3492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More/ less than + adjectives (for long adjectives), e.g.</a:t>
              </a:r>
            </a:p>
            <a:p>
              <a:pPr marL="369888" marR="90170" lvl="0"/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Company A is </a:t>
              </a:r>
              <a:r>
                <a:rPr lang="en-US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more successful 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than company B.</a:t>
              </a:r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endParaRPr>
            </a:p>
            <a:p>
              <a:pPr marL="274638" indent="-227013" defTabSz="1689100">
                <a:buFont typeface="Arial" panose="020B0604020202020204" pitchFamily="34" charset="0"/>
                <a:buChar char="•"/>
              </a:pPr>
              <a:endParaRPr lang="en-ID" sz="20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075EFCEA-58D6-9CFB-B648-AECBD4654637}"/>
              </a:ext>
            </a:extLst>
          </p:cNvPr>
          <p:cNvSpPr/>
          <p:nvPr/>
        </p:nvSpPr>
        <p:spPr>
          <a:xfrm>
            <a:off x="405065" y="326414"/>
            <a:ext cx="9476871" cy="716543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Formula</a:t>
            </a:r>
            <a:endParaRPr lang="en-US" sz="3600" b="1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327C97F-D559-F52A-F081-EBB7645D7872}"/>
              </a:ext>
            </a:extLst>
          </p:cNvPr>
          <p:cNvGrpSpPr/>
          <p:nvPr/>
        </p:nvGrpSpPr>
        <p:grpSpPr>
          <a:xfrm>
            <a:off x="4912930" y="2210361"/>
            <a:ext cx="1183070" cy="609766"/>
            <a:chOff x="633483" y="2533267"/>
            <a:chExt cx="1554157" cy="832311"/>
          </a:xfrm>
          <a:solidFill>
            <a:srgbClr val="FFFF00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0DD1C2F-9547-27F3-7EF7-7DEFA75938F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483" y="2533267"/>
              <a:ext cx="871370" cy="832311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FCC30E23-EF19-3B43-3C3C-F5B470E1E57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81471" y="2672801"/>
              <a:ext cx="606169" cy="578999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2945D6B-5A35-F5B0-E371-6DF4505D0E42}"/>
              </a:ext>
            </a:extLst>
          </p:cNvPr>
          <p:cNvGrpSpPr/>
          <p:nvPr/>
        </p:nvGrpSpPr>
        <p:grpSpPr>
          <a:xfrm>
            <a:off x="7125899" y="3764154"/>
            <a:ext cx="1066247" cy="716543"/>
            <a:chOff x="3663928" y="3316088"/>
            <a:chExt cx="1674685" cy="946553"/>
          </a:xfrm>
          <a:solidFill>
            <a:schemeClr val="tx1"/>
          </a:solidFill>
        </p:grpSpPr>
        <p:pic>
          <p:nvPicPr>
            <p:cNvPr id="7" name="Graphic 6" descr="Male profile with solid fill">
              <a:extLst>
                <a:ext uri="{FF2B5EF4-FFF2-40B4-BE49-F238E27FC236}">
                  <a16:creationId xmlns:a16="http://schemas.microsoft.com/office/drawing/2014/main" id="{CA2F155C-963D-0E0E-7383-1717548E0D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63928" y="3348241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Office worker female with solid fill">
              <a:extLst>
                <a:ext uri="{FF2B5EF4-FFF2-40B4-BE49-F238E27FC236}">
                  <a16:creationId xmlns:a16="http://schemas.microsoft.com/office/drawing/2014/main" id="{F9816F62-E5A0-780C-91E3-B1A1672F9C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424213" y="3316088"/>
              <a:ext cx="914400" cy="9144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55F040A-C367-1CA9-7F04-58BA57A46CCF}"/>
              </a:ext>
            </a:extLst>
          </p:cNvPr>
          <p:cNvGrpSpPr>
            <a:grpSpLocks noChangeAspect="1"/>
          </p:cNvGrpSpPr>
          <p:nvPr/>
        </p:nvGrpSpPr>
        <p:grpSpPr>
          <a:xfrm>
            <a:off x="8329812" y="2788127"/>
            <a:ext cx="1126553" cy="540000"/>
            <a:chOff x="6672335" y="4080488"/>
            <a:chExt cx="1925141" cy="914400"/>
          </a:xfrm>
        </p:grpSpPr>
        <p:pic>
          <p:nvPicPr>
            <p:cNvPr id="12" name="Graphic 11" descr="Linear Graph outline">
              <a:extLst>
                <a:ext uri="{FF2B5EF4-FFF2-40B4-BE49-F238E27FC236}">
                  <a16:creationId xmlns:a16="http://schemas.microsoft.com/office/drawing/2014/main" id="{BB1B97CC-D484-7D6A-4EE2-F6BACBD99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72335" y="4080488"/>
              <a:ext cx="914400" cy="914400"/>
            </a:xfrm>
            <a:prstGeom prst="rect">
              <a:avLst/>
            </a:prstGeom>
          </p:spPr>
        </p:pic>
        <p:pic>
          <p:nvPicPr>
            <p:cNvPr id="13" name="Graphic 12" descr="Linear Graph outline">
              <a:extLst>
                <a:ext uri="{FF2B5EF4-FFF2-40B4-BE49-F238E27FC236}">
                  <a16:creationId xmlns:a16="http://schemas.microsoft.com/office/drawing/2014/main" id="{C3EA0332-B4FA-EAAC-958A-DF132BCA17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683076" y="4080488"/>
              <a:ext cx="914400" cy="91440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67CF8CF-5AC8-7582-B9EC-02D9880C756E}"/>
              </a:ext>
            </a:extLst>
          </p:cNvPr>
          <p:cNvGrpSpPr/>
          <p:nvPr/>
        </p:nvGrpSpPr>
        <p:grpSpPr>
          <a:xfrm>
            <a:off x="7196733" y="4778456"/>
            <a:ext cx="1600504" cy="822050"/>
            <a:chOff x="6672335" y="4080488"/>
            <a:chExt cx="1925141" cy="914400"/>
          </a:xfrm>
        </p:grpSpPr>
        <p:pic>
          <p:nvPicPr>
            <p:cNvPr id="17" name="Graphic 16" descr="Linear Graph outline">
              <a:extLst>
                <a:ext uri="{FF2B5EF4-FFF2-40B4-BE49-F238E27FC236}">
                  <a16:creationId xmlns:a16="http://schemas.microsoft.com/office/drawing/2014/main" id="{FAE64CDB-1401-C6CB-A740-829E6C669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72335" y="4080488"/>
              <a:ext cx="914400" cy="914400"/>
            </a:xfrm>
            <a:prstGeom prst="rect">
              <a:avLst/>
            </a:prstGeom>
          </p:spPr>
        </p:pic>
        <p:pic>
          <p:nvPicPr>
            <p:cNvPr id="21" name="Graphic 20" descr="Linear Graph outline">
              <a:extLst>
                <a:ext uri="{FF2B5EF4-FFF2-40B4-BE49-F238E27FC236}">
                  <a16:creationId xmlns:a16="http://schemas.microsoft.com/office/drawing/2014/main" id="{E3F1B912-AA9E-6549-29CA-685F76C065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683076" y="408048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2478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05D20-7F8A-7233-D59C-19CDBFC8A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4FB13854-92EB-7EC8-3125-1933DE06A6B3}"/>
              </a:ext>
            </a:extLst>
          </p:cNvPr>
          <p:cNvGrpSpPr/>
          <p:nvPr/>
        </p:nvGrpSpPr>
        <p:grpSpPr>
          <a:xfrm>
            <a:off x="405064" y="1141374"/>
            <a:ext cx="9102192" cy="5234711"/>
            <a:chOff x="6096000" y="1538250"/>
            <a:chExt cx="5257800" cy="2636769"/>
          </a:xfrm>
          <a:solidFill>
            <a:srgbClr val="D2DACB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51A2C44-32D7-AE4B-0B51-6AC9F7E7066A}"/>
                </a:ext>
              </a:extLst>
            </p:cNvPr>
            <p:cNvSpPr/>
            <p:nvPr/>
          </p:nvSpPr>
          <p:spPr>
            <a:xfrm>
              <a:off x="6096000" y="1538250"/>
              <a:ext cx="5257800" cy="3609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HOW TO USE?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BC59723-3FD1-A02E-DF42-73D8F76E59FC}"/>
                </a:ext>
              </a:extLst>
            </p:cNvPr>
            <p:cNvSpPr/>
            <p:nvPr/>
          </p:nvSpPr>
          <p:spPr>
            <a:xfrm>
              <a:off x="6096000" y="1869351"/>
              <a:ext cx="5257800" cy="23056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There are different rules for forming comparatives depending on the ending of the simple form of the adjective. </a:t>
              </a:r>
            </a:p>
            <a:p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If the adjective ends in “-e,” just an “-r” is added. </a:t>
              </a:r>
            </a:p>
            <a:p>
              <a:pPr marL="182563"/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 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For some adjectives ending in “-y,” the “-y” is removed and “-</a:t>
              </a:r>
              <a:r>
                <a:rPr lang="en-ID" sz="2100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ier</a:t>
              </a: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” added. 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For single-syllable adjectives ending consonant-vowel- consonant, the final letter is doubled and “-er” added. </a:t>
              </a: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274638" indent="-227013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7A7127C9-55FF-8E19-C02D-0B766A9A8874}"/>
              </a:ext>
            </a:extLst>
          </p:cNvPr>
          <p:cNvSpPr/>
          <p:nvPr/>
        </p:nvSpPr>
        <p:spPr>
          <a:xfrm>
            <a:off x="405065" y="326414"/>
            <a:ext cx="9476871" cy="716543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Formula</a:t>
            </a:r>
            <a:endParaRPr lang="en-US" sz="3600" b="1" dirty="0"/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2F01FD82-4D57-C3E6-578F-7979D5AEDB52}"/>
              </a:ext>
            </a:extLst>
          </p:cNvPr>
          <p:cNvSpPr/>
          <p:nvPr/>
        </p:nvSpPr>
        <p:spPr>
          <a:xfrm>
            <a:off x="2544843" y="3242267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6BB21BB-3E26-1969-108B-D1BEB409AD8D}"/>
              </a:ext>
            </a:extLst>
          </p:cNvPr>
          <p:cNvSpPr/>
          <p:nvPr/>
        </p:nvSpPr>
        <p:spPr>
          <a:xfrm>
            <a:off x="1210313" y="3171215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close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84F0A607-4AA3-18FF-9D41-407136D33E13}"/>
              </a:ext>
            </a:extLst>
          </p:cNvPr>
          <p:cNvSpPr/>
          <p:nvPr/>
        </p:nvSpPr>
        <p:spPr>
          <a:xfrm>
            <a:off x="3350094" y="3171214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closer</a:t>
            </a:r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58183964-BBE5-C341-A726-3DD9E720A7D3}"/>
              </a:ext>
            </a:extLst>
          </p:cNvPr>
          <p:cNvSpPr/>
          <p:nvPr/>
        </p:nvSpPr>
        <p:spPr>
          <a:xfrm>
            <a:off x="2544843" y="4478331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A917B87-2DE0-39C2-B11C-21D56F727856}"/>
              </a:ext>
            </a:extLst>
          </p:cNvPr>
          <p:cNvSpPr/>
          <p:nvPr/>
        </p:nvSpPr>
        <p:spPr>
          <a:xfrm>
            <a:off x="1210313" y="4407279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early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57CD2915-2BD7-0388-9F66-06B467260F75}"/>
              </a:ext>
            </a:extLst>
          </p:cNvPr>
          <p:cNvSpPr/>
          <p:nvPr/>
        </p:nvSpPr>
        <p:spPr>
          <a:xfrm>
            <a:off x="3350094" y="4407278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earlier</a:t>
            </a:r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8F0B3126-0D12-6972-B2D0-E9E186363A6D}"/>
              </a:ext>
            </a:extLst>
          </p:cNvPr>
          <p:cNvSpPr/>
          <p:nvPr/>
        </p:nvSpPr>
        <p:spPr>
          <a:xfrm>
            <a:off x="2544843" y="5857355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A8FC6701-0290-37C8-C211-E574A6F8A83B}"/>
              </a:ext>
            </a:extLst>
          </p:cNvPr>
          <p:cNvSpPr/>
          <p:nvPr/>
        </p:nvSpPr>
        <p:spPr>
          <a:xfrm>
            <a:off x="1210313" y="5786303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big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63864446-F2D4-23AE-1548-D04A52BCD10F}"/>
              </a:ext>
            </a:extLst>
          </p:cNvPr>
          <p:cNvSpPr/>
          <p:nvPr/>
        </p:nvSpPr>
        <p:spPr>
          <a:xfrm>
            <a:off x="3350094" y="5786302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bigger</a:t>
            </a:r>
          </a:p>
        </p:txBody>
      </p:sp>
    </p:spTree>
    <p:extLst>
      <p:ext uri="{BB962C8B-B14F-4D97-AF65-F5344CB8AC3E}">
        <p14:creationId xmlns:p14="http://schemas.microsoft.com/office/powerpoint/2010/main" val="38173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B190D-8C4A-DF27-C7E6-5D4EEC485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8ABAB357-88FE-63B5-B6F8-400779C03276}"/>
              </a:ext>
            </a:extLst>
          </p:cNvPr>
          <p:cNvGrpSpPr/>
          <p:nvPr/>
        </p:nvGrpSpPr>
        <p:grpSpPr>
          <a:xfrm>
            <a:off x="801664" y="1141374"/>
            <a:ext cx="8730643" cy="4999934"/>
            <a:chOff x="6096000" y="1538250"/>
            <a:chExt cx="5257800" cy="2518510"/>
          </a:xfrm>
          <a:solidFill>
            <a:srgbClr val="D2DACB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D59478A-E8AD-B967-CBF8-754C4003FA66}"/>
                </a:ext>
              </a:extLst>
            </p:cNvPr>
            <p:cNvSpPr/>
            <p:nvPr/>
          </p:nvSpPr>
          <p:spPr>
            <a:xfrm>
              <a:off x="6096000" y="1538250"/>
              <a:ext cx="5257800" cy="3609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HOW TO USE?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332937E-08FB-A4A8-423D-8BC6B4AE186A}"/>
                </a:ext>
              </a:extLst>
            </p:cNvPr>
            <p:cNvSpPr/>
            <p:nvPr/>
          </p:nvSpPr>
          <p:spPr>
            <a:xfrm>
              <a:off x="6096000" y="1869352"/>
              <a:ext cx="5257800" cy="21874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311150"/>
              <a:r>
                <a:rPr lang="en-ID" sz="2100" dirty="0">
                  <a:solidFill>
                    <a:srgbClr val="21211E"/>
                  </a:solidFill>
                  <a:effectLst/>
                  <a:latin typeface="Cambria" panose="02040503050406030204" pitchFamily="18" charset="0"/>
                </a:rPr>
                <a:t>Some common adjectives have irregular comparatives. </a:t>
              </a:r>
              <a:endParaRPr lang="en-ID" sz="2100" dirty="0">
                <a:latin typeface="Cambria" panose="02040503050406030204" pitchFamily="18" charset="0"/>
              </a:endParaRPr>
            </a:p>
            <a:p>
              <a:pPr marL="1119188" indent="-3238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good</a:t>
              </a:r>
            </a:p>
            <a:p>
              <a:pPr marL="182563"/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 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1119188" indent="-3238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bad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1119188" indent="-3238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far</a:t>
              </a: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22B5C8E2-CABB-43BB-F152-8190377AD5FD}"/>
              </a:ext>
            </a:extLst>
          </p:cNvPr>
          <p:cNvSpPr/>
          <p:nvPr/>
        </p:nvSpPr>
        <p:spPr>
          <a:xfrm>
            <a:off x="801666" y="326414"/>
            <a:ext cx="9080270" cy="716543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Formula</a:t>
            </a:r>
            <a:endParaRPr lang="en-US" sz="3600" b="1" dirty="0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C27D30A-91FD-34D1-C625-F458D9E9BA8D}"/>
              </a:ext>
            </a:extLst>
          </p:cNvPr>
          <p:cNvSpPr/>
          <p:nvPr/>
        </p:nvSpPr>
        <p:spPr>
          <a:xfrm>
            <a:off x="1977445" y="2602962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good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A783A736-693F-BFB0-9FFB-D9516E88B67C}"/>
              </a:ext>
            </a:extLst>
          </p:cNvPr>
          <p:cNvSpPr/>
          <p:nvPr/>
        </p:nvSpPr>
        <p:spPr>
          <a:xfrm>
            <a:off x="4104869" y="2581322"/>
            <a:ext cx="135783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better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B93A7B4-AC64-50F7-AEEF-8FEE1C202C06}"/>
              </a:ext>
            </a:extLst>
          </p:cNvPr>
          <p:cNvSpPr/>
          <p:nvPr/>
        </p:nvSpPr>
        <p:spPr>
          <a:xfrm>
            <a:off x="2018914" y="3855173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bad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1565098-5FA1-F10B-ECAE-DDE183873356}"/>
              </a:ext>
            </a:extLst>
          </p:cNvPr>
          <p:cNvSpPr/>
          <p:nvPr/>
        </p:nvSpPr>
        <p:spPr>
          <a:xfrm>
            <a:off x="4146338" y="3824133"/>
            <a:ext cx="135783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worse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53FB0D5B-D4DF-823A-F6C2-65396FF1868D}"/>
              </a:ext>
            </a:extLst>
          </p:cNvPr>
          <p:cNvSpPr/>
          <p:nvPr/>
        </p:nvSpPr>
        <p:spPr>
          <a:xfrm>
            <a:off x="2018914" y="5103453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far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C598DC5C-0EFE-7B8B-68AC-1B6959439414}"/>
              </a:ext>
            </a:extLst>
          </p:cNvPr>
          <p:cNvSpPr/>
          <p:nvPr/>
        </p:nvSpPr>
        <p:spPr>
          <a:xfrm>
            <a:off x="4146338" y="4945356"/>
            <a:ext cx="1357831" cy="882832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farther</a:t>
            </a:r>
          </a:p>
          <a:p>
            <a:pPr algn="ctr"/>
            <a:r>
              <a:rPr lang="en-US" sz="2100" dirty="0">
                <a:latin typeface="Cambria" panose="02040503050406030204" pitchFamily="18" charset="0"/>
              </a:rPr>
              <a:t>further</a:t>
            </a:r>
          </a:p>
        </p:txBody>
      </p:sp>
      <p:sp>
        <p:nvSpPr>
          <p:cNvPr id="3" name="Right Arrow 2">
            <a:extLst>
              <a:ext uri="{FF2B5EF4-FFF2-40B4-BE49-F238E27FC236}">
                <a16:creationId xmlns:a16="http://schemas.microsoft.com/office/drawing/2014/main" id="{C7296CD5-2C2C-D100-E671-1B8F419D977B}"/>
              </a:ext>
            </a:extLst>
          </p:cNvPr>
          <p:cNvSpPr/>
          <p:nvPr/>
        </p:nvSpPr>
        <p:spPr>
          <a:xfrm>
            <a:off x="3347265" y="2643098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230410FA-205D-27B2-0D34-52019FC86FCB}"/>
              </a:ext>
            </a:extLst>
          </p:cNvPr>
          <p:cNvSpPr/>
          <p:nvPr/>
        </p:nvSpPr>
        <p:spPr>
          <a:xfrm>
            <a:off x="3347265" y="3879162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5D4A9B5F-7B5A-2D1D-623C-5FFE72AF9A16}"/>
              </a:ext>
            </a:extLst>
          </p:cNvPr>
          <p:cNvSpPr/>
          <p:nvPr/>
        </p:nvSpPr>
        <p:spPr>
          <a:xfrm>
            <a:off x="3347265" y="5258186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3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6" grpId="0" animBg="1"/>
      <p:bldP spid="28" grpId="0" animBg="1"/>
      <p:bldP spid="29" grpId="0" animBg="1"/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E4622-4F5A-E74C-0A73-C07786CFC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1882C8AA-F2F3-8BD4-CFC9-95D1AD442CA5}"/>
              </a:ext>
            </a:extLst>
          </p:cNvPr>
          <p:cNvSpPr/>
          <p:nvPr/>
        </p:nvSpPr>
        <p:spPr>
          <a:xfrm>
            <a:off x="405064" y="450937"/>
            <a:ext cx="9978189" cy="748134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Tips and examples </a:t>
            </a:r>
            <a:endParaRPr lang="en-US" sz="3600" b="1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A4BB5E6-A84C-853E-7578-0C9AF7827185}"/>
              </a:ext>
            </a:extLst>
          </p:cNvPr>
          <p:cNvSpPr/>
          <p:nvPr/>
        </p:nvSpPr>
        <p:spPr>
          <a:xfrm>
            <a:off x="405064" y="1346887"/>
            <a:ext cx="9508957" cy="518469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90525" indent="-342900" defTabSz="1689100">
              <a:buFont typeface="Arial" panose="020B0604020202020204" pitchFamily="34" charset="0"/>
              <a:buChar char="•"/>
            </a:pPr>
            <a:endParaRPr lang="en-ID" sz="2000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pic>
        <p:nvPicPr>
          <p:cNvPr id="27" name="Picture 26" descr="Week 9-pict2">
            <a:extLst>
              <a:ext uri="{FF2B5EF4-FFF2-40B4-BE49-F238E27FC236}">
                <a16:creationId xmlns:a16="http://schemas.microsoft.com/office/drawing/2014/main" id="{F477D8F1-64A8-C37B-46E7-2A4FFE858B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81" y="1728707"/>
            <a:ext cx="1758492" cy="2183628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2FECE4D-945C-8210-33E7-8A4CC7A29960}"/>
              </a:ext>
            </a:extLst>
          </p:cNvPr>
          <p:cNvSpPr txBox="1"/>
          <p:nvPr/>
        </p:nvSpPr>
        <p:spPr>
          <a:xfrm>
            <a:off x="2501623" y="1728707"/>
            <a:ext cx="705015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defTabSz="1689100"/>
            <a:r>
              <a:rPr lang="en-ID" sz="2100" dirty="0">
                <a:effectLst/>
                <a:latin typeface="Cambria" panose="02040503050406030204" pitchFamily="18" charset="0"/>
              </a:rPr>
              <a:t>You are given this image then asked to make comparative sentences.</a:t>
            </a:r>
          </a:p>
          <a:p>
            <a:pPr marL="47625" defTabSz="1689100"/>
            <a:endParaRPr lang="en-ID" sz="2100" dirty="0">
              <a:effectLst/>
              <a:latin typeface="Cambria" panose="02040503050406030204" pitchFamily="18" charset="0"/>
            </a:endParaRP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effectLst/>
                <a:latin typeface="Cambria" panose="02040503050406030204" pitchFamily="18" charset="0"/>
              </a:rPr>
              <a:t>What attribute(s) </a:t>
            </a:r>
            <a:r>
              <a:rPr lang="en-ID" sz="2100" dirty="0">
                <a:latin typeface="Cambria" panose="02040503050406030204" pitchFamily="18" charset="0"/>
              </a:rPr>
              <a:t>would you like to</a:t>
            </a:r>
            <a:r>
              <a:rPr lang="en-ID" sz="2100" dirty="0">
                <a:effectLst/>
                <a:latin typeface="Cambria" panose="02040503050406030204" pitchFamily="18" charset="0"/>
              </a:rPr>
              <a:t> compare? </a:t>
            </a:r>
            <a:r>
              <a:rPr lang="en-ID" sz="2100" b="1" dirty="0">
                <a:effectLst/>
                <a:latin typeface="Cambria" panose="02040503050406030204" pitchFamily="18" charset="0"/>
              </a:rPr>
              <a:t>LINE.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latin typeface="Cambria" panose="02040503050406030204" pitchFamily="18" charset="0"/>
              </a:rPr>
              <a:t>What adjective(s) can you use to compare the attribute? </a:t>
            </a:r>
            <a:r>
              <a:rPr lang="en-ID" sz="2100" b="1" dirty="0">
                <a:latin typeface="Cambria" panose="02040503050406030204" pitchFamily="18" charset="0"/>
              </a:rPr>
              <a:t>LONG, SHORT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latin typeface="Cambria" panose="02040503050406030204" pitchFamily="18" charset="0"/>
              </a:rPr>
              <a:t>How many syllables are LONG/ SHORT? 1 syllable. So, you need to add –er after the adjectives.</a:t>
            </a:r>
          </a:p>
          <a:p>
            <a:pPr marL="47625" defTabSz="1689100"/>
            <a:endParaRPr lang="en-ID" sz="2100" dirty="0">
              <a:latin typeface="Cambria" panose="02040503050406030204" pitchFamily="18" charset="0"/>
            </a:endParaRPr>
          </a:p>
          <a:p>
            <a:pPr marL="47625" defTabSz="1689100"/>
            <a:r>
              <a:rPr lang="en-ID" sz="2100" dirty="0">
                <a:latin typeface="Cambria" panose="02040503050406030204" pitchFamily="18" charset="0"/>
              </a:rPr>
              <a:t>Therefore, your comparatives can be as follow: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5B43CF4-6C3A-3FBC-E0AD-9553195B85AD}"/>
              </a:ext>
            </a:extLst>
          </p:cNvPr>
          <p:cNvSpPr txBox="1"/>
          <p:nvPr/>
        </p:nvSpPr>
        <p:spPr>
          <a:xfrm>
            <a:off x="748166" y="5377672"/>
            <a:ext cx="880360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effectLst/>
                <a:latin typeface="Cambria" panose="02040503050406030204" pitchFamily="18" charset="0"/>
              </a:rPr>
              <a:t>Line C is </a:t>
            </a:r>
            <a:r>
              <a:rPr lang="en-ID" sz="2100" b="1" u="sng" dirty="0">
                <a:effectLst/>
                <a:latin typeface="Cambria" panose="02040503050406030204" pitchFamily="18" charset="0"/>
              </a:rPr>
              <a:t>longer</a:t>
            </a:r>
            <a:r>
              <a:rPr lang="en-ID" sz="2100" dirty="0">
                <a:effectLst/>
                <a:latin typeface="Cambria" panose="02040503050406030204" pitchFamily="18" charset="0"/>
              </a:rPr>
              <a:t> tha</a:t>
            </a:r>
            <a:r>
              <a:rPr lang="en-ID" sz="2100" dirty="0">
                <a:latin typeface="Cambria" panose="02040503050406030204" pitchFamily="18" charset="0"/>
              </a:rPr>
              <a:t>n line D.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effectLst/>
                <a:latin typeface="Cambria" panose="02040503050406030204" pitchFamily="18" charset="0"/>
              </a:rPr>
              <a:t>Line D is </a:t>
            </a:r>
            <a:r>
              <a:rPr lang="en-ID" sz="2100" b="1" u="sng" dirty="0">
                <a:effectLst/>
                <a:latin typeface="Cambria" panose="02040503050406030204" pitchFamily="18" charset="0"/>
              </a:rPr>
              <a:t>shorter</a:t>
            </a:r>
            <a:r>
              <a:rPr lang="en-ID" sz="2100" dirty="0">
                <a:effectLst/>
                <a:latin typeface="Cambria" panose="02040503050406030204" pitchFamily="18" charset="0"/>
              </a:rPr>
              <a:t> than line B.</a:t>
            </a:r>
          </a:p>
        </p:txBody>
      </p:sp>
    </p:spTree>
    <p:extLst>
      <p:ext uri="{BB962C8B-B14F-4D97-AF65-F5344CB8AC3E}">
        <p14:creationId xmlns:p14="http://schemas.microsoft.com/office/powerpoint/2010/main" val="15524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0A6CF-B96F-4F2C-3AB8-3E7FCE2F8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7409DEC1-AE2B-FAA7-86B8-B13C99EDB9BF}"/>
              </a:ext>
            </a:extLst>
          </p:cNvPr>
          <p:cNvSpPr/>
          <p:nvPr/>
        </p:nvSpPr>
        <p:spPr>
          <a:xfrm>
            <a:off x="405064" y="326414"/>
            <a:ext cx="10515600" cy="760981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Examples</a:t>
            </a:r>
            <a:endParaRPr lang="en-US" sz="3600" b="1" dirty="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1DA13DA8-167E-AFDD-F128-D0558FE8FD5E}"/>
              </a:ext>
            </a:extLst>
          </p:cNvPr>
          <p:cNvSpPr/>
          <p:nvPr/>
        </p:nvSpPr>
        <p:spPr>
          <a:xfrm>
            <a:off x="405064" y="5129532"/>
            <a:ext cx="9547138" cy="872657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average of students’ passing grade in Spring 2024 was </a:t>
            </a:r>
            <a:r>
              <a:rPr lang="en-US" sz="2000" b="1" u="sng" dirty="0">
                <a:solidFill>
                  <a:schemeClr val="tx1"/>
                </a:solidFill>
                <a:latin typeface="Cambria" panose="02040503050406030204" pitchFamily="18" charset="0"/>
              </a:rPr>
              <a:t>lower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 than </a:t>
            </a:r>
            <a:r>
              <a:rPr lang="en-ID" sz="2000" dirty="0">
                <a:solidFill>
                  <a:schemeClr val="tx1"/>
                </a:solidFill>
                <a:latin typeface="Cambria" panose="02040503050406030204" pitchFamily="18" charset="0"/>
              </a:rPr>
              <a:t>in Fall 2024.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356941D-A52B-CE2E-7684-99F2E1019191}"/>
              </a:ext>
            </a:extLst>
          </p:cNvPr>
          <p:cNvSpPr/>
          <p:nvPr/>
        </p:nvSpPr>
        <p:spPr>
          <a:xfrm>
            <a:off x="405064" y="1382896"/>
            <a:ext cx="9547138" cy="8726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The average of students’ passing grade in Spring 2024 was 85%.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The average of students’ passing grade in Fall 2024 was 90%.</a:t>
            </a:r>
            <a:endParaRPr lang="en-ID" sz="2000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9DE08D3-F9EC-8A57-576D-F844A9C631BC}"/>
              </a:ext>
            </a:extLst>
          </p:cNvPr>
          <p:cNvSpPr/>
          <p:nvPr/>
        </p:nvSpPr>
        <p:spPr>
          <a:xfrm>
            <a:off x="405064" y="2829327"/>
            <a:ext cx="9547138" cy="1685889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latin typeface="Cambria" panose="02040503050406030204" pitchFamily="18" charset="0"/>
              </a:rPr>
              <a:t>What attribute(s) can we compare? </a:t>
            </a:r>
            <a:r>
              <a:rPr lang="en-ID" sz="2000" b="1" dirty="0">
                <a:effectLst/>
                <a:latin typeface="Cambria" panose="02040503050406030204" pitchFamily="18" charset="0"/>
              </a:rPr>
              <a:t>Percentage 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000" dirty="0">
                <a:latin typeface="Cambria" panose="02040503050406030204" pitchFamily="18" charset="0"/>
              </a:rPr>
              <a:t>What adjective(s) can we use to compare the attribute? </a:t>
            </a:r>
            <a:r>
              <a:rPr lang="en-ID" sz="2000" b="1" dirty="0">
                <a:latin typeface="Cambria" panose="02040503050406030204" pitchFamily="18" charset="0"/>
              </a:rPr>
              <a:t>high, low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000" dirty="0">
                <a:latin typeface="Cambria" panose="02040503050406030204" pitchFamily="18" charset="0"/>
              </a:rPr>
              <a:t>How many syllables are </a:t>
            </a:r>
            <a:r>
              <a:rPr lang="en-ID" sz="2000" b="1" dirty="0">
                <a:latin typeface="Cambria" panose="02040503050406030204" pitchFamily="18" charset="0"/>
              </a:rPr>
              <a:t>high</a:t>
            </a:r>
            <a:r>
              <a:rPr lang="en-ID" sz="2000" dirty="0">
                <a:latin typeface="Cambria" panose="02040503050406030204" pitchFamily="18" charset="0"/>
              </a:rPr>
              <a:t>/ </a:t>
            </a:r>
            <a:r>
              <a:rPr lang="en-ID" sz="2000" b="1" dirty="0">
                <a:latin typeface="Cambria" panose="02040503050406030204" pitchFamily="18" charset="0"/>
              </a:rPr>
              <a:t>low</a:t>
            </a:r>
            <a:r>
              <a:rPr lang="en-ID" sz="2000" dirty="0">
                <a:latin typeface="Cambria" panose="02040503050406030204" pitchFamily="18" charset="0"/>
              </a:rPr>
              <a:t>? 1 syllable. So, you need to add –er after the adjectives.</a:t>
            </a:r>
          </a:p>
        </p:txBody>
      </p:sp>
      <p:sp>
        <p:nvSpPr>
          <p:cNvPr id="4" name="Down Arrow 3">
            <a:extLst>
              <a:ext uri="{FF2B5EF4-FFF2-40B4-BE49-F238E27FC236}">
                <a16:creationId xmlns:a16="http://schemas.microsoft.com/office/drawing/2014/main" id="{9E549B69-10ED-1E85-C286-90FBBF8E850B}"/>
              </a:ext>
            </a:extLst>
          </p:cNvPr>
          <p:cNvSpPr/>
          <p:nvPr/>
        </p:nvSpPr>
        <p:spPr>
          <a:xfrm>
            <a:off x="4510217" y="2383848"/>
            <a:ext cx="988541" cy="349728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>
            <a:extLst>
              <a:ext uri="{FF2B5EF4-FFF2-40B4-BE49-F238E27FC236}">
                <a16:creationId xmlns:a16="http://schemas.microsoft.com/office/drawing/2014/main" id="{B1728717-A7CF-99D5-8D2E-6847AC625583}"/>
              </a:ext>
            </a:extLst>
          </p:cNvPr>
          <p:cNvSpPr/>
          <p:nvPr/>
        </p:nvSpPr>
        <p:spPr>
          <a:xfrm>
            <a:off x="4510216" y="4647510"/>
            <a:ext cx="988541" cy="349728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13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" grpId="0" animBg="1"/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FCA187-ECE4-DADA-714B-814E6BFE4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44A00E0-7C60-782B-F921-04C89D9129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FCBA96-B515-8CBF-7432-33B260FFA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2325" y="643467"/>
            <a:ext cx="10407351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CD222D-C026-706A-75E3-5639DBE74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576" y="975815"/>
            <a:ext cx="9614848" cy="112678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Superlatives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6D54233F-9BED-1D2B-1207-9CB958C2DB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419766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4EE28-8650-5120-401B-E5730C9F2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324" y="2683339"/>
            <a:ext cx="10407351" cy="2066461"/>
          </a:xfrm>
        </p:spPr>
        <p:txBody>
          <a:bodyPr anchor="ctr">
            <a:normAutofit/>
          </a:bodyPr>
          <a:lstStyle/>
          <a:p>
            <a:pPr marL="47625" indent="0" defTabSz="1689100">
              <a:lnSpc>
                <a:spcPct val="100000"/>
              </a:lnSpc>
              <a:buNone/>
            </a:pPr>
            <a:r>
              <a:rPr lang="en-ID" sz="22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Superlative adjectives, such as “the biggest” or “the smallest,” are used to talk about extremes. Long adjectives take “most” and “least” to show an extreme 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(Azhar, 2003; Hall &amp; </a:t>
            </a:r>
            <a:r>
              <a:rPr lang="en-ID" sz="2200" dirty="0" err="1">
                <a:solidFill>
                  <a:srgbClr val="21211E"/>
                </a:solidFill>
                <a:latin typeface="Cambria" panose="02040503050406030204" pitchFamily="18" charset="0"/>
              </a:rPr>
              <a:t>Barduhn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, 2016).</a:t>
            </a:r>
            <a:endParaRPr lang="en-ID" sz="2200" dirty="0">
              <a:latin typeface="Cambria" panose="020405030504060302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9CEDC65-95E6-B4C3-EC93-8795F2DDCB01}"/>
              </a:ext>
            </a:extLst>
          </p:cNvPr>
          <p:cNvGrpSpPr>
            <a:grpSpLocks noChangeAspect="1"/>
          </p:cNvGrpSpPr>
          <p:nvPr/>
        </p:nvGrpSpPr>
        <p:grpSpPr>
          <a:xfrm>
            <a:off x="892324" y="5400249"/>
            <a:ext cx="1357896" cy="1116000"/>
            <a:chOff x="988501" y="4946555"/>
            <a:chExt cx="1715514" cy="1466367"/>
          </a:xfrm>
        </p:grpSpPr>
        <p:sp>
          <p:nvSpPr>
            <p:cNvPr id="5" name="Equal 4">
              <a:extLst>
                <a:ext uri="{FF2B5EF4-FFF2-40B4-BE49-F238E27FC236}">
                  <a16:creationId xmlns:a16="http://schemas.microsoft.com/office/drawing/2014/main" id="{84185A6E-ACCB-E2D8-1D67-5474FA2B2895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Not Equal 5">
              <a:extLst>
                <a:ext uri="{FF2B5EF4-FFF2-40B4-BE49-F238E27FC236}">
                  <a16:creationId xmlns:a16="http://schemas.microsoft.com/office/drawing/2014/main" id="{42328E97-4843-9A3D-EBA4-88A9078B1E66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7" name="Picture 6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E51A2A8F-86A3-5A95-5D60-264640D23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67102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4EF67-2C04-5CFB-3CEE-C8E85793A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FDABD076-66E7-DD4A-32CC-CB2427BA176A}"/>
              </a:ext>
            </a:extLst>
          </p:cNvPr>
          <p:cNvGrpSpPr/>
          <p:nvPr/>
        </p:nvGrpSpPr>
        <p:grpSpPr>
          <a:xfrm>
            <a:off x="405065" y="1369807"/>
            <a:ext cx="9476872" cy="4822446"/>
            <a:chOff x="838200" y="1538249"/>
            <a:chExt cx="5105400" cy="196294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9FD9AD1-0CF7-6E1C-31AB-2C4967E4FC75}"/>
                </a:ext>
              </a:extLst>
            </p:cNvPr>
            <p:cNvSpPr/>
            <p:nvPr/>
          </p:nvSpPr>
          <p:spPr>
            <a:xfrm>
              <a:off x="838200" y="1538249"/>
              <a:ext cx="5105400" cy="26518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latin typeface="Cambria" panose="02040503050406030204" pitchFamily="18" charset="0"/>
                </a:rPr>
                <a:t>WHEN TO USE?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51E4EC1-8926-4D2D-021A-E8F2F2ED28CD}"/>
                </a:ext>
              </a:extLst>
            </p:cNvPr>
            <p:cNvSpPr/>
            <p:nvPr/>
          </p:nvSpPr>
          <p:spPr>
            <a:xfrm>
              <a:off x="838200" y="1803436"/>
              <a:ext cx="5105400" cy="16977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47625" indent="0" defTabSz="1689100">
                <a:buNone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U</a:t>
              </a:r>
              <a:r>
                <a:rPr lang="en-ID" sz="2100" dirty="0">
                  <a:solidFill>
                    <a:schemeClr val="bg1"/>
                  </a:solidFill>
                  <a:effectLst/>
                  <a:latin typeface="Cambria" panose="02040503050406030204" pitchFamily="18" charset="0"/>
                </a:rPr>
                <a:t>sed </a:t>
              </a:r>
              <a:r>
                <a:rPr lang="en-ID" sz="2000" dirty="0">
                  <a:solidFill>
                    <a:schemeClr val="bg1"/>
                  </a:solidFill>
                  <a:effectLst/>
                  <a:latin typeface="Cambria" panose="02040503050406030204" pitchFamily="18" charset="0"/>
                </a:rPr>
                <a:t>to talk about extremes.</a:t>
              </a: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(Azhar, 2003; Hall &amp; </a:t>
              </a:r>
              <a:r>
                <a:rPr lang="en-ID" sz="2100" dirty="0" err="1">
                  <a:solidFill>
                    <a:schemeClr val="bg1"/>
                  </a:solidFill>
                  <a:latin typeface="Cambria" panose="02040503050406030204" pitchFamily="18" charset="0"/>
                </a:rPr>
                <a:t>Barduhn</a:t>
              </a: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, 2016), e.g.</a:t>
              </a:r>
            </a:p>
            <a:p>
              <a:pPr marL="47625" indent="0" defTabSz="1689100">
                <a:buNone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indent="0" defTabSz="1689100">
                <a:buNone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Circle A,  B, and C.</a:t>
              </a: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Reputation of businesses.</a:t>
              </a: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bg1"/>
                  </a:solidFill>
                  <a:latin typeface="Cambria" panose="02040503050406030204" pitchFamily="18" charset="0"/>
                </a:rPr>
                <a:t>A group of students</a:t>
              </a: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defTabSz="1689100"/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390525" indent="-342900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  <a:p>
              <a:pPr marL="47625" indent="0" defTabSz="1689100">
                <a:buNone/>
              </a:pPr>
              <a:endParaRPr lang="en-ID" sz="2100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9A3D9585-325C-DEB9-0588-3B77A84F5D07}"/>
              </a:ext>
            </a:extLst>
          </p:cNvPr>
          <p:cNvSpPr/>
          <p:nvPr/>
        </p:nvSpPr>
        <p:spPr>
          <a:xfrm>
            <a:off x="405065" y="326414"/>
            <a:ext cx="9476871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Functions</a:t>
            </a:r>
            <a:endParaRPr lang="en-US" sz="3600" b="1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616F0A1-2609-3194-9251-DB1CC673831D}"/>
              </a:ext>
            </a:extLst>
          </p:cNvPr>
          <p:cNvGrpSpPr/>
          <p:nvPr/>
        </p:nvGrpSpPr>
        <p:grpSpPr>
          <a:xfrm>
            <a:off x="3327256" y="2792885"/>
            <a:ext cx="1995762" cy="832311"/>
            <a:chOff x="3327256" y="2792885"/>
            <a:chExt cx="1995762" cy="83231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51A41BFC-9F2D-0F7E-2DC2-457ADE7251DF}"/>
                </a:ext>
              </a:extLst>
            </p:cNvPr>
            <p:cNvGrpSpPr/>
            <p:nvPr/>
          </p:nvGrpSpPr>
          <p:grpSpPr>
            <a:xfrm>
              <a:off x="3327256" y="2792885"/>
              <a:ext cx="1554157" cy="832311"/>
              <a:chOff x="633483" y="2533267"/>
              <a:chExt cx="1554157" cy="832311"/>
            </a:xfrm>
            <a:solidFill>
              <a:srgbClr val="FFFF00"/>
            </a:solidFill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7029F32D-C3D6-EE0B-AFD9-E05C8334B3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33483" y="2533267"/>
                <a:ext cx="871370" cy="832311"/>
              </a:xfrm>
              <a:prstGeom prst="ellipse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200" b="1" dirty="0">
                    <a:solidFill>
                      <a:schemeClr val="tx1"/>
                    </a:solidFill>
                  </a:rPr>
                  <a:t>A</a:t>
                </a:r>
              </a:p>
            </p:txBody>
          </p:sp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395F19EC-F42A-A266-A1E5-78BA3F2C10F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581471" y="2672801"/>
                <a:ext cx="606169" cy="578999"/>
              </a:xfrm>
              <a:prstGeom prst="ellipse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</a:rPr>
                  <a:t>B</a:t>
                </a:r>
              </a:p>
            </p:txBody>
          </p:sp>
        </p:grp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24AC82F-E114-250C-79E1-BB7CB52AAB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63982" y="3119519"/>
              <a:ext cx="359036" cy="33005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B15867A-5054-F9CF-DD2C-9D7E5FFCAFF0}"/>
              </a:ext>
            </a:extLst>
          </p:cNvPr>
          <p:cNvGrpSpPr/>
          <p:nvPr/>
        </p:nvGrpSpPr>
        <p:grpSpPr>
          <a:xfrm>
            <a:off x="5646806" y="3625196"/>
            <a:ext cx="2701877" cy="938782"/>
            <a:chOff x="5646806" y="3625196"/>
            <a:chExt cx="2701877" cy="938782"/>
          </a:xfrm>
        </p:grpSpPr>
        <p:pic>
          <p:nvPicPr>
            <p:cNvPr id="16" name="Graphic 15" descr="Linear Graph outline">
              <a:extLst>
                <a:ext uri="{FF2B5EF4-FFF2-40B4-BE49-F238E27FC236}">
                  <a16:creationId xmlns:a16="http://schemas.microsoft.com/office/drawing/2014/main" id="{A3074AE4-8A42-E00C-48CD-0B0146018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646806" y="3649578"/>
              <a:ext cx="914400" cy="914400"/>
            </a:xfrm>
            <a:prstGeom prst="rect">
              <a:avLst/>
            </a:prstGeom>
          </p:spPr>
        </p:pic>
        <p:pic>
          <p:nvPicPr>
            <p:cNvPr id="33" name="Graphic 32" descr="Linear Graph outline">
              <a:extLst>
                <a:ext uri="{FF2B5EF4-FFF2-40B4-BE49-F238E27FC236}">
                  <a16:creationId xmlns:a16="http://schemas.microsoft.com/office/drawing/2014/main" id="{A1EBE8CF-406A-C1FF-B3EA-71EE7C0D3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434283" y="3649578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Upward trend with solid fill">
              <a:extLst>
                <a:ext uri="{FF2B5EF4-FFF2-40B4-BE49-F238E27FC236}">
                  <a16:creationId xmlns:a16="http://schemas.microsoft.com/office/drawing/2014/main" id="{42F0F530-FD62-5F32-A431-3E31E941C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561206" y="3625196"/>
              <a:ext cx="914400" cy="914400"/>
            </a:xfrm>
            <a:prstGeom prst="rect">
              <a:avLst/>
            </a:prstGeom>
          </p:spPr>
        </p:pic>
      </p:grpSp>
      <p:pic>
        <p:nvPicPr>
          <p:cNvPr id="14" name="Graphic 13" descr="Group of people outline">
            <a:extLst>
              <a:ext uri="{FF2B5EF4-FFF2-40B4-BE49-F238E27FC236}">
                <a16:creationId xmlns:a16="http://schemas.microsoft.com/office/drawing/2014/main" id="{55EA1175-D4F6-0F50-6877-2879F5CE38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025468" y="503099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976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D4F7EE-D47B-0FAB-773A-8AF15BEEE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8B27FAA2-2F7A-56A1-45A5-8C44255219EF}"/>
              </a:ext>
            </a:extLst>
          </p:cNvPr>
          <p:cNvGrpSpPr/>
          <p:nvPr/>
        </p:nvGrpSpPr>
        <p:grpSpPr>
          <a:xfrm>
            <a:off x="405064" y="1248151"/>
            <a:ext cx="9139770" cy="5008382"/>
            <a:chOff x="6096000" y="1592035"/>
            <a:chExt cx="5257800" cy="2522766"/>
          </a:xfrm>
          <a:solidFill>
            <a:srgbClr val="D2DACB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0136881-A686-7B7F-9CB5-DC56646EB078}"/>
                </a:ext>
              </a:extLst>
            </p:cNvPr>
            <p:cNvSpPr/>
            <p:nvPr/>
          </p:nvSpPr>
          <p:spPr>
            <a:xfrm>
              <a:off x="6096000" y="1592035"/>
              <a:ext cx="5257800" cy="30714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HOW TO USE?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C97401D-0689-0CF1-C8FF-36CD92B6D2E9}"/>
                </a:ext>
              </a:extLst>
            </p:cNvPr>
            <p:cNvSpPr/>
            <p:nvPr/>
          </p:nvSpPr>
          <p:spPr>
            <a:xfrm>
              <a:off x="6096000" y="1869351"/>
              <a:ext cx="5257800" cy="22454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342900" marR="90170" lvl="0" indent="-342900">
                <a:buFont typeface="Arial" panose="020B0604020202020204" pitchFamily="34" charset="0"/>
                <a:buChar char="•"/>
              </a:pP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Adjectives + </a:t>
              </a:r>
              <a:r>
                <a:rPr lang="en-US" sz="2100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est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 + than (for most 1-syllable adjectives), e.g.</a:t>
              </a:r>
            </a:p>
            <a:p>
              <a:pPr marL="369888" marR="90170"/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Circle C is the </a:t>
              </a:r>
              <a:r>
                <a:rPr lang="en-ID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smallest</a:t>
              </a:r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.</a:t>
              </a:r>
            </a:p>
            <a:p>
              <a:pPr marR="90170" lvl="0"/>
              <a:endParaRPr lang="en-US" sz="21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342900" marR="90170" lvl="0" indent="-342900">
                <a:buFont typeface="Arial" panose="020B0604020202020204" pitchFamily="34" charset="0"/>
                <a:buChar char="•"/>
              </a:pP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Most/ least+ adjectives (for most 2-syllable adjectives), e.g.</a:t>
              </a:r>
            </a:p>
            <a:p>
              <a:pPr marL="317500" marR="90170" lvl="0"/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Company A is </a:t>
              </a:r>
              <a:r>
                <a:rPr lang="en-US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the most famous. </a:t>
              </a:r>
            </a:p>
            <a:p>
              <a:pPr marL="317500" marR="90170" lvl="0"/>
              <a:endParaRPr lang="en-US" sz="2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342900" marR="90170" lvl="0" indent="-342900">
                <a:buFont typeface="Arial" panose="020B0604020202020204" pitchFamily="34" charset="0"/>
                <a:buChar char="•"/>
              </a:pP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When the adjective ends in </a:t>
              </a:r>
              <a:r>
                <a:rPr lang="en-US" sz="2100" i="1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-</a:t>
              </a:r>
              <a:r>
                <a:rPr lang="en-US" sz="2100" i="1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i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 sound, you add +</a:t>
              </a:r>
              <a:r>
                <a:rPr lang="en-US" sz="2100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est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, e.g.</a:t>
              </a:r>
            </a:p>
            <a:p>
              <a:pPr marL="369888" marR="90170" lvl="0"/>
              <a:r>
                <a:rPr lang="en-US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Student X is </a:t>
              </a:r>
              <a:r>
                <a:rPr lang="en-US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friendliest</a:t>
              </a:r>
              <a:r>
                <a:rPr lang="en-US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.</a:t>
              </a:r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 </a:t>
              </a:r>
            </a:p>
            <a:p>
              <a:pPr marL="369888" marR="90170" lvl="0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endParaRPr>
            </a:p>
            <a:p>
              <a:pPr marL="360363" marR="90170" lvl="0" indent="-3492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  <a:ea typeface="MS Mincho" panose="02020609040205080304" pitchFamily="49" charset="-128"/>
                  <a:cs typeface="Arial" panose="020B0604020202020204" pitchFamily="34" charset="0"/>
                </a:rPr>
                <a:t>Most/ least + adjectives (for long adjectives), e.g.</a:t>
              </a:r>
            </a:p>
            <a:p>
              <a:pPr marL="369888" marR="90170" lvl="0"/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Company B is </a:t>
              </a:r>
              <a:r>
                <a:rPr lang="en-US" sz="2400" b="1" dirty="0">
                  <a:solidFill>
                    <a:srgbClr val="FF0000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the most</a:t>
              </a:r>
              <a:r>
                <a:rPr lang="en-US" sz="24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 successful </a:t>
              </a:r>
              <a:r>
                <a:rPr lang="en-US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  <a:ea typeface="MS Mincho" panose="02020609040205080304" pitchFamily="49" charset="-128"/>
                  <a:cs typeface="Times New Roman" panose="02020603050405020304" pitchFamily="18" charset="0"/>
                </a:rPr>
                <a:t>company.</a:t>
              </a:r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endParaRPr>
            </a:p>
            <a:p>
              <a:pPr marL="274638" indent="-227013" defTabSz="1689100">
                <a:buFont typeface="Arial" panose="020B0604020202020204" pitchFamily="34" charset="0"/>
                <a:buChar char="•"/>
              </a:pPr>
              <a:endParaRPr lang="en-ID" sz="20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515248A4-5A92-B446-9227-4079B825CE0D}"/>
              </a:ext>
            </a:extLst>
          </p:cNvPr>
          <p:cNvSpPr/>
          <p:nvPr/>
        </p:nvSpPr>
        <p:spPr>
          <a:xfrm>
            <a:off x="405065" y="326414"/>
            <a:ext cx="9476871" cy="716543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Formula</a:t>
            </a:r>
            <a:endParaRPr lang="en-US" sz="3600" b="1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011064AC-53D3-6F84-6DA7-E39A19E01F5D}"/>
              </a:ext>
            </a:extLst>
          </p:cNvPr>
          <p:cNvGrpSpPr/>
          <p:nvPr/>
        </p:nvGrpSpPr>
        <p:grpSpPr>
          <a:xfrm>
            <a:off x="4912930" y="2210361"/>
            <a:ext cx="1600430" cy="609766"/>
            <a:chOff x="4912930" y="2210361"/>
            <a:chExt cx="1600430" cy="60976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F626050-3AD0-29F8-79B2-39EED62ABBFB}"/>
                </a:ext>
              </a:extLst>
            </p:cNvPr>
            <p:cNvGrpSpPr/>
            <p:nvPr/>
          </p:nvGrpSpPr>
          <p:grpSpPr>
            <a:xfrm>
              <a:off x="4912930" y="2210361"/>
              <a:ext cx="1183070" cy="609766"/>
              <a:chOff x="633483" y="2533267"/>
              <a:chExt cx="1554157" cy="832311"/>
            </a:xfrm>
            <a:solidFill>
              <a:srgbClr val="FFFF00"/>
            </a:solidFill>
          </p:grpSpPr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90AD48F2-DA3D-D025-FE2D-B8DA441B21F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33483" y="2533267"/>
                <a:ext cx="871370" cy="832311"/>
              </a:xfrm>
              <a:prstGeom prst="ellipse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200" b="1" dirty="0">
                    <a:solidFill>
                      <a:schemeClr val="tx1"/>
                    </a:solidFill>
                  </a:rPr>
                  <a:t>A</a:t>
                </a:r>
              </a:p>
            </p:txBody>
          </p:sp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BD2C2818-87C2-197F-7DAC-77637697395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581471" y="2672801"/>
                <a:ext cx="606169" cy="578999"/>
              </a:xfrm>
              <a:prstGeom prst="ellipse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</a:rPr>
                  <a:t>B</a:t>
                </a:r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B591139-CF62-1EA9-D61B-2769FCDE34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54324" y="2350217"/>
              <a:ext cx="359036" cy="33005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D7EFCE5-E239-A358-5FF6-0319C42FA2B8}"/>
              </a:ext>
            </a:extLst>
          </p:cNvPr>
          <p:cNvGrpSpPr/>
          <p:nvPr/>
        </p:nvGrpSpPr>
        <p:grpSpPr>
          <a:xfrm>
            <a:off x="6745797" y="4732281"/>
            <a:ext cx="2292415" cy="914400"/>
            <a:chOff x="6745797" y="4732281"/>
            <a:chExt cx="2292415" cy="914400"/>
          </a:xfrm>
        </p:grpSpPr>
        <p:pic>
          <p:nvPicPr>
            <p:cNvPr id="17" name="Graphic 16" descr="Linear Graph outline">
              <a:extLst>
                <a:ext uri="{FF2B5EF4-FFF2-40B4-BE49-F238E27FC236}">
                  <a16:creationId xmlns:a16="http://schemas.microsoft.com/office/drawing/2014/main" id="{8DB5EEE4-4D16-CEA0-F113-F900042C5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45797" y="4778456"/>
              <a:ext cx="760205" cy="822050"/>
            </a:xfrm>
            <a:prstGeom prst="rect">
              <a:avLst/>
            </a:prstGeom>
          </p:spPr>
        </p:pic>
        <p:pic>
          <p:nvPicPr>
            <p:cNvPr id="21" name="Graphic 20" descr="Linear Graph outline">
              <a:extLst>
                <a:ext uri="{FF2B5EF4-FFF2-40B4-BE49-F238E27FC236}">
                  <a16:creationId xmlns:a16="http://schemas.microsoft.com/office/drawing/2014/main" id="{59223CF1-937A-4342-2D19-1D312C3187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78007" y="4778456"/>
              <a:ext cx="760205" cy="822050"/>
            </a:xfrm>
            <a:prstGeom prst="rect">
              <a:avLst/>
            </a:prstGeom>
          </p:spPr>
        </p:pic>
        <p:pic>
          <p:nvPicPr>
            <p:cNvPr id="26" name="Graphic 25" descr="Upward trend with solid fill">
              <a:extLst>
                <a:ext uri="{FF2B5EF4-FFF2-40B4-BE49-F238E27FC236}">
                  <a16:creationId xmlns:a16="http://schemas.microsoft.com/office/drawing/2014/main" id="{6E2EE2D2-8CF7-6BDD-6282-9BBC2E68E8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34283" y="4732281"/>
              <a:ext cx="914400" cy="914400"/>
            </a:xfrm>
            <a:prstGeom prst="rect">
              <a:avLst/>
            </a:prstGeom>
          </p:spPr>
        </p:pic>
      </p:grpSp>
      <p:pic>
        <p:nvPicPr>
          <p:cNvPr id="27" name="Graphic 26" descr="Group of people outline">
            <a:extLst>
              <a:ext uri="{FF2B5EF4-FFF2-40B4-BE49-F238E27FC236}">
                <a16:creationId xmlns:a16="http://schemas.microsoft.com/office/drawing/2014/main" id="{57B5FAD2-B35B-D711-1FB1-81AD03BC61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855976" y="3873090"/>
            <a:ext cx="914400" cy="914400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D4B6F6A4-4846-787A-E8BC-28A882A28E59}"/>
              </a:ext>
            </a:extLst>
          </p:cNvPr>
          <p:cNvGrpSpPr/>
          <p:nvPr/>
        </p:nvGrpSpPr>
        <p:grpSpPr>
          <a:xfrm>
            <a:off x="7438150" y="2344502"/>
            <a:ext cx="1679713" cy="1567978"/>
            <a:chOff x="9767845" y="2113589"/>
            <a:chExt cx="1679713" cy="1567978"/>
          </a:xfrm>
        </p:grpSpPr>
        <p:pic>
          <p:nvPicPr>
            <p:cNvPr id="28" name="Graphic 27" descr="Building outline">
              <a:extLst>
                <a:ext uri="{FF2B5EF4-FFF2-40B4-BE49-F238E27FC236}">
                  <a16:creationId xmlns:a16="http://schemas.microsoft.com/office/drawing/2014/main" id="{574D3678-B897-5F04-0A30-712D7340F5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625508" y="2161014"/>
              <a:ext cx="822050" cy="822050"/>
            </a:xfrm>
            <a:prstGeom prst="rect">
              <a:avLst/>
            </a:prstGeom>
          </p:spPr>
        </p:pic>
        <p:pic>
          <p:nvPicPr>
            <p:cNvPr id="30" name="Graphic 29" descr="Building outline">
              <a:extLst>
                <a:ext uri="{FF2B5EF4-FFF2-40B4-BE49-F238E27FC236}">
                  <a16:creationId xmlns:a16="http://schemas.microsoft.com/office/drawing/2014/main" id="{36146C50-3EF7-2989-4E7E-5A990B2AB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280757" y="2963369"/>
              <a:ext cx="718198" cy="718198"/>
            </a:xfrm>
            <a:prstGeom prst="rect">
              <a:avLst/>
            </a:prstGeom>
          </p:spPr>
        </p:pic>
        <p:pic>
          <p:nvPicPr>
            <p:cNvPr id="32" name="Graphic 31" descr="Building outline">
              <a:extLst>
                <a:ext uri="{FF2B5EF4-FFF2-40B4-BE49-F238E27FC236}">
                  <a16:creationId xmlns:a16="http://schemas.microsoft.com/office/drawing/2014/main" id="{4F27D0B6-492E-3369-2A6E-91BCEA5236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796336" y="3002759"/>
              <a:ext cx="639418" cy="639418"/>
            </a:xfrm>
            <a:prstGeom prst="rect">
              <a:avLst/>
            </a:prstGeom>
          </p:spPr>
        </p:pic>
        <p:pic>
          <p:nvPicPr>
            <p:cNvPr id="33" name="Graphic 32" descr="Building outline">
              <a:extLst>
                <a:ext uri="{FF2B5EF4-FFF2-40B4-BE49-F238E27FC236}">
                  <a16:creationId xmlns:a16="http://schemas.microsoft.com/office/drawing/2014/main" id="{77443ECE-4EA8-F04D-FA88-C4E730B24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100071" y="2113589"/>
              <a:ext cx="822050" cy="822050"/>
            </a:xfrm>
            <a:prstGeom prst="rect">
              <a:avLst/>
            </a:prstGeom>
          </p:spPr>
        </p:pic>
        <p:pic>
          <p:nvPicPr>
            <p:cNvPr id="34" name="Graphic 33" descr="Building outline">
              <a:extLst>
                <a:ext uri="{FF2B5EF4-FFF2-40B4-BE49-F238E27FC236}">
                  <a16:creationId xmlns:a16="http://schemas.microsoft.com/office/drawing/2014/main" id="{3E569487-E633-E931-3DB2-4E8AF38179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767845" y="2820127"/>
              <a:ext cx="718199" cy="7181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4040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0EB48-D3B4-3DCC-AE67-CB5AA3FCD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8F7375EE-48E8-BFA9-78F3-0C8F61FF4604}"/>
              </a:ext>
            </a:extLst>
          </p:cNvPr>
          <p:cNvGrpSpPr/>
          <p:nvPr/>
        </p:nvGrpSpPr>
        <p:grpSpPr>
          <a:xfrm>
            <a:off x="405063" y="1240078"/>
            <a:ext cx="9415341" cy="5136007"/>
            <a:chOff x="6096000" y="1587968"/>
            <a:chExt cx="5257800" cy="2587051"/>
          </a:xfrm>
          <a:solidFill>
            <a:srgbClr val="D2DACB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1F06C7F-D754-CA97-20DE-110695DBCA32}"/>
                </a:ext>
              </a:extLst>
            </p:cNvPr>
            <p:cNvSpPr/>
            <p:nvPr/>
          </p:nvSpPr>
          <p:spPr>
            <a:xfrm>
              <a:off x="6096000" y="1587968"/>
              <a:ext cx="5257800" cy="3112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HOW TO USE?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468B3CF-8217-600B-B164-89B5A739D8ED}"/>
                </a:ext>
              </a:extLst>
            </p:cNvPr>
            <p:cNvSpPr/>
            <p:nvPr/>
          </p:nvSpPr>
          <p:spPr>
            <a:xfrm>
              <a:off x="6096000" y="1869351"/>
              <a:ext cx="5257800" cy="23056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There are different rules for forming superlatives depending on the ending of the simple form of the adjective. </a:t>
              </a:r>
            </a:p>
            <a:p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If the adjective ends in “-e,” just an “-</a:t>
              </a:r>
              <a:r>
                <a:rPr lang="en-ID" sz="2100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st</a:t>
              </a: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” is added. </a:t>
              </a:r>
            </a:p>
            <a:p>
              <a:pPr marL="182563"/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 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For some adjectives ending in “-y,” the “-y” is removed and “-</a:t>
              </a:r>
              <a:r>
                <a:rPr lang="en-ID" sz="2100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iest</a:t>
              </a: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” added. 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For single-syllable adjectives ending consonant-vowel- consonant, the final letter is doubled and “-</a:t>
              </a:r>
              <a:r>
                <a:rPr lang="en-ID" sz="2100" dirty="0" err="1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est</a:t>
              </a: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” added. </a:t>
              </a: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274638" indent="-227013" defTabSz="16891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E2BA9256-2249-D7C4-B27E-A6AF05E11BDB}"/>
              </a:ext>
            </a:extLst>
          </p:cNvPr>
          <p:cNvSpPr/>
          <p:nvPr/>
        </p:nvSpPr>
        <p:spPr>
          <a:xfrm>
            <a:off x="405065" y="326414"/>
            <a:ext cx="9766069" cy="716543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Formula</a:t>
            </a:r>
            <a:endParaRPr lang="en-US" sz="3600" b="1" dirty="0"/>
          </a:p>
        </p:txBody>
      </p:sp>
      <p:sp>
        <p:nvSpPr>
          <p:cNvPr id="3" name="Right Arrow 2">
            <a:extLst>
              <a:ext uri="{FF2B5EF4-FFF2-40B4-BE49-F238E27FC236}">
                <a16:creationId xmlns:a16="http://schemas.microsoft.com/office/drawing/2014/main" id="{66B18862-F736-21E0-B3FC-C2BB750B21DE}"/>
              </a:ext>
            </a:extLst>
          </p:cNvPr>
          <p:cNvSpPr/>
          <p:nvPr/>
        </p:nvSpPr>
        <p:spPr>
          <a:xfrm>
            <a:off x="2544843" y="3242267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A03595D-3D64-F688-02E2-516701FF9DCE}"/>
              </a:ext>
            </a:extLst>
          </p:cNvPr>
          <p:cNvSpPr/>
          <p:nvPr/>
        </p:nvSpPr>
        <p:spPr>
          <a:xfrm>
            <a:off x="1210313" y="3171215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close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C9069A7-5F62-AAC2-CD7D-9BDA26CC90F5}"/>
              </a:ext>
            </a:extLst>
          </p:cNvPr>
          <p:cNvSpPr/>
          <p:nvPr/>
        </p:nvSpPr>
        <p:spPr>
          <a:xfrm>
            <a:off x="3350094" y="3171214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closest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ABEF2CC6-8F60-715D-FF00-4EFA4F3D4CE4}"/>
              </a:ext>
            </a:extLst>
          </p:cNvPr>
          <p:cNvSpPr/>
          <p:nvPr/>
        </p:nvSpPr>
        <p:spPr>
          <a:xfrm>
            <a:off x="2544843" y="4478331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221EA1A-1A98-546D-A41F-EE49ED74AE6D}"/>
              </a:ext>
            </a:extLst>
          </p:cNvPr>
          <p:cNvSpPr/>
          <p:nvPr/>
        </p:nvSpPr>
        <p:spPr>
          <a:xfrm>
            <a:off x="1210313" y="4407279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early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FA9C567-7D70-8205-D747-66324CB904C4}"/>
              </a:ext>
            </a:extLst>
          </p:cNvPr>
          <p:cNvSpPr/>
          <p:nvPr/>
        </p:nvSpPr>
        <p:spPr>
          <a:xfrm>
            <a:off x="3350094" y="4407278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earliest</a:t>
            </a:r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CB3A86C5-D0C5-BD3E-0125-9BB96C0F52D3}"/>
              </a:ext>
            </a:extLst>
          </p:cNvPr>
          <p:cNvSpPr/>
          <p:nvPr/>
        </p:nvSpPr>
        <p:spPr>
          <a:xfrm>
            <a:off x="2544843" y="5857355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531098C-6F08-4426-A6A0-A2BE59071610}"/>
              </a:ext>
            </a:extLst>
          </p:cNvPr>
          <p:cNvSpPr/>
          <p:nvPr/>
        </p:nvSpPr>
        <p:spPr>
          <a:xfrm>
            <a:off x="1210313" y="5786303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big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BD7D018-292A-146F-96F5-703BB6F72863}"/>
              </a:ext>
            </a:extLst>
          </p:cNvPr>
          <p:cNvSpPr/>
          <p:nvPr/>
        </p:nvSpPr>
        <p:spPr>
          <a:xfrm>
            <a:off x="3350094" y="5786302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biggest</a:t>
            </a:r>
          </a:p>
        </p:txBody>
      </p:sp>
    </p:spTree>
    <p:extLst>
      <p:ext uri="{BB962C8B-B14F-4D97-AF65-F5344CB8AC3E}">
        <p14:creationId xmlns:p14="http://schemas.microsoft.com/office/powerpoint/2010/main" val="273339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D6CF3-995B-0BB4-957F-DC25703DF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7E41705F-E93A-94FF-98DC-4AEC1F1AF2B0}"/>
              </a:ext>
            </a:extLst>
          </p:cNvPr>
          <p:cNvGrpSpPr/>
          <p:nvPr/>
        </p:nvGrpSpPr>
        <p:grpSpPr>
          <a:xfrm>
            <a:off x="801664" y="1323765"/>
            <a:ext cx="8755695" cy="4817543"/>
            <a:chOff x="6096000" y="1630122"/>
            <a:chExt cx="5257800" cy="2426638"/>
          </a:xfrm>
          <a:solidFill>
            <a:srgbClr val="D2DACB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23D0B53-D728-E284-FDFC-84CE096DED4D}"/>
                </a:ext>
              </a:extLst>
            </p:cNvPr>
            <p:cNvSpPr/>
            <p:nvPr/>
          </p:nvSpPr>
          <p:spPr>
            <a:xfrm>
              <a:off x="6096000" y="1630122"/>
              <a:ext cx="5257800" cy="269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HOW TO USE?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0B17A6C-8F0A-9451-646C-A3347A817849}"/>
                </a:ext>
              </a:extLst>
            </p:cNvPr>
            <p:cNvSpPr/>
            <p:nvPr/>
          </p:nvSpPr>
          <p:spPr>
            <a:xfrm>
              <a:off x="6096000" y="1869352"/>
              <a:ext cx="5257800" cy="21874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311150"/>
              <a:r>
                <a:rPr lang="en-ID" sz="2100" dirty="0">
                  <a:solidFill>
                    <a:srgbClr val="21211E"/>
                  </a:solidFill>
                  <a:effectLst/>
                  <a:latin typeface="Cambria" panose="02040503050406030204" pitchFamily="18" charset="0"/>
                </a:rPr>
                <a:t>Some common adjectives have </a:t>
              </a:r>
              <a:r>
                <a:rPr lang="en-ID" sz="2100">
                  <a:solidFill>
                    <a:srgbClr val="21211E"/>
                  </a:solidFill>
                  <a:effectLst/>
                  <a:latin typeface="Cambria" panose="02040503050406030204" pitchFamily="18" charset="0"/>
                </a:rPr>
                <a:t>irregular </a:t>
              </a:r>
              <a:r>
                <a:rPr lang="en-ID" sz="2100">
                  <a:solidFill>
                    <a:srgbClr val="21211E"/>
                  </a:solidFill>
                  <a:latin typeface="Cambria" panose="02040503050406030204" pitchFamily="18" charset="0"/>
                </a:rPr>
                <a:t>superlatives</a:t>
              </a:r>
              <a:r>
                <a:rPr lang="en-ID" sz="2100">
                  <a:solidFill>
                    <a:srgbClr val="21211E"/>
                  </a:solidFill>
                  <a:effectLst/>
                  <a:latin typeface="Cambria" panose="02040503050406030204" pitchFamily="18" charset="0"/>
                </a:rPr>
                <a:t>. </a:t>
              </a:r>
              <a:endParaRPr lang="en-ID" sz="2100" dirty="0">
                <a:latin typeface="Cambria" panose="02040503050406030204" pitchFamily="18" charset="0"/>
              </a:endParaRPr>
            </a:p>
            <a:p>
              <a:pPr marL="1119188" indent="-3238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good</a:t>
              </a:r>
            </a:p>
            <a:p>
              <a:pPr marL="182563"/>
              <a:r>
                <a:rPr lang="en-ID" sz="2100" dirty="0">
                  <a:solidFill>
                    <a:schemeClr val="tx1"/>
                  </a:solidFill>
                  <a:latin typeface="Cambria" panose="02040503050406030204" pitchFamily="18" charset="0"/>
                </a:rPr>
                <a:t> 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1119188" indent="-3238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bad</a:t>
              </a:r>
            </a:p>
            <a:p>
              <a:pPr marL="500063" indent="-317500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500063" indent="-317500">
                <a:buFont typeface="Arial" panose="020B0604020202020204" pitchFamily="34" charset="0"/>
                <a:buChar char="•"/>
              </a:pPr>
              <a:endPara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endParaRPr>
            </a:p>
            <a:p>
              <a:pPr marL="1119188" indent="-323850">
                <a:buFont typeface="Arial" panose="020B0604020202020204" pitchFamily="34" charset="0"/>
                <a:buChar char="•"/>
              </a:pPr>
              <a:r>
                <a:rPr lang="en-ID" sz="2100" dirty="0">
                  <a:solidFill>
                    <a:schemeClr val="tx1"/>
                  </a:solidFill>
                  <a:effectLst/>
                  <a:latin typeface="Cambria" panose="02040503050406030204" pitchFamily="18" charset="0"/>
                </a:rPr>
                <a:t>far</a:t>
              </a: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pPr marL="182563"/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  <a:p>
              <a:endParaRPr lang="en-ID" sz="2100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20" name="Pentagon 19">
            <a:extLst>
              <a:ext uri="{FF2B5EF4-FFF2-40B4-BE49-F238E27FC236}">
                <a16:creationId xmlns:a16="http://schemas.microsoft.com/office/drawing/2014/main" id="{B4E3ACE5-0F51-72AF-E549-52586099F636}"/>
              </a:ext>
            </a:extLst>
          </p:cNvPr>
          <p:cNvSpPr/>
          <p:nvPr/>
        </p:nvSpPr>
        <p:spPr>
          <a:xfrm>
            <a:off x="801666" y="351466"/>
            <a:ext cx="9080270" cy="716543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Formula</a:t>
            </a:r>
            <a:endParaRPr lang="en-US" sz="36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13F0501-F79C-3721-B59A-95FB5FB5CEEA}"/>
              </a:ext>
            </a:extLst>
          </p:cNvPr>
          <p:cNvSpPr/>
          <p:nvPr/>
        </p:nvSpPr>
        <p:spPr>
          <a:xfrm>
            <a:off x="1977445" y="2602962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good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825BF1E-A779-14D8-0C33-3D1D3F949216}"/>
              </a:ext>
            </a:extLst>
          </p:cNvPr>
          <p:cNvSpPr/>
          <p:nvPr/>
        </p:nvSpPr>
        <p:spPr>
          <a:xfrm>
            <a:off x="4104869" y="2581322"/>
            <a:ext cx="135783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best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D2F1706-1013-A421-5BF4-5425FC591A02}"/>
              </a:ext>
            </a:extLst>
          </p:cNvPr>
          <p:cNvSpPr/>
          <p:nvPr/>
        </p:nvSpPr>
        <p:spPr>
          <a:xfrm>
            <a:off x="2018914" y="3855173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bad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2578E81-36A0-38DC-67F8-87E8756387C2}"/>
              </a:ext>
            </a:extLst>
          </p:cNvPr>
          <p:cNvSpPr/>
          <p:nvPr/>
        </p:nvSpPr>
        <p:spPr>
          <a:xfrm>
            <a:off x="4146338" y="3824133"/>
            <a:ext cx="135783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worst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E052541-FD0D-4EF7-8417-815487D56E80}"/>
              </a:ext>
            </a:extLst>
          </p:cNvPr>
          <p:cNvSpPr/>
          <p:nvPr/>
        </p:nvSpPr>
        <p:spPr>
          <a:xfrm>
            <a:off x="2018914" y="5103453"/>
            <a:ext cx="1099751" cy="43078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far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F5243F3-F25A-1F97-9CB6-703462E9F373}"/>
              </a:ext>
            </a:extLst>
          </p:cNvPr>
          <p:cNvSpPr/>
          <p:nvPr/>
        </p:nvSpPr>
        <p:spPr>
          <a:xfrm>
            <a:off x="4146338" y="4945356"/>
            <a:ext cx="1357831" cy="882832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farthest</a:t>
            </a:r>
          </a:p>
          <a:p>
            <a:pPr algn="ctr"/>
            <a:r>
              <a:rPr lang="en-US" sz="2100" dirty="0">
                <a:latin typeface="Cambria" panose="02040503050406030204" pitchFamily="18" charset="0"/>
              </a:rPr>
              <a:t>furthest</a:t>
            </a:r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302EF16C-DC9D-C63E-AE7B-426766E4CCEF}"/>
              </a:ext>
            </a:extLst>
          </p:cNvPr>
          <p:cNvSpPr/>
          <p:nvPr/>
        </p:nvSpPr>
        <p:spPr>
          <a:xfrm>
            <a:off x="3347265" y="2643098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31F9D825-7509-6C47-E522-0F666B103075}"/>
              </a:ext>
            </a:extLst>
          </p:cNvPr>
          <p:cNvSpPr/>
          <p:nvPr/>
        </p:nvSpPr>
        <p:spPr>
          <a:xfrm>
            <a:off x="3347265" y="3879162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498FE14D-C4D4-0BDC-4EB7-BA137D412563}"/>
              </a:ext>
            </a:extLst>
          </p:cNvPr>
          <p:cNvSpPr/>
          <p:nvPr/>
        </p:nvSpPr>
        <p:spPr>
          <a:xfrm>
            <a:off x="3347265" y="5258186"/>
            <a:ext cx="570472" cy="3597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60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8DABA-E64E-84EB-6300-BE3C42112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EB48E9EE-791F-0ACF-316B-1515D7CEE587}"/>
              </a:ext>
            </a:extLst>
          </p:cNvPr>
          <p:cNvSpPr/>
          <p:nvPr/>
        </p:nvSpPr>
        <p:spPr>
          <a:xfrm>
            <a:off x="551145" y="438411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Tips and examples </a:t>
            </a:r>
            <a:endParaRPr lang="en-US" sz="3600" b="1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6DD0378-6A2C-1FBE-9AE5-23639CD999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927158"/>
              </p:ext>
            </p:extLst>
          </p:nvPr>
        </p:nvGraphicFramePr>
        <p:xfrm>
          <a:off x="551145" y="1450275"/>
          <a:ext cx="2618612" cy="370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509">
                  <a:extLst>
                    <a:ext uri="{9D8B030D-6E8A-4147-A177-3AD203B41FA5}">
                      <a16:colId xmlns:a16="http://schemas.microsoft.com/office/drawing/2014/main" val="1433218975"/>
                    </a:ext>
                  </a:extLst>
                </a:gridCol>
                <a:gridCol w="1270103">
                  <a:extLst>
                    <a:ext uri="{9D8B030D-6E8A-4147-A177-3AD203B41FA5}">
                      <a16:colId xmlns:a16="http://schemas.microsoft.com/office/drawing/2014/main" val="37484817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Student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Grade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1439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ambria" panose="02040503050406030204" pitchFamily="18" charset="0"/>
                        </a:rPr>
                        <a:t>Umbu</a:t>
                      </a:r>
                      <a:endParaRPr lang="en-US" sz="21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8.0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469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ambria" panose="02040503050406030204" pitchFamily="18" charset="0"/>
                        </a:rPr>
                        <a:t>Rambu</a:t>
                      </a:r>
                      <a:endParaRPr lang="en-US" sz="21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9.0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58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Jack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7.0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54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Rose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7.0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717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Dorus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8.0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1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Bunga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8.5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3961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Lily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7.5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3489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Lilo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ambria" panose="02040503050406030204" pitchFamily="18" charset="0"/>
                        </a:rPr>
                        <a:t>7.0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27450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318F1E0-6E63-2554-735C-BCC3AA6A97CE}"/>
              </a:ext>
            </a:extLst>
          </p:cNvPr>
          <p:cNvSpPr txBox="1"/>
          <p:nvPr/>
        </p:nvSpPr>
        <p:spPr>
          <a:xfrm>
            <a:off x="3394553" y="1450275"/>
            <a:ext cx="6501009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defTabSz="1689100"/>
            <a:r>
              <a:rPr lang="en-ID" sz="2100" dirty="0">
                <a:effectLst/>
                <a:latin typeface="Cambria" panose="02040503050406030204" pitchFamily="18" charset="0"/>
              </a:rPr>
              <a:t>You are given a set of data on the students’ final grade in a Math class, then asked to make superlative sentences.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3431DC-77C7-2F21-46BB-E6ECEADFFBB6}"/>
              </a:ext>
            </a:extLst>
          </p:cNvPr>
          <p:cNvSpPr txBox="1"/>
          <p:nvPr/>
        </p:nvSpPr>
        <p:spPr>
          <a:xfrm>
            <a:off x="3394553" y="5153595"/>
            <a:ext cx="643295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defTabSz="1689100"/>
            <a:r>
              <a:rPr lang="en-ID" sz="2100" dirty="0">
                <a:latin typeface="Cambria" panose="02040503050406030204" pitchFamily="18" charset="0"/>
              </a:rPr>
              <a:t>Therefore, your superlatives can be as </a:t>
            </a:r>
            <a:r>
              <a:rPr lang="en-ID" sz="2100" dirty="0" err="1">
                <a:latin typeface="Cambria" panose="02040503050406030204" pitchFamily="18" charset="0"/>
              </a:rPr>
              <a:t>follow:</a:t>
            </a:r>
            <a:r>
              <a:rPr lang="en-ID" sz="2100" dirty="0" err="1">
                <a:effectLst/>
                <a:latin typeface="Cambria" panose="02040503050406030204" pitchFamily="18" charset="0"/>
              </a:rPr>
              <a:t>Rambu</a:t>
            </a:r>
            <a:r>
              <a:rPr lang="en-ID" sz="2100" dirty="0">
                <a:effectLst/>
                <a:latin typeface="Cambria" panose="02040503050406030204" pitchFamily="18" charset="0"/>
              </a:rPr>
              <a:t> has the </a:t>
            </a:r>
            <a:r>
              <a:rPr lang="en-ID" sz="2100" b="1" u="sng" dirty="0">
                <a:effectLst/>
                <a:latin typeface="Cambria" panose="02040503050406030204" pitchFamily="18" charset="0"/>
              </a:rPr>
              <a:t>highest</a:t>
            </a:r>
            <a:r>
              <a:rPr lang="en-ID" sz="2100" dirty="0">
                <a:effectLst/>
                <a:latin typeface="Cambria" panose="02040503050406030204" pitchFamily="18" charset="0"/>
              </a:rPr>
              <a:t> score.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87A1B-A7BE-0E2C-06A3-5B7108EAA7DF}"/>
              </a:ext>
            </a:extLst>
          </p:cNvPr>
          <p:cNvSpPr txBox="1"/>
          <p:nvPr/>
        </p:nvSpPr>
        <p:spPr>
          <a:xfrm>
            <a:off x="3394553" y="2690336"/>
            <a:ext cx="6432954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84200" indent="-347663" defTabSz="168910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ID" sz="2100" dirty="0">
                <a:effectLst/>
                <a:latin typeface="Cambria" panose="02040503050406030204" pitchFamily="18" charset="0"/>
              </a:rPr>
              <a:t>What attribute(s) </a:t>
            </a:r>
            <a:r>
              <a:rPr lang="en-ID" sz="2100" dirty="0">
                <a:latin typeface="Cambria" panose="02040503050406030204" pitchFamily="18" charset="0"/>
              </a:rPr>
              <a:t>would you like to</a:t>
            </a:r>
            <a:r>
              <a:rPr lang="en-ID" sz="2100" dirty="0">
                <a:effectLst/>
                <a:latin typeface="Cambria" panose="02040503050406030204" pitchFamily="18" charset="0"/>
              </a:rPr>
              <a:t> compare? </a:t>
            </a:r>
            <a:r>
              <a:rPr lang="en-ID" sz="2100" b="1" dirty="0">
                <a:effectLst/>
                <a:latin typeface="Cambria" panose="02040503050406030204" pitchFamily="18" charset="0"/>
              </a:rPr>
              <a:t>GRADE.</a:t>
            </a:r>
          </a:p>
          <a:p>
            <a:pPr marL="584200" indent="-347663" defTabSz="168910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ID" sz="2100" dirty="0">
                <a:latin typeface="Cambria" panose="02040503050406030204" pitchFamily="18" charset="0"/>
              </a:rPr>
              <a:t>What adjective(s) can you use to compare the attribute? </a:t>
            </a:r>
            <a:r>
              <a:rPr lang="en-ID" sz="2100" b="1" dirty="0">
                <a:latin typeface="Cambria" panose="02040503050406030204" pitchFamily="18" charset="0"/>
              </a:rPr>
              <a:t>HIGH, LOW</a:t>
            </a:r>
          </a:p>
          <a:p>
            <a:pPr marL="584200" indent="-347663" defTabSz="168910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ID" sz="2100" dirty="0">
                <a:latin typeface="Cambria" panose="02040503050406030204" pitchFamily="18" charset="0"/>
              </a:rPr>
              <a:t>How many syllables are HIGH/LOW? 1 syllable. So, you need to add –</a:t>
            </a:r>
            <a:r>
              <a:rPr lang="en-ID" sz="2100" dirty="0" err="1">
                <a:latin typeface="Cambria" panose="02040503050406030204" pitchFamily="18" charset="0"/>
              </a:rPr>
              <a:t>est</a:t>
            </a:r>
            <a:r>
              <a:rPr lang="en-ID" sz="2100" dirty="0">
                <a:latin typeface="Cambria" panose="02040503050406030204" pitchFamily="18" charset="0"/>
              </a:rPr>
              <a:t> after the adjectives.</a:t>
            </a:r>
          </a:p>
        </p:txBody>
      </p:sp>
    </p:spTree>
    <p:extLst>
      <p:ext uri="{BB962C8B-B14F-4D97-AF65-F5344CB8AC3E}">
        <p14:creationId xmlns:p14="http://schemas.microsoft.com/office/powerpoint/2010/main" val="9369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3C863F-DCA9-174C-7C63-022A40ED6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A3A6CBB-41DB-72F3-D7DB-081EDC607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5D83886-5678-8BCB-43DD-F1358C726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2325" y="643467"/>
            <a:ext cx="10407351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CBD1A0-6CBF-4CEF-EA14-F093221D4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576" y="975815"/>
            <a:ext cx="9614848" cy="112678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Equatives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B60E2728-A0C9-84D3-39F2-36984B603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419766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193C5-3EF7-CFA3-4B63-A9AE373C5C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324" y="2683339"/>
            <a:ext cx="10407351" cy="2066461"/>
          </a:xfrm>
        </p:spPr>
        <p:txBody>
          <a:bodyPr anchor="ctr">
            <a:normAutofit/>
          </a:bodyPr>
          <a:lstStyle/>
          <a:p>
            <a:pPr marL="47625" indent="0" defTabSz="1689100">
              <a:lnSpc>
                <a:spcPct val="100000"/>
              </a:lnSpc>
              <a:buNone/>
            </a:pPr>
            <a:r>
              <a:rPr lang="en-ID" sz="22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Equatives adjectives, or frequently refer to “as … as 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c</a:t>
            </a:r>
            <a:r>
              <a:rPr lang="en-ID" sz="22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omparisons” can be used to discuss degrees of similarity and difference. They can be modified with adverbs to make them stronger or weaker 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(Azhar, 2003; Hall &amp; </a:t>
            </a:r>
            <a:r>
              <a:rPr lang="en-ID" sz="2200" dirty="0" err="1">
                <a:solidFill>
                  <a:srgbClr val="21211E"/>
                </a:solidFill>
                <a:latin typeface="Cambria" panose="02040503050406030204" pitchFamily="18" charset="0"/>
              </a:rPr>
              <a:t>Barduhn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, 2016).</a:t>
            </a:r>
            <a:endParaRPr lang="en-ID" sz="2200" dirty="0">
              <a:latin typeface="Cambria" panose="020405030504060302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518054B-7493-A311-CE13-D135DC689DCE}"/>
              </a:ext>
            </a:extLst>
          </p:cNvPr>
          <p:cNvGrpSpPr>
            <a:grpSpLocks noChangeAspect="1"/>
          </p:cNvGrpSpPr>
          <p:nvPr/>
        </p:nvGrpSpPr>
        <p:grpSpPr>
          <a:xfrm>
            <a:off x="892324" y="5218432"/>
            <a:ext cx="1357896" cy="1116000"/>
            <a:chOff x="988501" y="4946555"/>
            <a:chExt cx="1715514" cy="1466367"/>
          </a:xfrm>
        </p:grpSpPr>
        <p:sp>
          <p:nvSpPr>
            <p:cNvPr id="5" name="Equal 4">
              <a:extLst>
                <a:ext uri="{FF2B5EF4-FFF2-40B4-BE49-F238E27FC236}">
                  <a16:creationId xmlns:a16="http://schemas.microsoft.com/office/drawing/2014/main" id="{988039AC-80C0-ADA8-BED2-5A3BB6142C1D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Not Equal 5">
              <a:extLst>
                <a:ext uri="{FF2B5EF4-FFF2-40B4-BE49-F238E27FC236}">
                  <a16:creationId xmlns:a16="http://schemas.microsoft.com/office/drawing/2014/main" id="{D903E4E3-9618-79B0-C03D-E65ECE35C699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7" name="Picture 6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2593213D-D887-3EB5-8D03-A1E9AB115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293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89D8E-7BB8-9AD2-AD38-320322EAC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742319-198D-8562-6EE7-CE489356D3BF}"/>
              </a:ext>
            </a:extLst>
          </p:cNvPr>
          <p:cNvSpPr/>
          <p:nvPr/>
        </p:nvSpPr>
        <p:spPr>
          <a:xfrm>
            <a:off x="405065" y="1127343"/>
            <a:ext cx="9476870" cy="55114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chemeClr val="bg1"/>
                </a:solidFill>
                <a:latin typeface="Cambria" panose="02040503050406030204" pitchFamily="18" charset="0"/>
              </a:rPr>
              <a:t>U</a:t>
            </a:r>
            <a:r>
              <a:rPr lang="en-ID" sz="2100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sed to talk about </a:t>
            </a:r>
            <a:r>
              <a:rPr lang="en-US" sz="21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Equatives are used when things are </a:t>
            </a:r>
            <a:r>
              <a:rPr lang="en-US" sz="2100" b="1" u="sng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equal</a:t>
            </a:r>
            <a:r>
              <a:rPr lang="en-ID" sz="2100" b="1" u="sng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en-ID" sz="2100" b="1" u="sng" dirty="0">
              <a:solidFill>
                <a:schemeClr val="bg1"/>
              </a:solidFill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chemeClr val="bg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To form equatives:</a:t>
            </a:r>
          </a:p>
          <a:p>
            <a:pPr marL="47625" algn="ctr" defTabSz="1689100"/>
            <a:r>
              <a:rPr lang="en-ID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as + adjective + as</a:t>
            </a: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chemeClr val="bg1"/>
                </a:solidFill>
                <a:latin typeface="Cambria" panose="02040503050406030204" pitchFamily="18" charset="0"/>
              </a:rPr>
              <a:t>Examples:</a:t>
            </a:r>
          </a:p>
          <a:p>
            <a:pPr marL="47625" indent="0" defTabSz="1689100">
              <a:buNone/>
            </a:pPr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indent="0" defTabSz="1689100">
              <a:buNone/>
            </a:pPr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defTabSz="1689100"/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defTabSz="1689100"/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defTabSz="1689100"/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defTabSz="1689100"/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390525" indent="-342900" defTabSz="1689100">
              <a:buFont typeface="Arial" panose="020B0604020202020204" pitchFamily="34" charset="0"/>
              <a:buChar char="•"/>
            </a:pPr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indent="0" defTabSz="1689100">
              <a:buNone/>
            </a:pPr>
            <a:endParaRPr lang="en-ID" sz="2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0" name="Pentagon 19">
            <a:extLst>
              <a:ext uri="{FF2B5EF4-FFF2-40B4-BE49-F238E27FC236}">
                <a16:creationId xmlns:a16="http://schemas.microsoft.com/office/drawing/2014/main" id="{6F944ACB-A031-9D44-1C1D-169ABA6F7C63}"/>
              </a:ext>
            </a:extLst>
          </p:cNvPr>
          <p:cNvSpPr/>
          <p:nvPr/>
        </p:nvSpPr>
        <p:spPr>
          <a:xfrm>
            <a:off x="405065" y="326414"/>
            <a:ext cx="9766069" cy="701875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Functions &amp; Formula</a:t>
            </a:r>
            <a:endParaRPr lang="en-US" sz="36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7C5B45-1DA5-2A01-7A85-41AC32BF9459}"/>
              </a:ext>
            </a:extLst>
          </p:cNvPr>
          <p:cNvSpPr txBox="1"/>
          <p:nvPr/>
        </p:nvSpPr>
        <p:spPr>
          <a:xfrm>
            <a:off x="692234" y="5666347"/>
            <a:ext cx="55582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defTabSz="1689100"/>
            <a:r>
              <a:rPr lang="en-ID" sz="2200" dirty="0">
                <a:solidFill>
                  <a:schemeClr val="bg1"/>
                </a:solidFill>
                <a:latin typeface="Cambria" panose="02040503050406030204" pitchFamily="18" charset="0"/>
              </a:rPr>
              <a:t>Your equative:</a:t>
            </a:r>
          </a:p>
          <a:p>
            <a:pPr marL="47625" defTabSz="1689100"/>
            <a:r>
              <a:rPr lang="en-ID" sz="2200" dirty="0" err="1">
                <a:solidFill>
                  <a:schemeClr val="bg1"/>
                </a:solidFill>
                <a:latin typeface="Cambria" panose="02040503050406030204" pitchFamily="18" charset="0"/>
              </a:rPr>
              <a:t>Rambu</a:t>
            </a:r>
            <a:r>
              <a:rPr lang="en-ID" sz="2200" dirty="0">
                <a:solidFill>
                  <a:schemeClr val="bg1"/>
                </a:solidFill>
                <a:latin typeface="Cambria" panose="02040503050406030204" pitchFamily="18" charset="0"/>
              </a:rPr>
              <a:t> is </a:t>
            </a:r>
            <a:r>
              <a:rPr lang="en-ID" sz="2200" b="1" dirty="0">
                <a:solidFill>
                  <a:schemeClr val="bg1"/>
                </a:solidFill>
                <a:latin typeface="Cambria" panose="02040503050406030204" pitchFamily="18" charset="0"/>
              </a:rPr>
              <a:t>as tall as </a:t>
            </a:r>
            <a:r>
              <a:rPr lang="en-ID" sz="2200" dirty="0" err="1">
                <a:solidFill>
                  <a:schemeClr val="bg1"/>
                </a:solidFill>
                <a:latin typeface="Cambria" panose="02040503050406030204" pitchFamily="18" charset="0"/>
              </a:rPr>
              <a:t>Umbu</a:t>
            </a:r>
            <a:r>
              <a:rPr lang="en-ID" sz="2200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9" name="3D Model 18" descr="Caroler in Long Coat">
                <a:extLst>
                  <a:ext uri="{FF2B5EF4-FFF2-40B4-BE49-F238E27FC236}">
                    <a16:creationId xmlns:a16="http://schemas.microsoft.com/office/drawing/2014/main" id="{2C24814C-C3BE-C412-06D4-A96C5014565A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576619506"/>
                  </p:ext>
                </p:extLst>
              </p:nvPr>
            </p:nvGraphicFramePr>
            <p:xfrm>
              <a:off x="7422322" y="2216833"/>
              <a:ext cx="2029964" cy="2819511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2029964" cy="2819511"/>
                    </a:xfrm>
                    <a:prstGeom prst="rect">
                      <a:avLst/>
                    </a:prstGeom>
                  </am3d:spPr>
                  <am3d:camera>
                    <am3d:pos x="0" y="0" z="4998064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354351" d="1000000"/>
                    <am3d:preTrans dx="399298" dy="-17937852" dz="137179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308215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3D Model 18" descr="Caroler in Long Coat">
                <a:extLst>
                  <a:ext uri="{FF2B5EF4-FFF2-40B4-BE49-F238E27FC236}">
                    <a16:creationId xmlns:a16="http://schemas.microsoft.com/office/drawing/2014/main" id="{2C24814C-C3BE-C412-06D4-A96C5014565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22322" y="2216833"/>
                <a:ext cx="2029964" cy="28195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3D Model 20" descr="Caroler in Blue Jacket">
                <a:extLst>
                  <a:ext uri="{FF2B5EF4-FFF2-40B4-BE49-F238E27FC236}">
                    <a16:creationId xmlns:a16="http://schemas.microsoft.com/office/drawing/2014/main" id="{9B74C518-C19F-6FB9-046D-161CD9C55A3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860879764"/>
                  </p:ext>
                </p:extLst>
              </p:nvPr>
            </p:nvGraphicFramePr>
            <p:xfrm>
              <a:off x="6054453" y="2376132"/>
              <a:ext cx="1219708" cy="2237347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219708" cy="2237347"/>
                    </a:xfrm>
                    <a:prstGeom prst="rect">
                      <a:avLst/>
                    </a:prstGeom>
                  </am3d:spPr>
                  <am3d:camera>
                    <am3d:pos x="0" y="0" z="5303895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809538" d="1000000"/>
                    <am3d:preTrans dx="-124000" dy="-18000000" dz="127018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244986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3D Model 20" descr="Caroler in Blue Jacket">
                <a:extLst>
                  <a:ext uri="{FF2B5EF4-FFF2-40B4-BE49-F238E27FC236}">
                    <a16:creationId xmlns:a16="http://schemas.microsoft.com/office/drawing/2014/main" id="{9B74C518-C19F-6FB9-046D-161CD9C55A3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54453" y="2376132"/>
                <a:ext cx="1219708" cy="22373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2" name="3D Model 21" descr="Caroler in Hoodie">
                <a:extLst>
                  <a:ext uri="{FF2B5EF4-FFF2-40B4-BE49-F238E27FC236}">
                    <a16:creationId xmlns:a16="http://schemas.microsoft.com/office/drawing/2014/main" id="{E0885C2E-ADC4-D862-FADA-AB2D1942A232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527173434"/>
                  </p:ext>
                </p:extLst>
              </p:nvPr>
            </p:nvGraphicFramePr>
            <p:xfrm>
              <a:off x="3741483" y="2250506"/>
              <a:ext cx="1927726" cy="2909909"/>
            </p:xfrm>
            <a:graphic>
              <a:graphicData uri="http://schemas.microsoft.com/office/drawing/2017/model3d">
                <am3d:model3d r:embed="rId7">
                  <am3d:spPr>
                    <a:xfrm>
                      <a:off x="0" y="0"/>
                      <a:ext cx="1927726" cy="2909909"/>
                    </a:xfrm>
                    <a:prstGeom prst="rect">
                      <a:avLst/>
                    </a:prstGeom>
                  </am3d:spPr>
                  <am3d:camera>
                    <am3d:pos x="0" y="0" z="5191955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860349" d="1000000"/>
                    <am3d:preTrans dx="62926" dy="-17991016" dz="-1869344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333061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2" name="3D Model 21" descr="Caroler in Hoodie">
                <a:extLst>
                  <a:ext uri="{FF2B5EF4-FFF2-40B4-BE49-F238E27FC236}">
                    <a16:creationId xmlns:a16="http://schemas.microsoft.com/office/drawing/2014/main" id="{E0885C2E-ADC4-D862-FADA-AB2D1942A2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41483" y="2250506"/>
                <a:ext cx="1927726" cy="290990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3" name="3D Model 22" descr="Male Bowling">
                <a:extLst>
                  <a:ext uri="{FF2B5EF4-FFF2-40B4-BE49-F238E27FC236}">
                    <a16:creationId xmlns:a16="http://schemas.microsoft.com/office/drawing/2014/main" id="{E76ADDB9-1E91-ADD3-EBFF-956EA2812C6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11356784"/>
                  </p:ext>
                </p:extLst>
              </p:nvPr>
            </p:nvGraphicFramePr>
            <p:xfrm>
              <a:off x="1820468" y="1854390"/>
              <a:ext cx="2346073" cy="2629412"/>
            </p:xfrm>
            <a:graphic>
              <a:graphicData uri="http://schemas.microsoft.com/office/drawing/2017/model3d">
                <am3d:model3d r:embed="rId9">
                  <am3d:spPr>
                    <a:xfrm>
                      <a:off x="0" y="0"/>
                      <a:ext cx="2346073" cy="2629412"/>
                    </a:xfrm>
                    <a:prstGeom prst="rect">
                      <a:avLst/>
                    </a:prstGeom>
                  </am3d:spPr>
                  <am3d:camera>
                    <am3d:pos x="0" y="0" z="6591296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64337" d="1000000"/>
                    <am3d:preTrans dx="0" dy="-17999994" dz="600081"/>
                    <am3d:scale>
                      <am3d:sx n="1000000" d="1000000"/>
                      <am3d:sy n="1000000" d="1000000"/>
                      <am3d:sz n="1000000" d="1000000"/>
                    </am3d:scale>
                    <am3d:rot ax="-85093" ay="1746514" az="-41399"/>
                    <am3d:postTrans dx="0" dy="0" dz="0"/>
                  </am3d:trans>
                  <am3d:raster rName="Office3DRenderer" rVer="16.0.8326">
                    <am3d:blip r:embed="rId10"/>
                  </am3d:raster>
                  <am3d:objViewport viewportSz="363958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3D Model 22" descr="Male Bowling">
                <a:extLst>
                  <a:ext uri="{FF2B5EF4-FFF2-40B4-BE49-F238E27FC236}">
                    <a16:creationId xmlns:a16="http://schemas.microsoft.com/office/drawing/2014/main" id="{E76ADDB9-1E91-ADD3-EBFF-956EA2812C6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820468" y="1854390"/>
                <a:ext cx="2346073" cy="2629412"/>
              </a:xfrm>
              <a:prstGeom prst="rect">
                <a:avLst/>
              </a:prstGeom>
            </p:spPr>
          </p:pic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1881AEBA-E08F-2D87-2D1C-661DB62B965F}"/>
              </a:ext>
            </a:extLst>
          </p:cNvPr>
          <p:cNvSpPr txBox="1"/>
          <p:nvPr/>
        </p:nvSpPr>
        <p:spPr>
          <a:xfrm>
            <a:off x="1889002" y="4402784"/>
            <a:ext cx="212403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algn="ctr" defTabSz="1689100"/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Dorus</a:t>
            </a:r>
          </a:p>
          <a:p>
            <a:pPr marL="47625" algn="ctr" defTabSz="1689100"/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162 cm; 50 kg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504FB98-41F7-941A-7CB9-5B18ABDBBF8E}"/>
              </a:ext>
            </a:extLst>
          </p:cNvPr>
          <p:cNvSpPr txBox="1"/>
          <p:nvPr/>
        </p:nvSpPr>
        <p:spPr>
          <a:xfrm>
            <a:off x="3711545" y="5022771"/>
            <a:ext cx="184795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algn="ctr" defTabSz="1689100"/>
            <a:r>
              <a:rPr lang="en-ID" sz="2000" dirty="0" err="1">
                <a:solidFill>
                  <a:schemeClr val="bg1"/>
                </a:solidFill>
                <a:latin typeface="Cambria" panose="02040503050406030204" pitchFamily="18" charset="0"/>
              </a:rPr>
              <a:t>Umbu</a:t>
            </a:r>
            <a:endParaRPr lang="en-ID" sz="20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algn="ctr" defTabSz="1689100"/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184 cm; 60 kg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4553A3A-BC34-22A0-7365-2037BDCEDBEC}"/>
              </a:ext>
            </a:extLst>
          </p:cNvPr>
          <p:cNvSpPr txBox="1"/>
          <p:nvPr/>
        </p:nvSpPr>
        <p:spPr>
          <a:xfrm>
            <a:off x="5776345" y="4611330"/>
            <a:ext cx="184795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algn="ctr" defTabSz="1689100"/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Vito</a:t>
            </a:r>
          </a:p>
          <a:p>
            <a:pPr marL="47625" algn="ctr" defTabSz="1689100"/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150 cm; 45 kg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DFF6002-60D6-4FEE-28F6-ECA916E4D587}"/>
              </a:ext>
            </a:extLst>
          </p:cNvPr>
          <p:cNvSpPr txBox="1"/>
          <p:nvPr/>
        </p:nvSpPr>
        <p:spPr>
          <a:xfrm>
            <a:off x="7731439" y="5034707"/>
            <a:ext cx="184795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algn="ctr" defTabSz="1689100"/>
            <a:r>
              <a:rPr lang="en-ID" sz="2000" dirty="0" err="1">
                <a:solidFill>
                  <a:schemeClr val="bg1"/>
                </a:solidFill>
                <a:latin typeface="Cambria" panose="02040503050406030204" pitchFamily="18" charset="0"/>
              </a:rPr>
              <a:t>Rambu</a:t>
            </a:r>
            <a:endParaRPr lang="en-ID" sz="20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47625" algn="ctr" defTabSz="1689100"/>
            <a:r>
              <a:rPr lang="en-ID" sz="2000" dirty="0">
                <a:solidFill>
                  <a:schemeClr val="bg1"/>
                </a:solidFill>
                <a:latin typeface="Cambria" panose="02040503050406030204" pitchFamily="18" charset="0"/>
              </a:rPr>
              <a:t>184 cm; 50 kg</a:t>
            </a:r>
          </a:p>
        </p:txBody>
      </p:sp>
    </p:spTree>
    <p:extLst>
      <p:ext uri="{BB962C8B-B14F-4D97-AF65-F5344CB8AC3E}">
        <p14:creationId xmlns:p14="http://schemas.microsoft.com/office/powerpoint/2010/main" val="2438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0" presetClass="entr" presetSubtype="25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20"/>
                                          </p:val>
                                        </p:tav>
                                        <p:tav tm="3330">
                                          <p:val>
                                            <p:fltVal val="19.9349"/>
                                          </p:val>
                                        </p:tav>
                                        <p:tav tm="6660">
                                          <p:val>
                                            <p:fltVal val="19.7456"/>
                                          </p:val>
                                        </p:tav>
                                        <p:tav tm="9990">
                                          <p:val>
                                            <p:fltVal val="19.441"/>
                                          </p:val>
                                        </p:tav>
                                        <p:tav tm="13320">
                                          <p:val>
                                            <p:fltVal val="19.0299"/>
                                          </p:val>
                                        </p:tav>
                                        <p:tav tm="16650">
                                          <p:val>
                                            <p:fltVal val="18.5212"/>
                                          </p:val>
                                        </p:tav>
                                        <p:tav tm="19970">
                                          <p:val>
                                            <p:fltVal val="17.9257"/>
                                          </p:val>
                                        </p:tav>
                                        <p:tav tm="23290">
                                          <p:val>
                                            <p:fltVal val="17.2507"/>
                                          </p:val>
                                        </p:tav>
                                        <p:tav tm="26620">
                                          <p:val>
                                            <p:fltVal val="16.5027"/>
                                          </p:val>
                                        </p:tav>
                                        <p:tav tm="29950">
                                          <p:val>
                                            <p:fltVal val="15.6925"/>
                                          </p:val>
                                        </p:tav>
                                        <p:tav tm="33280">
                                          <p:val>
                                            <p:fltVal val="14.829"/>
                                          </p:val>
                                        </p:tav>
                                        <p:tav tm="36610">
                                          <p:val>
                                            <p:fltVal val="13.9209"/>
                                          </p:val>
                                        </p:tav>
                                        <p:tav tm="39940">
                                          <p:val>
                                            <p:fltVal val="12.9772"/>
                                          </p:val>
                                        </p:tav>
                                        <p:tav tm="43270">
                                          <p:val>
                                            <p:fltVal val="12.0068"/>
                                          </p:val>
                                        </p:tav>
                                        <p:tav tm="46600">
                                          <p:val>
                                            <p:fltVal val="11.0184"/>
                                          </p:val>
                                        </p:tav>
                                        <p:tav tm="49930">
                                          <p:val>
                                            <p:fltVal val="10.0209"/>
                                          </p:val>
                                        </p:tav>
                                        <p:tav tm="53250">
                                          <p:val>
                                            <p:fltVal val="9.0263"/>
                                          </p:val>
                                        </p:tav>
                                        <p:tav tm="56580">
                                          <p:val>
                                            <p:fltVal val="8.0373"/>
                                          </p:val>
                                        </p:tav>
                                        <p:tav tm="59900">
                                          <p:val>
                                            <p:fltVal val="7.0688"/>
                                          </p:val>
                                        </p:tav>
                                        <p:tav tm="63220">
                                          <p:val>
                                            <p:fltVal val="6.1264"/>
                                          </p:val>
                                        </p:tav>
                                        <p:tav tm="66540">
                                          <p:val>
                                            <p:fltVal val="5.2189"/>
                                          </p:val>
                                        </p:tav>
                                        <p:tav tm="69870">
                                          <p:val>
                                            <p:fltVal val="4.3528"/>
                                          </p:val>
                                        </p:tav>
                                        <p:tav tm="73190">
                                          <p:val>
                                            <p:fltVal val="3.5418"/>
                                          </p:val>
                                        </p:tav>
                                        <p:tav tm="76510">
                                          <p:val>
                                            <p:fltVal val="2.7922"/>
                                          </p:val>
                                        </p:tav>
                                        <p:tav tm="79830">
                                          <p:val>
                                            <p:fltVal val="2.1127"/>
                                          </p:val>
                                        </p:tav>
                                        <p:tav tm="83160">
                                          <p:val>
                                            <p:fltVal val="1.5104"/>
                                          </p:val>
                                        </p:tav>
                                        <p:tav tm="86480">
                                          <p:val>
                                            <p:fltVal val="0.9978"/>
                                          </p:val>
                                        </p:tav>
                                        <p:tav tm="89800">
                                          <p:val>
                                            <p:fltVal val="0.5817"/>
                                          </p:val>
                                        </p:tav>
                                        <p:tav tm="93120">
                                          <p:val>
                                            <p:fltVal val="0.2709"/>
                                          </p:val>
                                        </p:tav>
                                        <p:tav tm="96450">
                                          <p:val>
                                            <p:fltVal val="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4" grpId="0"/>
      <p:bldP spid="25" grpId="0"/>
      <p:bldP spid="26" grpId="0"/>
      <p:bldP spid="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D58264-61F8-F3AE-8A32-437F110DE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923FD8B7-AE40-4CE7-8DC9-3F771083012E}"/>
              </a:ext>
            </a:extLst>
          </p:cNvPr>
          <p:cNvSpPr/>
          <p:nvPr/>
        </p:nvSpPr>
        <p:spPr>
          <a:xfrm>
            <a:off x="551145" y="438411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Tips and examples </a:t>
            </a:r>
            <a:endParaRPr lang="en-US" sz="3600" b="1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BD14D36-4A8C-2296-3630-83AD8A3158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636069"/>
              </p:ext>
            </p:extLst>
          </p:nvPr>
        </p:nvGraphicFramePr>
        <p:xfrm>
          <a:off x="551144" y="1631979"/>
          <a:ext cx="3382028" cy="2653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1647">
                  <a:extLst>
                    <a:ext uri="{9D8B030D-6E8A-4147-A177-3AD203B41FA5}">
                      <a16:colId xmlns:a16="http://schemas.microsoft.com/office/drawing/2014/main" val="1433218975"/>
                    </a:ext>
                  </a:extLst>
                </a:gridCol>
                <a:gridCol w="1640381">
                  <a:extLst>
                    <a:ext uri="{9D8B030D-6E8A-4147-A177-3AD203B41FA5}">
                      <a16:colId xmlns:a16="http://schemas.microsoft.com/office/drawing/2014/main" val="3748481745"/>
                    </a:ext>
                  </a:extLst>
                </a:gridCol>
              </a:tblGrid>
              <a:tr h="81643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Business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Rate/ hour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143945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 err="1">
                          <a:latin typeface="Cambria" panose="02040503050406030204" pitchFamily="18" charset="0"/>
                        </a:rPr>
                        <a:t>Oke</a:t>
                      </a:r>
                      <a:r>
                        <a:rPr lang="en-US" sz="2100" dirty="0">
                          <a:latin typeface="Cambria" panose="02040503050406030204" pitchFamily="18" charset="0"/>
                        </a:rPr>
                        <a:t> Math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200.000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469822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Best Tutoring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150.000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58239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Pasti Lulus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175.000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54704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Best Math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200.000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71708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C2D49F5-2651-9E43-C048-B3E577E13448}"/>
              </a:ext>
            </a:extLst>
          </p:cNvPr>
          <p:cNvSpPr txBox="1"/>
          <p:nvPr/>
        </p:nvSpPr>
        <p:spPr>
          <a:xfrm>
            <a:off x="4108537" y="1450275"/>
            <a:ext cx="6814158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defTabSz="1689100">
              <a:spcBef>
                <a:spcPts val="600"/>
              </a:spcBef>
              <a:spcAft>
                <a:spcPts val="600"/>
              </a:spcAft>
            </a:pPr>
            <a:r>
              <a:rPr lang="en-ID" sz="2100" dirty="0">
                <a:effectLst/>
                <a:latin typeface="Cambria" panose="02040503050406030204" pitchFamily="18" charset="0"/>
              </a:rPr>
              <a:t>You are given a set of data on the rates of some tutoring businesses in town , then asked to make ”as … as comparison”,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136E4C-EAFA-7663-CB8F-4CFFDBA1D75C}"/>
              </a:ext>
            </a:extLst>
          </p:cNvPr>
          <p:cNvSpPr txBox="1"/>
          <p:nvPr/>
        </p:nvSpPr>
        <p:spPr>
          <a:xfrm>
            <a:off x="551144" y="4718304"/>
            <a:ext cx="8805797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defTabSz="1689100">
              <a:spcBef>
                <a:spcPts val="600"/>
              </a:spcBef>
              <a:spcAft>
                <a:spcPts val="600"/>
              </a:spcAft>
            </a:pPr>
            <a:r>
              <a:rPr lang="en-ID" sz="2100" dirty="0">
                <a:latin typeface="Cambria" panose="02040503050406030204" pitchFamily="18" charset="0"/>
              </a:rPr>
              <a:t>Therefore, your superlatives can be as follow: </a:t>
            </a:r>
          </a:p>
          <a:p>
            <a:pPr marL="47625" algn="ctr" defTabSz="1689100">
              <a:spcBef>
                <a:spcPts val="600"/>
              </a:spcBef>
              <a:spcAft>
                <a:spcPts val="600"/>
              </a:spcAft>
            </a:pPr>
            <a:r>
              <a:rPr lang="en-ID" sz="2200" dirty="0">
                <a:latin typeface="Cambria" panose="02040503050406030204" pitchFamily="18" charset="0"/>
              </a:rPr>
              <a:t>The hourly rate at </a:t>
            </a:r>
            <a:r>
              <a:rPr lang="en-ID" sz="2200" dirty="0" err="1">
                <a:latin typeface="Cambria" panose="02040503050406030204" pitchFamily="18" charset="0"/>
              </a:rPr>
              <a:t>Oke</a:t>
            </a:r>
            <a:r>
              <a:rPr lang="en-ID" sz="2200" dirty="0">
                <a:latin typeface="Cambria" panose="02040503050406030204" pitchFamily="18" charset="0"/>
              </a:rPr>
              <a:t> Math is </a:t>
            </a:r>
            <a:r>
              <a:rPr lang="en-ID" sz="2200" b="1" dirty="0">
                <a:latin typeface="Cambria" panose="02040503050406030204" pitchFamily="18" charset="0"/>
              </a:rPr>
              <a:t>as high as </a:t>
            </a:r>
            <a:r>
              <a:rPr lang="en-ID" sz="2200" dirty="0">
                <a:latin typeface="Cambria" panose="02040503050406030204" pitchFamily="18" charset="0"/>
              </a:rPr>
              <a:t>the hourly rate at Best Math.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0CEC89-25FF-1381-7B92-DCD9DA5C58D5}"/>
              </a:ext>
            </a:extLst>
          </p:cNvPr>
          <p:cNvSpPr txBox="1"/>
          <p:nvPr/>
        </p:nvSpPr>
        <p:spPr>
          <a:xfrm>
            <a:off x="4108537" y="2817334"/>
            <a:ext cx="6588689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84200" indent="-347663" defTabSz="16891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100" dirty="0">
                <a:effectLst/>
                <a:latin typeface="Cambria" panose="02040503050406030204" pitchFamily="18" charset="0"/>
              </a:rPr>
              <a:t>What attribute(s) </a:t>
            </a:r>
            <a:r>
              <a:rPr lang="en-ID" sz="2100" dirty="0">
                <a:latin typeface="Cambria" panose="02040503050406030204" pitchFamily="18" charset="0"/>
              </a:rPr>
              <a:t>would you like to</a:t>
            </a:r>
            <a:r>
              <a:rPr lang="en-ID" sz="2100" dirty="0">
                <a:effectLst/>
                <a:latin typeface="Cambria" panose="02040503050406030204" pitchFamily="18" charset="0"/>
              </a:rPr>
              <a:t> compare? </a:t>
            </a:r>
            <a:r>
              <a:rPr lang="en-ID" sz="2100" b="1" dirty="0">
                <a:effectLst/>
                <a:latin typeface="Cambria" panose="02040503050406030204" pitchFamily="18" charset="0"/>
              </a:rPr>
              <a:t>RATES.</a:t>
            </a:r>
          </a:p>
          <a:p>
            <a:pPr marL="584200" indent="-347663" defTabSz="16891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100" dirty="0">
                <a:latin typeface="Cambria" panose="02040503050406030204" pitchFamily="18" charset="0"/>
              </a:rPr>
              <a:t>What adjective(s) can you use to compare the attribute? </a:t>
            </a:r>
            <a:r>
              <a:rPr lang="en-ID" sz="2100" b="1" dirty="0">
                <a:latin typeface="Cambria" panose="02040503050406030204" pitchFamily="18" charset="0"/>
              </a:rPr>
              <a:t>HIGH, LOW</a:t>
            </a:r>
          </a:p>
        </p:txBody>
      </p:sp>
    </p:spTree>
    <p:extLst>
      <p:ext uri="{BB962C8B-B14F-4D97-AF65-F5344CB8AC3E}">
        <p14:creationId xmlns:p14="http://schemas.microsoft.com/office/powerpoint/2010/main" val="1638814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C1965D8E-20F4-1BB8-8B86-E427119A7E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6088065"/>
              </p:ext>
            </p:extLst>
          </p:nvPr>
        </p:nvGraphicFramePr>
        <p:xfrm>
          <a:off x="363256" y="1236428"/>
          <a:ext cx="10261600" cy="2571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Pentagon 1">
            <a:extLst>
              <a:ext uri="{FF2B5EF4-FFF2-40B4-BE49-F238E27FC236}">
                <a16:creationId xmlns:a16="http://schemas.microsoft.com/office/drawing/2014/main" id="{E2E0C887-17BC-6408-2F44-64A301F9B180}"/>
              </a:ext>
            </a:extLst>
          </p:cNvPr>
          <p:cNvSpPr/>
          <p:nvPr/>
        </p:nvSpPr>
        <p:spPr>
          <a:xfrm>
            <a:off x="363256" y="379493"/>
            <a:ext cx="9832108" cy="683471"/>
          </a:xfrm>
          <a:prstGeom prst="homePlat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Common Mistakes</a:t>
            </a:r>
            <a:endParaRPr lang="en-US" sz="3500" b="1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1C0C989-4443-8EB7-2C28-551E09808ADA}"/>
              </a:ext>
            </a:extLst>
          </p:cNvPr>
          <p:cNvGrpSpPr/>
          <p:nvPr/>
        </p:nvGrpSpPr>
        <p:grpSpPr>
          <a:xfrm>
            <a:off x="3399020" y="4065894"/>
            <a:ext cx="1995762" cy="832311"/>
            <a:chOff x="3327256" y="2792885"/>
            <a:chExt cx="1995762" cy="83231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4D747F3-E742-A66A-F38C-A4931E4A2AB2}"/>
                </a:ext>
              </a:extLst>
            </p:cNvPr>
            <p:cNvGrpSpPr/>
            <p:nvPr/>
          </p:nvGrpSpPr>
          <p:grpSpPr>
            <a:xfrm>
              <a:off x="3327256" y="2792885"/>
              <a:ext cx="1554157" cy="832311"/>
              <a:chOff x="633483" y="2533267"/>
              <a:chExt cx="1554157" cy="832311"/>
            </a:xfrm>
            <a:solidFill>
              <a:srgbClr val="FFFF00"/>
            </a:solidFill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825C3546-725E-77A2-4334-E568767D9B7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33483" y="2533267"/>
                <a:ext cx="871370" cy="832311"/>
              </a:xfrm>
              <a:prstGeom prst="ellipse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200" b="1" dirty="0">
                    <a:solidFill>
                      <a:schemeClr val="tx1"/>
                    </a:solidFill>
                  </a:rPr>
                  <a:t>A</a:t>
                </a:r>
              </a:p>
            </p:txBody>
          </p:sp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9A7BB9DE-23E1-AA15-F18A-42B4DD8725C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581471" y="2672801"/>
                <a:ext cx="606169" cy="578999"/>
              </a:xfrm>
              <a:prstGeom prst="ellipse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</a:rPr>
                  <a:t>B</a:t>
                </a:r>
              </a:p>
            </p:txBody>
          </p:sp>
        </p:grp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09C04AE-33C6-1463-FFB5-B63BC3259DE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63982" y="3119519"/>
              <a:ext cx="359036" cy="33005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B55C6F-23C1-F31A-DDDF-61E8286052A8}"/>
              </a:ext>
            </a:extLst>
          </p:cNvPr>
          <p:cNvGrpSpPr/>
          <p:nvPr/>
        </p:nvGrpSpPr>
        <p:grpSpPr>
          <a:xfrm>
            <a:off x="245134" y="5864696"/>
            <a:ext cx="5028324" cy="430887"/>
            <a:chOff x="189916" y="5500728"/>
            <a:chExt cx="5028324" cy="43088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4CB3B60-34F8-871B-32B3-6FEC572C23B5}"/>
                </a:ext>
              </a:extLst>
            </p:cNvPr>
            <p:cNvSpPr txBox="1"/>
            <p:nvPr/>
          </p:nvSpPr>
          <p:spPr>
            <a:xfrm>
              <a:off x="189916" y="5500728"/>
              <a:ext cx="1753114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latin typeface="Cambria" panose="02040503050406030204" pitchFamily="18" charset="0"/>
                </a:rPr>
                <a:t>1) Circle B is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850AFEF-0045-A6B8-2DB3-CCEEFA6116DC}"/>
                </a:ext>
              </a:extLst>
            </p:cNvPr>
            <p:cNvSpPr txBox="1"/>
            <p:nvPr/>
          </p:nvSpPr>
          <p:spPr>
            <a:xfrm>
              <a:off x="1850722" y="5500728"/>
              <a:ext cx="167639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latin typeface="Cambria" panose="02040503050406030204" pitchFamily="18" charset="0"/>
                </a:rPr>
                <a:t>more bigger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F4F2A04-3AE0-2903-DE53-2998B7BBF9D4}"/>
                </a:ext>
              </a:extLst>
            </p:cNvPr>
            <p:cNvSpPr txBox="1"/>
            <p:nvPr/>
          </p:nvSpPr>
          <p:spPr>
            <a:xfrm>
              <a:off x="3465126" y="5500728"/>
              <a:ext cx="1753114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latin typeface="Cambria" panose="02040503050406030204" pitchFamily="18" charset="0"/>
                </a:rPr>
                <a:t>than Circle C.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E2C137D-32BF-0415-3CAF-403E46A3BBB3}"/>
              </a:ext>
            </a:extLst>
          </p:cNvPr>
          <p:cNvSpPr txBox="1"/>
          <p:nvPr/>
        </p:nvSpPr>
        <p:spPr>
          <a:xfrm>
            <a:off x="462765" y="4235557"/>
            <a:ext cx="26937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0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“bigger” is correct, but “more bigger” is not. </a:t>
            </a:r>
            <a:endParaRPr lang="en-ID" sz="2000" dirty="0">
              <a:latin typeface="Cambria" panose="02040503050406030204" pitchFamily="18" charset="0"/>
            </a:endParaRPr>
          </a:p>
        </p:txBody>
      </p:sp>
      <p:cxnSp>
        <p:nvCxnSpPr>
          <p:cNvPr id="20" name="Curved Connector 19">
            <a:extLst>
              <a:ext uri="{FF2B5EF4-FFF2-40B4-BE49-F238E27FC236}">
                <a16:creationId xmlns:a16="http://schemas.microsoft.com/office/drawing/2014/main" id="{267AEC80-3EAA-3417-6C92-ADFCB7DE64AA}"/>
              </a:ext>
            </a:extLst>
          </p:cNvPr>
          <p:cNvCxnSpPr>
            <a:cxnSpLocks/>
            <a:stCxn id="15" idx="2"/>
            <a:endCxn id="11" idx="0"/>
          </p:cNvCxnSpPr>
          <p:nvPr/>
        </p:nvCxnSpPr>
        <p:spPr>
          <a:xfrm rot="16200000" flipH="1">
            <a:off x="1816275" y="4936830"/>
            <a:ext cx="921253" cy="934478"/>
          </a:xfrm>
          <a:prstGeom prst="curvedConnector3">
            <a:avLst/>
          </a:prstGeom>
          <a:ln w="3810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E343B1C-9394-249B-5061-4AA02F5EBED0}"/>
              </a:ext>
            </a:extLst>
          </p:cNvPr>
          <p:cNvGrpSpPr/>
          <p:nvPr/>
        </p:nvGrpSpPr>
        <p:grpSpPr>
          <a:xfrm>
            <a:off x="4966256" y="5262927"/>
            <a:ext cx="3957997" cy="430887"/>
            <a:chOff x="363257" y="5500728"/>
            <a:chExt cx="3129927" cy="430887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D91F6F0-0F5C-F9DE-8469-07B3F81FAACB}"/>
                </a:ext>
              </a:extLst>
            </p:cNvPr>
            <p:cNvSpPr txBox="1"/>
            <p:nvPr/>
          </p:nvSpPr>
          <p:spPr>
            <a:xfrm>
              <a:off x="363257" y="5500728"/>
              <a:ext cx="1338474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latin typeface="Cambria" panose="02040503050406030204" pitchFamily="18" charset="0"/>
                </a:rPr>
                <a:t>2) Circle B is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51DC23F-0FD9-5F16-CA06-CE07E21B468C}"/>
                </a:ext>
              </a:extLst>
            </p:cNvPr>
            <p:cNvSpPr txBox="1"/>
            <p:nvPr/>
          </p:nvSpPr>
          <p:spPr>
            <a:xfrm>
              <a:off x="1701731" y="5500728"/>
              <a:ext cx="179145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latin typeface="Cambria" panose="02040503050406030204" pitchFamily="18" charset="0"/>
                </a:rPr>
                <a:t>the most biggest.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07EBF986-9A56-38A0-C8F8-DED5EF990E0D}"/>
              </a:ext>
            </a:extLst>
          </p:cNvPr>
          <p:cNvSpPr txBox="1"/>
          <p:nvPr/>
        </p:nvSpPr>
        <p:spPr>
          <a:xfrm>
            <a:off x="5795773" y="4051164"/>
            <a:ext cx="3991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000" dirty="0">
                <a:solidFill>
                  <a:srgbClr val="21211E"/>
                </a:solidFill>
                <a:latin typeface="Cambria" panose="02040503050406030204" pitchFamily="18" charset="0"/>
              </a:rPr>
              <a:t>“b</a:t>
            </a:r>
            <a:r>
              <a:rPr lang="en-ID" sz="20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iggest” is already a superlative adjective so “most” is unnecessary. </a:t>
            </a:r>
            <a:endParaRPr lang="en-ID" sz="2000" dirty="0">
              <a:latin typeface="Cambria" panose="02040503050406030204" pitchFamily="18" charset="0"/>
            </a:endParaRPr>
          </a:p>
        </p:txBody>
      </p:sp>
      <p:cxnSp>
        <p:nvCxnSpPr>
          <p:cNvPr id="28" name="Curved Connector 27">
            <a:extLst>
              <a:ext uri="{FF2B5EF4-FFF2-40B4-BE49-F238E27FC236}">
                <a16:creationId xmlns:a16="http://schemas.microsoft.com/office/drawing/2014/main" id="{53A4F9F2-8345-1FB8-D2CD-5C4580466E8F}"/>
              </a:ext>
            </a:extLst>
          </p:cNvPr>
          <p:cNvCxnSpPr>
            <a:cxnSpLocks/>
          </p:cNvCxnSpPr>
          <p:nvPr/>
        </p:nvCxnSpPr>
        <p:spPr>
          <a:xfrm rot="10800000" flipV="1">
            <a:off x="7194170" y="4797521"/>
            <a:ext cx="451058" cy="426934"/>
          </a:xfrm>
          <a:prstGeom prst="curvedConnector2">
            <a:avLst/>
          </a:prstGeom>
          <a:ln w="3810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70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25"/>
    </mc:Choice>
    <mc:Fallback xmlns="">
      <p:transition spd="slow" advTm="174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P spid="15" grpId="0"/>
      <p:bldP spid="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F34460-3332-22C1-AD0A-DF8B6EE7B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54A6836E-C603-43CB-9DA7-89D8E3FA3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6007DD-F9BF-4F0F-B8C6-C514B2841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23A7F7-EB6F-CDE1-31AB-491481782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1321056"/>
            <a:ext cx="10684151" cy="1991979"/>
          </a:xfrm>
        </p:spPr>
        <p:txBody>
          <a:bodyPr anchor="b">
            <a:normAutofit/>
          </a:bodyPr>
          <a:lstStyle/>
          <a:p>
            <a:r>
              <a:rPr lang="en-US" sz="5200" dirty="0">
                <a:solidFill>
                  <a:schemeClr val="tx2"/>
                </a:solidFill>
                <a:latin typeface="Cambria" panose="02040503050406030204" pitchFamily="18" charset="0"/>
              </a:rPr>
              <a:t>Displaying Data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A0FAFCA-5C96-453B-83B7-A9AEF7F18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A0F84AE-A24D-4353-B1BA-BD80DAA38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F093259-3E74-43A1-944B-B106C8105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AA28A35-1E54-4054-BB95-42FAFA13A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BA3A17F-F3BD-4B94-9CC8-006700210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D0398DD-AD75-4E2B-A3C6-35073082A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456265" y="3658536"/>
            <a:ext cx="3655725" cy="2743201"/>
            <a:chOff x="-305" y="-1"/>
            <a:chExt cx="3832880" cy="2876136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E4F247-A844-4CD1-A37E-B7EA0DA2D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2387B1B-D4D3-493F-8D7A-C7A89DBD4A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3404477-1F13-4859-84DA-12A303AC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B8C62FD-B708-4F00-80BB-1250C6011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9986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D6C96-0B84-03AF-8FB8-87B0CC4CB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25A44-8895-5B1C-EDC5-D216F1995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668198"/>
            <a:ext cx="6261100" cy="1646502"/>
          </a:xfrm>
        </p:spPr>
        <p:txBody>
          <a:bodyPr>
            <a:noAutofit/>
          </a:bodyPr>
          <a:lstStyle/>
          <a:p>
            <a:r>
              <a:rPr lang="en-US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The common method of displaying data is using tables.</a:t>
            </a:r>
          </a:p>
          <a:p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</a:t>
            </a:r>
            <a:r>
              <a:rPr lang="en-GB" sz="22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table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is a convenient way to show large amount of data  in a small space</a:t>
            </a:r>
            <a:r>
              <a:rPr lang="en-ID" sz="2200" dirty="0">
                <a:effectLst/>
              </a:rPr>
              <a:t> </a:t>
            </a:r>
            <a:endParaRPr lang="en-ID" sz="2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2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9CCFE135-8B0D-B440-6B86-2AA3E086C36C}"/>
              </a:ext>
            </a:extLst>
          </p:cNvPr>
          <p:cNvSpPr/>
          <p:nvPr/>
        </p:nvSpPr>
        <p:spPr>
          <a:xfrm>
            <a:off x="508000" y="492915"/>
            <a:ext cx="10515600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Displaying Data Comparisons</a:t>
            </a:r>
            <a:endParaRPr lang="en-US" sz="3600" b="1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2900A7C-722C-164F-2780-1250819CDC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853353"/>
              </p:ext>
            </p:extLst>
          </p:nvPr>
        </p:nvGraphicFramePr>
        <p:xfrm>
          <a:off x="7142444" y="1596355"/>
          <a:ext cx="3382028" cy="2653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1647">
                  <a:extLst>
                    <a:ext uri="{9D8B030D-6E8A-4147-A177-3AD203B41FA5}">
                      <a16:colId xmlns:a16="http://schemas.microsoft.com/office/drawing/2014/main" val="1433218975"/>
                    </a:ext>
                  </a:extLst>
                </a:gridCol>
                <a:gridCol w="1640381">
                  <a:extLst>
                    <a:ext uri="{9D8B030D-6E8A-4147-A177-3AD203B41FA5}">
                      <a16:colId xmlns:a16="http://schemas.microsoft.com/office/drawing/2014/main" val="3748481745"/>
                    </a:ext>
                  </a:extLst>
                </a:gridCol>
              </a:tblGrid>
              <a:tr h="81643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Business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Rate/ hour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143945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 err="1">
                          <a:latin typeface="Cambria" panose="02040503050406030204" pitchFamily="18" charset="0"/>
                        </a:rPr>
                        <a:t>Oke</a:t>
                      </a:r>
                      <a:r>
                        <a:rPr lang="en-US" sz="2100" dirty="0">
                          <a:latin typeface="Cambria" panose="02040503050406030204" pitchFamily="18" charset="0"/>
                        </a:rPr>
                        <a:t> Math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200.000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469822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Best Tutoring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150.000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58239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Pasti Lulus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175.000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54704"/>
                  </a:ext>
                </a:extLst>
              </a:tr>
              <a:tr h="45924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Best Math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100" dirty="0">
                          <a:latin typeface="Cambria" panose="02040503050406030204" pitchFamily="18" charset="0"/>
                        </a:rPr>
                        <a:t>IDR 200.000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71708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BB87BFF-F711-76E9-92AB-0D6A23507725}"/>
              </a:ext>
            </a:extLst>
          </p:cNvPr>
          <p:cNvSpPr txBox="1"/>
          <p:nvPr/>
        </p:nvSpPr>
        <p:spPr>
          <a:xfrm>
            <a:off x="508000" y="3934938"/>
            <a:ext cx="609600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Othe than tables, you can display your comparisons not only in text, but in a more attractive way!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Use visually attractive form, such as charts/ diagram.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19712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8C64E6-0572-D018-D381-2C0844176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9E88-0D4D-8831-1BB8-F857E57DA4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278" y="1452491"/>
            <a:ext cx="5673981" cy="770009"/>
          </a:xfrm>
        </p:spPr>
        <p:txBody>
          <a:bodyPr>
            <a:normAutofit/>
          </a:bodyPr>
          <a:lstStyle/>
          <a:p>
            <a:r>
              <a:rPr lang="en-GB" sz="20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(vertical or horizontal)</a:t>
            </a:r>
            <a:r>
              <a:rPr lang="en-GB" sz="20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bar chart</a:t>
            </a:r>
            <a:r>
              <a:rPr lang="en-GB" sz="20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is used to compare </a:t>
            </a:r>
            <a:r>
              <a:rPr lang="en-GB" sz="2000" b="1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unlike</a:t>
            </a:r>
            <a:r>
              <a:rPr lang="en-GB" sz="20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(</a:t>
            </a:r>
            <a:r>
              <a:rPr lang="en-GB" sz="2000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different</a:t>
            </a:r>
            <a:r>
              <a:rPr lang="en-GB" sz="20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) items</a:t>
            </a: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DF224DC2-84E7-E53E-402D-C6A8D770E6AA}"/>
              </a:ext>
            </a:extLst>
          </p:cNvPr>
          <p:cNvSpPr/>
          <p:nvPr/>
        </p:nvSpPr>
        <p:spPr>
          <a:xfrm>
            <a:off x="329279" y="351869"/>
            <a:ext cx="6592221" cy="8726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Types of Chart</a:t>
            </a:r>
            <a:endParaRPr lang="en-US" sz="3600" b="1" dirty="0"/>
          </a:p>
        </p:txBody>
      </p:sp>
      <p:pic>
        <p:nvPicPr>
          <p:cNvPr id="12" name="Picture 11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111B5E8D-023F-99E0-220C-7A2FF965C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160" y="2332542"/>
            <a:ext cx="4809752" cy="2340000"/>
          </a:xfrm>
          <a:prstGeom prst="rect">
            <a:avLst/>
          </a:prstGeom>
        </p:spPr>
      </p:pic>
      <p:pic>
        <p:nvPicPr>
          <p:cNvPr id="13" name="Picture 12" descr="A picture containing screenshot, line, plot, font&#10;&#10;Description automatically generated">
            <a:extLst>
              <a:ext uri="{FF2B5EF4-FFF2-40B4-BE49-F238E27FC236}">
                <a16:creationId xmlns:a16="http://schemas.microsoft.com/office/drawing/2014/main" id="{742E4DCF-6614-3CDE-745A-897AA211A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21499" y="2296910"/>
            <a:ext cx="3946264" cy="23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930D055-56CC-D070-9365-DBD6549350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14" t="18439" r="2809" b="26250"/>
          <a:stretch/>
        </p:blipFill>
        <p:spPr bwMode="auto">
          <a:xfrm>
            <a:off x="4885371" y="5016810"/>
            <a:ext cx="4072255" cy="15227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oel="http://schemas.microsoft.com/office/2019/extlst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22ECDA-2989-CCE6-0BC6-B77D7CB2B6FB}"/>
              </a:ext>
            </a:extLst>
          </p:cNvPr>
          <p:cNvSpPr txBox="1"/>
          <p:nvPr/>
        </p:nvSpPr>
        <p:spPr>
          <a:xfrm>
            <a:off x="329278" y="5189609"/>
            <a:ext cx="4458622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</a:t>
            </a:r>
            <a:r>
              <a:rPr lang="en-GB" sz="21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pie chart</a:t>
            </a:r>
            <a:r>
              <a:rPr lang="en-GB" sz="21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displays the </a:t>
            </a:r>
            <a:r>
              <a:rPr lang="en-GB" sz="2100" b="1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size</a:t>
            </a:r>
            <a:r>
              <a:rPr lang="en-GB" sz="21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of each part as a percentage of a </a:t>
            </a:r>
            <a:r>
              <a:rPr lang="en-GB" sz="2100" b="1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whole.</a:t>
            </a:r>
            <a:endParaRPr lang="en-ID" sz="21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48D672-2A31-C610-450E-8BD1C3AD19ED}"/>
              </a:ext>
            </a:extLst>
          </p:cNvPr>
          <p:cNvSpPr txBox="1"/>
          <p:nvPr/>
        </p:nvSpPr>
        <p:spPr>
          <a:xfrm>
            <a:off x="5766722" y="1434725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</a:t>
            </a:r>
            <a:r>
              <a:rPr lang="en-GB" sz="21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line chart</a:t>
            </a:r>
            <a:r>
              <a:rPr lang="en-GB" sz="21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depicts changes over a period of time, showing data and trends</a:t>
            </a:r>
          </a:p>
        </p:txBody>
      </p:sp>
    </p:spTree>
    <p:extLst>
      <p:ext uri="{BB962C8B-B14F-4D97-AF65-F5344CB8AC3E}">
        <p14:creationId xmlns:p14="http://schemas.microsoft.com/office/powerpoint/2010/main" val="6285793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FB6EF-6566-4DA7-0821-0EBC6279D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03E51306-031F-CE5A-0165-EBE281C0BFBF}"/>
              </a:ext>
            </a:extLst>
          </p:cNvPr>
          <p:cNvSpPr/>
          <p:nvPr/>
        </p:nvSpPr>
        <p:spPr>
          <a:xfrm>
            <a:off x="551145" y="496776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How to Create Charts?</a:t>
            </a:r>
            <a:endParaRPr lang="en-US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4C1B64-5C2A-7010-DE13-339C0EDAF694}"/>
              </a:ext>
            </a:extLst>
          </p:cNvPr>
          <p:cNvSpPr txBox="1"/>
          <p:nvPr/>
        </p:nvSpPr>
        <p:spPr>
          <a:xfrm>
            <a:off x="551145" y="1450275"/>
            <a:ext cx="983210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You can use Microsoft Excel to create charts.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EE84D95-6E0C-825C-B242-1BD247EDA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81" y="2443542"/>
            <a:ext cx="7772400" cy="20762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EBA2120-8FBB-3CD8-3F11-7FDB3029DC4A}"/>
              </a:ext>
            </a:extLst>
          </p:cNvPr>
          <p:cNvSpPr txBox="1"/>
          <p:nvPr/>
        </p:nvSpPr>
        <p:spPr>
          <a:xfrm>
            <a:off x="568890" y="1907309"/>
            <a:ext cx="983210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1. In Excel, input your data.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1C4496E-617B-EADB-D26C-829D4F45035A}"/>
              </a:ext>
            </a:extLst>
          </p:cNvPr>
          <p:cNvSpPr/>
          <p:nvPr/>
        </p:nvSpPr>
        <p:spPr>
          <a:xfrm>
            <a:off x="966781" y="3766169"/>
            <a:ext cx="4131692" cy="858982"/>
          </a:xfrm>
          <a:prstGeom prst="ellips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D1A2B33-3E13-ABC2-A382-829C3592E140}"/>
              </a:ext>
            </a:extLst>
          </p:cNvPr>
          <p:cNvSpPr>
            <a:spLocks noChangeAspect="1"/>
          </p:cNvSpPr>
          <p:nvPr/>
        </p:nvSpPr>
        <p:spPr>
          <a:xfrm rot="13524544" flipV="1">
            <a:off x="2738611" y="4975195"/>
            <a:ext cx="2444666" cy="1261691"/>
          </a:xfrm>
          <a:prstGeom prst="arc">
            <a:avLst>
              <a:gd name="adj1" fmla="val 18642093"/>
              <a:gd name="adj2" fmla="val 20617739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84238A-F587-340C-C77E-863BFA30AF6C}"/>
              </a:ext>
            </a:extLst>
          </p:cNvPr>
          <p:cNvSpPr txBox="1"/>
          <p:nvPr/>
        </p:nvSpPr>
        <p:spPr>
          <a:xfrm>
            <a:off x="3960944" y="4707435"/>
            <a:ext cx="163167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your data.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36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982A9-5EA4-3018-E647-DE9251F8B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C762BDB3-3AFC-11FA-6695-79015D54805A}"/>
              </a:ext>
            </a:extLst>
          </p:cNvPr>
          <p:cNvSpPr/>
          <p:nvPr/>
        </p:nvSpPr>
        <p:spPr>
          <a:xfrm>
            <a:off x="551145" y="337390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How to Create Charts?</a:t>
            </a:r>
            <a:endParaRPr lang="en-US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2E3CE2-66A3-ED24-3ADF-F3C51436A3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966781" y="2332151"/>
            <a:ext cx="7394410" cy="20762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0D580DF-FE8F-C602-579E-E0C054EF90C8}"/>
              </a:ext>
            </a:extLst>
          </p:cNvPr>
          <p:cNvSpPr txBox="1"/>
          <p:nvPr/>
        </p:nvSpPr>
        <p:spPr>
          <a:xfrm>
            <a:off x="551145" y="1477474"/>
            <a:ext cx="983210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2. Select your data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378BC472-77D0-1874-E30B-5B4E953D9B51}"/>
              </a:ext>
            </a:extLst>
          </p:cNvPr>
          <p:cNvSpPr>
            <a:spLocks noChangeAspect="1"/>
          </p:cNvSpPr>
          <p:nvPr/>
        </p:nvSpPr>
        <p:spPr>
          <a:xfrm rot="13524544" flipV="1">
            <a:off x="3937100" y="4244071"/>
            <a:ext cx="2444666" cy="1261691"/>
          </a:xfrm>
          <a:prstGeom prst="arc">
            <a:avLst>
              <a:gd name="adj1" fmla="val 18642093"/>
              <a:gd name="adj2" fmla="val 20617739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D20ED9-7691-7D06-405A-14A392F4E4F2}"/>
              </a:ext>
            </a:extLst>
          </p:cNvPr>
          <p:cNvSpPr txBox="1"/>
          <p:nvPr/>
        </p:nvSpPr>
        <p:spPr>
          <a:xfrm>
            <a:off x="5159432" y="3977527"/>
            <a:ext cx="343592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Block all the selected columns and rows containing your data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52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0D0D7D-8DE7-1F98-161B-178B852AB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9F08A50F-3660-C3D2-19EC-01B7C381E5E0}"/>
              </a:ext>
            </a:extLst>
          </p:cNvPr>
          <p:cNvSpPr/>
          <p:nvPr/>
        </p:nvSpPr>
        <p:spPr>
          <a:xfrm>
            <a:off x="382274" y="337389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How to Create Charts?</a:t>
            </a:r>
            <a:endParaRPr lang="en-US" sz="36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8325E1-1723-EC80-F0DD-017900E0F8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9101" b="6214"/>
          <a:stretch/>
        </p:blipFill>
        <p:spPr>
          <a:xfrm>
            <a:off x="632190" y="2309441"/>
            <a:ext cx="5079511" cy="262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3DD77A-30FF-DFEB-4EC1-F1F657F58922}"/>
              </a:ext>
            </a:extLst>
          </p:cNvPr>
          <p:cNvSpPr txBox="1"/>
          <p:nvPr/>
        </p:nvSpPr>
        <p:spPr>
          <a:xfrm>
            <a:off x="382274" y="1662038"/>
            <a:ext cx="38483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3. Click Insert Tab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744EB823-9387-BFDF-F2DE-3FDF8774EE4D}"/>
              </a:ext>
            </a:extLst>
          </p:cNvPr>
          <p:cNvSpPr>
            <a:spLocks noChangeAspect="1"/>
          </p:cNvSpPr>
          <p:nvPr/>
        </p:nvSpPr>
        <p:spPr>
          <a:xfrm rot="11187062" flipV="1">
            <a:off x="1167721" y="1628049"/>
            <a:ext cx="2547800" cy="2876092"/>
          </a:xfrm>
          <a:prstGeom prst="arc">
            <a:avLst>
              <a:gd name="adj1" fmla="val 19234124"/>
              <a:gd name="adj2" fmla="val 20617739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2E8E2E-0737-01DB-283B-E68DB435B0E7}"/>
              </a:ext>
            </a:extLst>
          </p:cNvPr>
          <p:cNvSpPr txBox="1"/>
          <p:nvPr/>
        </p:nvSpPr>
        <p:spPr>
          <a:xfrm>
            <a:off x="7694691" y="1766984"/>
            <a:ext cx="411503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4. Click recommended charts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pic>
        <p:nvPicPr>
          <p:cNvPr id="4" name="Picture 3" descr="A screenshot of a spreadsheet&#10;&#10;AI-generated content may be incorrect.">
            <a:extLst>
              <a:ext uri="{FF2B5EF4-FFF2-40B4-BE49-F238E27FC236}">
                <a16:creationId xmlns:a16="http://schemas.microsoft.com/office/drawing/2014/main" id="{690382DF-416A-8F8B-FBCD-79B302AB7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3727" y="2381441"/>
            <a:ext cx="5020156" cy="2484000"/>
          </a:xfrm>
          <a:prstGeom prst="rect">
            <a:avLst/>
          </a:prstGeom>
        </p:spPr>
      </p:pic>
      <p:sp>
        <p:nvSpPr>
          <p:cNvPr id="6" name="Arc 5">
            <a:extLst>
              <a:ext uri="{FF2B5EF4-FFF2-40B4-BE49-F238E27FC236}">
                <a16:creationId xmlns:a16="http://schemas.microsoft.com/office/drawing/2014/main" id="{406DC540-7B21-C37E-D1DB-0F10616AD61D}"/>
              </a:ext>
            </a:extLst>
          </p:cNvPr>
          <p:cNvSpPr>
            <a:spLocks noChangeAspect="1"/>
          </p:cNvSpPr>
          <p:nvPr/>
        </p:nvSpPr>
        <p:spPr>
          <a:xfrm rot="9711769" flipV="1">
            <a:off x="10360233" y="2096830"/>
            <a:ext cx="2028999" cy="4631247"/>
          </a:xfrm>
          <a:prstGeom prst="arc">
            <a:avLst>
              <a:gd name="adj1" fmla="val 16286693"/>
              <a:gd name="adj2" fmla="val 17195891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478A2F-3474-F89B-3AC6-8C7E988EC405}"/>
              </a:ext>
            </a:extLst>
          </p:cNvPr>
          <p:cNvSpPr txBox="1"/>
          <p:nvPr/>
        </p:nvSpPr>
        <p:spPr>
          <a:xfrm>
            <a:off x="6088629" y="5054806"/>
            <a:ext cx="543281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b="1" u="sng" dirty="0">
                <a:latin typeface="Cambria" panose="02040503050406030204" pitchFamily="18" charset="0"/>
              </a:rPr>
              <a:t>Note: </a:t>
            </a:r>
            <a:r>
              <a:rPr lang="en-US" sz="2200" dirty="0">
                <a:effectLst/>
                <a:latin typeface="Cambria" panose="02040503050406030204" pitchFamily="18" charset="0"/>
              </a:rPr>
              <a:t>You can choose from one of the </a:t>
            </a:r>
            <a:r>
              <a:rPr lang="en-US" sz="2200" dirty="0">
                <a:latin typeface="Cambria" panose="02040503050406030204" pitchFamily="18" charset="0"/>
              </a:rPr>
              <a:t>recommended charts. However, if you’d like to make your own, see step no. 5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5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70461-8BCC-4D39-FF25-91A8C4B19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584CD8F5-B250-6F69-755D-0FC5A0EE8CAE}"/>
              </a:ext>
            </a:extLst>
          </p:cNvPr>
          <p:cNvSpPr/>
          <p:nvPr/>
        </p:nvSpPr>
        <p:spPr>
          <a:xfrm>
            <a:off x="382274" y="337389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How to Create Charts?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E13767-2569-B015-8E8F-F53307D6558F}"/>
              </a:ext>
            </a:extLst>
          </p:cNvPr>
          <p:cNvSpPr txBox="1"/>
          <p:nvPr/>
        </p:nvSpPr>
        <p:spPr>
          <a:xfrm>
            <a:off x="382274" y="1515097"/>
            <a:ext cx="411503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5. Click one of these tabs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pic>
        <p:nvPicPr>
          <p:cNvPr id="4" name="Picture 3" descr="A screenshot of a spreadsheet&#10;&#10;AI-generated content may be incorrect.">
            <a:extLst>
              <a:ext uri="{FF2B5EF4-FFF2-40B4-BE49-F238E27FC236}">
                <a16:creationId xmlns:a16="http://schemas.microsoft.com/office/drawing/2014/main" id="{D06E2E63-71F5-015E-D3A3-6ECE09A433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72" y="1973222"/>
            <a:ext cx="6184252" cy="3060000"/>
          </a:xfrm>
          <a:prstGeom prst="rect">
            <a:avLst/>
          </a:prstGeom>
        </p:spPr>
      </p:pic>
      <p:sp>
        <p:nvSpPr>
          <p:cNvPr id="6" name="Arc 5">
            <a:extLst>
              <a:ext uri="{FF2B5EF4-FFF2-40B4-BE49-F238E27FC236}">
                <a16:creationId xmlns:a16="http://schemas.microsoft.com/office/drawing/2014/main" id="{1B60F7B4-909E-F504-4D99-730AB7896552}"/>
              </a:ext>
            </a:extLst>
          </p:cNvPr>
          <p:cNvSpPr>
            <a:spLocks noChangeAspect="1"/>
          </p:cNvSpPr>
          <p:nvPr/>
        </p:nvSpPr>
        <p:spPr>
          <a:xfrm rot="15846045" flipV="1">
            <a:off x="4138530" y="561920"/>
            <a:ext cx="2028999" cy="5594777"/>
          </a:xfrm>
          <a:prstGeom prst="arc">
            <a:avLst>
              <a:gd name="adj1" fmla="val 15976228"/>
              <a:gd name="adj2" fmla="val 17195891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F0A254-7220-B773-833E-C8DE86DE8E8E}"/>
              </a:ext>
            </a:extLst>
          </p:cNvPr>
          <p:cNvSpPr txBox="1"/>
          <p:nvPr/>
        </p:nvSpPr>
        <p:spPr>
          <a:xfrm>
            <a:off x="6759189" y="3319200"/>
            <a:ext cx="457809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effectLst/>
                <a:latin typeface="Cambria" panose="02040503050406030204" pitchFamily="18" charset="0"/>
              </a:rPr>
              <a:t>You can select one of these chart icons.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2D3DB067-4F16-5F76-3083-196E84B521B1}"/>
              </a:ext>
            </a:extLst>
          </p:cNvPr>
          <p:cNvSpPr/>
          <p:nvPr/>
        </p:nvSpPr>
        <p:spPr>
          <a:xfrm>
            <a:off x="5153030" y="1856538"/>
            <a:ext cx="2036991" cy="1572462"/>
          </a:xfrm>
          <a:prstGeom prst="ellips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3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EE9E8-F67D-CA70-8395-5FC551293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20BF08AE-F219-D173-30EF-1AEAC920D991}"/>
              </a:ext>
            </a:extLst>
          </p:cNvPr>
          <p:cNvSpPr/>
          <p:nvPr/>
        </p:nvSpPr>
        <p:spPr>
          <a:xfrm>
            <a:off x="382274" y="383883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How to Create Charts?</a:t>
            </a:r>
            <a:endParaRPr lang="en-US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1AF7FC-1760-28B0-B116-67ECBB014603}"/>
              </a:ext>
            </a:extLst>
          </p:cNvPr>
          <p:cNvSpPr txBox="1"/>
          <p:nvPr/>
        </p:nvSpPr>
        <p:spPr>
          <a:xfrm>
            <a:off x="382274" y="1452343"/>
            <a:ext cx="411503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latin typeface="Cambria" panose="02040503050406030204" pitchFamily="18" charset="0"/>
              </a:rPr>
              <a:t>6. Your chart is ready!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F2DBB4-19C6-F511-4ADA-3022496279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017322" y="1968956"/>
            <a:ext cx="5635629" cy="442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A1C9F6-354D-8475-EA27-3AD28E616E3A}"/>
              </a:ext>
            </a:extLst>
          </p:cNvPr>
          <p:cNvSpPr txBox="1"/>
          <p:nvPr/>
        </p:nvSpPr>
        <p:spPr>
          <a:xfrm>
            <a:off x="7919922" y="2582518"/>
            <a:ext cx="354882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b="1" u="sng" dirty="0">
                <a:latin typeface="Cambria" panose="02040503050406030204" pitchFamily="18" charset="0"/>
              </a:rPr>
              <a:t>Notes:</a:t>
            </a:r>
          </a:p>
          <a:p>
            <a:pPr marL="47625"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effectLst/>
                <a:latin typeface="Cambria" panose="02040503050406030204" pitchFamily="18" charset="0"/>
              </a:rPr>
              <a:t>Click the “Chart Design” tab to modify your chart.</a:t>
            </a:r>
            <a:endParaRPr lang="en-ID" sz="22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6D34A9FC-C514-E1E6-9D0D-1532686F1CAC}"/>
              </a:ext>
            </a:extLst>
          </p:cNvPr>
          <p:cNvSpPr>
            <a:spLocks noChangeAspect="1"/>
          </p:cNvSpPr>
          <p:nvPr/>
        </p:nvSpPr>
        <p:spPr>
          <a:xfrm rot="14852767" flipV="1">
            <a:off x="4034808" y="1299429"/>
            <a:ext cx="3083062" cy="5104933"/>
          </a:xfrm>
          <a:prstGeom prst="arc">
            <a:avLst>
              <a:gd name="adj1" fmla="val 16286693"/>
              <a:gd name="adj2" fmla="val 20099511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>
            <a:extLst>
              <a:ext uri="{FF2B5EF4-FFF2-40B4-BE49-F238E27FC236}">
                <a16:creationId xmlns:a16="http://schemas.microsoft.com/office/drawing/2014/main" id="{58BC409D-7008-C47C-F6FD-064DD0E6595E}"/>
              </a:ext>
            </a:extLst>
          </p:cNvPr>
          <p:cNvSpPr>
            <a:spLocks noChangeAspect="1"/>
          </p:cNvSpPr>
          <p:nvPr/>
        </p:nvSpPr>
        <p:spPr>
          <a:xfrm rot="14480789" flipH="1">
            <a:off x="-556222" y="345729"/>
            <a:ext cx="7681098" cy="3246454"/>
          </a:xfrm>
          <a:prstGeom prst="arc">
            <a:avLst>
              <a:gd name="adj1" fmla="val 14446203"/>
              <a:gd name="adj2" fmla="val 20099511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26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07B39-1C42-BBAE-4970-2D6D54089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CE279CFB-D5CD-5F8B-B4D7-B152AE798C59}"/>
              </a:ext>
            </a:extLst>
          </p:cNvPr>
          <p:cNvSpPr/>
          <p:nvPr/>
        </p:nvSpPr>
        <p:spPr>
          <a:xfrm>
            <a:off x="551145" y="496776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Home Notes</a:t>
            </a:r>
            <a:endParaRPr lang="en-US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110AAD-9898-B704-55E2-746F4D6E30DB}"/>
              </a:ext>
            </a:extLst>
          </p:cNvPr>
          <p:cNvSpPr txBox="1"/>
          <p:nvPr/>
        </p:nvSpPr>
        <p:spPr>
          <a:xfrm>
            <a:off x="551145" y="1450275"/>
            <a:ext cx="9832108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0525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To make comparisons using English, think of:</a:t>
            </a:r>
          </a:p>
          <a:p>
            <a:pPr marL="1206500" indent="-460375" defTabSz="1689100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</a:rPr>
              <a:t>What attribute(s)/ feature(s) of the objects can we compare? </a:t>
            </a:r>
          </a:p>
          <a:p>
            <a:pPr marL="1206500" indent="-460375" defTabSz="1689100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D" sz="2200" dirty="0">
                <a:latin typeface="Cambria" panose="02040503050406030204" pitchFamily="18" charset="0"/>
              </a:rPr>
              <a:t>What adjective(s) can we use to compare the attributes/</a:t>
            </a:r>
            <a:r>
              <a:rPr lang="en-ID" sz="2200" dirty="0">
                <a:effectLst/>
                <a:latin typeface="Cambria" panose="02040503050406030204" pitchFamily="18" charset="0"/>
              </a:rPr>
              <a:t> features</a:t>
            </a:r>
            <a:r>
              <a:rPr lang="en-ID" sz="2200" dirty="0">
                <a:latin typeface="Cambria" panose="02040503050406030204" pitchFamily="18" charset="0"/>
              </a:rPr>
              <a:t>?</a:t>
            </a:r>
          </a:p>
          <a:p>
            <a:pPr marL="409575" indent="-347663" defTabSz="16891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There are three ways of making comparisons:</a:t>
            </a:r>
          </a:p>
          <a:p>
            <a:pPr marL="1206500" indent="-460375" defTabSz="1689100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</a:rPr>
              <a:t>Comparative</a:t>
            </a:r>
          </a:p>
          <a:p>
            <a:pPr marL="1206500" indent="-460375" defTabSz="1689100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D" sz="2200" dirty="0">
                <a:latin typeface="Cambria" panose="02040503050406030204" pitchFamily="18" charset="0"/>
              </a:rPr>
              <a:t>Superlative</a:t>
            </a:r>
          </a:p>
          <a:p>
            <a:pPr marL="1206500" indent="-460375" defTabSz="1689100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</a:rPr>
              <a:t>Equative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2265617-57BE-F891-533B-17877A4048A4}"/>
              </a:ext>
            </a:extLst>
          </p:cNvPr>
          <p:cNvGrpSpPr>
            <a:grpSpLocks noChangeAspect="1"/>
          </p:cNvGrpSpPr>
          <p:nvPr/>
        </p:nvGrpSpPr>
        <p:grpSpPr>
          <a:xfrm>
            <a:off x="624265" y="5426905"/>
            <a:ext cx="1357896" cy="1116000"/>
            <a:chOff x="988501" y="4946555"/>
            <a:chExt cx="1715514" cy="1466367"/>
          </a:xfrm>
        </p:grpSpPr>
        <p:sp>
          <p:nvSpPr>
            <p:cNvPr id="6" name="Equal 5">
              <a:extLst>
                <a:ext uri="{FF2B5EF4-FFF2-40B4-BE49-F238E27FC236}">
                  <a16:creationId xmlns:a16="http://schemas.microsoft.com/office/drawing/2014/main" id="{5E6A8386-2E5C-5300-F7D5-B0E2484D7A1B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Not Equal 7">
              <a:extLst>
                <a:ext uri="{FF2B5EF4-FFF2-40B4-BE49-F238E27FC236}">
                  <a16:creationId xmlns:a16="http://schemas.microsoft.com/office/drawing/2014/main" id="{1F3E3955-6466-EF35-CCCD-93E9EEEFF08E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" name="Picture 8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9D30B451-E31D-8A29-D976-0A1FDFBC4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15726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C0C8219-D618-1FB2-E24B-7718BDE59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1677776"/>
              </p:ext>
            </p:extLst>
          </p:nvPr>
        </p:nvGraphicFramePr>
        <p:xfrm>
          <a:off x="363256" y="1297278"/>
          <a:ext cx="9557358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957">
                  <a:extLst>
                    <a:ext uri="{9D8B030D-6E8A-4147-A177-3AD203B41FA5}">
                      <a16:colId xmlns:a16="http://schemas.microsoft.com/office/drawing/2014/main" val="1158107336"/>
                    </a:ext>
                  </a:extLst>
                </a:gridCol>
                <a:gridCol w="3002625">
                  <a:extLst>
                    <a:ext uri="{9D8B030D-6E8A-4147-A177-3AD203B41FA5}">
                      <a16:colId xmlns:a16="http://schemas.microsoft.com/office/drawing/2014/main" val="3922671887"/>
                    </a:ext>
                  </a:extLst>
                </a:gridCol>
                <a:gridCol w="2878827">
                  <a:extLst>
                    <a:ext uri="{9D8B030D-6E8A-4147-A177-3AD203B41FA5}">
                      <a16:colId xmlns:a16="http://schemas.microsoft.com/office/drawing/2014/main" val="2841528825"/>
                    </a:ext>
                  </a:extLst>
                </a:gridCol>
                <a:gridCol w="2306949">
                  <a:extLst>
                    <a:ext uri="{9D8B030D-6E8A-4147-A177-3AD203B41FA5}">
                      <a16:colId xmlns:a16="http://schemas.microsoft.com/office/drawing/2014/main" val="13740708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Comparatives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Superlatives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D" sz="2000" dirty="0">
                          <a:effectLst/>
                          <a:latin typeface="Cambria" panose="020405030504060302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Equatives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32828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Function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3190" marR="90170" algn="just">
                        <a:buNone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Comparatives express </a:t>
                      </a:r>
                      <a:r>
                        <a:rPr lang="en-US" sz="2000" u="sng" dirty="0">
                          <a:effectLst/>
                          <a:latin typeface="Cambria" panose="02040503050406030204" pitchFamily="18" charset="0"/>
                        </a:rPr>
                        <a:t>similarities or differences </a:t>
                      </a: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between two things.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Superlatives express </a:t>
                      </a:r>
                      <a:r>
                        <a:rPr lang="en-US" sz="2000" b="1" u="sng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extremes among 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things.</a:t>
                      </a:r>
                      <a:r>
                        <a:rPr lang="en-ID" sz="2000" dirty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Equatives are used when things are </a:t>
                      </a:r>
                      <a:r>
                        <a:rPr lang="en-US" sz="2000" b="1" u="sng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equal.</a:t>
                      </a:r>
                      <a:endParaRPr lang="en-ID" sz="2000" kern="1200" dirty="0">
                        <a:solidFill>
                          <a:schemeClr val="dk1"/>
                        </a:solidFill>
                        <a:effectLst/>
                        <a:latin typeface="Cambria" panose="02040503050406030204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380427"/>
                  </a:ext>
                </a:extLst>
              </a:tr>
              <a:tr h="2501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D" sz="2000" dirty="0">
                          <a:effectLst/>
                          <a:latin typeface="Cambria" panose="020405030504060302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Formula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17512" marR="90170" lvl="0" indent="-34290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adjectives + er + than (for most 1 syllable)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417512" marR="90170" lvl="0" indent="-34290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More/ less than + adjectives (for most two syllables) and long syllable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417512" marR="90170" lvl="0" indent="-34290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When the adjective ends in -</a:t>
                      </a:r>
                      <a:r>
                        <a:rPr lang="en-US" sz="2000" dirty="0" err="1">
                          <a:effectLst/>
                          <a:latin typeface="Cambria" panose="02040503050406030204" pitchFamily="18" charset="0"/>
                        </a:rPr>
                        <a:t>i</a:t>
                      </a: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 sound, add +er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512" marR="90170" lvl="0" indent="-34290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adjectives + </a:t>
                      </a:r>
                      <a:r>
                        <a:rPr lang="en-US" sz="2000" dirty="0" err="1">
                          <a:effectLst/>
                          <a:latin typeface="Cambria" panose="02040503050406030204" pitchFamily="18" charset="0"/>
                        </a:rPr>
                        <a:t>est</a:t>
                      </a: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 (for most 1 syllable)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417512" marR="90170" lvl="0" indent="-34290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Most/ least + adjectives (for most two syllables) and long syllable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417512" marR="90170" lvl="0" indent="-342900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When the adjective ends in -</a:t>
                      </a:r>
                      <a:r>
                        <a:rPr lang="en-US" sz="2000" dirty="0" err="1">
                          <a:effectLst/>
                          <a:latin typeface="Cambria" panose="02040503050406030204" pitchFamily="18" charset="0"/>
                        </a:rPr>
                        <a:t>i</a:t>
                      </a: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 sound, add +</a:t>
                      </a:r>
                      <a:r>
                        <a:rPr lang="en-US" sz="2000" dirty="0" err="1">
                          <a:effectLst/>
                          <a:latin typeface="Cambria" panose="02040503050406030204" pitchFamily="18" charset="0"/>
                        </a:rPr>
                        <a:t>est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8425" marR="90170" lvl="0" indent="0" algn="just">
                        <a:buFont typeface="Symbol" pitchFamily="2" charset="2"/>
                        <a:buNone/>
                        <a:tabLst/>
                      </a:pP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98425" marR="90170" lvl="0" indent="0" algn="just">
                        <a:buFont typeface="Symbol" pitchFamily="2" charset="2"/>
                        <a:buNone/>
                        <a:tabLst/>
                      </a:pP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98425" marR="90170" lvl="0" indent="0" algn="just">
                        <a:buFont typeface="Symbol" pitchFamily="2" charset="2"/>
                        <a:buNone/>
                        <a:tabLst/>
                      </a:pP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98425" marR="90170" lvl="0" indent="0" algn="just">
                        <a:buFont typeface="Symbol" pitchFamily="2" charset="2"/>
                        <a:buNone/>
                        <a:tabLst/>
                      </a:pPr>
                      <a:r>
                        <a:rPr lang="en-ID" sz="2000" dirty="0">
                          <a:effectLst/>
                          <a:latin typeface="Cambria" panose="020405030504060302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as + adjective + as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523157431"/>
                  </a:ext>
                </a:extLst>
              </a:tr>
              <a:tr h="2501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Examples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9575" marR="90170" lvl="0" indent="-311150" algn="just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5 is </a:t>
                      </a:r>
                      <a:r>
                        <a:rPr lang="en-US" sz="2000" b="1" u="sng" dirty="0">
                          <a:effectLst/>
                          <a:latin typeface="Cambria" panose="02040503050406030204" pitchFamily="18" charset="0"/>
                        </a:rPr>
                        <a:t>larger</a:t>
                      </a:r>
                      <a:r>
                        <a:rPr lang="en-US" sz="2000" u="sng" dirty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than 2.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</a:endParaRPr>
                    </a:p>
                    <a:p>
                      <a:pPr marL="409575" marR="90170" lvl="0" indent="-311150" algn="just"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2000" dirty="0">
                          <a:effectLst/>
                          <a:latin typeface="Cambria" panose="02040503050406030204" pitchFamily="18" charset="0"/>
                        </a:rPr>
                        <a:t>School A has </a:t>
                      </a:r>
                      <a:r>
                        <a:rPr lang="en-US" sz="2000" b="1" u="sng" dirty="0">
                          <a:effectLst/>
                          <a:latin typeface="Cambria" panose="02040503050406030204" pitchFamily="18" charset="0"/>
                        </a:rPr>
                        <a:t>more </a:t>
                      </a:r>
                      <a:r>
                        <a:rPr lang="en-US" sz="2000" b="0" u="none" dirty="0">
                          <a:effectLst/>
                          <a:latin typeface="Cambria" panose="02040503050406030204" pitchFamily="18" charset="0"/>
                        </a:rPr>
                        <a:t>students than school B.</a:t>
                      </a:r>
                      <a:endParaRPr lang="en-ID" sz="20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225" lvl="0" indent="0"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Among 1 ; 2 ; 3 ; 4 ; and 5, 5 is the </a:t>
                      </a:r>
                      <a:r>
                        <a:rPr lang="en-US" sz="2000" b="1" u="sng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largest. </a:t>
                      </a:r>
                      <a:endParaRPr lang="en-ID" sz="2000" kern="1200" dirty="0">
                        <a:solidFill>
                          <a:schemeClr val="dk1"/>
                        </a:solidFill>
                        <a:effectLst/>
                        <a:latin typeface="Cambria" panose="020405030504060302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8425" marR="9017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itchFamily="2" charset="2"/>
                        <a:buNone/>
                        <a:tabLst/>
                        <a:defRPr/>
                      </a:pPr>
                      <a:r>
                        <a:rPr lang="tr-TR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Y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our heart is </a:t>
                      </a:r>
                      <a:r>
                        <a:rPr lang="en-US" sz="2000" b="1" u="sng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as large as</a:t>
                      </a: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 your fist.</a:t>
                      </a:r>
                      <a:endParaRPr lang="en-ID" sz="2000" kern="1200" dirty="0">
                        <a:solidFill>
                          <a:schemeClr val="dk1"/>
                        </a:solidFill>
                        <a:effectLst/>
                        <a:latin typeface="Cambria" panose="02040503050406030204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6796056"/>
                  </a:ext>
                </a:extLst>
              </a:tr>
            </a:tbl>
          </a:graphicData>
        </a:graphic>
      </p:graphicFrame>
      <p:sp>
        <p:nvSpPr>
          <p:cNvPr id="6" name="Pentagon 5">
            <a:extLst>
              <a:ext uri="{FF2B5EF4-FFF2-40B4-BE49-F238E27FC236}">
                <a16:creationId xmlns:a16="http://schemas.microsoft.com/office/drawing/2014/main" id="{89C649C0-465F-2ED8-0A9C-5BDCCC5A5E84}"/>
              </a:ext>
            </a:extLst>
          </p:cNvPr>
          <p:cNvSpPr/>
          <p:nvPr/>
        </p:nvSpPr>
        <p:spPr>
          <a:xfrm>
            <a:off x="363256" y="413359"/>
            <a:ext cx="9832108" cy="696357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Summary</a:t>
            </a:r>
            <a:endParaRPr lang="en-US" sz="3500" b="1" dirty="0"/>
          </a:p>
        </p:txBody>
      </p:sp>
    </p:spTree>
    <p:extLst>
      <p:ext uri="{BB962C8B-B14F-4D97-AF65-F5344CB8AC3E}">
        <p14:creationId xmlns:p14="http://schemas.microsoft.com/office/powerpoint/2010/main" val="268239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39AEA-65B9-CE84-C8B5-4C4F5FD36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5CA416EB-F809-DD77-1351-5B35666B5987}"/>
              </a:ext>
            </a:extLst>
          </p:cNvPr>
          <p:cNvSpPr/>
          <p:nvPr/>
        </p:nvSpPr>
        <p:spPr>
          <a:xfrm>
            <a:off x="551145" y="438411"/>
            <a:ext cx="9832108" cy="760660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Home Notes</a:t>
            </a:r>
            <a:endParaRPr lang="en-US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5FB5CC-617B-D404-3B35-8722588AD556}"/>
              </a:ext>
            </a:extLst>
          </p:cNvPr>
          <p:cNvSpPr txBox="1"/>
          <p:nvPr/>
        </p:nvSpPr>
        <p:spPr>
          <a:xfrm>
            <a:off x="551145" y="1678895"/>
            <a:ext cx="9832108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0525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To display data, you can use:</a:t>
            </a:r>
          </a:p>
          <a:p>
            <a:pPr marL="1116013" indent="-461963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US" sz="2200" dirty="0">
                <a:latin typeface="Cambria" panose="02040503050406030204" pitchFamily="18" charset="0"/>
              </a:rPr>
              <a:t>t</a:t>
            </a:r>
            <a:r>
              <a:rPr lang="en-US" sz="2200" dirty="0">
                <a:effectLst/>
                <a:latin typeface="Cambria" panose="02040503050406030204" pitchFamily="18" charset="0"/>
              </a:rPr>
              <a:t>ables as 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convenient way to show large amount of data  in a small space</a:t>
            </a:r>
            <a:r>
              <a:rPr lang="en-ID" sz="2200" dirty="0">
                <a:effectLst/>
                <a:latin typeface="Cambria" panose="02040503050406030204" pitchFamily="18" charset="0"/>
              </a:rPr>
              <a:t> </a:t>
            </a:r>
            <a:endParaRPr lang="en-US" sz="2200" dirty="0">
              <a:effectLst/>
              <a:latin typeface="Cambria" panose="02040503050406030204" pitchFamily="18" charset="0"/>
            </a:endParaRPr>
          </a:p>
          <a:p>
            <a:pPr marL="1116013" indent="-461963">
              <a:spcBef>
                <a:spcPts val="600"/>
              </a:spcBef>
              <a:spcAft>
                <a:spcPts val="600"/>
              </a:spcAft>
              <a:buAutoNum type="arabicParenR"/>
            </a:pPr>
            <a:r>
              <a:rPr lang="en-GB" sz="2200" dirty="0"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</a:t>
            </a:r>
            <a:r>
              <a:rPr lang="en-GB" sz="22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bar chart 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is used to compare </a:t>
            </a:r>
            <a:r>
              <a:rPr lang="en-GB" sz="2200" b="1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unlike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(</a:t>
            </a:r>
            <a:r>
              <a:rPr lang="en-GB" sz="2200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different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) items</a:t>
            </a:r>
          </a:p>
          <a:p>
            <a:pPr marL="1116013" indent="-461963">
              <a:spcBef>
                <a:spcPts val="600"/>
              </a:spcBef>
              <a:spcAft>
                <a:spcPts val="600"/>
              </a:spcAft>
              <a:buFontTx/>
              <a:buAutoNum type="arabicParenR"/>
            </a:pP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</a:t>
            </a:r>
            <a:r>
              <a:rPr lang="en-GB" sz="22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line chart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depicts changes over a period of time, showing data and trends</a:t>
            </a:r>
          </a:p>
          <a:p>
            <a:pPr marL="1116013" indent="-461963">
              <a:spcBef>
                <a:spcPts val="600"/>
              </a:spcBef>
              <a:spcAft>
                <a:spcPts val="600"/>
              </a:spcAft>
              <a:buFontTx/>
              <a:buAutoNum type="arabicParenR"/>
            </a:pP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 </a:t>
            </a:r>
            <a:r>
              <a:rPr lang="en-GB" sz="22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pie chart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displays the </a:t>
            </a:r>
            <a:r>
              <a:rPr lang="en-GB" sz="2200" b="1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size</a:t>
            </a:r>
            <a:r>
              <a:rPr lang="en-GB" sz="2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of each part as a percentage of a </a:t>
            </a:r>
            <a:r>
              <a:rPr lang="en-GB" sz="2200" b="1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whole</a:t>
            </a:r>
            <a:r>
              <a:rPr lang="en-GB" sz="2200" b="1" i="1" dirty="0"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  <a:endParaRPr lang="en-US" sz="2200" dirty="0">
              <a:effectLst/>
              <a:latin typeface="Cambria" panose="020405030504060302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E2F56A6-23B6-F964-A5E0-2992E25C4ED3}"/>
              </a:ext>
            </a:extLst>
          </p:cNvPr>
          <p:cNvGrpSpPr>
            <a:grpSpLocks noChangeAspect="1"/>
          </p:cNvGrpSpPr>
          <p:nvPr/>
        </p:nvGrpSpPr>
        <p:grpSpPr>
          <a:xfrm>
            <a:off x="624265" y="5426905"/>
            <a:ext cx="1357896" cy="1116000"/>
            <a:chOff x="988501" y="4946555"/>
            <a:chExt cx="1715514" cy="1466367"/>
          </a:xfrm>
        </p:grpSpPr>
        <p:sp>
          <p:nvSpPr>
            <p:cNvPr id="6" name="Equal 5">
              <a:extLst>
                <a:ext uri="{FF2B5EF4-FFF2-40B4-BE49-F238E27FC236}">
                  <a16:creationId xmlns:a16="http://schemas.microsoft.com/office/drawing/2014/main" id="{F5C82B7E-858A-A01D-C0F8-3475A1ADAC95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Not Equal 7">
              <a:extLst>
                <a:ext uri="{FF2B5EF4-FFF2-40B4-BE49-F238E27FC236}">
                  <a16:creationId xmlns:a16="http://schemas.microsoft.com/office/drawing/2014/main" id="{AFF8BCE7-19EC-7F87-CA67-CF429751AA75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" name="Picture 8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97B3F69D-2C82-43C7-5C91-282EE87BF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95997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41D7C-F85F-6393-7C26-2AACE5346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3D465141-DCED-1872-FD03-860679F38635}"/>
              </a:ext>
            </a:extLst>
          </p:cNvPr>
          <p:cNvSpPr/>
          <p:nvPr/>
        </p:nvSpPr>
        <p:spPr>
          <a:xfrm>
            <a:off x="551145" y="438411"/>
            <a:ext cx="9832108" cy="1127342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Task</a:t>
            </a:r>
          </a:p>
          <a:p>
            <a:r>
              <a:rPr lang="en-ID" sz="2500" b="0" i="1" u="none" strike="noStrike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“Which One is Better?”</a:t>
            </a:r>
            <a:endParaRPr lang="en-ID" sz="2500" b="0" i="0" u="none" strike="noStrike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ADA785-28EA-C830-09B8-F5BBB65BE0CD}"/>
              </a:ext>
            </a:extLst>
          </p:cNvPr>
          <p:cNvSpPr txBox="1"/>
          <p:nvPr/>
        </p:nvSpPr>
        <p:spPr>
          <a:xfrm>
            <a:off x="551145" y="1859803"/>
            <a:ext cx="9832108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b="1" dirty="0">
                <a:latin typeface="Cambria" panose="02040503050406030204" pitchFamily="18" charset="0"/>
              </a:rPr>
              <a:t>Work with a group of 4.</a:t>
            </a:r>
            <a:endParaRPr lang="en-ID" sz="2200" b="0" i="1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Choose </a:t>
            </a:r>
            <a:r>
              <a:rPr lang="en-ID" sz="2200" b="1" dirty="0">
                <a:latin typeface="Cambria" panose="02040503050406030204" pitchFamily="18" charset="0"/>
              </a:rPr>
              <a:t>two different classroom layouts</a:t>
            </a:r>
            <a:r>
              <a:rPr lang="en-ID" sz="2200" dirty="0">
                <a:latin typeface="Cambria" panose="02040503050406030204" pitchFamily="18" charset="0"/>
              </a:rPr>
              <a:t> (e.g., traditional row seating vs. group seating, a small vs. large classroom).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b="1" dirty="0">
                <a:latin typeface="Cambria" panose="02040503050406030204" pitchFamily="18" charset="0"/>
              </a:rPr>
              <a:t>Compare</a:t>
            </a:r>
            <a:r>
              <a:rPr lang="en-ID" sz="2200" dirty="0">
                <a:latin typeface="Cambria" panose="02040503050406030204" pitchFamily="18" charset="0"/>
              </a:rPr>
              <a:t> them using at least </a:t>
            </a:r>
            <a:r>
              <a:rPr lang="en-ID" sz="2200" b="1" dirty="0">
                <a:latin typeface="Cambria" panose="02040503050406030204" pitchFamily="18" charset="0"/>
              </a:rPr>
              <a:t>5 comparative or superlative sentences</a:t>
            </a:r>
            <a:r>
              <a:rPr lang="en-ID" sz="2200" dirty="0">
                <a:latin typeface="Cambria" panose="02040503050406030204" pitchFamily="18" charset="0"/>
              </a:rPr>
              <a:t> (e.g., “Group seating is more interactive than row seating. A smaller classroom is quieter than a larger one.”).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Report your comparisons in </a:t>
            </a:r>
            <a:r>
              <a:rPr lang="en-ID" sz="2200" b="1" dirty="0">
                <a:latin typeface="Cambria" panose="02040503050406030204" pitchFamily="18" charset="0"/>
              </a:rPr>
              <a:t>a simple slide with images</a:t>
            </a:r>
            <a:r>
              <a:rPr lang="en-ID" sz="2200" dirty="0">
                <a:latin typeface="Cambria" panose="02040503050406030204" pitchFamily="18" charset="0"/>
              </a:rPr>
              <a:t>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C4AAC6E-69CE-B763-E025-0750FB4F8B1D}"/>
              </a:ext>
            </a:extLst>
          </p:cNvPr>
          <p:cNvGrpSpPr>
            <a:grpSpLocks noChangeAspect="1"/>
          </p:cNvGrpSpPr>
          <p:nvPr/>
        </p:nvGrpSpPr>
        <p:grpSpPr>
          <a:xfrm>
            <a:off x="624265" y="5426905"/>
            <a:ext cx="1357896" cy="1116000"/>
            <a:chOff x="988501" y="4946555"/>
            <a:chExt cx="1715514" cy="1466367"/>
          </a:xfrm>
        </p:grpSpPr>
        <p:sp>
          <p:nvSpPr>
            <p:cNvPr id="6" name="Equal 5">
              <a:extLst>
                <a:ext uri="{FF2B5EF4-FFF2-40B4-BE49-F238E27FC236}">
                  <a16:creationId xmlns:a16="http://schemas.microsoft.com/office/drawing/2014/main" id="{9872ADE2-8E70-8B62-C28E-C063A3EF2110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Not Equal 7">
              <a:extLst>
                <a:ext uri="{FF2B5EF4-FFF2-40B4-BE49-F238E27FC236}">
                  <a16:creationId xmlns:a16="http://schemas.microsoft.com/office/drawing/2014/main" id="{5F354DA7-1E7A-2012-BB07-2DD79B1C0591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" name="Picture 8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0281A419-B2A5-7FEF-1619-2FD4CBE56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008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177E4E-D6BD-09C4-C8DD-D6836DF9B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entagon 19">
            <a:extLst>
              <a:ext uri="{FF2B5EF4-FFF2-40B4-BE49-F238E27FC236}">
                <a16:creationId xmlns:a16="http://schemas.microsoft.com/office/drawing/2014/main" id="{726A8484-7628-9D9F-5BB6-198FE1B31B65}"/>
              </a:ext>
            </a:extLst>
          </p:cNvPr>
          <p:cNvSpPr/>
          <p:nvPr/>
        </p:nvSpPr>
        <p:spPr>
          <a:xfrm>
            <a:off x="551145" y="438411"/>
            <a:ext cx="9832108" cy="1127342"/>
          </a:xfrm>
          <a:prstGeom prst="homePlate">
            <a:avLst/>
          </a:prstGeom>
          <a:solidFill>
            <a:srgbClr val="0091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  <a:endParaRPr lang="en-ID" sz="2500" b="0" i="0" u="none" strike="noStrike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F9BD40-7F4D-9C99-201D-85A6A9225770}"/>
              </a:ext>
            </a:extLst>
          </p:cNvPr>
          <p:cNvSpPr txBox="1"/>
          <p:nvPr/>
        </p:nvSpPr>
        <p:spPr>
          <a:xfrm>
            <a:off x="551145" y="1859803"/>
            <a:ext cx="9832108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1338" indent="-541338">
              <a:spcBef>
                <a:spcPts val="600"/>
              </a:spcBef>
              <a:spcAft>
                <a:spcPts val="600"/>
              </a:spcAft>
            </a:pPr>
            <a:r>
              <a:rPr lang="en-ID" sz="2400" kern="1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Azar, B. S., &amp; Hagen, S. A. (2009). </a:t>
            </a:r>
            <a:r>
              <a:rPr lang="en-ID" sz="2400" i="1" kern="1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and Using. English Grammar</a:t>
            </a:r>
            <a:r>
              <a:rPr lang="en-ID" sz="2400" kern="1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(4th ed.). Pearson Education.</a:t>
            </a:r>
            <a:endParaRPr lang="en-ID" sz="2400" dirty="0">
              <a:latin typeface="Cambria" panose="02040503050406030204" pitchFamily="18" charset="0"/>
            </a:endParaRPr>
          </a:p>
          <a:p>
            <a:pPr marL="541338" indent="-541338">
              <a:spcBef>
                <a:spcPts val="600"/>
              </a:spcBef>
              <a:spcAft>
                <a:spcPts val="600"/>
              </a:spcAft>
            </a:pPr>
            <a:r>
              <a:rPr lang="en-ID" sz="2400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Grechina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O., &amp; Mironova, E. (1974). </a:t>
            </a:r>
            <a:r>
              <a:rPr lang="en-ID" sz="2400" i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English for Students of Mathematics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D" sz="2400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Издательство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ID" sz="2400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Высшая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400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en-ID" sz="2400" dirty="0">
                <a:latin typeface="Cambria" panose="02040503050406030204" pitchFamily="18" charset="0"/>
              </a:rPr>
              <a:t> </a:t>
            </a:r>
          </a:p>
          <a:p>
            <a:pPr marL="541338" indent="-541338">
              <a:spcBef>
                <a:spcPts val="600"/>
              </a:spcBef>
              <a:spcAft>
                <a:spcPts val="600"/>
              </a:spcAft>
            </a:pP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</a:rPr>
              <a:t>Hall, D. and </a:t>
            </a:r>
            <a:r>
              <a:rPr lang="en-ID" sz="2400" dirty="0" err="1">
                <a:latin typeface="Cambria" panose="02040503050406030204" pitchFamily="18" charset="0"/>
                <a:ea typeface="Times New Roman" panose="02020603050405020304" pitchFamily="18" charset="0"/>
              </a:rPr>
              <a:t>Barduhn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</a:rPr>
              <a:t>, S. (2016). </a:t>
            </a:r>
            <a:r>
              <a:rPr lang="en-ID" sz="2400" i="1" dirty="0">
                <a:latin typeface="Cambria" panose="02040503050406030204" pitchFamily="18" charset="0"/>
                <a:ea typeface="Times New Roman" panose="02020603050405020304" pitchFamily="18" charset="0"/>
              </a:rPr>
              <a:t>English for Everyone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</a:rPr>
              <a:t>. Edited by J. </a:t>
            </a:r>
            <a:r>
              <a:rPr lang="en-ID" sz="2400" dirty="0" err="1">
                <a:latin typeface="Cambria" panose="02040503050406030204" pitchFamily="18" charset="0"/>
                <a:ea typeface="Times New Roman" panose="02020603050405020304" pitchFamily="18" charset="0"/>
              </a:rPr>
              <a:t>Siklos</a:t>
            </a:r>
            <a:r>
              <a:rPr lang="en-ID" sz="2400" dirty="0">
                <a:latin typeface="Cambria" panose="02040503050406030204" pitchFamily="18" charset="0"/>
                <a:ea typeface="Times New Roman" panose="02020603050405020304" pitchFamily="18" charset="0"/>
              </a:rPr>
              <a:t> and A. Singer. New York: DK Publishing.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F63C216-BBFB-FB8F-1375-3A751ADD9A93}"/>
              </a:ext>
            </a:extLst>
          </p:cNvPr>
          <p:cNvGrpSpPr>
            <a:grpSpLocks noChangeAspect="1"/>
          </p:cNvGrpSpPr>
          <p:nvPr/>
        </p:nvGrpSpPr>
        <p:grpSpPr>
          <a:xfrm>
            <a:off x="624265" y="5426905"/>
            <a:ext cx="1357896" cy="1116000"/>
            <a:chOff x="988501" y="4946555"/>
            <a:chExt cx="1715514" cy="1466367"/>
          </a:xfrm>
        </p:grpSpPr>
        <p:sp>
          <p:nvSpPr>
            <p:cNvPr id="6" name="Equal 5">
              <a:extLst>
                <a:ext uri="{FF2B5EF4-FFF2-40B4-BE49-F238E27FC236}">
                  <a16:creationId xmlns:a16="http://schemas.microsoft.com/office/drawing/2014/main" id="{83A760A8-C2AE-EC05-59DC-D473450EC2F9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Not Equal 7">
              <a:extLst>
                <a:ext uri="{FF2B5EF4-FFF2-40B4-BE49-F238E27FC236}">
                  <a16:creationId xmlns:a16="http://schemas.microsoft.com/office/drawing/2014/main" id="{20E5AB34-06EC-5E95-B25B-0B838B0EB645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9" name="Picture 8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497D9509-38E7-CD87-21BE-9F6584575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2520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4B9D92-7E03-D588-BD4A-EAA799922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65A986-61AE-E8C4-0775-A0CC2EFA0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0173" y="922563"/>
            <a:ext cx="7729728" cy="7525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500" dirty="0">
                <a:latin typeface="Arima Koshi" pitchFamily="2" charset="77"/>
                <a:cs typeface="Arima Koshi" pitchFamily="2" charset="77"/>
              </a:rPr>
              <a:t>Thank you and see you in Lecture 4!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0DFFE2B-C3A9-6869-C23A-333DAD5FFCF7}"/>
              </a:ext>
            </a:extLst>
          </p:cNvPr>
          <p:cNvGrpSpPr>
            <a:grpSpLocks noChangeAspect="1"/>
          </p:cNvGrpSpPr>
          <p:nvPr/>
        </p:nvGrpSpPr>
        <p:grpSpPr>
          <a:xfrm>
            <a:off x="5090877" y="1982763"/>
            <a:ext cx="1708320" cy="1404000"/>
            <a:chOff x="988501" y="4946555"/>
            <a:chExt cx="1715514" cy="1466367"/>
          </a:xfrm>
        </p:grpSpPr>
        <p:sp>
          <p:nvSpPr>
            <p:cNvPr id="3" name="Equal 2">
              <a:extLst>
                <a:ext uri="{FF2B5EF4-FFF2-40B4-BE49-F238E27FC236}">
                  <a16:creationId xmlns:a16="http://schemas.microsoft.com/office/drawing/2014/main" id="{01A5E9D9-F6AA-5366-2588-1C73AB9FF512}"/>
                </a:ext>
              </a:extLst>
            </p:cNvPr>
            <p:cNvSpPr/>
            <p:nvPr/>
          </p:nvSpPr>
          <p:spPr>
            <a:xfrm>
              <a:off x="988501" y="5542722"/>
              <a:ext cx="863600" cy="660400"/>
            </a:xfrm>
            <a:prstGeom prst="mathEqual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" name="Not Equal 3">
              <a:extLst>
                <a:ext uri="{FF2B5EF4-FFF2-40B4-BE49-F238E27FC236}">
                  <a16:creationId xmlns:a16="http://schemas.microsoft.com/office/drawing/2014/main" id="{6FF1C929-D5B8-A5A9-D654-B57E294D5DF9}"/>
                </a:ext>
              </a:extLst>
            </p:cNvPr>
            <p:cNvSpPr/>
            <p:nvPr/>
          </p:nvSpPr>
          <p:spPr>
            <a:xfrm>
              <a:off x="1199359" y="4946555"/>
              <a:ext cx="990600" cy="558800"/>
            </a:xfrm>
            <a:prstGeom prst="mathNotEqual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10" name="Picture 9" descr="A red arrow in a black background&#10;&#10;AI-generated content may be incorrect.">
              <a:extLst>
                <a:ext uri="{FF2B5EF4-FFF2-40B4-BE49-F238E27FC236}">
                  <a16:creationId xmlns:a16="http://schemas.microsoft.com/office/drawing/2014/main" id="{52D4520B-98E2-E4EA-E75A-B40E62171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4667" t="28378" r="21398" b="20510"/>
            <a:stretch/>
          </p:blipFill>
          <p:spPr>
            <a:xfrm>
              <a:off x="1722505" y="5332922"/>
              <a:ext cx="981510" cy="1080000"/>
            </a:xfrm>
            <a:prstGeom prst="rect">
              <a:avLst/>
            </a:prstGeom>
          </p:spPr>
        </p:pic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3" name="3D Model 12" descr="Emoji With Glasses">
                <a:extLst>
                  <a:ext uri="{FF2B5EF4-FFF2-40B4-BE49-F238E27FC236}">
                    <a16:creationId xmlns:a16="http://schemas.microsoft.com/office/drawing/2014/main" id="{CFB145DD-60B7-EA85-CB08-18B30232B0F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02131818"/>
                  </p:ext>
                </p:extLst>
              </p:nvPr>
            </p:nvGraphicFramePr>
            <p:xfrm>
              <a:off x="5023945" y="4064377"/>
              <a:ext cx="1595716" cy="1555319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1595716" cy="1555319"/>
                    </a:xfrm>
                    <a:prstGeom prst="rect">
                      <a:avLst/>
                    </a:prstGeom>
                  </am3d:spPr>
                  <am3d:camera>
                    <am3d:pos x="0" y="0" z="7822669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7525287" d="1000000"/>
                    <am3d:preTrans dx="9" dy="0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-509562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282111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3D Model 12" descr="Emoji With Glasses">
                <a:extLst>
                  <a:ext uri="{FF2B5EF4-FFF2-40B4-BE49-F238E27FC236}">
                    <a16:creationId xmlns:a16="http://schemas.microsoft.com/office/drawing/2014/main" id="{CFB145DD-60B7-EA85-CB08-18B30232B0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23945" y="4064377"/>
                <a:ext cx="1595716" cy="155531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642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7"/>
    </mc:Choice>
    <mc:Fallback xmlns="">
      <p:transition spd="slow" advTm="6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916</TotalTime>
  <Words>2399</Words>
  <Application>Microsoft Macintosh PowerPoint</Application>
  <PresentationFormat>Widescreen</PresentationFormat>
  <Paragraphs>421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Aptos</vt:lpstr>
      <vt:lpstr>Aptos Display</vt:lpstr>
      <vt:lpstr>Arial</vt:lpstr>
      <vt:lpstr>Arima Koshi</vt:lpstr>
      <vt:lpstr>Cambria</vt:lpstr>
      <vt:lpstr>Symbol</vt:lpstr>
      <vt:lpstr>Office Theme</vt:lpstr>
      <vt:lpstr>English for Mathematics</vt:lpstr>
      <vt:lpstr>Review</vt:lpstr>
      <vt:lpstr>PowerPoint Presentation</vt:lpstr>
      <vt:lpstr>Comparisons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Comparatives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Superlatives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Equatives</vt:lpstr>
      <vt:lpstr>PowerPoint Presentation</vt:lpstr>
      <vt:lpstr>PowerPoint Presentation</vt:lpstr>
      <vt:lpstr>PowerPoint Presentation</vt:lpstr>
      <vt:lpstr>Displaying Data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Itha Priyastiti</dc:creator>
  <cp:lastModifiedBy>Itha Priyastiti</cp:lastModifiedBy>
  <cp:revision>37</cp:revision>
  <dcterms:created xsi:type="dcterms:W3CDTF">2025-03-31T10:02:20Z</dcterms:created>
  <dcterms:modified xsi:type="dcterms:W3CDTF">2025-04-05T18:23:33Z</dcterms:modified>
</cp:coreProperties>
</file>