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r:id="rId42" roundtripDataSignature="AMtx7misgR7KMv2YkNA27LDQS6/IA4fyt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E0E999AC-BDE7-4595-BF3C-08A48DB25F2C}">
  <a:tblStyle styleId="{E0E999AC-BDE7-4595-BF3C-08A48DB25F2C}" styleName="Table_0">
    <a:wholeTbl>
      <a:tcTxStyle b="off" i="off">
        <a:font>
          <a:latin typeface="Rockwell"/>
          <a:ea typeface="Rockwell"/>
          <a:cs typeface="Rockwell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20" Type="http://schemas.openxmlformats.org/officeDocument/2006/relationships/slide" Target="slides/slide14.xml"/><Relationship Id="rId42" Type="http://customschemas.google.com/relationships/presentationmetadata" Target="metadata"/><Relationship Id="rId41" Type="http://schemas.openxmlformats.org/officeDocument/2006/relationships/slide" Target="slides/slide35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slide" Target="slides/slide31.xml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schemas.openxmlformats.org/officeDocument/2006/relationships/slide" Target="slides/slide33.xml"/><Relationship Id="rId16" Type="http://schemas.openxmlformats.org/officeDocument/2006/relationships/slide" Target="slides/slide10.xml"/><Relationship Id="rId38" Type="http://schemas.openxmlformats.org/officeDocument/2006/relationships/slide" Target="slides/slide32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" name="Google Shape;303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1" name="Google Shape;361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1" name="Google Shape;381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4" name="Google Shape;414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1" name="Google Shape;431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2" name="Google Shape;44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6" name="Google Shape;456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1" name="Google Shape;471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0" name="Google Shape;490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3" name="Google Shape;503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0" name="Google Shape;530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0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2" name="Google Shape;542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0" name="Google Shape;560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8" name="Google Shape;578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6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6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7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6" name="Google Shape;16;p3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7" name="Google Shape;17;p37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18" name="Google Shape;18;p37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9" name="Google Shape;19;p37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20" name="Google Shape;20;p37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" name="Google Shape;21;p37"/>
          <p:cNvSpPr txBox="1"/>
          <p:nvPr>
            <p:ph type="ctrTitle"/>
          </p:nvPr>
        </p:nvSpPr>
        <p:spPr>
          <a:xfrm>
            <a:off x="1051560" y="1432223"/>
            <a:ext cx="9966960" cy="30358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Font typeface="Rockwell"/>
              <a:buNone/>
              <a:defRPr sz="96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7"/>
          <p:cNvSpPr txBox="1"/>
          <p:nvPr>
            <p:ph idx="1" type="subTitle"/>
          </p:nvPr>
        </p:nvSpPr>
        <p:spPr>
          <a:xfrm>
            <a:off x="1069848" y="4389120"/>
            <a:ext cx="7891272" cy="10698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380"/>
              <a:buNone/>
              <a:defRPr sz="28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40"/>
              <a:buNone/>
              <a:defRPr sz="2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700"/>
              <a:buNone/>
              <a:defRPr sz="2000"/>
            </a:lvl9pPr>
          </a:lstStyle>
          <a:p/>
        </p:txBody>
      </p:sp>
      <p:sp>
        <p:nvSpPr>
          <p:cNvPr id="23" name="Google Shape;23;p37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7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7"/>
          <p:cNvSpPr txBox="1"/>
          <p:nvPr>
            <p:ph idx="12" type="sldNum"/>
          </p:nvPr>
        </p:nvSpPr>
        <p:spPr>
          <a:xfrm>
            <a:off x="9592733" y="4289334"/>
            <a:ext cx="1193868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8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8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29" name="Google Shape;29;p38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8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8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9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34" name="Google Shape;34;p39"/>
          <p:cNvSpPr txBox="1"/>
          <p:nvPr>
            <p:ph type="title"/>
          </p:nvPr>
        </p:nvSpPr>
        <p:spPr>
          <a:xfrm>
            <a:off x="2167128" y="1225296"/>
            <a:ext cx="9281160" cy="3520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000"/>
              <a:buFont typeface="Rockwell"/>
              <a:buNone/>
              <a:defRPr b="0" sz="8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9"/>
          <p:cNvSpPr txBox="1"/>
          <p:nvPr>
            <p:ph idx="1" type="body"/>
          </p:nvPr>
        </p:nvSpPr>
        <p:spPr>
          <a:xfrm>
            <a:off x="2165774" y="5020056"/>
            <a:ext cx="905256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39"/>
          <p:cNvSpPr txBox="1"/>
          <p:nvPr>
            <p:ph idx="10" type="dt"/>
          </p:nvPr>
        </p:nvSpPr>
        <p:spPr>
          <a:xfrm>
            <a:off x="8593667" y="6272784"/>
            <a:ext cx="264430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9"/>
          <p:cNvSpPr txBox="1"/>
          <p:nvPr>
            <p:ph idx="11" type="ftr"/>
          </p:nvPr>
        </p:nvSpPr>
        <p:spPr>
          <a:xfrm>
            <a:off x="2182708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38" name="Google Shape;38;p39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39" name="Google Shape;39;p39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0" name="Google Shape;40;p3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1" name="Google Shape;41;p39"/>
          <p:cNvSpPr txBox="1"/>
          <p:nvPr>
            <p:ph idx="12" type="sldNum"/>
          </p:nvPr>
        </p:nvSpPr>
        <p:spPr>
          <a:xfrm>
            <a:off x="843702" y="2506133"/>
            <a:ext cx="1188298" cy="7203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0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0"/>
          <p:cNvSpPr txBox="1"/>
          <p:nvPr>
            <p:ph idx="1" type="body"/>
          </p:nvPr>
        </p:nvSpPr>
        <p:spPr>
          <a:xfrm>
            <a:off x="1069848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 sz="1800"/>
            </a:lvl9pPr>
          </a:lstStyle>
          <a:p/>
        </p:txBody>
      </p:sp>
      <p:sp>
        <p:nvSpPr>
          <p:cNvPr id="45" name="Google Shape;45;p40"/>
          <p:cNvSpPr txBox="1"/>
          <p:nvPr>
            <p:ph idx="2" type="body"/>
          </p:nvPr>
        </p:nvSpPr>
        <p:spPr>
          <a:xfrm>
            <a:off x="6364224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 sz="1800"/>
            </a:lvl9pPr>
          </a:lstStyle>
          <a:p/>
        </p:txBody>
      </p:sp>
      <p:sp>
        <p:nvSpPr>
          <p:cNvPr id="46" name="Google Shape;46;p40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0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0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>
  <p:cSld name="Comparison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1"/>
          <p:cNvSpPr txBox="1"/>
          <p:nvPr>
            <p:ph idx="1" type="body"/>
          </p:nvPr>
        </p:nvSpPr>
        <p:spPr>
          <a:xfrm>
            <a:off x="1066800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51" name="Google Shape;51;p41"/>
          <p:cNvSpPr txBox="1"/>
          <p:nvPr>
            <p:ph idx="2" type="body"/>
          </p:nvPr>
        </p:nvSpPr>
        <p:spPr>
          <a:xfrm>
            <a:off x="1069848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2" name="Google Shape;52;p41"/>
          <p:cNvSpPr txBox="1"/>
          <p:nvPr>
            <p:ph idx="3" type="body"/>
          </p:nvPr>
        </p:nvSpPr>
        <p:spPr>
          <a:xfrm>
            <a:off x="6364224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53" name="Google Shape;53;p41"/>
          <p:cNvSpPr txBox="1"/>
          <p:nvPr>
            <p:ph idx="4" type="body"/>
          </p:nvPr>
        </p:nvSpPr>
        <p:spPr>
          <a:xfrm>
            <a:off x="6364224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4" name="Google Shape;54;p4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4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7" name="Google Shape;57;p41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2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42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2" name="Google Shape;62;p42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43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3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3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4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69" name="Google Shape;69;p44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4"/>
          <p:cNvSpPr txBox="1"/>
          <p:nvPr>
            <p:ph idx="1" type="body"/>
          </p:nvPr>
        </p:nvSpPr>
        <p:spPr>
          <a:xfrm>
            <a:off x="838200" y="685800"/>
            <a:ext cx="6711696" cy="5020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3655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Char char="▪"/>
              <a:defRPr sz="2000"/>
            </a:lvl6pPr>
            <a:lvl7pPr indent="-33655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Char char="▪"/>
              <a:defRPr sz="2000"/>
            </a:lvl7pPr>
            <a:lvl8pPr indent="-33655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Char char="▪"/>
              <a:defRPr sz="2000"/>
            </a:lvl8pPr>
            <a:lvl9pPr indent="-33655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700"/>
              <a:buChar char="▪"/>
              <a:defRPr sz="2000"/>
            </a:lvl9pPr>
          </a:lstStyle>
          <a:p/>
        </p:txBody>
      </p:sp>
      <p:sp>
        <p:nvSpPr>
          <p:cNvPr id="71" name="Google Shape;71;p44"/>
          <p:cNvSpPr txBox="1"/>
          <p:nvPr>
            <p:ph idx="2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72" name="Google Shape;72;p44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4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74" name="Google Shape;74;p44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75" name="Google Shape;75;p44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76" name="Google Shape;76;p44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7" name="Google Shape;77;p44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5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80" name="Google Shape;80;p45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5"/>
          <p:cNvSpPr/>
          <p:nvPr>
            <p:ph idx="2" type="pic"/>
          </p:nvPr>
        </p:nvSpPr>
        <p:spPr>
          <a:xfrm>
            <a:off x="0" y="0"/>
            <a:ext cx="8303740" cy="6858000"/>
          </a:xfrm>
          <a:prstGeom prst="rect">
            <a:avLst/>
          </a:prstGeom>
          <a:solidFill>
            <a:srgbClr val="E1DFDF"/>
          </a:solidFill>
          <a:ln>
            <a:noFill/>
          </a:ln>
        </p:spPr>
      </p:sp>
      <p:sp>
        <p:nvSpPr>
          <p:cNvPr id="82" name="Google Shape;82;p45"/>
          <p:cNvSpPr txBox="1"/>
          <p:nvPr>
            <p:ph idx="1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83" name="Google Shape;83;p45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84" name="Google Shape;84;p45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5" name="Google Shape;85;p45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86" name="Google Shape;86;p45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7" name="Google Shape;87;p45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46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46"/>
          <p:cNvSpPr txBox="1"/>
          <p:nvPr>
            <p:ph idx="1" type="body"/>
          </p:nvPr>
        </p:nvSpPr>
        <p:spPr>
          <a:xfrm rot="5400000">
            <a:off x="4073652" y="-882396"/>
            <a:ext cx="4050792" cy="1005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91" name="Google Shape;91;p46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6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46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47"/>
          <p:cNvSpPr txBox="1"/>
          <p:nvPr>
            <p:ph type="title"/>
          </p:nvPr>
        </p:nvSpPr>
        <p:spPr>
          <a:xfrm rot="5400000">
            <a:off x="7181850" y="2076450"/>
            <a:ext cx="5638800" cy="255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47"/>
          <p:cNvSpPr txBox="1"/>
          <p:nvPr>
            <p:ph idx="1" type="body"/>
          </p:nvPr>
        </p:nvSpPr>
        <p:spPr>
          <a:xfrm rot="5400000">
            <a:off x="2000250" y="-400050"/>
            <a:ext cx="5638800" cy="750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97" name="Google Shape;97;p47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7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47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6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  <a:defRPr b="0" i="0" sz="5400" u="none" cap="none" strike="noStrike">
                <a:latin typeface="Rockwell"/>
                <a:ea typeface="Rockwell"/>
                <a:cs typeface="Rockwell"/>
                <a:sym typeface="Rockwel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6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-325755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53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-31496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-31496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-31496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-31496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-31496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-31495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-31495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8" name="Google Shape;8;p36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9" name="Google Shape;9;p36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grpSp>
        <p:nvGrpSpPr>
          <p:cNvPr id="10" name="Google Shape;10;p36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1" name="Google Shape;11;p36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1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2" name="Google Shape;12;p36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" name="Google Shape;13;p36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7.jpg"/><Relationship Id="rId5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1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5.png"/><Relationship Id="rId4" Type="http://schemas.openxmlformats.org/officeDocument/2006/relationships/hyperlink" Target="https://www.theteflacademy.com/blog/how-should-teachers-give-instructions/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2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1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5.png"/><Relationship Id="rId4" Type="http://schemas.openxmlformats.org/officeDocument/2006/relationships/hyperlink" Target="https://teachers.institute/learning-teaching/teacher-counselor-supporting-student-well-being/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2.png"/><Relationship Id="rId4" Type="http://schemas.openxmlformats.org/officeDocument/2006/relationships/image" Target="../media/image3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2.png"/><Relationship Id="rId4" Type="http://schemas.openxmlformats.org/officeDocument/2006/relationships/image" Target="../media/image34.png"/><Relationship Id="rId5" Type="http://schemas.openxmlformats.org/officeDocument/2006/relationships/image" Target="../media/image17.png"/><Relationship Id="rId6" Type="http://schemas.openxmlformats.org/officeDocument/2006/relationships/image" Target="../media/image2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2.png"/><Relationship Id="rId4" Type="http://schemas.openxmlformats.org/officeDocument/2006/relationships/image" Target="../media/image34.png"/><Relationship Id="rId5" Type="http://schemas.openxmlformats.org/officeDocument/2006/relationships/image" Target="../media/image17.png"/><Relationship Id="rId6" Type="http://schemas.openxmlformats.org/officeDocument/2006/relationships/image" Target="../media/image2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2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7.png"/><Relationship Id="rId4" Type="http://schemas.openxmlformats.org/officeDocument/2006/relationships/image" Target="../media/image6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19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19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 rotWithShape="1">
            <a:blip r:embed="rId3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06" name="Google Shape;106;p1"/>
          <p:cNvSpPr txBox="1"/>
          <p:nvPr>
            <p:ph type="ctrTitle"/>
          </p:nvPr>
        </p:nvSpPr>
        <p:spPr>
          <a:xfrm>
            <a:off x="863112" y="472123"/>
            <a:ext cx="10217892" cy="8961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600"/>
              <a:buFont typeface="Rockwell"/>
              <a:buNone/>
            </a:pPr>
            <a:r>
              <a:rPr lang="en-US" sz="5600"/>
              <a:t>ENGLISH FOR MATHEMATICS</a:t>
            </a:r>
            <a:endParaRPr/>
          </a:p>
        </p:txBody>
      </p:sp>
      <p:sp>
        <p:nvSpPr>
          <p:cNvPr id="107" name="Google Shape;107;p1"/>
          <p:cNvSpPr txBox="1"/>
          <p:nvPr>
            <p:ph idx="1" type="subTitle"/>
          </p:nvPr>
        </p:nvSpPr>
        <p:spPr>
          <a:xfrm>
            <a:off x="6567083" y="4226422"/>
            <a:ext cx="5019327" cy="16276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50"/>
              <a:buNone/>
            </a:pPr>
            <a:r>
              <a:rPr lang="en-US" sz="3000"/>
              <a:t>Itha Priyastiti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25"/>
              <a:buNone/>
            </a:pPr>
            <a:r>
              <a:rPr lang="en-US" sz="2500"/>
              <a:t>Universitas Kristen Wira Wacana Sumba</a:t>
            </a:r>
            <a:endParaRPr/>
          </a:p>
        </p:txBody>
      </p:sp>
      <p:pic>
        <p:nvPicPr>
          <p:cNvPr descr="A calculus formula" id="108" name="Google Shape;108;p1"/>
          <p:cNvPicPr preferRelativeResize="0"/>
          <p:nvPr/>
        </p:nvPicPr>
        <p:blipFill rotWithShape="1">
          <a:blip r:embed="rId4">
            <a:alphaModFix/>
          </a:blip>
          <a:srcRect b="-1" l="13393" r="19437" t="0"/>
          <a:stretch/>
        </p:blipFill>
        <p:spPr>
          <a:xfrm>
            <a:off x="82296" y="1503825"/>
            <a:ext cx="5542623" cy="513854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9" name="Google Shape;109;p1"/>
          <p:cNvGrpSpPr/>
          <p:nvPr/>
        </p:nvGrpSpPr>
        <p:grpSpPr>
          <a:xfrm>
            <a:off x="11401724" y="6229681"/>
            <a:ext cx="457200" cy="457200"/>
            <a:chOff x="11361456" y="6195813"/>
            <a:chExt cx="548640" cy="548640"/>
          </a:xfrm>
        </p:grpSpPr>
        <p:sp>
          <p:nvSpPr>
            <p:cNvPr id="110" name="Google Shape;110;p1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5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11" name="Google Shape;111;p1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2" name="Google Shape;112;p1"/>
          <p:cNvSpPr txBox="1"/>
          <p:nvPr/>
        </p:nvSpPr>
        <p:spPr>
          <a:xfrm>
            <a:off x="5921829" y="2463796"/>
            <a:ext cx="6187875" cy="16276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2975"/>
              <a:buFont typeface="Noto Sans Symbols"/>
              <a:buNone/>
            </a:pPr>
            <a:r>
              <a:rPr b="1" i="0" lang="en-US" sz="35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Lecture 4: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2975"/>
              <a:buFont typeface="Noto Sans Symbols"/>
              <a:buNone/>
            </a:pPr>
            <a:r>
              <a:rPr b="1" i="0" lang="en-US" sz="35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Being a Mathematics Teacher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"/>
          <p:cNvSpPr txBox="1"/>
          <p:nvPr>
            <p:ph type="title"/>
          </p:nvPr>
        </p:nvSpPr>
        <p:spPr>
          <a:xfrm>
            <a:off x="7695985" y="2959658"/>
            <a:ext cx="33300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rPr b="1" lang="en-US"/>
              <a:t>REVIEW</a:t>
            </a:r>
            <a:endParaRPr/>
          </a:p>
        </p:txBody>
      </p:sp>
      <p:pic>
        <p:nvPicPr>
          <p:cNvPr descr="Colorful rulers and protractors" id="118" name="Google Shape;118;p2"/>
          <p:cNvPicPr preferRelativeResize="0"/>
          <p:nvPr/>
        </p:nvPicPr>
        <p:blipFill rotWithShape="1">
          <a:blip r:embed="rId3">
            <a:alphaModFix/>
          </a:blip>
          <a:srcRect b="0" l="13533" r="13293" t="0"/>
          <a:stretch/>
        </p:blipFill>
        <p:spPr>
          <a:xfrm>
            <a:off x="0" y="0"/>
            <a:ext cx="631952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"/>
          <p:cNvSpPr txBox="1"/>
          <p:nvPr/>
        </p:nvSpPr>
        <p:spPr>
          <a:xfrm>
            <a:off x="2233076" y="1524000"/>
            <a:ext cx="7378283" cy="48297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There are three ways of making comparisons:</a:t>
            </a:r>
            <a:endParaRPr/>
          </a:p>
          <a:p>
            <a:pPr indent="-458788" lvl="0" marL="1120775" marR="0" rtl="0" algn="l"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Cambria"/>
              <a:buAutoNum type="arabicParenR"/>
            </a:pP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Comparative</a:t>
            </a:r>
            <a:endParaRPr b="0" i="0" sz="21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58788" lvl="0" marL="1120775" marR="0" rtl="0" algn="l"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Cambria"/>
              <a:buAutoNum type="arabicParenR"/>
            </a:pP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Superlative</a:t>
            </a:r>
            <a:endParaRPr/>
          </a:p>
          <a:p>
            <a:pPr indent="-458788" lvl="0" marL="1120775" marR="0" rtl="0" algn="l"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Cambria"/>
              <a:buAutoNum type="arabicParenR"/>
            </a:pP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Equative</a:t>
            </a:r>
            <a:endParaRPr/>
          </a:p>
          <a:p>
            <a:pPr indent="0" lvl="0" marL="661987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1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50838" lvl="0" marL="363538" marR="0" rtl="0" algn="l"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display data, you can use:</a:t>
            </a:r>
            <a:endParaRPr/>
          </a:p>
          <a:p>
            <a:pPr indent="-514350" lvl="0" marL="1120775" marR="0" rtl="0" algn="l"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Cambria"/>
              <a:buAutoNum type="arabicParenR"/>
            </a:pP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tables as a convenient way to show large amount of data  in a small space</a:t>
            </a:r>
            <a:endParaRPr b="0" i="0" sz="21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514350" lvl="0" marL="1120775" marR="0" rtl="0" algn="l"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Cambria"/>
              <a:buAutoNum type="arabicParenR"/>
            </a:pP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</a:t>
            </a:r>
            <a:r>
              <a:rPr b="1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bar chart </a:t>
            </a: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compare </a:t>
            </a:r>
            <a:r>
              <a:rPr b="1" i="1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unlike</a:t>
            </a: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(</a:t>
            </a:r>
            <a:r>
              <a:rPr b="0" i="1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different</a:t>
            </a: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) items</a:t>
            </a:r>
            <a:endParaRPr/>
          </a:p>
          <a:p>
            <a:pPr indent="-514350" lvl="0" marL="1120775" marR="0" rtl="0" algn="l"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Cambria"/>
              <a:buAutoNum type="arabicParenR"/>
            </a:pP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</a:t>
            </a:r>
            <a:r>
              <a:rPr b="1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line chart</a:t>
            </a: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to depict changes over a period of time, showing data and trends</a:t>
            </a:r>
            <a:endParaRPr/>
          </a:p>
          <a:p>
            <a:pPr indent="-514350" lvl="0" marL="1120775" marR="0" rtl="0" algn="l"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Cambria"/>
              <a:buAutoNum type="arabicParenR"/>
            </a:pP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</a:t>
            </a:r>
            <a:r>
              <a:rPr b="1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pie chart</a:t>
            </a: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to display the </a:t>
            </a:r>
            <a:r>
              <a:rPr b="1" i="1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size</a:t>
            </a: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of each part as a percentage of a </a:t>
            </a:r>
            <a:r>
              <a:rPr b="1" i="1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whole</a:t>
            </a:r>
            <a:r>
              <a:rPr b="0" i="0" lang="en-US" sz="21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endParaRPr/>
          </a:p>
        </p:txBody>
      </p:sp>
      <p:sp>
        <p:nvSpPr>
          <p:cNvPr id="124" name="Google Shape;124;p3"/>
          <p:cNvSpPr/>
          <p:nvPr/>
        </p:nvSpPr>
        <p:spPr>
          <a:xfrm>
            <a:off x="406460" y="348752"/>
            <a:ext cx="5555930" cy="760660"/>
          </a:xfrm>
          <a:prstGeom prst="homePlate">
            <a:avLst>
              <a:gd fmla="val 50000" name="adj"/>
            </a:avLst>
          </a:prstGeom>
          <a:solidFill>
            <a:srgbClr val="009193"/>
          </a:solidFill>
          <a:ln cap="flat" cmpd="sng" w="12700">
            <a:solidFill>
              <a:srgbClr val="591E0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Review on Comparisons</a:t>
            </a:r>
            <a:endParaRPr b="1" sz="36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descr="Caroler in Hoodie" id="125" name="Google Shape;125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62597" y="1259840"/>
            <a:ext cx="1370479" cy="46736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4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31" name="Google Shape;131;p4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32" name="Google Shape;132;p4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133" name="Google Shape;133;p4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34" name="Google Shape;134;p4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35" name="Google Shape;135;p4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6" name="Google Shape;136;p4"/>
          <p:cNvSpPr/>
          <p:nvPr/>
        </p:nvSpPr>
        <p:spPr>
          <a:xfrm>
            <a:off x="0" y="0"/>
            <a:ext cx="12188952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37" name="Google Shape;137;p4"/>
          <p:cNvSpPr/>
          <p:nvPr/>
        </p:nvSpPr>
        <p:spPr>
          <a:xfrm>
            <a:off x="4645152" y="928117"/>
            <a:ext cx="6629400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38" name="Google Shape;138;p4"/>
          <p:cNvSpPr/>
          <p:nvPr/>
        </p:nvSpPr>
        <p:spPr>
          <a:xfrm>
            <a:off x="4641336" y="1110053"/>
            <a:ext cx="6630506" cy="4580301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39" name="Google Shape;139;p4"/>
          <p:cNvSpPr txBox="1"/>
          <p:nvPr>
            <p:ph type="title"/>
          </p:nvPr>
        </p:nvSpPr>
        <p:spPr>
          <a:xfrm>
            <a:off x="4961376" y="1432223"/>
            <a:ext cx="6057144" cy="33579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000"/>
              <a:buFont typeface="Rockwell"/>
              <a:buNone/>
            </a:pPr>
            <a:r>
              <a:rPr b="1" lang="en-US" sz="8000"/>
              <a:t>BEING A MATH TEACHER</a:t>
            </a:r>
            <a:endParaRPr/>
          </a:p>
        </p:txBody>
      </p:sp>
      <p:sp>
        <p:nvSpPr>
          <p:cNvPr id="140" name="Google Shape;140;p4"/>
          <p:cNvSpPr/>
          <p:nvPr/>
        </p:nvSpPr>
        <p:spPr>
          <a:xfrm>
            <a:off x="4645152" y="5780565"/>
            <a:ext cx="6629400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141" name="Google Shape;141;p4"/>
          <p:cNvGrpSpPr/>
          <p:nvPr/>
        </p:nvGrpSpPr>
        <p:grpSpPr>
          <a:xfrm>
            <a:off x="9646920" y="5257800"/>
            <a:ext cx="1080904" cy="1080902"/>
            <a:chOff x="9685338" y="4460675"/>
            <a:chExt cx="1080904" cy="1080902"/>
          </a:xfrm>
        </p:grpSpPr>
        <p:sp>
          <p:nvSpPr>
            <p:cNvPr id="142" name="Google Shape;142;p4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43" name="Google Shape;143;p4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Classroom outline" id="144" name="Google Shape;144;p4"/>
          <p:cNvPicPr preferRelativeResize="0"/>
          <p:nvPr/>
        </p:nvPicPr>
        <p:blipFill rotWithShape="1">
          <a:blip r:embed="rId5">
            <a:alphaModFix/>
          </a:blip>
          <a:srcRect b="6594" l="5578" r="4561" t="6821"/>
          <a:stretch/>
        </p:blipFill>
        <p:spPr>
          <a:xfrm>
            <a:off x="933915" y="1748620"/>
            <a:ext cx="3416725" cy="329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5"/>
          <p:cNvSpPr txBox="1"/>
          <p:nvPr>
            <p:ph type="title"/>
          </p:nvPr>
        </p:nvSpPr>
        <p:spPr>
          <a:xfrm>
            <a:off x="604434" y="365126"/>
            <a:ext cx="10749366" cy="71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45454"/>
              <a:buFont typeface="Rockwell"/>
              <a:buNone/>
            </a:pPr>
            <a:r>
              <a:rPr lang="en-US"/>
              <a:t>BRAINSTORM</a:t>
            </a:r>
            <a:endParaRPr sz="2200"/>
          </a:p>
        </p:txBody>
      </p:sp>
      <p:sp>
        <p:nvSpPr>
          <p:cNvPr id="150" name="Google Shape;150;p5"/>
          <p:cNvSpPr txBox="1"/>
          <p:nvPr>
            <p:ph idx="1" type="body"/>
          </p:nvPr>
        </p:nvSpPr>
        <p:spPr>
          <a:xfrm>
            <a:off x="604434" y="1334655"/>
            <a:ext cx="10749366" cy="10793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70"/>
              <a:buChar char="▪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Biasanya, bagaimana kalau Anda ingin memberikan instruksi dalam bahasa Indonesia?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Char char="▪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Berikan contoh bagaimana menginstruksikan siswa untuk menghitung luas persegi.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None/>
            </a:pPr>
            <a:r>
              <a:t/>
            </a:r>
            <a:endParaRPr sz="22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51" name="Google Shape;151;p5"/>
          <p:cNvSpPr/>
          <p:nvPr/>
        </p:nvSpPr>
        <p:spPr>
          <a:xfrm>
            <a:off x="4192697" y="3169765"/>
            <a:ext cx="3325091" cy="1546167"/>
          </a:xfrm>
          <a:prstGeom prst="rect">
            <a:avLst/>
          </a:prstGeom>
          <a:solidFill>
            <a:srgbClr val="B89999"/>
          </a:solidFill>
          <a:ln cap="flat" cmpd="sng" w="12700">
            <a:solidFill>
              <a:srgbClr val="591E0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52" name="Google Shape;152;p5"/>
          <p:cNvSpPr/>
          <p:nvPr/>
        </p:nvSpPr>
        <p:spPr>
          <a:xfrm flipH="1" rot="-634965">
            <a:off x="5664149" y="2627714"/>
            <a:ext cx="2444666" cy="1261691"/>
          </a:xfrm>
          <a:prstGeom prst="arc">
            <a:avLst>
              <a:gd fmla="val 15724402" name="adj1"/>
              <a:gd fmla="val 20617739" name="adj2"/>
            </a:avLst>
          </a:prstGeom>
          <a:noFill/>
          <a:ln cap="flat" cmpd="sng" w="57150">
            <a:solidFill>
              <a:srgbClr val="634545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53" name="Google Shape;153;p5"/>
          <p:cNvSpPr txBox="1"/>
          <p:nvPr/>
        </p:nvSpPr>
        <p:spPr>
          <a:xfrm>
            <a:off x="6796405" y="2413955"/>
            <a:ext cx="2373869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panjang/length</a:t>
            </a:r>
            <a:endParaRPr/>
          </a:p>
        </p:txBody>
      </p:sp>
      <p:sp>
        <p:nvSpPr>
          <p:cNvPr id="154" name="Google Shape;154;p5"/>
          <p:cNvSpPr/>
          <p:nvPr/>
        </p:nvSpPr>
        <p:spPr>
          <a:xfrm flipH="1" rot="-634965">
            <a:off x="7475576" y="3382355"/>
            <a:ext cx="2444666" cy="1261691"/>
          </a:xfrm>
          <a:prstGeom prst="arc">
            <a:avLst>
              <a:gd fmla="val 15724402" name="adj1"/>
              <a:gd fmla="val 20617739" name="adj2"/>
            </a:avLst>
          </a:prstGeom>
          <a:noFill/>
          <a:ln cap="flat" cmpd="sng" w="57150">
            <a:solidFill>
              <a:srgbClr val="634545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55" name="Google Shape;155;p5"/>
          <p:cNvSpPr txBox="1"/>
          <p:nvPr/>
        </p:nvSpPr>
        <p:spPr>
          <a:xfrm>
            <a:off x="8535570" y="3168597"/>
            <a:ext cx="1922990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lebar/width</a:t>
            </a:r>
            <a:endParaRPr/>
          </a:p>
        </p:txBody>
      </p:sp>
      <p:sp>
        <p:nvSpPr>
          <p:cNvPr id="156" name="Google Shape;156;p5"/>
          <p:cNvSpPr txBox="1"/>
          <p:nvPr/>
        </p:nvSpPr>
        <p:spPr>
          <a:xfrm>
            <a:off x="604434" y="4981390"/>
            <a:ext cx="6098716" cy="541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Noto Sans Symbols"/>
              <a:buAutoNum type="arabicParenR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identify the length</a:t>
            </a:r>
            <a:endParaRPr/>
          </a:p>
        </p:txBody>
      </p:sp>
      <p:sp>
        <p:nvSpPr>
          <p:cNvPr id="157" name="Google Shape;157;p5"/>
          <p:cNvSpPr txBox="1"/>
          <p:nvPr/>
        </p:nvSpPr>
        <p:spPr>
          <a:xfrm>
            <a:off x="625957" y="6035997"/>
            <a:ext cx="6098716" cy="4568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 startAt="3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Multiply length by width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Noto Sans Symbols"/>
              <a:buNone/>
            </a:pPr>
            <a:r>
              <a:t/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58" name="Google Shape;158;p5"/>
          <p:cNvSpPr txBox="1"/>
          <p:nvPr/>
        </p:nvSpPr>
        <p:spPr>
          <a:xfrm>
            <a:off x="604434" y="5539559"/>
            <a:ext cx="6098716" cy="4802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 startAt="2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Identify the width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Noto Sans Symbols"/>
              <a:buNone/>
            </a:pPr>
            <a:r>
              <a:t/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6"/>
          <p:cNvSpPr txBox="1"/>
          <p:nvPr>
            <p:ph type="title"/>
          </p:nvPr>
        </p:nvSpPr>
        <p:spPr>
          <a:xfrm>
            <a:off x="604434" y="365126"/>
            <a:ext cx="10749366" cy="71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45454"/>
              <a:buFont typeface="Rockwell"/>
              <a:buNone/>
            </a:pPr>
            <a:r>
              <a:rPr lang="en-US"/>
              <a:t>BEING A GOOD TEACHER</a:t>
            </a:r>
            <a:endParaRPr sz="2200"/>
          </a:p>
        </p:txBody>
      </p:sp>
      <p:sp>
        <p:nvSpPr>
          <p:cNvPr id="164" name="Google Shape;164;p6"/>
          <p:cNvSpPr txBox="1"/>
          <p:nvPr>
            <p:ph idx="1" type="body"/>
          </p:nvPr>
        </p:nvSpPr>
        <p:spPr>
          <a:xfrm>
            <a:off x="2377440" y="1442719"/>
            <a:ext cx="8976360" cy="15935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One of the teachers’ role is </a:t>
            </a:r>
            <a:r>
              <a:rPr b="1" lang="en-US" sz="2100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giving instructions </a:t>
            </a: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☺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Giving </a:t>
            </a:r>
            <a:r>
              <a:rPr b="1" lang="en-US" sz="2100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clear </a:t>
            </a:r>
            <a:r>
              <a:rPr b="1" i="0" lang="en-US" sz="2100" u="none" strike="noStrike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and effective instructions </a:t>
            </a:r>
            <a:r>
              <a:rPr b="0" i="0" lang="en-US" sz="2100" u="none" strike="noStrike">
                <a:solidFill>
                  <a:srgbClr val="001D35"/>
                </a:solidFill>
                <a:latin typeface="Cambria"/>
                <a:ea typeface="Cambria"/>
                <a:cs typeface="Cambria"/>
                <a:sym typeface="Cambria"/>
              </a:rPr>
              <a:t>is crucial because it helps students understand tasks, learn efficiently, and achieve success.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solidFill>
                  <a:srgbClr val="001D35"/>
                </a:solidFill>
                <a:latin typeface="Cambria"/>
                <a:ea typeface="Cambria"/>
                <a:cs typeface="Cambria"/>
                <a:sym typeface="Cambria"/>
              </a:rPr>
              <a:t>So, how </a:t>
            </a:r>
            <a:r>
              <a:rPr b="1" lang="en-US" sz="2100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should</a:t>
            </a:r>
            <a:r>
              <a:rPr lang="en-US" sz="2100">
                <a:solidFill>
                  <a:srgbClr val="001D35"/>
                </a:solidFill>
                <a:latin typeface="Cambria"/>
                <a:ea typeface="Cambria"/>
                <a:cs typeface="Cambria"/>
                <a:sym typeface="Cambria"/>
              </a:rPr>
              <a:t> teachers give instructions?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85"/>
              <a:buNone/>
            </a:pPr>
            <a:r>
              <a:t/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descr="Caroler in Long Coat" id="165" name="Google Shape;165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2858" y="1303107"/>
            <a:ext cx="1114984" cy="4814705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6"/>
          <p:cNvSpPr txBox="1"/>
          <p:nvPr/>
        </p:nvSpPr>
        <p:spPr>
          <a:xfrm>
            <a:off x="2377440" y="3140473"/>
            <a:ext cx="6099048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44500" lvl="0" marL="1068388" marR="0" rtl="0" algn="l">
              <a:spcBef>
                <a:spcPts val="0"/>
              </a:spcBef>
              <a:spcAft>
                <a:spcPts val="0"/>
              </a:spcAft>
              <a:buClr>
                <a:srgbClr val="001D35"/>
              </a:buClr>
              <a:buSzPts val="2100"/>
              <a:buFont typeface="Cambria"/>
              <a:buAutoNum type="arabicParenR"/>
            </a:pPr>
            <a:r>
              <a:rPr b="0" i="0" lang="en-US" sz="2100" u="none" strike="noStrike">
                <a:solidFill>
                  <a:srgbClr val="001D35"/>
                </a:solidFill>
                <a:latin typeface="Cambria"/>
                <a:ea typeface="Cambria"/>
                <a:cs typeface="Cambria"/>
                <a:sym typeface="Cambria"/>
              </a:rPr>
              <a:t>Keep the instructions short</a:t>
            </a:r>
            <a:endParaRPr/>
          </a:p>
          <a:p>
            <a:pPr indent="-444500" lvl="0" marL="1068388" marR="0" rtl="0" algn="l">
              <a:spcBef>
                <a:spcPts val="0"/>
              </a:spcBef>
              <a:spcAft>
                <a:spcPts val="0"/>
              </a:spcAft>
              <a:buClr>
                <a:srgbClr val="001D35"/>
              </a:buClr>
              <a:buSzPts val="2100"/>
              <a:buFont typeface="Cambria"/>
              <a:buAutoNum type="arabicParenR"/>
            </a:pPr>
            <a:r>
              <a:rPr lang="en-US" sz="2100">
                <a:solidFill>
                  <a:srgbClr val="001D35"/>
                </a:solidFill>
                <a:latin typeface="Cambria"/>
                <a:ea typeface="Cambria"/>
                <a:cs typeface="Cambria"/>
                <a:sym typeface="Cambria"/>
              </a:rPr>
              <a:t>Keep your language simple</a:t>
            </a:r>
            <a:endParaRPr/>
          </a:p>
        </p:txBody>
      </p:sp>
      <p:sp>
        <p:nvSpPr>
          <p:cNvPr id="167" name="Google Shape;167;p6"/>
          <p:cNvSpPr txBox="1"/>
          <p:nvPr/>
        </p:nvSpPr>
        <p:spPr>
          <a:xfrm>
            <a:off x="5254752" y="3983390"/>
            <a:ext cx="609904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1D35"/>
              </a:buClr>
              <a:buSzPts val="1800"/>
              <a:buFont typeface="Cambria"/>
              <a:buNone/>
            </a:pPr>
            <a:r>
              <a:rPr b="0" i="0" lang="en-US" sz="1800" u="sng" strike="noStrike">
                <a:solidFill>
                  <a:srgbClr val="001D35"/>
                </a:solidFill>
                <a:latin typeface="Cambria"/>
                <a:ea typeface="Cambria"/>
                <a:cs typeface="Cambria"/>
                <a:sym typeface="Cambria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https://www.theteflacademy.com/blog/how-should-teachers-give-instructions/</a:t>
            </a:r>
            <a:r>
              <a:rPr b="0" i="0" lang="en-US" sz="1800" u="none" strike="noStrike">
                <a:solidFill>
                  <a:srgbClr val="001D35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7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73" name="Google Shape;173;p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74" name="Google Shape;174;p7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175" name="Google Shape;175;p7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76" name="Google Shape;176;p7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77" name="Google Shape;177;p7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8" name="Google Shape;178;p7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79" name="Google Shape;179;p7"/>
          <p:cNvSpPr txBox="1"/>
          <p:nvPr>
            <p:ph type="title"/>
          </p:nvPr>
        </p:nvSpPr>
        <p:spPr>
          <a:xfrm>
            <a:off x="6206674" y="1360500"/>
            <a:ext cx="5322000" cy="3106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100"/>
              <a:buFont typeface="Rockwell"/>
              <a:buNone/>
            </a:pPr>
            <a:r>
              <a:rPr b="1" lang="en-US" sz="4800"/>
              <a:t>GIVING INSTRUCTIONS</a:t>
            </a:r>
            <a:endParaRPr sz="4800"/>
          </a:p>
        </p:txBody>
      </p:sp>
      <p:sp>
        <p:nvSpPr>
          <p:cNvPr id="180" name="Google Shape;180;p7"/>
          <p:cNvSpPr/>
          <p:nvPr/>
        </p:nvSpPr>
        <p:spPr>
          <a:xfrm>
            <a:off x="2" y="3"/>
            <a:ext cx="6095695" cy="6857997"/>
          </a:xfrm>
          <a:custGeom>
            <a:rect b="b" l="l" r="r" t="t"/>
            <a:pathLst>
              <a:path extrusionOk="0" h="6857997" w="6095695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rgbClr val="4E4A4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descr="Teacher with solid fill" id="181" name="Google Shape;181;p7"/>
          <p:cNvPicPr preferRelativeResize="0"/>
          <p:nvPr/>
        </p:nvPicPr>
        <p:blipFill rotWithShape="1">
          <a:blip r:embed="rId5">
            <a:alphaModFix/>
          </a:blip>
          <a:srcRect b="15264" l="3688" r="3087" t="18158"/>
          <a:stretch/>
        </p:blipFill>
        <p:spPr>
          <a:xfrm>
            <a:off x="663388" y="1554207"/>
            <a:ext cx="3749586" cy="3749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"/>
          <p:cNvSpPr txBox="1"/>
          <p:nvPr>
            <p:ph type="title"/>
          </p:nvPr>
        </p:nvSpPr>
        <p:spPr>
          <a:xfrm>
            <a:off x="604434" y="365126"/>
            <a:ext cx="10749366" cy="71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USING IMPERATIVES </a:t>
            </a:r>
            <a:endParaRPr/>
          </a:p>
        </p:txBody>
      </p:sp>
      <p:sp>
        <p:nvSpPr>
          <p:cNvPr id="187" name="Google Shape;187;p8"/>
          <p:cNvSpPr txBox="1"/>
          <p:nvPr>
            <p:ph idx="1" type="body"/>
          </p:nvPr>
        </p:nvSpPr>
        <p:spPr>
          <a:xfrm>
            <a:off x="604434" y="1189911"/>
            <a:ext cx="10749366" cy="2376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06400" lvl="0" marL="4064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Imperatives are used to give commands, directions, or warnings. </a:t>
            </a:r>
            <a:endParaRPr/>
          </a:p>
          <a:p>
            <a:pPr indent="-406400" lvl="0" marL="4064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Imperatives are formed using the base form of the verb (the infinitive* 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without “to”</a:t>
            </a: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). </a:t>
            </a:r>
            <a:endParaRPr/>
          </a:p>
          <a:p>
            <a:pPr indent="0" lvl="0" marL="40640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785"/>
              <a:buNone/>
            </a:pP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*An </a:t>
            </a: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infinitive </a:t>
            </a:r>
            <a:r>
              <a:rPr b="1" lang="en-US" sz="2100">
                <a:latin typeface="Cambria"/>
                <a:ea typeface="Cambria"/>
                <a:cs typeface="Cambria"/>
                <a:sym typeface="Cambria"/>
              </a:rPr>
              <a:t>= </a:t>
            </a: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to </a:t>
            </a:r>
            <a:r>
              <a:rPr b="1" lang="en-US" sz="2100">
                <a:latin typeface="Cambria"/>
                <a:ea typeface="Cambria"/>
                <a:cs typeface="Cambria"/>
                <a:sym typeface="Cambria"/>
              </a:rPr>
              <a:t>+ </a:t>
            </a: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the simple form of a verb (to see, to be, to go, etc.). </a:t>
            </a:r>
            <a:endParaRPr/>
          </a:p>
          <a:p>
            <a:pPr indent="-346075" lvl="0" marL="409575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The </a:t>
            </a:r>
            <a:r>
              <a:rPr b="1" lang="en-US" sz="2100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simple form of a verb 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is used in imperative sentences. </a:t>
            </a:r>
            <a:endParaRPr/>
          </a:p>
          <a:p>
            <a:pPr indent="-346075" lvl="0" marL="409575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The understood subject of the sentence is </a:t>
            </a:r>
            <a:r>
              <a:rPr b="1" lang="en-US" sz="2100">
                <a:latin typeface="Cambria"/>
                <a:ea typeface="Cambria"/>
                <a:cs typeface="Cambria"/>
                <a:sym typeface="Cambria"/>
              </a:rPr>
              <a:t>you 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(meaning the person the speaker is talking to): </a:t>
            </a:r>
            <a:r>
              <a:rPr b="1" i="1" lang="en-US" sz="2100">
                <a:latin typeface="Cambria"/>
                <a:ea typeface="Cambria"/>
                <a:cs typeface="Cambria"/>
                <a:sym typeface="Cambria"/>
              </a:rPr>
              <a:t>(You) close the window.</a:t>
            </a:r>
            <a:endParaRPr i="1" sz="210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descr="Storytelling with solid fill" id="188" name="Google Shape;188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29298" y="5121046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ight pointing backhand index with solid fill" id="189" name="Google Shape;18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65608" y="5195996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8"/>
          <p:cNvSpPr txBox="1"/>
          <p:nvPr/>
        </p:nvSpPr>
        <p:spPr>
          <a:xfrm>
            <a:off x="2374538" y="5376197"/>
            <a:ext cx="3041780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FF0000"/>
                </a:solidFill>
                <a:latin typeface="Rockwell"/>
                <a:ea typeface="Rockwell"/>
                <a:cs typeface="Rockwell"/>
                <a:sym typeface="Rockwell"/>
              </a:rPr>
              <a:t>Read</a:t>
            </a:r>
            <a:r>
              <a:rPr lang="en-US" sz="3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the book!</a:t>
            </a:r>
            <a:endParaRPr/>
          </a:p>
        </p:txBody>
      </p:sp>
      <p:sp>
        <p:nvSpPr>
          <p:cNvPr id="191" name="Google Shape;191;p8"/>
          <p:cNvSpPr txBox="1"/>
          <p:nvPr/>
        </p:nvSpPr>
        <p:spPr>
          <a:xfrm>
            <a:off x="814902" y="4042731"/>
            <a:ext cx="3446106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Arial"/>
                <a:ea typeface="Arial"/>
                <a:cs typeface="Arial"/>
                <a:sym typeface="Arial"/>
              </a:rPr>
              <a:t>The base form of the verb “to read.” </a:t>
            </a:r>
            <a:endParaRPr sz="22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92" name="Google Shape;192;p8"/>
          <p:cNvSpPr/>
          <p:nvPr/>
        </p:nvSpPr>
        <p:spPr>
          <a:xfrm rot="2725300">
            <a:off x="993010" y="4334461"/>
            <a:ext cx="2341842" cy="1573169"/>
          </a:xfrm>
          <a:prstGeom prst="arc">
            <a:avLst>
              <a:gd fmla="val 16997025" name="adj1"/>
              <a:gd fmla="val 20077127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93" name="Google Shape;193;p8"/>
          <p:cNvSpPr txBox="1"/>
          <p:nvPr/>
        </p:nvSpPr>
        <p:spPr>
          <a:xfrm>
            <a:off x="5979117" y="3996402"/>
            <a:ext cx="400777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Arial"/>
                <a:ea typeface="Arial"/>
                <a:cs typeface="Arial"/>
                <a:sym typeface="Arial"/>
              </a:rPr>
              <a:t>An exclamation mark is used if the imperative is urgent. </a:t>
            </a:r>
            <a:endParaRPr sz="22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94" name="Google Shape;194;p8"/>
          <p:cNvSpPr/>
          <p:nvPr/>
        </p:nvSpPr>
        <p:spPr>
          <a:xfrm flipH="1" rot="-2381016">
            <a:off x="4851886" y="4505213"/>
            <a:ext cx="2341842" cy="49324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"/>
          <p:cNvSpPr txBox="1"/>
          <p:nvPr>
            <p:ph type="title"/>
          </p:nvPr>
        </p:nvSpPr>
        <p:spPr>
          <a:xfrm>
            <a:off x="604434" y="365126"/>
            <a:ext cx="10749366" cy="71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Rockwell"/>
              <a:buNone/>
            </a:pPr>
            <a:r>
              <a:rPr lang="en-US" sz="5000"/>
              <a:t>USING</a:t>
            </a:r>
            <a:r>
              <a:rPr lang="en-US"/>
              <a:t> IMPERATIVES </a:t>
            </a:r>
            <a:endParaRPr sz="2200"/>
          </a:p>
        </p:txBody>
      </p:sp>
      <p:sp>
        <p:nvSpPr>
          <p:cNvPr id="200" name="Google Shape;200;p9"/>
          <p:cNvSpPr txBox="1"/>
          <p:nvPr>
            <p:ph idx="1" type="body"/>
          </p:nvPr>
        </p:nvSpPr>
        <p:spPr>
          <a:xfrm>
            <a:off x="604434" y="1189912"/>
            <a:ext cx="10749366" cy="15217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70"/>
              <a:buFont typeface="Arial"/>
              <a:buChar char="•"/>
            </a:pPr>
            <a:r>
              <a:rPr lang="en-US" sz="2200">
                <a:latin typeface="Cambria"/>
                <a:ea typeface="Cambria"/>
                <a:cs typeface="Cambria"/>
                <a:sym typeface="Cambria"/>
              </a:rPr>
              <a:t>Imperative sentences can also be </a:t>
            </a:r>
            <a:r>
              <a:rPr b="1" lang="en-US" sz="2200">
                <a:latin typeface="Cambria"/>
                <a:ea typeface="Cambria"/>
                <a:cs typeface="Cambria"/>
                <a:sym typeface="Cambria"/>
              </a:rPr>
              <a:t>used </a:t>
            </a:r>
            <a:r>
              <a:rPr lang="en-US" sz="2200">
                <a:latin typeface="Cambria"/>
                <a:ea typeface="Cambria"/>
                <a:cs typeface="Cambria"/>
                <a:sym typeface="Cambria"/>
              </a:rPr>
              <a:t>to make polite requests. </a:t>
            </a:r>
            <a:endParaRPr/>
          </a:p>
          <a:p>
            <a:pPr indent="-182880" lvl="0" marL="18288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70"/>
              <a:buFont typeface="Arial"/>
              <a:buChar char="•"/>
            </a:pPr>
            <a:r>
              <a:rPr lang="en-US" sz="2200">
                <a:latin typeface="Cambria"/>
                <a:ea typeface="Cambria"/>
                <a:cs typeface="Cambria"/>
                <a:sym typeface="Cambria"/>
              </a:rPr>
              <a:t>The difference between a command and a request lies in the speaker's tone of voice and the use of </a:t>
            </a:r>
            <a:r>
              <a:rPr b="1" i="1" lang="en-US" sz="2200">
                <a:latin typeface="Cambria"/>
                <a:ea typeface="Cambria"/>
                <a:cs typeface="Cambria"/>
                <a:sym typeface="Cambria"/>
              </a:rPr>
              <a:t>please. </a:t>
            </a:r>
            <a:endParaRPr sz="2200">
              <a:latin typeface="Cambria"/>
              <a:ea typeface="Cambria"/>
              <a:cs typeface="Cambria"/>
              <a:sym typeface="Cambria"/>
            </a:endParaRPr>
          </a:p>
          <a:p>
            <a:pPr indent="-182880" lvl="0" marL="18288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70"/>
              <a:buFont typeface="Arial"/>
              <a:buChar char="•"/>
            </a:pPr>
            <a:r>
              <a:rPr b="1" i="1" lang="en-US" sz="2200">
                <a:latin typeface="Cambria"/>
                <a:ea typeface="Cambria"/>
                <a:cs typeface="Cambria"/>
                <a:sym typeface="Cambria"/>
              </a:rPr>
              <a:t>Please </a:t>
            </a:r>
            <a:r>
              <a:rPr lang="en-US" sz="2200">
                <a:latin typeface="Cambria"/>
                <a:ea typeface="Cambria"/>
                <a:cs typeface="Cambria"/>
                <a:sym typeface="Cambria"/>
              </a:rPr>
              <a:t>can come at the beginning or end of a request.</a:t>
            </a:r>
            <a:endParaRPr sz="22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01" name="Google Shape;201;p9"/>
          <p:cNvSpPr txBox="1"/>
          <p:nvPr/>
        </p:nvSpPr>
        <p:spPr>
          <a:xfrm>
            <a:off x="2145638" y="5654524"/>
            <a:ext cx="3782422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FF0000"/>
                </a:solidFill>
                <a:latin typeface="Rockwell"/>
                <a:ea typeface="Rockwell"/>
                <a:cs typeface="Rockwell"/>
                <a:sym typeface="Rockwell"/>
              </a:rPr>
              <a:t>Be </a:t>
            </a:r>
            <a:r>
              <a:rPr b="1" lang="en-US" sz="3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quiet, please.</a:t>
            </a:r>
            <a:endParaRPr sz="3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02" name="Google Shape;202;p9"/>
          <p:cNvSpPr txBox="1"/>
          <p:nvPr/>
        </p:nvSpPr>
        <p:spPr>
          <a:xfrm>
            <a:off x="778125" y="4397964"/>
            <a:ext cx="2062410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Arial"/>
                <a:ea typeface="Arial"/>
                <a:cs typeface="Arial"/>
                <a:sym typeface="Arial"/>
              </a:rPr>
              <a:t>The base form</a:t>
            </a:r>
            <a:endParaRPr sz="22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03" name="Google Shape;203;p9"/>
          <p:cNvSpPr txBox="1"/>
          <p:nvPr/>
        </p:nvSpPr>
        <p:spPr>
          <a:xfrm>
            <a:off x="6294316" y="4013244"/>
            <a:ext cx="400777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Arial"/>
                <a:ea typeface="Arial"/>
                <a:cs typeface="Arial"/>
                <a:sym typeface="Arial"/>
              </a:rPr>
              <a:t>“Please” can be placed at the beginning/ end. </a:t>
            </a:r>
            <a:endParaRPr sz="22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04" name="Google Shape;204;p9"/>
          <p:cNvSpPr/>
          <p:nvPr/>
        </p:nvSpPr>
        <p:spPr>
          <a:xfrm flipH="1" rot="-2381016">
            <a:off x="4789784" y="4487997"/>
            <a:ext cx="3154381" cy="49324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05" name="Google Shape;205;p9"/>
          <p:cNvSpPr/>
          <p:nvPr/>
        </p:nvSpPr>
        <p:spPr>
          <a:xfrm rot="2725300">
            <a:off x="325419" y="4612787"/>
            <a:ext cx="2341842" cy="1573169"/>
          </a:xfrm>
          <a:prstGeom prst="arc">
            <a:avLst>
              <a:gd fmla="val 16997025" name="adj1"/>
              <a:gd fmla="val 20077127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descr="Woman with finger on lips" id="206" name="Google Shape;206;p9"/>
          <p:cNvPicPr preferRelativeResize="0"/>
          <p:nvPr/>
        </p:nvPicPr>
        <p:blipFill rotWithShape="1">
          <a:blip r:embed="rId3">
            <a:alphaModFix/>
          </a:blip>
          <a:srcRect b="0" l="12443" r="13887" t="6655"/>
          <a:stretch/>
        </p:blipFill>
        <p:spPr>
          <a:xfrm>
            <a:off x="3136279" y="3212905"/>
            <a:ext cx="1972373" cy="176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0"/>
          <p:cNvSpPr txBox="1"/>
          <p:nvPr>
            <p:ph type="title"/>
          </p:nvPr>
        </p:nvSpPr>
        <p:spPr>
          <a:xfrm>
            <a:off x="838200" y="263705"/>
            <a:ext cx="10058400" cy="8761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NEGATIVE IMPERATIVES </a:t>
            </a:r>
            <a:endParaRPr/>
          </a:p>
        </p:txBody>
      </p:sp>
      <p:sp>
        <p:nvSpPr>
          <p:cNvPr id="212" name="Google Shape;212;p10"/>
          <p:cNvSpPr txBox="1"/>
          <p:nvPr>
            <p:ph idx="1" type="body"/>
          </p:nvPr>
        </p:nvSpPr>
        <p:spPr>
          <a:xfrm>
            <a:off x="827891" y="1173387"/>
            <a:ext cx="10515600" cy="18503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“Do not” or “don’t” can be added before the verb to make an imperative negative.</a:t>
            </a:r>
            <a:endParaRPr/>
          </a:p>
          <a:p>
            <a:pPr indent="-182880" lvl="0" marL="18288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Negative imperative is used to give commands to others </a:t>
            </a:r>
            <a:r>
              <a:rPr b="1" lang="en-US" sz="2100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for NOT doing something</a:t>
            </a: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.</a:t>
            </a:r>
            <a:endParaRPr/>
          </a:p>
          <a:p>
            <a:pPr indent="-182880" lvl="0" marL="18288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b="1" lang="en-US" sz="2100" u="sng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Remember: 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The understood subject of the sentence is </a:t>
            </a:r>
            <a:r>
              <a:rPr b="1" lang="en-US" sz="2100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you</a:t>
            </a:r>
            <a:r>
              <a:rPr b="1" lang="en-US" sz="2100"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(meaning the person the speaker is talking to): </a:t>
            </a:r>
            <a:r>
              <a:rPr b="1" i="1" lang="en-US" sz="2100">
                <a:latin typeface="Cambria"/>
                <a:ea typeface="Cambria"/>
                <a:cs typeface="Cambria"/>
                <a:sym typeface="Cambria"/>
              </a:rPr>
              <a:t>(You) close the window.</a:t>
            </a:r>
            <a:endParaRPr i="1"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13" name="Google Shape;213;p10"/>
          <p:cNvSpPr txBox="1"/>
          <p:nvPr/>
        </p:nvSpPr>
        <p:spPr>
          <a:xfrm>
            <a:off x="1029237" y="3084009"/>
            <a:ext cx="10324563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Noto Sans Symbols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NEGATIVE FORM: </a:t>
            </a:r>
            <a:r>
              <a:rPr b="1"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Do not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/ </a:t>
            </a:r>
            <a:r>
              <a:rPr b="1"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Don't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+ </a:t>
            </a:r>
            <a:r>
              <a:rPr b="1"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imple </a:t>
            </a:r>
            <a:r>
              <a:rPr b="1"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form of a verb 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14" name="Google Shape;214;p10"/>
          <p:cNvSpPr/>
          <p:nvPr/>
        </p:nvSpPr>
        <p:spPr>
          <a:xfrm>
            <a:off x="2747078" y="3753759"/>
            <a:ext cx="4764731" cy="1717938"/>
          </a:xfrm>
          <a:prstGeom prst="wedgeEllipseCallout">
            <a:avLst>
              <a:gd fmla="val -56416" name="adj1"/>
              <a:gd fmla="val -1696" name="adj2"/>
            </a:avLst>
          </a:prstGeom>
          <a:solidFill>
            <a:srgbClr val="F4CCC8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Class starts at 7.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descr="Classroom outline" id="215" name="Google Shape;215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683975" y="4119614"/>
            <a:ext cx="1942210" cy="15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10"/>
          <p:cNvSpPr/>
          <p:nvPr/>
        </p:nvSpPr>
        <p:spPr>
          <a:xfrm flipH="1" rot="8339780">
            <a:off x="2571246" y="4714610"/>
            <a:ext cx="2017571" cy="1574441"/>
          </a:xfrm>
          <a:prstGeom prst="arc">
            <a:avLst>
              <a:gd fmla="val 16200000" name="adj1"/>
              <a:gd fmla="val 20077127" name="adj2"/>
            </a:avLst>
          </a:prstGeom>
          <a:noFill/>
          <a:ln cap="flat" cmpd="sng" w="38100">
            <a:solidFill>
              <a:srgbClr val="634545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17" name="Google Shape;217;p10"/>
          <p:cNvSpPr txBox="1"/>
          <p:nvPr/>
        </p:nvSpPr>
        <p:spPr>
          <a:xfrm>
            <a:off x="4993041" y="4695180"/>
            <a:ext cx="6745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 u="sng">
                <a:solidFill>
                  <a:schemeClr val="dk1"/>
                </a:solidFill>
                <a:highlight>
                  <a:srgbClr val="FFFF00"/>
                </a:highlight>
                <a:latin typeface="Rockwell"/>
                <a:ea typeface="Rockwell"/>
                <a:cs typeface="Rockwell"/>
                <a:sym typeface="Rockwell"/>
              </a:rPr>
              <a:t>be</a:t>
            </a:r>
            <a:endParaRPr/>
          </a:p>
        </p:txBody>
      </p:sp>
      <p:sp>
        <p:nvSpPr>
          <p:cNvPr id="218" name="Google Shape;218;p10"/>
          <p:cNvSpPr txBox="1"/>
          <p:nvPr/>
        </p:nvSpPr>
        <p:spPr>
          <a:xfrm>
            <a:off x="5595712" y="4700145"/>
            <a:ext cx="979959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late.</a:t>
            </a:r>
            <a:endParaRPr/>
          </a:p>
        </p:txBody>
      </p:sp>
      <p:sp>
        <p:nvSpPr>
          <p:cNvPr id="219" name="Google Shape;219;p10"/>
          <p:cNvSpPr txBox="1"/>
          <p:nvPr/>
        </p:nvSpPr>
        <p:spPr>
          <a:xfrm>
            <a:off x="3856024" y="4695180"/>
            <a:ext cx="123125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 u="sng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Don’t</a:t>
            </a:r>
            <a:endParaRPr b="1" sz="2800" u="sng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20" name="Google Shape;220;p10"/>
          <p:cNvSpPr/>
          <p:nvPr/>
        </p:nvSpPr>
        <p:spPr>
          <a:xfrm rot="-9554127">
            <a:off x="5244070" y="4279883"/>
            <a:ext cx="1703860" cy="1704200"/>
          </a:xfrm>
          <a:prstGeom prst="arc">
            <a:avLst>
              <a:gd fmla="val 16200000" name="adj1"/>
              <a:gd fmla="val 20077127" name="adj2"/>
            </a:avLst>
          </a:prstGeom>
          <a:noFill/>
          <a:ln cap="flat" cmpd="sng" w="38100">
            <a:solidFill>
              <a:srgbClr val="634545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21" name="Google Shape;221;p10"/>
          <p:cNvSpPr txBox="1"/>
          <p:nvPr/>
        </p:nvSpPr>
        <p:spPr>
          <a:xfrm>
            <a:off x="2626185" y="6140047"/>
            <a:ext cx="1810904" cy="449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Noto Sans Symbols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Do not/ Don't </a:t>
            </a:r>
            <a:endParaRPr/>
          </a:p>
        </p:txBody>
      </p:sp>
      <p:sp>
        <p:nvSpPr>
          <p:cNvPr id="222" name="Google Shape;222;p10"/>
          <p:cNvSpPr txBox="1"/>
          <p:nvPr/>
        </p:nvSpPr>
        <p:spPr>
          <a:xfrm>
            <a:off x="5517218" y="6035603"/>
            <a:ext cx="3254230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Noto Sans Symbols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simple form of a verb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1"/>
          <p:cNvSpPr txBox="1"/>
          <p:nvPr>
            <p:ph type="title"/>
          </p:nvPr>
        </p:nvSpPr>
        <p:spPr>
          <a:xfrm>
            <a:off x="707955" y="342653"/>
            <a:ext cx="10058400" cy="1049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NEGATIVE IMPERATIVES </a:t>
            </a:r>
            <a:endParaRPr/>
          </a:p>
        </p:txBody>
      </p:sp>
      <p:sp>
        <p:nvSpPr>
          <p:cNvPr id="228" name="Google Shape;228;p11"/>
          <p:cNvSpPr txBox="1"/>
          <p:nvPr/>
        </p:nvSpPr>
        <p:spPr>
          <a:xfrm>
            <a:off x="3771763" y="2851826"/>
            <a:ext cx="3558505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simple form of verb</a:t>
            </a:r>
            <a:endParaRPr/>
          </a:p>
        </p:txBody>
      </p:sp>
      <p:pic>
        <p:nvPicPr>
          <p:cNvPr descr="Man with solid fill" id="229" name="Google Shape;229;p11"/>
          <p:cNvPicPr preferRelativeResize="0"/>
          <p:nvPr/>
        </p:nvPicPr>
        <p:blipFill rotWithShape="1">
          <a:blip r:embed="rId3">
            <a:alphaModFix/>
          </a:blip>
          <a:srcRect b="0" l="18442" r="21284" t="0"/>
          <a:stretch/>
        </p:blipFill>
        <p:spPr>
          <a:xfrm>
            <a:off x="795949" y="2075103"/>
            <a:ext cx="1887803" cy="31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1"/>
          <p:cNvSpPr/>
          <p:nvPr/>
        </p:nvSpPr>
        <p:spPr>
          <a:xfrm>
            <a:off x="3564827" y="1651588"/>
            <a:ext cx="5691908" cy="921221"/>
          </a:xfrm>
          <a:prstGeom prst="wedgeRoundRectCallout">
            <a:avLst>
              <a:gd fmla="val -58316" name="adj1"/>
              <a:gd fmla="val 31227" name="adj2"/>
              <a:gd fmla="val 16667" name="adj3"/>
            </a:avLst>
          </a:prstGeom>
          <a:solidFill>
            <a:srgbClr val="4D160F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That chair is broken. </a:t>
            </a:r>
            <a:r>
              <a:rPr b="1" lang="en-US" sz="2300" u="sng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Don’t</a:t>
            </a:r>
            <a:r>
              <a:rPr lang="en-US" sz="23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 </a:t>
            </a:r>
            <a:r>
              <a:rPr b="1" lang="en-US" sz="2300" u="sng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sit</a:t>
            </a:r>
            <a:r>
              <a:rPr lang="en-US" sz="23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 there.</a:t>
            </a:r>
            <a:endParaRPr/>
          </a:p>
        </p:txBody>
      </p:sp>
      <p:sp>
        <p:nvSpPr>
          <p:cNvPr id="231" name="Google Shape;231;p11"/>
          <p:cNvSpPr/>
          <p:nvPr/>
        </p:nvSpPr>
        <p:spPr>
          <a:xfrm flipH="1" rot="10049836">
            <a:off x="5697514" y="1368041"/>
            <a:ext cx="2017571" cy="1574441"/>
          </a:xfrm>
          <a:prstGeom prst="arc">
            <a:avLst>
              <a:gd fmla="val 16200000" name="adj1"/>
              <a:gd fmla="val 20077127" name="adj2"/>
            </a:avLst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32" name="Google Shape;232;p11"/>
          <p:cNvSpPr/>
          <p:nvPr/>
        </p:nvSpPr>
        <p:spPr>
          <a:xfrm>
            <a:off x="3509632" y="3711594"/>
            <a:ext cx="5691908" cy="921221"/>
          </a:xfrm>
          <a:prstGeom prst="wedgeRoundRectCallout">
            <a:avLst>
              <a:gd fmla="val -56996" name="adj1"/>
              <a:gd fmla="val 8111" name="adj2"/>
              <a:gd fmla="val 16667" name="adj3"/>
            </a:avLst>
          </a:prstGeom>
          <a:solidFill>
            <a:srgbClr val="742117"/>
          </a:solidFill>
          <a:ln cap="flat" cmpd="sng" w="12700">
            <a:solidFill>
              <a:srgbClr val="591E0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2238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300" u="sng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Don’t</a:t>
            </a:r>
            <a:r>
              <a:rPr lang="en-US" sz="23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 </a:t>
            </a:r>
            <a:r>
              <a:rPr b="1" lang="en-US" sz="2300" u="sng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step</a:t>
            </a:r>
            <a:r>
              <a:rPr b="1" lang="en-US" sz="23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 </a:t>
            </a:r>
            <a:r>
              <a:rPr lang="en-US" sz="23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on the grass!</a:t>
            </a:r>
            <a:endParaRPr/>
          </a:p>
        </p:txBody>
      </p:sp>
      <p:sp>
        <p:nvSpPr>
          <p:cNvPr id="233" name="Google Shape;233;p11"/>
          <p:cNvSpPr txBox="1"/>
          <p:nvPr/>
        </p:nvSpPr>
        <p:spPr>
          <a:xfrm>
            <a:off x="5566087" y="4835394"/>
            <a:ext cx="3558505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simple form of verb</a:t>
            </a:r>
            <a:endParaRPr/>
          </a:p>
        </p:txBody>
      </p:sp>
      <p:sp>
        <p:nvSpPr>
          <p:cNvPr id="234" name="Google Shape;234;p11"/>
          <p:cNvSpPr/>
          <p:nvPr/>
        </p:nvSpPr>
        <p:spPr>
          <a:xfrm rot="-10163462">
            <a:off x="4728369" y="3350534"/>
            <a:ext cx="2017571" cy="1586286"/>
          </a:xfrm>
          <a:prstGeom prst="arc">
            <a:avLst>
              <a:gd fmla="val 16200000" name="adj1"/>
              <a:gd fmla="val 20077127" name="adj2"/>
            </a:avLst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2"/>
          <p:cNvSpPr txBox="1"/>
          <p:nvPr>
            <p:ph type="title"/>
          </p:nvPr>
        </p:nvSpPr>
        <p:spPr>
          <a:xfrm>
            <a:off x="838200" y="365126"/>
            <a:ext cx="10515600" cy="10054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SUBJECT WITH IMPERATIVES </a:t>
            </a:r>
            <a:endParaRPr/>
          </a:p>
        </p:txBody>
      </p:sp>
      <p:sp>
        <p:nvSpPr>
          <p:cNvPr id="240" name="Google Shape;240;p12"/>
          <p:cNvSpPr txBox="1"/>
          <p:nvPr>
            <p:ph idx="1" type="body"/>
          </p:nvPr>
        </p:nvSpPr>
        <p:spPr>
          <a:xfrm>
            <a:off x="838200" y="1534332"/>
            <a:ext cx="10515600" cy="10054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70"/>
              <a:buNone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Usually, an imperative sentence does not have a subject, but sometimes a noun or a pronoun is used to make it clear who is being talked to. </a:t>
            </a:r>
            <a:endParaRPr sz="22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41" name="Google Shape;241;p12"/>
          <p:cNvSpPr txBox="1"/>
          <p:nvPr/>
        </p:nvSpPr>
        <p:spPr>
          <a:xfrm>
            <a:off x="327930" y="4057426"/>
            <a:ext cx="3961682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69240B"/>
                </a:solidFill>
                <a:latin typeface="Arial"/>
                <a:ea typeface="Arial"/>
                <a:cs typeface="Arial"/>
                <a:sym typeface="Arial"/>
              </a:rPr>
              <a:t>Everybody</a:t>
            </a:r>
            <a:r>
              <a:rPr lang="en-US" sz="3000">
                <a:solidFill>
                  <a:srgbClr val="49414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 sz="30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sit</a:t>
            </a:r>
            <a:r>
              <a:rPr lang="en-US" sz="3000">
                <a:solidFill>
                  <a:srgbClr val="21211E"/>
                </a:solidFill>
                <a:latin typeface="Arial"/>
                <a:ea typeface="Arial"/>
                <a:cs typeface="Arial"/>
                <a:sym typeface="Arial"/>
              </a:rPr>
              <a:t> down.</a:t>
            </a:r>
            <a:endParaRPr sz="3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42" name="Google Shape;242;p12"/>
          <p:cNvSpPr txBox="1"/>
          <p:nvPr/>
        </p:nvSpPr>
        <p:spPr>
          <a:xfrm>
            <a:off x="3170006" y="2703538"/>
            <a:ext cx="474644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2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Noun/ pronoun as a Subject.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It can be placed at the front/ back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43" name="Google Shape;243;p12"/>
          <p:cNvSpPr/>
          <p:nvPr/>
        </p:nvSpPr>
        <p:spPr>
          <a:xfrm flipH="1" rot="-858519">
            <a:off x="981938" y="2907383"/>
            <a:ext cx="2907818" cy="1222070"/>
          </a:xfrm>
          <a:prstGeom prst="arc">
            <a:avLst>
              <a:gd fmla="val 11798328" name="adj1"/>
              <a:gd fmla="val 0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44" name="Google Shape;244;p12"/>
          <p:cNvSpPr/>
          <p:nvPr/>
        </p:nvSpPr>
        <p:spPr>
          <a:xfrm rot="545445">
            <a:off x="5071006" y="2952728"/>
            <a:ext cx="4375629" cy="3301020"/>
          </a:xfrm>
          <a:prstGeom prst="arc">
            <a:avLst>
              <a:gd fmla="val 16231816" name="adj1"/>
              <a:gd fmla="val 20436091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45" name="Google Shape;245;p12"/>
          <p:cNvSpPr txBox="1"/>
          <p:nvPr/>
        </p:nvSpPr>
        <p:spPr>
          <a:xfrm>
            <a:off x="7081365" y="4041238"/>
            <a:ext cx="3440608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Sit</a:t>
            </a:r>
            <a:r>
              <a:rPr lang="en-US" sz="3000">
                <a:solidFill>
                  <a:srgbClr val="21211E"/>
                </a:solidFill>
                <a:latin typeface="Arial"/>
                <a:ea typeface="Arial"/>
                <a:cs typeface="Arial"/>
                <a:sym typeface="Arial"/>
              </a:rPr>
              <a:t> down, </a:t>
            </a:r>
            <a:r>
              <a:rPr b="1" lang="en-US" sz="3000">
                <a:solidFill>
                  <a:srgbClr val="69240B"/>
                </a:solidFill>
                <a:latin typeface="Arial"/>
                <a:ea typeface="Arial"/>
                <a:cs typeface="Arial"/>
                <a:sym typeface="Arial"/>
              </a:rPr>
              <a:t>Rambu.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3"/>
          <p:cNvSpPr txBox="1"/>
          <p:nvPr>
            <p:ph type="title"/>
          </p:nvPr>
        </p:nvSpPr>
        <p:spPr>
          <a:xfrm>
            <a:off x="604433" y="228760"/>
            <a:ext cx="10749366" cy="71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Font typeface="Rockwell"/>
              <a:buNone/>
            </a:pPr>
            <a:r>
              <a:rPr lang="en-US" sz="4000"/>
              <a:t>EXERCISE</a:t>
            </a:r>
            <a:endParaRPr/>
          </a:p>
        </p:txBody>
      </p:sp>
      <p:sp>
        <p:nvSpPr>
          <p:cNvPr id="251" name="Google Shape;251;p13"/>
          <p:cNvSpPr txBox="1"/>
          <p:nvPr>
            <p:ph idx="1" type="body"/>
          </p:nvPr>
        </p:nvSpPr>
        <p:spPr>
          <a:xfrm>
            <a:off x="604433" y="903110"/>
            <a:ext cx="10749366" cy="456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85"/>
              <a:buNone/>
            </a:pP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Fill in the blanks with the correct response. Choose the correct response from the options.</a:t>
            </a:r>
            <a:endParaRPr/>
          </a:p>
        </p:txBody>
      </p:sp>
      <p:graphicFrame>
        <p:nvGraphicFramePr>
          <p:cNvPr id="252" name="Google Shape;252;p13"/>
          <p:cNvGraphicFramePr/>
          <p:nvPr/>
        </p:nvGraphicFramePr>
        <p:xfrm>
          <a:off x="604432" y="149733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{E0E999AC-BDE7-4595-BF3C-08A48DB25F2C}</a:tableStyleId>
              </a:tblPr>
              <a:tblGrid>
                <a:gridCol w="541300"/>
                <a:gridCol w="1311950"/>
                <a:gridCol w="274150"/>
                <a:gridCol w="50520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mbria"/>
                        <a:buNone/>
                      </a:pPr>
                      <a:r>
                        <a:rPr lang="en-US" sz="2000" u="none" cap="none" strike="noStrik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1. 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cap="none" strike="noStrike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Teacher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“This is our new friend, Lisa. ... “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Rockwell"/>
                        <a:buNone/>
                      </a:pPr>
                      <a:r>
                        <a:t/>
                      </a:r>
                      <a:endParaRPr sz="200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Students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”Hi, Lisa!”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mbria"/>
                        <a:buNone/>
                      </a:pPr>
                      <a:r>
                        <a:rPr lang="en-US" sz="200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2. 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Teacher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 … There will be points deduction if you are late.”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mbria"/>
                        <a:buNone/>
                      </a:pPr>
                      <a:r>
                        <a:rPr lang="en-US" sz="200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3. 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Teacher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“It’s hot today. Umbu, please … 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Rockwell"/>
                        <a:buNone/>
                      </a:pPr>
                      <a:r>
                        <a:t/>
                      </a:r>
                      <a:endParaRPr sz="200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Umbu</a:t>
                      </a:r>
                      <a:endParaRPr sz="2000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“Yes, ma’am!”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mbria"/>
                        <a:buNone/>
                      </a:pPr>
                      <a:r>
                        <a:rPr lang="en-US" sz="200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4. 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Manager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“I want to see the admission report. …”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Rockwell"/>
                        <a:buNone/>
                      </a:pPr>
                      <a:r>
                        <a:t/>
                      </a:r>
                      <a:endParaRPr sz="200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Staff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“Right away.”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mbria"/>
                        <a:buNone/>
                      </a:pPr>
                      <a:r>
                        <a:rPr lang="en-US" sz="200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5.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Manager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“This is your employment contract. Please, …”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3" name="Google Shape;253;p13"/>
          <p:cNvGraphicFramePr/>
          <p:nvPr/>
        </p:nvGraphicFramePr>
        <p:xfrm>
          <a:off x="7990416" y="173896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{E0E999AC-BDE7-4595-BF3C-08A48DB25F2C}</a:tableStyleId>
              </a:tblPr>
              <a:tblGrid>
                <a:gridCol w="368342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a. submit your task on time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b. sign here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c. bring the files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d. be nice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e. open the window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4"/>
          <p:cNvSpPr txBox="1"/>
          <p:nvPr>
            <p:ph type="title"/>
          </p:nvPr>
        </p:nvSpPr>
        <p:spPr>
          <a:xfrm>
            <a:off x="519999" y="385641"/>
            <a:ext cx="10749366" cy="71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DISCUSSION</a:t>
            </a:r>
            <a:endParaRPr/>
          </a:p>
        </p:txBody>
      </p:sp>
      <p:sp>
        <p:nvSpPr>
          <p:cNvPr id="259" name="Google Shape;259;p14"/>
          <p:cNvSpPr txBox="1"/>
          <p:nvPr>
            <p:ph idx="1" type="body"/>
          </p:nvPr>
        </p:nvSpPr>
        <p:spPr>
          <a:xfrm>
            <a:off x="519999" y="1206798"/>
            <a:ext cx="10749366" cy="456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85"/>
              <a:buNone/>
            </a:pP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Fill in the blanks with the correct response. Choose the correct response from the options.</a:t>
            </a:r>
            <a:endParaRPr/>
          </a:p>
        </p:txBody>
      </p:sp>
      <p:graphicFrame>
        <p:nvGraphicFramePr>
          <p:cNvPr id="260" name="Google Shape;260;p14"/>
          <p:cNvGraphicFramePr/>
          <p:nvPr/>
        </p:nvGraphicFramePr>
        <p:xfrm>
          <a:off x="8222345" y="194995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{E0E999AC-BDE7-4595-BF3C-08A48DB25F2C}</a:tableStyleId>
              </a:tblPr>
              <a:tblGrid>
                <a:gridCol w="344965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a. submit your task on time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b. sign here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c. bring the files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d. say hi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e. open the window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61" name="Google Shape;261;p14"/>
          <p:cNvSpPr/>
          <p:nvPr/>
        </p:nvSpPr>
        <p:spPr>
          <a:xfrm flipH="1" rot="2621088">
            <a:off x="5048036" y="3282821"/>
            <a:ext cx="4776409" cy="1796158"/>
          </a:xfrm>
          <a:prstGeom prst="arc">
            <a:avLst>
              <a:gd fmla="val 15341543" name="adj1"/>
              <a:gd fmla="val 20739139" name="adj2"/>
            </a:avLst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aphicFrame>
        <p:nvGraphicFramePr>
          <p:cNvPr id="262" name="Google Shape;262;p14"/>
          <p:cNvGraphicFramePr/>
          <p:nvPr/>
        </p:nvGraphicFramePr>
        <p:xfrm>
          <a:off x="519999" y="197507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{E0E999AC-BDE7-4595-BF3C-08A48DB25F2C}</a:tableStyleId>
              </a:tblPr>
              <a:tblGrid>
                <a:gridCol w="496575"/>
                <a:gridCol w="1203525"/>
                <a:gridCol w="251475"/>
                <a:gridCol w="46345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mbria"/>
                        <a:buNone/>
                      </a:pPr>
                      <a:r>
                        <a:rPr lang="en-US" sz="210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1. 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Teacher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“This is our new friend, Lisa. ... “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Rockwell"/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Students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“Hi, Lisa!”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mbria"/>
                        <a:buNone/>
                      </a:pPr>
                      <a:r>
                        <a:rPr lang="en-US" sz="210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2. 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Teacher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 … There will be points deduction if you are late.”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mbria"/>
                        <a:buNone/>
                      </a:pPr>
                      <a:r>
                        <a:rPr lang="en-US" sz="210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3. 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Teacher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“It’s hot today. Umbu, please … 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63" name="Google Shape;263;p14"/>
          <p:cNvSpPr/>
          <p:nvPr/>
        </p:nvSpPr>
        <p:spPr>
          <a:xfrm flipH="1" rot="-1032420">
            <a:off x="6618813" y="2221696"/>
            <a:ext cx="3158772" cy="1513907"/>
          </a:xfrm>
          <a:prstGeom prst="arc">
            <a:avLst>
              <a:gd fmla="val 15341543" name="adj1"/>
              <a:gd fmla="val 20739139" name="adj2"/>
            </a:avLst>
          </a:prstGeom>
          <a:noFill/>
          <a:ln cap="flat" cmpd="sng" w="38100">
            <a:solidFill>
              <a:srgbClr val="0070C0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64" name="Google Shape;264;p14"/>
          <p:cNvSpPr txBox="1"/>
          <p:nvPr/>
        </p:nvSpPr>
        <p:spPr>
          <a:xfrm>
            <a:off x="548850" y="5050882"/>
            <a:ext cx="3787458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1. “This is our new friend, Lisa. </a:t>
            </a:r>
            <a:endParaRPr/>
          </a:p>
        </p:txBody>
      </p:sp>
      <p:sp>
        <p:nvSpPr>
          <p:cNvPr id="265" name="Google Shape;265;p14"/>
          <p:cNvSpPr txBox="1"/>
          <p:nvPr/>
        </p:nvSpPr>
        <p:spPr>
          <a:xfrm>
            <a:off x="4184073" y="5614908"/>
            <a:ext cx="5430982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There will be points deduction if you are late.”</a:t>
            </a:r>
            <a:endParaRPr/>
          </a:p>
        </p:txBody>
      </p:sp>
      <p:sp>
        <p:nvSpPr>
          <p:cNvPr id="266" name="Google Shape;266;p14"/>
          <p:cNvSpPr/>
          <p:nvPr/>
        </p:nvSpPr>
        <p:spPr>
          <a:xfrm flipH="1" rot="1821396">
            <a:off x="5813013" y="3706669"/>
            <a:ext cx="2923503" cy="2166949"/>
          </a:xfrm>
          <a:prstGeom prst="arc">
            <a:avLst>
              <a:gd fmla="val 14163307" name="adj1"/>
              <a:gd fmla="val 20739139" name="adj2"/>
            </a:avLst>
          </a:prstGeom>
          <a:noFill/>
          <a:ln cap="flat" cmpd="sng" w="38100">
            <a:solidFill>
              <a:srgbClr val="00B050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67" name="Google Shape;267;p14"/>
          <p:cNvSpPr txBox="1"/>
          <p:nvPr/>
        </p:nvSpPr>
        <p:spPr>
          <a:xfrm>
            <a:off x="4202507" y="5041946"/>
            <a:ext cx="114128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Say Hi.”</a:t>
            </a:r>
            <a:endParaRPr/>
          </a:p>
        </p:txBody>
      </p:sp>
      <p:sp>
        <p:nvSpPr>
          <p:cNvPr id="268" name="Google Shape;268;p14"/>
          <p:cNvSpPr txBox="1"/>
          <p:nvPr/>
        </p:nvSpPr>
        <p:spPr>
          <a:xfrm>
            <a:off x="548850" y="5601054"/>
            <a:ext cx="3787457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2. 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“Submit your task on time. </a:t>
            </a:r>
            <a:endParaRPr/>
          </a:p>
        </p:txBody>
      </p:sp>
      <p:sp>
        <p:nvSpPr>
          <p:cNvPr id="269" name="Google Shape;269;p14"/>
          <p:cNvSpPr txBox="1"/>
          <p:nvPr/>
        </p:nvSpPr>
        <p:spPr>
          <a:xfrm>
            <a:off x="548850" y="6114876"/>
            <a:ext cx="4526139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3. “It’s hot today. Umbu, please </a:t>
            </a:r>
            <a:endParaRPr/>
          </a:p>
        </p:txBody>
      </p:sp>
      <p:sp>
        <p:nvSpPr>
          <p:cNvPr id="270" name="Google Shape;270;p14"/>
          <p:cNvSpPr txBox="1"/>
          <p:nvPr/>
        </p:nvSpPr>
        <p:spPr>
          <a:xfrm>
            <a:off x="4202507" y="6114762"/>
            <a:ext cx="2503093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00B050"/>
                </a:solidFill>
                <a:latin typeface="Cambria"/>
                <a:ea typeface="Cambria"/>
                <a:cs typeface="Cambria"/>
                <a:sym typeface="Cambria"/>
              </a:rPr>
              <a:t>open the window. </a:t>
            </a:r>
            <a:endParaRPr/>
          </a:p>
        </p:txBody>
      </p:sp>
      <p:sp>
        <p:nvSpPr>
          <p:cNvPr id="271" name="Google Shape;271;p14"/>
          <p:cNvSpPr txBox="1"/>
          <p:nvPr/>
        </p:nvSpPr>
        <p:spPr>
          <a:xfrm>
            <a:off x="354498" y="4469326"/>
            <a:ext cx="3266526" cy="456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Noto Sans Symbols"/>
              <a:buNone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utterances will be: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5"/>
          <p:cNvSpPr txBox="1"/>
          <p:nvPr>
            <p:ph type="title"/>
          </p:nvPr>
        </p:nvSpPr>
        <p:spPr>
          <a:xfrm>
            <a:off x="604434" y="365126"/>
            <a:ext cx="10749366" cy="71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DISCUSSION</a:t>
            </a:r>
            <a:endParaRPr/>
          </a:p>
        </p:txBody>
      </p:sp>
      <p:sp>
        <p:nvSpPr>
          <p:cNvPr id="277" name="Google Shape;277;p15"/>
          <p:cNvSpPr txBox="1"/>
          <p:nvPr>
            <p:ph idx="1" type="body"/>
          </p:nvPr>
        </p:nvSpPr>
        <p:spPr>
          <a:xfrm>
            <a:off x="604434" y="1189912"/>
            <a:ext cx="10749366" cy="456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85"/>
              <a:buNone/>
            </a:pP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Fill in the blanks with the correct response. Choose the correct response from the options.</a:t>
            </a:r>
            <a:endParaRPr/>
          </a:p>
        </p:txBody>
      </p:sp>
      <p:graphicFrame>
        <p:nvGraphicFramePr>
          <p:cNvPr id="278" name="Google Shape;278;p15"/>
          <p:cNvGraphicFramePr/>
          <p:nvPr/>
        </p:nvGraphicFramePr>
        <p:xfrm>
          <a:off x="8180780" y="194995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{E0E999AC-BDE7-4595-BF3C-08A48DB25F2C}</a:tableStyleId>
              </a:tblPr>
              <a:tblGrid>
                <a:gridCol w="344965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a. submit your task on time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b. sign here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c. bring the files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d. say hi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e. open the window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79" name="Google Shape;279;p15"/>
          <p:cNvSpPr/>
          <p:nvPr/>
        </p:nvSpPr>
        <p:spPr>
          <a:xfrm flipH="1" rot="2621088">
            <a:off x="5075314" y="2688462"/>
            <a:ext cx="3834218" cy="2814554"/>
          </a:xfrm>
          <a:prstGeom prst="arc">
            <a:avLst>
              <a:gd fmla="val 15341543" name="adj1"/>
              <a:gd fmla="val 19427409" name="adj2"/>
            </a:avLst>
          </a:prstGeom>
          <a:noFill/>
          <a:ln cap="flat" cmpd="sng" w="38100">
            <a:solidFill>
              <a:srgbClr val="7030A0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aphicFrame>
        <p:nvGraphicFramePr>
          <p:cNvPr id="280" name="Google Shape;280;p15"/>
          <p:cNvGraphicFramePr/>
          <p:nvPr/>
        </p:nvGraphicFramePr>
        <p:xfrm>
          <a:off x="604433" y="194995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{E0E999AC-BDE7-4595-BF3C-08A48DB25F2C}</a:tableStyleId>
              </a:tblPr>
              <a:tblGrid>
                <a:gridCol w="496575"/>
                <a:gridCol w="1203525"/>
                <a:gridCol w="251475"/>
                <a:gridCol w="4634500"/>
              </a:tblGrid>
              <a:tr h="309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mbria"/>
                        <a:buNone/>
                      </a:pPr>
                      <a:r>
                        <a:rPr lang="en-US" sz="210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4. 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Manager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“I want to see the admission report. …”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Rockwell"/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Staff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“Right away.”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mbria"/>
                        <a:buNone/>
                      </a:pPr>
                      <a:r>
                        <a:rPr lang="en-US" sz="210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5.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Manager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: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“This is your employment contract. Please, …”</a:t>
                      </a:r>
                      <a:endParaRPr/>
                    </a:p>
                  </a:txBody>
                  <a:tcPr marT="45725" marB="45725" marR="91450" marL="9145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81" name="Google Shape;281;p15"/>
          <p:cNvSpPr/>
          <p:nvPr/>
        </p:nvSpPr>
        <p:spPr>
          <a:xfrm flipH="1" rot="1214930">
            <a:off x="6562749" y="2634996"/>
            <a:ext cx="1780673" cy="1905648"/>
          </a:xfrm>
          <a:prstGeom prst="arc">
            <a:avLst>
              <a:gd fmla="val 15341543" name="adj1"/>
              <a:gd fmla="val 20438542" name="adj2"/>
            </a:avLst>
          </a:prstGeom>
          <a:noFill/>
          <a:ln cap="flat" cmpd="sng" w="38100">
            <a:solidFill>
              <a:srgbClr val="FF9300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82" name="Google Shape;282;p15"/>
          <p:cNvSpPr txBox="1"/>
          <p:nvPr/>
        </p:nvSpPr>
        <p:spPr>
          <a:xfrm>
            <a:off x="531586" y="5028659"/>
            <a:ext cx="4667993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4. “I want to see the admission report.</a:t>
            </a:r>
            <a:endParaRPr/>
          </a:p>
        </p:txBody>
      </p:sp>
      <p:sp>
        <p:nvSpPr>
          <p:cNvPr id="283" name="Google Shape;283;p15"/>
          <p:cNvSpPr txBox="1"/>
          <p:nvPr/>
        </p:nvSpPr>
        <p:spPr>
          <a:xfrm>
            <a:off x="5745125" y="5574138"/>
            <a:ext cx="1561041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FF9300"/>
                </a:solidFill>
                <a:latin typeface="Cambria"/>
                <a:ea typeface="Cambria"/>
                <a:cs typeface="Cambria"/>
                <a:sym typeface="Cambria"/>
              </a:rPr>
              <a:t>sign here.</a:t>
            </a:r>
            <a:endParaRPr/>
          </a:p>
        </p:txBody>
      </p:sp>
      <p:sp>
        <p:nvSpPr>
          <p:cNvPr id="284" name="Google Shape;284;p15"/>
          <p:cNvSpPr txBox="1"/>
          <p:nvPr/>
        </p:nvSpPr>
        <p:spPr>
          <a:xfrm>
            <a:off x="4984231" y="5028659"/>
            <a:ext cx="197366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7030A0"/>
                </a:solidFill>
                <a:latin typeface="Cambria"/>
                <a:ea typeface="Cambria"/>
                <a:cs typeface="Cambria"/>
                <a:sym typeface="Cambria"/>
              </a:rPr>
              <a:t>Bring the files.</a:t>
            </a:r>
            <a:endParaRPr/>
          </a:p>
        </p:txBody>
      </p:sp>
      <p:sp>
        <p:nvSpPr>
          <p:cNvPr id="285" name="Google Shape;285;p15"/>
          <p:cNvSpPr txBox="1"/>
          <p:nvPr/>
        </p:nvSpPr>
        <p:spPr>
          <a:xfrm>
            <a:off x="531587" y="5578831"/>
            <a:ext cx="5547149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5. “This is your employment contract. Please,</a:t>
            </a:r>
            <a:endParaRPr/>
          </a:p>
        </p:txBody>
      </p:sp>
      <p:sp>
        <p:nvSpPr>
          <p:cNvPr id="286" name="Google Shape;286;p15"/>
          <p:cNvSpPr txBox="1"/>
          <p:nvPr/>
        </p:nvSpPr>
        <p:spPr>
          <a:xfrm>
            <a:off x="354498" y="4469326"/>
            <a:ext cx="3266526" cy="4561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Noto Sans Symbols"/>
              <a:buNone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utterances will be: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92" name="Google Shape;292;p16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93" name="Google Shape;293;p16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294" name="Google Shape;294;p16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295" name="Google Shape;295;p16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296" name="Google Shape;296;p16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7" name="Google Shape;297;p16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298" name="Google Shape;298;p16"/>
          <p:cNvSpPr txBox="1"/>
          <p:nvPr>
            <p:ph type="title"/>
          </p:nvPr>
        </p:nvSpPr>
        <p:spPr>
          <a:xfrm>
            <a:off x="6556100" y="1360493"/>
            <a:ext cx="4972511" cy="310673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700"/>
              <a:buFont typeface="Rockwell"/>
              <a:buNone/>
            </a:pPr>
            <a:r>
              <a:rPr b="1" lang="en-US" sz="4800"/>
              <a:t>GIVING SUGGESTIONS</a:t>
            </a:r>
            <a:endParaRPr sz="4800"/>
          </a:p>
        </p:txBody>
      </p:sp>
      <p:sp>
        <p:nvSpPr>
          <p:cNvPr id="299" name="Google Shape;299;p16"/>
          <p:cNvSpPr/>
          <p:nvPr/>
        </p:nvSpPr>
        <p:spPr>
          <a:xfrm>
            <a:off x="2" y="3"/>
            <a:ext cx="6095695" cy="6857997"/>
          </a:xfrm>
          <a:custGeom>
            <a:rect b="b" l="l" r="r" t="t"/>
            <a:pathLst>
              <a:path extrusionOk="0" h="6857997" w="6095695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rgbClr val="4E4A4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descr="Person eating with solid fill" id="300" name="Google Shape;300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63388" y="1554207"/>
            <a:ext cx="3749586" cy="3749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7"/>
          <p:cNvSpPr txBox="1"/>
          <p:nvPr>
            <p:ph type="title"/>
          </p:nvPr>
        </p:nvSpPr>
        <p:spPr>
          <a:xfrm>
            <a:off x="604434" y="365126"/>
            <a:ext cx="10749366" cy="71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45454"/>
              <a:buFont typeface="Rockwell"/>
              <a:buNone/>
            </a:pPr>
            <a:r>
              <a:rPr lang="en-US"/>
              <a:t>BEING A GOOD TEACHER</a:t>
            </a:r>
            <a:endParaRPr sz="2200"/>
          </a:p>
        </p:txBody>
      </p:sp>
      <p:sp>
        <p:nvSpPr>
          <p:cNvPr id="306" name="Google Shape;306;p17"/>
          <p:cNvSpPr txBox="1"/>
          <p:nvPr>
            <p:ph idx="1" type="body"/>
          </p:nvPr>
        </p:nvSpPr>
        <p:spPr>
          <a:xfrm>
            <a:off x="2377440" y="1369567"/>
            <a:ext cx="8976360" cy="15930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Another crucial role of a teacher is being a </a:t>
            </a:r>
            <a:r>
              <a:rPr b="1" lang="en-US" sz="2100">
                <a:solidFill>
                  <a:srgbClr val="0C0C0C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counselor.</a:t>
            </a:r>
            <a:endParaRPr/>
          </a:p>
          <a:p>
            <a:pPr indent="-182880" lvl="0" marL="18288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You need to </a:t>
            </a:r>
            <a:r>
              <a:rPr b="1"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provide guidance and support to students' academic, personal, and social-emotional needs, fostering a positive and supportive learning environment. </a:t>
            </a:r>
            <a:endParaRPr/>
          </a:p>
        </p:txBody>
      </p:sp>
      <p:pic>
        <p:nvPicPr>
          <p:cNvPr descr="Caroler in Long Coat" id="307" name="Google Shape;30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2858" y="1303107"/>
            <a:ext cx="1114984" cy="4814705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17"/>
          <p:cNvSpPr/>
          <p:nvPr/>
        </p:nvSpPr>
        <p:spPr>
          <a:xfrm>
            <a:off x="2468880" y="3277015"/>
            <a:ext cx="1207008" cy="512064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309" name="Google Shape;309;p17"/>
          <p:cNvSpPr txBox="1"/>
          <p:nvPr/>
        </p:nvSpPr>
        <p:spPr>
          <a:xfrm>
            <a:off x="2377440" y="4519460"/>
            <a:ext cx="7424928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44463" lvl="0" marL="144463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Therefore, a teacher </a:t>
            </a:r>
            <a:r>
              <a:rPr b="1" lang="en-US" sz="2100" u="sng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must</a:t>
            </a:r>
            <a:r>
              <a:rPr b="1" lang="en-US" sz="2100" u="sng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have the ability to give suggestions and advice.</a:t>
            </a:r>
            <a:endParaRPr sz="2100">
              <a:solidFill>
                <a:srgbClr val="0C0C0C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10" name="Google Shape;310;p17"/>
          <p:cNvSpPr txBox="1"/>
          <p:nvPr/>
        </p:nvSpPr>
        <p:spPr>
          <a:xfrm>
            <a:off x="2402782" y="2980944"/>
            <a:ext cx="8976360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80975" lvl="0" marL="18097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To support </a:t>
            </a:r>
            <a:r>
              <a:rPr b="0" i="0" lang="en-US" sz="2100" u="none" strike="noStrike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the mental and emotional well-being of their students, a teacher </a:t>
            </a:r>
            <a:r>
              <a:rPr b="1" i="0" lang="en-US" sz="2100" u="sng" strike="noStrike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should</a:t>
            </a:r>
            <a:r>
              <a:rPr b="1" i="0" lang="en-US" sz="2100" strike="noStrike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0" i="0" lang="en-US" sz="2100" u="none" strike="noStrike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offer guidance and encouragement to students facing both academic and personal challenges (</a:t>
            </a:r>
            <a:r>
              <a:rPr b="0" i="0" lang="en-US" sz="2100" u="sng" strike="noStrike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https://teachers.institute/learning-teaching/teacher-counselor-supporting-student-well-being/</a:t>
            </a: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)</a:t>
            </a:r>
            <a:endParaRPr b="0" i="0" sz="2100" u="none" strike="noStrike">
              <a:solidFill>
                <a:srgbClr val="0C0C0C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11" name="Google Shape;311;p17"/>
          <p:cNvSpPr/>
          <p:nvPr/>
        </p:nvSpPr>
        <p:spPr>
          <a:xfrm>
            <a:off x="4956048" y="4519460"/>
            <a:ext cx="749808" cy="507011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8"/>
          <p:cNvSpPr txBox="1"/>
          <p:nvPr>
            <p:ph type="title"/>
          </p:nvPr>
        </p:nvSpPr>
        <p:spPr>
          <a:xfrm>
            <a:off x="743919" y="484633"/>
            <a:ext cx="9681062" cy="9466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SHOULD &amp; OUGHT TO</a:t>
            </a:r>
            <a:endParaRPr/>
          </a:p>
        </p:txBody>
      </p:sp>
      <p:sp>
        <p:nvSpPr>
          <p:cNvPr id="317" name="Google Shape;317;p18"/>
          <p:cNvSpPr txBox="1"/>
          <p:nvPr>
            <p:ph idx="1" type="body"/>
          </p:nvPr>
        </p:nvSpPr>
        <p:spPr>
          <a:xfrm>
            <a:off x="852406" y="1499433"/>
            <a:ext cx="8800879" cy="510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85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Should &amp; ought to have the same meaning: </a:t>
            </a:r>
            <a:r>
              <a:rPr i="1"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“This is good advice.</a:t>
            </a:r>
            <a:endParaRPr/>
          </a:p>
        </p:txBody>
      </p:sp>
      <p:grpSp>
        <p:nvGrpSpPr>
          <p:cNvPr id="318" name="Google Shape;318;p18"/>
          <p:cNvGrpSpPr/>
          <p:nvPr/>
        </p:nvGrpSpPr>
        <p:grpSpPr>
          <a:xfrm>
            <a:off x="411335" y="2280139"/>
            <a:ext cx="11165899" cy="1868830"/>
            <a:chOff x="411334" y="2846584"/>
            <a:chExt cx="11369330" cy="1868830"/>
          </a:xfrm>
        </p:grpSpPr>
        <p:grpSp>
          <p:nvGrpSpPr>
            <p:cNvPr id="319" name="Google Shape;319;p18"/>
            <p:cNvGrpSpPr/>
            <p:nvPr/>
          </p:nvGrpSpPr>
          <p:grpSpPr>
            <a:xfrm>
              <a:off x="411334" y="2846584"/>
              <a:ext cx="11369330" cy="1868830"/>
              <a:chOff x="517867" y="2171867"/>
              <a:chExt cx="11369330" cy="1868830"/>
            </a:xfrm>
          </p:grpSpPr>
          <p:sp>
            <p:nvSpPr>
              <p:cNvPr id="320" name="Google Shape;320;p18"/>
              <p:cNvSpPr/>
              <p:nvPr/>
            </p:nvSpPr>
            <p:spPr>
              <a:xfrm>
                <a:off x="517867" y="2850422"/>
                <a:ext cx="4807279" cy="1190275"/>
              </a:xfrm>
              <a:prstGeom prst="roundRect">
                <a:avLst>
                  <a:gd fmla="val 16667" name="adj"/>
                </a:avLst>
              </a:prstGeom>
              <a:solidFill>
                <a:srgbClr val="EFEFEF"/>
              </a:solidFill>
              <a:ln cap="flat" cmpd="sng" w="9525">
                <a:solidFill>
                  <a:schemeClr val="accen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I/ You/ We/ They/ Rambu and Umbu/ She/ He/ It/ Rambu</a:t>
                </a:r>
                <a:endParaRPr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endParaRPr>
              </a:p>
            </p:txBody>
          </p:sp>
          <p:sp>
            <p:nvSpPr>
              <p:cNvPr id="321" name="Google Shape;321;p18"/>
              <p:cNvSpPr/>
              <p:nvPr/>
            </p:nvSpPr>
            <p:spPr>
              <a:xfrm>
                <a:off x="517867" y="2204886"/>
                <a:ext cx="4807279" cy="645537"/>
              </a:xfrm>
              <a:prstGeom prst="roundRect">
                <a:avLst>
                  <a:gd fmla="val 16667" name="adj"/>
                </a:avLst>
              </a:prstGeom>
              <a:solidFill>
                <a:schemeClr val="accent1"/>
              </a:solidFill>
              <a:ln cap="flat" cmpd="sng" w="12700">
                <a:solidFill>
                  <a:srgbClr val="591E0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SUBJECT</a:t>
                </a:r>
                <a:endParaRPr/>
              </a:p>
            </p:txBody>
          </p:sp>
          <p:sp>
            <p:nvSpPr>
              <p:cNvPr id="322" name="Google Shape;322;p18"/>
              <p:cNvSpPr/>
              <p:nvPr/>
            </p:nvSpPr>
            <p:spPr>
              <a:xfrm>
                <a:off x="7386912" y="2824774"/>
                <a:ext cx="1536211" cy="1190275"/>
              </a:xfrm>
              <a:prstGeom prst="roundRect">
                <a:avLst>
                  <a:gd fmla="val 16667" name="adj"/>
                </a:avLst>
              </a:prstGeom>
              <a:solidFill>
                <a:srgbClr val="EFEFEF"/>
              </a:solidFill>
              <a:ln cap="flat" cmpd="sng" w="9525">
                <a:solidFill>
                  <a:schemeClr val="accen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follow</a:t>
                </a:r>
                <a:endParaRPr/>
              </a:p>
            </p:txBody>
          </p:sp>
          <p:sp>
            <p:nvSpPr>
              <p:cNvPr id="323" name="Google Shape;323;p18"/>
              <p:cNvSpPr/>
              <p:nvPr/>
            </p:nvSpPr>
            <p:spPr>
              <a:xfrm>
                <a:off x="7386912" y="2179238"/>
                <a:ext cx="1536211" cy="645537"/>
              </a:xfrm>
              <a:prstGeom prst="roundRect">
                <a:avLst>
                  <a:gd fmla="val 16667" name="adj"/>
                </a:avLst>
              </a:prstGeom>
              <a:solidFill>
                <a:schemeClr val="accent1"/>
              </a:solidFill>
              <a:ln cap="flat" cmpd="sng" w="12700">
                <a:solidFill>
                  <a:srgbClr val="591E0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BASE FORM</a:t>
                </a:r>
                <a:endParaRPr/>
              </a:p>
            </p:txBody>
          </p:sp>
          <p:sp>
            <p:nvSpPr>
              <p:cNvPr id="324" name="Google Shape;324;p18"/>
              <p:cNvSpPr/>
              <p:nvPr/>
            </p:nvSpPr>
            <p:spPr>
              <a:xfrm>
                <a:off x="8935097" y="2824774"/>
                <a:ext cx="2952100" cy="1166295"/>
              </a:xfrm>
              <a:prstGeom prst="roundRect">
                <a:avLst>
                  <a:gd fmla="val 16667" name="adj"/>
                </a:avLst>
              </a:prstGeom>
              <a:solidFill>
                <a:srgbClr val="EFEFEF"/>
              </a:solidFill>
              <a:ln cap="flat" cmpd="sng" w="9525">
                <a:solidFill>
                  <a:schemeClr val="accen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the regulations.</a:t>
                </a:r>
                <a:endParaRPr/>
              </a:p>
            </p:txBody>
          </p:sp>
          <p:sp>
            <p:nvSpPr>
              <p:cNvPr id="325" name="Google Shape;325;p18"/>
              <p:cNvSpPr/>
              <p:nvPr/>
            </p:nvSpPr>
            <p:spPr>
              <a:xfrm>
                <a:off x="8935097" y="2171867"/>
                <a:ext cx="2952100" cy="662690"/>
              </a:xfrm>
              <a:prstGeom prst="roundRect">
                <a:avLst>
                  <a:gd fmla="val 16667" name="adj"/>
                </a:avLst>
              </a:prstGeom>
              <a:solidFill>
                <a:schemeClr val="accent1"/>
              </a:solidFill>
              <a:ln cap="flat" cmpd="sng" w="12700">
                <a:solidFill>
                  <a:srgbClr val="591E0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REST OF SENTENCE</a:t>
                </a:r>
                <a:endParaRPr/>
              </a:p>
            </p:txBody>
          </p:sp>
          <p:sp>
            <p:nvSpPr>
              <p:cNvPr id="326" name="Google Shape;326;p18"/>
              <p:cNvSpPr/>
              <p:nvPr/>
            </p:nvSpPr>
            <p:spPr>
              <a:xfrm>
                <a:off x="5338400" y="2846366"/>
                <a:ext cx="2035259" cy="593614"/>
              </a:xfrm>
              <a:prstGeom prst="roundRect">
                <a:avLst>
                  <a:gd fmla="val 16667" name="adj"/>
                </a:avLst>
              </a:prstGeom>
              <a:solidFill>
                <a:srgbClr val="EFEFEF"/>
              </a:solidFill>
              <a:ln cap="flat" cmpd="sng" w="9525">
                <a:solidFill>
                  <a:schemeClr val="accen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should</a:t>
                </a:r>
                <a:endParaRPr/>
              </a:p>
            </p:txBody>
          </p:sp>
          <p:sp>
            <p:nvSpPr>
              <p:cNvPr id="327" name="Google Shape;327;p18"/>
              <p:cNvSpPr/>
              <p:nvPr/>
            </p:nvSpPr>
            <p:spPr>
              <a:xfrm>
                <a:off x="5338400" y="2200829"/>
                <a:ext cx="2035259" cy="645537"/>
              </a:xfrm>
              <a:prstGeom prst="roundRect">
                <a:avLst>
                  <a:gd fmla="val 16667" name="adj"/>
                </a:avLst>
              </a:prstGeom>
              <a:solidFill>
                <a:schemeClr val="accent1"/>
              </a:solidFill>
              <a:ln cap="flat" cmpd="sng" w="12700">
                <a:solidFill>
                  <a:srgbClr val="591E0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SHOULD/ OUGHT TO</a:t>
                </a:r>
                <a:endParaRPr/>
              </a:p>
            </p:txBody>
          </p:sp>
        </p:grpSp>
        <p:sp>
          <p:nvSpPr>
            <p:cNvPr id="328" name="Google Shape;328;p18"/>
            <p:cNvSpPr/>
            <p:nvPr/>
          </p:nvSpPr>
          <p:spPr>
            <a:xfrm>
              <a:off x="5218614" y="4121800"/>
              <a:ext cx="2061766" cy="593614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ought to</a:t>
              </a:r>
              <a:endParaRPr/>
            </a:p>
          </p:txBody>
        </p:sp>
      </p:grpSp>
      <p:sp>
        <p:nvSpPr>
          <p:cNvPr id="329" name="Google Shape;329;p18"/>
          <p:cNvSpPr txBox="1"/>
          <p:nvPr/>
        </p:nvSpPr>
        <p:spPr>
          <a:xfrm>
            <a:off x="738406" y="4565438"/>
            <a:ext cx="9028878" cy="1190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For positive sentences: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Noto Sans Symbols"/>
              <a:buNone/>
            </a:pPr>
            <a:r>
              <a:rPr i="1"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Should + simple form of a verb (infinitive without to)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Noto Sans Symbols"/>
              <a:buNone/>
            </a:pPr>
            <a:r>
              <a:rPr i="1"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Ought to + simple form of a verb (infinitive without to)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9"/>
          <p:cNvSpPr txBox="1"/>
          <p:nvPr>
            <p:ph type="title"/>
          </p:nvPr>
        </p:nvSpPr>
        <p:spPr>
          <a:xfrm>
            <a:off x="681924" y="484633"/>
            <a:ext cx="9743057" cy="9466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SHOULD &amp; OUGHT TO</a:t>
            </a:r>
            <a:endParaRPr/>
          </a:p>
        </p:txBody>
      </p:sp>
      <p:sp>
        <p:nvSpPr>
          <p:cNvPr id="335" name="Google Shape;335;p19"/>
          <p:cNvSpPr txBox="1"/>
          <p:nvPr/>
        </p:nvSpPr>
        <p:spPr>
          <a:xfrm>
            <a:off x="681924" y="1537083"/>
            <a:ext cx="10740327" cy="9794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Arial"/>
              <a:buChar char="•"/>
            </a:pPr>
            <a:r>
              <a:rPr lang="en-US" sz="22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Negative sentences:</a:t>
            </a:r>
            <a:endParaRPr/>
          </a:p>
          <a:p>
            <a:pPr indent="0" lvl="0" marL="1023938" marR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Noto Sans Symbols"/>
              <a:buNone/>
            </a:pPr>
            <a:r>
              <a:rPr i="1" lang="en-US" sz="22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Should + not (shouldn’t) + simple form of a verb (infinitive without to)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Noto Sans Symbols"/>
              <a:buNone/>
            </a:pPr>
            <a:r>
              <a:t/>
            </a:r>
            <a:endParaRPr i="1" sz="2200">
              <a:solidFill>
                <a:srgbClr val="0C0C0C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grpSp>
        <p:nvGrpSpPr>
          <p:cNvPr id="336" name="Google Shape;336;p19"/>
          <p:cNvGrpSpPr/>
          <p:nvPr/>
        </p:nvGrpSpPr>
        <p:grpSpPr>
          <a:xfrm>
            <a:off x="411335" y="2999951"/>
            <a:ext cx="11134902" cy="1660117"/>
            <a:chOff x="517867" y="2171867"/>
            <a:chExt cx="11134902" cy="1660117"/>
          </a:xfrm>
        </p:grpSpPr>
        <p:sp>
          <p:nvSpPr>
            <p:cNvPr id="337" name="Google Shape;337;p19"/>
            <p:cNvSpPr/>
            <p:nvPr/>
          </p:nvSpPr>
          <p:spPr>
            <a:xfrm>
              <a:off x="517867" y="2850422"/>
              <a:ext cx="4807279" cy="979425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I/ You/ We/ They/ Rambu and Umbu/ She/ He/ It/ Rambu</a:t>
              </a:r>
              <a:endParaRPr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338" name="Google Shape;338;p19"/>
            <p:cNvSpPr/>
            <p:nvPr/>
          </p:nvSpPr>
          <p:spPr>
            <a:xfrm>
              <a:off x="517867" y="2204886"/>
              <a:ext cx="4807279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2700">
              <a:solidFill>
                <a:srgbClr val="591E0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18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SUBJECT</a:t>
              </a:r>
              <a:endParaRPr/>
            </a:p>
          </p:txBody>
        </p:sp>
        <p:sp>
          <p:nvSpPr>
            <p:cNvPr id="339" name="Google Shape;339;p19"/>
            <p:cNvSpPr/>
            <p:nvPr/>
          </p:nvSpPr>
          <p:spPr>
            <a:xfrm>
              <a:off x="7386912" y="2824774"/>
              <a:ext cx="1536211" cy="979425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play</a:t>
              </a:r>
              <a:endParaRPr/>
            </a:p>
          </p:txBody>
        </p:sp>
        <p:sp>
          <p:nvSpPr>
            <p:cNvPr id="340" name="Google Shape;340;p19"/>
            <p:cNvSpPr/>
            <p:nvPr/>
          </p:nvSpPr>
          <p:spPr>
            <a:xfrm>
              <a:off x="7386912" y="2179238"/>
              <a:ext cx="1536211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2700">
              <a:solidFill>
                <a:srgbClr val="591E0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18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BASE FORM</a:t>
              </a:r>
              <a:endParaRPr/>
            </a:p>
          </p:txBody>
        </p:sp>
        <p:sp>
          <p:nvSpPr>
            <p:cNvPr id="341" name="Google Shape;341;p19"/>
            <p:cNvSpPr/>
            <p:nvPr/>
          </p:nvSpPr>
          <p:spPr>
            <a:xfrm>
              <a:off x="8935097" y="2824774"/>
              <a:ext cx="2717672" cy="959692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online game too much. </a:t>
              </a:r>
              <a:endParaRPr/>
            </a:p>
          </p:txBody>
        </p:sp>
        <p:sp>
          <p:nvSpPr>
            <p:cNvPr id="342" name="Google Shape;342;p19"/>
            <p:cNvSpPr/>
            <p:nvPr/>
          </p:nvSpPr>
          <p:spPr>
            <a:xfrm>
              <a:off x="8935097" y="2171867"/>
              <a:ext cx="2717672" cy="66269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2700">
              <a:solidFill>
                <a:srgbClr val="591E0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18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REST OF SENTENCE</a:t>
              </a:r>
              <a:endParaRPr/>
            </a:p>
          </p:txBody>
        </p:sp>
        <p:sp>
          <p:nvSpPr>
            <p:cNvPr id="343" name="Google Shape;343;p19"/>
            <p:cNvSpPr/>
            <p:nvPr/>
          </p:nvSpPr>
          <p:spPr>
            <a:xfrm>
              <a:off x="5338400" y="2846365"/>
              <a:ext cx="2035259" cy="985619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should not (shouldn’t)</a:t>
              </a:r>
              <a:endParaRPr/>
            </a:p>
          </p:txBody>
        </p:sp>
        <p:sp>
          <p:nvSpPr>
            <p:cNvPr id="344" name="Google Shape;344;p19"/>
            <p:cNvSpPr/>
            <p:nvPr/>
          </p:nvSpPr>
          <p:spPr>
            <a:xfrm>
              <a:off x="5338400" y="2200829"/>
              <a:ext cx="2035259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2700">
              <a:solidFill>
                <a:srgbClr val="591E0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18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SHOULD NOT</a:t>
              </a:r>
              <a:endParaRPr/>
            </a:p>
          </p:txBody>
        </p:sp>
      </p:grpSp>
      <p:sp>
        <p:nvSpPr>
          <p:cNvPr id="345" name="Google Shape;345;p19"/>
          <p:cNvSpPr txBox="1"/>
          <p:nvPr/>
        </p:nvSpPr>
        <p:spPr>
          <a:xfrm>
            <a:off x="681924" y="5531422"/>
            <a:ext cx="8369086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200"/>
              <a:buFont typeface="Arial"/>
              <a:buChar char="•"/>
            </a:pPr>
            <a:r>
              <a:rPr i="1" lang="en-US" sz="22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Notes: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2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Ought to is usually </a:t>
            </a:r>
            <a:r>
              <a:rPr b="1" i="1" lang="en-US" sz="2200" u="sng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not used </a:t>
            </a:r>
            <a:r>
              <a:rPr i="1" lang="en-US" sz="22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in the negatives.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0"/>
          <p:cNvSpPr txBox="1"/>
          <p:nvPr>
            <p:ph type="title"/>
          </p:nvPr>
        </p:nvSpPr>
        <p:spPr>
          <a:xfrm>
            <a:off x="805912" y="286519"/>
            <a:ext cx="9619070" cy="9466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HAD BETTER</a:t>
            </a:r>
            <a:endParaRPr/>
          </a:p>
        </p:txBody>
      </p:sp>
      <p:sp>
        <p:nvSpPr>
          <p:cNvPr id="351" name="Google Shape;351;p20"/>
          <p:cNvSpPr txBox="1"/>
          <p:nvPr/>
        </p:nvSpPr>
        <p:spPr>
          <a:xfrm>
            <a:off x="769749" y="1283434"/>
            <a:ext cx="10616339" cy="12348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Had better has the same meaning as </a:t>
            </a:r>
            <a:r>
              <a:rPr i="1"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should </a:t>
            </a: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and </a:t>
            </a:r>
            <a:r>
              <a:rPr i="1"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ought to.</a:t>
            </a:r>
            <a:endParaRPr/>
          </a:p>
          <a:p>
            <a:pPr indent="-182880" lvl="0" marL="182880" marR="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It usually implies a </a:t>
            </a: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strong or urgent advice that can have </a:t>
            </a:r>
            <a:r>
              <a:rPr b="1" lang="en-US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a negative consequence </a:t>
            </a: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if it is not followed. </a:t>
            </a:r>
            <a:endParaRPr sz="2100">
              <a:solidFill>
                <a:srgbClr val="0C0C0C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52" name="Google Shape;352;p20"/>
          <p:cNvSpPr txBox="1"/>
          <p:nvPr/>
        </p:nvSpPr>
        <p:spPr>
          <a:xfrm>
            <a:off x="769749" y="2507913"/>
            <a:ext cx="1058017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28600" lvl="0" marL="228600" marR="0" rtl="0" algn="just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100"/>
              <a:buFont typeface="Arial"/>
              <a:buChar char="•"/>
            </a:pPr>
            <a:r>
              <a:rPr i="1"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For positive sentences: had better + simple form of a verb (infinitive without to)</a:t>
            </a:r>
            <a:endParaRPr/>
          </a:p>
          <a:p>
            <a:pPr indent="-228600" lvl="0" marL="228600" marR="0" rtl="0" algn="just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100"/>
              <a:buFont typeface="Arial"/>
              <a:buChar char="•"/>
            </a:pPr>
            <a:r>
              <a:rPr i="1"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For negative sentences: had better not + simple form of a verb (infinitive without to)</a:t>
            </a:r>
            <a:endParaRPr/>
          </a:p>
        </p:txBody>
      </p:sp>
      <p:pic>
        <p:nvPicPr>
          <p:cNvPr descr="Woman Shrugging with solid fill" id="353" name="Google Shape;353;p20"/>
          <p:cNvPicPr preferRelativeResize="0"/>
          <p:nvPr/>
        </p:nvPicPr>
        <p:blipFill rotWithShape="1">
          <a:blip r:embed="rId3">
            <a:alphaModFix/>
          </a:blip>
          <a:srcRect b="0" l="13686" r="13765" t="0"/>
          <a:stretch/>
        </p:blipFill>
        <p:spPr>
          <a:xfrm>
            <a:off x="769749" y="3646772"/>
            <a:ext cx="1227523" cy="16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20"/>
          <p:cNvSpPr txBox="1"/>
          <p:nvPr/>
        </p:nvSpPr>
        <p:spPr>
          <a:xfrm>
            <a:off x="2251377" y="4681674"/>
            <a:ext cx="2764738" cy="8002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simple form of verb</a:t>
            </a:r>
            <a:endParaRPr/>
          </a:p>
        </p:txBody>
      </p:sp>
      <p:sp>
        <p:nvSpPr>
          <p:cNvPr id="355" name="Google Shape;355;p20"/>
          <p:cNvSpPr/>
          <p:nvPr/>
        </p:nvSpPr>
        <p:spPr>
          <a:xfrm>
            <a:off x="2700373" y="3515646"/>
            <a:ext cx="8093458" cy="921221"/>
          </a:xfrm>
          <a:prstGeom prst="wedgeRoundRectCallout">
            <a:avLst>
              <a:gd fmla="val -58316" name="adj1"/>
              <a:gd fmla="val 31227" name="adj2"/>
              <a:gd fmla="val 16667" name="adj3"/>
            </a:avLst>
          </a:prstGeom>
          <a:solidFill>
            <a:srgbClr val="D0BBBB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You </a:t>
            </a:r>
            <a:r>
              <a:rPr b="1" lang="en-US" sz="2300" u="sng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had (you’d) better leave</a:t>
            </a:r>
            <a:r>
              <a:rPr lang="en-US" sz="23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for school! It’s already 7!</a:t>
            </a:r>
            <a:r>
              <a:rPr b="1" lang="en-US" sz="2300" u="sng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</a:t>
            </a:r>
            <a:endParaRPr sz="23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356" name="Google Shape;356;p20"/>
          <p:cNvSpPr/>
          <p:nvPr/>
        </p:nvSpPr>
        <p:spPr>
          <a:xfrm flipH="1" rot="10049836">
            <a:off x="3919492" y="3240958"/>
            <a:ext cx="2433934" cy="1794676"/>
          </a:xfrm>
          <a:prstGeom prst="arc">
            <a:avLst>
              <a:gd fmla="val 15341543" name="adj1"/>
              <a:gd fmla="val 20077127" name="adj2"/>
            </a:avLst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357" name="Google Shape;357;p20"/>
          <p:cNvSpPr txBox="1"/>
          <p:nvPr/>
        </p:nvSpPr>
        <p:spPr>
          <a:xfrm>
            <a:off x="4189434" y="5481893"/>
            <a:ext cx="3760922" cy="1154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Possible consequence: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If you don’t leave now, you’ll be late.</a:t>
            </a:r>
            <a:endParaRPr/>
          </a:p>
        </p:txBody>
      </p:sp>
      <p:sp>
        <p:nvSpPr>
          <p:cNvPr id="358" name="Google Shape;358;p20"/>
          <p:cNvSpPr/>
          <p:nvPr/>
        </p:nvSpPr>
        <p:spPr>
          <a:xfrm flipH="1" rot="10049836">
            <a:off x="5757588" y="1581082"/>
            <a:ext cx="3230580" cy="4388870"/>
          </a:xfrm>
          <a:prstGeom prst="arc">
            <a:avLst>
              <a:gd fmla="val 16200000" name="adj1"/>
              <a:gd fmla="val 20077127" name="adj2"/>
            </a:avLst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1"/>
          <p:cNvSpPr txBox="1"/>
          <p:nvPr>
            <p:ph type="title"/>
          </p:nvPr>
        </p:nvSpPr>
        <p:spPr>
          <a:xfrm>
            <a:off x="690175" y="321492"/>
            <a:ext cx="10515600" cy="71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HAVE TO, HAVE GOT TO, MUST</a:t>
            </a:r>
            <a:endParaRPr/>
          </a:p>
        </p:txBody>
      </p:sp>
      <p:sp>
        <p:nvSpPr>
          <p:cNvPr id="364" name="Google Shape;364;p21"/>
          <p:cNvSpPr txBox="1"/>
          <p:nvPr/>
        </p:nvSpPr>
        <p:spPr>
          <a:xfrm>
            <a:off x="690175" y="1144124"/>
            <a:ext cx="10639274" cy="25373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4638" lvl="0" marL="27463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In English, “have to” or “must” are used when talking about obligations or things that are necessary. They are often used to give important instructions. </a:t>
            </a:r>
            <a:endParaRPr/>
          </a:p>
          <a:p>
            <a:pPr indent="-274638" lvl="0" marL="274638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Have to is more frequently used in everyday speech and writing than must.</a:t>
            </a:r>
            <a:endParaRPr/>
          </a:p>
          <a:p>
            <a:pPr indent="-274638" lvl="0" marL="274638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Have got to is usually used in informal conversation.</a:t>
            </a:r>
            <a:endParaRPr/>
          </a:p>
          <a:p>
            <a:pPr indent="-274638" lvl="0" marL="274638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Must is usually used in written instructions.</a:t>
            </a:r>
            <a:endParaRPr sz="21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274638" lvl="0" marL="274638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i="1" lang="en-US" sz="21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Form: </a:t>
            </a:r>
            <a:endParaRPr/>
          </a:p>
        </p:txBody>
      </p:sp>
      <p:sp>
        <p:nvSpPr>
          <p:cNvPr id="365" name="Google Shape;365;p21"/>
          <p:cNvSpPr txBox="1"/>
          <p:nvPr/>
        </p:nvSpPr>
        <p:spPr>
          <a:xfrm>
            <a:off x="7640990" y="2744033"/>
            <a:ext cx="3210058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simple form of verb</a:t>
            </a:r>
            <a:endParaRPr/>
          </a:p>
        </p:txBody>
      </p:sp>
      <p:sp>
        <p:nvSpPr>
          <p:cNvPr id="366" name="Google Shape;366;p21"/>
          <p:cNvSpPr/>
          <p:nvPr/>
        </p:nvSpPr>
        <p:spPr>
          <a:xfrm flipH="1" rot="-1774289">
            <a:off x="6941808" y="2871680"/>
            <a:ext cx="1667224" cy="1320937"/>
          </a:xfrm>
          <a:prstGeom prst="arc">
            <a:avLst>
              <a:gd fmla="val 15341543" name="adj1"/>
              <a:gd fmla="val 20077127" name="adj2"/>
            </a:avLst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367" name="Google Shape;367;p21"/>
          <p:cNvGrpSpPr/>
          <p:nvPr/>
        </p:nvGrpSpPr>
        <p:grpSpPr>
          <a:xfrm>
            <a:off x="690175" y="3657439"/>
            <a:ext cx="8940915" cy="2074449"/>
            <a:chOff x="690175" y="3657439"/>
            <a:chExt cx="8940915" cy="2074449"/>
          </a:xfrm>
        </p:grpSpPr>
        <p:grpSp>
          <p:nvGrpSpPr>
            <p:cNvPr id="368" name="Google Shape;368;p21"/>
            <p:cNvGrpSpPr/>
            <p:nvPr/>
          </p:nvGrpSpPr>
          <p:grpSpPr>
            <a:xfrm>
              <a:off x="690175" y="3657439"/>
              <a:ext cx="8940915" cy="2056436"/>
              <a:chOff x="517867" y="2171867"/>
              <a:chExt cx="11134902" cy="2056436"/>
            </a:xfrm>
          </p:grpSpPr>
          <p:sp>
            <p:nvSpPr>
              <p:cNvPr id="369" name="Google Shape;369;p21"/>
              <p:cNvSpPr/>
              <p:nvPr/>
            </p:nvSpPr>
            <p:spPr>
              <a:xfrm>
                <a:off x="517868" y="2850423"/>
                <a:ext cx="4038036" cy="750356"/>
              </a:xfrm>
              <a:prstGeom prst="roundRect">
                <a:avLst>
                  <a:gd fmla="val 16667" name="adj"/>
                </a:avLst>
              </a:prstGeom>
              <a:solidFill>
                <a:srgbClr val="EFEFEF"/>
              </a:solidFill>
              <a:ln cap="flat" cmpd="sng" w="9525">
                <a:solidFill>
                  <a:schemeClr val="accen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I/ You/ We/ They/ Rambu and Umbu</a:t>
                </a:r>
                <a:endParaRPr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endParaRPr>
              </a:p>
            </p:txBody>
          </p:sp>
          <p:sp>
            <p:nvSpPr>
              <p:cNvPr id="370" name="Google Shape;370;p21"/>
              <p:cNvSpPr/>
              <p:nvPr/>
            </p:nvSpPr>
            <p:spPr>
              <a:xfrm>
                <a:off x="517867" y="2204886"/>
                <a:ext cx="4038038" cy="645537"/>
              </a:xfrm>
              <a:prstGeom prst="roundRect">
                <a:avLst>
                  <a:gd fmla="val 16667" name="adj"/>
                </a:avLst>
              </a:prstGeom>
              <a:solidFill>
                <a:schemeClr val="accent1"/>
              </a:solidFill>
              <a:ln cap="flat" cmpd="sng" w="12700">
                <a:solidFill>
                  <a:srgbClr val="591E0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SUBJECT</a:t>
                </a:r>
                <a:endParaRPr/>
              </a:p>
            </p:txBody>
          </p:sp>
          <p:sp>
            <p:nvSpPr>
              <p:cNvPr id="371" name="Google Shape;371;p21"/>
              <p:cNvSpPr/>
              <p:nvPr/>
            </p:nvSpPr>
            <p:spPr>
              <a:xfrm>
                <a:off x="7386911" y="2824774"/>
                <a:ext cx="1536211" cy="1403529"/>
              </a:xfrm>
              <a:prstGeom prst="roundRect">
                <a:avLst>
                  <a:gd fmla="val 16667" name="adj"/>
                </a:avLst>
              </a:prstGeom>
              <a:solidFill>
                <a:srgbClr val="EFEFEF"/>
              </a:solidFill>
              <a:ln cap="flat" cmpd="sng" w="9525">
                <a:solidFill>
                  <a:schemeClr val="accen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study</a:t>
                </a:r>
                <a:endParaRPr/>
              </a:p>
            </p:txBody>
          </p:sp>
          <p:sp>
            <p:nvSpPr>
              <p:cNvPr id="372" name="Google Shape;372;p21"/>
              <p:cNvSpPr/>
              <p:nvPr/>
            </p:nvSpPr>
            <p:spPr>
              <a:xfrm>
                <a:off x="7386912" y="2179238"/>
                <a:ext cx="1536211" cy="645537"/>
              </a:xfrm>
              <a:prstGeom prst="roundRect">
                <a:avLst>
                  <a:gd fmla="val 16667" name="adj"/>
                </a:avLst>
              </a:prstGeom>
              <a:solidFill>
                <a:schemeClr val="accent1"/>
              </a:solidFill>
              <a:ln cap="flat" cmpd="sng" w="12700">
                <a:solidFill>
                  <a:srgbClr val="591E0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BASE FORM</a:t>
                </a:r>
                <a:endParaRPr/>
              </a:p>
            </p:txBody>
          </p:sp>
          <p:sp>
            <p:nvSpPr>
              <p:cNvPr id="373" name="Google Shape;373;p21"/>
              <p:cNvSpPr/>
              <p:nvPr/>
            </p:nvSpPr>
            <p:spPr>
              <a:xfrm>
                <a:off x="8935097" y="2824773"/>
                <a:ext cx="2717672" cy="1403529"/>
              </a:xfrm>
              <a:prstGeom prst="roundRect">
                <a:avLst>
                  <a:gd fmla="val 16667" name="adj"/>
                </a:avLst>
              </a:prstGeom>
              <a:solidFill>
                <a:srgbClr val="EFEFEF"/>
              </a:solidFill>
              <a:ln cap="flat" cmpd="sng" w="9525">
                <a:solidFill>
                  <a:schemeClr val="accen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harder.</a:t>
                </a:r>
                <a:endParaRPr/>
              </a:p>
            </p:txBody>
          </p:sp>
          <p:sp>
            <p:nvSpPr>
              <p:cNvPr id="374" name="Google Shape;374;p21"/>
              <p:cNvSpPr/>
              <p:nvPr/>
            </p:nvSpPr>
            <p:spPr>
              <a:xfrm>
                <a:off x="8935097" y="2171867"/>
                <a:ext cx="2717672" cy="662690"/>
              </a:xfrm>
              <a:prstGeom prst="roundRect">
                <a:avLst>
                  <a:gd fmla="val 16667" name="adj"/>
                </a:avLst>
              </a:prstGeom>
              <a:solidFill>
                <a:schemeClr val="accent1"/>
              </a:solidFill>
              <a:ln cap="flat" cmpd="sng" w="12700">
                <a:solidFill>
                  <a:srgbClr val="591E0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REST OF SENTENCE</a:t>
                </a:r>
                <a:endParaRPr/>
              </a:p>
            </p:txBody>
          </p:sp>
          <p:sp>
            <p:nvSpPr>
              <p:cNvPr id="375" name="Google Shape;375;p21"/>
              <p:cNvSpPr/>
              <p:nvPr/>
            </p:nvSpPr>
            <p:spPr>
              <a:xfrm>
                <a:off x="4569158" y="2846365"/>
                <a:ext cx="2804501" cy="755101"/>
              </a:xfrm>
              <a:prstGeom prst="roundRect">
                <a:avLst>
                  <a:gd fmla="val 16667" name="adj"/>
                </a:avLst>
              </a:prstGeom>
              <a:solidFill>
                <a:srgbClr val="EFEFEF"/>
              </a:solidFill>
              <a:ln cap="flat" cmpd="sng" w="9525">
                <a:solidFill>
                  <a:schemeClr val="accen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have to/ have got to/ must</a:t>
                </a:r>
                <a:endParaRPr/>
              </a:p>
            </p:txBody>
          </p:sp>
          <p:sp>
            <p:nvSpPr>
              <p:cNvPr id="376" name="Google Shape;376;p21"/>
              <p:cNvSpPr/>
              <p:nvPr/>
            </p:nvSpPr>
            <p:spPr>
              <a:xfrm>
                <a:off x="4569158" y="2200829"/>
                <a:ext cx="2804501" cy="645537"/>
              </a:xfrm>
              <a:prstGeom prst="roundRect">
                <a:avLst>
                  <a:gd fmla="val 16667" name="adj"/>
                </a:avLst>
              </a:prstGeom>
              <a:solidFill>
                <a:schemeClr val="accent1"/>
              </a:solidFill>
              <a:ln cap="flat" cmpd="sng" w="12700">
                <a:solidFill>
                  <a:srgbClr val="591E09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HAVE TO/ HAVE GOT TO/ MUST</a:t>
                </a:r>
                <a:endParaRPr/>
              </a:p>
            </p:txBody>
          </p:sp>
        </p:grpSp>
        <p:sp>
          <p:nvSpPr>
            <p:cNvPr id="377" name="Google Shape;377;p21"/>
            <p:cNvSpPr/>
            <p:nvPr/>
          </p:nvSpPr>
          <p:spPr>
            <a:xfrm>
              <a:off x="3953854" y="5086351"/>
              <a:ext cx="2251911" cy="645537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has to/ has got to/ must</a:t>
              </a:r>
              <a:endParaRPr/>
            </a:p>
          </p:txBody>
        </p:sp>
        <p:sp>
          <p:nvSpPr>
            <p:cNvPr id="378" name="Google Shape;378;p21"/>
            <p:cNvSpPr/>
            <p:nvPr/>
          </p:nvSpPr>
          <p:spPr>
            <a:xfrm>
              <a:off x="700818" y="5086351"/>
              <a:ext cx="3242394" cy="627525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She/ He/ It/ Rambu</a:t>
              </a:r>
              <a:endParaRPr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22"/>
          <p:cNvSpPr txBox="1"/>
          <p:nvPr>
            <p:ph type="title"/>
          </p:nvPr>
        </p:nvSpPr>
        <p:spPr>
          <a:xfrm>
            <a:off x="822702" y="438442"/>
            <a:ext cx="6693976" cy="71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45454"/>
              <a:buFont typeface="Rockwell"/>
              <a:buNone/>
            </a:pPr>
            <a:r>
              <a:rPr lang="en-US"/>
              <a:t>EXAMPLES</a:t>
            </a:r>
            <a:endParaRPr sz="2200"/>
          </a:p>
        </p:txBody>
      </p:sp>
      <p:pic>
        <p:nvPicPr>
          <p:cNvPr descr="Person eating with solid fill" id="384" name="Google Shape;38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405" y="1791963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22"/>
          <p:cNvSpPr/>
          <p:nvPr/>
        </p:nvSpPr>
        <p:spPr>
          <a:xfrm>
            <a:off x="2162052" y="1655825"/>
            <a:ext cx="7483460" cy="1050538"/>
          </a:xfrm>
          <a:prstGeom prst="wedgeRoundRectCallout">
            <a:avLst>
              <a:gd fmla="val -58316" name="adj1"/>
              <a:gd fmla="val 5991" name="adj2"/>
              <a:gd fmla="val 16667" name="adj3"/>
            </a:avLst>
          </a:prstGeom>
          <a:solidFill>
            <a:srgbClr val="6D6262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I’d love to go to the party with you, but I </a:t>
            </a:r>
            <a:r>
              <a:rPr b="1" lang="en-US" sz="2200" u="sng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have to </a:t>
            </a:r>
            <a:r>
              <a:rPr b="1" lang="en-US" sz="2200" u="sng">
                <a:solidFill>
                  <a:schemeClr val="dk1"/>
                </a:solidFill>
                <a:highlight>
                  <a:srgbClr val="FFFF00"/>
                </a:highlight>
                <a:latin typeface="Rockwell"/>
                <a:ea typeface="Rockwell"/>
                <a:cs typeface="Rockwell"/>
                <a:sym typeface="Rockwell"/>
              </a:rPr>
              <a:t>study</a:t>
            </a:r>
            <a:r>
              <a:rPr lang="en-US" sz="22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 tonight.</a:t>
            </a:r>
            <a:endParaRPr/>
          </a:p>
        </p:txBody>
      </p:sp>
      <p:sp>
        <p:nvSpPr>
          <p:cNvPr id="386" name="Google Shape;386;p22"/>
          <p:cNvSpPr/>
          <p:nvPr/>
        </p:nvSpPr>
        <p:spPr>
          <a:xfrm>
            <a:off x="2099659" y="3083790"/>
            <a:ext cx="7483460" cy="1050538"/>
          </a:xfrm>
          <a:prstGeom prst="wedgeRoundRectCallout">
            <a:avLst>
              <a:gd fmla="val -58316" name="adj1"/>
              <a:gd fmla="val 12025" name="adj2"/>
              <a:gd fmla="val 16667" name="adj3"/>
            </a:avLst>
          </a:prstGeom>
          <a:solidFill>
            <a:srgbClr val="E7DCDC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INFORMAL</a:t>
            </a:r>
            <a:endParaRPr/>
          </a:p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Bye now! I </a:t>
            </a:r>
            <a:r>
              <a:rPr b="1" lang="en-US" sz="2200" u="sng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have got to </a:t>
            </a:r>
            <a:r>
              <a:rPr b="1" lang="en-US" sz="2200" u="sng">
                <a:solidFill>
                  <a:schemeClr val="dk1"/>
                </a:solidFill>
                <a:highlight>
                  <a:srgbClr val="FFFF00"/>
                </a:highlight>
                <a:latin typeface="Rockwell"/>
                <a:ea typeface="Rockwell"/>
                <a:cs typeface="Rockwell"/>
                <a:sym typeface="Rockwell"/>
              </a:rPr>
              <a:t>go</a:t>
            </a: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. My mom is waiting outside.</a:t>
            </a:r>
            <a:endParaRPr/>
          </a:p>
        </p:txBody>
      </p:sp>
      <p:pic>
        <p:nvPicPr>
          <p:cNvPr descr="Wave Gesture with solid fill" id="387" name="Google Shape;387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9350" y="310718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ocument with solid fill" id="388" name="Google Shape;388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1405" y="4623841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22"/>
          <p:cNvSpPr/>
          <p:nvPr/>
        </p:nvSpPr>
        <p:spPr>
          <a:xfrm>
            <a:off x="2162052" y="4511755"/>
            <a:ext cx="7483460" cy="1404752"/>
          </a:xfrm>
          <a:prstGeom prst="wedgeRoundRectCallout">
            <a:avLst>
              <a:gd fmla="val -58109" name="adj1"/>
              <a:gd fmla="val 1439" name="adj2"/>
              <a:gd fmla="val 16667" name="adj3"/>
            </a:avLst>
          </a:prstGeom>
          <a:solidFill>
            <a:srgbClr val="E8E6E6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WRITTEN INSTRUCTIONS</a:t>
            </a:r>
            <a:endParaRPr/>
          </a:p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Academic advisors </a:t>
            </a:r>
            <a:r>
              <a:rPr b="1" lang="en-US" sz="2200" u="sng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must </a:t>
            </a:r>
            <a:r>
              <a:rPr b="1" lang="en-US" sz="2200" u="sng">
                <a:solidFill>
                  <a:schemeClr val="dk1"/>
                </a:solidFill>
                <a:highlight>
                  <a:srgbClr val="FFFF00"/>
                </a:highlight>
                <a:latin typeface="Rockwell"/>
                <a:ea typeface="Rockwell"/>
                <a:cs typeface="Rockwell"/>
                <a:sym typeface="Rockwell"/>
              </a:rPr>
              <a:t>validate</a:t>
            </a: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students’ study plan before the semester starts.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23"/>
          <p:cNvSpPr txBox="1"/>
          <p:nvPr>
            <p:ph type="title"/>
          </p:nvPr>
        </p:nvSpPr>
        <p:spPr>
          <a:xfrm>
            <a:off x="674677" y="474950"/>
            <a:ext cx="10515600" cy="71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45454"/>
              <a:buFont typeface="Rockwell"/>
              <a:buNone/>
            </a:pPr>
            <a:r>
              <a:rPr lang="en-US"/>
              <a:t>DO NOT HAVE TO, MUST NOT</a:t>
            </a:r>
            <a:endParaRPr sz="2200"/>
          </a:p>
        </p:txBody>
      </p:sp>
      <p:sp>
        <p:nvSpPr>
          <p:cNvPr id="395" name="Google Shape;395;p23"/>
          <p:cNvSpPr txBox="1"/>
          <p:nvPr/>
        </p:nvSpPr>
        <p:spPr>
          <a:xfrm>
            <a:off x="612840" y="1289613"/>
            <a:ext cx="10639274" cy="2139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4638" lvl="0" marL="27463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Do/ does not have to express the idea that something is not necessary.</a:t>
            </a:r>
            <a:endParaRPr/>
          </a:p>
          <a:p>
            <a:pPr indent="-274638" lvl="0" marL="274638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“Don’t have to” means something is not necessary, or there is no obligation. 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274638" lvl="0" marL="274638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Must not expresses prohibition (DON’T DO THIS!) </a:t>
            </a:r>
            <a:endParaRPr/>
          </a:p>
          <a:p>
            <a:pPr indent="-274638" lvl="0" marL="274638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“</a:t>
            </a:r>
            <a:r>
              <a:rPr b="0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Must not</a:t>
            </a: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” is a strong negative obligation. It means something is not allowed. </a:t>
            </a:r>
            <a:endParaRPr/>
          </a:p>
          <a:p>
            <a:pPr indent="-274638" lvl="0" marL="274638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Arial"/>
              <a:buChar char="•"/>
            </a:pPr>
            <a:r>
              <a:rPr i="1" lang="en-US" sz="2200">
                <a:solidFill>
                  <a:srgbClr val="0C0C0C"/>
                </a:solidFill>
                <a:latin typeface="Cambria"/>
                <a:ea typeface="Cambria"/>
                <a:cs typeface="Cambria"/>
                <a:sym typeface="Cambria"/>
              </a:rPr>
              <a:t>Form: </a:t>
            </a:r>
            <a:endParaRPr/>
          </a:p>
        </p:txBody>
      </p:sp>
      <p:sp>
        <p:nvSpPr>
          <p:cNvPr id="396" name="Google Shape;396;p23"/>
          <p:cNvSpPr txBox="1"/>
          <p:nvPr/>
        </p:nvSpPr>
        <p:spPr>
          <a:xfrm>
            <a:off x="8042056" y="3134233"/>
            <a:ext cx="3210058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simple form of verb</a:t>
            </a:r>
            <a:endParaRPr/>
          </a:p>
        </p:txBody>
      </p:sp>
      <p:sp>
        <p:nvSpPr>
          <p:cNvPr id="397" name="Google Shape;397;p23"/>
          <p:cNvSpPr/>
          <p:nvPr/>
        </p:nvSpPr>
        <p:spPr>
          <a:xfrm flipH="1" rot="-1774289">
            <a:off x="7342874" y="3261880"/>
            <a:ext cx="1667224" cy="1320937"/>
          </a:xfrm>
          <a:prstGeom prst="arc">
            <a:avLst>
              <a:gd fmla="val 15341543" name="adj1"/>
              <a:gd fmla="val 20077127" name="adj2"/>
            </a:avLst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398" name="Google Shape;398;p23"/>
          <p:cNvGrpSpPr/>
          <p:nvPr/>
        </p:nvGrpSpPr>
        <p:grpSpPr>
          <a:xfrm>
            <a:off x="736515" y="3976636"/>
            <a:ext cx="9166902" cy="1980749"/>
            <a:chOff x="736515" y="4224610"/>
            <a:chExt cx="9166902" cy="1980749"/>
          </a:xfrm>
        </p:grpSpPr>
        <p:grpSp>
          <p:nvGrpSpPr>
            <p:cNvPr id="399" name="Google Shape;399;p23"/>
            <p:cNvGrpSpPr/>
            <p:nvPr/>
          </p:nvGrpSpPr>
          <p:grpSpPr>
            <a:xfrm>
              <a:off x="736515" y="4224610"/>
              <a:ext cx="9166902" cy="1980749"/>
              <a:chOff x="736515" y="4224610"/>
              <a:chExt cx="9166902" cy="1980749"/>
            </a:xfrm>
          </p:grpSpPr>
          <p:grpSp>
            <p:nvGrpSpPr>
              <p:cNvPr id="400" name="Google Shape;400;p23"/>
              <p:cNvGrpSpPr/>
              <p:nvPr/>
            </p:nvGrpSpPr>
            <p:grpSpPr>
              <a:xfrm>
                <a:off x="736515" y="4224610"/>
                <a:ext cx="9166902" cy="1980749"/>
                <a:chOff x="517868" y="2171867"/>
                <a:chExt cx="10671854" cy="1980749"/>
              </a:xfrm>
            </p:grpSpPr>
            <p:sp>
              <p:nvSpPr>
                <p:cNvPr id="401" name="Google Shape;401;p23"/>
                <p:cNvSpPr/>
                <p:nvPr/>
              </p:nvSpPr>
              <p:spPr>
                <a:xfrm>
                  <a:off x="517868" y="2850422"/>
                  <a:ext cx="3877959" cy="1302194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FEFEF"/>
                </a:solidFill>
                <a:ln cap="flat" cmpd="sng" w="9525">
                  <a:solidFill>
                    <a:schemeClr val="accent2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20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I/ You/ We/ They/ Rambu and Umbu/ She/ He/ It/ Rambu</a:t>
                  </a:r>
                  <a:endParaRPr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endParaRPr>
                </a:p>
              </p:txBody>
            </p:sp>
            <p:sp>
              <p:nvSpPr>
                <p:cNvPr id="402" name="Google Shape;402;p23"/>
                <p:cNvSpPr/>
                <p:nvPr/>
              </p:nvSpPr>
              <p:spPr>
                <a:xfrm>
                  <a:off x="517868" y="2204886"/>
                  <a:ext cx="3877961" cy="645537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2700">
                  <a:solidFill>
                    <a:srgbClr val="591E09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b="1" lang="en-US" sz="18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SUBJECT</a:t>
                  </a:r>
                  <a:endParaRPr/>
                </a:p>
              </p:txBody>
            </p:sp>
            <p:sp>
              <p:nvSpPr>
                <p:cNvPr id="403" name="Google Shape;403;p23"/>
                <p:cNvSpPr/>
                <p:nvPr/>
              </p:nvSpPr>
              <p:spPr>
                <a:xfrm>
                  <a:off x="7386912" y="2824774"/>
                  <a:ext cx="1536210" cy="656655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FEFEF"/>
                </a:solidFill>
                <a:ln cap="flat" cmpd="sng" w="9525">
                  <a:solidFill>
                    <a:schemeClr val="accent2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20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buy</a:t>
                  </a:r>
                  <a:endParaRPr/>
                </a:p>
              </p:txBody>
            </p:sp>
            <p:sp>
              <p:nvSpPr>
                <p:cNvPr id="404" name="Google Shape;404;p23"/>
                <p:cNvSpPr/>
                <p:nvPr/>
              </p:nvSpPr>
              <p:spPr>
                <a:xfrm>
                  <a:off x="7386912" y="2179238"/>
                  <a:ext cx="1536211" cy="645537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2700">
                  <a:solidFill>
                    <a:srgbClr val="591E09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b="1" lang="en-US" sz="18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BASE FORM</a:t>
                  </a:r>
                  <a:endParaRPr/>
                </a:p>
              </p:txBody>
            </p:sp>
            <p:sp>
              <p:nvSpPr>
                <p:cNvPr id="405" name="Google Shape;405;p23"/>
                <p:cNvSpPr/>
                <p:nvPr/>
              </p:nvSpPr>
              <p:spPr>
                <a:xfrm>
                  <a:off x="8935098" y="2824774"/>
                  <a:ext cx="2254624" cy="656655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FEFEF"/>
                </a:solidFill>
                <a:ln cap="flat" cmpd="sng" w="9525">
                  <a:solidFill>
                    <a:schemeClr val="accent2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20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present.</a:t>
                  </a:r>
                  <a:endParaRPr/>
                </a:p>
              </p:txBody>
            </p:sp>
            <p:sp>
              <p:nvSpPr>
                <p:cNvPr id="406" name="Google Shape;406;p23"/>
                <p:cNvSpPr/>
                <p:nvPr/>
              </p:nvSpPr>
              <p:spPr>
                <a:xfrm>
                  <a:off x="8935098" y="2171867"/>
                  <a:ext cx="2254624" cy="662690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2700">
                  <a:solidFill>
                    <a:srgbClr val="591E09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b="1" lang="en-US" sz="18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REST OF SENTENCE</a:t>
                  </a:r>
                  <a:endParaRPr/>
                </a:p>
              </p:txBody>
            </p:sp>
            <p:sp>
              <p:nvSpPr>
                <p:cNvPr id="407" name="Google Shape;407;p23"/>
                <p:cNvSpPr/>
                <p:nvPr/>
              </p:nvSpPr>
              <p:spPr>
                <a:xfrm>
                  <a:off x="4407803" y="2846366"/>
                  <a:ext cx="2965855" cy="645538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FEFEF"/>
                </a:solidFill>
                <a:ln cap="flat" cmpd="sng" w="9525">
                  <a:solidFill>
                    <a:schemeClr val="accent2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20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do (does) not have to</a:t>
                  </a:r>
                  <a:endParaRPr/>
                </a:p>
              </p:txBody>
            </p:sp>
            <p:sp>
              <p:nvSpPr>
                <p:cNvPr id="408" name="Google Shape;408;p23"/>
                <p:cNvSpPr/>
                <p:nvPr/>
              </p:nvSpPr>
              <p:spPr>
                <a:xfrm>
                  <a:off x="4407803" y="2200829"/>
                  <a:ext cx="2965855" cy="645537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2700">
                  <a:solidFill>
                    <a:srgbClr val="591E09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b="1" lang="en-US" sz="18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DO NOT HAVE TO/ MUST NOT</a:t>
                  </a:r>
                  <a:endParaRPr/>
                </a:p>
              </p:txBody>
            </p:sp>
          </p:grpSp>
          <p:sp>
            <p:nvSpPr>
              <p:cNvPr id="409" name="Google Shape;409;p23"/>
              <p:cNvSpPr/>
              <p:nvPr/>
            </p:nvSpPr>
            <p:spPr>
              <a:xfrm>
                <a:off x="4065195" y="5534172"/>
                <a:ext cx="2571686" cy="645539"/>
              </a:xfrm>
              <a:prstGeom prst="roundRect">
                <a:avLst>
                  <a:gd fmla="val 16667" name="adj"/>
                </a:avLst>
              </a:prstGeom>
              <a:solidFill>
                <a:srgbClr val="EFEFEF"/>
              </a:solidFill>
              <a:ln cap="flat" cmpd="sng" w="9525">
                <a:solidFill>
                  <a:schemeClr val="accen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must not</a:t>
                </a:r>
                <a:endParaRPr/>
              </a:p>
            </p:txBody>
          </p:sp>
        </p:grpSp>
        <p:sp>
          <p:nvSpPr>
            <p:cNvPr id="410" name="Google Shape;410;p23"/>
            <p:cNvSpPr/>
            <p:nvPr/>
          </p:nvSpPr>
          <p:spPr>
            <a:xfrm>
              <a:off x="6625497" y="5540207"/>
              <a:ext cx="1319573" cy="656655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carry</a:t>
              </a:r>
              <a:endParaRPr/>
            </a:p>
          </p:txBody>
        </p:sp>
        <p:sp>
          <p:nvSpPr>
            <p:cNvPr id="411" name="Google Shape;411;p23"/>
            <p:cNvSpPr/>
            <p:nvPr/>
          </p:nvSpPr>
          <p:spPr>
            <a:xfrm>
              <a:off x="7955357" y="5540207"/>
              <a:ext cx="1936675" cy="656655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inflammable goods to plane.</a:t>
              </a:r>
              <a:endParaRPr/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24"/>
          <p:cNvSpPr txBox="1"/>
          <p:nvPr>
            <p:ph type="title"/>
          </p:nvPr>
        </p:nvSpPr>
        <p:spPr>
          <a:xfrm>
            <a:off x="674677" y="474950"/>
            <a:ext cx="10515600" cy="71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45454"/>
              <a:buFont typeface="Rockwell"/>
              <a:buNone/>
            </a:pPr>
            <a:r>
              <a:rPr lang="en-US"/>
              <a:t>COULD</a:t>
            </a:r>
            <a:endParaRPr sz="2200"/>
          </a:p>
        </p:txBody>
      </p:sp>
      <p:sp>
        <p:nvSpPr>
          <p:cNvPr id="417" name="Google Shape;417;p24"/>
          <p:cNvSpPr txBox="1"/>
          <p:nvPr/>
        </p:nvSpPr>
        <p:spPr>
          <a:xfrm>
            <a:off x="612840" y="1289613"/>
            <a:ext cx="10639274" cy="13021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Noto Sans Symbols"/>
              <a:buChar char="▪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“Could” is often used to suggest a solution to a problem. It states a possible course of action without necessarily recommending it. </a:t>
            </a:r>
            <a:endParaRPr/>
          </a:p>
          <a:p>
            <a:pPr indent="-182880" lvl="0" marL="18288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Noto Sans Symbols"/>
              <a:buChar char="▪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“Could” means that the action is a possibility; a choice that might solve the problem. 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18" name="Google Shape;418;p24"/>
          <p:cNvSpPr txBox="1"/>
          <p:nvPr/>
        </p:nvSpPr>
        <p:spPr>
          <a:xfrm>
            <a:off x="8042056" y="2774010"/>
            <a:ext cx="3210058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simple form of verb</a:t>
            </a:r>
            <a:endParaRPr/>
          </a:p>
        </p:txBody>
      </p:sp>
      <p:sp>
        <p:nvSpPr>
          <p:cNvPr id="419" name="Google Shape;419;p24"/>
          <p:cNvSpPr/>
          <p:nvPr/>
        </p:nvSpPr>
        <p:spPr>
          <a:xfrm flipH="1" rot="-1774289">
            <a:off x="7342874" y="2901657"/>
            <a:ext cx="1667224" cy="1320937"/>
          </a:xfrm>
          <a:prstGeom prst="arc">
            <a:avLst>
              <a:gd fmla="val 15341543" name="adj1"/>
              <a:gd fmla="val 20077127" name="adj2"/>
            </a:avLst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420" name="Google Shape;420;p24"/>
          <p:cNvGrpSpPr/>
          <p:nvPr/>
        </p:nvGrpSpPr>
        <p:grpSpPr>
          <a:xfrm>
            <a:off x="972041" y="3885910"/>
            <a:ext cx="9166903" cy="1324093"/>
            <a:chOff x="517867" y="2171867"/>
            <a:chExt cx="10671855" cy="1324093"/>
          </a:xfrm>
        </p:grpSpPr>
        <p:sp>
          <p:nvSpPr>
            <p:cNvPr id="421" name="Google Shape;421;p24"/>
            <p:cNvSpPr/>
            <p:nvPr/>
          </p:nvSpPr>
          <p:spPr>
            <a:xfrm>
              <a:off x="517868" y="2850422"/>
              <a:ext cx="4664890" cy="645537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I/ You/ We/ They/ Rambu and Umbu/ She/ He/ It/ Rambu</a:t>
              </a:r>
              <a:endParaRPr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422" name="Google Shape;422;p24"/>
            <p:cNvSpPr/>
            <p:nvPr/>
          </p:nvSpPr>
          <p:spPr>
            <a:xfrm>
              <a:off x="517867" y="2204886"/>
              <a:ext cx="4664891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2700">
              <a:solidFill>
                <a:srgbClr val="591E0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18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SUBJECT</a:t>
              </a:r>
              <a:endParaRPr/>
            </a:p>
          </p:txBody>
        </p:sp>
        <p:sp>
          <p:nvSpPr>
            <p:cNvPr id="423" name="Google Shape;423;p24"/>
            <p:cNvSpPr/>
            <p:nvPr/>
          </p:nvSpPr>
          <p:spPr>
            <a:xfrm>
              <a:off x="7386912" y="2824774"/>
              <a:ext cx="1536210" cy="656655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buy</a:t>
              </a:r>
              <a:endParaRPr/>
            </a:p>
          </p:txBody>
        </p:sp>
        <p:sp>
          <p:nvSpPr>
            <p:cNvPr id="424" name="Google Shape;424;p24"/>
            <p:cNvSpPr/>
            <p:nvPr/>
          </p:nvSpPr>
          <p:spPr>
            <a:xfrm>
              <a:off x="7386912" y="2179238"/>
              <a:ext cx="1536211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2700">
              <a:solidFill>
                <a:srgbClr val="591E0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18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BASE FORM</a:t>
              </a:r>
              <a:endParaRPr/>
            </a:p>
          </p:txBody>
        </p:sp>
        <p:sp>
          <p:nvSpPr>
            <p:cNvPr id="425" name="Google Shape;425;p24"/>
            <p:cNvSpPr/>
            <p:nvPr/>
          </p:nvSpPr>
          <p:spPr>
            <a:xfrm>
              <a:off x="8935098" y="2824774"/>
              <a:ext cx="2254624" cy="656655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a new laptop.</a:t>
              </a:r>
              <a:endParaRPr/>
            </a:p>
          </p:txBody>
        </p:sp>
        <p:sp>
          <p:nvSpPr>
            <p:cNvPr id="426" name="Google Shape;426;p24"/>
            <p:cNvSpPr/>
            <p:nvPr/>
          </p:nvSpPr>
          <p:spPr>
            <a:xfrm>
              <a:off x="8935098" y="2171867"/>
              <a:ext cx="2254624" cy="66269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2700">
              <a:solidFill>
                <a:srgbClr val="591E0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18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REST OF SENTENCE</a:t>
              </a:r>
              <a:endParaRPr/>
            </a:p>
          </p:txBody>
        </p:sp>
        <p:sp>
          <p:nvSpPr>
            <p:cNvPr id="427" name="Google Shape;427;p24"/>
            <p:cNvSpPr/>
            <p:nvPr/>
          </p:nvSpPr>
          <p:spPr>
            <a:xfrm>
              <a:off x="5182758" y="2850422"/>
              <a:ext cx="2192178" cy="645538"/>
            </a:xfrm>
            <a:prstGeom prst="roundRect">
              <a:avLst>
                <a:gd fmla="val 16667" name="adj"/>
              </a:avLst>
            </a:prstGeom>
            <a:solidFill>
              <a:srgbClr val="EFEFEF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could</a:t>
              </a:r>
              <a:endParaRPr/>
            </a:p>
          </p:txBody>
        </p:sp>
        <p:sp>
          <p:nvSpPr>
            <p:cNvPr id="428" name="Google Shape;428;p24"/>
            <p:cNvSpPr/>
            <p:nvPr/>
          </p:nvSpPr>
          <p:spPr>
            <a:xfrm>
              <a:off x="5182758" y="2204885"/>
              <a:ext cx="2192178" cy="645537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2700">
              <a:solidFill>
                <a:srgbClr val="591E0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18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COULD</a:t>
              </a:r>
              <a:endParaRPr/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25"/>
          <p:cNvSpPr txBox="1"/>
          <p:nvPr>
            <p:ph type="title"/>
          </p:nvPr>
        </p:nvSpPr>
        <p:spPr>
          <a:xfrm>
            <a:off x="822702" y="438442"/>
            <a:ext cx="6693976" cy="71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45454"/>
              <a:buFont typeface="Rockwell"/>
              <a:buNone/>
            </a:pPr>
            <a:r>
              <a:rPr lang="en-US"/>
              <a:t>EXAMPLES</a:t>
            </a:r>
            <a:endParaRPr sz="2200"/>
          </a:p>
        </p:txBody>
      </p:sp>
      <p:sp>
        <p:nvSpPr>
          <p:cNvPr id="434" name="Google Shape;434;p25"/>
          <p:cNvSpPr/>
          <p:nvPr/>
        </p:nvSpPr>
        <p:spPr>
          <a:xfrm>
            <a:off x="2162051" y="1662647"/>
            <a:ext cx="9337691" cy="873238"/>
          </a:xfrm>
          <a:prstGeom prst="wedgeRoundRectCallout">
            <a:avLst>
              <a:gd fmla="val -57493" name="adj1"/>
              <a:gd fmla="val 13117" name="adj2"/>
              <a:gd fmla="val 16667" name="adj3"/>
            </a:avLst>
          </a:prstGeom>
          <a:solidFill>
            <a:srgbClr val="6D6262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Argh! My laptop is killing me! It’s super slow!</a:t>
            </a:r>
            <a:endParaRPr/>
          </a:p>
        </p:txBody>
      </p:sp>
      <p:sp>
        <p:nvSpPr>
          <p:cNvPr id="435" name="Google Shape;435;p25"/>
          <p:cNvSpPr/>
          <p:nvPr/>
        </p:nvSpPr>
        <p:spPr>
          <a:xfrm>
            <a:off x="2099658" y="2913312"/>
            <a:ext cx="8206715" cy="914400"/>
          </a:xfrm>
          <a:prstGeom prst="wedgeRoundRectCallout">
            <a:avLst>
              <a:gd fmla="val -57372" name="adj1"/>
              <a:gd fmla="val -30348" name="adj2"/>
              <a:gd fmla="val 16667" name="adj3"/>
            </a:avLst>
          </a:prstGeom>
          <a:solidFill>
            <a:srgbClr val="E7DCDC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Well, you </a:t>
            </a:r>
            <a:r>
              <a:rPr b="1" lang="en-US" sz="2200" u="sng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could </a:t>
            </a:r>
            <a:r>
              <a:rPr b="1" lang="en-US" sz="2200" u="sng">
                <a:solidFill>
                  <a:schemeClr val="dk1"/>
                </a:solidFill>
                <a:highlight>
                  <a:srgbClr val="FFFF00"/>
                </a:highlight>
                <a:latin typeface="Rockwell"/>
                <a:ea typeface="Rockwell"/>
                <a:cs typeface="Rockwell"/>
                <a:sym typeface="Rockwell"/>
              </a:rPr>
              <a:t>buy</a:t>
            </a:r>
            <a:r>
              <a:rPr b="1" lang="en-US" sz="2200" u="sng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</a:t>
            </a: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a new one.</a:t>
            </a:r>
            <a:endParaRPr/>
          </a:p>
        </p:txBody>
      </p:sp>
      <p:pic>
        <p:nvPicPr>
          <p:cNvPr descr="School boy with solid fill" id="436" name="Google Shape;436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405" y="1886822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hool boy outline" id="437" name="Google Shape;437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1405" y="2801222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25"/>
          <p:cNvSpPr txBox="1"/>
          <p:nvPr/>
        </p:nvSpPr>
        <p:spPr>
          <a:xfrm>
            <a:off x="2099658" y="4300115"/>
            <a:ext cx="684414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“</a:t>
            </a:r>
            <a:r>
              <a:rPr i="1"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Could</a:t>
            </a: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” means that the action is a possibility; a choice that might solve the problem. </a:t>
            </a:r>
            <a:endParaRPr/>
          </a:p>
        </p:txBody>
      </p:sp>
      <p:sp>
        <p:nvSpPr>
          <p:cNvPr id="439" name="Google Shape;439;p25"/>
          <p:cNvSpPr/>
          <p:nvPr/>
        </p:nvSpPr>
        <p:spPr>
          <a:xfrm flipH="1" rot="6872461">
            <a:off x="3290234" y="3233286"/>
            <a:ext cx="940612" cy="1320937"/>
          </a:xfrm>
          <a:prstGeom prst="arc">
            <a:avLst>
              <a:gd fmla="val 15341543" name="adj1"/>
              <a:gd fmla="val 20271347" name="adj2"/>
            </a:avLst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med" w="med" type="triangl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26"/>
          <p:cNvSpPr txBox="1"/>
          <p:nvPr>
            <p:ph type="title"/>
          </p:nvPr>
        </p:nvSpPr>
        <p:spPr>
          <a:xfrm>
            <a:off x="604434" y="365126"/>
            <a:ext cx="10749366" cy="71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EXERCISE</a:t>
            </a:r>
            <a:endParaRPr/>
          </a:p>
        </p:txBody>
      </p:sp>
      <p:sp>
        <p:nvSpPr>
          <p:cNvPr id="445" name="Google Shape;445;p26"/>
          <p:cNvSpPr txBox="1"/>
          <p:nvPr>
            <p:ph idx="1" type="body"/>
          </p:nvPr>
        </p:nvSpPr>
        <p:spPr>
          <a:xfrm>
            <a:off x="604434" y="1189911"/>
            <a:ext cx="10749366" cy="9713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85"/>
              <a:buNone/>
            </a:pP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Read the situation. Make one appropriate suggestion/ advice based on the situation. Use </a:t>
            </a:r>
            <a:r>
              <a:rPr b="1" i="1" lang="en-US" sz="2100">
                <a:latin typeface="Cambria"/>
                <a:ea typeface="Cambria"/>
                <a:cs typeface="Cambria"/>
                <a:sym typeface="Cambria"/>
              </a:rPr>
              <a:t>should/ shouldn’t/ ought to/ had better/ had better not/ have to/ have got to/ must/ do not have to/ must not/ could</a:t>
            </a:r>
            <a:endParaRPr/>
          </a:p>
        </p:txBody>
      </p:sp>
      <p:sp>
        <p:nvSpPr>
          <p:cNvPr id="446" name="Google Shape;446;p26"/>
          <p:cNvSpPr/>
          <p:nvPr/>
        </p:nvSpPr>
        <p:spPr>
          <a:xfrm>
            <a:off x="5164791" y="2298259"/>
            <a:ext cx="5540801" cy="700056"/>
          </a:xfrm>
          <a:prstGeom prst="wedgeRoundRectCallout">
            <a:avLst>
              <a:gd fmla="val -60500" name="adj1"/>
              <a:gd fmla="val 19513" name="adj2"/>
              <a:gd fmla="val 16667" name="adj3"/>
            </a:avLst>
          </a:prstGeom>
          <a:solidFill>
            <a:srgbClr val="6D6262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Oh no, I forgot my LMS password!</a:t>
            </a:r>
            <a:endParaRPr/>
          </a:p>
        </p:txBody>
      </p:sp>
      <p:pic>
        <p:nvPicPr>
          <p:cNvPr descr="School boy with solid fill" id="447" name="Google Shape;44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63271" y="229825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ofessor female with solid fill" id="448" name="Google Shape;448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0704" y="4111328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449" name="Google Shape;449;p26"/>
          <p:cNvSpPr/>
          <p:nvPr/>
        </p:nvSpPr>
        <p:spPr>
          <a:xfrm>
            <a:off x="5164790" y="3086105"/>
            <a:ext cx="5540801" cy="700056"/>
          </a:xfrm>
          <a:prstGeom prst="wedgeRoundRectCallout">
            <a:avLst>
              <a:gd fmla="val -60500" name="adj1"/>
              <a:gd fmla="val 19513" name="adj2"/>
              <a:gd fmla="val 16667" name="adj3"/>
            </a:avLst>
          </a:prstGeom>
          <a:solidFill>
            <a:srgbClr val="D7BEB5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You </a:t>
            </a:r>
            <a:r>
              <a:rPr b="1"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..</a:t>
            </a: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.</a:t>
            </a:r>
            <a:endParaRPr/>
          </a:p>
        </p:txBody>
      </p:sp>
      <p:sp>
        <p:nvSpPr>
          <p:cNvPr id="450" name="Google Shape;450;p26"/>
          <p:cNvSpPr/>
          <p:nvPr/>
        </p:nvSpPr>
        <p:spPr>
          <a:xfrm>
            <a:off x="2133065" y="4264011"/>
            <a:ext cx="7745226" cy="1264428"/>
          </a:xfrm>
          <a:prstGeom prst="wedgeRoundRectCallout">
            <a:avLst>
              <a:gd fmla="val -58503" name="adj1"/>
              <a:gd fmla="val -210" name="adj2"/>
              <a:gd fmla="val 16667" name="adj3"/>
            </a:avLst>
          </a:prstGeom>
          <a:solidFill>
            <a:srgbClr val="D0BBBB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Rambu, your GPA is going lower this semester.</a:t>
            </a:r>
            <a:endParaRPr/>
          </a:p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You </a:t>
            </a:r>
            <a:r>
              <a:rPr b="1"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…</a:t>
            </a:r>
            <a:endParaRPr/>
          </a:p>
        </p:txBody>
      </p:sp>
      <p:sp>
        <p:nvSpPr>
          <p:cNvPr id="451" name="Google Shape;451;p26"/>
          <p:cNvSpPr/>
          <p:nvPr/>
        </p:nvSpPr>
        <p:spPr>
          <a:xfrm>
            <a:off x="2133063" y="5668089"/>
            <a:ext cx="6512173" cy="700056"/>
          </a:xfrm>
          <a:prstGeom prst="wedgeRoundRectCallout">
            <a:avLst>
              <a:gd fmla="val -60500" name="adj1"/>
              <a:gd fmla="val 19513" name="adj2"/>
              <a:gd fmla="val 16667" name="adj3"/>
            </a:avLst>
          </a:prstGeom>
          <a:solidFill>
            <a:srgbClr val="E7DCDC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Yes mam. Thank you for your kind suggestion.</a:t>
            </a:r>
            <a:endParaRPr/>
          </a:p>
        </p:txBody>
      </p:sp>
      <p:pic>
        <p:nvPicPr>
          <p:cNvPr descr="Female Profile outline" id="452" name="Google Shape;452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0704" y="552843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emale Profile with solid fill" id="453" name="Google Shape;453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763271" y="3212659"/>
            <a:ext cx="914400" cy="91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7"/>
          <p:cNvSpPr txBox="1"/>
          <p:nvPr>
            <p:ph type="title"/>
          </p:nvPr>
        </p:nvSpPr>
        <p:spPr>
          <a:xfrm>
            <a:off x="604434" y="365126"/>
            <a:ext cx="10749366" cy="71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Rockwell"/>
              <a:buNone/>
            </a:pPr>
            <a:r>
              <a:rPr lang="en-US" sz="4500"/>
              <a:t>DISCUSSION</a:t>
            </a:r>
            <a:endParaRPr/>
          </a:p>
        </p:txBody>
      </p:sp>
      <p:sp>
        <p:nvSpPr>
          <p:cNvPr id="459" name="Google Shape;459;p27"/>
          <p:cNvSpPr txBox="1"/>
          <p:nvPr>
            <p:ph idx="1" type="body"/>
          </p:nvPr>
        </p:nvSpPr>
        <p:spPr>
          <a:xfrm>
            <a:off x="604434" y="1189911"/>
            <a:ext cx="10749366" cy="9713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85"/>
              <a:buNone/>
            </a:pP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Read the situation. Make one appropriate suggestion/ advice based on the situation. Use </a:t>
            </a:r>
            <a:r>
              <a:rPr b="1" i="1" lang="en-US" sz="2100">
                <a:latin typeface="Cambria"/>
                <a:ea typeface="Cambria"/>
                <a:cs typeface="Cambria"/>
                <a:sym typeface="Cambria"/>
              </a:rPr>
              <a:t>should/ shouldn’t/ ought to/ had better/ had better not/ have to/ have got to/ must/ do not have to/ must not/ could</a:t>
            </a:r>
            <a:endParaRPr/>
          </a:p>
        </p:txBody>
      </p:sp>
      <p:sp>
        <p:nvSpPr>
          <p:cNvPr id="460" name="Google Shape;460;p27"/>
          <p:cNvSpPr/>
          <p:nvPr/>
        </p:nvSpPr>
        <p:spPr>
          <a:xfrm>
            <a:off x="5164791" y="2298259"/>
            <a:ext cx="5540801" cy="700056"/>
          </a:xfrm>
          <a:prstGeom prst="wedgeRoundRectCallout">
            <a:avLst>
              <a:gd fmla="val -60500" name="adj1"/>
              <a:gd fmla="val 19513" name="adj2"/>
              <a:gd fmla="val 16667" name="adj3"/>
            </a:avLst>
          </a:prstGeom>
          <a:solidFill>
            <a:srgbClr val="6D6262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rPr>
              <a:t>Oh no, I forgot my LMS password!</a:t>
            </a:r>
            <a:endParaRPr/>
          </a:p>
        </p:txBody>
      </p:sp>
      <p:pic>
        <p:nvPicPr>
          <p:cNvPr descr="School boy with solid fill" id="461" name="Google Shape;461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63271" y="229825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ofessor female with solid fill" id="462" name="Google Shape;462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0704" y="4111328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27"/>
          <p:cNvSpPr/>
          <p:nvPr/>
        </p:nvSpPr>
        <p:spPr>
          <a:xfrm>
            <a:off x="5164790" y="3086105"/>
            <a:ext cx="5540801" cy="700056"/>
          </a:xfrm>
          <a:prstGeom prst="wedgeRoundRectCallout">
            <a:avLst>
              <a:gd fmla="val -60500" name="adj1"/>
              <a:gd fmla="val 19513" name="adj2"/>
              <a:gd fmla="val 16667" name="adj3"/>
            </a:avLst>
          </a:prstGeom>
          <a:solidFill>
            <a:srgbClr val="D7BEB5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You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Rockwell"/>
                <a:ea typeface="Rockwell"/>
                <a:cs typeface="Rockwell"/>
                <a:sym typeface="Rockwell"/>
              </a:rPr>
              <a:t>should see</a:t>
            </a:r>
            <a:r>
              <a:rPr b="1"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</a:t>
            </a: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your academic advisor.</a:t>
            </a:r>
            <a:endParaRPr/>
          </a:p>
        </p:txBody>
      </p:sp>
      <p:sp>
        <p:nvSpPr>
          <p:cNvPr id="464" name="Google Shape;464;p27"/>
          <p:cNvSpPr/>
          <p:nvPr/>
        </p:nvSpPr>
        <p:spPr>
          <a:xfrm>
            <a:off x="2133065" y="4137456"/>
            <a:ext cx="7745226" cy="1390983"/>
          </a:xfrm>
          <a:prstGeom prst="wedgeRoundRectCallout">
            <a:avLst>
              <a:gd fmla="val -58503" name="adj1"/>
              <a:gd fmla="val -210" name="adj2"/>
              <a:gd fmla="val 16667" name="adj3"/>
            </a:avLst>
          </a:prstGeom>
          <a:solidFill>
            <a:srgbClr val="D0BBBB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Rambu, your GPA is going lower this semester.</a:t>
            </a:r>
            <a:endParaRPr/>
          </a:p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65" name="Google Shape;465;p27"/>
          <p:cNvSpPr/>
          <p:nvPr/>
        </p:nvSpPr>
        <p:spPr>
          <a:xfrm>
            <a:off x="2133063" y="5668089"/>
            <a:ext cx="6512173" cy="700056"/>
          </a:xfrm>
          <a:prstGeom prst="wedgeRoundRectCallout">
            <a:avLst>
              <a:gd fmla="val -60500" name="adj1"/>
              <a:gd fmla="val 19513" name="adj2"/>
              <a:gd fmla="val 16667" name="adj3"/>
            </a:avLst>
          </a:prstGeom>
          <a:solidFill>
            <a:srgbClr val="E7DCDC"/>
          </a:solidFill>
          <a:ln cap="flat" cmpd="sng" w="12700">
            <a:solidFill>
              <a:srgbClr val="41120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Yes mam. Thank you for your kind suggestion.</a:t>
            </a:r>
            <a:endParaRPr/>
          </a:p>
        </p:txBody>
      </p:sp>
      <p:pic>
        <p:nvPicPr>
          <p:cNvPr descr="Female Profile outline" id="466" name="Google Shape;466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0704" y="552843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emale Profile with solid fill" id="467" name="Google Shape;467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763271" y="3212659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468" name="Google Shape;468;p27"/>
          <p:cNvSpPr txBox="1"/>
          <p:nvPr/>
        </p:nvSpPr>
        <p:spPr>
          <a:xfrm>
            <a:off x="2223387" y="4656396"/>
            <a:ext cx="7745226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You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Rockwell"/>
                <a:ea typeface="Rockwell"/>
                <a:cs typeface="Rockwell"/>
                <a:sym typeface="Rockwell"/>
              </a:rPr>
              <a:t>had better focus </a:t>
            </a:r>
            <a:r>
              <a:rPr lang="en-US" sz="22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to improve it. Otherwise, you could lose your scholarship.</a:t>
            </a:r>
            <a:endParaRPr b="1" sz="22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28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74" name="Google Shape;474;p28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75" name="Google Shape;475;p2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476" name="Google Shape;476;p28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477" name="Google Shape;477;p2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78" name="Google Shape;478;p28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79" name="Google Shape;479;p28"/>
          <p:cNvSpPr/>
          <p:nvPr/>
        </p:nvSpPr>
        <p:spPr>
          <a:xfrm>
            <a:off x="0" y="0"/>
            <a:ext cx="12188952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80" name="Google Shape;480;p28"/>
          <p:cNvSpPr/>
          <p:nvPr/>
        </p:nvSpPr>
        <p:spPr>
          <a:xfrm>
            <a:off x="4645152" y="928117"/>
            <a:ext cx="6629400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81" name="Google Shape;481;p28"/>
          <p:cNvSpPr/>
          <p:nvPr/>
        </p:nvSpPr>
        <p:spPr>
          <a:xfrm>
            <a:off x="4641336" y="1110053"/>
            <a:ext cx="6630506" cy="4580301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82" name="Google Shape;482;p28"/>
          <p:cNvSpPr txBox="1"/>
          <p:nvPr>
            <p:ph type="title"/>
          </p:nvPr>
        </p:nvSpPr>
        <p:spPr>
          <a:xfrm>
            <a:off x="4961376" y="1432223"/>
            <a:ext cx="6057144" cy="33579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000"/>
              <a:buFont typeface="Rockwell"/>
              <a:buNone/>
            </a:pPr>
            <a:r>
              <a:rPr b="1" lang="en-US" sz="8000"/>
              <a:t>TAKE HOME NOTES</a:t>
            </a:r>
            <a:endParaRPr/>
          </a:p>
        </p:txBody>
      </p:sp>
      <p:sp>
        <p:nvSpPr>
          <p:cNvPr id="483" name="Google Shape;483;p28"/>
          <p:cNvSpPr/>
          <p:nvPr/>
        </p:nvSpPr>
        <p:spPr>
          <a:xfrm>
            <a:off x="4645152" y="5780565"/>
            <a:ext cx="6629400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484" name="Google Shape;484;p28"/>
          <p:cNvGrpSpPr/>
          <p:nvPr/>
        </p:nvGrpSpPr>
        <p:grpSpPr>
          <a:xfrm>
            <a:off x="9646920" y="5257800"/>
            <a:ext cx="1080904" cy="1080902"/>
            <a:chOff x="9685338" y="4460675"/>
            <a:chExt cx="1080904" cy="1080902"/>
          </a:xfrm>
        </p:grpSpPr>
        <p:sp>
          <p:nvSpPr>
            <p:cNvPr id="485" name="Google Shape;485;p2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86" name="Google Shape;486;p28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Postit Notes with solid fill" id="487" name="Google Shape;487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33915" y="1686320"/>
            <a:ext cx="3416725" cy="3416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29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493" name="Google Shape;493;p29"/>
          <p:cNvSpPr/>
          <p:nvPr/>
        </p:nvSpPr>
        <p:spPr>
          <a:xfrm>
            <a:off x="2" y="3"/>
            <a:ext cx="6095695" cy="6857997"/>
          </a:xfrm>
          <a:custGeom>
            <a:rect b="b" l="l" r="r" t="t"/>
            <a:pathLst>
              <a:path extrusionOk="0" h="6857997" w="6095695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descr="Exclamation mark with solid fill" id="494" name="Google Shape;494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9251" y="2525587"/>
            <a:ext cx="3573675" cy="3573675"/>
          </a:xfrm>
          <a:prstGeom prst="rect">
            <a:avLst/>
          </a:prstGeom>
          <a:noFill/>
          <a:ln>
            <a:noFill/>
          </a:ln>
        </p:spPr>
      </p:pic>
      <p:sp>
        <p:nvSpPr>
          <p:cNvPr id="495" name="Google Shape;495;p29"/>
          <p:cNvSpPr txBox="1"/>
          <p:nvPr/>
        </p:nvSpPr>
        <p:spPr>
          <a:xfrm>
            <a:off x="6088203" y="384559"/>
            <a:ext cx="5342715" cy="32716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82880" lvl="0" marL="18288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keep your instructions are effective and clear:</a:t>
            </a:r>
            <a:endParaRPr/>
          </a:p>
          <a:p>
            <a:pPr indent="-457200" lvl="0" marL="134270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Noto Sans Symbols"/>
              <a:buAutoNum type="arabicParenR"/>
            </a:pPr>
            <a:r>
              <a:rPr b="0" i="0" lang="en-US" sz="2100" u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Keep the instructions short</a:t>
            </a:r>
            <a:endParaRPr/>
          </a:p>
          <a:p>
            <a:pPr indent="-457200" lvl="0" marL="134270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Noto Sans Symbols"/>
              <a:buAutoNum type="arabicParenR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Keep your language simple</a:t>
            </a:r>
            <a:endParaRPr/>
          </a:p>
          <a:p>
            <a:pPr indent="-354013" lvl="0" marL="35401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Imperatives are used to give commands, directions, or warnings. </a:t>
            </a:r>
            <a:endParaRPr/>
          </a:p>
          <a:p>
            <a:pPr indent="-354013" lvl="0" marL="35401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Imperatives are formed using the base form of the verb (the infinitive*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without “to”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). </a:t>
            </a:r>
            <a:endParaRPr/>
          </a:p>
        </p:txBody>
      </p:sp>
      <p:grpSp>
        <p:nvGrpSpPr>
          <p:cNvPr id="496" name="Google Shape;496;p29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497" name="Google Shape;497;p2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498" name="Google Shape;498;p2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</p:grpSp>
      <p:sp>
        <p:nvSpPr>
          <p:cNvPr id="499" name="Google Shape;499;p29"/>
          <p:cNvSpPr txBox="1"/>
          <p:nvPr>
            <p:ph type="title"/>
          </p:nvPr>
        </p:nvSpPr>
        <p:spPr>
          <a:xfrm>
            <a:off x="419360" y="758738"/>
            <a:ext cx="4741963" cy="19719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Rockwell"/>
              <a:buNone/>
            </a:pPr>
            <a:r>
              <a:rPr lang="en-US" sz="4200">
                <a:solidFill>
                  <a:schemeClr val="lt1"/>
                </a:solidFill>
              </a:rPr>
              <a:t>SUMMARY – GIVING INSTRUCTIONS</a:t>
            </a:r>
            <a:endParaRPr/>
          </a:p>
        </p:txBody>
      </p:sp>
      <p:sp>
        <p:nvSpPr>
          <p:cNvPr id="500" name="Google Shape;500;p29"/>
          <p:cNvSpPr txBox="1"/>
          <p:nvPr/>
        </p:nvSpPr>
        <p:spPr>
          <a:xfrm>
            <a:off x="5897243" y="3470262"/>
            <a:ext cx="5795993" cy="16843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899" lvl="0" marL="56642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*An 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infinitive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= 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+ 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simple form of a verb (to see, to be, to go, etc.). </a:t>
            </a:r>
            <a:endParaRPr/>
          </a:p>
          <a:p>
            <a:pPr indent="-342899" lvl="0" marL="56959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simple form of a verb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is used in imperative sentences. 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3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06" name="Google Shape;506;p30"/>
          <p:cNvSpPr/>
          <p:nvPr/>
        </p:nvSpPr>
        <p:spPr>
          <a:xfrm>
            <a:off x="2" y="3"/>
            <a:ext cx="6095695" cy="6857997"/>
          </a:xfrm>
          <a:custGeom>
            <a:rect b="b" l="l" r="r" t="t"/>
            <a:pathLst>
              <a:path extrusionOk="0" h="6857997" w="6095695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descr="Person eating with solid fill" id="507" name="Google Shape;507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9192" y="2685199"/>
            <a:ext cx="3573675" cy="3573675"/>
          </a:xfrm>
          <a:prstGeom prst="rect">
            <a:avLst/>
          </a:prstGeom>
          <a:noFill/>
          <a:ln>
            <a:noFill/>
          </a:ln>
        </p:spPr>
      </p:pic>
      <p:sp>
        <p:nvSpPr>
          <p:cNvPr id="508" name="Google Shape;508;p30"/>
          <p:cNvSpPr txBox="1"/>
          <p:nvPr/>
        </p:nvSpPr>
        <p:spPr>
          <a:xfrm>
            <a:off x="5818606" y="622734"/>
            <a:ext cx="4741962" cy="532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60020" lvl="0" marL="16002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785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give suggestions, you can use:</a:t>
            </a:r>
            <a:endParaRPr/>
          </a:p>
        </p:txBody>
      </p:sp>
      <p:grpSp>
        <p:nvGrpSpPr>
          <p:cNvPr id="509" name="Google Shape;509;p30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510" name="Google Shape;510;p30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11" name="Google Shape;511;p3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</p:grpSp>
      <p:sp>
        <p:nvSpPr>
          <p:cNvPr id="512" name="Google Shape;512;p30"/>
          <p:cNvSpPr txBox="1"/>
          <p:nvPr>
            <p:ph type="title"/>
          </p:nvPr>
        </p:nvSpPr>
        <p:spPr>
          <a:xfrm>
            <a:off x="218470" y="926741"/>
            <a:ext cx="4741963" cy="19719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300"/>
              <a:buFont typeface="Rockwell"/>
              <a:buNone/>
            </a:pPr>
            <a:r>
              <a:rPr lang="en-US" sz="4300">
                <a:solidFill>
                  <a:schemeClr val="lt1"/>
                </a:solidFill>
              </a:rPr>
              <a:t>SUMMARY – GIVING SUGGESTIONS AND ADVICE</a:t>
            </a:r>
            <a:endParaRPr/>
          </a:p>
        </p:txBody>
      </p:sp>
      <p:sp>
        <p:nvSpPr>
          <p:cNvPr id="513" name="Google Shape;513;p30"/>
          <p:cNvSpPr txBox="1"/>
          <p:nvPr/>
        </p:nvSpPr>
        <p:spPr>
          <a:xfrm>
            <a:off x="6282992" y="1716290"/>
            <a:ext cx="2536346" cy="4287193"/>
          </a:xfrm>
          <a:prstGeom prst="rect">
            <a:avLst/>
          </a:prstGeom>
          <a:solidFill>
            <a:srgbClr val="E7DCDC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39738" lvl="0" marL="45243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should/ shouldn’t</a:t>
            </a:r>
            <a:endParaRPr/>
          </a:p>
          <a:p>
            <a:pPr indent="-439738" lvl="0" marL="452438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ought to</a:t>
            </a:r>
            <a:endParaRPr/>
          </a:p>
          <a:p>
            <a:pPr indent="-439738" lvl="0" marL="452438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had better/ had better not</a:t>
            </a:r>
            <a:endParaRPr/>
          </a:p>
          <a:p>
            <a:pPr indent="-439738" lvl="0" marL="452438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have to</a:t>
            </a:r>
            <a:endParaRPr/>
          </a:p>
          <a:p>
            <a:pPr indent="-439738" lvl="0" marL="452438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have got to</a:t>
            </a:r>
            <a:endParaRPr/>
          </a:p>
          <a:p>
            <a:pPr indent="-439738" lvl="0" marL="452438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must</a:t>
            </a:r>
            <a:endParaRPr/>
          </a:p>
          <a:p>
            <a:pPr indent="-439738" lvl="0" marL="452438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do not have to</a:t>
            </a:r>
            <a:endParaRPr/>
          </a:p>
          <a:p>
            <a:pPr indent="-439738" lvl="0" marL="452438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must not</a:t>
            </a:r>
            <a:endParaRPr/>
          </a:p>
          <a:p>
            <a:pPr indent="-439738" lvl="0" marL="452438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could</a:t>
            </a:r>
            <a:endParaRPr/>
          </a:p>
          <a:p>
            <a:pPr indent="-320992" lvl="0" marL="452438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Rockwell"/>
              <a:buNone/>
            </a:pPr>
            <a:r>
              <a:t/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14" name="Google Shape;514;p30"/>
          <p:cNvSpPr txBox="1"/>
          <p:nvPr/>
        </p:nvSpPr>
        <p:spPr>
          <a:xfrm>
            <a:off x="9766477" y="3120037"/>
            <a:ext cx="2142363" cy="861774"/>
          </a:xfrm>
          <a:prstGeom prst="rect">
            <a:avLst/>
          </a:prstGeom>
          <a:solidFill>
            <a:srgbClr val="E8E6E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simple/ base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form of a verb </a:t>
            </a:r>
            <a:endParaRPr sz="25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15" name="Google Shape;515;p30"/>
          <p:cNvSpPr/>
          <p:nvPr/>
        </p:nvSpPr>
        <p:spPr>
          <a:xfrm>
            <a:off x="8981669" y="3241963"/>
            <a:ext cx="622477" cy="617923"/>
          </a:xfrm>
          <a:prstGeom prst="mathPlus">
            <a:avLst>
              <a:gd fmla="val 23520" name="adj1"/>
            </a:avLst>
          </a:prstGeom>
          <a:solidFill>
            <a:srgbClr val="9E3611"/>
          </a:solidFill>
          <a:ln cap="flat" cmpd="sng" w="12700">
            <a:solidFill>
              <a:srgbClr val="591E0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3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21" name="Google Shape;521;p31"/>
          <p:cNvSpPr/>
          <p:nvPr/>
        </p:nvSpPr>
        <p:spPr>
          <a:xfrm>
            <a:off x="2" y="3"/>
            <a:ext cx="6095695" cy="6857997"/>
          </a:xfrm>
          <a:custGeom>
            <a:rect b="b" l="l" r="r" t="t"/>
            <a:pathLst>
              <a:path extrusionOk="0" h="6857997" w="6095695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descr="Person eating with solid fill" id="522" name="Google Shape;52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9192" y="2685199"/>
            <a:ext cx="3573675" cy="3573675"/>
          </a:xfrm>
          <a:prstGeom prst="rect">
            <a:avLst/>
          </a:prstGeom>
          <a:noFill/>
          <a:ln>
            <a:noFill/>
          </a:ln>
        </p:spPr>
      </p:pic>
      <p:sp>
        <p:nvSpPr>
          <p:cNvPr id="523" name="Google Shape;523;p31"/>
          <p:cNvSpPr txBox="1"/>
          <p:nvPr/>
        </p:nvSpPr>
        <p:spPr>
          <a:xfrm>
            <a:off x="6124891" y="926741"/>
            <a:ext cx="5734034" cy="39012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Arial"/>
              <a:buChar char="•"/>
            </a:pPr>
            <a:r>
              <a:rPr i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Have got to 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is usually used in informal conversation.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Arial"/>
              <a:buChar char="•"/>
            </a:pPr>
            <a:r>
              <a:rPr i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Must is 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usually used in written instructions.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9E3611"/>
              </a:buClr>
              <a:buSzPts val="1870"/>
              <a:buFont typeface="Arial"/>
              <a:buChar char="•"/>
            </a:pPr>
            <a:r>
              <a:rPr i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have to 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or </a:t>
            </a:r>
            <a:r>
              <a:rPr i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must 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are used when talking about obligations or things that are necessary. They are often used to give important instructions.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i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Do/ does not have to </a:t>
            </a: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express the idea that something is not necessary or or there is no obligation.</a:t>
            </a:r>
            <a:endParaRPr/>
          </a:p>
        </p:txBody>
      </p:sp>
      <p:grpSp>
        <p:nvGrpSpPr>
          <p:cNvPr id="524" name="Google Shape;524;p31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525" name="Google Shape;525;p31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26" name="Google Shape;526;p31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</p:grpSp>
      <p:sp>
        <p:nvSpPr>
          <p:cNvPr id="527" name="Google Shape;527;p31"/>
          <p:cNvSpPr txBox="1"/>
          <p:nvPr>
            <p:ph type="title"/>
          </p:nvPr>
        </p:nvSpPr>
        <p:spPr>
          <a:xfrm>
            <a:off x="218470" y="926741"/>
            <a:ext cx="4741963" cy="19719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300"/>
              <a:buFont typeface="Rockwell"/>
              <a:buNone/>
            </a:pPr>
            <a:r>
              <a:rPr lang="en-US" sz="4300">
                <a:solidFill>
                  <a:schemeClr val="lt1"/>
                </a:solidFill>
              </a:rPr>
              <a:t>SUMMARY – GIVING SUGGESTIONS AND ADVICE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32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33" name="Google Shape;533;p32"/>
          <p:cNvSpPr/>
          <p:nvPr/>
        </p:nvSpPr>
        <p:spPr>
          <a:xfrm>
            <a:off x="2" y="3"/>
            <a:ext cx="6095695" cy="6857997"/>
          </a:xfrm>
          <a:custGeom>
            <a:rect b="b" l="l" r="r" t="t"/>
            <a:pathLst>
              <a:path extrusionOk="0" h="6857997" w="6095695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descr="Person eating with solid fill" id="534" name="Google Shape;53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9192" y="2685199"/>
            <a:ext cx="3573675" cy="3573675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p32"/>
          <p:cNvSpPr txBox="1"/>
          <p:nvPr/>
        </p:nvSpPr>
        <p:spPr>
          <a:xfrm>
            <a:off x="6124891" y="2005430"/>
            <a:ext cx="5734034" cy="24666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i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Must not </a:t>
            </a: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expresses prohibition or a strong negative obligation. It means something is not allowed (</a:t>
            </a:r>
            <a:r>
              <a:rPr b="1" lang="en-US" sz="22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DON’T DO THIS!</a:t>
            </a: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)</a:t>
            </a:r>
            <a:endParaRPr sz="22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42900" lvl="0" marL="342900" marR="0" rtl="0" algn="l">
              <a:spcBef>
                <a:spcPts val="30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i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Could</a:t>
            </a: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 is often used to suggest a solution to a problem. It states a possible course of action without necessarily recommending it. </a:t>
            </a:r>
            <a:endParaRPr/>
          </a:p>
        </p:txBody>
      </p:sp>
      <p:grpSp>
        <p:nvGrpSpPr>
          <p:cNvPr id="536" name="Google Shape;536;p32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537" name="Google Shape;537;p32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38" name="Google Shape;538;p32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</p:grpSp>
      <p:sp>
        <p:nvSpPr>
          <p:cNvPr id="539" name="Google Shape;539;p32"/>
          <p:cNvSpPr txBox="1"/>
          <p:nvPr>
            <p:ph type="title"/>
          </p:nvPr>
        </p:nvSpPr>
        <p:spPr>
          <a:xfrm>
            <a:off x="218470" y="926741"/>
            <a:ext cx="4741963" cy="19719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300"/>
              <a:buFont typeface="Rockwell"/>
              <a:buNone/>
            </a:pPr>
            <a:r>
              <a:rPr lang="en-US" sz="4300">
                <a:solidFill>
                  <a:schemeClr val="lt1"/>
                </a:solidFill>
              </a:rPr>
              <a:t>SUMMARY – GIVING SUGGESTIONS AND ADVICE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33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45" name="Google Shape;545;p33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46" name="Google Shape;546;p33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547" name="Google Shape;547;p33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548" name="Google Shape;548;p33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49" name="Google Shape;549;p33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0" name="Google Shape;550;p33"/>
          <p:cNvSpPr/>
          <p:nvPr/>
        </p:nvSpPr>
        <p:spPr>
          <a:xfrm>
            <a:off x="0" y="0"/>
            <a:ext cx="12188952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51" name="Google Shape;551;p33"/>
          <p:cNvSpPr/>
          <p:nvPr/>
        </p:nvSpPr>
        <p:spPr>
          <a:xfrm>
            <a:off x="0" y="4257366"/>
            <a:ext cx="12192000" cy="2610465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52" name="Google Shape;552;p33"/>
          <p:cNvSpPr txBox="1"/>
          <p:nvPr>
            <p:ph type="title"/>
          </p:nvPr>
        </p:nvSpPr>
        <p:spPr>
          <a:xfrm>
            <a:off x="1445251" y="5444975"/>
            <a:ext cx="6734400" cy="9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600"/>
              <a:buFont typeface="Rockwell"/>
              <a:buNone/>
            </a:pPr>
            <a:r>
              <a:rPr b="1" lang="en-US" sz="6600"/>
              <a:t>REFERENCES</a:t>
            </a:r>
            <a:endParaRPr/>
          </a:p>
        </p:txBody>
      </p:sp>
      <p:pic>
        <p:nvPicPr>
          <p:cNvPr descr="Document with solid fill" id="553" name="Google Shape;553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3506" y="5149825"/>
            <a:ext cx="1224000" cy="1224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54" name="Google Shape;554;p33"/>
          <p:cNvGrpSpPr/>
          <p:nvPr/>
        </p:nvGrpSpPr>
        <p:grpSpPr>
          <a:xfrm>
            <a:off x="10245590" y="5111496"/>
            <a:ext cx="1080904" cy="1080902"/>
            <a:chOff x="9685338" y="4460675"/>
            <a:chExt cx="1080904" cy="1080902"/>
          </a:xfrm>
        </p:grpSpPr>
        <p:sp>
          <p:nvSpPr>
            <p:cNvPr id="555" name="Google Shape;555;p33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56" name="Google Shape;556;p33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57" name="Google Shape;557;p33"/>
          <p:cNvSpPr txBox="1"/>
          <p:nvPr>
            <p:ph idx="1" type="body"/>
          </p:nvPr>
        </p:nvSpPr>
        <p:spPr>
          <a:xfrm>
            <a:off x="480284" y="507604"/>
            <a:ext cx="11104092" cy="35711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3538" lvl="0" marL="36353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</a:pPr>
            <a:r>
              <a:rPr lang="en-US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Azar, B. S. (2003). </a:t>
            </a:r>
            <a:r>
              <a:rPr i="1" lang="en-US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Fundamentals of English Grammar</a:t>
            </a:r>
            <a:r>
              <a:rPr lang="en-US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(3rd ed.). Pearson Education.</a:t>
            </a:r>
            <a:endParaRPr>
              <a:latin typeface="Cambria"/>
              <a:ea typeface="Cambria"/>
              <a:cs typeface="Cambria"/>
              <a:sym typeface="Cambria"/>
            </a:endParaRPr>
          </a:p>
          <a:p>
            <a:pPr indent="-363538" lvl="0" marL="363538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Hall, D. and Barduhn, S. (2016). </a:t>
            </a:r>
            <a:r>
              <a:rPr i="1" lang="en-US">
                <a:latin typeface="Cambria"/>
                <a:ea typeface="Cambria"/>
                <a:cs typeface="Cambria"/>
                <a:sym typeface="Cambria"/>
              </a:rPr>
              <a:t>English for Everyone</a:t>
            </a:r>
            <a:r>
              <a:rPr lang="en-US">
                <a:latin typeface="Cambria"/>
                <a:ea typeface="Cambria"/>
                <a:cs typeface="Cambria"/>
                <a:sym typeface="Cambria"/>
              </a:rPr>
              <a:t>. Edited by J. Siklos and A. Singer. New York: DK Publishing. </a:t>
            </a:r>
            <a:endParaRPr/>
          </a:p>
          <a:p>
            <a:pPr indent="-363538" lvl="0" marL="363538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SzPts val="1700"/>
              <a:buNone/>
            </a:pPr>
            <a:r>
              <a:rPr i="1" lang="en-US">
                <a:latin typeface="Cambria"/>
                <a:ea typeface="Cambria"/>
                <a:cs typeface="Cambria"/>
                <a:sym typeface="Cambria"/>
              </a:rPr>
              <a:t>The Teacher as Counselor: Supporting Student Well-being</a:t>
            </a:r>
            <a:r>
              <a:rPr lang="en-US">
                <a:latin typeface="Cambria"/>
                <a:ea typeface="Cambria"/>
                <a:cs typeface="Cambria"/>
                <a:sym typeface="Cambria"/>
              </a:rPr>
              <a:t>. (2024, January 18). Learning &amp; Teaching. https://teachers.institute/learning-teaching/teacher-counselor-supporting-student-well-being/</a:t>
            </a:r>
            <a:endParaRPr>
              <a:latin typeface="Cambria"/>
              <a:ea typeface="Cambria"/>
              <a:cs typeface="Cambria"/>
              <a:sym typeface="Cambria"/>
            </a:endParaRPr>
          </a:p>
          <a:p>
            <a:pPr indent="-363538" lvl="0" marL="363538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The TEFL Academy. (2021, December 1). </a:t>
            </a:r>
            <a:r>
              <a:rPr i="1" lang="en-US">
                <a:latin typeface="Cambria"/>
                <a:ea typeface="Cambria"/>
                <a:cs typeface="Cambria"/>
                <a:sym typeface="Cambria"/>
              </a:rPr>
              <a:t>How Should Teachers Give Instructions?</a:t>
            </a:r>
            <a:r>
              <a:rPr lang="en-US">
                <a:latin typeface="Cambria"/>
                <a:ea typeface="Cambria"/>
                <a:cs typeface="Cambria"/>
                <a:sym typeface="Cambria"/>
              </a:rPr>
              <a:t> Classroom Considerations, Teacher’s Toolkit. https://www.theteflacademy.com/blog/how-should-teachers-give-instructions/</a:t>
            </a:r>
            <a:endParaRPr>
              <a:latin typeface="Cambria"/>
              <a:ea typeface="Cambria"/>
              <a:cs typeface="Cambria"/>
              <a:sym typeface="Cambria"/>
            </a:endParaRPr>
          </a:p>
          <a:p>
            <a:pPr indent="-363538" lvl="0" marL="363538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r>
              <a:t/>
            </a:r>
            <a:endParaRPr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34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63" name="Google Shape;563;p34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64" name="Google Shape;564;p34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565" name="Google Shape;565;p34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566" name="Google Shape;566;p34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67" name="Google Shape;567;p34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68" name="Google Shape;568;p34"/>
          <p:cNvSpPr/>
          <p:nvPr/>
        </p:nvSpPr>
        <p:spPr>
          <a:xfrm>
            <a:off x="0" y="0"/>
            <a:ext cx="12188952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69" name="Google Shape;569;p34"/>
          <p:cNvSpPr/>
          <p:nvPr/>
        </p:nvSpPr>
        <p:spPr>
          <a:xfrm>
            <a:off x="0" y="4257366"/>
            <a:ext cx="12192000" cy="2610465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70" name="Google Shape;570;p34"/>
          <p:cNvSpPr txBox="1"/>
          <p:nvPr>
            <p:ph type="title"/>
          </p:nvPr>
        </p:nvSpPr>
        <p:spPr>
          <a:xfrm>
            <a:off x="1445246" y="5444963"/>
            <a:ext cx="5323840" cy="9288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600"/>
              <a:buFont typeface="Rockwell"/>
              <a:buNone/>
            </a:pPr>
            <a:r>
              <a:rPr b="1" lang="en-US" sz="6600"/>
              <a:t>REMINDER</a:t>
            </a:r>
            <a:endParaRPr/>
          </a:p>
        </p:txBody>
      </p:sp>
      <p:pic>
        <p:nvPicPr>
          <p:cNvPr descr="Document with solid fill" id="571" name="Google Shape;571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3506" y="5149825"/>
            <a:ext cx="1224000" cy="1224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72" name="Google Shape;572;p34"/>
          <p:cNvGrpSpPr/>
          <p:nvPr/>
        </p:nvGrpSpPr>
        <p:grpSpPr>
          <a:xfrm>
            <a:off x="10245590" y="5111496"/>
            <a:ext cx="1080904" cy="1080902"/>
            <a:chOff x="9685338" y="4460675"/>
            <a:chExt cx="1080904" cy="1080902"/>
          </a:xfrm>
        </p:grpSpPr>
        <p:sp>
          <p:nvSpPr>
            <p:cNvPr id="573" name="Google Shape;573;p34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74" name="Google Shape;574;p34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5" name="Google Shape;575;p34"/>
          <p:cNvSpPr txBox="1"/>
          <p:nvPr>
            <p:ph idx="1" type="body"/>
          </p:nvPr>
        </p:nvSpPr>
        <p:spPr>
          <a:xfrm>
            <a:off x="480284" y="507604"/>
            <a:ext cx="11104092" cy="35711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</a:pPr>
            <a:r>
              <a:rPr b="1" lang="en-US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Reminder</a:t>
            </a:r>
            <a:endParaRPr/>
          </a:p>
          <a:p>
            <a:pPr indent="-182880" lvl="0" marL="18288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n-US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Project Presentation</a:t>
            </a:r>
            <a:endParaRPr/>
          </a:p>
          <a:p>
            <a:pPr indent="-182880" lvl="0" marL="18288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en-US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Remember to check the details of the project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35"/>
          <p:cNvSpPr/>
          <p:nvPr/>
        </p:nvSpPr>
        <p:spPr>
          <a:xfrm>
            <a:off x="3048" y="0"/>
            <a:ext cx="12188952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581" name="Google Shape;581;p35"/>
          <p:cNvGrpSpPr/>
          <p:nvPr/>
        </p:nvGrpSpPr>
        <p:grpSpPr>
          <a:xfrm>
            <a:off x="1061035" y="1679569"/>
            <a:ext cx="3498864" cy="3498858"/>
            <a:chOff x="1061035" y="1679569"/>
            <a:chExt cx="3498864" cy="3498858"/>
          </a:xfrm>
        </p:grpSpPr>
        <p:sp>
          <p:nvSpPr>
            <p:cNvPr id="582" name="Google Shape;582;p35"/>
            <p:cNvSpPr/>
            <p:nvPr/>
          </p:nvSpPr>
          <p:spPr>
            <a:xfrm>
              <a:off x="1061035" y="1679569"/>
              <a:ext cx="3498864" cy="3498858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583" name="Google Shape;583;p35"/>
            <p:cNvSpPr/>
            <p:nvPr/>
          </p:nvSpPr>
          <p:spPr>
            <a:xfrm>
              <a:off x="1246134" y="1864667"/>
              <a:ext cx="3128666" cy="312866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4" name="Google Shape;584;p35"/>
          <p:cNvSpPr/>
          <p:nvPr/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rotWithShape="1">
            <a:blip r:embed="rId4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585" name="Google Shape;585;p35"/>
          <p:cNvSpPr txBox="1"/>
          <p:nvPr>
            <p:ph idx="1" type="body"/>
          </p:nvPr>
        </p:nvSpPr>
        <p:spPr>
          <a:xfrm>
            <a:off x="6081089" y="725394"/>
            <a:ext cx="5142658" cy="5407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63538" lvl="0" marL="363538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50"/>
              <a:buNone/>
            </a:pPr>
            <a:r>
              <a:t/>
            </a:r>
            <a:endParaRPr sz="3000">
              <a:latin typeface="Cambria"/>
              <a:ea typeface="Cambria"/>
              <a:cs typeface="Cambria"/>
              <a:sym typeface="Cambria"/>
            </a:endParaRPr>
          </a:p>
          <a:p>
            <a:pPr indent="-363538" lvl="0" marL="363538" rt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550"/>
              <a:buNone/>
            </a:pPr>
            <a:r>
              <a:rPr lang="en-US" sz="3000">
                <a:latin typeface="Cambria"/>
                <a:ea typeface="Cambria"/>
                <a:cs typeface="Cambria"/>
                <a:sym typeface="Cambria"/>
              </a:rPr>
              <a:t>Thank you and see you in the next lecture!</a:t>
            </a:r>
            <a:endParaRPr sz="3000"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Wood Type">
  <a:themeElements>
    <a:clrScheme name="Wood Typ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2025-04-05T13:02:02Z</dcterms:created>
  <dc:creator>Itha Priyastiti</dc:creator>
</cp:coreProperties>
</file>