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8" roundtripDataSignature="AMtx7mhG1/R1pr/ajbchRcKe3VwIqAP5H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38" Type="http://customschemas.google.com/relationships/presentationmetadata" Target="meta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" name="Google Shape;291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" name="Google Shape;338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1" name="Google Shape;351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3" name="Google Shape;373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2" name="Google Shape;392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5" name="Google Shape;425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9" name="Google Shape;449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3" name="Google Shape;473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6" name="Google Shape;486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7" name="Google Shape;497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3" name="Google Shape;503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8" name="Google Shape;518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7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9" name="Google Shape;529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0" name="Google Shape;540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8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0" name="Google Shape;550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3" name="Google Shape;563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7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9" name="Google Shape;569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4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1482A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" name="Google Shape;14;p34"/>
          <p:cNvSpPr/>
          <p:nvPr/>
        </p:nvSpPr>
        <p:spPr>
          <a:xfrm>
            <a:off x="-1" y="0"/>
            <a:ext cx="12192000" cy="4572001"/>
          </a:xfrm>
          <a:custGeom>
            <a:rect b="b" l="l" r="r" t="t"/>
            <a:pathLst>
              <a:path extrusionOk="0" h="4572001" w="1219200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" name="Google Shape;15;p34"/>
          <p:cNvSpPr txBox="1"/>
          <p:nvPr>
            <p:ph type="ctrTitle"/>
          </p:nvPr>
        </p:nvSpPr>
        <p:spPr>
          <a:xfrm>
            <a:off x="457200" y="4960137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4"/>
          <p:cNvSpPr txBox="1"/>
          <p:nvPr>
            <p:ph idx="1" type="subTitle"/>
          </p:nvPr>
        </p:nvSpPr>
        <p:spPr>
          <a:xfrm>
            <a:off x="8610600" y="4960137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7" name="Google Shape;17;p34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34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4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20" name="Google Shape;20;p34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cap="flat" cmpd="sng" w="19050">
            <a:solidFill>
              <a:srgbClr val="1482AB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5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5"/>
          <p:cNvSpPr txBox="1"/>
          <p:nvPr>
            <p:ph idx="1" type="body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24" name="Google Shape;24;p35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5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5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1D9AA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" name="Google Shape;29;p38"/>
          <p:cNvSpPr/>
          <p:nvPr/>
        </p:nvSpPr>
        <p:spPr>
          <a:xfrm>
            <a:off x="-1" y="0"/>
            <a:ext cx="12192000" cy="4572001"/>
          </a:xfrm>
          <a:custGeom>
            <a:rect b="b" l="l" r="r" t="t"/>
            <a:pathLst>
              <a:path extrusionOk="0" h="4572001" w="1219200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" name="Google Shape;30;p38"/>
          <p:cNvSpPr txBox="1"/>
          <p:nvPr>
            <p:ph type="title"/>
          </p:nvPr>
        </p:nvSpPr>
        <p:spPr>
          <a:xfrm>
            <a:off x="457200" y="4960137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b="0" sz="5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8"/>
          <p:cNvSpPr txBox="1"/>
          <p:nvPr>
            <p:ph idx="1" type="body"/>
          </p:nvPr>
        </p:nvSpPr>
        <p:spPr>
          <a:xfrm>
            <a:off x="8610600" y="4960137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2" name="Google Shape;32;p38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38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8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35" name="Google Shape;35;p38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cap="flat" cmpd="sng" w="19050">
            <a:solidFill>
              <a:srgbClr val="1482AB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9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9"/>
          <p:cNvSpPr txBox="1"/>
          <p:nvPr>
            <p:ph idx="1" type="body"/>
          </p:nvPr>
        </p:nvSpPr>
        <p:spPr>
          <a:xfrm>
            <a:off x="1024127" y="2286000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39" name="Google Shape;39;p39"/>
          <p:cNvSpPr txBox="1"/>
          <p:nvPr>
            <p:ph idx="2" type="body"/>
          </p:nvPr>
        </p:nvSpPr>
        <p:spPr>
          <a:xfrm>
            <a:off x="5989320" y="2286000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40" name="Google Shape;40;p39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9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9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40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40"/>
          <p:cNvSpPr txBox="1"/>
          <p:nvPr>
            <p:ph idx="1" type="body"/>
          </p:nvPr>
        </p:nvSpPr>
        <p:spPr>
          <a:xfrm>
            <a:off x="1024128" y="2179636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137150" spcFirstLastPara="1" rIns="137150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 b="0" sz="2300" cap="none">
                <a:solidFill>
                  <a:schemeClr val="accen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46" name="Google Shape;46;p40"/>
          <p:cNvSpPr txBox="1"/>
          <p:nvPr>
            <p:ph idx="2" type="body"/>
          </p:nvPr>
        </p:nvSpPr>
        <p:spPr>
          <a:xfrm>
            <a:off x="1024128" y="2967788"/>
            <a:ext cx="4754880" cy="33415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47" name="Google Shape;47;p40"/>
          <p:cNvSpPr txBox="1"/>
          <p:nvPr>
            <p:ph idx="3" type="body"/>
          </p:nvPr>
        </p:nvSpPr>
        <p:spPr>
          <a:xfrm>
            <a:off x="5990888" y="2179636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137150" spcFirstLastPara="1" rIns="137150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 b="0" sz="2300" cap="none">
                <a:solidFill>
                  <a:schemeClr val="accen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40"/>
          <p:cNvSpPr txBox="1"/>
          <p:nvPr>
            <p:ph idx="4" type="body"/>
          </p:nvPr>
        </p:nvSpPr>
        <p:spPr>
          <a:xfrm>
            <a:off x="5990888" y="2967788"/>
            <a:ext cx="4754880" cy="33415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49" name="Google Shape;49;p40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40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0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41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41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41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1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42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2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2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3"/>
          <p:cNvSpPr txBox="1"/>
          <p:nvPr>
            <p:ph type="title"/>
          </p:nvPr>
        </p:nvSpPr>
        <p:spPr>
          <a:xfrm>
            <a:off x="1024128" y="471509"/>
            <a:ext cx="438912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000"/>
              <a:buFont typeface="Twentieth Century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3"/>
          <p:cNvSpPr txBox="1"/>
          <p:nvPr>
            <p:ph idx="1" type="body"/>
          </p:nvPr>
        </p:nvSpPr>
        <p:spPr>
          <a:xfrm>
            <a:off x="5715000" y="822960"/>
            <a:ext cx="5678424" cy="51846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400"/>
              <a:buChar char=" "/>
              <a:defRPr sz="2400"/>
            </a:lvl1pPr>
            <a:lvl2pPr indent="-355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Char char="🢝"/>
              <a:defRPr sz="2000"/>
            </a:lvl2pPr>
            <a:lvl3pPr indent="-3302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3pPr>
            <a:lvl4pPr indent="-3302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4pPr>
            <a:lvl5pPr indent="-3302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5pPr>
            <a:lvl6pPr indent="-3302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6pPr>
            <a:lvl7pPr indent="-3302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7pPr>
            <a:lvl8pPr indent="-3302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8pPr>
            <a:lvl9pPr indent="-3302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🢝"/>
              <a:defRPr sz="1600"/>
            </a:lvl9pPr>
          </a:lstStyle>
          <a:p/>
        </p:txBody>
      </p:sp>
      <p:sp>
        <p:nvSpPr>
          <p:cNvPr id="64" name="Google Shape;64;p43"/>
          <p:cNvSpPr txBox="1"/>
          <p:nvPr>
            <p:ph idx="2" type="body"/>
          </p:nvPr>
        </p:nvSpPr>
        <p:spPr>
          <a:xfrm>
            <a:off x="1024128" y="2257506"/>
            <a:ext cx="4389120" cy="37622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43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3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3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4"/>
          <p:cNvSpPr txBox="1"/>
          <p:nvPr>
            <p:ph type="title"/>
          </p:nvPr>
        </p:nvSpPr>
        <p:spPr>
          <a:xfrm>
            <a:off x="457200" y="4960138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4"/>
          <p:cNvSpPr/>
          <p:nvPr>
            <p:ph idx="2" type="pic"/>
          </p:nvPr>
        </p:nvSpPr>
        <p:spPr>
          <a:xfrm>
            <a:off x="0" y="-1"/>
            <a:ext cx="12188952" cy="4572000"/>
          </a:xfrm>
          <a:prstGeom prst="rect">
            <a:avLst/>
          </a:prstGeom>
          <a:solidFill>
            <a:srgbClr val="76CEEF"/>
          </a:solidFill>
          <a:ln>
            <a:noFill/>
          </a:ln>
        </p:spPr>
      </p:sp>
      <p:sp>
        <p:nvSpPr>
          <p:cNvPr id="71" name="Google Shape;71;p44"/>
          <p:cNvSpPr txBox="1"/>
          <p:nvPr>
            <p:ph idx="1" type="body"/>
          </p:nvPr>
        </p:nvSpPr>
        <p:spPr>
          <a:xfrm>
            <a:off x="8610600" y="4960138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72" name="Google Shape;72;p44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4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4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75" name="Google Shape;75;p44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45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5"/>
          <p:cNvSpPr txBox="1"/>
          <p:nvPr>
            <p:ph idx="1" type="body"/>
          </p:nvPr>
        </p:nvSpPr>
        <p:spPr>
          <a:xfrm rot="5400000">
            <a:off x="3872485" y="-562356"/>
            <a:ext cx="4023360" cy="97200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79" name="Google Shape;79;p45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5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45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showMasterSp="0" type="vertTitleAndTx">
  <p:cSld name="VERTICAL_TITLE_AND_VERTICAL_TEXT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46"/>
          <p:cNvSpPr txBox="1"/>
          <p:nvPr>
            <p:ph type="title"/>
          </p:nvPr>
        </p:nvSpPr>
        <p:spPr>
          <a:xfrm rot="5400000">
            <a:off x="7334251" y="2152650"/>
            <a:ext cx="5410200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45700" spcFirstLastPara="1" rIns="45700" wrap="square" tIns="91425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46"/>
          <p:cNvSpPr txBox="1"/>
          <p:nvPr>
            <p:ph idx="1" type="body"/>
          </p:nvPr>
        </p:nvSpPr>
        <p:spPr>
          <a:xfrm rot="5400000">
            <a:off x="2076451" y="-323850"/>
            <a:ext cx="5410200" cy="758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85" name="Google Shape;85;p46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46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46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88" name="Google Shape;88;p46"/>
          <p:cNvCxnSpPr/>
          <p:nvPr/>
        </p:nvCxnSpPr>
        <p:spPr>
          <a:xfrm rot="10800000">
            <a:off x="10058400" y="59263"/>
            <a:ext cx="0" cy="9144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7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37"/>
          <p:cNvSpPr txBox="1"/>
          <p:nvPr>
            <p:ph idx="1" type="body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99" name="Google Shape;99;p37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37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37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3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b="0" i="0" sz="5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3"/>
          <p:cNvSpPr txBox="1"/>
          <p:nvPr>
            <p:ph idx="1" type="body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6830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Twentieth Century"/>
              <a:buChar char=" "/>
              <a:defRPr b="0" i="0" sz="22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🢝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8" name="Google Shape;8;p33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9" name="Google Shape;9;p33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0" name="Google Shape;10;p33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1" name="Google Shape;11;p33"/>
          <p:cNvCxnSpPr/>
          <p:nvPr/>
        </p:nvCxnSpPr>
        <p:spPr>
          <a:xfrm rot="10800000">
            <a:off x="762000" y="826324"/>
            <a:ext cx="0" cy="9144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36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5000"/>
              <a:buFont typeface="Twentieth Century"/>
              <a:buNone/>
              <a:defRPr b="0" i="0" sz="5000" u="none" cap="none" strike="noStrik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91" name="Google Shape;91;p36"/>
          <p:cNvSpPr txBox="1"/>
          <p:nvPr>
            <p:ph idx="1" type="body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6830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Twentieth Century"/>
              <a:buChar char=" "/>
              <a:defRPr b="0" i="0" sz="22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🢝"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b="0" i="0" sz="14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92" name="Google Shape;92;p36"/>
          <p:cNvSpPr txBox="1"/>
          <p:nvPr>
            <p:ph idx="10" type="dt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93" name="Google Shape;93;p36"/>
          <p:cNvSpPr txBox="1"/>
          <p:nvPr>
            <p:ph idx="11" type="ftr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00" cap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94" name="Google Shape;94;p36"/>
          <p:cNvSpPr txBox="1"/>
          <p:nvPr>
            <p:ph idx="12" type="sldNum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sz="100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0" lvl="1" marL="0" marR="0" rtl="0" algn="l">
              <a:spcBef>
                <a:spcPts val="0"/>
              </a:spcBef>
              <a:buNone/>
              <a:defRPr b="0" sz="100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0" lvl="2" marL="0" marR="0" rtl="0" algn="l">
              <a:spcBef>
                <a:spcPts val="0"/>
              </a:spcBef>
              <a:buNone/>
              <a:defRPr b="0" sz="100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0" lvl="3" marL="0" marR="0" rtl="0" algn="l">
              <a:spcBef>
                <a:spcPts val="0"/>
              </a:spcBef>
              <a:buNone/>
              <a:defRPr b="0" sz="100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0" lvl="4" marL="0" marR="0" rtl="0" algn="l">
              <a:spcBef>
                <a:spcPts val="0"/>
              </a:spcBef>
              <a:buNone/>
              <a:defRPr b="0" sz="100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0" lvl="5" marL="0" marR="0" rtl="0" algn="l">
              <a:spcBef>
                <a:spcPts val="0"/>
              </a:spcBef>
              <a:buNone/>
              <a:defRPr b="0" sz="100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0" lvl="6" marL="0" marR="0" rtl="0" algn="l">
              <a:spcBef>
                <a:spcPts val="0"/>
              </a:spcBef>
              <a:buNone/>
              <a:defRPr b="0" sz="100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0" lvl="7" marL="0" marR="0" rtl="0" algn="l">
              <a:spcBef>
                <a:spcPts val="0"/>
              </a:spcBef>
              <a:buNone/>
              <a:defRPr b="0" sz="100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0" lvl="8" marL="0" marR="0" rtl="0" algn="l">
              <a:spcBef>
                <a:spcPts val="0"/>
              </a:spcBef>
              <a:buNone/>
              <a:defRPr b="0" sz="100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95" name="Google Shape;95;p36"/>
          <p:cNvCxnSpPr/>
          <p:nvPr/>
        </p:nvCxnSpPr>
        <p:spPr>
          <a:xfrm rot="10800000">
            <a:off x="762000" y="826324"/>
            <a:ext cx="0" cy="9144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www.tutor.com/about-us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8.png"/><Relationship Id="rId4" Type="http://schemas.openxmlformats.org/officeDocument/2006/relationships/image" Target="../media/image10.png"/><Relationship Id="rId5" Type="http://schemas.openxmlformats.org/officeDocument/2006/relationships/image" Target="../media/image1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9.png"/><Relationship Id="rId4" Type="http://schemas.openxmlformats.org/officeDocument/2006/relationships/image" Target="../media/image11.png"/><Relationship Id="rId5" Type="http://schemas.openxmlformats.org/officeDocument/2006/relationships/image" Target="../media/image7.png"/><Relationship Id="rId6" Type="http://schemas.openxmlformats.org/officeDocument/2006/relationships/image" Target="../media/image5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hyperlink" Target="https://www.upwork.com/resources/tutoring-business-ideas-in-2025" TargetMode="External"/><Relationship Id="rId4" Type="http://schemas.openxmlformats.org/officeDocument/2006/relationships/hyperlink" Target="https://www.tutor.com/about-us" TargetMode="Externa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"/>
          <p:cNvSpPr/>
          <p:nvPr/>
        </p:nvSpPr>
        <p:spPr>
          <a:xfrm>
            <a:off x="0" y="0"/>
            <a:ext cx="6843713" cy="1164852"/>
          </a:xfrm>
          <a:prstGeom prst="homePlate">
            <a:avLst>
              <a:gd fmla="val 50000" name="adj"/>
            </a:avLst>
          </a:prstGeom>
          <a:solidFill>
            <a:srgbClr val="F2F2F2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Lecture 7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Mathematics and Business</a:t>
            </a:r>
            <a:endParaRPr/>
          </a:p>
        </p:txBody>
      </p:sp>
      <p:sp>
        <p:nvSpPr>
          <p:cNvPr id="107" name="Google Shape;107;p1"/>
          <p:cNvSpPr/>
          <p:nvPr/>
        </p:nvSpPr>
        <p:spPr>
          <a:xfrm>
            <a:off x="3943351" y="1705148"/>
            <a:ext cx="5100637" cy="2077616"/>
          </a:xfrm>
          <a:prstGeom prst="ellipse">
            <a:avLst/>
          </a:prstGeom>
          <a:solidFill>
            <a:srgbClr val="F2F2F2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40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English for Mathematics</a:t>
            </a:r>
            <a:endParaRPr/>
          </a:p>
        </p:txBody>
      </p:sp>
      <p:sp>
        <p:nvSpPr>
          <p:cNvPr id="108" name="Google Shape;108;p1"/>
          <p:cNvSpPr txBox="1"/>
          <p:nvPr>
            <p:ph type="ctrTitle"/>
          </p:nvPr>
        </p:nvSpPr>
        <p:spPr>
          <a:xfrm>
            <a:off x="457200" y="4960137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500"/>
              <a:buFont typeface="Cambria"/>
              <a:buNone/>
            </a:pPr>
            <a:r>
              <a:rPr lang="en-US" sz="2500" cap="none">
                <a:latin typeface="Cambria"/>
                <a:ea typeface="Cambria"/>
                <a:cs typeface="Cambria"/>
                <a:sym typeface="Cambria"/>
              </a:rPr>
              <a:t>Itha Priyastiti</a:t>
            </a:r>
            <a:br>
              <a:rPr lang="en-US" sz="2500" cap="none">
                <a:latin typeface="Cambria"/>
                <a:ea typeface="Cambria"/>
                <a:cs typeface="Cambria"/>
                <a:sym typeface="Cambria"/>
              </a:rPr>
            </a:br>
            <a:r>
              <a:rPr lang="en-US" sz="2500" cap="none">
                <a:latin typeface="Cambria"/>
                <a:ea typeface="Cambria"/>
                <a:cs typeface="Cambria"/>
                <a:sym typeface="Cambria"/>
              </a:rPr>
              <a:t>universitas Kristen Wira Wacana Sumba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"/>
          <p:cNvSpPr/>
          <p:nvPr/>
        </p:nvSpPr>
        <p:spPr>
          <a:xfrm>
            <a:off x="1496662" y="3158549"/>
            <a:ext cx="9602400" cy="2455200"/>
          </a:xfrm>
          <a:prstGeom prst="rect">
            <a:avLst/>
          </a:prstGeom>
          <a:solidFill>
            <a:srgbClr val="D0EEF9"/>
          </a:solidFill>
          <a:ln cap="flat" cmpd="sng" w="285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  <a:effectLst>
            <a:outerShdw blurRad="50800" rotWithShape="0" algn="ctr" dir="5400000" dist="12700">
              <a:srgbClr val="000000">
                <a:alpha val="4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342899" lvl="0" marL="569595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Terdapat dua kejadian yang </a:t>
            </a:r>
            <a:r>
              <a:rPr b="1" i="0" lang="en-US" sz="2400" u="sng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sudah terjadi</a:t>
            </a:r>
            <a:r>
              <a:rPr b="0" i="0" lang="en-US" sz="24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.</a:t>
            </a:r>
            <a:endParaRPr b="0" i="0" sz="2400" u="none" cap="none" strike="noStrike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42899" lvl="0" marL="569595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Kejadian pertama </a:t>
            </a:r>
            <a:r>
              <a:rPr b="1" i="0" lang="en-US" sz="2400" u="sng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sudah selesai </a:t>
            </a:r>
            <a:r>
              <a:rPr b="0" i="0" lang="en-US" sz="24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(menggunakan Past Perfect), kemudian</a:t>
            </a:r>
            <a:r>
              <a:rPr b="1" i="0" lang="en-US" sz="2400" u="sng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disusul</a:t>
            </a:r>
            <a:r>
              <a:rPr b="0" i="0" lang="en-US" sz="24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oleh kejadian kedua (menggunakan Simple Past).</a:t>
            </a:r>
            <a:endParaRPr b="0" i="0" sz="2400" u="none" cap="none" strike="noStrike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4" name="Google Shape;114;p2"/>
          <p:cNvSpPr/>
          <p:nvPr/>
        </p:nvSpPr>
        <p:spPr>
          <a:xfrm>
            <a:off x="1440626" y="2118425"/>
            <a:ext cx="9714600" cy="937200"/>
          </a:xfrm>
          <a:prstGeom prst="roundRect">
            <a:avLst>
              <a:gd fmla="val 16667" name="adj"/>
            </a:avLst>
          </a:prstGeom>
          <a:solidFill>
            <a:srgbClr val="D0EEF9"/>
          </a:solidFill>
          <a:ln cap="flat" cmpd="sng" w="285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  <a:effectLst>
            <a:outerShdw blurRad="50800" rotWithShape="0" algn="ctr" dir="5400000" dist="12700">
              <a:srgbClr val="000000">
                <a:alpha val="4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mbria"/>
              <a:buNone/>
            </a:pPr>
            <a:r>
              <a:rPr b="1" i="0" lang="en-US" sz="24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Simple Past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&amp; Past Perfect</a:t>
            </a:r>
            <a:endParaRPr b="0" i="0" sz="2400" u="none" cap="none" strike="noStrike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15" name="Google Shape;115;p2"/>
          <p:cNvSpPr/>
          <p:nvPr/>
        </p:nvSpPr>
        <p:spPr>
          <a:xfrm>
            <a:off x="919764" y="969876"/>
            <a:ext cx="3126285" cy="64060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Review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 txBox="1"/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lang="en-US"/>
              <a:t>BRAINSTORMING</a:t>
            </a:r>
            <a:endParaRPr/>
          </a:p>
        </p:txBody>
      </p:sp>
      <p:sp>
        <p:nvSpPr>
          <p:cNvPr id="121" name="Google Shape;121;p3"/>
          <p:cNvSpPr txBox="1"/>
          <p:nvPr>
            <p:ph idx="1" type="body"/>
          </p:nvPr>
        </p:nvSpPr>
        <p:spPr>
          <a:xfrm>
            <a:off x="1024128" y="2286000"/>
            <a:ext cx="9720073" cy="10367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-409575" lvl="0" marL="40957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>
                <a:latin typeface="Cambria"/>
                <a:ea typeface="Cambria"/>
                <a:cs typeface="Cambria"/>
                <a:sym typeface="Cambria"/>
              </a:rPr>
              <a:t>What do you want to be when you graduate?</a:t>
            </a:r>
            <a:endParaRPr/>
          </a:p>
          <a:p>
            <a:pPr indent="-409575" lvl="0" marL="409575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>
                <a:latin typeface="Cambria"/>
                <a:ea typeface="Cambria"/>
                <a:cs typeface="Cambria"/>
                <a:sym typeface="Cambria"/>
              </a:rPr>
              <a:t>Is being a teacher at school the only opportunity?</a:t>
            </a:r>
            <a:endParaRPr/>
          </a:p>
          <a:p>
            <a:pPr indent="-269875" lvl="0" marL="409575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Font typeface="Arial"/>
              <a:buNone/>
            </a:pPr>
            <a:r>
              <a:t/>
            </a:r>
            <a:endParaRPr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"/>
          <p:cNvSpPr txBox="1"/>
          <p:nvPr>
            <p:ph type="title"/>
          </p:nvPr>
        </p:nvSpPr>
        <p:spPr>
          <a:xfrm>
            <a:off x="1024128" y="585216"/>
            <a:ext cx="9720072" cy="106516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lang="en-US"/>
              <a:t>BRAINSTORMING</a:t>
            </a:r>
            <a:endParaRPr/>
          </a:p>
        </p:txBody>
      </p:sp>
      <p:grpSp>
        <p:nvGrpSpPr>
          <p:cNvPr id="127" name="Google Shape;127;p4"/>
          <p:cNvGrpSpPr/>
          <p:nvPr/>
        </p:nvGrpSpPr>
        <p:grpSpPr>
          <a:xfrm>
            <a:off x="1024128" y="1511900"/>
            <a:ext cx="8744340" cy="4920049"/>
            <a:chOff x="0" y="600"/>
            <a:chExt cx="8744340" cy="4920049"/>
          </a:xfrm>
        </p:grpSpPr>
        <p:sp>
          <p:nvSpPr>
            <p:cNvPr id="128" name="Google Shape;128;p4"/>
            <p:cNvSpPr/>
            <p:nvPr/>
          </p:nvSpPr>
          <p:spPr>
            <a:xfrm>
              <a:off x="0" y="600"/>
              <a:ext cx="8744340" cy="1405728"/>
            </a:xfrm>
            <a:prstGeom prst="roundRect">
              <a:avLst>
                <a:gd fmla="val 10000" name="adj"/>
              </a:avLst>
            </a:prstGeom>
            <a:solidFill>
              <a:srgbClr val="2383C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" name="Google Shape;129;p4"/>
            <p:cNvSpPr/>
            <p:nvPr/>
          </p:nvSpPr>
          <p:spPr>
            <a:xfrm>
              <a:off x="425232" y="316889"/>
              <a:ext cx="773150" cy="773150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" name="Google Shape;130;p4"/>
            <p:cNvSpPr/>
            <p:nvPr/>
          </p:nvSpPr>
          <p:spPr>
            <a:xfrm>
              <a:off x="1623616" y="600"/>
              <a:ext cx="7120723" cy="14057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" name="Google Shape;131;p4"/>
            <p:cNvSpPr txBox="1"/>
            <p:nvPr/>
          </p:nvSpPr>
          <p:spPr>
            <a:xfrm>
              <a:off x="1623616" y="600"/>
              <a:ext cx="7120723" cy="14057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48750" lIns="148750" spcFirstLastPara="1" rIns="148750" wrap="square" tIns="1487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Cambria"/>
                <a:buNone/>
              </a:pPr>
              <a:r>
                <a:rPr b="0" i="0" lang="en-US" sz="2200" u="none" cap="none" strike="noStrike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What business do you think will be prospective?</a:t>
              </a:r>
              <a:endParaRPr b="0" i="0" sz="22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32" name="Google Shape;132;p4"/>
            <p:cNvSpPr/>
            <p:nvPr/>
          </p:nvSpPr>
          <p:spPr>
            <a:xfrm>
              <a:off x="0" y="1757760"/>
              <a:ext cx="8744340" cy="1405728"/>
            </a:xfrm>
            <a:prstGeom prst="roundRect">
              <a:avLst>
                <a:gd fmla="val 10000" name="adj"/>
              </a:avLst>
            </a:prstGeom>
            <a:solidFill>
              <a:srgbClr val="24CED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" name="Google Shape;133;p4"/>
            <p:cNvSpPr/>
            <p:nvPr/>
          </p:nvSpPr>
          <p:spPr>
            <a:xfrm>
              <a:off x="425232" y="2074049"/>
              <a:ext cx="773150" cy="773150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" name="Google Shape;134;p4"/>
            <p:cNvSpPr/>
            <p:nvPr/>
          </p:nvSpPr>
          <p:spPr>
            <a:xfrm>
              <a:off x="1623616" y="1757760"/>
              <a:ext cx="7120723" cy="14057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" name="Google Shape;135;p4"/>
            <p:cNvSpPr txBox="1"/>
            <p:nvPr/>
          </p:nvSpPr>
          <p:spPr>
            <a:xfrm>
              <a:off x="1623616" y="1757760"/>
              <a:ext cx="7120723" cy="14057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48750" lIns="148750" spcFirstLastPara="1" rIns="148750" wrap="square" tIns="1487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Cambria"/>
                <a:buNone/>
              </a:pPr>
              <a:r>
                <a:rPr b="0" i="0" lang="en-US" sz="2200" u="none" cap="none" strike="noStrike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Since you are students of mathematics education, </a:t>
              </a:r>
              <a:r>
                <a:rPr b="1" i="0" lang="en-US" sz="2200" u="none" cap="none" strike="noStrike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tutoring business </a:t>
              </a:r>
              <a:r>
                <a:rPr b="0" i="0" lang="en-US" sz="2200" u="none" cap="none" strike="noStrike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is one that worth to consider.</a:t>
              </a:r>
              <a:endParaRPr b="0" i="0" sz="22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136" name="Google Shape;136;p4"/>
            <p:cNvSpPr/>
            <p:nvPr/>
          </p:nvSpPr>
          <p:spPr>
            <a:xfrm>
              <a:off x="0" y="3514921"/>
              <a:ext cx="8744340" cy="1405728"/>
            </a:xfrm>
            <a:prstGeom prst="roundRect">
              <a:avLst>
                <a:gd fmla="val 10000" name="adj"/>
              </a:avLst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" name="Google Shape;137;p4"/>
            <p:cNvSpPr/>
            <p:nvPr/>
          </p:nvSpPr>
          <p:spPr>
            <a:xfrm>
              <a:off x="425232" y="3831209"/>
              <a:ext cx="773150" cy="773150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" name="Google Shape;138;p4"/>
            <p:cNvSpPr/>
            <p:nvPr/>
          </p:nvSpPr>
          <p:spPr>
            <a:xfrm>
              <a:off x="1623616" y="3514921"/>
              <a:ext cx="7120723" cy="14057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" name="Google Shape;139;p4"/>
            <p:cNvSpPr txBox="1"/>
            <p:nvPr/>
          </p:nvSpPr>
          <p:spPr>
            <a:xfrm>
              <a:off x="1623616" y="3514921"/>
              <a:ext cx="7120723" cy="14057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48750" lIns="148750" spcFirstLastPara="1" rIns="148750" wrap="square" tIns="1487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Cambria"/>
                <a:buNone/>
              </a:pPr>
              <a:r>
                <a:rPr b="0" i="0" lang="en-US" sz="2200" u="none" cap="none" strike="noStrike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Chaney (2025), creates a list of </a:t>
              </a:r>
              <a:r>
                <a:rPr b="0" i="1" lang="en-US" sz="2200" u="none" cap="none" strike="noStrike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10 Profitable Tutoring Business Ideas To Launch in 2025. </a:t>
              </a:r>
              <a:r>
                <a:rPr b="0" i="0" lang="en-US" sz="2200" u="none" cap="none" strike="noStrike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The 10 tutoring businesses are:</a:t>
              </a:r>
              <a:endParaRPr b="0" i="0" sz="22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Google Shape;144;p5"/>
          <p:cNvGrpSpPr/>
          <p:nvPr/>
        </p:nvGrpSpPr>
        <p:grpSpPr>
          <a:xfrm>
            <a:off x="513815" y="1802986"/>
            <a:ext cx="8466337" cy="3937831"/>
            <a:chOff x="2481" y="364149"/>
            <a:chExt cx="8466337" cy="3937831"/>
          </a:xfrm>
        </p:grpSpPr>
        <p:sp>
          <p:nvSpPr>
            <p:cNvPr id="145" name="Google Shape;145;p5"/>
            <p:cNvSpPr/>
            <p:nvPr/>
          </p:nvSpPr>
          <p:spPr>
            <a:xfrm>
              <a:off x="2481" y="364149"/>
              <a:ext cx="1968915" cy="1181349"/>
            </a:xfrm>
            <a:prstGeom prst="rect">
              <a:avLst/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" name="Google Shape;146;p5"/>
            <p:cNvSpPr txBox="1"/>
            <p:nvPr/>
          </p:nvSpPr>
          <p:spPr>
            <a:xfrm>
              <a:off x="2481" y="364149"/>
              <a:ext cx="1968915" cy="11813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STEM tutoring</a:t>
              </a:r>
              <a:endParaRPr b="0" i="0" sz="20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endParaRPr>
            </a:p>
          </p:txBody>
        </p:sp>
        <p:sp>
          <p:nvSpPr>
            <p:cNvPr id="147" name="Google Shape;147;p5"/>
            <p:cNvSpPr/>
            <p:nvPr/>
          </p:nvSpPr>
          <p:spPr>
            <a:xfrm>
              <a:off x="2168289" y="364149"/>
              <a:ext cx="1968915" cy="1181349"/>
            </a:xfrm>
            <a:prstGeom prst="rect">
              <a:avLst/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" name="Google Shape;148;p5"/>
            <p:cNvSpPr txBox="1"/>
            <p:nvPr/>
          </p:nvSpPr>
          <p:spPr>
            <a:xfrm>
              <a:off x="2168289" y="364149"/>
              <a:ext cx="1968915" cy="11813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Programming and computer science tutoring</a:t>
              </a:r>
              <a:endParaRPr b="0" i="0" sz="20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endParaRPr>
            </a:p>
          </p:txBody>
        </p:sp>
        <p:sp>
          <p:nvSpPr>
            <p:cNvPr id="149" name="Google Shape;149;p5"/>
            <p:cNvSpPr/>
            <p:nvPr/>
          </p:nvSpPr>
          <p:spPr>
            <a:xfrm>
              <a:off x="4334096" y="364149"/>
              <a:ext cx="1968915" cy="1181349"/>
            </a:xfrm>
            <a:prstGeom prst="rect">
              <a:avLst/>
            </a:prstGeom>
            <a:solidFill>
              <a:srgbClr val="2E663E"/>
            </a:solidFill>
            <a:ln cap="flat" cmpd="sng" w="15875">
              <a:solidFill>
                <a:srgbClr val="2E663E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" name="Google Shape;150;p5"/>
            <p:cNvSpPr txBox="1"/>
            <p:nvPr/>
          </p:nvSpPr>
          <p:spPr>
            <a:xfrm>
              <a:off x="4334096" y="364149"/>
              <a:ext cx="1968915" cy="11813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Mathematics tutoring</a:t>
              </a:r>
              <a:endParaRPr b="0" i="0" sz="20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endParaRPr>
            </a:p>
          </p:txBody>
        </p:sp>
        <p:sp>
          <p:nvSpPr>
            <p:cNvPr id="151" name="Google Shape;151;p5"/>
            <p:cNvSpPr/>
            <p:nvPr/>
          </p:nvSpPr>
          <p:spPr>
            <a:xfrm>
              <a:off x="6499903" y="364149"/>
              <a:ext cx="1968915" cy="1181349"/>
            </a:xfrm>
            <a:prstGeom prst="rect">
              <a:avLst/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" name="Google Shape;152;p5"/>
            <p:cNvSpPr txBox="1"/>
            <p:nvPr/>
          </p:nvSpPr>
          <p:spPr>
            <a:xfrm>
              <a:off x="6499903" y="364149"/>
              <a:ext cx="1968915" cy="11813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Languages tutoring</a:t>
              </a:r>
              <a:endParaRPr b="0" i="0" sz="20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endParaRPr>
            </a:p>
          </p:txBody>
        </p:sp>
        <p:sp>
          <p:nvSpPr>
            <p:cNvPr id="153" name="Google Shape;153;p5"/>
            <p:cNvSpPr/>
            <p:nvPr/>
          </p:nvSpPr>
          <p:spPr>
            <a:xfrm>
              <a:off x="2481" y="1742390"/>
              <a:ext cx="1968915" cy="1181349"/>
            </a:xfrm>
            <a:prstGeom prst="rect">
              <a:avLst/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" name="Google Shape;154;p5"/>
            <p:cNvSpPr txBox="1"/>
            <p:nvPr/>
          </p:nvSpPr>
          <p:spPr>
            <a:xfrm>
              <a:off x="2481" y="1742390"/>
              <a:ext cx="1968915" cy="11813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Test prep services</a:t>
              </a:r>
              <a:endParaRPr b="0" i="0" sz="20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endParaRPr>
            </a:p>
          </p:txBody>
        </p:sp>
        <p:sp>
          <p:nvSpPr>
            <p:cNvPr id="155" name="Google Shape;155;p5"/>
            <p:cNvSpPr/>
            <p:nvPr/>
          </p:nvSpPr>
          <p:spPr>
            <a:xfrm>
              <a:off x="2168289" y="1742390"/>
              <a:ext cx="1968915" cy="1181349"/>
            </a:xfrm>
            <a:prstGeom prst="rect">
              <a:avLst/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" name="Google Shape;156;p5"/>
            <p:cNvSpPr txBox="1"/>
            <p:nvPr/>
          </p:nvSpPr>
          <p:spPr>
            <a:xfrm>
              <a:off x="2168289" y="1742390"/>
              <a:ext cx="1968915" cy="11813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Writing tutoring </a:t>
              </a:r>
              <a:endParaRPr b="0" i="0" sz="20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endParaRPr>
            </a:p>
          </p:txBody>
        </p:sp>
        <p:sp>
          <p:nvSpPr>
            <p:cNvPr id="157" name="Google Shape;157;p5"/>
            <p:cNvSpPr/>
            <p:nvPr/>
          </p:nvSpPr>
          <p:spPr>
            <a:xfrm>
              <a:off x="4334096" y="1742390"/>
              <a:ext cx="1968915" cy="1181349"/>
            </a:xfrm>
            <a:prstGeom prst="rect">
              <a:avLst/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" name="Google Shape;158;p5"/>
            <p:cNvSpPr txBox="1"/>
            <p:nvPr/>
          </p:nvSpPr>
          <p:spPr>
            <a:xfrm>
              <a:off x="4334096" y="1742390"/>
              <a:ext cx="1968915" cy="11813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Arts tutoring</a:t>
              </a:r>
              <a:endParaRPr b="0" i="0" sz="20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endParaRPr>
            </a:p>
          </p:txBody>
        </p:sp>
        <p:sp>
          <p:nvSpPr>
            <p:cNvPr id="159" name="Google Shape;159;p5"/>
            <p:cNvSpPr/>
            <p:nvPr/>
          </p:nvSpPr>
          <p:spPr>
            <a:xfrm>
              <a:off x="6499903" y="1742390"/>
              <a:ext cx="1968915" cy="1181349"/>
            </a:xfrm>
            <a:prstGeom prst="rect">
              <a:avLst/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" name="Google Shape;160;p5"/>
            <p:cNvSpPr txBox="1"/>
            <p:nvPr/>
          </p:nvSpPr>
          <p:spPr>
            <a:xfrm>
              <a:off x="6499903" y="1742390"/>
              <a:ext cx="1968915" cy="11813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Social studies</a:t>
              </a:r>
              <a:endParaRPr b="0" i="0" sz="20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endParaRPr>
            </a:p>
          </p:txBody>
        </p:sp>
        <p:sp>
          <p:nvSpPr>
            <p:cNvPr id="161" name="Google Shape;161;p5"/>
            <p:cNvSpPr/>
            <p:nvPr/>
          </p:nvSpPr>
          <p:spPr>
            <a:xfrm>
              <a:off x="2168289" y="3120631"/>
              <a:ext cx="1968915" cy="1181349"/>
            </a:xfrm>
            <a:prstGeom prst="rect">
              <a:avLst/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" name="Google Shape;162;p5"/>
            <p:cNvSpPr txBox="1"/>
            <p:nvPr/>
          </p:nvSpPr>
          <p:spPr>
            <a:xfrm>
              <a:off x="2168289" y="3120631"/>
              <a:ext cx="1968915" cy="11813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Special educational (SPED) tutoring</a:t>
              </a:r>
              <a:endParaRPr b="0" i="0" sz="20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endParaRPr>
            </a:p>
          </p:txBody>
        </p:sp>
        <p:sp>
          <p:nvSpPr>
            <p:cNvPr id="163" name="Google Shape;163;p5"/>
            <p:cNvSpPr/>
            <p:nvPr/>
          </p:nvSpPr>
          <p:spPr>
            <a:xfrm>
              <a:off x="4334096" y="3120631"/>
              <a:ext cx="1968915" cy="1181349"/>
            </a:xfrm>
            <a:prstGeom prst="rect">
              <a:avLst/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" name="Google Shape;164;p5"/>
            <p:cNvSpPr txBox="1"/>
            <p:nvPr/>
          </p:nvSpPr>
          <p:spPr>
            <a:xfrm>
              <a:off x="4334096" y="3120631"/>
              <a:ext cx="1968915" cy="11813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Cambria"/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Life skills tutoring or coaching</a:t>
              </a:r>
              <a:endParaRPr b="0" i="0" sz="2000" u="none" cap="none" strike="noStrik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endParaRPr>
            </a:p>
          </p:txBody>
        </p:sp>
      </p:grpSp>
      <p:sp>
        <p:nvSpPr>
          <p:cNvPr id="165" name="Google Shape;165;p5"/>
          <p:cNvSpPr txBox="1"/>
          <p:nvPr/>
        </p:nvSpPr>
        <p:spPr>
          <a:xfrm>
            <a:off x="791652" y="909281"/>
            <a:ext cx="11400348" cy="6309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10 Profitable Tutoring Business Ideas To Launch in 2025</a:t>
            </a:r>
            <a:endParaRPr sz="35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cxnSp>
        <p:nvCxnSpPr>
          <p:cNvPr id="166" name="Google Shape;166;p5"/>
          <p:cNvCxnSpPr>
            <a:endCxn id="167" idx="2"/>
          </p:cNvCxnSpPr>
          <p:nvPr/>
        </p:nvCxnSpPr>
        <p:spPr>
          <a:xfrm flipH="1" rot="10800000">
            <a:off x="9527734" y="2594358"/>
            <a:ext cx="1169400" cy="638700"/>
          </a:xfrm>
          <a:prstGeom prst="curvedConnector2">
            <a:avLst/>
          </a:prstGeom>
          <a:noFill/>
          <a:ln cap="flat" cmpd="sng" w="38100">
            <a:solidFill>
              <a:srgbClr val="A7D8B6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67" name="Google Shape;167;p5"/>
          <p:cNvSpPr txBox="1"/>
          <p:nvPr/>
        </p:nvSpPr>
        <p:spPr>
          <a:xfrm>
            <a:off x="9668434" y="1855694"/>
            <a:ext cx="2057399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Online/ offline tutoring</a:t>
            </a:r>
            <a:endParaRPr/>
          </a:p>
        </p:txBody>
      </p:sp>
      <p:sp>
        <p:nvSpPr>
          <p:cNvPr id="168" name="Google Shape;168;p5"/>
          <p:cNvSpPr/>
          <p:nvPr/>
        </p:nvSpPr>
        <p:spPr>
          <a:xfrm>
            <a:off x="9124147" y="2063443"/>
            <a:ext cx="262215" cy="3891310"/>
          </a:xfrm>
          <a:prstGeom prst="rightBracket">
            <a:avLst>
              <a:gd fmla="val 8333" name="adj"/>
            </a:avLst>
          </a:prstGeom>
          <a:noFill/>
          <a:ln cap="flat" cmpd="sng" w="38100">
            <a:solidFill>
              <a:srgbClr val="A7D8B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6"/>
          <p:cNvSpPr txBox="1"/>
          <p:nvPr>
            <p:ph idx="1" type="body"/>
          </p:nvPr>
        </p:nvSpPr>
        <p:spPr>
          <a:xfrm>
            <a:off x="793375" y="2150775"/>
            <a:ext cx="9739500" cy="400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Autofit/>
          </a:bodyPr>
          <a:lstStyle/>
          <a:p>
            <a:pPr indent="-409575" lvl="0" marL="409575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Cambria"/>
                <a:ea typeface="Cambria"/>
                <a:cs typeface="Cambria"/>
                <a:sym typeface="Cambria"/>
              </a:rPr>
              <a:t>When open a business, you need to introduce its profile to public.</a:t>
            </a:r>
            <a:endParaRPr/>
          </a:p>
          <a:p>
            <a:pPr indent="-409575" lvl="0" marL="409575" rtl="0" algn="l">
              <a:lnSpc>
                <a:spcPct val="120000"/>
              </a:lnSpc>
              <a:spcBef>
                <a:spcPts val="14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Cambria"/>
                <a:ea typeface="Cambria"/>
                <a:cs typeface="Cambria"/>
                <a:sym typeface="Cambria"/>
              </a:rPr>
              <a:t>In a business profile, it is common to find:</a:t>
            </a:r>
            <a:endParaRPr/>
          </a:p>
          <a:p>
            <a:pPr indent="-444500" lvl="0" marL="1031875" rtl="0" algn="l">
              <a:lnSpc>
                <a:spcPct val="120000"/>
              </a:lnSpc>
              <a:spcBef>
                <a:spcPts val="1400"/>
              </a:spcBef>
              <a:spcAft>
                <a:spcPts val="0"/>
              </a:spcAft>
              <a:buSzPts val="2400"/>
              <a:buFont typeface="Twentieth Century"/>
              <a:buAutoNum type="arabicPeriod"/>
            </a:pPr>
            <a:r>
              <a:rPr lang="en-US" sz="2400">
                <a:latin typeface="Cambria"/>
                <a:ea typeface="Cambria"/>
                <a:cs typeface="Cambria"/>
                <a:sym typeface="Cambria"/>
              </a:rPr>
              <a:t>The history of the business </a:t>
            </a:r>
            <a:endParaRPr/>
          </a:p>
          <a:p>
            <a:pPr indent="-444500" lvl="0" marL="1031875" rtl="0" algn="l">
              <a:lnSpc>
                <a:spcPct val="120000"/>
              </a:lnSpc>
              <a:spcBef>
                <a:spcPts val="1400"/>
              </a:spcBef>
              <a:spcAft>
                <a:spcPts val="0"/>
              </a:spcAft>
              <a:buSzPts val="2400"/>
              <a:buFont typeface="Twentieth Century"/>
              <a:buAutoNum type="arabicPeriod"/>
            </a:pPr>
            <a:r>
              <a:rPr lang="en-US" sz="2400">
                <a:latin typeface="Cambria"/>
                <a:ea typeface="Cambria"/>
                <a:cs typeface="Cambria"/>
                <a:sym typeface="Cambria"/>
              </a:rPr>
              <a:t>The impact of the business to society</a:t>
            </a:r>
            <a:endParaRPr/>
          </a:p>
          <a:p>
            <a:pPr indent="-412750" lvl="0" marL="41275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Cambria"/>
                <a:ea typeface="Cambria"/>
                <a:cs typeface="Cambria"/>
                <a:sym typeface="Cambria"/>
              </a:rPr>
              <a:t>Have you heard of Tutor.com?</a:t>
            </a:r>
            <a:endParaRPr/>
          </a:p>
          <a:p>
            <a:pPr indent="-412750" lvl="0" marL="41275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Cambria"/>
                <a:ea typeface="Cambria"/>
                <a:cs typeface="Cambria"/>
                <a:sym typeface="Cambria"/>
              </a:rPr>
              <a:t>Let’s read a brief passage about its history.</a:t>
            </a:r>
            <a:endParaRPr/>
          </a:p>
        </p:txBody>
      </p:sp>
      <p:sp>
        <p:nvSpPr>
          <p:cNvPr id="174" name="Google Shape;174;p6"/>
          <p:cNvSpPr/>
          <p:nvPr/>
        </p:nvSpPr>
        <p:spPr>
          <a:xfrm>
            <a:off x="882277" y="1011655"/>
            <a:ext cx="4370293" cy="64060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Tutorial Business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7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1482AB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80" name="Google Shape;180;p7"/>
          <p:cNvSpPr/>
          <p:nvPr/>
        </p:nvSpPr>
        <p:spPr>
          <a:xfrm>
            <a:off x="-1" y="0"/>
            <a:ext cx="12192000" cy="4572001"/>
          </a:xfrm>
          <a:custGeom>
            <a:rect b="b" l="l" r="r" t="t"/>
            <a:pathLst>
              <a:path extrusionOk="0" h="4572001" w="1219200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cxnSp>
        <p:nvCxnSpPr>
          <p:cNvPr id="181" name="Google Shape;181;p7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cap="flat" cmpd="sng" w="19050">
            <a:solidFill>
              <a:srgbClr val="1482AB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2" name="Google Shape;182;p7"/>
          <p:cNvSpPr/>
          <p:nvPr/>
        </p:nvSpPr>
        <p:spPr>
          <a:xfrm>
            <a:off x="0" y="0"/>
            <a:ext cx="12188726" cy="68589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83" name="Google Shape;183;p7"/>
          <p:cNvSpPr/>
          <p:nvPr/>
        </p:nvSpPr>
        <p:spPr>
          <a:xfrm>
            <a:off x="6720178" y="0"/>
            <a:ext cx="546854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84" name="Google Shape;184;p7"/>
          <p:cNvSpPr txBox="1"/>
          <p:nvPr>
            <p:ph type="title"/>
          </p:nvPr>
        </p:nvSpPr>
        <p:spPr>
          <a:xfrm>
            <a:off x="7354454" y="640080"/>
            <a:ext cx="4208656" cy="303485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Twentieth Century"/>
              <a:buNone/>
            </a:pPr>
            <a:r>
              <a:rPr b="1" lang="en-US" sz="4400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READING</a:t>
            </a:r>
            <a:endParaRPr/>
          </a:p>
        </p:txBody>
      </p:sp>
      <p:pic>
        <p:nvPicPr>
          <p:cNvPr descr="Books with solid fill" id="185" name="Google Shape;185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3467" y="699753"/>
            <a:ext cx="5459470" cy="545947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6" name="Google Shape;186;p7"/>
          <p:cNvCxnSpPr/>
          <p:nvPr/>
        </p:nvCxnSpPr>
        <p:spPr>
          <a:xfrm>
            <a:off x="7506857" y="3765314"/>
            <a:ext cx="3931920" cy="0"/>
          </a:xfrm>
          <a:prstGeom prst="straightConnector1">
            <a:avLst/>
          </a:prstGeom>
          <a:noFill/>
          <a:ln cap="flat" cmpd="sng" w="19050">
            <a:solidFill>
              <a:srgbClr val="D0EEF9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"/>
          <p:cNvSpPr txBox="1"/>
          <p:nvPr>
            <p:ph idx="1" type="body"/>
          </p:nvPr>
        </p:nvSpPr>
        <p:spPr>
          <a:xfrm>
            <a:off x="793377" y="2408007"/>
            <a:ext cx="7812740" cy="10209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Autofit/>
          </a:bodyPr>
          <a:lstStyle/>
          <a:p>
            <a:pPr indent="-412750" lvl="0" marL="4127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b="0" i="0" lang="en-US" u="none" strike="noStrike">
                <a:latin typeface="Cambria"/>
                <a:ea typeface="Cambria"/>
                <a:cs typeface="Cambria"/>
                <a:sym typeface="Cambria"/>
              </a:rPr>
              <a:t>Pay attention to the </a:t>
            </a:r>
            <a:r>
              <a:rPr b="1" lang="en-US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blue</a:t>
            </a:r>
            <a:r>
              <a:rPr b="1" i="0" lang="en-US" u="none" strike="noStrike">
                <a:latin typeface="Cambria"/>
                <a:ea typeface="Cambria"/>
                <a:cs typeface="Cambria"/>
                <a:sym typeface="Cambria"/>
              </a:rPr>
              <a:t> and </a:t>
            </a:r>
            <a:r>
              <a:rPr b="1" i="0" lang="en-US" u="none" strike="noStrike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red</a:t>
            </a:r>
            <a:r>
              <a:rPr b="1" i="0" lang="en-US" u="none" strike="noStrike">
                <a:latin typeface="Cambria"/>
                <a:ea typeface="Cambria"/>
                <a:cs typeface="Cambria"/>
                <a:sym typeface="Cambria"/>
              </a:rPr>
              <a:t> bolded </a:t>
            </a:r>
            <a:r>
              <a:rPr b="0" i="0" lang="en-US" u="none" strike="noStrike">
                <a:latin typeface="Cambria"/>
                <a:ea typeface="Cambria"/>
                <a:cs typeface="Cambria"/>
                <a:sym typeface="Cambria"/>
              </a:rPr>
              <a:t>words.</a:t>
            </a:r>
            <a:endParaRPr/>
          </a:p>
          <a:p>
            <a:pPr indent="-412750" lvl="0" marL="41275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>
                <a:latin typeface="Cambria"/>
                <a:ea typeface="Cambria"/>
                <a:cs typeface="Cambria"/>
                <a:sym typeface="Cambria"/>
              </a:rPr>
              <a:t>Try to guess what tense is used in the bolded words.</a:t>
            </a:r>
            <a:endParaRPr/>
          </a:p>
        </p:txBody>
      </p:sp>
      <p:sp>
        <p:nvSpPr>
          <p:cNvPr id="192" name="Google Shape;192;p8"/>
          <p:cNvSpPr/>
          <p:nvPr/>
        </p:nvSpPr>
        <p:spPr>
          <a:xfrm>
            <a:off x="832014" y="947439"/>
            <a:ext cx="4370293" cy="64060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While you read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solidFill>
          <a:schemeClr val="lt1"/>
        </a:solidFill>
      </p:bgPr>
    </p:bg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643961" y="521129"/>
            <a:ext cx="10904100" cy="582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452438" lvl="0" marL="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mbria"/>
              <a:buNone/>
            </a:pP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In 1998, a small group of passionate education and tech professionals </a:t>
            </a:r>
            <a:r>
              <a:rPr b="1" lang="en-US" sz="20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had</a:t>
            </a: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a terrific URL and a big idea—use the Internet to connect students to tutors whenever and wherever they needed help. So, they </a:t>
            </a:r>
            <a:r>
              <a:rPr b="1" lang="en-US" sz="20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recruited</a:t>
            </a: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about a hundred tutors and </a:t>
            </a:r>
            <a:r>
              <a:rPr b="1" lang="en-US" sz="20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created</a:t>
            </a: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one of the first online, interactive classrooms.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452438" lvl="0" marL="0" marR="0" rtl="0" algn="just"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mbria"/>
              <a:buNone/>
            </a:pP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In 2000, Tutor.com, Inc. was incorporated in the state of Delaware and </a:t>
            </a:r>
            <a:r>
              <a:rPr b="1" lang="en-US" sz="20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began</a:t>
            </a: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partnering with institutions to ensure that students from all socioeconomic backgrounds would have access to highly effective personalized tutoring and homework help, day or night, from any Internet-enabled device.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452438" lvl="0" marL="0" marR="0" rtl="0" algn="just"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mbria"/>
              <a:buNone/>
            </a:pP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In 2014, Tutor.com </a:t>
            </a:r>
            <a:r>
              <a:rPr b="1" lang="en-US" sz="20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acquired</a:t>
            </a: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The Princeton Review®, a world leader in education services, and </a:t>
            </a:r>
            <a:r>
              <a:rPr b="1" lang="en-US" sz="20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added</a:t>
            </a: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The Princeton Review test preparation services to its online tutoring platform and offerings.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452438" lvl="0" marL="0" marR="0" rtl="0" algn="just"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mbria"/>
              <a:buNone/>
            </a:pP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Today, we </a:t>
            </a:r>
            <a:r>
              <a:rPr b="1" lang="en-US" sz="20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have worked </a:t>
            </a: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with thousands of educational institutions and education-forward organizations, as well as the U.S. Department of Defense, to deliver nearly two million tutoring, homework help, and test preparation sessions per year.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452438" lvl="0" marL="0" marR="0" rtl="0" algn="just">
              <a:spcBef>
                <a:spcPts val="3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Over more than two decades of supporting students, educators, school leaders, and families, we </a:t>
            </a:r>
            <a:r>
              <a:rPr b="1" lang="en-US" sz="20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have helped </a:t>
            </a: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institutions increase student pass and persistence rates, and learners become more confident in their schoolwork. </a:t>
            </a:r>
            <a:endParaRPr sz="200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15875" lvl="0" marL="0" marR="0" rtl="0" algn="r">
              <a:spcBef>
                <a:spcPts val="3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Source: Passage m</a:t>
            </a: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odified from </a:t>
            </a:r>
            <a:r>
              <a:rPr lang="en-US" sz="2000" u="sng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https://www.tutor.com/about-us</a:t>
            </a: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0"/>
          <p:cNvSpPr txBox="1"/>
          <p:nvPr>
            <p:ph idx="1" type="body"/>
          </p:nvPr>
        </p:nvSpPr>
        <p:spPr>
          <a:xfrm>
            <a:off x="793377" y="2367428"/>
            <a:ext cx="9715499" cy="36269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Autofit/>
          </a:bodyPr>
          <a:lstStyle/>
          <a:p>
            <a:pPr indent="-412750" lvl="0" marL="4127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b="0" i="0" lang="en-US" u="none" strike="noStrike">
                <a:latin typeface="Cambria"/>
                <a:ea typeface="Cambria"/>
                <a:cs typeface="Cambria"/>
                <a:sym typeface="Cambria"/>
              </a:rPr>
              <a:t>Have you paid attention to the </a:t>
            </a:r>
            <a:r>
              <a:rPr b="1" lang="en-US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blue</a:t>
            </a:r>
            <a:r>
              <a:rPr b="1" i="0" lang="en-US" u="none" strike="noStrike">
                <a:latin typeface="Cambria"/>
                <a:ea typeface="Cambria"/>
                <a:cs typeface="Cambria"/>
                <a:sym typeface="Cambria"/>
              </a:rPr>
              <a:t> and </a:t>
            </a:r>
            <a:r>
              <a:rPr b="1" i="0" lang="en-US" u="none" strike="noStrike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red</a:t>
            </a:r>
            <a:r>
              <a:rPr b="1" i="0" lang="en-US" u="none" strike="noStrike">
                <a:latin typeface="Cambria"/>
                <a:ea typeface="Cambria"/>
                <a:cs typeface="Cambria"/>
                <a:sym typeface="Cambria"/>
              </a:rPr>
              <a:t> bolded </a:t>
            </a:r>
            <a:r>
              <a:rPr b="0" i="0" lang="en-US" u="none" strike="noStrike">
                <a:latin typeface="Cambria"/>
                <a:ea typeface="Cambria"/>
                <a:cs typeface="Cambria"/>
                <a:sym typeface="Cambria"/>
              </a:rPr>
              <a:t>words?</a:t>
            </a:r>
            <a:endParaRPr/>
          </a:p>
          <a:p>
            <a:pPr indent="-412750" lvl="0" marL="41275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>
                <a:latin typeface="Cambria"/>
                <a:ea typeface="Cambria"/>
                <a:cs typeface="Cambria"/>
                <a:sym typeface="Cambria"/>
              </a:rPr>
              <a:t>What did you notice from the bolded words?</a:t>
            </a:r>
            <a:endParaRPr/>
          </a:p>
          <a:p>
            <a:pPr indent="-412750" lvl="0" marL="41275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>
                <a:latin typeface="Cambria"/>
                <a:ea typeface="Cambria"/>
                <a:cs typeface="Cambria"/>
                <a:sym typeface="Cambria"/>
              </a:rPr>
              <a:t>What tenses are used in the </a:t>
            </a:r>
            <a:r>
              <a:rPr b="1" lang="en-US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blue</a:t>
            </a:r>
            <a:r>
              <a:rPr b="1" i="0" lang="en-US" u="none" strike="noStrike">
                <a:latin typeface="Cambria"/>
                <a:ea typeface="Cambria"/>
                <a:cs typeface="Cambria"/>
                <a:sym typeface="Cambria"/>
              </a:rPr>
              <a:t> and </a:t>
            </a:r>
            <a:r>
              <a:rPr b="1" i="0" lang="en-US" u="none" strike="noStrike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red</a:t>
            </a:r>
            <a:r>
              <a:rPr b="1" i="0" lang="en-US" u="none" strike="noStrike">
                <a:latin typeface="Cambria"/>
                <a:ea typeface="Cambria"/>
                <a:cs typeface="Cambria"/>
                <a:sym typeface="Cambria"/>
              </a:rPr>
              <a:t> bolded </a:t>
            </a:r>
            <a:r>
              <a:rPr lang="en-US">
                <a:latin typeface="Cambria"/>
                <a:ea typeface="Cambria"/>
                <a:cs typeface="Cambria"/>
                <a:sym typeface="Cambria"/>
              </a:rPr>
              <a:t>words?</a:t>
            </a:r>
            <a:endParaRPr/>
          </a:p>
          <a:p>
            <a:pPr indent="-412750" lvl="0" marL="41275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b="0" lang="en-US" u="none" strike="noStrike">
                <a:latin typeface="Cambria"/>
                <a:ea typeface="Cambria"/>
                <a:cs typeface="Cambria"/>
                <a:sym typeface="Cambria"/>
              </a:rPr>
              <a:t>Remember </a:t>
            </a:r>
            <a:r>
              <a:rPr b="0" i="1" lang="en-US" u="none" strike="noStrike">
                <a:latin typeface="Cambria"/>
                <a:ea typeface="Cambria"/>
                <a:cs typeface="Cambria"/>
                <a:sym typeface="Cambria"/>
              </a:rPr>
              <a:t>simple past tense</a:t>
            </a:r>
            <a:r>
              <a:rPr b="0" lang="en-US" u="none" strike="noStrike">
                <a:latin typeface="Cambria"/>
                <a:ea typeface="Cambria"/>
                <a:cs typeface="Cambria"/>
                <a:sym typeface="Cambria"/>
              </a:rPr>
              <a:t>? They are written in the </a:t>
            </a:r>
            <a:r>
              <a:rPr b="1" lang="en-US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blue bolded words.</a:t>
            </a:r>
            <a:endParaRPr b="0" u="none" strike="noStrike">
              <a:latin typeface="Cambria"/>
              <a:ea typeface="Cambria"/>
              <a:cs typeface="Cambria"/>
              <a:sym typeface="Cambria"/>
            </a:endParaRPr>
          </a:p>
          <a:p>
            <a:pPr indent="-412750" lvl="0" marL="41275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b="0" lang="en-US" u="none" strike="noStrike">
                <a:latin typeface="Cambria"/>
                <a:ea typeface="Cambria"/>
                <a:cs typeface="Cambria"/>
                <a:sym typeface="Cambria"/>
              </a:rPr>
              <a:t>The </a:t>
            </a:r>
            <a:r>
              <a:rPr b="1" lang="en-US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red bolded words </a:t>
            </a:r>
            <a:r>
              <a:rPr b="0" lang="en-US" u="none" strike="noStrike">
                <a:latin typeface="Cambria"/>
                <a:ea typeface="Cambria"/>
                <a:cs typeface="Cambria"/>
                <a:sym typeface="Cambria"/>
              </a:rPr>
              <a:t>use </a:t>
            </a:r>
            <a:r>
              <a:rPr b="0" i="1" lang="en-US" u="none" strike="noStrike">
                <a:latin typeface="Cambria"/>
                <a:ea typeface="Cambria"/>
                <a:cs typeface="Cambria"/>
                <a:sym typeface="Cambria"/>
              </a:rPr>
              <a:t>pre</a:t>
            </a:r>
            <a:r>
              <a:rPr i="1" lang="en-US">
                <a:latin typeface="Cambria"/>
                <a:ea typeface="Cambria"/>
                <a:cs typeface="Cambria"/>
                <a:sym typeface="Cambria"/>
              </a:rPr>
              <a:t>sent perfect simple tens</a:t>
            </a:r>
            <a:r>
              <a:rPr lang="en-US">
                <a:latin typeface="Cambria"/>
                <a:ea typeface="Cambria"/>
                <a:cs typeface="Cambria"/>
                <a:sym typeface="Cambria"/>
              </a:rPr>
              <a:t>e.</a:t>
            </a:r>
            <a:endParaRPr/>
          </a:p>
          <a:p>
            <a:pPr indent="-412750" lvl="0" marL="41275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>
                <a:latin typeface="Cambria"/>
                <a:ea typeface="Cambria"/>
                <a:cs typeface="Cambria"/>
                <a:sym typeface="Cambria"/>
              </a:rPr>
              <a:t>What’s </a:t>
            </a:r>
            <a:r>
              <a:rPr i="1" lang="en-US">
                <a:latin typeface="Cambria"/>
                <a:ea typeface="Cambria"/>
                <a:cs typeface="Cambria"/>
                <a:sym typeface="Cambria"/>
              </a:rPr>
              <a:t>present perfect simple </a:t>
            </a:r>
            <a:r>
              <a:rPr lang="en-US">
                <a:latin typeface="Cambria"/>
                <a:ea typeface="Cambria"/>
                <a:cs typeface="Cambria"/>
                <a:sym typeface="Cambria"/>
              </a:rPr>
              <a:t>tense? What are the difference(s) to </a:t>
            </a:r>
            <a:r>
              <a:rPr b="0" i="1" lang="en-US" u="none" strike="noStrike">
                <a:latin typeface="Cambria"/>
                <a:ea typeface="Cambria"/>
                <a:cs typeface="Cambria"/>
                <a:sym typeface="Cambria"/>
              </a:rPr>
              <a:t>simple past tense</a:t>
            </a:r>
            <a:r>
              <a:rPr lang="en-US">
                <a:latin typeface="Cambria"/>
                <a:ea typeface="Cambria"/>
                <a:cs typeface="Cambria"/>
                <a:sym typeface="Cambria"/>
              </a:rPr>
              <a:t>?</a:t>
            </a:r>
            <a:endParaRPr/>
          </a:p>
          <a:p>
            <a:pPr indent="-412750" lvl="0" marL="41275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b="0" lang="en-US" u="none" strike="noStrike">
                <a:latin typeface="Cambria"/>
                <a:ea typeface="Cambria"/>
                <a:cs typeface="Cambria"/>
                <a:sym typeface="Cambria"/>
              </a:rPr>
              <a:t>Let’s talk about the tense further through the history of Tutor.com</a:t>
            </a:r>
            <a:endParaRPr b="0" u="none" strike="noStrike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03" name="Google Shape;203;p10"/>
          <p:cNvSpPr/>
          <p:nvPr/>
        </p:nvSpPr>
        <p:spPr>
          <a:xfrm>
            <a:off x="894977" y="975138"/>
            <a:ext cx="4370293" cy="64060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After you read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solidFill>
          <a:schemeClr val="lt1"/>
        </a:solidFill>
      </p:bgPr>
    </p:bg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8" name="Google Shape;208;p11"/>
          <p:cNvCxnSpPr/>
          <p:nvPr/>
        </p:nvCxnSpPr>
        <p:spPr>
          <a:xfrm flipH="1">
            <a:off x="1247275" y="721895"/>
            <a:ext cx="55806" cy="5710989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209" name="Google Shape;209;p11"/>
          <p:cNvGrpSpPr/>
          <p:nvPr/>
        </p:nvGrpSpPr>
        <p:grpSpPr>
          <a:xfrm>
            <a:off x="957039" y="721895"/>
            <a:ext cx="383943" cy="100800"/>
            <a:chOff x="928688" y="1669543"/>
            <a:chExt cx="383943" cy="100800"/>
          </a:xfrm>
        </p:grpSpPr>
        <p:cxnSp>
          <p:nvCxnSpPr>
            <p:cNvPr id="210" name="Google Shape;210;p11"/>
            <p:cNvCxnSpPr/>
            <p:nvPr/>
          </p:nvCxnSpPr>
          <p:spPr>
            <a:xfrm rot="10800000">
              <a:off x="928688" y="1727427"/>
              <a:ext cx="334055" cy="0"/>
            </a:xfrm>
            <a:prstGeom prst="straightConnector1">
              <a:avLst/>
            </a:prstGeom>
            <a:noFill/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11" name="Google Shape;211;p11"/>
            <p:cNvSpPr/>
            <p:nvPr/>
          </p:nvSpPr>
          <p:spPr>
            <a:xfrm>
              <a:off x="1212855" y="1669543"/>
              <a:ext cx="99776" cy="100800"/>
            </a:xfrm>
            <a:prstGeom prst="ellipse">
              <a:avLst/>
            </a:prstGeom>
            <a:solidFill>
              <a:srgbClr val="F2F2F2"/>
            </a:solidFill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grpSp>
        <p:nvGrpSpPr>
          <p:cNvPr id="212" name="Google Shape;212;p11"/>
          <p:cNvGrpSpPr/>
          <p:nvPr/>
        </p:nvGrpSpPr>
        <p:grpSpPr>
          <a:xfrm>
            <a:off x="972112" y="1646694"/>
            <a:ext cx="383943" cy="100800"/>
            <a:chOff x="928688" y="1669543"/>
            <a:chExt cx="383943" cy="100800"/>
          </a:xfrm>
        </p:grpSpPr>
        <p:cxnSp>
          <p:nvCxnSpPr>
            <p:cNvPr id="213" name="Google Shape;213;p11"/>
            <p:cNvCxnSpPr/>
            <p:nvPr/>
          </p:nvCxnSpPr>
          <p:spPr>
            <a:xfrm rot="10800000">
              <a:off x="928688" y="1727427"/>
              <a:ext cx="334055" cy="0"/>
            </a:xfrm>
            <a:prstGeom prst="straightConnector1">
              <a:avLst/>
            </a:prstGeom>
            <a:noFill/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14" name="Google Shape;214;p11"/>
            <p:cNvSpPr/>
            <p:nvPr/>
          </p:nvSpPr>
          <p:spPr>
            <a:xfrm>
              <a:off x="1212855" y="1669543"/>
              <a:ext cx="99776" cy="100800"/>
            </a:xfrm>
            <a:prstGeom prst="ellipse">
              <a:avLst/>
            </a:prstGeom>
            <a:solidFill>
              <a:srgbClr val="F2F2F2"/>
            </a:solidFill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grpSp>
        <p:nvGrpSpPr>
          <p:cNvPr id="215" name="Google Shape;215;p11"/>
          <p:cNvGrpSpPr/>
          <p:nvPr/>
        </p:nvGrpSpPr>
        <p:grpSpPr>
          <a:xfrm>
            <a:off x="947167" y="2743996"/>
            <a:ext cx="383943" cy="100800"/>
            <a:chOff x="928688" y="1669543"/>
            <a:chExt cx="383943" cy="100800"/>
          </a:xfrm>
        </p:grpSpPr>
        <p:cxnSp>
          <p:nvCxnSpPr>
            <p:cNvPr id="216" name="Google Shape;216;p11"/>
            <p:cNvCxnSpPr/>
            <p:nvPr/>
          </p:nvCxnSpPr>
          <p:spPr>
            <a:xfrm rot="10800000">
              <a:off x="928688" y="1727427"/>
              <a:ext cx="334055" cy="0"/>
            </a:xfrm>
            <a:prstGeom prst="straightConnector1">
              <a:avLst/>
            </a:prstGeom>
            <a:noFill/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17" name="Google Shape;217;p11"/>
            <p:cNvSpPr/>
            <p:nvPr/>
          </p:nvSpPr>
          <p:spPr>
            <a:xfrm>
              <a:off x="1212855" y="1669543"/>
              <a:ext cx="99776" cy="100800"/>
            </a:xfrm>
            <a:prstGeom prst="ellipse">
              <a:avLst/>
            </a:prstGeom>
            <a:solidFill>
              <a:srgbClr val="F2F2F2"/>
            </a:solidFill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grpSp>
        <p:nvGrpSpPr>
          <p:cNvPr id="218" name="Google Shape;218;p11"/>
          <p:cNvGrpSpPr/>
          <p:nvPr/>
        </p:nvGrpSpPr>
        <p:grpSpPr>
          <a:xfrm>
            <a:off x="940613" y="4461915"/>
            <a:ext cx="383943" cy="100800"/>
            <a:chOff x="928688" y="1669543"/>
            <a:chExt cx="383943" cy="100800"/>
          </a:xfrm>
        </p:grpSpPr>
        <p:cxnSp>
          <p:nvCxnSpPr>
            <p:cNvPr id="219" name="Google Shape;219;p11"/>
            <p:cNvCxnSpPr/>
            <p:nvPr/>
          </p:nvCxnSpPr>
          <p:spPr>
            <a:xfrm rot="10800000">
              <a:off x="928688" y="1727427"/>
              <a:ext cx="334055" cy="0"/>
            </a:xfrm>
            <a:prstGeom prst="straightConnector1">
              <a:avLst/>
            </a:prstGeom>
            <a:noFill/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20" name="Google Shape;220;p11"/>
            <p:cNvSpPr/>
            <p:nvPr/>
          </p:nvSpPr>
          <p:spPr>
            <a:xfrm>
              <a:off x="1212855" y="1669543"/>
              <a:ext cx="99776" cy="100800"/>
            </a:xfrm>
            <a:prstGeom prst="ellipse">
              <a:avLst/>
            </a:prstGeom>
            <a:solidFill>
              <a:srgbClr val="F2F2F2"/>
            </a:solidFill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sp>
        <p:nvSpPr>
          <p:cNvPr id="221" name="Google Shape;221;p11"/>
          <p:cNvSpPr/>
          <p:nvPr/>
        </p:nvSpPr>
        <p:spPr>
          <a:xfrm>
            <a:off x="1495313" y="585254"/>
            <a:ext cx="4925881" cy="482347"/>
          </a:xfrm>
          <a:prstGeom prst="roundRect">
            <a:avLst>
              <a:gd fmla="val 16667" name="adj"/>
            </a:avLst>
          </a:prstGeom>
          <a:solidFill>
            <a:srgbClr val="124163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2000" u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In 1998, George Cigale</a:t>
            </a:r>
            <a:r>
              <a:rPr b="1" i="0" lang="en-US" sz="2000" u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1" i="0" lang="en-US" sz="2000" u="none" strike="noStrike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founded</a:t>
            </a:r>
            <a:r>
              <a:rPr b="1" i="0" lang="en-US" sz="2000" u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i="0" lang="en-US" sz="2000" u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Tutor.com.</a:t>
            </a:r>
            <a:endParaRPr b="1"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22" name="Google Shape;222;p11"/>
          <p:cNvSpPr/>
          <p:nvPr/>
        </p:nvSpPr>
        <p:spPr>
          <a:xfrm>
            <a:off x="1463481" y="1336189"/>
            <a:ext cx="8785432" cy="880645"/>
          </a:xfrm>
          <a:prstGeom prst="roundRect">
            <a:avLst>
              <a:gd fmla="val 16667" name="adj"/>
            </a:avLst>
          </a:prstGeom>
          <a:solidFill>
            <a:srgbClr val="1C6294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In 2000, Tutor.com, Inc. was incorporated in the state of Delaware and </a:t>
            </a:r>
            <a:r>
              <a:rPr b="1" i="0" lang="en-US" sz="2000" u="none" strike="noStrike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began</a:t>
            </a:r>
            <a:r>
              <a:rPr b="0" i="0" lang="en-US" sz="2000" u="none" strike="noStrike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0" i="0" lang="en-US" sz="2000" u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partnering with institutions</a:t>
            </a:r>
            <a:endParaRPr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23" name="Google Shape;223;p11"/>
          <p:cNvSpPr/>
          <p:nvPr/>
        </p:nvSpPr>
        <p:spPr>
          <a:xfrm>
            <a:off x="1441622" y="2559767"/>
            <a:ext cx="6193538" cy="605201"/>
          </a:xfrm>
          <a:prstGeom prst="roundRect">
            <a:avLst>
              <a:gd fmla="val 16667" name="adj"/>
            </a:avLst>
          </a:prstGeom>
          <a:solidFill>
            <a:srgbClr val="6EA0C0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In 2014, Tutor.com </a:t>
            </a:r>
            <a:r>
              <a:rPr b="1" i="0" lang="en-US" sz="2000" u="none" strike="noStrike">
                <a:solidFill>
                  <a:srgbClr val="FFFC00"/>
                </a:solidFill>
                <a:latin typeface="Cambria"/>
                <a:ea typeface="Cambria"/>
                <a:cs typeface="Cambria"/>
                <a:sym typeface="Cambria"/>
              </a:rPr>
              <a:t>acquired</a:t>
            </a: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The Princeton Review®.</a:t>
            </a:r>
            <a:endParaRPr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24" name="Google Shape;224;p11"/>
          <p:cNvSpPr/>
          <p:nvPr/>
        </p:nvSpPr>
        <p:spPr>
          <a:xfrm>
            <a:off x="1441622" y="3556667"/>
            <a:ext cx="8394476" cy="2615533"/>
          </a:xfrm>
          <a:prstGeom prst="roundRect">
            <a:avLst>
              <a:gd fmla="val 16667" name="adj"/>
            </a:avLst>
          </a:prstGeom>
          <a:solidFill>
            <a:srgbClr val="D0EEF9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363538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Today, we </a:t>
            </a:r>
            <a:r>
              <a:rPr b="1" i="0" lang="en-US" sz="2000" u="none" strike="noStrike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have worked </a:t>
            </a: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with thousands of educational institutions and education-forward organizations, as well as the U.S. Department of Defense, to deliver nearly two million tutoring, homework help, and test preparation sessions per year.</a:t>
            </a:r>
            <a:endParaRPr/>
          </a:p>
          <a:p>
            <a:pPr indent="363538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Over more than two decades of supporting students, educators, school leaders, and families, we </a:t>
            </a:r>
            <a:r>
              <a:rPr b="1" i="0" lang="en-US" sz="2000" u="none" strike="noStrike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have helped</a:t>
            </a:r>
            <a:r>
              <a:rPr b="1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institutions increase student pass and persistence rates, and learners become more confident in their schoolwork. </a:t>
            </a:r>
            <a:endParaRPr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25" name="Google Shape;225;p11"/>
          <p:cNvSpPr txBox="1"/>
          <p:nvPr/>
        </p:nvSpPr>
        <p:spPr>
          <a:xfrm>
            <a:off x="1495313" y="6348433"/>
            <a:ext cx="492588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Source: https://www.tutor.com/about-us</a:t>
            </a:r>
            <a:endParaRPr/>
          </a:p>
        </p:txBody>
      </p:sp>
      <p:sp>
        <p:nvSpPr>
          <p:cNvPr id="226" name="Google Shape;226;p11"/>
          <p:cNvSpPr txBox="1"/>
          <p:nvPr/>
        </p:nvSpPr>
        <p:spPr>
          <a:xfrm>
            <a:off x="197535" y="609942"/>
            <a:ext cx="88934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1998</a:t>
            </a:r>
            <a:endParaRPr/>
          </a:p>
        </p:txBody>
      </p:sp>
      <p:sp>
        <p:nvSpPr>
          <p:cNvPr id="227" name="Google Shape;227;p11"/>
          <p:cNvSpPr txBox="1"/>
          <p:nvPr/>
        </p:nvSpPr>
        <p:spPr>
          <a:xfrm>
            <a:off x="197535" y="1432746"/>
            <a:ext cx="88934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2000</a:t>
            </a:r>
            <a:endParaRPr/>
          </a:p>
        </p:txBody>
      </p:sp>
      <p:sp>
        <p:nvSpPr>
          <p:cNvPr id="228" name="Google Shape;228;p11"/>
          <p:cNvSpPr txBox="1"/>
          <p:nvPr/>
        </p:nvSpPr>
        <p:spPr>
          <a:xfrm>
            <a:off x="191747" y="2641450"/>
            <a:ext cx="88934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2014</a:t>
            </a:r>
            <a:endParaRPr/>
          </a:p>
        </p:txBody>
      </p:sp>
      <p:sp>
        <p:nvSpPr>
          <p:cNvPr id="229" name="Google Shape;229;p11"/>
          <p:cNvSpPr txBox="1"/>
          <p:nvPr/>
        </p:nvSpPr>
        <p:spPr>
          <a:xfrm>
            <a:off x="197535" y="4302806"/>
            <a:ext cx="88934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2025</a:t>
            </a:r>
            <a:endParaRPr/>
          </a:p>
        </p:txBody>
      </p:sp>
      <p:sp>
        <p:nvSpPr>
          <p:cNvPr id="230" name="Google Shape;230;p11"/>
          <p:cNvSpPr/>
          <p:nvPr/>
        </p:nvSpPr>
        <p:spPr>
          <a:xfrm rot="-5791966">
            <a:off x="5376084" y="-345243"/>
            <a:ext cx="604914" cy="1822752"/>
          </a:xfrm>
          <a:prstGeom prst="arc">
            <a:avLst>
              <a:gd fmla="val 16200000" name="adj1"/>
              <a:gd fmla="val 5176377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31" name="Google Shape;231;p11"/>
          <p:cNvSpPr txBox="1"/>
          <p:nvPr/>
        </p:nvSpPr>
        <p:spPr>
          <a:xfrm>
            <a:off x="6613426" y="359715"/>
            <a:ext cx="363548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When did it happen?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Is it still ongoing?</a:t>
            </a:r>
            <a:endParaRPr/>
          </a:p>
        </p:txBody>
      </p:sp>
      <p:sp>
        <p:nvSpPr>
          <p:cNvPr id="232" name="Google Shape;232;p11"/>
          <p:cNvSpPr txBox="1"/>
          <p:nvPr/>
        </p:nvSpPr>
        <p:spPr>
          <a:xfrm>
            <a:off x="8989980" y="2549519"/>
            <a:ext cx="301027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When did it happen?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Is it still ongoing?</a:t>
            </a:r>
            <a:endParaRPr/>
          </a:p>
        </p:txBody>
      </p:sp>
      <p:sp>
        <p:nvSpPr>
          <p:cNvPr id="233" name="Google Shape;233;p11"/>
          <p:cNvSpPr/>
          <p:nvPr/>
        </p:nvSpPr>
        <p:spPr>
          <a:xfrm flipH="1" rot="-10360200">
            <a:off x="8098153" y="650042"/>
            <a:ext cx="3403960" cy="985083"/>
          </a:xfrm>
          <a:prstGeom prst="arc">
            <a:avLst>
              <a:gd fmla="val 19198686" name="adj1"/>
              <a:gd fmla="val 7846836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34" name="Google Shape;234;p11"/>
          <p:cNvSpPr/>
          <p:nvPr/>
        </p:nvSpPr>
        <p:spPr>
          <a:xfrm rot="-5400000">
            <a:off x="6090047" y="-57760"/>
            <a:ext cx="1412290" cy="6313944"/>
          </a:xfrm>
          <a:prstGeom prst="arc">
            <a:avLst>
              <a:gd fmla="val 16976460" name="adj1"/>
              <a:gd fmla="val 4615272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cxnSp>
        <p:nvCxnSpPr>
          <p:cNvPr id="235" name="Google Shape;235;p11"/>
          <p:cNvCxnSpPr>
            <a:stCxn id="236" idx="0"/>
            <a:endCxn id="232" idx="2"/>
          </p:cNvCxnSpPr>
          <p:nvPr/>
        </p:nvCxnSpPr>
        <p:spPr>
          <a:xfrm rot="-5400000">
            <a:off x="7077200" y="187183"/>
            <a:ext cx="347700" cy="6488400"/>
          </a:xfrm>
          <a:prstGeom prst="curvedConnector3">
            <a:avLst>
              <a:gd fmla="val 50018" name="adj1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36" name="Google Shape;236;p11"/>
          <p:cNvSpPr/>
          <p:nvPr/>
        </p:nvSpPr>
        <p:spPr>
          <a:xfrm>
            <a:off x="3162300" y="3605233"/>
            <a:ext cx="1689100" cy="414457"/>
          </a:xfrm>
          <a:prstGeom prst="ellipse">
            <a:avLst/>
          </a:prstGeom>
          <a:noFill/>
          <a:ln cap="flat" cmpd="sng" w="15875">
            <a:solidFill>
              <a:srgbClr val="0432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37" name="Google Shape;237;p11"/>
          <p:cNvSpPr/>
          <p:nvPr/>
        </p:nvSpPr>
        <p:spPr>
          <a:xfrm>
            <a:off x="5576644" y="5099577"/>
            <a:ext cx="1689100" cy="414457"/>
          </a:xfrm>
          <a:prstGeom prst="ellipse">
            <a:avLst/>
          </a:prstGeom>
          <a:noFill/>
          <a:ln cap="flat" cmpd="sng" w="15875">
            <a:solidFill>
              <a:srgbClr val="0432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cxnSp>
        <p:nvCxnSpPr>
          <p:cNvPr id="238" name="Google Shape;238;p11"/>
          <p:cNvCxnSpPr>
            <a:stCxn id="237" idx="7"/>
            <a:endCxn id="232" idx="1"/>
          </p:cNvCxnSpPr>
          <p:nvPr/>
        </p:nvCxnSpPr>
        <p:spPr>
          <a:xfrm rot="-5400000">
            <a:off x="6875731" y="3046023"/>
            <a:ext cx="2256900" cy="1971600"/>
          </a:xfrm>
          <a:prstGeom prst="curvedConnector2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solidFill>
          <a:schemeClr val="lt1"/>
        </a:solidFill>
      </p:bgPr>
    </p:bg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3" name="Google Shape;243;p12"/>
          <p:cNvCxnSpPr>
            <a:stCxn id="244" idx="0"/>
          </p:cNvCxnSpPr>
          <p:nvPr/>
        </p:nvCxnSpPr>
        <p:spPr>
          <a:xfrm flipH="1">
            <a:off x="1171094" y="963195"/>
            <a:ext cx="43800" cy="54696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245" name="Google Shape;245;p12"/>
          <p:cNvGrpSpPr/>
          <p:nvPr/>
        </p:nvGrpSpPr>
        <p:grpSpPr>
          <a:xfrm>
            <a:off x="880839" y="963195"/>
            <a:ext cx="383943" cy="100800"/>
            <a:chOff x="928688" y="1669543"/>
            <a:chExt cx="383943" cy="100800"/>
          </a:xfrm>
        </p:grpSpPr>
        <p:cxnSp>
          <p:nvCxnSpPr>
            <p:cNvPr id="246" name="Google Shape;246;p12"/>
            <p:cNvCxnSpPr/>
            <p:nvPr/>
          </p:nvCxnSpPr>
          <p:spPr>
            <a:xfrm rot="10800000">
              <a:off x="928688" y="1727427"/>
              <a:ext cx="334055" cy="0"/>
            </a:xfrm>
            <a:prstGeom prst="straightConnector1">
              <a:avLst/>
            </a:prstGeom>
            <a:noFill/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44" name="Google Shape;244;p12"/>
            <p:cNvSpPr/>
            <p:nvPr/>
          </p:nvSpPr>
          <p:spPr>
            <a:xfrm>
              <a:off x="1212855" y="1669543"/>
              <a:ext cx="99776" cy="100800"/>
            </a:xfrm>
            <a:prstGeom prst="ellipse">
              <a:avLst/>
            </a:prstGeom>
            <a:solidFill>
              <a:srgbClr val="F2F2F2"/>
            </a:solidFill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grpSp>
        <p:nvGrpSpPr>
          <p:cNvPr id="247" name="Google Shape;247;p12"/>
          <p:cNvGrpSpPr/>
          <p:nvPr/>
        </p:nvGrpSpPr>
        <p:grpSpPr>
          <a:xfrm>
            <a:off x="895912" y="1887994"/>
            <a:ext cx="383943" cy="100800"/>
            <a:chOff x="928688" y="1669543"/>
            <a:chExt cx="383943" cy="100800"/>
          </a:xfrm>
        </p:grpSpPr>
        <p:cxnSp>
          <p:nvCxnSpPr>
            <p:cNvPr id="248" name="Google Shape;248;p12"/>
            <p:cNvCxnSpPr/>
            <p:nvPr/>
          </p:nvCxnSpPr>
          <p:spPr>
            <a:xfrm rot="10800000">
              <a:off x="928688" y="1727427"/>
              <a:ext cx="334055" cy="0"/>
            </a:xfrm>
            <a:prstGeom prst="straightConnector1">
              <a:avLst/>
            </a:prstGeom>
            <a:noFill/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49" name="Google Shape;249;p12"/>
            <p:cNvSpPr/>
            <p:nvPr/>
          </p:nvSpPr>
          <p:spPr>
            <a:xfrm>
              <a:off x="1212855" y="1669543"/>
              <a:ext cx="99776" cy="100800"/>
            </a:xfrm>
            <a:prstGeom prst="ellipse">
              <a:avLst/>
            </a:prstGeom>
            <a:solidFill>
              <a:srgbClr val="F2F2F2"/>
            </a:solidFill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grpSp>
        <p:nvGrpSpPr>
          <p:cNvPr id="250" name="Google Shape;250;p12"/>
          <p:cNvGrpSpPr/>
          <p:nvPr/>
        </p:nvGrpSpPr>
        <p:grpSpPr>
          <a:xfrm>
            <a:off x="870967" y="2985296"/>
            <a:ext cx="383943" cy="100800"/>
            <a:chOff x="928688" y="1669543"/>
            <a:chExt cx="383943" cy="100800"/>
          </a:xfrm>
        </p:grpSpPr>
        <p:cxnSp>
          <p:nvCxnSpPr>
            <p:cNvPr id="251" name="Google Shape;251;p12"/>
            <p:cNvCxnSpPr/>
            <p:nvPr/>
          </p:nvCxnSpPr>
          <p:spPr>
            <a:xfrm rot="10800000">
              <a:off x="928688" y="1727427"/>
              <a:ext cx="334055" cy="0"/>
            </a:xfrm>
            <a:prstGeom prst="straightConnector1">
              <a:avLst/>
            </a:prstGeom>
            <a:noFill/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52" name="Google Shape;252;p12"/>
            <p:cNvSpPr/>
            <p:nvPr/>
          </p:nvSpPr>
          <p:spPr>
            <a:xfrm>
              <a:off x="1212855" y="1669543"/>
              <a:ext cx="99776" cy="100800"/>
            </a:xfrm>
            <a:prstGeom prst="ellipse">
              <a:avLst/>
            </a:prstGeom>
            <a:solidFill>
              <a:srgbClr val="F2F2F2"/>
            </a:solidFill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grpSp>
        <p:nvGrpSpPr>
          <p:cNvPr id="253" name="Google Shape;253;p12"/>
          <p:cNvGrpSpPr/>
          <p:nvPr/>
        </p:nvGrpSpPr>
        <p:grpSpPr>
          <a:xfrm>
            <a:off x="864413" y="4461915"/>
            <a:ext cx="383943" cy="100800"/>
            <a:chOff x="928688" y="1669543"/>
            <a:chExt cx="383943" cy="100800"/>
          </a:xfrm>
        </p:grpSpPr>
        <p:cxnSp>
          <p:nvCxnSpPr>
            <p:cNvPr id="254" name="Google Shape;254;p12"/>
            <p:cNvCxnSpPr/>
            <p:nvPr/>
          </p:nvCxnSpPr>
          <p:spPr>
            <a:xfrm rot="10800000">
              <a:off x="928688" y="1727427"/>
              <a:ext cx="334055" cy="0"/>
            </a:xfrm>
            <a:prstGeom prst="straightConnector1">
              <a:avLst/>
            </a:prstGeom>
            <a:noFill/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55" name="Google Shape;255;p12"/>
            <p:cNvSpPr/>
            <p:nvPr/>
          </p:nvSpPr>
          <p:spPr>
            <a:xfrm>
              <a:off x="1212855" y="1669543"/>
              <a:ext cx="99776" cy="100800"/>
            </a:xfrm>
            <a:prstGeom prst="ellipse">
              <a:avLst/>
            </a:prstGeom>
            <a:solidFill>
              <a:srgbClr val="F2F2F2"/>
            </a:solidFill>
            <a:ln cap="flat" cmpd="sng" w="38100">
              <a:solidFill>
                <a:srgbClr val="0432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0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sp>
        <p:nvSpPr>
          <p:cNvPr id="256" name="Google Shape;256;p12"/>
          <p:cNvSpPr/>
          <p:nvPr/>
        </p:nvSpPr>
        <p:spPr>
          <a:xfrm>
            <a:off x="1393713" y="826554"/>
            <a:ext cx="4925881" cy="482347"/>
          </a:xfrm>
          <a:prstGeom prst="roundRect">
            <a:avLst>
              <a:gd fmla="val 16667" name="adj"/>
            </a:avLst>
          </a:prstGeom>
          <a:solidFill>
            <a:srgbClr val="124163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0" lang="en-US" sz="2000" u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In 1998, George Cigale</a:t>
            </a:r>
            <a:r>
              <a:rPr b="1" i="0" lang="en-US" sz="2000" u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1" i="0" lang="en-US" sz="2000" u="none" strike="noStrike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founded</a:t>
            </a:r>
            <a:r>
              <a:rPr b="1" i="0" lang="en-US" sz="2000" u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i="0" lang="en-US" sz="2000" u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Tutor.com.</a:t>
            </a:r>
            <a:endParaRPr b="1"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57" name="Google Shape;257;p12"/>
          <p:cNvSpPr/>
          <p:nvPr/>
        </p:nvSpPr>
        <p:spPr>
          <a:xfrm>
            <a:off x="1361881" y="1577489"/>
            <a:ext cx="7408813" cy="880645"/>
          </a:xfrm>
          <a:prstGeom prst="roundRect">
            <a:avLst>
              <a:gd fmla="val 16667" name="adj"/>
            </a:avLst>
          </a:prstGeom>
          <a:solidFill>
            <a:srgbClr val="1C6294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In 2000, Tutor.com, Inc. was incorporated in the state of Delaware and </a:t>
            </a:r>
            <a:r>
              <a:rPr b="1" i="0" lang="en-US" sz="2000" u="none" strike="noStrike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began</a:t>
            </a:r>
            <a:r>
              <a:rPr b="0" i="0" lang="en-US" sz="2000" u="none" strike="noStrike">
                <a:solidFill>
                  <a:srgbClr val="FFFF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0" i="0" lang="en-US" sz="2000" u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partnering with institutions</a:t>
            </a:r>
            <a:endParaRPr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58" name="Google Shape;258;p12"/>
          <p:cNvSpPr/>
          <p:nvPr/>
        </p:nvSpPr>
        <p:spPr>
          <a:xfrm>
            <a:off x="1340022" y="2801067"/>
            <a:ext cx="6193538" cy="605201"/>
          </a:xfrm>
          <a:prstGeom prst="roundRect">
            <a:avLst>
              <a:gd fmla="val 16667" name="adj"/>
            </a:avLst>
          </a:prstGeom>
          <a:solidFill>
            <a:srgbClr val="6EA0C0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In 2014, Tutor.com </a:t>
            </a:r>
            <a:r>
              <a:rPr b="1" i="0" lang="en-US" sz="2000" u="none" strike="noStrike">
                <a:solidFill>
                  <a:srgbClr val="FFFC00"/>
                </a:solidFill>
                <a:latin typeface="Cambria"/>
                <a:ea typeface="Cambria"/>
                <a:cs typeface="Cambria"/>
                <a:sym typeface="Cambria"/>
              </a:rPr>
              <a:t>acquired</a:t>
            </a: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The Princeton Review®.</a:t>
            </a:r>
            <a:endParaRPr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59" name="Google Shape;259;p12"/>
          <p:cNvSpPr/>
          <p:nvPr/>
        </p:nvSpPr>
        <p:spPr>
          <a:xfrm>
            <a:off x="1319798" y="3689022"/>
            <a:ext cx="8394476" cy="2615533"/>
          </a:xfrm>
          <a:prstGeom prst="roundRect">
            <a:avLst>
              <a:gd fmla="val 16667" name="adj"/>
            </a:avLst>
          </a:prstGeom>
          <a:solidFill>
            <a:srgbClr val="D0EEF9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363538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Today, we </a:t>
            </a:r>
            <a:r>
              <a:rPr b="1" i="0" lang="en-US" sz="2000" u="none" strike="noStrike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have worked </a:t>
            </a: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with thousands of educational institutions and education-forward organizations, as well as the U.S. Department of Defense, to deliver nearly two million tutoring, homework help, and test preparation sessions per year.</a:t>
            </a:r>
            <a:endParaRPr/>
          </a:p>
          <a:p>
            <a:pPr indent="363538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Over more than two decades of supporting students, educators, school leaders, and families, we </a:t>
            </a:r>
            <a:r>
              <a:rPr b="1" i="0" lang="en-US" sz="2000" u="none" strike="noStrike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have helped</a:t>
            </a:r>
            <a:r>
              <a:rPr b="1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institutions increase student pass and persistence rates, and learners become more confident in their schoolwork. </a:t>
            </a:r>
            <a:endParaRPr sz="20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60" name="Google Shape;260;p12"/>
          <p:cNvSpPr txBox="1"/>
          <p:nvPr/>
        </p:nvSpPr>
        <p:spPr>
          <a:xfrm>
            <a:off x="1419113" y="6348433"/>
            <a:ext cx="492588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Source: https://www.tutor.com/about-us</a:t>
            </a:r>
            <a:endParaRPr/>
          </a:p>
        </p:txBody>
      </p:sp>
      <p:sp>
        <p:nvSpPr>
          <p:cNvPr id="261" name="Google Shape;261;p12"/>
          <p:cNvSpPr txBox="1"/>
          <p:nvPr/>
        </p:nvSpPr>
        <p:spPr>
          <a:xfrm>
            <a:off x="121335" y="851242"/>
            <a:ext cx="88934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1998</a:t>
            </a:r>
            <a:endParaRPr/>
          </a:p>
        </p:txBody>
      </p:sp>
      <p:sp>
        <p:nvSpPr>
          <p:cNvPr id="262" name="Google Shape;262;p12"/>
          <p:cNvSpPr txBox="1"/>
          <p:nvPr/>
        </p:nvSpPr>
        <p:spPr>
          <a:xfrm>
            <a:off x="121335" y="1674046"/>
            <a:ext cx="88934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2000</a:t>
            </a:r>
            <a:endParaRPr/>
          </a:p>
        </p:txBody>
      </p:sp>
      <p:sp>
        <p:nvSpPr>
          <p:cNvPr id="263" name="Google Shape;263;p12"/>
          <p:cNvSpPr txBox="1"/>
          <p:nvPr/>
        </p:nvSpPr>
        <p:spPr>
          <a:xfrm>
            <a:off x="115547" y="2882750"/>
            <a:ext cx="88934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2014</a:t>
            </a:r>
            <a:endParaRPr/>
          </a:p>
        </p:txBody>
      </p:sp>
      <p:sp>
        <p:nvSpPr>
          <p:cNvPr id="264" name="Google Shape;264;p12"/>
          <p:cNvSpPr txBox="1"/>
          <p:nvPr/>
        </p:nvSpPr>
        <p:spPr>
          <a:xfrm>
            <a:off x="121335" y="4302806"/>
            <a:ext cx="88934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2025</a:t>
            </a:r>
            <a:endParaRPr/>
          </a:p>
        </p:txBody>
      </p:sp>
      <p:sp>
        <p:nvSpPr>
          <p:cNvPr id="265" name="Google Shape;265;p12"/>
          <p:cNvSpPr txBox="1"/>
          <p:nvPr/>
        </p:nvSpPr>
        <p:spPr>
          <a:xfrm>
            <a:off x="9303545" y="1960190"/>
            <a:ext cx="210319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all </a:t>
            </a:r>
            <a:r>
              <a:rPr b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completed.</a:t>
            </a:r>
            <a:endParaRPr/>
          </a:p>
        </p:txBody>
      </p:sp>
      <p:sp>
        <p:nvSpPr>
          <p:cNvPr id="266" name="Google Shape;266;p12"/>
          <p:cNvSpPr/>
          <p:nvPr/>
        </p:nvSpPr>
        <p:spPr>
          <a:xfrm>
            <a:off x="3022600" y="3744933"/>
            <a:ext cx="1689100" cy="414457"/>
          </a:xfrm>
          <a:prstGeom prst="ellipse">
            <a:avLst/>
          </a:prstGeom>
          <a:noFill/>
          <a:ln cap="flat" cmpd="sng" w="15875">
            <a:solidFill>
              <a:srgbClr val="0432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67" name="Google Shape;267;p12"/>
          <p:cNvSpPr/>
          <p:nvPr/>
        </p:nvSpPr>
        <p:spPr>
          <a:xfrm>
            <a:off x="5436944" y="5239277"/>
            <a:ext cx="1689100" cy="414457"/>
          </a:xfrm>
          <a:prstGeom prst="ellipse">
            <a:avLst/>
          </a:prstGeom>
          <a:noFill/>
          <a:ln cap="flat" cmpd="sng" w="15875">
            <a:solidFill>
              <a:srgbClr val="0432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68" name="Google Shape;268;p12"/>
          <p:cNvSpPr/>
          <p:nvPr/>
        </p:nvSpPr>
        <p:spPr>
          <a:xfrm>
            <a:off x="3555999" y="2896438"/>
            <a:ext cx="1130301" cy="414457"/>
          </a:xfrm>
          <a:prstGeom prst="ellipse">
            <a:avLst/>
          </a:prstGeom>
          <a:noFill/>
          <a:ln cap="flat" cmpd="sng" w="15875">
            <a:solidFill>
              <a:srgbClr val="FFC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69" name="Google Shape;269;p12"/>
          <p:cNvSpPr/>
          <p:nvPr/>
        </p:nvSpPr>
        <p:spPr>
          <a:xfrm>
            <a:off x="2961532" y="1988794"/>
            <a:ext cx="861300" cy="414600"/>
          </a:xfrm>
          <a:prstGeom prst="ellipse">
            <a:avLst/>
          </a:prstGeom>
          <a:noFill/>
          <a:ln cap="flat" cmpd="sng" w="15875">
            <a:solidFill>
              <a:srgbClr val="FFC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70" name="Google Shape;270;p12"/>
          <p:cNvSpPr/>
          <p:nvPr/>
        </p:nvSpPr>
        <p:spPr>
          <a:xfrm>
            <a:off x="3928042" y="851762"/>
            <a:ext cx="1130301" cy="414457"/>
          </a:xfrm>
          <a:prstGeom prst="ellipse">
            <a:avLst/>
          </a:prstGeom>
          <a:noFill/>
          <a:ln cap="flat" cmpd="sng" w="15875">
            <a:solidFill>
              <a:srgbClr val="FFC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71" name="Google Shape;271;p12"/>
          <p:cNvSpPr/>
          <p:nvPr/>
        </p:nvSpPr>
        <p:spPr>
          <a:xfrm>
            <a:off x="8739638" y="1021079"/>
            <a:ext cx="443688" cy="2522094"/>
          </a:xfrm>
          <a:prstGeom prst="rightBrace">
            <a:avLst>
              <a:gd fmla="val 0" name="adj1"/>
              <a:gd fmla="val 50000" name="adj2"/>
            </a:avLst>
          </a:prstGeom>
          <a:noFill/>
          <a:ln cap="flat" cmpd="sng" w="28575">
            <a:solidFill>
              <a:srgbClr val="0432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72" name="Google Shape;272;p12"/>
          <p:cNvSpPr/>
          <p:nvPr/>
        </p:nvSpPr>
        <p:spPr>
          <a:xfrm>
            <a:off x="9684399" y="3695255"/>
            <a:ext cx="414094" cy="2682368"/>
          </a:xfrm>
          <a:prstGeom prst="rightBrace">
            <a:avLst>
              <a:gd fmla="val 8333" name="adj1"/>
              <a:gd fmla="val 10703" name="adj2"/>
            </a:avLst>
          </a:prstGeom>
          <a:noFill/>
          <a:ln cap="flat" cmpd="sng" w="28575">
            <a:solidFill>
              <a:srgbClr val="0432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73" name="Google Shape;273;p12"/>
          <p:cNvSpPr txBox="1"/>
          <p:nvPr/>
        </p:nvSpPr>
        <p:spPr>
          <a:xfrm>
            <a:off x="10126906" y="2979367"/>
            <a:ext cx="2103194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Started before now, still going with some </a:t>
            </a:r>
            <a:r>
              <a:rPr b="1" i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achievements</a:t>
            </a:r>
            <a:endParaRPr/>
          </a:p>
        </p:txBody>
      </p:sp>
      <p:sp>
        <p:nvSpPr>
          <p:cNvPr id="274" name="Google Shape;274;p12"/>
          <p:cNvSpPr txBox="1"/>
          <p:nvPr/>
        </p:nvSpPr>
        <p:spPr>
          <a:xfrm>
            <a:off x="6498413" y="123818"/>
            <a:ext cx="2893859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When did it happen?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Is it still ongoing?</a:t>
            </a:r>
            <a:endParaRPr/>
          </a:p>
        </p:txBody>
      </p:sp>
      <p:cxnSp>
        <p:nvCxnSpPr>
          <p:cNvPr id="275" name="Google Shape;275;p12"/>
          <p:cNvCxnSpPr>
            <a:stCxn id="274" idx="3"/>
            <a:endCxn id="273" idx="0"/>
          </p:cNvCxnSpPr>
          <p:nvPr/>
        </p:nvCxnSpPr>
        <p:spPr>
          <a:xfrm>
            <a:off x="9392272" y="493150"/>
            <a:ext cx="1786200" cy="2486100"/>
          </a:xfrm>
          <a:prstGeom prst="curvedConnector2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76" name="Google Shape;276;p12"/>
          <p:cNvCxnSpPr>
            <a:stCxn id="274" idx="3"/>
            <a:endCxn id="265" idx="0"/>
          </p:cNvCxnSpPr>
          <p:nvPr/>
        </p:nvCxnSpPr>
        <p:spPr>
          <a:xfrm>
            <a:off x="9392272" y="493150"/>
            <a:ext cx="963000" cy="1467000"/>
          </a:xfrm>
          <a:prstGeom prst="curvedConnector2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3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1482AB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82" name="Google Shape;282;p13"/>
          <p:cNvSpPr/>
          <p:nvPr/>
        </p:nvSpPr>
        <p:spPr>
          <a:xfrm>
            <a:off x="-1" y="0"/>
            <a:ext cx="12192000" cy="4572001"/>
          </a:xfrm>
          <a:custGeom>
            <a:rect b="b" l="l" r="r" t="t"/>
            <a:pathLst>
              <a:path extrusionOk="0" h="4572001" w="1219200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cxnSp>
        <p:nvCxnSpPr>
          <p:cNvPr id="283" name="Google Shape;283;p13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cap="flat" cmpd="sng" w="19050">
            <a:solidFill>
              <a:srgbClr val="1482AB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84" name="Google Shape;284;p13"/>
          <p:cNvSpPr/>
          <p:nvPr/>
        </p:nvSpPr>
        <p:spPr>
          <a:xfrm>
            <a:off x="0" y="0"/>
            <a:ext cx="12188726" cy="68589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85" name="Google Shape;285;p13"/>
          <p:cNvSpPr/>
          <p:nvPr/>
        </p:nvSpPr>
        <p:spPr>
          <a:xfrm>
            <a:off x="6720178" y="0"/>
            <a:ext cx="546854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86" name="Google Shape;286;p13"/>
          <p:cNvSpPr txBox="1"/>
          <p:nvPr>
            <p:ph type="title"/>
          </p:nvPr>
        </p:nvSpPr>
        <p:spPr>
          <a:xfrm>
            <a:off x="7354454" y="640080"/>
            <a:ext cx="4208656" cy="303485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Twentieth Century"/>
              <a:buNone/>
            </a:pPr>
            <a:r>
              <a:rPr b="1" lang="en-US" sz="4400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PRESENT PERFECT SIMPLE &amp; SIMPLE PAST TENSE</a:t>
            </a:r>
            <a:endParaRPr/>
          </a:p>
        </p:txBody>
      </p:sp>
      <p:pic>
        <p:nvPicPr>
          <p:cNvPr descr="Books with solid fill" id="287" name="Google Shape;28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3467" y="699753"/>
            <a:ext cx="5459470" cy="545947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88" name="Google Shape;288;p13"/>
          <p:cNvCxnSpPr/>
          <p:nvPr/>
        </p:nvCxnSpPr>
        <p:spPr>
          <a:xfrm>
            <a:off x="7506857" y="3765314"/>
            <a:ext cx="3931920" cy="0"/>
          </a:xfrm>
          <a:prstGeom prst="straightConnector1">
            <a:avLst/>
          </a:prstGeom>
          <a:noFill/>
          <a:ln cap="flat" cmpd="sng" w="19050">
            <a:solidFill>
              <a:srgbClr val="D0EEF9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14"/>
          <p:cNvSpPr txBox="1"/>
          <p:nvPr>
            <p:ph idx="1" type="body"/>
          </p:nvPr>
        </p:nvSpPr>
        <p:spPr>
          <a:xfrm>
            <a:off x="1244275" y="2292025"/>
            <a:ext cx="9997800" cy="226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Autofit/>
          </a:bodyPr>
          <a:lstStyle/>
          <a:p>
            <a:pPr indent="-412750" lvl="0" marL="41275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Present perfect simple tense is used to refer to a time </a:t>
            </a:r>
            <a:r>
              <a:rPr b="1" lang="en-US" sz="2100">
                <a:latin typeface="Cambria"/>
                <a:ea typeface="Cambria"/>
                <a:cs typeface="Cambria"/>
                <a:sym typeface="Cambria"/>
              </a:rPr>
              <a:t>prior to now</a:t>
            </a: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. </a:t>
            </a:r>
            <a:endParaRPr/>
          </a:p>
          <a:p>
            <a:pPr indent="-412750" lvl="0" marL="412750" rtl="0" algn="just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It describes events or actions that </a:t>
            </a:r>
            <a:r>
              <a:rPr b="1" lang="en-US" sz="2100">
                <a:latin typeface="Cambria"/>
                <a:ea typeface="Cambria"/>
                <a:cs typeface="Cambria"/>
                <a:sym typeface="Cambria"/>
              </a:rPr>
              <a:t>happened in the recent past (before now) but still have an effect on the present moment </a:t>
            </a: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(Hall &amp; Barduhn, 2016; Herring, 2016 as cited in Priyastiti, 2022, p. 126-127). </a:t>
            </a:r>
            <a:endParaRPr/>
          </a:p>
          <a:p>
            <a:pPr indent="-412750" lvl="0" marL="412750" rtl="0" algn="just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100"/>
              <a:buFont typeface="Arial"/>
              <a:buChar char="•"/>
            </a:pP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The tense is marked with the use of auxiliary verb of ‘</a:t>
            </a:r>
            <a:r>
              <a:rPr i="1" lang="en-US" sz="2100">
                <a:latin typeface="Cambria"/>
                <a:ea typeface="Cambria"/>
                <a:cs typeface="Cambria"/>
                <a:sym typeface="Cambria"/>
              </a:rPr>
              <a:t>have’</a:t>
            </a: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. </a:t>
            </a:r>
            <a:endParaRPr/>
          </a:p>
        </p:txBody>
      </p:sp>
      <p:sp>
        <p:nvSpPr>
          <p:cNvPr id="294" name="Google Shape;294;p14"/>
          <p:cNvSpPr/>
          <p:nvPr/>
        </p:nvSpPr>
        <p:spPr>
          <a:xfrm>
            <a:off x="902914" y="887874"/>
            <a:ext cx="8022145" cy="788893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What is Present Perfect Simple Tense</a:t>
            </a:r>
            <a:endParaRPr b="1" sz="35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5"/>
          <p:cNvSpPr txBox="1"/>
          <p:nvPr/>
        </p:nvSpPr>
        <p:spPr>
          <a:xfrm>
            <a:off x="388932" y="3653759"/>
            <a:ext cx="9690686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 </a:t>
            </a: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perfect simple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the exact time of occurrence is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not important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.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Compare to:</a:t>
            </a:r>
            <a:endParaRPr/>
          </a:p>
        </p:txBody>
      </p:sp>
      <p:cxnSp>
        <p:nvCxnSpPr>
          <p:cNvPr id="300" name="Google Shape;300;p15"/>
          <p:cNvCxnSpPr/>
          <p:nvPr/>
        </p:nvCxnSpPr>
        <p:spPr>
          <a:xfrm>
            <a:off x="2112384" y="2505718"/>
            <a:ext cx="7293601" cy="10253"/>
          </a:xfrm>
          <a:prstGeom prst="straightConnector1">
            <a:avLst/>
          </a:prstGeom>
          <a:noFill/>
          <a:ln cap="flat" cmpd="sng" w="57150">
            <a:solidFill>
              <a:srgbClr val="595959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01" name="Google Shape;301;p15"/>
          <p:cNvCxnSpPr/>
          <p:nvPr/>
        </p:nvCxnSpPr>
        <p:spPr>
          <a:xfrm>
            <a:off x="6004403" y="1484029"/>
            <a:ext cx="0" cy="1411286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02" name="Google Shape;302;p15"/>
          <p:cNvSpPr txBox="1"/>
          <p:nvPr/>
        </p:nvSpPr>
        <p:spPr>
          <a:xfrm rot="-5400000">
            <a:off x="4226700" y="1677749"/>
            <a:ext cx="1111800" cy="38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prepare</a:t>
            </a:r>
            <a:endParaRPr sz="2000">
              <a:solidFill>
                <a:srgbClr val="595959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03" name="Google Shape;303;p15"/>
          <p:cNvSpPr txBox="1"/>
          <p:nvPr/>
        </p:nvSpPr>
        <p:spPr>
          <a:xfrm rot="-5400000">
            <a:off x="5325594" y="1722795"/>
            <a:ext cx="826191" cy="3896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now</a:t>
            </a:r>
            <a:endParaRPr sz="2000">
              <a:solidFill>
                <a:srgbClr val="595959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04" name="Google Shape;304;p15"/>
          <p:cNvSpPr/>
          <p:nvPr/>
        </p:nvSpPr>
        <p:spPr>
          <a:xfrm>
            <a:off x="5567429" y="2236528"/>
            <a:ext cx="873948" cy="479343"/>
          </a:xfrm>
          <a:prstGeom prst="mathMultiply">
            <a:avLst>
              <a:gd fmla="val 23520" name="adj1"/>
            </a:avLst>
          </a:prstGeom>
          <a:solidFill>
            <a:srgbClr val="FFFF00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05" name="Google Shape;305;p15"/>
          <p:cNvSpPr/>
          <p:nvPr/>
        </p:nvSpPr>
        <p:spPr>
          <a:xfrm>
            <a:off x="4375317" y="2266047"/>
            <a:ext cx="873948" cy="479343"/>
          </a:xfrm>
          <a:prstGeom prst="mathMultiply">
            <a:avLst>
              <a:gd fmla="val 23520" name="adj1"/>
            </a:avLst>
          </a:prstGeom>
          <a:solidFill>
            <a:srgbClr val="FFFF00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06" name="Google Shape;306;p15"/>
          <p:cNvSpPr/>
          <p:nvPr/>
        </p:nvSpPr>
        <p:spPr>
          <a:xfrm>
            <a:off x="388932" y="345315"/>
            <a:ext cx="5150053" cy="738664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5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Perfect Simple Timeline</a:t>
            </a:r>
            <a:endParaRPr/>
          </a:p>
        </p:txBody>
      </p:sp>
      <p:sp>
        <p:nvSpPr>
          <p:cNvPr id="307" name="Google Shape;307;p15"/>
          <p:cNvSpPr txBox="1"/>
          <p:nvPr/>
        </p:nvSpPr>
        <p:spPr>
          <a:xfrm>
            <a:off x="2602439" y="3100753"/>
            <a:ext cx="626401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 </a:t>
            </a:r>
            <a:r>
              <a:rPr b="1" lang="en-US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have prepared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teaching materials </a:t>
            </a:r>
            <a:r>
              <a:rPr b="1" lang="en-US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before now.</a:t>
            </a:r>
            <a:endParaRPr sz="2100">
              <a:solidFill>
                <a:srgbClr val="0432FF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08" name="Google Shape;308;p15"/>
          <p:cNvSpPr txBox="1"/>
          <p:nvPr/>
        </p:nvSpPr>
        <p:spPr>
          <a:xfrm>
            <a:off x="2263760" y="4227079"/>
            <a:ext cx="6264016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 </a:t>
            </a:r>
            <a:r>
              <a:rPr b="1" lang="en-US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prepared</a:t>
            </a:r>
            <a:r>
              <a:rPr b="1" lang="en-US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teaching materials </a:t>
            </a:r>
            <a:r>
              <a:rPr b="1" lang="en-US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last night.</a:t>
            </a:r>
            <a:endParaRPr sz="2100">
              <a:solidFill>
                <a:srgbClr val="FF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09" name="Google Shape;309;p15"/>
          <p:cNvSpPr txBox="1"/>
          <p:nvPr/>
        </p:nvSpPr>
        <p:spPr>
          <a:xfrm>
            <a:off x="9405984" y="2832739"/>
            <a:ext cx="179889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no exact time</a:t>
            </a:r>
            <a:endParaRPr/>
          </a:p>
        </p:txBody>
      </p:sp>
      <p:cxnSp>
        <p:nvCxnSpPr>
          <p:cNvPr id="310" name="Google Shape;310;p15"/>
          <p:cNvCxnSpPr/>
          <p:nvPr/>
        </p:nvCxnSpPr>
        <p:spPr>
          <a:xfrm>
            <a:off x="7595739" y="4386958"/>
            <a:ext cx="548100" cy="408300"/>
          </a:xfrm>
          <a:prstGeom prst="curvedConnector2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11" name="Google Shape;311;p15"/>
          <p:cNvSpPr txBox="1"/>
          <p:nvPr/>
        </p:nvSpPr>
        <p:spPr>
          <a:xfrm>
            <a:off x="7869814" y="4718304"/>
            <a:ext cx="1445132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exact time</a:t>
            </a:r>
            <a:endParaRPr/>
          </a:p>
        </p:txBody>
      </p:sp>
      <p:sp>
        <p:nvSpPr>
          <p:cNvPr id="312" name="Google Shape;312;p15"/>
          <p:cNvSpPr txBox="1"/>
          <p:nvPr/>
        </p:nvSpPr>
        <p:spPr>
          <a:xfrm>
            <a:off x="361626" y="5161950"/>
            <a:ext cx="11097300" cy="10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In </a:t>
            </a: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simple past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although not always explicitly stated, the tense emphasizes on the time occurrence.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There are some ways of using present perfect simple tense (Hall &amp; Barduhn, p. 34)</a:t>
            </a:r>
            <a:endParaRPr/>
          </a:p>
        </p:txBody>
      </p:sp>
      <p:sp>
        <p:nvSpPr>
          <p:cNvPr id="313" name="Google Shape;313;p15"/>
          <p:cNvSpPr/>
          <p:nvPr/>
        </p:nvSpPr>
        <p:spPr>
          <a:xfrm rot="-4690905">
            <a:off x="8800973" y="2812420"/>
            <a:ext cx="1210023" cy="1356898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28575">
            <a:solidFill>
              <a:schemeClr val="accent1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solidFill>
          <a:schemeClr val="lt1"/>
        </a:solidFill>
      </p:bgPr>
    </p:bg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16"/>
          <p:cNvSpPr/>
          <p:nvPr/>
        </p:nvSpPr>
        <p:spPr>
          <a:xfrm>
            <a:off x="574001" y="326722"/>
            <a:ext cx="5207071" cy="62085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Meaning and Functions</a:t>
            </a:r>
            <a:endParaRPr/>
          </a:p>
        </p:txBody>
      </p:sp>
      <p:sp>
        <p:nvSpPr>
          <p:cNvPr id="319" name="Google Shape;319;p16"/>
          <p:cNvSpPr txBox="1"/>
          <p:nvPr>
            <p:ph idx="1" type="body"/>
          </p:nvPr>
        </p:nvSpPr>
        <p:spPr>
          <a:xfrm>
            <a:off x="443390" y="1273813"/>
            <a:ext cx="7967227" cy="5584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90525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AutoNum type="arabicPeriod"/>
            </a:pP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To give information or news, e.g. 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20" name="Google Shape;320;p16"/>
          <p:cNvSpPr/>
          <p:nvPr/>
        </p:nvSpPr>
        <p:spPr>
          <a:xfrm>
            <a:off x="1318592" y="1845713"/>
            <a:ext cx="3977308" cy="430706"/>
          </a:xfrm>
          <a:prstGeom prst="roundRect">
            <a:avLst>
              <a:gd fmla="val 16667" name="adj"/>
            </a:avLst>
          </a:prstGeom>
          <a:solidFill>
            <a:srgbClr val="D0EEF9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 </a:t>
            </a:r>
            <a:r>
              <a:rPr b="1" lang="en-US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have</a:t>
            </a:r>
            <a:r>
              <a:rPr lang="en-US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b="1" lang="en-US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finished</a:t>
            </a:r>
            <a:r>
              <a:rPr lang="en-US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project. </a:t>
            </a:r>
            <a:endParaRPr/>
          </a:p>
        </p:txBody>
      </p:sp>
      <p:sp>
        <p:nvSpPr>
          <p:cNvPr id="321" name="Google Shape;321;p16"/>
          <p:cNvSpPr/>
          <p:nvPr/>
        </p:nvSpPr>
        <p:spPr>
          <a:xfrm>
            <a:off x="1318592" y="4133134"/>
            <a:ext cx="3556918" cy="571985"/>
          </a:xfrm>
          <a:prstGeom prst="roundRect">
            <a:avLst>
              <a:gd fmla="val 16667" name="adj"/>
            </a:avLst>
          </a:prstGeom>
          <a:solidFill>
            <a:srgbClr val="D0EEF9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She </a:t>
            </a:r>
            <a:r>
              <a:rPr b="1" lang="en-US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has won</a:t>
            </a:r>
            <a:r>
              <a:rPr lang="en-US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three medals. </a:t>
            </a:r>
            <a:endParaRPr/>
          </a:p>
        </p:txBody>
      </p:sp>
      <p:sp>
        <p:nvSpPr>
          <p:cNvPr id="322" name="Google Shape;322;p16"/>
          <p:cNvSpPr/>
          <p:nvPr/>
        </p:nvSpPr>
        <p:spPr>
          <a:xfrm>
            <a:off x="3731151" y="2821790"/>
            <a:ext cx="3977308" cy="651307"/>
          </a:xfrm>
          <a:prstGeom prst="roundRect">
            <a:avLst>
              <a:gd fmla="val 16667" name="adj"/>
            </a:avLst>
          </a:prstGeom>
          <a:solidFill>
            <a:srgbClr val="D0EEF9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 </a:t>
            </a:r>
            <a:r>
              <a:rPr b="1" lang="en-US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finished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the project yesterday.</a:t>
            </a:r>
            <a:endParaRPr/>
          </a:p>
        </p:txBody>
      </p:sp>
      <p:sp>
        <p:nvSpPr>
          <p:cNvPr id="323" name="Google Shape;323;p16"/>
          <p:cNvSpPr txBox="1"/>
          <p:nvPr/>
        </p:nvSpPr>
        <p:spPr>
          <a:xfrm>
            <a:off x="2328656" y="2894713"/>
            <a:ext cx="1405009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Compare: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24" name="Google Shape;324;p16"/>
          <p:cNvSpPr txBox="1"/>
          <p:nvPr/>
        </p:nvSpPr>
        <p:spPr>
          <a:xfrm>
            <a:off x="5915260" y="1957559"/>
            <a:ext cx="2813375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perfect simple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25" name="Google Shape;325;p16"/>
          <p:cNvSpPr/>
          <p:nvPr/>
        </p:nvSpPr>
        <p:spPr>
          <a:xfrm flipH="1" rot="-5791966">
            <a:off x="4847328" y="-716080"/>
            <a:ext cx="974360" cy="5504366"/>
          </a:xfrm>
          <a:prstGeom prst="arc">
            <a:avLst>
              <a:gd fmla="val 16200000" name="adj1"/>
              <a:gd fmla="val 3001604" name="adj2"/>
            </a:avLst>
          </a:prstGeom>
          <a:noFill/>
          <a:ln cap="flat" cmpd="sng" w="28575">
            <a:solidFill>
              <a:srgbClr val="0432FF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26" name="Google Shape;326;p16"/>
          <p:cNvSpPr/>
          <p:nvPr/>
        </p:nvSpPr>
        <p:spPr>
          <a:xfrm flipH="1" rot="-5791966">
            <a:off x="4923607" y="2804227"/>
            <a:ext cx="951367" cy="1383021"/>
          </a:xfrm>
          <a:prstGeom prst="arc">
            <a:avLst>
              <a:gd fmla="val 16200000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27" name="Google Shape;327;p16"/>
          <p:cNvSpPr txBox="1"/>
          <p:nvPr/>
        </p:nvSpPr>
        <p:spPr>
          <a:xfrm>
            <a:off x="5753559" y="3418937"/>
            <a:ext cx="1917241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simple past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28" name="Google Shape;328;p16"/>
          <p:cNvSpPr txBox="1"/>
          <p:nvPr/>
        </p:nvSpPr>
        <p:spPr>
          <a:xfrm>
            <a:off x="827518" y="1845713"/>
            <a:ext cx="447467" cy="5584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29" name="Google Shape;329;p16"/>
          <p:cNvSpPr txBox="1"/>
          <p:nvPr/>
        </p:nvSpPr>
        <p:spPr>
          <a:xfrm>
            <a:off x="827517" y="4159902"/>
            <a:ext cx="447467" cy="5584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30" name="Google Shape;330;p16"/>
          <p:cNvSpPr/>
          <p:nvPr/>
        </p:nvSpPr>
        <p:spPr>
          <a:xfrm>
            <a:off x="2730183" y="5706357"/>
            <a:ext cx="4055382" cy="485109"/>
          </a:xfrm>
          <a:prstGeom prst="roundRect">
            <a:avLst>
              <a:gd fmla="val 16667" name="adj"/>
            </a:avLst>
          </a:prstGeom>
          <a:solidFill>
            <a:srgbClr val="D0EEF9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She </a:t>
            </a:r>
            <a:r>
              <a:rPr b="1" lang="en-US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won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the first medal in 2021.</a:t>
            </a:r>
            <a:endParaRPr/>
          </a:p>
        </p:txBody>
      </p:sp>
      <p:sp>
        <p:nvSpPr>
          <p:cNvPr id="331" name="Google Shape;331;p16"/>
          <p:cNvSpPr txBox="1"/>
          <p:nvPr/>
        </p:nvSpPr>
        <p:spPr>
          <a:xfrm>
            <a:off x="1243513" y="5706357"/>
            <a:ext cx="1405009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Compare: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32" name="Google Shape;332;p16"/>
          <p:cNvSpPr txBox="1"/>
          <p:nvPr/>
        </p:nvSpPr>
        <p:spPr>
          <a:xfrm>
            <a:off x="4198872" y="4758520"/>
            <a:ext cx="2813375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perfect simple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33" name="Google Shape;333;p16"/>
          <p:cNvSpPr/>
          <p:nvPr/>
        </p:nvSpPr>
        <p:spPr>
          <a:xfrm flipH="1" rot="-5791966">
            <a:off x="2927240" y="3316993"/>
            <a:ext cx="1182295" cy="2336989"/>
          </a:xfrm>
          <a:prstGeom prst="arc">
            <a:avLst>
              <a:gd fmla="val 16200000" name="adj1"/>
              <a:gd fmla="val 3001604" name="adj2"/>
            </a:avLst>
          </a:prstGeom>
          <a:noFill/>
          <a:ln cap="flat" cmpd="sng" w="28575">
            <a:solidFill>
              <a:srgbClr val="0432FF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34" name="Google Shape;334;p16"/>
          <p:cNvSpPr/>
          <p:nvPr/>
        </p:nvSpPr>
        <p:spPr>
          <a:xfrm flipH="1" rot="-5791966">
            <a:off x="3783844" y="5502415"/>
            <a:ext cx="951367" cy="1383021"/>
          </a:xfrm>
          <a:prstGeom prst="arc">
            <a:avLst>
              <a:gd fmla="val 16200000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35" name="Google Shape;335;p16"/>
          <p:cNvSpPr txBox="1"/>
          <p:nvPr/>
        </p:nvSpPr>
        <p:spPr>
          <a:xfrm>
            <a:off x="4655796" y="6241772"/>
            <a:ext cx="1917241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simple past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solidFill>
          <a:schemeClr val="lt1"/>
        </a:solidFill>
      </p:bgPr>
    </p:bg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17"/>
          <p:cNvSpPr/>
          <p:nvPr/>
        </p:nvSpPr>
        <p:spPr>
          <a:xfrm>
            <a:off x="574001" y="403996"/>
            <a:ext cx="5207071" cy="62085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Use of Present Perfect</a:t>
            </a:r>
            <a:endParaRPr/>
          </a:p>
        </p:txBody>
      </p:sp>
      <p:sp>
        <p:nvSpPr>
          <p:cNvPr id="341" name="Google Shape;341;p17"/>
          <p:cNvSpPr txBox="1"/>
          <p:nvPr/>
        </p:nvSpPr>
        <p:spPr>
          <a:xfrm>
            <a:off x="443390" y="1509565"/>
            <a:ext cx="10675364" cy="4949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wentieth Century"/>
              <a:buAutoNum type="arabicPeriod" startAt="2"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 talk about a repeated action that continues to happen over a period of time, e.g.</a:t>
            </a:r>
            <a:endParaRPr/>
          </a:p>
        </p:txBody>
      </p:sp>
      <p:sp>
        <p:nvSpPr>
          <p:cNvPr id="342" name="Google Shape;342;p17"/>
          <p:cNvSpPr/>
          <p:nvPr/>
        </p:nvSpPr>
        <p:spPr>
          <a:xfrm>
            <a:off x="1359549" y="2146279"/>
            <a:ext cx="9342795" cy="490980"/>
          </a:xfrm>
          <a:prstGeom prst="roundRect">
            <a:avLst>
              <a:gd fmla="val 16667" name="adj"/>
            </a:avLst>
          </a:prstGeom>
          <a:solidFill>
            <a:srgbClr val="D0EEF9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Some universities </a:t>
            </a:r>
            <a:r>
              <a:rPr b="1" lang="en-US" sz="20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have offered</a:t>
            </a:r>
            <a:r>
              <a:rPr b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online classes every semester since the pandemic.</a:t>
            </a:r>
            <a:endParaRPr/>
          </a:p>
        </p:txBody>
      </p:sp>
      <p:sp>
        <p:nvSpPr>
          <p:cNvPr id="343" name="Google Shape;343;p17"/>
          <p:cNvSpPr txBox="1"/>
          <p:nvPr/>
        </p:nvSpPr>
        <p:spPr>
          <a:xfrm>
            <a:off x="1359549" y="3247075"/>
            <a:ext cx="1405009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Compare: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4" name="Google Shape;344;p17"/>
          <p:cNvSpPr/>
          <p:nvPr/>
        </p:nvSpPr>
        <p:spPr>
          <a:xfrm>
            <a:off x="2745368" y="3618881"/>
            <a:ext cx="5718220" cy="673410"/>
          </a:xfrm>
          <a:prstGeom prst="roundRect">
            <a:avLst>
              <a:gd fmla="val 16667" name="adj"/>
            </a:avLst>
          </a:prstGeom>
          <a:solidFill>
            <a:srgbClr val="D0EEF9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Most universities </a:t>
            </a:r>
            <a:r>
              <a:rPr b="1" lang="en-US" sz="20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offered</a:t>
            </a:r>
            <a:r>
              <a:rPr b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online classes in 2020.</a:t>
            </a:r>
            <a:endParaRPr/>
          </a:p>
        </p:txBody>
      </p:sp>
      <p:sp>
        <p:nvSpPr>
          <p:cNvPr id="345" name="Google Shape;345;p17"/>
          <p:cNvSpPr txBox="1"/>
          <p:nvPr/>
        </p:nvSpPr>
        <p:spPr>
          <a:xfrm>
            <a:off x="5660925" y="2757663"/>
            <a:ext cx="2813375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perfect simple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6" name="Google Shape;346;p17"/>
          <p:cNvSpPr/>
          <p:nvPr/>
        </p:nvSpPr>
        <p:spPr>
          <a:xfrm flipH="1" rot="-4880856">
            <a:off x="5020517" y="1740839"/>
            <a:ext cx="696877" cy="1822752"/>
          </a:xfrm>
          <a:prstGeom prst="arc">
            <a:avLst>
              <a:gd fmla="val 16200000" name="adj1"/>
              <a:gd fmla="val 3001604" name="adj2"/>
            </a:avLst>
          </a:prstGeom>
          <a:noFill/>
          <a:ln cap="flat" cmpd="sng" w="28575">
            <a:solidFill>
              <a:srgbClr val="0432FF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47" name="Google Shape;347;p17"/>
          <p:cNvSpPr/>
          <p:nvPr/>
        </p:nvSpPr>
        <p:spPr>
          <a:xfrm flipH="1" rot="-5148695">
            <a:off x="5659276" y="3269266"/>
            <a:ext cx="873450" cy="1801449"/>
          </a:xfrm>
          <a:prstGeom prst="arc">
            <a:avLst>
              <a:gd fmla="val 16200000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48" name="Google Shape;348;p17"/>
          <p:cNvSpPr txBox="1"/>
          <p:nvPr/>
        </p:nvSpPr>
        <p:spPr>
          <a:xfrm>
            <a:off x="6557059" y="4429572"/>
            <a:ext cx="1917241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simple past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bg>
      <p:bgPr>
        <a:solidFill>
          <a:schemeClr val="lt1"/>
        </a:solidFill>
      </p:bgPr>
    </p:bg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18"/>
          <p:cNvSpPr/>
          <p:nvPr/>
        </p:nvSpPr>
        <p:spPr>
          <a:xfrm>
            <a:off x="574001" y="229882"/>
            <a:ext cx="5207071" cy="62085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Use of Present Perfect</a:t>
            </a:r>
            <a:endParaRPr/>
          </a:p>
        </p:txBody>
      </p:sp>
      <p:sp>
        <p:nvSpPr>
          <p:cNvPr id="354" name="Google Shape;354;p18"/>
          <p:cNvSpPr txBox="1"/>
          <p:nvPr/>
        </p:nvSpPr>
        <p:spPr>
          <a:xfrm>
            <a:off x="574001" y="1086786"/>
            <a:ext cx="9278834" cy="4949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wentieth Century"/>
              <a:buAutoNum type="arabicPeriod" startAt="3"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 talk about an event that started in the past and is still happening now, e.g.</a:t>
            </a:r>
            <a:endParaRPr/>
          </a:p>
        </p:txBody>
      </p:sp>
      <p:sp>
        <p:nvSpPr>
          <p:cNvPr id="355" name="Google Shape;355;p18"/>
          <p:cNvSpPr/>
          <p:nvPr/>
        </p:nvSpPr>
        <p:spPr>
          <a:xfrm>
            <a:off x="1586573" y="1581737"/>
            <a:ext cx="4194499" cy="596409"/>
          </a:xfrm>
          <a:prstGeom prst="roundRect">
            <a:avLst>
              <a:gd fmla="val 16667" name="adj"/>
            </a:avLst>
          </a:prstGeom>
          <a:solidFill>
            <a:srgbClr val="D0EEF9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 </a:t>
            </a:r>
            <a:r>
              <a:rPr b="1" lang="en-US" sz="20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have been </a:t>
            </a: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 lecturer since 2005.</a:t>
            </a:r>
            <a:endParaRPr/>
          </a:p>
        </p:txBody>
      </p:sp>
      <p:sp>
        <p:nvSpPr>
          <p:cNvPr id="356" name="Google Shape;356;p18"/>
          <p:cNvSpPr/>
          <p:nvPr/>
        </p:nvSpPr>
        <p:spPr>
          <a:xfrm>
            <a:off x="1579002" y="4128794"/>
            <a:ext cx="6515222" cy="592883"/>
          </a:xfrm>
          <a:prstGeom prst="roundRect">
            <a:avLst>
              <a:gd fmla="val 16667" name="adj"/>
            </a:avLst>
          </a:prstGeom>
          <a:solidFill>
            <a:srgbClr val="D0EEF9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Korean pop culture </a:t>
            </a:r>
            <a:r>
              <a:rPr b="1" lang="en-US" sz="20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has gained </a:t>
            </a: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its popularity since 2014.</a:t>
            </a:r>
            <a:endParaRPr/>
          </a:p>
        </p:txBody>
      </p:sp>
      <p:sp>
        <p:nvSpPr>
          <p:cNvPr id="357" name="Google Shape;357;p18"/>
          <p:cNvSpPr txBox="1"/>
          <p:nvPr/>
        </p:nvSpPr>
        <p:spPr>
          <a:xfrm>
            <a:off x="1007528" y="1658616"/>
            <a:ext cx="447467" cy="5584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58" name="Google Shape;358;p18"/>
          <p:cNvSpPr/>
          <p:nvPr/>
        </p:nvSpPr>
        <p:spPr>
          <a:xfrm>
            <a:off x="4836613" y="2802272"/>
            <a:ext cx="3440892" cy="596409"/>
          </a:xfrm>
          <a:prstGeom prst="roundRect">
            <a:avLst>
              <a:gd fmla="val 16667" name="adj"/>
            </a:avLst>
          </a:prstGeom>
          <a:solidFill>
            <a:srgbClr val="D0EEF9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 </a:t>
            </a:r>
            <a:r>
              <a:rPr b="1" lang="en-US" sz="20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became</a:t>
            </a:r>
            <a:r>
              <a:rPr b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 lecturer in 2005.</a:t>
            </a:r>
            <a:endParaRPr/>
          </a:p>
        </p:txBody>
      </p:sp>
      <p:sp>
        <p:nvSpPr>
          <p:cNvPr id="359" name="Google Shape;359;p18"/>
          <p:cNvSpPr txBox="1"/>
          <p:nvPr/>
        </p:nvSpPr>
        <p:spPr>
          <a:xfrm>
            <a:off x="3124115" y="2885123"/>
            <a:ext cx="1405009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Compare: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0" name="Google Shape;360;p18"/>
          <p:cNvSpPr txBox="1"/>
          <p:nvPr/>
        </p:nvSpPr>
        <p:spPr>
          <a:xfrm>
            <a:off x="3948035" y="2286789"/>
            <a:ext cx="2813375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perfect simple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1" name="Google Shape;361;p18"/>
          <p:cNvSpPr/>
          <p:nvPr/>
        </p:nvSpPr>
        <p:spPr>
          <a:xfrm flipH="1" rot="-4880856">
            <a:off x="3209523" y="1266770"/>
            <a:ext cx="696877" cy="1822752"/>
          </a:xfrm>
          <a:prstGeom prst="arc">
            <a:avLst>
              <a:gd fmla="val 16200000" name="adj1"/>
              <a:gd fmla="val 3001604" name="adj2"/>
            </a:avLst>
          </a:prstGeom>
          <a:noFill/>
          <a:ln cap="flat" cmpd="sng" w="28575">
            <a:solidFill>
              <a:srgbClr val="0432FF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62" name="Google Shape;362;p18"/>
          <p:cNvSpPr/>
          <p:nvPr/>
        </p:nvSpPr>
        <p:spPr>
          <a:xfrm flipH="1" rot="-5148695">
            <a:off x="5848213" y="2402891"/>
            <a:ext cx="873450" cy="1801449"/>
          </a:xfrm>
          <a:prstGeom prst="arc">
            <a:avLst>
              <a:gd fmla="val 16200000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63" name="Google Shape;363;p18"/>
          <p:cNvSpPr txBox="1"/>
          <p:nvPr/>
        </p:nvSpPr>
        <p:spPr>
          <a:xfrm>
            <a:off x="6761410" y="3483458"/>
            <a:ext cx="1917241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simple past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4" name="Google Shape;364;p18"/>
          <p:cNvSpPr txBox="1"/>
          <p:nvPr/>
        </p:nvSpPr>
        <p:spPr>
          <a:xfrm>
            <a:off x="1007528" y="4159902"/>
            <a:ext cx="447467" cy="5584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5" name="Google Shape;365;p18"/>
          <p:cNvSpPr/>
          <p:nvPr/>
        </p:nvSpPr>
        <p:spPr>
          <a:xfrm>
            <a:off x="2032856" y="5489902"/>
            <a:ext cx="5861893" cy="592883"/>
          </a:xfrm>
          <a:prstGeom prst="roundRect">
            <a:avLst>
              <a:gd fmla="val 16667" name="adj"/>
            </a:avLst>
          </a:prstGeom>
          <a:solidFill>
            <a:srgbClr val="D0EEF9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Korean pop culture </a:t>
            </a:r>
            <a:r>
              <a:rPr b="1" lang="en-US" sz="20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gained</a:t>
            </a:r>
            <a:r>
              <a:rPr b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its popularity in 2014.</a:t>
            </a:r>
            <a:endParaRPr/>
          </a:p>
        </p:txBody>
      </p:sp>
      <p:sp>
        <p:nvSpPr>
          <p:cNvPr id="366" name="Google Shape;366;p18"/>
          <p:cNvSpPr txBox="1"/>
          <p:nvPr/>
        </p:nvSpPr>
        <p:spPr>
          <a:xfrm>
            <a:off x="5360399" y="4832861"/>
            <a:ext cx="2813375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perfect simple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67" name="Google Shape;367;p18"/>
          <p:cNvSpPr/>
          <p:nvPr/>
        </p:nvSpPr>
        <p:spPr>
          <a:xfrm flipH="1" rot="-4880856">
            <a:off x="4798768" y="3762230"/>
            <a:ext cx="696877" cy="1822752"/>
          </a:xfrm>
          <a:prstGeom prst="arc">
            <a:avLst>
              <a:gd fmla="val 16200000" name="adj1"/>
              <a:gd fmla="val 3001604" name="adj2"/>
            </a:avLst>
          </a:prstGeom>
          <a:noFill/>
          <a:ln cap="flat" cmpd="sng" w="28575">
            <a:solidFill>
              <a:srgbClr val="0432FF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68" name="Google Shape;368;p18"/>
          <p:cNvSpPr/>
          <p:nvPr/>
        </p:nvSpPr>
        <p:spPr>
          <a:xfrm flipH="1" rot="-5148695">
            <a:off x="5125749" y="5131067"/>
            <a:ext cx="873450" cy="1801449"/>
          </a:xfrm>
          <a:prstGeom prst="arc">
            <a:avLst>
              <a:gd fmla="val 16200000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69" name="Google Shape;369;p18"/>
          <p:cNvSpPr txBox="1"/>
          <p:nvPr/>
        </p:nvSpPr>
        <p:spPr>
          <a:xfrm>
            <a:off x="5977508" y="6190745"/>
            <a:ext cx="1917241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simple past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70" name="Google Shape;370;p18"/>
          <p:cNvSpPr txBox="1"/>
          <p:nvPr/>
        </p:nvSpPr>
        <p:spPr>
          <a:xfrm>
            <a:off x="627847" y="5563789"/>
            <a:ext cx="1405009" cy="4307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76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Twentieth Century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Compare: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19"/>
          <p:cNvSpPr txBox="1"/>
          <p:nvPr/>
        </p:nvSpPr>
        <p:spPr>
          <a:xfrm>
            <a:off x="902614" y="2023261"/>
            <a:ext cx="10050959" cy="5016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Use “h</a:t>
            </a: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ave/ has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” followed by the past participle (V3) to form the present perfect. 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76" name="Google Shape;376;p19"/>
          <p:cNvSpPr/>
          <p:nvPr/>
        </p:nvSpPr>
        <p:spPr>
          <a:xfrm>
            <a:off x="902614" y="1000851"/>
            <a:ext cx="5207071" cy="62085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How to Form</a:t>
            </a:r>
            <a:endParaRPr/>
          </a:p>
        </p:txBody>
      </p:sp>
      <p:grpSp>
        <p:nvGrpSpPr>
          <p:cNvPr id="377" name="Google Shape;377;p19"/>
          <p:cNvGrpSpPr/>
          <p:nvPr/>
        </p:nvGrpSpPr>
        <p:grpSpPr>
          <a:xfrm>
            <a:off x="902614" y="2716706"/>
            <a:ext cx="10960685" cy="1753402"/>
            <a:chOff x="574001" y="2330943"/>
            <a:chExt cx="10960685" cy="1753402"/>
          </a:xfrm>
        </p:grpSpPr>
        <p:grpSp>
          <p:nvGrpSpPr>
            <p:cNvPr id="378" name="Google Shape;378;p19"/>
            <p:cNvGrpSpPr/>
            <p:nvPr/>
          </p:nvGrpSpPr>
          <p:grpSpPr>
            <a:xfrm>
              <a:off x="574001" y="2330943"/>
              <a:ext cx="10960685" cy="1753402"/>
              <a:chOff x="1060384" y="1918621"/>
              <a:chExt cx="10327490" cy="1753402"/>
            </a:xfrm>
          </p:grpSpPr>
          <p:grpSp>
            <p:nvGrpSpPr>
              <p:cNvPr id="379" name="Google Shape;379;p19"/>
              <p:cNvGrpSpPr/>
              <p:nvPr/>
            </p:nvGrpSpPr>
            <p:grpSpPr>
              <a:xfrm>
                <a:off x="1060384" y="1918621"/>
                <a:ext cx="10327490" cy="1753402"/>
                <a:chOff x="517866" y="2618999"/>
                <a:chExt cx="10327490" cy="1753402"/>
              </a:xfrm>
            </p:grpSpPr>
            <p:sp>
              <p:nvSpPr>
                <p:cNvPr id="380" name="Google Shape;380;p19"/>
                <p:cNvSpPr/>
                <p:nvPr/>
              </p:nvSpPr>
              <p:spPr>
                <a:xfrm>
                  <a:off x="517866" y="3248881"/>
                  <a:ext cx="4063407" cy="561760"/>
                </a:xfrm>
                <a:prstGeom prst="roundRect">
                  <a:avLst>
                    <a:gd fmla="val 16667" name="adj"/>
                  </a:avLst>
                </a:prstGeom>
                <a:solidFill>
                  <a:srgbClr val="E6EFF4"/>
                </a:solidFill>
                <a:ln cap="flat" cmpd="sng" w="9525">
                  <a:solidFill>
                    <a:schemeClr val="accent2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2000">
                      <a:solidFill>
                        <a:schemeClr val="dk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I/ You/ We/ They/ Rambu and Umbu</a:t>
                  </a:r>
                  <a:endParaRPr sz="2000">
                    <a:solidFill>
                      <a:schemeClr val="dk1"/>
                    </a:solidFill>
                    <a:latin typeface="Cambria"/>
                    <a:ea typeface="Cambria"/>
                    <a:cs typeface="Cambria"/>
                    <a:sym typeface="Cambria"/>
                  </a:endParaRPr>
                </a:p>
              </p:txBody>
            </p:sp>
            <p:sp>
              <p:nvSpPr>
                <p:cNvPr id="381" name="Google Shape;381;p19"/>
                <p:cNvSpPr/>
                <p:nvPr/>
              </p:nvSpPr>
              <p:spPr>
                <a:xfrm>
                  <a:off x="517866" y="2618999"/>
                  <a:ext cx="4063407" cy="629881"/>
                </a:xfrm>
                <a:prstGeom prst="roundRect">
                  <a:avLst>
                    <a:gd fmla="val 16667" name="adj"/>
                  </a:avLst>
                </a:prstGeom>
                <a:solidFill>
                  <a:schemeClr val="accent1"/>
                </a:solidFill>
                <a:ln cap="flat" cmpd="sng" w="15875">
                  <a:solidFill>
                    <a:srgbClr val="0B4960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2000">
                      <a:solidFill>
                        <a:schemeClr val="lt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SUBJECT</a:t>
                  </a:r>
                  <a:endParaRPr/>
                </a:p>
              </p:txBody>
            </p:sp>
            <p:sp>
              <p:nvSpPr>
                <p:cNvPr id="382" name="Google Shape;382;p19"/>
                <p:cNvSpPr/>
                <p:nvPr/>
              </p:nvSpPr>
              <p:spPr>
                <a:xfrm>
                  <a:off x="6180896" y="3261865"/>
                  <a:ext cx="1608524" cy="1110536"/>
                </a:xfrm>
                <a:prstGeom prst="roundRect">
                  <a:avLst>
                    <a:gd fmla="val 16667" name="adj"/>
                  </a:avLst>
                </a:prstGeom>
                <a:solidFill>
                  <a:srgbClr val="E6EFF4"/>
                </a:solidFill>
                <a:ln cap="flat" cmpd="sng" w="9525">
                  <a:solidFill>
                    <a:schemeClr val="accent2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2000">
                      <a:solidFill>
                        <a:schemeClr val="dk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finished</a:t>
                  </a:r>
                  <a:endParaRPr/>
                </a:p>
              </p:txBody>
            </p:sp>
            <p:sp>
              <p:nvSpPr>
                <p:cNvPr id="383" name="Google Shape;383;p19"/>
                <p:cNvSpPr/>
                <p:nvPr/>
              </p:nvSpPr>
              <p:spPr>
                <a:xfrm>
                  <a:off x="6188438" y="2618999"/>
                  <a:ext cx="1608524" cy="655848"/>
                </a:xfrm>
                <a:prstGeom prst="roundRect">
                  <a:avLst>
                    <a:gd fmla="val 16667" name="adj"/>
                  </a:avLst>
                </a:prstGeom>
                <a:solidFill>
                  <a:schemeClr val="accent1"/>
                </a:solidFill>
                <a:ln cap="flat" cmpd="sng" w="15875">
                  <a:solidFill>
                    <a:srgbClr val="0B4960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2000">
                      <a:solidFill>
                        <a:schemeClr val="lt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PAST PARTICIPLE</a:t>
                  </a:r>
                  <a:endParaRPr/>
                </a:p>
              </p:txBody>
            </p:sp>
            <p:sp>
              <p:nvSpPr>
                <p:cNvPr id="384" name="Google Shape;384;p19"/>
                <p:cNvSpPr/>
                <p:nvPr/>
              </p:nvSpPr>
              <p:spPr>
                <a:xfrm>
                  <a:off x="7804502" y="3261865"/>
                  <a:ext cx="3040854" cy="1110536"/>
                </a:xfrm>
                <a:prstGeom prst="roundRect">
                  <a:avLst>
                    <a:gd fmla="val 16667" name="adj"/>
                  </a:avLst>
                </a:prstGeom>
                <a:solidFill>
                  <a:srgbClr val="E6EFF4"/>
                </a:solidFill>
                <a:ln cap="flat" cmpd="sng" w="9525">
                  <a:solidFill>
                    <a:schemeClr val="accent2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2000">
                      <a:solidFill>
                        <a:schemeClr val="dk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the project.</a:t>
                  </a:r>
                  <a:endParaRPr/>
                </a:p>
              </p:txBody>
            </p:sp>
            <p:sp>
              <p:nvSpPr>
                <p:cNvPr id="385" name="Google Shape;385;p19"/>
                <p:cNvSpPr/>
                <p:nvPr/>
              </p:nvSpPr>
              <p:spPr>
                <a:xfrm>
                  <a:off x="7796961" y="2618999"/>
                  <a:ext cx="3040854" cy="655848"/>
                </a:xfrm>
                <a:prstGeom prst="roundRect">
                  <a:avLst>
                    <a:gd fmla="val 16667" name="adj"/>
                  </a:avLst>
                </a:prstGeom>
                <a:solidFill>
                  <a:schemeClr val="accent1"/>
                </a:solidFill>
                <a:ln cap="flat" cmpd="sng" w="15875">
                  <a:solidFill>
                    <a:srgbClr val="0B4960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2000">
                      <a:solidFill>
                        <a:schemeClr val="lt1"/>
                      </a:solidFill>
                      <a:latin typeface="Cambria"/>
                      <a:ea typeface="Cambria"/>
                      <a:cs typeface="Cambria"/>
                      <a:sym typeface="Cambria"/>
                    </a:rPr>
                    <a:t>REST OF SENTENCE</a:t>
                  </a:r>
                  <a:endParaRPr/>
                </a:p>
              </p:txBody>
            </p:sp>
          </p:grpSp>
          <p:sp>
            <p:nvSpPr>
              <p:cNvPr id="386" name="Google Shape;386;p19"/>
              <p:cNvSpPr/>
              <p:nvPr/>
            </p:nvSpPr>
            <p:spPr>
              <a:xfrm>
                <a:off x="5114891" y="2548504"/>
                <a:ext cx="1608524" cy="561760"/>
              </a:xfrm>
              <a:prstGeom prst="roundRect">
                <a:avLst>
                  <a:gd fmla="val 16667" name="adj"/>
                </a:avLst>
              </a:prstGeom>
              <a:solidFill>
                <a:srgbClr val="E6EFF4"/>
              </a:solidFill>
              <a:ln cap="flat" cmpd="sng" w="9525">
                <a:solidFill>
                  <a:schemeClr val="accent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have (not)</a:t>
                </a:r>
                <a:endParaRPr/>
              </a:p>
            </p:txBody>
          </p:sp>
          <p:sp>
            <p:nvSpPr>
              <p:cNvPr id="387" name="Google Shape;387;p19"/>
              <p:cNvSpPr/>
              <p:nvPr/>
            </p:nvSpPr>
            <p:spPr>
              <a:xfrm>
                <a:off x="5114892" y="1918622"/>
                <a:ext cx="1617423" cy="629881"/>
              </a:xfrm>
              <a:prstGeom prst="roundRect">
                <a:avLst>
                  <a:gd fmla="val 16667" name="adj"/>
                </a:avLst>
              </a:prstGeom>
              <a:solidFill>
                <a:schemeClr val="accent1"/>
              </a:solidFill>
              <a:ln cap="flat" cmpd="sng" w="15875">
                <a:solidFill>
                  <a:srgbClr val="0B496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lt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HAVE/ HAS NOT</a:t>
                </a:r>
                <a:endParaRPr/>
              </a:p>
            </p:txBody>
          </p:sp>
        </p:grpSp>
        <p:sp>
          <p:nvSpPr>
            <p:cNvPr id="388" name="Google Shape;388;p19"/>
            <p:cNvSpPr/>
            <p:nvPr/>
          </p:nvSpPr>
          <p:spPr>
            <a:xfrm>
              <a:off x="574002" y="3550366"/>
              <a:ext cx="4312540" cy="533979"/>
            </a:xfrm>
            <a:prstGeom prst="roundRect">
              <a:avLst>
                <a:gd fmla="val 16667" name="adj"/>
              </a:avLst>
            </a:prstGeom>
            <a:solidFill>
              <a:srgbClr val="E6EFF4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He/ She/ It/ Rambu</a:t>
              </a:r>
              <a:endParaRPr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389" name="Google Shape;389;p19"/>
            <p:cNvSpPr/>
            <p:nvPr/>
          </p:nvSpPr>
          <p:spPr>
            <a:xfrm>
              <a:off x="4885100" y="3522585"/>
              <a:ext cx="1707145" cy="561760"/>
            </a:xfrm>
            <a:prstGeom prst="roundRect">
              <a:avLst>
                <a:gd fmla="val 16667" name="adj"/>
              </a:avLst>
            </a:prstGeom>
            <a:solidFill>
              <a:srgbClr val="E6EFF4"/>
            </a:solidFill>
            <a:ln cap="flat" cmpd="sng" w="9525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has (not)</a:t>
              </a:r>
              <a:endParaRPr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20"/>
          <p:cNvSpPr txBox="1"/>
          <p:nvPr/>
        </p:nvSpPr>
        <p:spPr>
          <a:xfrm>
            <a:off x="897660" y="1841142"/>
            <a:ext cx="6451573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Examples of irregular past participles:</a:t>
            </a:r>
            <a:endParaRPr/>
          </a:p>
        </p:txBody>
      </p:sp>
      <p:sp>
        <p:nvSpPr>
          <p:cNvPr id="395" name="Google Shape;395;p20"/>
          <p:cNvSpPr txBox="1"/>
          <p:nvPr/>
        </p:nvSpPr>
        <p:spPr>
          <a:xfrm>
            <a:off x="926448" y="2500891"/>
            <a:ext cx="759416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have</a:t>
            </a:r>
            <a:endParaRPr/>
          </a:p>
        </p:txBody>
      </p:sp>
      <p:sp>
        <p:nvSpPr>
          <p:cNvPr id="396" name="Google Shape;396;p20"/>
          <p:cNvSpPr/>
          <p:nvPr/>
        </p:nvSpPr>
        <p:spPr>
          <a:xfrm>
            <a:off x="926447" y="3175731"/>
            <a:ext cx="759417" cy="71657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97" name="Google Shape;397;p20"/>
          <p:cNvSpPr txBox="1"/>
          <p:nvPr/>
        </p:nvSpPr>
        <p:spPr>
          <a:xfrm>
            <a:off x="789874" y="4230107"/>
            <a:ext cx="883404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had</a:t>
            </a:r>
            <a:endParaRPr/>
          </a:p>
        </p:txBody>
      </p:sp>
      <p:sp>
        <p:nvSpPr>
          <p:cNvPr id="398" name="Google Shape;398;p20"/>
          <p:cNvSpPr txBox="1"/>
          <p:nvPr/>
        </p:nvSpPr>
        <p:spPr>
          <a:xfrm>
            <a:off x="2349708" y="2500891"/>
            <a:ext cx="593214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be</a:t>
            </a:r>
            <a:endParaRPr/>
          </a:p>
        </p:txBody>
      </p:sp>
      <p:sp>
        <p:nvSpPr>
          <p:cNvPr id="399" name="Google Shape;399;p20"/>
          <p:cNvSpPr txBox="1"/>
          <p:nvPr/>
        </p:nvSpPr>
        <p:spPr>
          <a:xfrm>
            <a:off x="1744255" y="4230107"/>
            <a:ext cx="1661426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been</a:t>
            </a:r>
            <a:endParaRPr/>
          </a:p>
        </p:txBody>
      </p:sp>
      <p:sp>
        <p:nvSpPr>
          <p:cNvPr id="400" name="Google Shape;400;p20"/>
          <p:cNvSpPr txBox="1"/>
          <p:nvPr/>
        </p:nvSpPr>
        <p:spPr>
          <a:xfrm>
            <a:off x="3696174" y="2498398"/>
            <a:ext cx="593214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say</a:t>
            </a:r>
            <a:endParaRPr/>
          </a:p>
        </p:txBody>
      </p:sp>
      <p:sp>
        <p:nvSpPr>
          <p:cNvPr id="401" name="Google Shape;401;p20"/>
          <p:cNvSpPr txBox="1"/>
          <p:nvPr/>
        </p:nvSpPr>
        <p:spPr>
          <a:xfrm>
            <a:off x="4902156" y="2498398"/>
            <a:ext cx="593214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do</a:t>
            </a:r>
            <a:endParaRPr/>
          </a:p>
        </p:txBody>
      </p:sp>
      <p:sp>
        <p:nvSpPr>
          <p:cNvPr id="402" name="Google Shape;402;p20"/>
          <p:cNvSpPr txBox="1"/>
          <p:nvPr/>
        </p:nvSpPr>
        <p:spPr>
          <a:xfrm>
            <a:off x="5979548" y="2498398"/>
            <a:ext cx="736949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give</a:t>
            </a:r>
            <a:endParaRPr/>
          </a:p>
        </p:txBody>
      </p:sp>
      <p:sp>
        <p:nvSpPr>
          <p:cNvPr id="403" name="Google Shape;403;p20"/>
          <p:cNvSpPr txBox="1"/>
          <p:nvPr/>
        </p:nvSpPr>
        <p:spPr>
          <a:xfrm>
            <a:off x="6840481" y="2498398"/>
            <a:ext cx="1035803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come</a:t>
            </a:r>
            <a:endParaRPr/>
          </a:p>
        </p:txBody>
      </p:sp>
      <p:sp>
        <p:nvSpPr>
          <p:cNvPr id="404" name="Google Shape;404;p20"/>
          <p:cNvSpPr txBox="1"/>
          <p:nvPr/>
        </p:nvSpPr>
        <p:spPr>
          <a:xfrm>
            <a:off x="8233336" y="2498398"/>
            <a:ext cx="1035803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make</a:t>
            </a:r>
            <a:endParaRPr/>
          </a:p>
        </p:txBody>
      </p:sp>
      <p:sp>
        <p:nvSpPr>
          <p:cNvPr id="405" name="Google Shape;405;p20"/>
          <p:cNvSpPr txBox="1"/>
          <p:nvPr/>
        </p:nvSpPr>
        <p:spPr>
          <a:xfrm>
            <a:off x="9362128" y="2498398"/>
            <a:ext cx="677602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buy</a:t>
            </a:r>
            <a:endParaRPr/>
          </a:p>
        </p:txBody>
      </p:sp>
      <p:sp>
        <p:nvSpPr>
          <p:cNvPr id="406" name="Google Shape;406;p20"/>
          <p:cNvSpPr txBox="1"/>
          <p:nvPr/>
        </p:nvSpPr>
        <p:spPr>
          <a:xfrm>
            <a:off x="10699297" y="2498398"/>
            <a:ext cx="593214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go</a:t>
            </a:r>
            <a:endParaRPr/>
          </a:p>
        </p:txBody>
      </p:sp>
      <p:sp>
        <p:nvSpPr>
          <p:cNvPr id="407" name="Google Shape;407;p20"/>
          <p:cNvSpPr txBox="1"/>
          <p:nvPr/>
        </p:nvSpPr>
        <p:spPr>
          <a:xfrm>
            <a:off x="3700161" y="4230107"/>
            <a:ext cx="846572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said</a:t>
            </a:r>
            <a:endParaRPr/>
          </a:p>
        </p:txBody>
      </p:sp>
      <p:sp>
        <p:nvSpPr>
          <p:cNvPr id="408" name="Google Shape;408;p20"/>
          <p:cNvSpPr txBox="1"/>
          <p:nvPr/>
        </p:nvSpPr>
        <p:spPr>
          <a:xfrm>
            <a:off x="4819276" y="4230107"/>
            <a:ext cx="846572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done</a:t>
            </a:r>
            <a:endParaRPr/>
          </a:p>
        </p:txBody>
      </p:sp>
      <p:sp>
        <p:nvSpPr>
          <p:cNvPr id="409" name="Google Shape;409;p20"/>
          <p:cNvSpPr txBox="1"/>
          <p:nvPr/>
        </p:nvSpPr>
        <p:spPr>
          <a:xfrm>
            <a:off x="5896090" y="4230107"/>
            <a:ext cx="846572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given</a:t>
            </a:r>
            <a:endParaRPr/>
          </a:p>
        </p:txBody>
      </p:sp>
      <p:sp>
        <p:nvSpPr>
          <p:cNvPr id="410" name="Google Shape;410;p20"/>
          <p:cNvSpPr txBox="1"/>
          <p:nvPr/>
        </p:nvSpPr>
        <p:spPr>
          <a:xfrm>
            <a:off x="7029712" y="4230107"/>
            <a:ext cx="846572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come</a:t>
            </a:r>
            <a:endParaRPr/>
          </a:p>
        </p:txBody>
      </p:sp>
      <p:sp>
        <p:nvSpPr>
          <p:cNvPr id="411" name="Google Shape;411;p20"/>
          <p:cNvSpPr txBox="1"/>
          <p:nvPr/>
        </p:nvSpPr>
        <p:spPr>
          <a:xfrm>
            <a:off x="8214183" y="4230107"/>
            <a:ext cx="846572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made</a:t>
            </a:r>
            <a:endParaRPr/>
          </a:p>
        </p:txBody>
      </p:sp>
      <p:sp>
        <p:nvSpPr>
          <p:cNvPr id="412" name="Google Shape;412;p20"/>
          <p:cNvSpPr txBox="1"/>
          <p:nvPr/>
        </p:nvSpPr>
        <p:spPr>
          <a:xfrm>
            <a:off x="9184655" y="4230107"/>
            <a:ext cx="1035802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bought</a:t>
            </a:r>
            <a:endParaRPr/>
          </a:p>
        </p:txBody>
      </p:sp>
      <p:sp>
        <p:nvSpPr>
          <p:cNvPr id="413" name="Google Shape;413;p20"/>
          <p:cNvSpPr txBox="1"/>
          <p:nvPr/>
        </p:nvSpPr>
        <p:spPr>
          <a:xfrm>
            <a:off x="10445939" y="4230107"/>
            <a:ext cx="846572" cy="3975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gone</a:t>
            </a:r>
            <a:endParaRPr/>
          </a:p>
        </p:txBody>
      </p:sp>
      <p:sp>
        <p:nvSpPr>
          <p:cNvPr id="414" name="Google Shape;414;p20"/>
          <p:cNvSpPr/>
          <p:nvPr/>
        </p:nvSpPr>
        <p:spPr>
          <a:xfrm>
            <a:off x="2195259" y="3175730"/>
            <a:ext cx="759417" cy="71657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15" name="Google Shape;415;p20"/>
          <p:cNvSpPr/>
          <p:nvPr/>
        </p:nvSpPr>
        <p:spPr>
          <a:xfrm>
            <a:off x="3601750" y="3126164"/>
            <a:ext cx="759417" cy="71657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16" name="Google Shape;416;p20"/>
          <p:cNvSpPr/>
          <p:nvPr/>
        </p:nvSpPr>
        <p:spPr>
          <a:xfrm>
            <a:off x="4824071" y="3126163"/>
            <a:ext cx="759417" cy="71657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17" name="Google Shape;417;p20"/>
          <p:cNvSpPr/>
          <p:nvPr/>
        </p:nvSpPr>
        <p:spPr>
          <a:xfrm>
            <a:off x="5957080" y="3100457"/>
            <a:ext cx="759417" cy="71657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18" name="Google Shape;418;p20"/>
          <p:cNvSpPr/>
          <p:nvPr/>
        </p:nvSpPr>
        <p:spPr>
          <a:xfrm>
            <a:off x="7026686" y="3112594"/>
            <a:ext cx="759417" cy="71657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19" name="Google Shape;419;p20"/>
          <p:cNvSpPr/>
          <p:nvPr/>
        </p:nvSpPr>
        <p:spPr>
          <a:xfrm>
            <a:off x="8214183" y="3100457"/>
            <a:ext cx="759417" cy="71657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20" name="Google Shape;420;p20"/>
          <p:cNvSpPr/>
          <p:nvPr/>
        </p:nvSpPr>
        <p:spPr>
          <a:xfrm>
            <a:off x="9315686" y="3100456"/>
            <a:ext cx="759417" cy="71657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21" name="Google Shape;421;p20"/>
          <p:cNvSpPr/>
          <p:nvPr/>
        </p:nvSpPr>
        <p:spPr>
          <a:xfrm>
            <a:off x="10471286" y="3100455"/>
            <a:ext cx="759417" cy="716575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22" name="Google Shape;422;p20"/>
          <p:cNvSpPr/>
          <p:nvPr/>
        </p:nvSpPr>
        <p:spPr>
          <a:xfrm>
            <a:off x="888929" y="868797"/>
            <a:ext cx="5207071" cy="745768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Past Participles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21"/>
          <p:cNvSpPr txBox="1"/>
          <p:nvPr/>
        </p:nvSpPr>
        <p:spPr>
          <a:xfrm>
            <a:off x="1085463" y="1633001"/>
            <a:ext cx="10544562" cy="8590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It is important not to mix up past simple forms with past participles (Hall &amp; Barduhn, 2016)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28" name="Google Shape;428;p21"/>
          <p:cNvSpPr/>
          <p:nvPr/>
        </p:nvSpPr>
        <p:spPr>
          <a:xfrm>
            <a:off x="6314781" y="2326928"/>
            <a:ext cx="5315244" cy="714919"/>
          </a:xfrm>
          <a:prstGeom prst="roundRect">
            <a:avLst>
              <a:gd fmla="val 16667" name="adj"/>
            </a:avLst>
          </a:prstGeom>
          <a:solidFill>
            <a:srgbClr val="CFE6F6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This is the past simple form of “</a:t>
            </a:r>
            <a:r>
              <a:rPr i="1"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begin</a:t>
            </a: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,” and shouldn’t be used in perfect tenses. </a:t>
            </a:r>
            <a:endParaRPr/>
          </a:p>
        </p:txBody>
      </p:sp>
      <p:cxnSp>
        <p:nvCxnSpPr>
          <p:cNvPr id="429" name="Google Shape;429;p21"/>
          <p:cNvCxnSpPr>
            <a:stCxn id="430" idx="0"/>
            <a:endCxn id="428" idx="1"/>
          </p:cNvCxnSpPr>
          <p:nvPr/>
        </p:nvCxnSpPr>
        <p:spPr>
          <a:xfrm rot="-5400000">
            <a:off x="5786748" y="2753932"/>
            <a:ext cx="597600" cy="458400"/>
          </a:xfrm>
          <a:prstGeom prst="curvedConnector2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sm" w="sm" type="none"/>
            <a:tailEnd len="med" w="med" type="triangle"/>
          </a:ln>
        </p:spPr>
      </p:cxnSp>
      <p:grpSp>
        <p:nvGrpSpPr>
          <p:cNvPr id="431" name="Google Shape;431;p21"/>
          <p:cNvGrpSpPr/>
          <p:nvPr/>
        </p:nvGrpSpPr>
        <p:grpSpPr>
          <a:xfrm>
            <a:off x="2000333" y="3248649"/>
            <a:ext cx="4670795" cy="490751"/>
            <a:chOff x="914400" y="3948629"/>
            <a:chExt cx="5145408" cy="913520"/>
          </a:xfrm>
        </p:grpSpPr>
        <p:grpSp>
          <p:nvGrpSpPr>
            <p:cNvPr id="432" name="Google Shape;432;p21"/>
            <p:cNvGrpSpPr/>
            <p:nvPr/>
          </p:nvGrpSpPr>
          <p:grpSpPr>
            <a:xfrm>
              <a:off x="914400" y="3948629"/>
              <a:ext cx="3405069" cy="911791"/>
              <a:chOff x="387826" y="3221986"/>
              <a:chExt cx="3033170" cy="911791"/>
            </a:xfrm>
          </p:grpSpPr>
          <p:sp>
            <p:nvSpPr>
              <p:cNvPr id="433" name="Google Shape;433;p21"/>
              <p:cNvSpPr/>
              <p:nvPr/>
            </p:nvSpPr>
            <p:spPr>
              <a:xfrm>
                <a:off x="387826" y="3221986"/>
                <a:ext cx="2007641" cy="851567"/>
              </a:xfrm>
              <a:prstGeom prst="roundRect">
                <a:avLst>
                  <a:gd fmla="val 16667" name="adj"/>
                </a:avLst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100">
                    <a:solidFill>
                      <a:schemeClr val="dk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The seminar</a:t>
                </a:r>
                <a:endParaRPr/>
              </a:p>
            </p:txBody>
          </p:sp>
          <p:sp>
            <p:nvSpPr>
              <p:cNvPr id="434" name="Google Shape;434;p21"/>
              <p:cNvSpPr/>
              <p:nvPr/>
            </p:nvSpPr>
            <p:spPr>
              <a:xfrm>
                <a:off x="2044051" y="3282210"/>
                <a:ext cx="1376945" cy="851567"/>
              </a:xfrm>
              <a:prstGeom prst="roundRect">
                <a:avLst>
                  <a:gd fmla="val 16667" name="adj"/>
                </a:avLst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100">
                    <a:solidFill>
                      <a:srgbClr val="0432FF"/>
                    </a:solidFill>
                    <a:highlight>
                      <a:srgbClr val="FFFF00"/>
                    </a:highlight>
                    <a:latin typeface="Cambria"/>
                    <a:ea typeface="Cambria"/>
                    <a:cs typeface="Cambria"/>
                    <a:sym typeface="Cambria"/>
                  </a:rPr>
                  <a:t>has</a:t>
                </a:r>
                <a:endParaRPr/>
              </a:p>
            </p:txBody>
          </p:sp>
        </p:grpSp>
        <p:sp>
          <p:nvSpPr>
            <p:cNvPr id="430" name="Google Shape;430;p21"/>
            <p:cNvSpPr/>
            <p:nvPr/>
          </p:nvSpPr>
          <p:spPr>
            <a:xfrm>
              <a:off x="4264663" y="4010584"/>
              <a:ext cx="1795145" cy="851565"/>
            </a:xfrm>
            <a:prstGeom prst="roundRect">
              <a:avLst>
                <a:gd fmla="val 16667" name="adj"/>
              </a:avLst>
            </a:prstGeom>
            <a:noFill/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100">
                  <a:solidFill>
                    <a:srgbClr val="FF0000"/>
                  </a:solidFill>
                  <a:highlight>
                    <a:srgbClr val="FFFF00"/>
                  </a:highlight>
                  <a:latin typeface="Cambria"/>
                  <a:ea typeface="Cambria"/>
                  <a:cs typeface="Cambria"/>
                  <a:sym typeface="Cambria"/>
                </a:rPr>
                <a:t>began</a:t>
              </a:r>
              <a:endParaRPr/>
            </a:p>
          </p:txBody>
        </p:sp>
      </p:grpSp>
      <p:sp>
        <p:nvSpPr>
          <p:cNvPr id="435" name="Google Shape;435;p21"/>
          <p:cNvSpPr/>
          <p:nvPr/>
        </p:nvSpPr>
        <p:spPr>
          <a:xfrm>
            <a:off x="6280297" y="4500325"/>
            <a:ext cx="4816800" cy="714900"/>
          </a:xfrm>
          <a:prstGeom prst="roundRect">
            <a:avLst>
              <a:gd fmla="val 16667" name="adj"/>
            </a:avLst>
          </a:prstGeom>
          <a:solidFill>
            <a:srgbClr val="CFE6F6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This is the past participle of “begin.” </a:t>
            </a:r>
            <a:endParaRPr/>
          </a:p>
        </p:txBody>
      </p:sp>
      <p:cxnSp>
        <p:nvCxnSpPr>
          <p:cNvPr id="436" name="Google Shape;436;p21"/>
          <p:cNvCxnSpPr>
            <a:stCxn id="437" idx="0"/>
            <a:endCxn id="435" idx="1"/>
          </p:cNvCxnSpPr>
          <p:nvPr/>
        </p:nvCxnSpPr>
        <p:spPr>
          <a:xfrm rot="-5400000">
            <a:off x="5375481" y="4752804"/>
            <a:ext cx="800100" cy="1009800"/>
          </a:xfrm>
          <a:prstGeom prst="curvedConnector2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sm" w="sm" type="none"/>
            <a:tailEnd len="med" w="med" type="triangle"/>
          </a:ln>
        </p:spPr>
      </p:cxnSp>
      <p:grpSp>
        <p:nvGrpSpPr>
          <p:cNvPr id="438" name="Google Shape;438;p21"/>
          <p:cNvGrpSpPr/>
          <p:nvPr/>
        </p:nvGrpSpPr>
        <p:grpSpPr>
          <a:xfrm>
            <a:off x="2129210" y="5650278"/>
            <a:ext cx="3645500" cy="464944"/>
            <a:chOff x="914400" y="3948627"/>
            <a:chExt cx="6491246" cy="865481"/>
          </a:xfrm>
        </p:grpSpPr>
        <p:grpSp>
          <p:nvGrpSpPr>
            <p:cNvPr id="439" name="Google Shape;439;p21"/>
            <p:cNvGrpSpPr/>
            <p:nvPr/>
          </p:nvGrpSpPr>
          <p:grpSpPr>
            <a:xfrm>
              <a:off x="914400" y="3948627"/>
              <a:ext cx="4828738" cy="851569"/>
              <a:chOff x="387826" y="3221984"/>
              <a:chExt cx="4301347" cy="851569"/>
            </a:xfrm>
          </p:grpSpPr>
          <p:sp>
            <p:nvSpPr>
              <p:cNvPr id="440" name="Google Shape;440;p21"/>
              <p:cNvSpPr/>
              <p:nvPr/>
            </p:nvSpPr>
            <p:spPr>
              <a:xfrm>
                <a:off x="387826" y="3221986"/>
                <a:ext cx="3190850" cy="851567"/>
              </a:xfrm>
              <a:prstGeom prst="roundRect">
                <a:avLst>
                  <a:gd fmla="val 16667" name="adj"/>
                </a:avLst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100">
                    <a:solidFill>
                      <a:schemeClr val="dk1"/>
                    </a:solidFill>
                    <a:latin typeface="Cambria"/>
                    <a:ea typeface="Cambria"/>
                    <a:cs typeface="Cambria"/>
                    <a:sym typeface="Cambria"/>
                  </a:rPr>
                  <a:t>The seminar</a:t>
                </a:r>
                <a:endParaRPr/>
              </a:p>
            </p:txBody>
          </p:sp>
          <p:sp>
            <p:nvSpPr>
              <p:cNvPr id="441" name="Google Shape;441;p21"/>
              <p:cNvSpPr/>
              <p:nvPr/>
            </p:nvSpPr>
            <p:spPr>
              <a:xfrm>
                <a:off x="3312228" y="3221984"/>
                <a:ext cx="1376945" cy="851567"/>
              </a:xfrm>
              <a:prstGeom prst="roundRect">
                <a:avLst>
                  <a:gd fmla="val 16667" name="adj"/>
                </a:avLst>
              </a:prstGeom>
              <a:noFill/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100">
                    <a:solidFill>
                      <a:srgbClr val="0432FF"/>
                    </a:solidFill>
                    <a:highlight>
                      <a:srgbClr val="FFFF00"/>
                    </a:highlight>
                    <a:latin typeface="Cambria"/>
                    <a:ea typeface="Cambria"/>
                    <a:cs typeface="Cambria"/>
                    <a:sym typeface="Cambria"/>
                  </a:rPr>
                  <a:t>had</a:t>
                </a:r>
                <a:endParaRPr/>
              </a:p>
            </p:txBody>
          </p:sp>
        </p:grpSp>
        <p:sp>
          <p:nvSpPr>
            <p:cNvPr id="437" name="Google Shape;437;p21"/>
            <p:cNvSpPr/>
            <p:nvPr/>
          </p:nvSpPr>
          <p:spPr>
            <a:xfrm>
              <a:off x="5610501" y="3962543"/>
              <a:ext cx="1795145" cy="851565"/>
            </a:xfrm>
            <a:prstGeom prst="roundRect">
              <a:avLst>
                <a:gd fmla="val 16667" name="adj"/>
              </a:avLst>
            </a:prstGeom>
            <a:noFill/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100">
                  <a:solidFill>
                    <a:srgbClr val="00B050"/>
                  </a:solidFill>
                  <a:highlight>
                    <a:srgbClr val="FFFF00"/>
                  </a:highlight>
                  <a:latin typeface="Cambria"/>
                  <a:ea typeface="Cambria"/>
                  <a:cs typeface="Cambria"/>
                  <a:sym typeface="Cambria"/>
                </a:rPr>
                <a:t>begun</a:t>
              </a:r>
              <a:endParaRPr/>
            </a:p>
          </p:txBody>
        </p:sp>
      </p:grpSp>
      <p:sp>
        <p:nvSpPr>
          <p:cNvPr id="442" name="Google Shape;442;p21"/>
          <p:cNvSpPr/>
          <p:nvPr/>
        </p:nvSpPr>
        <p:spPr>
          <a:xfrm>
            <a:off x="4476710" y="4214187"/>
            <a:ext cx="1129714" cy="628650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descr="Warning" id="443" name="Google Shape;44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80309" y="572854"/>
            <a:ext cx="1370744" cy="98521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Red X" id="444" name="Google Shape;444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10437" y="3163057"/>
            <a:ext cx="614761" cy="628649"/>
          </a:xfrm>
          <a:prstGeom prst="rect">
            <a:avLst/>
          </a:prstGeom>
          <a:noFill/>
          <a:ln cap="flat" cmpd="sng" w="952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descr="Green checkmark" id="445" name="Google Shape;445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90974" y="5257769"/>
            <a:ext cx="1400978" cy="1045389"/>
          </a:xfrm>
          <a:prstGeom prst="rect">
            <a:avLst/>
          </a:prstGeom>
          <a:noFill/>
          <a:ln>
            <a:noFill/>
          </a:ln>
        </p:spPr>
      </p:pic>
      <p:sp>
        <p:nvSpPr>
          <p:cNvPr id="446" name="Google Shape;446;p21"/>
          <p:cNvSpPr/>
          <p:nvPr/>
        </p:nvSpPr>
        <p:spPr>
          <a:xfrm>
            <a:off x="893651" y="820235"/>
            <a:ext cx="5207071" cy="745768"/>
          </a:xfrm>
          <a:prstGeom prst="homePlate">
            <a:avLst>
              <a:gd fmla="val 50000" name="adj"/>
            </a:avLst>
          </a:prstGeom>
          <a:solidFill>
            <a:srgbClr val="FFFF00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Common Mistakes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22"/>
          <p:cNvSpPr txBox="1"/>
          <p:nvPr/>
        </p:nvSpPr>
        <p:spPr>
          <a:xfrm>
            <a:off x="574001" y="1111205"/>
            <a:ext cx="11287441" cy="7776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“</a:t>
            </a: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Be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” and “</a:t>
            </a: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go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” are both used in the present perfect to talk about going somewhere, but they have different meanings (Hall &amp; Barduhn, 2016, p. 36). See the following:</a:t>
            </a:r>
            <a:endParaRPr/>
          </a:p>
        </p:txBody>
      </p:sp>
      <p:sp>
        <p:nvSpPr>
          <p:cNvPr id="452" name="Google Shape;452;p22"/>
          <p:cNvSpPr/>
          <p:nvPr/>
        </p:nvSpPr>
        <p:spPr>
          <a:xfrm>
            <a:off x="574001" y="285219"/>
            <a:ext cx="5207071" cy="616724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712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Gone/ Been in Present Perfect</a:t>
            </a:r>
            <a:endParaRPr/>
          </a:p>
        </p:txBody>
      </p:sp>
      <p:sp>
        <p:nvSpPr>
          <p:cNvPr id="453" name="Google Shape;453;p22"/>
          <p:cNvSpPr/>
          <p:nvPr/>
        </p:nvSpPr>
        <p:spPr>
          <a:xfrm>
            <a:off x="2996485" y="2028439"/>
            <a:ext cx="7237563" cy="615270"/>
          </a:xfrm>
          <a:prstGeom prst="wedgeRoundRectCallout">
            <a:avLst>
              <a:gd fmla="val -60500" name="adj1"/>
              <a:gd fmla="val 19513" name="adj2"/>
              <a:gd fmla="val 16667" name="adj3"/>
            </a:avLst>
          </a:prstGeom>
          <a:solidFill>
            <a:srgbClr val="2E663E"/>
          </a:solidFill>
          <a:ln cap="flat" cmpd="sng" w="15875">
            <a:solidFill>
              <a:srgbClr val="10375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I haven’t seen Rambu since this morning. Where’s she?</a:t>
            </a:r>
            <a:endParaRPr/>
          </a:p>
        </p:txBody>
      </p:sp>
      <p:pic>
        <p:nvPicPr>
          <p:cNvPr descr="Professor female with solid fill" id="454" name="Google Shape;454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4001" y="3979104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455" name="Google Shape;455;p22"/>
          <p:cNvSpPr/>
          <p:nvPr/>
        </p:nvSpPr>
        <p:spPr>
          <a:xfrm>
            <a:off x="1733316" y="4030331"/>
            <a:ext cx="6226868" cy="597687"/>
          </a:xfrm>
          <a:prstGeom prst="wedgeRoundRectCallout">
            <a:avLst>
              <a:gd fmla="val -58503" name="adj1"/>
              <a:gd fmla="val -210" name="adj2"/>
              <a:gd fmla="val 16667" name="adj3"/>
            </a:avLst>
          </a:prstGeom>
          <a:solidFill>
            <a:srgbClr val="BFD9D8"/>
          </a:solidFill>
          <a:ln cap="flat" cmpd="sng" w="15875">
            <a:solidFill>
              <a:srgbClr val="10375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185738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Wow. Your Math grade has improved greatly!</a:t>
            </a:r>
            <a:endParaRPr/>
          </a:p>
        </p:txBody>
      </p:sp>
      <p:pic>
        <p:nvPicPr>
          <p:cNvPr descr="Female Profile outline" id="456" name="Google Shape;456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4001" y="5028261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onfused person with solid fill" id="457" name="Google Shape;457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82665" y="2098095"/>
            <a:ext cx="720000" cy="720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oman with solid fill" id="458" name="Google Shape;458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682665" y="2918891"/>
            <a:ext cx="720000" cy="7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459" name="Google Shape;459;p22"/>
          <p:cNvSpPr txBox="1"/>
          <p:nvPr/>
        </p:nvSpPr>
        <p:spPr>
          <a:xfrm>
            <a:off x="6067845" y="3456947"/>
            <a:ext cx="239547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She’s still at school</a:t>
            </a:r>
            <a:endParaRPr/>
          </a:p>
        </p:txBody>
      </p:sp>
      <p:cxnSp>
        <p:nvCxnSpPr>
          <p:cNvPr id="460" name="Google Shape;460;p22"/>
          <p:cNvCxnSpPr>
            <a:stCxn id="461" idx="2"/>
          </p:cNvCxnSpPr>
          <p:nvPr/>
        </p:nvCxnSpPr>
        <p:spPr>
          <a:xfrm flipH="1" rot="-5400000">
            <a:off x="5227452" y="2766112"/>
            <a:ext cx="342300" cy="1444200"/>
          </a:xfrm>
          <a:prstGeom prst="curvedConnector2">
            <a:avLst/>
          </a:prstGeom>
          <a:noFill/>
          <a:ln cap="flat" cmpd="sng" w="38100">
            <a:solidFill>
              <a:srgbClr val="0432FF"/>
            </a:solidFill>
            <a:prstDash val="solid"/>
            <a:round/>
            <a:headEnd len="sm" w="sm" type="none"/>
            <a:tailEnd len="med" w="med" type="triangle"/>
          </a:ln>
        </p:spPr>
      </p:cxnSp>
      <p:grpSp>
        <p:nvGrpSpPr>
          <p:cNvPr id="462" name="Google Shape;462;p22"/>
          <p:cNvGrpSpPr/>
          <p:nvPr/>
        </p:nvGrpSpPr>
        <p:grpSpPr>
          <a:xfrm>
            <a:off x="2996623" y="2816282"/>
            <a:ext cx="7833813" cy="597687"/>
            <a:chOff x="2996485" y="2816285"/>
            <a:chExt cx="6735288" cy="597687"/>
          </a:xfrm>
        </p:grpSpPr>
        <p:sp>
          <p:nvSpPr>
            <p:cNvPr id="463" name="Google Shape;463;p22"/>
            <p:cNvSpPr/>
            <p:nvPr/>
          </p:nvSpPr>
          <p:spPr>
            <a:xfrm>
              <a:off x="2996485" y="2816285"/>
              <a:ext cx="6735288" cy="597687"/>
            </a:xfrm>
            <a:prstGeom prst="wedgeRoundRectCallout">
              <a:avLst>
                <a:gd fmla="val -60500" name="adj1"/>
                <a:gd fmla="val 19513" name="adj2"/>
                <a:gd fmla="val 16667" name="adj3"/>
              </a:avLst>
            </a:prstGeom>
            <a:solidFill>
              <a:srgbClr val="B2E3D5"/>
            </a:solidFill>
            <a:ln cap="flat" cmpd="sng" w="15875">
              <a:solidFill>
                <a:srgbClr val="103753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185738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1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She</a:t>
              </a:r>
              <a:endParaRPr/>
            </a:p>
          </p:txBody>
        </p:sp>
        <p:sp>
          <p:nvSpPr>
            <p:cNvPr id="461" name="Google Shape;461;p22"/>
            <p:cNvSpPr txBox="1"/>
            <p:nvPr/>
          </p:nvSpPr>
          <p:spPr>
            <a:xfrm>
              <a:off x="3771364" y="2901567"/>
              <a:ext cx="1338866" cy="41549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100">
                  <a:solidFill>
                    <a:srgbClr val="0432FF"/>
                  </a:solidFill>
                  <a:latin typeface="Cambria"/>
                  <a:ea typeface="Cambria"/>
                  <a:cs typeface="Cambria"/>
                  <a:sym typeface="Cambria"/>
                </a:rPr>
                <a:t>has gone</a:t>
              </a:r>
              <a:endParaRPr/>
            </a:p>
          </p:txBody>
        </p:sp>
      </p:grpSp>
      <p:sp>
        <p:nvSpPr>
          <p:cNvPr id="464" name="Google Shape;464;p22"/>
          <p:cNvSpPr txBox="1"/>
          <p:nvPr/>
        </p:nvSpPr>
        <p:spPr>
          <a:xfrm>
            <a:off x="5009098" y="2901575"/>
            <a:ext cx="54477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 school for an extracurricular activity.</a:t>
            </a:r>
            <a:endParaRPr/>
          </a:p>
        </p:txBody>
      </p:sp>
      <p:cxnSp>
        <p:nvCxnSpPr>
          <p:cNvPr id="465" name="Google Shape;465;p22"/>
          <p:cNvCxnSpPr/>
          <p:nvPr/>
        </p:nvCxnSpPr>
        <p:spPr>
          <a:xfrm>
            <a:off x="3872897" y="5421701"/>
            <a:ext cx="1444200" cy="342300"/>
          </a:xfrm>
          <a:prstGeom prst="curvedConnector2">
            <a:avLst/>
          </a:prstGeom>
          <a:noFill/>
          <a:ln cap="flat" cmpd="sng" w="38100">
            <a:solidFill>
              <a:srgbClr val="0432FF"/>
            </a:solidFill>
            <a:prstDash val="solid"/>
            <a:round/>
            <a:headEnd len="sm" w="sm" type="none"/>
            <a:tailEnd len="med" w="med" type="triangle"/>
          </a:ln>
        </p:spPr>
      </p:cxnSp>
      <p:grpSp>
        <p:nvGrpSpPr>
          <p:cNvPr id="466" name="Google Shape;466;p22"/>
          <p:cNvGrpSpPr/>
          <p:nvPr/>
        </p:nvGrpSpPr>
        <p:grpSpPr>
          <a:xfrm>
            <a:off x="1925392" y="4912944"/>
            <a:ext cx="5156380" cy="579606"/>
            <a:chOff x="1925392" y="4912944"/>
            <a:chExt cx="5156380" cy="579606"/>
          </a:xfrm>
        </p:grpSpPr>
        <p:sp>
          <p:nvSpPr>
            <p:cNvPr id="467" name="Google Shape;467;p22"/>
            <p:cNvSpPr/>
            <p:nvPr/>
          </p:nvSpPr>
          <p:spPr>
            <a:xfrm>
              <a:off x="1925392" y="4912944"/>
              <a:ext cx="5156380" cy="579606"/>
            </a:xfrm>
            <a:prstGeom prst="wedgeRoundRectCallout">
              <a:avLst>
                <a:gd fmla="val -60500" name="adj1"/>
                <a:gd fmla="val 19513" name="adj2"/>
                <a:gd fmla="val 16667" name="adj3"/>
              </a:avLst>
            </a:prstGeom>
            <a:solidFill>
              <a:srgbClr val="DFECEC"/>
            </a:solidFill>
            <a:ln cap="flat" cmpd="sng" w="15875">
              <a:solidFill>
                <a:srgbClr val="103753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185738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1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Yes mam. I</a:t>
              </a:r>
              <a:endParaRPr/>
            </a:p>
          </p:txBody>
        </p:sp>
        <p:sp>
          <p:nvSpPr>
            <p:cNvPr id="468" name="Google Shape;468;p22"/>
            <p:cNvSpPr txBox="1"/>
            <p:nvPr/>
          </p:nvSpPr>
          <p:spPr>
            <a:xfrm>
              <a:off x="3521058" y="5006203"/>
              <a:ext cx="1589172" cy="41549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100">
                  <a:solidFill>
                    <a:srgbClr val="0432FF"/>
                  </a:solidFill>
                  <a:latin typeface="Cambria"/>
                  <a:ea typeface="Cambria"/>
                  <a:cs typeface="Cambria"/>
                  <a:sym typeface="Cambria"/>
                </a:rPr>
                <a:t>have been</a:t>
              </a:r>
              <a:endParaRPr/>
            </a:p>
          </p:txBody>
        </p:sp>
      </p:grpSp>
      <p:sp>
        <p:nvSpPr>
          <p:cNvPr id="469" name="Google Shape;469;p22"/>
          <p:cNvSpPr txBox="1"/>
          <p:nvPr/>
        </p:nvSpPr>
        <p:spPr>
          <a:xfrm>
            <a:off x="4846750" y="5006203"/>
            <a:ext cx="244219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to tutorial classes.</a:t>
            </a:r>
            <a:endParaRPr/>
          </a:p>
        </p:txBody>
      </p:sp>
      <p:sp>
        <p:nvSpPr>
          <p:cNvPr id="470" name="Google Shape;470;p22"/>
          <p:cNvSpPr txBox="1"/>
          <p:nvPr/>
        </p:nvSpPr>
        <p:spPr>
          <a:xfrm>
            <a:off x="5315074" y="5645300"/>
            <a:ext cx="56520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She went to tutorial classes but now she’s completed.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23"/>
          <p:cNvSpPr txBox="1"/>
          <p:nvPr/>
        </p:nvSpPr>
        <p:spPr>
          <a:xfrm>
            <a:off x="886282" y="1357709"/>
            <a:ext cx="10614553" cy="12217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Use the </a:t>
            </a: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simple past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or the </a:t>
            </a: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perfect simple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form of the verbs in parentheses to complete the sentences. Example: </a:t>
            </a:r>
            <a:endParaRPr/>
          </a:p>
          <a:p>
            <a:pPr indent="-457200" lvl="0" marL="45720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AutoNum type="arabicPeriod"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Question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 Last semester, I ___________ (join) some activities at the student's council.</a:t>
            </a:r>
            <a:endParaRPr/>
          </a:p>
          <a:p>
            <a:pPr indent="0" lvl="0" marL="447675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t/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447675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t/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76" name="Google Shape;476;p23"/>
          <p:cNvSpPr/>
          <p:nvPr/>
        </p:nvSpPr>
        <p:spPr>
          <a:xfrm>
            <a:off x="989314" y="313247"/>
            <a:ext cx="4059206" cy="745768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Exercises</a:t>
            </a:r>
            <a:endParaRPr/>
          </a:p>
        </p:txBody>
      </p:sp>
      <p:sp>
        <p:nvSpPr>
          <p:cNvPr id="477" name="Google Shape;477;p23"/>
          <p:cNvSpPr txBox="1"/>
          <p:nvPr/>
        </p:nvSpPr>
        <p:spPr>
          <a:xfrm>
            <a:off x="1341800" y="2579502"/>
            <a:ext cx="9231755" cy="424213"/>
          </a:xfrm>
          <a:prstGeom prst="rect">
            <a:avLst/>
          </a:prstGeom>
          <a:solidFill>
            <a:srgbClr val="D2F5F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508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Answer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 Last semester, I </a:t>
            </a:r>
            <a:r>
              <a:rPr b="1" lang="en-US" sz="2100">
                <a:solidFill>
                  <a:srgbClr val="0070C0"/>
                </a:solidFill>
                <a:latin typeface="Cambria"/>
                <a:ea typeface="Cambria"/>
                <a:cs typeface="Cambria"/>
                <a:sym typeface="Cambria"/>
              </a:rPr>
              <a:t>joined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some activities at the student's council.</a:t>
            </a:r>
            <a:endParaRPr/>
          </a:p>
        </p:txBody>
      </p:sp>
      <p:sp>
        <p:nvSpPr>
          <p:cNvPr id="478" name="Google Shape;478;p23"/>
          <p:cNvSpPr txBox="1"/>
          <p:nvPr/>
        </p:nvSpPr>
        <p:spPr>
          <a:xfrm>
            <a:off x="1116786" y="3093409"/>
            <a:ext cx="316031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refers to a specific time in the past (last semester)</a:t>
            </a:r>
            <a:endParaRPr/>
          </a:p>
        </p:txBody>
      </p:sp>
      <p:sp>
        <p:nvSpPr>
          <p:cNvPr id="479" name="Google Shape;479;p23"/>
          <p:cNvSpPr/>
          <p:nvPr/>
        </p:nvSpPr>
        <p:spPr>
          <a:xfrm rot="3422680">
            <a:off x="3763919" y="2458729"/>
            <a:ext cx="718736" cy="1289246"/>
          </a:xfrm>
          <a:prstGeom prst="arc">
            <a:avLst>
              <a:gd fmla="val 17469562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80" name="Google Shape;480;p23"/>
          <p:cNvSpPr txBox="1"/>
          <p:nvPr/>
        </p:nvSpPr>
        <p:spPr>
          <a:xfrm>
            <a:off x="886282" y="4049848"/>
            <a:ext cx="10614553" cy="6108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Twentieth Century"/>
              <a:buAutoNum type="arabicPeriod" startAt="2"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Question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 So far, I _________ (write) three articles.</a:t>
            </a:r>
            <a:endParaRPr/>
          </a:p>
          <a:p>
            <a:pPr indent="0" lvl="0" marL="447675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t/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447675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t/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81" name="Google Shape;481;p23"/>
          <p:cNvSpPr txBox="1"/>
          <p:nvPr/>
        </p:nvSpPr>
        <p:spPr>
          <a:xfrm>
            <a:off x="1341800" y="4659966"/>
            <a:ext cx="5496882" cy="424213"/>
          </a:xfrm>
          <a:prstGeom prst="rect">
            <a:avLst/>
          </a:prstGeom>
          <a:solidFill>
            <a:srgbClr val="D2F5F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508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Answer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 So far, I </a:t>
            </a:r>
            <a:r>
              <a:rPr b="1" lang="en-US" sz="2100">
                <a:solidFill>
                  <a:srgbClr val="0070C0"/>
                </a:solidFill>
                <a:latin typeface="Cambria"/>
                <a:ea typeface="Cambria"/>
                <a:cs typeface="Cambria"/>
                <a:sym typeface="Cambria"/>
              </a:rPr>
              <a:t>have written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three articles.</a:t>
            </a:r>
            <a:endParaRPr/>
          </a:p>
        </p:txBody>
      </p:sp>
      <p:sp>
        <p:nvSpPr>
          <p:cNvPr id="482" name="Google Shape;482;p23"/>
          <p:cNvSpPr/>
          <p:nvPr/>
        </p:nvSpPr>
        <p:spPr>
          <a:xfrm flipH="1" rot="-3166723">
            <a:off x="3766070" y="4581284"/>
            <a:ext cx="723153" cy="1289246"/>
          </a:xfrm>
          <a:prstGeom prst="arc">
            <a:avLst>
              <a:gd fmla="val 17469562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83" name="Google Shape;483;p23"/>
          <p:cNvSpPr txBox="1"/>
          <p:nvPr/>
        </p:nvSpPr>
        <p:spPr>
          <a:xfrm>
            <a:off x="4384453" y="5270863"/>
            <a:ext cx="5496881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exact time is not mentioned.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It is still ongoing.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It talks about the achievement rather than the time occurrence.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24"/>
          <p:cNvSpPr txBox="1"/>
          <p:nvPr/>
        </p:nvSpPr>
        <p:spPr>
          <a:xfrm>
            <a:off x="886282" y="1357709"/>
            <a:ext cx="10614553" cy="15400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Use the </a:t>
            </a: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simple past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or the </a:t>
            </a: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present perfect simple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form of the verbs in parentheses to complete the sentences. Example: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t/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409575" lvl="0" marL="447675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Twentieth Century"/>
              <a:buAutoNum type="arabicPeriod" startAt="3"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Question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 We __________ (not finish) our group project yet, but we __________ (submit) the outline last week.</a:t>
            </a:r>
            <a:endParaRPr/>
          </a:p>
          <a:p>
            <a:pPr indent="0" lvl="0" marL="447675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t/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89" name="Google Shape;489;p24"/>
          <p:cNvSpPr/>
          <p:nvPr/>
        </p:nvSpPr>
        <p:spPr>
          <a:xfrm>
            <a:off x="989314" y="335695"/>
            <a:ext cx="4059206" cy="745768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Exercises</a:t>
            </a:r>
            <a:endParaRPr/>
          </a:p>
        </p:txBody>
      </p:sp>
      <p:sp>
        <p:nvSpPr>
          <p:cNvPr id="490" name="Google Shape;490;p24"/>
          <p:cNvSpPr txBox="1"/>
          <p:nvPr/>
        </p:nvSpPr>
        <p:spPr>
          <a:xfrm>
            <a:off x="1262148" y="3754823"/>
            <a:ext cx="9862819" cy="814935"/>
          </a:xfrm>
          <a:prstGeom prst="rect">
            <a:avLst/>
          </a:prstGeom>
          <a:solidFill>
            <a:srgbClr val="D2F5F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508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Answer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 We </a:t>
            </a:r>
            <a:r>
              <a:rPr b="1" lang="en-US" sz="2100">
                <a:solidFill>
                  <a:srgbClr val="0070C0"/>
                </a:solidFill>
                <a:latin typeface="Cambria"/>
                <a:ea typeface="Cambria"/>
                <a:cs typeface="Cambria"/>
                <a:sym typeface="Cambria"/>
              </a:rPr>
              <a:t>have not finished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our group project yet, but we </a:t>
            </a:r>
            <a:r>
              <a:rPr b="1" lang="en-US" sz="2100">
                <a:solidFill>
                  <a:srgbClr val="0070C0"/>
                </a:solidFill>
                <a:latin typeface="Cambria"/>
                <a:ea typeface="Cambria"/>
                <a:cs typeface="Cambria"/>
                <a:sym typeface="Cambria"/>
              </a:rPr>
              <a:t>submitted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the outline last week.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91" name="Google Shape;491;p24"/>
          <p:cNvSpPr txBox="1"/>
          <p:nvPr/>
        </p:nvSpPr>
        <p:spPr>
          <a:xfrm>
            <a:off x="1151811" y="4857511"/>
            <a:ext cx="3160318" cy="16312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It doesn’t refer to a specific time in the past.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Rather, it gives information that we have not finished </a:t>
            </a:r>
            <a:r>
              <a:rPr b="1" lang="en-US" sz="2000" u="sng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yet.</a:t>
            </a:r>
            <a:endParaRPr b="1" sz="200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92" name="Google Shape;492;p24"/>
          <p:cNvSpPr/>
          <p:nvPr/>
        </p:nvSpPr>
        <p:spPr>
          <a:xfrm rot="3422680">
            <a:off x="3671722" y="3702158"/>
            <a:ext cx="718736" cy="1289246"/>
          </a:xfrm>
          <a:prstGeom prst="arc">
            <a:avLst>
              <a:gd fmla="val 17469562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93" name="Google Shape;493;p24"/>
          <p:cNvSpPr txBox="1"/>
          <p:nvPr/>
        </p:nvSpPr>
        <p:spPr>
          <a:xfrm>
            <a:off x="5512057" y="4781514"/>
            <a:ext cx="316031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refers to a specific time in the past (last week)</a:t>
            </a:r>
            <a:endParaRPr/>
          </a:p>
        </p:txBody>
      </p:sp>
      <p:sp>
        <p:nvSpPr>
          <p:cNvPr id="494" name="Google Shape;494;p24"/>
          <p:cNvSpPr/>
          <p:nvPr/>
        </p:nvSpPr>
        <p:spPr>
          <a:xfrm rot="3422680">
            <a:off x="8185580" y="3665016"/>
            <a:ext cx="718736" cy="1289246"/>
          </a:xfrm>
          <a:prstGeom prst="arc">
            <a:avLst>
              <a:gd fmla="val 17469562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25"/>
          <p:cNvSpPr txBox="1"/>
          <p:nvPr/>
        </p:nvSpPr>
        <p:spPr>
          <a:xfrm>
            <a:off x="718857" y="1823723"/>
            <a:ext cx="10717584" cy="3210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AutoNum type="arabicPeriod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SMART tutoring center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___________ (help)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hundreds of learners prepare for national exams for the past five years.</a:t>
            </a:r>
            <a:endParaRPr/>
          </a:p>
          <a:p>
            <a:pPr indent="-457200" lvl="0" marL="457200" marR="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AutoNum type="arabicPeriod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Last week, SMART tutoring center officially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__________ (close)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students’ admission because the classes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__________ (be)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full.</a:t>
            </a:r>
            <a:endParaRPr/>
          </a:p>
          <a:p>
            <a:pPr indent="-457200" lvl="0" marL="457200" marR="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AutoNum type="arabicPeriod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tutors at SMART tutoring are helpful. Although I ________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(not pass)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exams last semester, they __________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(not give up)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on me.</a:t>
            </a:r>
            <a:endParaRPr/>
          </a:p>
          <a:p>
            <a:pPr indent="-457200" lvl="0" marL="457200" marR="0" rtl="0" algn="l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AutoNum type="arabicPeriod"/>
            </a:pPr>
            <a:r>
              <a:rPr b="0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My brother </a:t>
            </a:r>
            <a:r>
              <a:rPr b="1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__________ (fail) </a:t>
            </a:r>
            <a:r>
              <a:rPr b="0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his math test last year, but he </a:t>
            </a:r>
            <a:r>
              <a:rPr b="1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__________ (improve) </a:t>
            </a:r>
            <a:r>
              <a:rPr b="0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 lot since joining the SMART tutoring center.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00" name="Google Shape;500;p25"/>
          <p:cNvSpPr/>
          <p:nvPr/>
        </p:nvSpPr>
        <p:spPr>
          <a:xfrm>
            <a:off x="718857" y="471287"/>
            <a:ext cx="4059206" cy="745768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Exercises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04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26"/>
          <p:cNvSpPr txBox="1"/>
          <p:nvPr/>
        </p:nvSpPr>
        <p:spPr>
          <a:xfrm>
            <a:off x="615825" y="1198655"/>
            <a:ext cx="10717584" cy="9134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AutoNum type="arabicPeriod"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Question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 SMART tutoring center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___________ (help)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hundreds of learners prepare for national exams for the past five years.</a:t>
            </a:r>
            <a:endParaRPr/>
          </a:p>
        </p:txBody>
      </p:sp>
      <p:sp>
        <p:nvSpPr>
          <p:cNvPr id="506" name="Google Shape;506;p26"/>
          <p:cNvSpPr/>
          <p:nvPr/>
        </p:nvSpPr>
        <p:spPr>
          <a:xfrm>
            <a:off x="705978" y="291860"/>
            <a:ext cx="4059206" cy="622539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Discussion</a:t>
            </a:r>
            <a:endParaRPr/>
          </a:p>
        </p:txBody>
      </p:sp>
      <p:sp>
        <p:nvSpPr>
          <p:cNvPr id="507" name="Google Shape;507;p26"/>
          <p:cNvSpPr txBox="1"/>
          <p:nvPr/>
        </p:nvSpPr>
        <p:spPr>
          <a:xfrm>
            <a:off x="1006949" y="2112132"/>
            <a:ext cx="10326460" cy="913477"/>
          </a:xfrm>
          <a:prstGeom prst="rect">
            <a:avLst/>
          </a:prstGeom>
          <a:solidFill>
            <a:srgbClr val="D2F5F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508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Answer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 SMART tutoring center </a:t>
            </a:r>
            <a:r>
              <a:rPr b="1" lang="en-US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has helped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hundreds of learners prepare for national exams for the past five years.</a:t>
            </a:r>
            <a:endParaRPr/>
          </a:p>
        </p:txBody>
      </p:sp>
      <p:sp>
        <p:nvSpPr>
          <p:cNvPr id="508" name="Google Shape;508;p26"/>
          <p:cNvSpPr txBox="1"/>
          <p:nvPr/>
        </p:nvSpPr>
        <p:spPr>
          <a:xfrm>
            <a:off x="6768355" y="2971496"/>
            <a:ext cx="4416696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exact time is not mentioned.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It is still ongoing.</a:t>
            </a:r>
            <a:endParaRPr/>
          </a:p>
        </p:txBody>
      </p:sp>
      <p:sp>
        <p:nvSpPr>
          <p:cNvPr id="509" name="Google Shape;509;p26"/>
          <p:cNvSpPr txBox="1"/>
          <p:nvPr/>
        </p:nvSpPr>
        <p:spPr>
          <a:xfrm>
            <a:off x="615825" y="3758570"/>
            <a:ext cx="10717584" cy="9134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Twentieth Century"/>
              <a:buAutoNum type="arabicPeriod" startAt="2"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Question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 Last week, SMART tutoring center officially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__________ (close)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students’ admission because the classes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__________ (be)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full.</a:t>
            </a:r>
            <a:endParaRPr/>
          </a:p>
        </p:txBody>
      </p:sp>
      <p:sp>
        <p:nvSpPr>
          <p:cNvPr id="510" name="Google Shape;510;p26"/>
          <p:cNvSpPr txBox="1"/>
          <p:nvPr/>
        </p:nvSpPr>
        <p:spPr>
          <a:xfrm>
            <a:off x="615825" y="4745868"/>
            <a:ext cx="9280290" cy="913477"/>
          </a:xfrm>
          <a:prstGeom prst="rect">
            <a:avLst/>
          </a:prstGeom>
          <a:solidFill>
            <a:srgbClr val="D2F5F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47675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Answer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 Last week, SMART tutoring center officially </a:t>
            </a:r>
            <a:r>
              <a:rPr b="1" lang="en-US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closed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students’ admission because the classes </a:t>
            </a:r>
            <a:r>
              <a:rPr b="1" lang="en-US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have been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full.</a:t>
            </a:r>
            <a:endParaRPr/>
          </a:p>
        </p:txBody>
      </p:sp>
      <p:sp>
        <p:nvSpPr>
          <p:cNvPr id="511" name="Google Shape;511;p26"/>
          <p:cNvSpPr txBox="1"/>
          <p:nvPr/>
        </p:nvSpPr>
        <p:spPr>
          <a:xfrm>
            <a:off x="799392" y="5858254"/>
            <a:ext cx="441669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the classes became full </a:t>
            </a:r>
            <a:r>
              <a:rPr b="1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and they still are</a:t>
            </a: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.</a:t>
            </a:r>
            <a:endParaRPr sz="20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12" name="Google Shape;512;p26"/>
          <p:cNvSpPr txBox="1"/>
          <p:nvPr/>
        </p:nvSpPr>
        <p:spPr>
          <a:xfrm>
            <a:off x="5974617" y="5864991"/>
            <a:ext cx="316031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refers to a specific time in the past (last week)</a:t>
            </a:r>
            <a:endParaRPr/>
          </a:p>
        </p:txBody>
      </p:sp>
      <p:sp>
        <p:nvSpPr>
          <p:cNvPr id="513" name="Google Shape;513;p26"/>
          <p:cNvSpPr/>
          <p:nvPr/>
        </p:nvSpPr>
        <p:spPr>
          <a:xfrm rot="3471037">
            <a:off x="4203505" y="5090735"/>
            <a:ext cx="485335" cy="958468"/>
          </a:xfrm>
          <a:prstGeom prst="arc">
            <a:avLst>
              <a:gd fmla="val 17469562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514" name="Google Shape;514;p26"/>
          <p:cNvSpPr/>
          <p:nvPr/>
        </p:nvSpPr>
        <p:spPr>
          <a:xfrm rot="1985496">
            <a:off x="6684880" y="4831302"/>
            <a:ext cx="718736" cy="1289246"/>
          </a:xfrm>
          <a:prstGeom prst="arc">
            <a:avLst>
              <a:gd fmla="val 17469562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515" name="Google Shape;515;p26"/>
          <p:cNvSpPr/>
          <p:nvPr/>
        </p:nvSpPr>
        <p:spPr>
          <a:xfrm rot="-3201428">
            <a:off x="6029838" y="2292821"/>
            <a:ext cx="722763" cy="1511837"/>
          </a:xfrm>
          <a:prstGeom prst="arc">
            <a:avLst>
              <a:gd fmla="val 17469562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7"/>
          <p:cNvSpPr txBox="1"/>
          <p:nvPr/>
        </p:nvSpPr>
        <p:spPr>
          <a:xfrm>
            <a:off x="615825" y="1507751"/>
            <a:ext cx="10717584" cy="7457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Twentieth Century"/>
              <a:buAutoNum type="arabicPeriod" startAt="3"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Question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 The tutors at SMART tutoring are helpful. Although I ________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(not pass)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exams last semester, they __________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(not give up)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on me.</a:t>
            </a:r>
            <a:endParaRPr/>
          </a:p>
        </p:txBody>
      </p:sp>
      <p:sp>
        <p:nvSpPr>
          <p:cNvPr id="521" name="Google Shape;521;p27"/>
          <p:cNvSpPr/>
          <p:nvPr/>
        </p:nvSpPr>
        <p:spPr>
          <a:xfrm>
            <a:off x="718857" y="471287"/>
            <a:ext cx="4059206" cy="745768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Discussion</a:t>
            </a:r>
            <a:endParaRPr/>
          </a:p>
        </p:txBody>
      </p:sp>
      <p:sp>
        <p:nvSpPr>
          <p:cNvPr id="522" name="Google Shape;522;p27"/>
          <p:cNvSpPr txBox="1"/>
          <p:nvPr/>
        </p:nvSpPr>
        <p:spPr>
          <a:xfrm>
            <a:off x="1030310" y="3268642"/>
            <a:ext cx="10303099" cy="862422"/>
          </a:xfrm>
          <a:prstGeom prst="rect">
            <a:avLst/>
          </a:prstGeom>
          <a:solidFill>
            <a:srgbClr val="D2F5F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508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Answer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 The tutors at SMART tutoring are helpful. Although I </a:t>
            </a:r>
            <a:r>
              <a:rPr b="1" lang="en-US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didn’t pass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exams last semester, they </a:t>
            </a:r>
            <a:r>
              <a:rPr b="1" lang="en-US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have not given 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up on me.</a:t>
            </a:r>
            <a:endParaRPr/>
          </a:p>
        </p:txBody>
      </p:sp>
      <p:sp>
        <p:nvSpPr>
          <p:cNvPr id="523" name="Google Shape;523;p27"/>
          <p:cNvSpPr txBox="1"/>
          <p:nvPr/>
        </p:nvSpPr>
        <p:spPr>
          <a:xfrm>
            <a:off x="1343347" y="4611585"/>
            <a:ext cx="4416696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exact time is not mentioned.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It is still ongoing.</a:t>
            </a:r>
            <a:endParaRPr/>
          </a:p>
        </p:txBody>
      </p:sp>
      <p:sp>
        <p:nvSpPr>
          <p:cNvPr id="524" name="Google Shape;524;p27"/>
          <p:cNvSpPr/>
          <p:nvPr/>
        </p:nvSpPr>
        <p:spPr>
          <a:xfrm rot="2835073">
            <a:off x="3535733" y="3658972"/>
            <a:ext cx="650027" cy="977687"/>
          </a:xfrm>
          <a:prstGeom prst="arc">
            <a:avLst>
              <a:gd fmla="val 17469562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525" name="Google Shape;525;p27"/>
          <p:cNvSpPr txBox="1"/>
          <p:nvPr/>
        </p:nvSpPr>
        <p:spPr>
          <a:xfrm>
            <a:off x="6431959" y="4471620"/>
            <a:ext cx="3204625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refers to a specific time in the past (last semester)</a:t>
            </a:r>
            <a:endParaRPr/>
          </a:p>
        </p:txBody>
      </p:sp>
      <p:sp>
        <p:nvSpPr>
          <p:cNvPr id="526" name="Google Shape;526;p27"/>
          <p:cNvSpPr/>
          <p:nvPr/>
        </p:nvSpPr>
        <p:spPr>
          <a:xfrm rot="1620044">
            <a:off x="8213372" y="3520219"/>
            <a:ext cx="650027" cy="977687"/>
          </a:xfrm>
          <a:prstGeom prst="arc">
            <a:avLst>
              <a:gd fmla="val 17469562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30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28"/>
          <p:cNvSpPr txBox="1"/>
          <p:nvPr/>
        </p:nvSpPr>
        <p:spPr>
          <a:xfrm>
            <a:off x="570080" y="1621319"/>
            <a:ext cx="10717584" cy="7457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Twentieth Century"/>
              <a:buAutoNum type="arabicPeriod" startAt="4"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Question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 </a:t>
            </a:r>
            <a:r>
              <a:rPr b="0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My brother </a:t>
            </a:r>
            <a:r>
              <a:rPr b="1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__________ (fail) </a:t>
            </a:r>
            <a:r>
              <a:rPr b="0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his math test last year, but he </a:t>
            </a:r>
            <a:r>
              <a:rPr b="1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__________ (improve) </a:t>
            </a:r>
            <a:r>
              <a:rPr b="0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 lot since joining the SMART tutoring center.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32" name="Google Shape;532;p28"/>
          <p:cNvSpPr/>
          <p:nvPr/>
        </p:nvSpPr>
        <p:spPr>
          <a:xfrm>
            <a:off x="718857" y="471287"/>
            <a:ext cx="4059206" cy="745768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Discussion</a:t>
            </a:r>
            <a:endParaRPr/>
          </a:p>
        </p:txBody>
      </p:sp>
      <p:sp>
        <p:nvSpPr>
          <p:cNvPr id="533" name="Google Shape;533;p28"/>
          <p:cNvSpPr txBox="1"/>
          <p:nvPr/>
        </p:nvSpPr>
        <p:spPr>
          <a:xfrm>
            <a:off x="944450" y="3491524"/>
            <a:ext cx="10303099" cy="862422"/>
          </a:xfrm>
          <a:prstGeom prst="rect">
            <a:avLst/>
          </a:prstGeom>
          <a:solidFill>
            <a:srgbClr val="D2F5F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5080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Arial"/>
              <a:buNone/>
            </a:pP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Answer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: </a:t>
            </a:r>
            <a:r>
              <a:rPr b="0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My brother </a:t>
            </a:r>
            <a:r>
              <a:rPr b="1" lang="en-US" sz="2100">
                <a:solidFill>
                  <a:srgbClr val="0432FF"/>
                </a:solidFill>
                <a:latin typeface="Cambria"/>
                <a:ea typeface="Cambria"/>
                <a:cs typeface="Cambria"/>
                <a:sym typeface="Cambria"/>
              </a:rPr>
              <a:t>failed </a:t>
            </a:r>
            <a:r>
              <a:rPr b="0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his math test last year, but he </a:t>
            </a:r>
            <a:r>
              <a:rPr b="1" lang="en-US" sz="2100">
                <a:solidFill>
                  <a:srgbClr val="FF0000"/>
                </a:solidFill>
                <a:latin typeface="Cambria"/>
                <a:ea typeface="Cambria"/>
                <a:cs typeface="Cambria"/>
                <a:sym typeface="Cambria"/>
              </a:rPr>
              <a:t>has improved </a:t>
            </a:r>
            <a:r>
              <a:rPr b="0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 lot since joining the SMART tutoring center.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34" name="Google Shape;534;p28"/>
          <p:cNvSpPr txBox="1"/>
          <p:nvPr/>
        </p:nvSpPr>
        <p:spPr>
          <a:xfrm>
            <a:off x="3165900" y="4535657"/>
            <a:ext cx="4416696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The </a:t>
            </a:r>
            <a:r>
              <a:rPr b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exact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time is not mentioned.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It is still ongoing.</a:t>
            </a:r>
            <a:endParaRPr/>
          </a:p>
        </p:txBody>
      </p:sp>
      <p:sp>
        <p:nvSpPr>
          <p:cNvPr id="535" name="Google Shape;535;p28"/>
          <p:cNvSpPr/>
          <p:nvPr/>
        </p:nvSpPr>
        <p:spPr>
          <a:xfrm rot="-6925154">
            <a:off x="3902140" y="2955018"/>
            <a:ext cx="650027" cy="977687"/>
          </a:xfrm>
          <a:prstGeom prst="arc">
            <a:avLst>
              <a:gd fmla="val 17469562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536" name="Google Shape;536;p28"/>
          <p:cNvSpPr txBox="1"/>
          <p:nvPr/>
        </p:nvSpPr>
        <p:spPr>
          <a:xfrm>
            <a:off x="4434038" y="2868025"/>
            <a:ext cx="5899565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00" u="none" strike="noStrik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refers to a specific time in the past (last semester)</a:t>
            </a:r>
            <a:endParaRPr/>
          </a:p>
        </p:txBody>
      </p:sp>
      <p:sp>
        <p:nvSpPr>
          <p:cNvPr id="537" name="Google Shape;537;p28"/>
          <p:cNvSpPr/>
          <p:nvPr/>
        </p:nvSpPr>
        <p:spPr>
          <a:xfrm rot="3262512">
            <a:off x="7257583" y="3314826"/>
            <a:ext cx="650027" cy="1660175"/>
          </a:xfrm>
          <a:prstGeom prst="arc">
            <a:avLst>
              <a:gd fmla="val 17469562" name="adj1"/>
              <a:gd fmla="val 3001604" name="adj2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29"/>
          <p:cNvSpPr/>
          <p:nvPr>
            <p:ph type="title"/>
          </p:nvPr>
        </p:nvSpPr>
        <p:spPr>
          <a:xfrm>
            <a:off x="1024128" y="842211"/>
            <a:ext cx="9720072" cy="91440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Cambria"/>
              <a:buNone/>
            </a:pPr>
            <a:r>
              <a:rPr b="1" lang="en-US" sz="35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TAKE HOME NOTES</a:t>
            </a:r>
            <a:endParaRPr/>
          </a:p>
        </p:txBody>
      </p:sp>
      <p:grpSp>
        <p:nvGrpSpPr>
          <p:cNvPr id="543" name="Google Shape;543;p29"/>
          <p:cNvGrpSpPr/>
          <p:nvPr/>
        </p:nvGrpSpPr>
        <p:grpSpPr>
          <a:xfrm>
            <a:off x="1025026" y="2787520"/>
            <a:ext cx="8911974" cy="2546400"/>
            <a:chOff x="1088" y="501519"/>
            <a:chExt cx="8911974" cy="2546400"/>
          </a:xfrm>
        </p:grpSpPr>
        <p:sp>
          <p:nvSpPr>
            <p:cNvPr id="544" name="Google Shape;544;p29"/>
            <p:cNvSpPr/>
            <p:nvPr/>
          </p:nvSpPr>
          <p:spPr>
            <a:xfrm>
              <a:off x="1088" y="501519"/>
              <a:ext cx="4243795" cy="2546277"/>
            </a:xfrm>
            <a:prstGeom prst="rect">
              <a:avLst/>
            </a:prstGeom>
            <a:solidFill>
              <a:srgbClr val="2383C6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5" name="Google Shape;545;p29"/>
            <p:cNvSpPr txBox="1"/>
            <p:nvPr/>
          </p:nvSpPr>
          <p:spPr>
            <a:xfrm>
              <a:off x="1088" y="501519"/>
              <a:ext cx="4243795" cy="254627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48575" lIns="148575" spcFirstLastPara="1" rIns="148575" wrap="square" tIns="1485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900"/>
                <a:buFont typeface="Cambria"/>
                <a:buNone/>
              </a:pPr>
              <a:r>
                <a:rPr b="1" lang="en-US" sz="39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Simple Past Tense</a:t>
              </a:r>
              <a:endParaRPr/>
            </a:p>
            <a:p>
              <a:pPr indent="-285750" lvl="1" marL="285750" marR="0" rtl="0" algn="l">
                <a:lnSpc>
                  <a:spcPct val="90000"/>
                </a:lnSpc>
                <a:spcBef>
                  <a:spcPts val="1365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Cambria"/>
                <a:buChar char="•"/>
              </a:pPr>
              <a:r>
                <a:rPr b="0" i="0" lang="en-US" sz="3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Started in the past</a:t>
              </a:r>
              <a:endParaRPr/>
            </a:p>
            <a:p>
              <a:pPr indent="-285750" lvl="1" marL="285750" marR="0" rtl="0" algn="l">
                <a:lnSpc>
                  <a:spcPct val="90000"/>
                </a:lnSpc>
                <a:spcBef>
                  <a:spcPts val="450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Cambria"/>
                <a:buChar char="•"/>
              </a:pPr>
              <a:r>
                <a:rPr b="0" i="0" lang="en-US" sz="3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Completed in the past</a:t>
              </a:r>
              <a:endParaRPr/>
            </a:p>
          </p:txBody>
        </p:sp>
        <p:sp>
          <p:nvSpPr>
            <p:cNvPr id="546" name="Google Shape;546;p29"/>
            <p:cNvSpPr/>
            <p:nvPr/>
          </p:nvSpPr>
          <p:spPr>
            <a:xfrm>
              <a:off x="4669262" y="501519"/>
              <a:ext cx="4243795" cy="2546277"/>
            </a:xfrm>
            <a:prstGeom prst="rect">
              <a:avLst/>
            </a:prstGeom>
            <a:solidFill>
              <a:srgbClr val="24CED7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7" name="Google Shape;547;p29"/>
            <p:cNvSpPr txBox="1"/>
            <p:nvPr/>
          </p:nvSpPr>
          <p:spPr>
            <a:xfrm>
              <a:off x="4669262" y="501519"/>
              <a:ext cx="4243800" cy="2546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48575" lIns="148575" spcFirstLastPara="1" rIns="148575" wrap="square" tIns="1485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900"/>
                <a:buFont typeface="Cambria"/>
                <a:buNone/>
              </a:pPr>
              <a:r>
                <a:rPr b="1" lang="en-US" sz="39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Present Perfect Simple Tense</a:t>
              </a:r>
              <a:endParaRPr/>
            </a:p>
            <a:p>
              <a:pPr indent="-285750" lvl="1" marL="285750" marR="0" rtl="0" algn="l">
                <a:lnSpc>
                  <a:spcPct val="90000"/>
                </a:lnSpc>
                <a:spcBef>
                  <a:spcPts val="1365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Cambria"/>
                <a:buChar char="•"/>
              </a:pPr>
              <a:r>
                <a:rPr b="0" i="0" lang="en-US" sz="3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Started in the past</a:t>
              </a:r>
              <a:endParaRPr/>
            </a:p>
            <a:p>
              <a:pPr indent="-285750" lvl="1" marL="285750" marR="0" rtl="0" algn="l">
                <a:lnSpc>
                  <a:spcPct val="90000"/>
                </a:lnSpc>
                <a:spcBef>
                  <a:spcPts val="450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Cambria"/>
                <a:buChar char="•"/>
              </a:pPr>
              <a:r>
                <a:rPr b="0" i="0" lang="en-US" sz="3000" u="none" cap="none" strike="noStrike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Still has effect now</a:t>
              </a:r>
              <a:endParaRPr/>
            </a:p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" name="Google Shape;552;p30"/>
          <p:cNvGrpSpPr/>
          <p:nvPr/>
        </p:nvGrpSpPr>
        <p:grpSpPr>
          <a:xfrm>
            <a:off x="928971" y="2486048"/>
            <a:ext cx="8971922" cy="2847517"/>
            <a:chOff x="1095" y="188015"/>
            <a:chExt cx="8971922" cy="2847517"/>
          </a:xfrm>
        </p:grpSpPr>
        <p:sp>
          <p:nvSpPr>
            <p:cNvPr id="553" name="Google Shape;553;p30"/>
            <p:cNvSpPr/>
            <p:nvPr/>
          </p:nvSpPr>
          <p:spPr>
            <a:xfrm>
              <a:off x="1095" y="188015"/>
              <a:ext cx="3845109" cy="2441644"/>
            </a:xfrm>
            <a:prstGeom prst="roundRect">
              <a:avLst>
                <a:gd fmla="val 10000" name="adj"/>
              </a:avLst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4" name="Google Shape;554;p30"/>
            <p:cNvSpPr/>
            <p:nvPr/>
          </p:nvSpPr>
          <p:spPr>
            <a:xfrm>
              <a:off x="428329" y="593888"/>
              <a:ext cx="3845109" cy="2441644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rgbClr val="19ACE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5" name="Google Shape;555;p30"/>
            <p:cNvSpPr txBox="1"/>
            <p:nvPr/>
          </p:nvSpPr>
          <p:spPr>
            <a:xfrm>
              <a:off x="499842" y="665401"/>
              <a:ext cx="3702083" cy="229861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mbria"/>
                <a:buNone/>
              </a:pPr>
              <a:r>
                <a:rPr lang="en-US" sz="23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You can use </a:t>
              </a:r>
              <a:r>
                <a:rPr i="1" lang="en-US" sz="23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simple past tense </a:t>
              </a:r>
              <a:r>
                <a:rPr lang="en-US" sz="23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to talk about </a:t>
              </a:r>
              <a:r>
                <a:rPr b="1" lang="en-US" sz="23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when </a:t>
              </a:r>
              <a:r>
                <a:rPr lang="en-US" sz="23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your business started.</a:t>
              </a:r>
              <a:endParaRPr sz="23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556" name="Google Shape;556;p30"/>
            <p:cNvSpPr/>
            <p:nvPr/>
          </p:nvSpPr>
          <p:spPr>
            <a:xfrm>
              <a:off x="4700674" y="188015"/>
              <a:ext cx="3845109" cy="2441644"/>
            </a:xfrm>
            <a:prstGeom prst="roundRect">
              <a:avLst>
                <a:gd fmla="val 10000" name="adj"/>
              </a:avLst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7" name="Google Shape;557;p30"/>
            <p:cNvSpPr/>
            <p:nvPr/>
          </p:nvSpPr>
          <p:spPr>
            <a:xfrm>
              <a:off x="5127908" y="593888"/>
              <a:ext cx="3845109" cy="2441644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rgbClr val="19ACE4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8" name="Google Shape;558;p30"/>
            <p:cNvSpPr txBox="1"/>
            <p:nvPr/>
          </p:nvSpPr>
          <p:spPr>
            <a:xfrm>
              <a:off x="5199421" y="665401"/>
              <a:ext cx="3702083" cy="229861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mbria"/>
                <a:buNone/>
              </a:pPr>
              <a:r>
                <a:rPr lang="en-US" sz="23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Use</a:t>
              </a:r>
              <a:r>
                <a:rPr i="1" lang="en-US" sz="23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 present perfect simple tense </a:t>
              </a:r>
              <a:r>
                <a:rPr lang="en-US" sz="23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to talk about </a:t>
              </a:r>
              <a:r>
                <a:rPr b="1" lang="en-US" sz="23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what </a:t>
              </a:r>
              <a:r>
                <a:rPr lang="en-US" sz="2300">
                  <a:solidFill>
                    <a:schemeClr val="dk1"/>
                  </a:solidFill>
                  <a:latin typeface="Cambria"/>
                  <a:ea typeface="Cambria"/>
                  <a:cs typeface="Cambria"/>
                  <a:sym typeface="Cambria"/>
                </a:rPr>
                <a:t>your business has achieved/ contributed.</a:t>
              </a:r>
              <a:endParaRPr sz="23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sp>
        <p:nvSpPr>
          <p:cNvPr id="559" name="Google Shape;559;p30"/>
          <p:cNvSpPr/>
          <p:nvPr/>
        </p:nvSpPr>
        <p:spPr>
          <a:xfrm>
            <a:off x="927875" y="819504"/>
            <a:ext cx="9720072" cy="914400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Cambria"/>
              <a:buNone/>
            </a:pPr>
            <a:r>
              <a:rPr b="1" lang="en-US" sz="35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TAKE HOME NOTES</a:t>
            </a:r>
            <a:endParaRPr b="1" sz="3500" cap="none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60" name="Google Shape;560;p30"/>
          <p:cNvSpPr txBox="1"/>
          <p:nvPr/>
        </p:nvSpPr>
        <p:spPr>
          <a:xfrm>
            <a:off x="815580" y="1962321"/>
            <a:ext cx="9720073" cy="4251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-139700" lvl="0" marL="9144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Twentieth Century"/>
              <a:buChar char=" "/>
            </a:pPr>
            <a:r>
              <a:rPr lang="en-US" sz="22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For your future business?</a:t>
            </a:r>
            <a:endParaRPr sz="22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4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31"/>
          <p:cNvSpPr txBox="1"/>
          <p:nvPr>
            <p:ph idx="1" type="body"/>
          </p:nvPr>
        </p:nvSpPr>
        <p:spPr>
          <a:xfrm>
            <a:off x="1024128" y="2286000"/>
            <a:ext cx="9720073" cy="32235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-363538" lvl="0" marL="36353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Azar, B. S., &amp; Hagen, S. A. H. (2009). </a:t>
            </a:r>
            <a:r>
              <a:rPr i="1"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Understanding English Grammar</a:t>
            </a:r>
            <a:r>
              <a:rPr lang="en-US" sz="21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 (4th ed.). Pearson Education.</a:t>
            </a:r>
            <a:endParaRPr sz="21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-363538" lvl="0" marL="363538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100"/>
              <a:buNone/>
            </a:pP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Chaney, T. (2025). </a:t>
            </a:r>
            <a:r>
              <a:rPr i="1" lang="en-US" sz="2100">
                <a:latin typeface="Cambria"/>
                <a:ea typeface="Cambria"/>
                <a:cs typeface="Cambria"/>
                <a:sym typeface="Cambria"/>
              </a:rPr>
              <a:t>10 Profitable Tutoring Business Ideas To Launch in 2025</a:t>
            </a: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. Upwork. </a:t>
            </a:r>
            <a:r>
              <a:rPr lang="en-US" sz="2100" u="sng">
                <a:solidFill>
                  <a:schemeClr val="hlink"/>
                </a:solidFill>
                <a:latin typeface="Cambria"/>
                <a:ea typeface="Cambria"/>
                <a:cs typeface="Cambria"/>
                <a:sym typeface="Cambria"/>
                <a:hlinkClick r:id="rId3"/>
              </a:rPr>
              <a:t>https://www.upwork.com/resources/tutoring-business-ideas-in-2025</a:t>
            </a: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.</a:t>
            </a:r>
            <a:endParaRPr/>
          </a:p>
          <a:p>
            <a:pPr indent="-363538" lvl="0" marL="363538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100"/>
              <a:buNone/>
            </a:pP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Hall, D., &amp; Barduhn, S. (2016). </a:t>
            </a:r>
            <a:r>
              <a:rPr i="1" lang="en-US" sz="2100">
                <a:latin typeface="Cambria"/>
                <a:ea typeface="Cambria"/>
                <a:cs typeface="Cambria"/>
                <a:sym typeface="Cambria"/>
              </a:rPr>
              <a:t>English for Everyone</a:t>
            </a: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: </a:t>
            </a:r>
            <a:r>
              <a:rPr i="1" lang="en-US" sz="2100">
                <a:latin typeface="Cambria"/>
                <a:ea typeface="Cambria"/>
                <a:cs typeface="Cambria"/>
                <a:sym typeface="Cambria"/>
              </a:rPr>
              <a:t>English Grammar Guide</a:t>
            </a: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. Dorling Kindersley Limited.</a:t>
            </a:r>
            <a:endParaRPr/>
          </a:p>
          <a:p>
            <a:pPr indent="-363538" lvl="0" marL="363538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100"/>
              <a:buNone/>
            </a:pPr>
            <a:r>
              <a:rPr i="1" lang="en-US" sz="2100">
                <a:latin typeface="Cambria"/>
                <a:ea typeface="Cambria"/>
                <a:cs typeface="Cambria"/>
                <a:sym typeface="Cambria"/>
              </a:rPr>
              <a:t>Our Company</a:t>
            </a: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. (2025). Tutor.Com. </a:t>
            </a:r>
            <a:r>
              <a:rPr lang="en-US" sz="2100" u="sng">
                <a:solidFill>
                  <a:schemeClr val="hlink"/>
                </a:solidFill>
                <a:latin typeface="Cambria"/>
                <a:ea typeface="Cambria"/>
                <a:cs typeface="Cambria"/>
                <a:sym typeface="Cambria"/>
                <a:hlinkClick r:id="rId4"/>
              </a:rPr>
              <a:t>https://www.tutor.com/about-us</a:t>
            </a:r>
            <a:r>
              <a:rPr lang="en-US" sz="2100">
                <a:latin typeface="Cambria"/>
                <a:ea typeface="Cambria"/>
                <a:cs typeface="Cambria"/>
                <a:sym typeface="Cambria"/>
              </a:rPr>
              <a:t>.</a:t>
            </a:r>
            <a:endParaRPr sz="210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566" name="Google Shape;566;p31"/>
          <p:cNvSpPr/>
          <p:nvPr>
            <p:ph type="title"/>
          </p:nvPr>
        </p:nvSpPr>
        <p:spPr>
          <a:xfrm>
            <a:off x="1024128" y="914400"/>
            <a:ext cx="9720072" cy="772732"/>
          </a:xfrm>
          <a:prstGeom prst="homePlate">
            <a:avLst>
              <a:gd fmla="val 50000" name="adj"/>
            </a:avLst>
          </a:prstGeom>
          <a:solidFill>
            <a:schemeClr val="accent1"/>
          </a:solidFill>
          <a:ln cap="flat" cmpd="sng" w="15875">
            <a:solidFill>
              <a:srgbClr val="0B49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Cambria"/>
              <a:buNone/>
            </a:pPr>
            <a:r>
              <a:rPr b="1" lang="en-US" sz="3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REFERENCES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70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32"/>
          <p:cNvSpPr/>
          <p:nvPr/>
        </p:nvSpPr>
        <p:spPr>
          <a:xfrm>
            <a:off x="0" y="0"/>
            <a:ext cx="12188952" cy="6858000"/>
          </a:xfrm>
          <a:custGeom>
            <a:rect b="b" l="l" r="r" t="t"/>
            <a:pathLst>
              <a:path extrusionOk="0" h="5856137" w="3096136">
                <a:moveTo>
                  <a:pt x="0" y="0"/>
                </a:moveTo>
                <a:lnTo>
                  <a:pt x="3096136" y="0"/>
                </a:lnTo>
                <a:lnTo>
                  <a:pt x="3096136" y="5856137"/>
                </a:lnTo>
                <a:lnTo>
                  <a:pt x="0" y="5856137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572" name="Google Shape;572;p32"/>
          <p:cNvSpPr/>
          <p:nvPr/>
        </p:nvSpPr>
        <p:spPr>
          <a:xfrm>
            <a:off x="3894020" y="643461"/>
            <a:ext cx="7654513" cy="557106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573" name="Google Shape;573;p32"/>
          <p:cNvSpPr/>
          <p:nvPr/>
        </p:nvSpPr>
        <p:spPr>
          <a:xfrm rot="5400000">
            <a:off x="-569400" y="1910808"/>
            <a:ext cx="5571069" cy="3036377"/>
          </a:xfrm>
          <a:custGeom>
            <a:rect b="b" l="l" r="r" t="t"/>
            <a:pathLst>
              <a:path extrusionOk="0" h="3089525" w="5851096">
                <a:moveTo>
                  <a:pt x="5215514" y="659222"/>
                </a:moveTo>
                <a:cubicBezTo>
                  <a:pt x="5271247" y="939930"/>
                  <a:pt x="5495997" y="1162499"/>
                  <a:pt x="5783878" y="1223782"/>
                </a:cubicBezTo>
                <a:cubicBezTo>
                  <a:pt x="5728146" y="943074"/>
                  <a:pt x="5503395" y="720505"/>
                  <a:pt x="5215514" y="659222"/>
                </a:cubicBezTo>
                <a:close/>
                <a:moveTo>
                  <a:pt x="5215514" y="2417442"/>
                </a:moveTo>
                <a:cubicBezTo>
                  <a:pt x="5271247" y="2698150"/>
                  <a:pt x="5495997" y="2920718"/>
                  <a:pt x="5783878" y="2982001"/>
                </a:cubicBezTo>
                <a:cubicBezTo>
                  <a:pt x="5728146" y="2701294"/>
                  <a:pt x="5503395" y="2478725"/>
                  <a:pt x="5215514" y="2417442"/>
                </a:cubicBezTo>
                <a:close/>
                <a:moveTo>
                  <a:pt x="5215512" y="2107862"/>
                </a:moveTo>
                <a:cubicBezTo>
                  <a:pt x="5503392" y="2047060"/>
                  <a:pt x="5728143" y="1826239"/>
                  <a:pt x="5783876" y="1547735"/>
                </a:cubicBezTo>
                <a:cubicBezTo>
                  <a:pt x="5495995" y="1608537"/>
                  <a:pt x="5271244" y="1829358"/>
                  <a:pt x="5215512" y="2107862"/>
                </a:cubicBezTo>
                <a:close/>
                <a:moveTo>
                  <a:pt x="5065535" y="521483"/>
                </a:moveTo>
                <a:lnTo>
                  <a:pt x="5066157" y="509629"/>
                </a:lnTo>
                <a:lnTo>
                  <a:pt x="5066678" y="509663"/>
                </a:lnTo>
                <a:lnTo>
                  <a:pt x="5066705" y="509151"/>
                </a:lnTo>
                <a:lnTo>
                  <a:pt x="5084580" y="510833"/>
                </a:lnTo>
                <a:cubicBezTo>
                  <a:pt x="5118460" y="511379"/>
                  <a:pt x="5151823" y="514468"/>
                  <a:pt x="5184444" y="520226"/>
                </a:cubicBezTo>
                <a:cubicBezTo>
                  <a:pt x="5190277" y="519792"/>
                  <a:pt x="5195851" y="520774"/>
                  <a:pt x="5201405" y="521820"/>
                </a:cubicBezTo>
                <a:lnTo>
                  <a:pt x="5201527" y="523010"/>
                </a:lnTo>
                <a:cubicBezTo>
                  <a:pt x="5483077" y="569171"/>
                  <a:pt x="5718838" y="744362"/>
                  <a:pt x="5841311" y="983324"/>
                </a:cubicBezTo>
                <a:lnTo>
                  <a:pt x="5851096" y="1006985"/>
                </a:lnTo>
                <a:lnTo>
                  <a:pt x="5851096" y="1366179"/>
                </a:lnTo>
                <a:lnTo>
                  <a:pt x="5814952" y="1362779"/>
                </a:lnTo>
                <a:cubicBezTo>
                  <a:pt x="5809118" y="1363214"/>
                  <a:pt x="5803543" y="1362231"/>
                  <a:pt x="5797987" y="1361184"/>
                </a:cubicBezTo>
                <a:lnTo>
                  <a:pt x="5797866" y="1359994"/>
                </a:lnTo>
                <a:cubicBezTo>
                  <a:pt x="5422466" y="1298446"/>
                  <a:pt x="5128467" y="1007510"/>
                  <a:pt x="5075873" y="641878"/>
                </a:cubicBezTo>
                <a:cubicBezTo>
                  <a:pt x="5075697" y="641823"/>
                  <a:pt x="5075522" y="641817"/>
                  <a:pt x="5075344" y="641812"/>
                </a:cubicBezTo>
                <a:lnTo>
                  <a:pt x="5074781" y="634895"/>
                </a:lnTo>
                <a:cubicBezTo>
                  <a:pt x="5069489" y="603550"/>
                  <a:pt x="5066925" y="571542"/>
                  <a:pt x="5066970" y="539073"/>
                </a:cubicBezTo>
                <a:cubicBezTo>
                  <a:pt x="5065597" y="533241"/>
                  <a:pt x="5065535" y="527369"/>
                  <a:pt x="5065535" y="521483"/>
                </a:cubicBezTo>
                <a:close/>
                <a:moveTo>
                  <a:pt x="5065535" y="2279702"/>
                </a:moveTo>
                <a:lnTo>
                  <a:pt x="5066157" y="2267848"/>
                </a:lnTo>
                <a:lnTo>
                  <a:pt x="5066678" y="2267882"/>
                </a:lnTo>
                <a:lnTo>
                  <a:pt x="5066705" y="2267371"/>
                </a:lnTo>
                <a:lnTo>
                  <a:pt x="5084580" y="2269052"/>
                </a:lnTo>
                <a:cubicBezTo>
                  <a:pt x="5118460" y="2269598"/>
                  <a:pt x="5151823" y="2272687"/>
                  <a:pt x="5184444" y="2278445"/>
                </a:cubicBezTo>
                <a:cubicBezTo>
                  <a:pt x="5190277" y="2278011"/>
                  <a:pt x="5195851" y="2278993"/>
                  <a:pt x="5201405" y="2280040"/>
                </a:cubicBezTo>
                <a:lnTo>
                  <a:pt x="5201527" y="2281230"/>
                </a:lnTo>
                <a:cubicBezTo>
                  <a:pt x="5483077" y="2327390"/>
                  <a:pt x="5718838" y="2502582"/>
                  <a:pt x="5841311" y="2741544"/>
                </a:cubicBezTo>
                <a:lnTo>
                  <a:pt x="5851096" y="2765204"/>
                </a:lnTo>
                <a:lnTo>
                  <a:pt x="5851096" y="3089525"/>
                </a:lnTo>
                <a:lnTo>
                  <a:pt x="5680952" y="3089525"/>
                </a:lnTo>
                <a:lnTo>
                  <a:pt x="5661219" y="3084683"/>
                </a:lnTo>
                <a:cubicBezTo>
                  <a:pt x="5352738" y="2982764"/>
                  <a:pt x="5121893" y="2720025"/>
                  <a:pt x="5075873" y="2400097"/>
                </a:cubicBezTo>
                <a:cubicBezTo>
                  <a:pt x="5075697" y="2400042"/>
                  <a:pt x="5075522" y="2400037"/>
                  <a:pt x="5075344" y="2400032"/>
                </a:cubicBezTo>
                <a:lnTo>
                  <a:pt x="5074781" y="2393114"/>
                </a:lnTo>
                <a:cubicBezTo>
                  <a:pt x="5069489" y="2361770"/>
                  <a:pt x="5066925" y="2329761"/>
                  <a:pt x="5066970" y="2297292"/>
                </a:cubicBezTo>
                <a:cubicBezTo>
                  <a:pt x="5065597" y="2291461"/>
                  <a:pt x="5065535" y="2285589"/>
                  <a:pt x="5065535" y="2279702"/>
                </a:cubicBezTo>
                <a:close/>
                <a:moveTo>
                  <a:pt x="5065533" y="486299"/>
                </a:moveTo>
                <a:cubicBezTo>
                  <a:pt x="5065533" y="480458"/>
                  <a:pt x="5065595" y="474631"/>
                  <a:pt x="5066968" y="468842"/>
                </a:cubicBezTo>
                <a:cubicBezTo>
                  <a:pt x="5066923" y="436636"/>
                  <a:pt x="5069486" y="404884"/>
                  <a:pt x="5074776" y="373792"/>
                </a:cubicBezTo>
                <a:lnTo>
                  <a:pt x="5075341" y="366915"/>
                </a:lnTo>
                <a:cubicBezTo>
                  <a:pt x="5075518" y="366910"/>
                  <a:pt x="5075694" y="366905"/>
                  <a:pt x="5075869" y="366850"/>
                </a:cubicBezTo>
                <a:cubicBezTo>
                  <a:pt x="5089628" y="271960"/>
                  <a:pt x="5119903" y="182140"/>
                  <a:pt x="5163966" y="100280"/>
                </a:cubicBezTo>
                <a:lnTo>
                  <a:pt x="5229488" y="0"/>
                </a:lnTo>
                <a:lnTo>
                  <a:pt x="5405629" y="0"/>
                </a:lnTo>
                <a:lnTo>
                  <a:pt x="5334254" y="79433"/>
                </a:lnTo>
                <a:cubicBezTo>
                  <a:pt x="5276439" y="159050"/>
                  <a:pt x="5235311" y="250706"/>
                  <a:pt x="5215512" y="349642"/>
                </a:cubicBezTo>
                <a:cubicBezTo>
                  <a:pt x="5406992" y="309201"/>
                  <a:pt x="5570544" y="197965"/>
                  <a:pt x="5674730" y="45955"/>
                </a:cubicBezTo>
                <a:lnTo>
                  <a:pt x="5697983" y="0"/>
                </a:lnTo>
                <a:lnTo>
                  <a:pt x="5851096" y="0"/>
                </a:lnTo>
                <a:lnTo>
                  <a:pt x="5851096" y="4349"/>
                </a:lnTo>
                <a:lnTo>
                  <a:pt x="5799246" y="99096"/>
                </a:lnTo>
                <a:cubicBezTo>
                  <a:pt x="5669765" y="299632"/>
                  <a:pt x="5454064" y="443705"/>
                  <a:pt x="5201524" y="484784"/>
                </a:cubicBezTo>
                <a:lnTo>
                  <a:pt x="5201403" y="485964"/>
                </a:lnTo>
                <a:cubicBezTo>
                  <a:pt x="5195847" y="487004"/>
                  <a:pt x="5190272" y="487979"/>
                  <a:pt x="5184438" y="487548"/>
                </a:cubicBezTo>
                <a:cubicBezTo>
                  <a:pt x="5151829" y="493257"/>
                  <a:pt x="5118478" y="496322"/>
                  <a:pt x="5084610" y="496864"/>
                </a:cubicBezTo>
                <a:lnTo>
                  <a:pt x="5066703" y="498535"/>
                </a:lnTo>
                <a:lnTo>
                  <a:pt x="5066676" y="498027"/>
                </a:lnTo>
                <a:lnTo>
                  <a:pt x="5066154" y="498061"/>
                </a:lnTo>
                <a:cubicBezTo>
                  <a:pt x="5065562" y="494151"/>
                  <a:pt x="5065533" y="490228"/>
                  <a:pt x="5065533" y="486299"/>
                </a:cubicBezTo>
                <a:close/>
                <a:moveTo>
                  <a:pt x="5065533" y="2244520"/>
                </a:moveTo>
                <a:cubicBezTo>
                  <a:pt x="5065533" y="2238678"/>
                  <a:pt x="5065595" y="2232850"/>
                  <a:pt x="5066968" y="2227062"/>
                </a:cubicBezTo>
                <a:cubicBezTo>
                  <a:pt x="5066923" y="2194855"/>
                  <a:pt x="5069486" y="2163105"/>
                  <a:pt x="5074776" y="2132012"/>
                </a:cubicBezTo>
                <a:lnTo>
                  <a:pt x="5075341" y="2125135"/>
                </a:lnTo>
                <a:cubicBezTo>
                  <a:pt x="5075518" y="2125130"/>
                  <a:pt x="5075694" y="2125125"/>
                  <a:pt x="5075869" y="2125070"/>
                </a:cubicBezTo>
                <a:cubicBezTo>
                  <a:pt x="5128465" y="1762307"/>
                  <a:pt x="5422464" y="1473657"/>
                  <a:pt x="5797863" y="1412593"/>
                </a:cubicBezTo>
                <a:lnTo>
                  <a:pt x="5797985" y="1411413"/>
                </a:lnTo>
                <a:cubicBezTo>
                  <a:pt x="5803539" y="1410374"/>
                  <a:pt x="5809112" y="1409399"/>
                  <a:pt x="5814946" y="1409830"/>
                </a:cubicBezTo>
                <a:lnTo>
                  <a:pt x="5851096" y="1406457"/>
                </a:lnTo>
                <a:lnTo>
                  <a:pt x="5851096" y="1762823"/>
                </a:lnTo>
                <a:lnTo>
                  <a:pt x="5841309" y="1786304"/>
                </a:lnTo>
                <a:cubicBezTo>
                  <a:pt x="5718836" y="2023390"/>
                  <a:pt x="5483074" y="2197206"/>
                  <a:pt x="5201524" y="2243004"/>
                </a:cubicBezTo>
                <a:lnTo>
                  <a:pt x="5201403" y="2244184"/>
                </a:lnTo>
                <a:cubicBezTo>
                  <a:pt x="5195847" y="2245223"/>
                  <a:pt x="5190272" y="2246198"/>
                  <a:pt x="5184438" y="2245767"/>
                </a:cubicBezTo>
                <a:cubicBezTo>
                  <a:pt x="5151829" y="2251477"/>
                  <a:pt x="5118478" y="2254542"/>
                  <a:pt x="5084610" y="2255084"/>
                </a:cubicBezTo>
                <a:lnTo>
                  <a:pt x="5066703" y="2256755"/>
                </a:lnTo>
                <a:lnTo>
                  <a:pt x="5066676" y="2256246"/>
                </a:lnTo>
                <a:lnTo>
                  <a:pt x="5066154" y="2256280"/>
                </a:lnTo>
                <a:cubicBezTo>
                  <a:pt x="5065562" y="2252372"/>
                  <a:pt x="5065533" y="2248449"/>
                  <a:pt x="5065533" y="2244520"/>
                </a:cubicBezTo>
                <a:close/>
                <a:moveTo>
                  <a:pt x="4325732" y="1223782"/>
                </a:moveTo>
                <a:cubicBezTo>
                  <a:pt x="4613612" y="1162499"/>
                  <a:pt x="4838363" y="939930"/>
                  <a:pt x="4894096" y="659222"/>
                </a:cubicBezTo>
                <a:cubicBezTo>
                  <a:pt x="4606215" y="720505"/>
                  <a:pt x="4381464" y="943074"/>
                  <a:pt x="4325732" y="1223782"/>
                </a:cubicBezTo>
                <a:close/>
                <a:moveTo>
                  <a:pt x="4325732" y="1547735"/>
                </a:moveTo>
                <a:cubicBezTo>
                  <a:pt x="4381465" y="1826239"/>
                  <a:pt x="4606215" y="2047060"/>
                  <a:pt x="4894096" y="2107862"/>
                </a:cubicBezTo>
                <a:cubicBezTo>
                  <a:pt x="4838364" y="1829358"/>
                  <a:pt x="4613612" y="1608537"/>
                  <a:pt x="4325732" y="1547735"/>
                </a:cubicBezTo>
                <a:close/>
                <a:moveTo>
                  <a:pt x="4325732" y="2982001"/>
                </a:moveTo>
                <a:cubicBezTo>
                  <a:pt x="4613612" y="2920718"/>
                  <a:pt x="4838363" y="2698150"/>
                  <a:pt x="4894096" y="2417442"/>
                </a:cubicBezTo>
                <a:cubicBezTo>
                  <a:pt x="4606215" y="2478725"/>
                  <a:pt x="4381464" y="2701294"/>
                  <a:pt x="4325732" y="2982001"/>
                </a:cubicBezTo>
                <a:close/>
                <a:moveTo>
                  <a:pt x="4256134" y="0"/>
                </a:moveTo>
                <a:lnTo>
                  <a:pt x="4411625" y="0"/>
                </a:lnTo>
                <a:lnTo>
                  <a:pt x="4434878" y="45955"/>
                </a:lnTo>
                <a:cubicBezTo>
                  <a:pt x="4539065" y="197965"/>
                  <a:pt x="4702616" y="309201"/>
                  <a:pt x="4894096" y="349642"/>
                </a:cubicBezTo>
                <a:cubicBezTo>
                  <a:pt x="4874298" y="250706"/>
                  <a:pt x="4833170" y="159050"/>
                  <a:pt x="4775353" y="79433"/>
                </a:cubicBezTo>
                <a:lnTo>
                  <a:pt x="4703980" y="0"/>
                </a:lnTo>
                <a:lnTo>
                  <a:pt x="4880119" y="0"/>
                </a:lnTo>
                <a:lnTo>
                  <a:pt x="4945641" y="100280"/>
                </a:lnTo>
                <a:cubicBezTo>
                  <a:pt x="4989705" y="182140"/>
                  <a:pt x="5019980" y="271960"/>
                  <a:pt x="5033738" y="366850"/>
                </a:cubicBezTo>
                <a:cubicBezTo>
                  <a:pt x="5033914" y="366905"/>
                  <a:pt x="5034090" y="366910"/>
                  <a:pt x="5034267" y="366915"/>
                </a:cubicBezTo>
                <a:lnTo>
                  <a:pt x="5034832" y="373792"/>
                </a:lnTo>
                <a:cubicBezTo>
                  <a:pt x="5040122" y="404884"/>
                  <a:pt x="5042685" y="436636"/>
                  <a:pt x="5042640" y="468842"/>
                </a:cubicBezTo>
                <a:cubicBezTo>
                  <a:pt x="5044013" y="474631"/>
                  <a:pt x="5044074" y="480458"/>
                  <a:pt x="5044074" y="486299"/>
                </a:cubicBezTo>
                <a:cubicBezTo>
                  <a:pt x="5044074" y="490228"/>
                  <a:pt x="5044046" y="494151"/>
                  <a:pt x="5043454" y="498061"/>
                </a:cubicBezTo>
                <a:lnTo>
                  <a:pt x="5042932" y="498027"/>
                </a:lnTo>
                <a:lnTo>
                  <a:pt x="5042905" y="498535"/>
                </a:lnTo>
                <a:lnTo>
                  <a:pt x="5024997" y="496864"/>
                </a:lnTo>
                <a:cubicBezTo>
                  <a:pt x="4991129" y="496322"/>
                  <a:pt x="4957779" y="493257"/>
                  <a:pt x="4925170" y="487548"/>
                </a:cubicBezTo>
                <a:cubicBezTo>
                  <a:pt x="4919336" y="487979"/>
                  <a:pt x="4913761" y="487004"/>
                  <a:pt x="4908205" y="485964"/>
                </a:cubicBezTo>
                <a:lnTo>
                  <a:pt x="4908084" y="484784"/>
                </a:lnTo>
                <a:cubicBezTo>
                  <a:pt x="4655545" y="443705"/>
                  <a:pt x="4439844" y="299632"/>
                  <a:pt x="4310363" y="99096"/>
                </a:cubicBezTo>
                <a:close/>
                <a:moveTo>
                  <a:pt x="4178216" y="3089525"/>
                </a:moveTo>
                <a:lnTo>
                  <a:pt x="4184996" y="3006343"/>
                </a:lnTo>
                <a:lnTo>
                  <a:pt x="4185561" y="2999411"/>
                </a:lnTo>
                <a:cubicBezTo>
                  <a:pt x="4185737" y="2999406"/>
                  <a:pt x="4185914" y="2999401"/>
                  <a:pt x="4186090" y="2999346"/>
                </a:cubicBezTo>
                <a:cubicBezTo>
                  <a:pt x="4238685" y="2633713"/>
                  <a:pt x="4532684" y="2342777"/>
                  <a:pt x="4908083" y="2281230"/>
                </a:cubicBezTo>
                <a:lnTo>
                  <a:pt x="4908205" y="2280040"/>
                </a:lnTo>
                <a:cubicBezTo>
                  <a:pt x="4913759" y="2278993"/>
                  <a:pt x="4919332" y="2278011"/>
                  <a:pt x="4925166" y="2278445"/>
                </a:cubicBezTo>
                <a:cubicBezTo>
                  <a:pt x="4957787" y="2272687"/>
                  <a:pt x="4991150" y="2269598"/>
                  <a:pt x="5025030" y="2269052"/>
                </a:cubicBezTo>
                <a:lnTo>
                  <a:pt x="5042905" y="2267371"/>
                </a:lnTo>
                <a:lnTo>
                  <a:pt x="5042932" y="2267882"/>
                </a:lnTo>
                <a:lnTo>
                  <a:pt x="5043453" y="2267848"/>
                </a:lnTo>
                <a:lnTo>
                  <a:pt x="5044074" y="2279702"/>
                </a:lnTo>
                <a:cubicBezTo>
                  <a:pt x="5044074" y="2285589"/>
                  <a:pt x="5044013" y="2291461"/>
                  <a:pt x="5042640" y="2297292"/>
                </a:cubicBezTo>
                <a:cubicBezTo>
                  <a:pt x="5042685" y="2329761"/>
                  <a:pt x="5040121" y="2361770"/>
                  <a:pt x="5034829" y="2393114"/>
                </a:cubicBezTo>
                <a:lnTo>
                  <a:pt x="5034266" y="2400032"/>
                </a:lnTo>
                <a:cubicBezTo>
                  <a:pt x="5034088" y="2400037"/>
                  <a:pt x="5033912" y="2400042"/>
                  <a:pt x="5033737" y="2400097"/>
                </a:cubicBezTo>
                <a:cubicBezTo>
                  <a:pt x="4987717" y="2720025"/>
                  <a:pt x="4756872" y="2982764"/>
                  <a:pt x="4448391" y="3084683"/>
                </a:cubicBezTo>
                <a:lnTo>
                  <a:pt x="4428658" y="3089525"/>
                </a:lnTo>
                <a:close/>
                <a:moveTo>
                  <a:pt x="4175753" y="1361522"/>
                </a:moveTo>
                <a:cubicBezTo>
                  <a:pt x="4175753" y="1355634"/>
                  <a:pt x="4175815" y="1349760"/>
                  <a:pt x="4177187" y="1343926"/>
                </a:cubicBezTo>
                <a:cubicBezTo>
                  <a:pt x="4177144" y="1311465"/>
                  <a:pt x="4179705" y="1279462"/>
                  <a:pt x="4184996" y="1248124"/>
                </a:cubicBezTo>
                <a:lnTo>
                  <a:pt x="4185561" y="1241192"/>
                </a:lnTo>
                <a:cubicBezTo>
                  <a:pt x="4185737" y="1241187"/>
                  <a:pt x="4185914" y="1241182"/>
                  <a:pt x="4186090" y="1241127"/>
                </a:cubicBezTo>
                <a:cubicBezTo>
                  <a:pt x="4238685" y="875493"/>
                  <a:pt x="4532684" y="584557"/>
                  <a:pt x="4908083" y="523010"/>
                </a:cubicBezTo>
                <a:lnTo>
                  <a:pt x="4908205" y="521820"/>
                </a:lnTo>
                <a:cubicBezTo>
                  <a:pt x="4913759" y="520774"/>
                  <a:pt x="4919332" y="519792"/>
                  <a:pt x="4925166" y="520226"/>
                </a:cubicBezTo>
                <a:cubicBezTo>
                  <a:pt x="4957787" y="514468"/>
                  <a:pt x="4991150" y="511379"/>
                  <a:pt x="5025030" y="510833"/>
                </a:cubicBezTo>
                <a:lnTo>
                  <a:pt x="5042905" y="509151"/>
                </a:lnTo>
                <a:lnTo>
                  <a:pt x="5042932" y="509663"/>
                </a:lnTo>
                <a:lnTo>
                  <a:pt x="5043453" y="509629"/>
                </a:lnTo>
                <a:lnTo>
                  <a:pt x="5044074" y="521483"/>
                </a:lnTo>
                <a:cubicBezTo>
                  <a:pt x="5044074" y="527369"/>
                  <a:pt x="5044013" y="533241"/>
                  <a:pt x="5042640" y="539073"/>
                </a:cubicBezTo>
                <a:cubicBezTo>
                  <a:pt x="5042685" y="571542"/>
                  <a:pt x="5040121" y="603550"/>
                  <a:pt x="5034829" y="634895"/>
                </a:cubicBezTo>
                <a:lnTo>
                  <a:pt x="5034266" y="641812"/>
                </a:lnTo>
                <a:cubicBezTo>
                  <a:pt x="5034088" y="641817"/>
                  <a:pt x="5033912" y="641823"/>
                  <a:pt x="5033737" y="641878"/>
                </a:cubicBezTo>
                <a:cubicBezTo>
                  <a:pt x="4981143" y="1007510"/>
                  <a:pt x="4687144" y="1298446"/>
                  <a:pt x="4311744" y="1359994"/>
                </a:cubicBezTo>
                <a:lnTo>
                  <a:pt x="4311623" y="1361184"/>
                </a:lnTo>
                <a:cubicBezTo>
                  <a:pt x="4306067" y="1362231"/>
                  <a:pt x="4300492" y="1363214"/>
                  <a:pt x="4294658" y="1362780"/>
                </a:cubicBezTo>
                <a:cubicBezTo>
                  <a:pt x="4262048" y="1368535"/>
                  <a:pt x="4228698" y="1371623"/>
                  <a:pt x="4194831" y="1372169"/>
                </a:cubicBezTo>
                <a:lnTo>
                  <a:pt x="4176923" y="1373854"/>
                </a:lnTo>
                <a:lnTo>
                  <a:pt x="4176896" y="1373341"/>
                </a:lnTo>
                <a:lnTo>
                  <a:pt x="4176374" y="1373376"/>
                </a:lnTo>
                <a:cubicBezTo>
                  <a:pt x="4175781" y="1369436"/>
                  <a:pt x="4175753" y="1365482"/>
                  <a:pt x="4175753" y="1361522"/>
                </a:cubicBezTo>
                <a:close/>
                <a:moveTo>
                  <a:pt x="4175753" y="1411078"/>
                </a:moveTo>
                <a:lnTo>
                  <a:pt x="4176375" y="1399317"/>
                </a:lnTo>
                <a:lnTo>
                  <a:pt x="4176896" y="1399351"/>
                </a:lnTo>
                <a:lnTo>
                  <a:pt x="4176923" y="1398843"/>
                </a:lnTo>
                <a:lnTo>
                  <a:pt x="4194799" y="1400511"/>
                </a:lnTo>
                <a:cubicBezTo>
                  <a:pt x="4228677" y="1401053"/>
                  <a:pt x="4262041" y="1404118"/>
                  <a:pt x="4294662" y="1409831"/>
                </a:cubicBezTo>
                <a:cubicBezTo>
                  <a:pt x="4300495" y="1409399"/>
                  <a:pt x="4306069" y="1410375"/>
                  <a:pt x="4311623" y="1411413"/>
                </a:cubicBezTo>
                <a:lnTo>
                  <a:pt x="4311745" y="1412593"/>
                </a:lnTo>
                <a:cubicBezTo>
                  <a:pt x="4687144" y="1473657"/>
                  <a:pt x="4981143" y="1762307"/>
                  <a:pt x="5033738" y="2125070"/>
                </a:cubicBezTo>
                <a:cubicBezTo>
                  <a:pt x="5033914" y="2125125"/>
                  <a:pt x="5034090" y="2125130"/>
                  <a:pt x="5034267" y="2125135"/>
                </a:cubicBezTo>
                <a:lnTo>
                  <a:pt x="5034832" y="2132012"/>
                </a:lnTo>
                <a:cubicBezTo>
                  <a:pt x="5040122" y="2163105"/>
                  <a:pt x="5042685" y="2194855"/>
                  <a:pt x="5042640" y="2227062"/>
                </a:cubicBezTo>
                <a:cubicBezTo>
                  <a:pt x="5044013" y="2232850"/>
                  <a:pt x="5044074" y="2238678"/>
                  <a:pt x="5044074" y="2244520"/>
                </a:cubicBezTo>
                <a:cubicBezTo>
                  <a:pt x="5044074" y="2248449"/>
                  <a:pt x="5044046" y="2252372"/>
                  <a:pt x="5043454" y="2256280"/>
                </a:cubicBezTo>
                <a:lnTo>
                  <a:pt x="5042932" y="2256246"/>
                </a:lnTo>
                <a:lnTo>
                  <a:pt x="5042905" y="2256755"/>
                </a:lnTo>
                <a:lnTo>
                  <a:pt x="5024997" y="2255084"/>
                </a:lnTo>
                <a:cubicBezTo>
                  <a:pt x="4991129" y="2254542"/>
                  <a:pt x="4957779" y="2251477"/>
                  <a:pt x="4925170" y="2245767"/>
                </a:cubicBezTo>
                <a:cubicBezTo>
                  <a:pt x="4919336" y="2246198"/>
                  <a:pt x="4913761" y="2245223"/>
                  <a:pt x="4908205" y="2244184"/>
                </a:cubicBezTo>
                <a:lnTo>
                  <a:pt x="4908084" y="2243004"/>
                </a:lnTo>
                <a:cubicBezTo>
                  <a:pt x="4532684" y="2181939"/>
                  <a:pt x="4238685" y="1893288"/>
                  <a:pt x="4186091" y="1530527"/>
                </a:cubicBezTo>
                <a:cubicBezTo>
                  <a:pt x="4185915" y="1530472"/>
                  <a:pt x="4185739" y="1530468"/>
                  <a:pt x="4185562" y="1530463"/>
                </a:cubicBezTo>
                <a:lnTo>
                  <a:pt x="4184999" y="1523599"/>
                </a:lnTo>
                <a:cubicBezTo>
                  <a:pt x="4179707" y="1492501"/>
                  <a:pt x="4177144" y="1460743"/>
                  <a:pt x="4177187" y="1428529"/>
                </a:cubicBezTo>
                <a:cubicBezTo>
                  <a:pt x="4175815" y="1422743"/>
                  <a:pt x="4175753" y="1416918"/>
                  <a:pt x="4175753" y="1411078"/>
                </a:cubicBezTo>
                <a:close/>
                <a:moveTo>
                  <a:pt x="3445328" y="659222"/>
                </a:moveTo>
                <a:cubicBezTo>
                  <a:pt x="3501061" y="939930"/>
                  <a:pt x="3725812" y="1162499"/>
                  <a:pt x="4013692" y="1223782"/>
                </a:cubicBezTo>
                <a:cubicBezTo>
                  <a:pt x="3957960" y="943074"/>
                  <a:pt x="3733209" y="720505"/>
                  <a:pt x="3445328" y="659222"/>
                </a:cubicBezTo>
                <a:close/>
                <a:moveTo>
                  <a:pt x="3445328" y="2417442"/>
                </a:moveTo>
                <a:cubicBezTo>
                  <a:pt x="3501061" y="2698150"/>
                  <a:pt x="3725812" y="2920718"/>
                  <a:pt x="4013692" y="2982001"/>
                </a:cubicBezTo>
                <a:cubicBezTo>
                  <a:pt x="3957960" y="2701294"/>
                  <a:pt x="3733209" y="2478725"/>
                  <a:pt x="3445328" y="2417442"/>
                </a:cubicBezTo>
                <a:close/>
                <a:moveTo>
                  <a:pt x="3445326" y="2107862"/>
                </a:moveTo>
                <a:cubicBezTo>
                  <a:pt x="3733207" y="2047060"/>
                  <a:pt x="3957957" y="1826239"/>
                  <a:pt x="4013690" y="1547735"/>
                </a:cubicBezTo>
                <a:cubicBezTo>
                  <a:pt x="3725809" y="1608537"/>
                  <a:pt x="3501058" y="1829358"/>
                  <a:pt x="3445326" y="2107862"/>
                </a:cubicBezTo>
                <a:close/>
                <a:moveTo>
                  <a:pt x="3295350" y="521483"/>
                </a:moveTo>
                <a:lnTo>
                  <a:pt x="3295971" y="509629"/>
                </a:lnTo>
                <a:lnTo>
                  <a:pt x="3296492" y="509663"/>
                </a:lnTo>
                <a:lnTo>
                  <a:pt x="3296519" y="509151"/>
                </a:lnTo>
                <a:lnTo>
                  <a:pt x="3314395" y="510833"/>
                </a:lnTo>
                <a:cubicBezTo>
                  <a:pt x="3348274" y="511379"/>
                  <a:pt x="3381637" y="514468"/>
                  <a:pt x="3414258" y="520226"/>
                </a:cubicBezTo>
                <a:cubicBezTo>
                  <a:pt x="3420092" y="519792"/>
                  <a:pt x="3425665" y="520774"/>
                  <a:pt x="3431219" y="521820"/>
                </a:cubicBezTo>
                <a:lnTo>
                  <a:pt x="3431341" y="523010"/>
                </a:lnTo>
                <a:cubicBezTo>
                  <a:pt x="3806740" y="584557"/>
                  <a:pt x="4100739" y="875493"/>
                  <a:pt x="4153335" y="1241127"/>
                </a:cubicBezTo>
                <a:cubicBezTo>
                  <a:pt x="4153510" y="1241182"/>
                  <a:pt x="4153688" y="1241187"/>
                  <a:pt x="4153863" y="1241192"/>
                </a:cubicBezTo>
                <a:lnTo>
                  <a:pt x="4154429" y="1248124"/>
                </a:lnTo>
                <a:cubicBezTo>
                  <a:pt x="4159718" y="1279462"/>
                  <a:pt x="4162281" y="1311465"/>
                  <a:pt x="4162237" y="1343926"/>
                </a:cubicBezTo>
                <a:cubicBezTo>
                  <a:pt x="4163610" y="1349760"/>
                  <a:pt x="4163671" y="1355634"/>
                  <a:pt x="4163671" y="1361522"/>
                </a:cubicBezTo>
                <a:cubicBezTo>
                  <a:pt x="4163671" y="1365482"/>
                  <a:pt x="4163642" y="1369436"/>
                  <a:pt x="4163050" y="1373376"/>
                </a:cubicBezTo>
                <a:lnTo>
                  <a:pt x="4162528" y="1373341"/>
                </a:lnTo>
                <a:lnTo>
                  <a:pt x="4162501" y="1373854"/>
                </a:lnTo>
                <a:lnTo>
                  <a:pt x="4144594" y="1372169"/>
                </a:lnTo>
                <a:cubicBezTo>
                  <a:pt x="4110727" y="1371623"/>
                  <a:pt x="4077375" y="1368535"/>
                  <a:pt x="4044766" y="1362780"/>
                </a:cubicBezTo>
                <a:cubicBezTo>
                  <a:pt x="4038932" y="1363214"/>
                  <a:pt x="4033357" y="1362231"/>
                  <a:pt x="4027802" y="1361184"/>
                </a:cubicBezTo>
                <a:lnTo>
                  <a:pt x="4027681" y="1359994"/>
                </a:lnTo>
                <a:cubicBezTo>
                  <a:pt x="3652280" y="1298446"/>
                  <a:pt x="3358281" y="1007510"/>
                  <a:pt x="3305687" y="641878"/>
                </a:cubicBezTo>
                <a:cubicBezTo>
                  <a:pt x="3305511" y="641823"/>
                  <a:pt x="3305336" y="641818"/>
                  <a:pt x="3305158" y="641812"/>
                </a:cubicBezTo>
                <a:lnTo>
                  <a:pt x="3304595" y="634895"/>
                </a:lnTo>
                <a:cubicBezTo>
                  <a:pt x="3299303" y="603550"/>
                  <a:pt x="3296740" y="571542"/>
                  <a:pt x="3296784" y="539073"/>
                </a:cubicBezTo>
                <a:cubicBezTo>
                  <a:pt x="3295411" y="533241"/>
                  <a:pt x="3295350" y="527369"/>
                  <a:pt x="3295350" y="521483"/>
                </a:cubicBezTo>
                <a:close/>
                <a:moveTo>
                  <a:pt x="3295350" y="2279702"/>
                </a:moveTo>
                <a:lnTo>
                  <a:pt x="3295971" y="2267848"/>
                </a:lnTo>
                <a:lnTo>
                  <a:pt x="3296492" y="2267882"/>
                </a:lnTo>
                <a:lnTo>
                  <a:pt x="3296519" y="2267371"/>
                </a:lnTo>
                <a:lnTo>
                  <a:pt x="3314395" y="2269052"/>
                </a:lnTo>
                <a:cubicBezTo>
                  <a:pt x="3348274" y="2269598"/>
                  <a:pt x="3381637" y="2272687"/>
                  <a:pt x="3414258" y="2278445"/>
                </a:cubicBezTo>
                <a:cubicBezTo>
                  <a:pt x="3420092" y="2278011"/>
                  <a:pt x="3425665" y="2278993"/>
                  <a:pt x="3431219" y="2280040"/>
                </a:cubicBezTo>
                <a:lnTo>
                  <a:pt x="3431341" y="2281230"/>
                </a:lnTo>
                <a:cubicBezTo>
                  <a:pt x="3806740" y="2342777"/>
                  <a:pt x="4100739" y="2633713"/>
                  <a:pt x="4153335" y="2999346"/>
                </a:cubicBezTo>
                <a:cubicBezTo>
                  <a:pt x="4153510" y="2999401"/>
                  <a:pt x="4153688" y="2999406"/>
                  <a:pt x="4153863" y="2999411"/>
                </a:cubicBezTo>
                <a:lnTo>
                  <a:pt x="4154429" y="3006343"/>
                </a:lnTo>
                <a:lnTo>
                  <a:pt x="4161209" y="3089525"/>
                </a:lnTo>
                <a:lnTo>
                  <a:pt x="3910768" y="3089525"/>
                </a:lnTo>
                <a:lnTo>
                  <a:pt x="3891034" y="3084683"/>
                </a:lnTo>
                <a:cubicBezTo>
                  <a:pt x="3582552" y="2982764"/>
                  <a:pt x="3351706" y="2720025"/>
                  <a:pt x="3305687" y="2400097"/>
                </a:cubicBezTo>
                <a:cubicBezTo>
                  <a:pt x="3305511" y="2400042"/>
                  <a:pt x="3305336" y="2400037"/>
                  <a:pt x="3305158" y="2400032"/>
                </a:cubicBezTo>
                <a:lnTo>
                  <a:pt x="3304595" y="2393114"/>
                </a:lnTo>
                <a:cubicBezTo>
                  <a:pt x="3299303" y="2361770"/>
                  <a:pt x="3296740" y="2329761"/>
                  <a:pt x="3296784" y="2297292"/>
                </a:cubicBezTo>
                <a:cubicBezTo>
                  <a:pt x="3295411" y="2291461"/>
                  <a:pt x="3295350" y="2285589"/>
                  <a:pt x="3295350" y="2279702"/>
                </a:cubicBezTo>
                <a:close/>
                <a:moveTo>
                  <a:pt x="3295347" y="486299"/>
                </a:moveTo>
                <a:cubicBezTo>
                  <a:pt x="3295347" y="480458"/>
                  <a:pt x="3295409" y="474631"/>
                  <a:pt x="3296782" y="468842"/>
                </a:cubicBezTo>
                <a:cubicBezTo>
                  <a:pt x="3296738" y="436636"/>
                  <a:pt x="3299300" y="404884"/>
                  <a:pt x="3304590" y="373792"/>
                </a:cubicBezTo>
                <a:lnTo>
                  <a:pt x="3305155" y="366915"/>
                </a:lnTo>
                <a:cubicBezTo>
                  <a:pt x="3305332" y="366910"/>
                  <a:pt x="3305508" y="366905"/>
                  <a:pt x="3305684" y="366850"/>
                </a:cubicBezTo>
                <a:cubicBezTo>
                  <a:pt x="3319442" y="271960"/>
                  <a:pt x="3349717" y="182140"/>
                  <a:pt x="3393781" y="100280"/>
                </a:cubicBezTo>
                <a:lnTo>
                  <a:pt x="3459303" y="0"/>
                </a:lnTo>
                <a:lnTo>
                  <a:pt x="3635443" y="0"/>
                </a:lnTo>
                <a:lnTo>
                  <a:pt x="3564068" y="79433"/>
                </a:lnTo>
                <a:cubicBezTo>
                  <a:pt x="3506253" y="159050"/>
                  <a:pt x="3465125" y="250706"/>
                  <a:pt x="3445326" y="349642"/>
                </a:cubicBezTo>
                <a:cubicBezTo>
                  <a:pt x="3636807" y="309201"/>
                  <a:pt x="3800358" y="197965"/>
                  <a:pt x="3904544" y="45955"/>
                </a:cubicBezTo>
                <a:lnTo>
                  <a:pt x="3927798" y="0"/>
                </a:lnTo>
                <a:lnTo>
                  <a:pt x="4083290" y="0"/>
                </a:lnTo>
                <a:lnTo>
                  <a:pt x="4029061" y="99096"/>
                </a:lnTo>
                <a:cubicBezTo>
                  <a:pt x="3899579" y="299632"/>
                  <a:pt x="3683877" y="443705"/>
                  <a:pt x="3431338" y="484784"/>
                </a:cubicBezTo>
                <a:lnTo>
                  <a:pt x="3431217" y="485964"/>
                </a:lnTo>
                <a:cubicBezTo>
                  <a:pt x="3425661" y="487004"/>
                  <a:pt x="3420086" y="487979"/>
                  <a:pt x="3414252" y="487548"/>
                </a:cubicBezTo>
                <a:cubicBezTo>
                  <a:pt x="3381643" y="493257"/>
                  <a:pt x="3348292" y="496322"/>
                  <a:pt x="3314425" y="496864"/>
                </a:cubicBezTo>
                <a:lnTo>
                  <a:pt x="3296517" y="498535"/>
                </a:lnTo>
                <a:lnTo>
                  <a:pt x="3296490" y="498027"/>
                </a:lnTo>
                <a:lnTo>
                  <a:pt x="3295968" y="498061"/>
                </a:lnTo>
                <a:cubicBezTo>
                  <a:pt x="3295376" y="494151"/>
                  <a:pt x="3295347" y="490228"/>
                  <a:pt x="3295347" y="486299"/>
                </a:cubicBezTo>
                <a:close/>
                <a:moveTo>
                  <a:pt x="3295347" y="2244520"/>
                </a:moveTo>
                <a:cubicBezTo>
                  <a:pt x="3295347" y="2238678"/>
                  <a:pt x="3295409" y="2232850"/>
                  <a:pt x="3296782" y="2227062"/>
                </a:cubicBezTo>
                <a:cubicBezTo>
                  <a:pt x="3296738" y="2194855"/>
                  <a:pt x="3299300" y="2163105"/>
                  <a:pt x="3304590" y="2132012"/>
                </a:cubicBezTo>
                <a:lnTo>
                  <a:pt x="3305155" y="2125135"/>
                </a:lnTo>
                <a:cubicBezTo>
                  <a:pt x="3305332" y="2125130"/>
                  <a:pt x="3305508" y="2125125"/>
                  <a:pt x="3305684" y="2125070"/>
                </a:cubicBezTo>
                <a:cubicBezTo>
                  <a:pt x="3358279" y="1762307"/>
                  <a:pt x="3652278" y="1473657"/>
                  <a:pt x="4027678" y="1412593"/>
                </a:cubicBezTo>
                <a:lnTo>
                  <a:pt x="4027800" y="1411413"/>
                </a:lnTo>
                <a:cubicBezTo>
                  <a:pt x="4033353" y="1410375"/>
                  <a:pt x="4038927" y="1409399"/>
                  <a:pt x="4044760" y="1409831"/>
                </a:cubicBezTo>
                <a:cubicBezTo>
                  <a:pt x="4077382" y="1404118"/>
                  <a:pt x="4110744" y="1401053"/>
                  <a:pt x="4144624" y="1400511"/>
                </a:cubicBezTo>
                <a:lnTo>
                  <a:pt x="4162499" y="1398843"/>
                </a:lnTo>
                <a:lnTo>
                  <a:pt x="4162526" y="1399351"/>
                </a:lnTo>
                <a:lnTo>
                  <a:pt x="4163047" y="1399317"/>
                </a:lnTo>
                <a:lnTo>
                  <a:pt x="4163669" y="1411078"/>
                </a:lnTo>
                <a:cubicBezTo>
                  <a:pt x="4163669" y="1416918"/>
                  <a:pt x="4163608" y="1422743"/>
                  <a:pt x="4162235" y="1428529"/>
                </a:cubicBezTo>
                <a:cubicBezTo>
                  <a:pt x="4162279" y="1460743"/>
                  <a:pt x="4159715" y="1492501"/>
                  <a:pt x="4154424" y="1523599"/>
                </a:cubicBezTo>
                <a:lnTo>
                  <a:pt x="4153860" y="1530463"/>
                </a:lnTo>
                <a:cubicBezTo>
                  <a:pt x="4153683" y="1530468"/>
                  <a:pt x="4153507" y="1530472"/>
                  <a:pt x="4153332" y="1530527"/>
                </a:cubicBezTo>
                <a:cubicBezTo>
                  <a:pt x="4100737" y="1893288"/>
                  <a:pt x="3806738" y="2181939"/>
                  <a:pt x="3431338" y="2243004"/>
                </a:cubicBezTo>
                <a:lnTo>
                  <a:pt x="3431217" y="2244184"/>
                </a:lnTo>
                <a:cubicBezTo>
                  <a:pt x="3425661" y="2245223"/>
                  <a:pt x="3420086" y="2246198"/>
                  <a:pt x="3414252" y="2245767"/>
                </a:cubicBezTo>
                <a:cubicBezTo>
                  <a:pt x="3381643" y="2251477"/>
                  <a:pt x="3348292" y="2254542"/>
                  <a:pt x="3314425" y="2255084"/>
                </a:cubicBezTo>
                <a:lnTo>
                  <a:pt x="3296517" y="2256755"/>
                </a:lnTo>
                <a:lnTo>
                  <a:pt x="3296490" y="2256246"/>
                </a:lnTo>
                <a:lnTo>
                  <a:pt x="3295968" y="2256280"/>
                </a:lnTo>
                <a:cubicBezTo>
                  <a:pt x="3295376" y="2252372"/>
                  <a:pt x="3295347" y="2248449"/>
                  <a:pt x="3295347" y="2244520"/>
                </a:cubicBezTo>
                <a:close/>
                <a:moveTo>
                  <a:pt x="2555546" y="1223782"/>
                </a:moveTo>
                <a:cubicBezTo>
                  <a:pt x="2843426" y="1162499"/>
                  <a:pt x="3068177" y="939930"/>
                  <a:pt x="3123910" y="659222"/>
                </a:cubicBezTo>
                <a:cubicBezTo>
                  <a:pt x="2836029" y="720505"/>
                  <a:pt x="2611278" y="943074"/>
                  <a:pt x="2555546" y="1223782"/>
                </a:cubicBezTo>
                <a:close/>
                <a:moveTo>
                  <a:pt x="2555546" y="1547735"/>
                </a:moveTo>
                <a:cubicBezTo>
                  <a:pt x="2611279" y="1826239"/>
                  <a:pt x="2836029" y="2047060"/>
                  <a:pt x="3123910" y="2107862"/>
                </a:cubicBezTo>
                <a:cubicBezTo>
                  <a:pt x="3068178" y="1829358"/>
                  <a:pt x="2843426" y="1608537"/>
                  <a:pt x="2555546" y="1547735"/>
                </a:cubicBezTo>
                <a:close/>
                <a:moveTo>
                  <a:pt x="2555546" y="2982001"/>
                </a:moveTo>
                <a:cubicBezTo>
                  <a:pt x="2843426" y="2920718"/>
                  <a:pt x="3068177" y="2698150"/>
                  <a:pt x="3123910" y="2417442"/>
                </a:cubicBezTo>
                <a:cubicBezTo>
                  <a:pt x="2836029" y="2478725"/>
                  <a:pt x="2611278" y="2701294"/>
                  <a:pt x="2555546" y="2982001"/>
                </a:cubicBezTo>
                <a:close/>
                <a:moveTo>
                  <a:pt x="2485948" y="0"/>
                </a:moveTo>
                <a:lnTo>
                  <a:pt x="2641440" y="0"/>
                </a:lnTo>
                <a:lnTo>
                  <a:pt x="2664693" y="45955"/>
                </a:lnTo>
                <a:cubicBezTo>
                  <a:pt x="2768879" y="197965"/>
                  <a:pt x="2932430" y="309201"/>
                  <a:pt x="3123910" y="349642"/>
                </a:cubicBezTo>
                <a:cubicBezTo>
                  <a:pt x="3104112" y="250706"/>
                  <a:pt x="3062984" y="159050"/>
                  <a:pt x="3005167" y="79433"/>
                </a:cubicBezTo>
                <a:lnTo>
                  <a:pt x="2933794" y="0"/>
                </a:lnTo>
                <a:lnTo>
                  <a:pt x="3109934" y="0"/>
                </a:lnTo>
                <a:lnTo>
                  <a:pt x="3175456" y="100280"/>
                </a:lnTo>
                <a:cubicBezTo>
                  <a:pt x="3219520" y="182140"/>
                  <a:pt x="3249795" y="271960"/>
                  <a:pt x="3263553" y="366850"/>
                </a:cubicBezTo>
                <a:cubicBezTo>
                  <a:pt x="3263728" y="366905"/>
                  <a:pt x="3263905" y="366910"/>
                  <a:pt x="3264081" y="366915"/>
                </a:cubicBezTo>
                <a:lnTo>
                  <a:pt x="3264647" y="373792"/>
                </a:lnTo>
                <a:cubicBezTo>
                  <a:pt x="3269936" y="404884"/>
                  <a:pt x="3272499" y="436636"/>
                  <a:pt x="3272455" y="468842"/>
                </a:cubicBezTo>
                <a:cubicBezTo>
                  <a:pt x="3273828" y="474631"/>
                  <a:pt x="3273888" y="480458"/>
                  <a:pt x="3273888" y="486299"/>
                </a:cubicBezTo>
                <a:cubicBezTo>
                  <a:pt x="3273888" y="490228"/>
                  <a:pt x="3273860" y="494151"/>
                  <a:pt x="3273268" y="498061"/>
                </a:cubicBezTo>
                <a:lnTo>
                  <a:pt x="3272746" y="498027"/>
                </a:lnTo>
                <a:lnTo>
                  <a:pt x="3272719" y="498535"/>
                </a:lnTo>
                <a:lnTo>
                  <a:pt x="3254811" y="496864"/>
                </a:lnTo>
                <a:cubicBezTo>
                  <a:pt x="3220945" y="496322"/>
                  <a:pt x="3187593" y="493257"/>
                  <a:pt x="3154984" y="487548"/>
                </a:cubicBezTo>
                <a:cubicBezTo>
                  <a:pt x="3149150" y="487979"/>
                  <a:pt x="3143575" y="487004"/>
                  <a:pt x="3138020" y="485964"/>
                </a:cubicBezTo>
                <a:lnTo>
                  <a:pt x="3137899" y="484784"/>
                </a:lnTo>
                <a:cubicBezTo>
                  <a:pt x="2885360" y="443705"/>
                  <a:pt x="2669659" y="299632"/>
                  <a:pt x="2540177" y="99096"/>
                </a:cubicBezTo>
                <a:close/>
                <a:moveTo>
                  <a:pt x="2408030" y="3089525"/>
                </a:moveTo>
                <a:lnTo>
                  <a:pt x="2414810" y="3006343"/>
                </a:lnTo>
                <a:lnTo>
                  <a:pt x="2415375" y="2999411"/>
                </a:lnTo>
                <a:cubicBezTo>
                  <a:pt x="2415552" y="2999406"/>
                  <a:pt x="2415728" y="2999401"/>
                  <a:pt x="2415904" y="2999346"/>
                </a:cubicBezTo>
                <a:cubicBezTo>
                  <a:pt x="2468499" y="2633713"/>
                  <a:pt x="2762498" y="2342777"/>
                  <a:pt x="3137898" y="2281230"/>
                </a:cubicBezTo>
                <a:lnTo>
                  <a:pt x="3138020" y="2280040"/>
                </a:lnTo>
                <a:cubicBezTo>
                  <a:pt x="3143573" y="2278993"/>
                  <a:pt x="3149146" y="2278011"/>
                  <a:pt x="3154980" y="2278445"/>
                </a:cubicBezTo>
                <a:cubicBezTo>
                  <a:pt x="3187602" y="2272687"/>
                  <a:pt x="3220964" y="2269598"/>
                  <a:pt x="3254844" y="2269052"/>
                </a:cubicBezTo>
                <a:lnTo>
                  <a:pt x="3272719" y="2267371"/>
                </a:lnTo>
                <a:lnTo>
                  <a:pt x="3272746" y="2267882"/>
                </a:lnTo>
                <a:lnTo>
                  <a:pt x="3273267" y="2267848"/>
                </a:lnTo>
                <a:lnTo>
                  <a:pt x="3273888" y="2279702"/>
                </a:lnTo>
                <a:cubicBezTo>
                  <a:pt x="3273888" y="2285589"/>
                  <a:pt x="3273828" y="2291461"/>
                  <a:pt x="3272455" y="2297292"/>
                </a:cubicBezTo>
                <a:cubicBezTo>
                  <a:pt x="3272499" y="2329761"/>
                  <a:pt x="3269935" y="2361770"/>
                  <a:pt x="3264644" y="2393114"/>
                </a:cubicBezTo>
                <a:lnTo>
                  <a:pt x="3264080" y="2400032"/>
                </a:lnTo>
                <a:cubicBezTo>
                  <a:pt x="3263903" y="2400037"/>
                  <a:pt x="3263726" y="2400042"/>
                  <a:pt x="3263552" y="2400097"/>
                </a:cubicBezTo>
                <a:cubicBezTo>
                  <a:pt x="3217532" y="2720025"/>
                  <a:pt x="2986686" y="2982764"/>
                  <a:pt x="2678205" y="3084683"/>
                </a:cubicBezTo>
                <a:lnTo>
                  <a:pt x="2658472" y="3089525"/>
                </a:lnTo>
                <a:close/>
                <a:moveTo>
                  <a:pt x="2405567" y="1361522"/>
                </a:moveTo>
                <a:cubicBezTo>
                  <a:pt x="2405567" y="1355634"/>
                  <a:pt x="2405629" y="1349760"/>
                  <a:pt x="2407002" y="1343926"/>
                </a:cubicBezTo>
                <a:cubicBezTo>
                  <a:pt x="2406958" y="1311465"/>
                  <a:pt x="2409520" y="1279462"/>
                  <a:pt x="2414810" y="1248124"/>
                </a:cubicBezTo>
                <a:lnTo>
                  <a:pt x="2415375" y="1241192"/>
                </a:lnTo>
                <a:cubicBezTo>
                  <a:pt x="2415552" y="1241187"/>
                  <a:pt x="2415728" y="1241182"/>
                  <a:pt x="2415904" y="1241127"/>
                </a:cubicBezTo>
                <a:cubicBezTo>
                  <a:pt x="2468499" y="875493"/>
                  <a:pt x="2762498" y="584557"/>
                  <a:pt x="3137898" y="523010"/>
                </a:cubicBezTo>
                <a:lnTo>
                  <a:pt x="3138020" y="521820"/>
                </a:lnTo>
                <a:cubicBezTo>
                  <a:pt x="3143573" y="520774"/>
                  <a:pt x="3149146" y="519792"/>
                  <a:pt x="3154980" y="520226"/>
                </a:cubicBezTo>
                <a:cubicBezTo>
                  <a:pt x="3187602" y="514468"/>
                  <a:pt x="3220964" y="511379"/>
                  <a:pt x="3254844" y="510833"/>
                </a:cubicBezTo>
                <a:lnTo>
                  <a:pt x="3272719" y="509151"/>
                </a:lnTo>
                <a:lnTo>
                  <a:pt x="3272746" y="509663"/>
                </a:lnTo>
                <a:lnTo>
                  <a:pt x="3273267" y="509629"/>
                </a:lnTo>
                <a:lnTo>
                  <a:pt x="3273888" y="521483"/>
                </a:lnTo>
                <a:cubicBezTo>
                  <a:pt x="3273888" y="527369"/>
                  <a:pt x="3273828" y="533241"/>
                  <a:pt x="3272455" y="539073"/>
                </a:cubicBezTo>
                <a:cubicBezTo>
                  <a:pt x="3272499" y="571542"/>
                  <a:pt x="3269935" y="603550"/>
                  <a:pt x="3264644" y="634895"/>
                </a:cubicBezTo>
                <a:lnTo>
                  <a:pt x="3264080" y="641812"/>
                </a:lnTo>
                <a:cubicBezTo>
                  <a:pt x="3263903" y="641818"/>
                  <a:pt x="3263726" y="641823"/>
                  <a:pt x="3263552" y="641878"/>
                </a:cubicBezTo>
                <a:cubicBezTo>
                  <a:pt x="3210957" y="1007510"/>
                  <a:pt x="2916958" y="1298446"/>
                  <a:pt x="2541558" y="1359994"/>
                </a:cubicBezTo>
                <a:lnTo>
                  <a:pt x="2541437" y="1361184"/>
                </a:lnTo>
                <a:cubicBezTo>
                  <a:pt x="2535881" y="1362231"/>
                  <a:pt x="2530306" y="1363214"/>
                  <a:pt x="2524472" y="1362780"/>
                </a:cubicBezTo>
                <a:cubicBezTo>
                  <a:pt x="2491863" y="1368535"/>
                  <a:pt x="2458513" y="1371623"/>
                  <a:pt x="2424645" y="1372169"/>
                </a:cubicBezTo>
                <a:lnTo>
                  <a:pt x="2406737" y="1373854"/>
                </a:lnTo>
                <a:lnTo>
                  <a:pt x="2406710" y="1373341"/>
                </a:lnTo>
                <a:lnTo>
                  <a:pt x="2406188" y="1373376"/>
                </a:lnTo>
                <a:cubicBezTo>
                  <a:pt x="2405596" y="1369436"/>
                  <a:pt x="2405567" y="1365482"/>
                  <a:pt x="2405567" y="1361522"/>
                </a:cubicBezTo>
                <a:close/>
                <a:moveTo>
                  <a:pt x="2405567" y="1411078"/>
                </a:moveTo>
                <a:lnTo>
                  <a:pt x="2406189" y="1399317"/>
                </a:lnTo>
                <a:lnTo>
                  <a:pt x="2406710" y="1399351"/>
                </a:lnTo>
                <a:lnTo>
                  <a:pt x="2406737" y="1398843"/>
                </a:lnTo>
                <a:lnTo>
                  <a:pt x="2424613" y="1400511"/>
                </a:lnTo>
                <a:cubicBezTo>
                  <a:pt x="2458492" y="1401053"/>
                  <a:pt x="2491855" y="1404118"/>
                  <a:pt x="2524476" y="1409831"/>
                </a:cubicBezTo>
                <a:cubicBezTo>
                  <a:pt x="2530309" y="1409399"/>
                  <a:pt x="2535883" y="1410375"/>
                  <a:pt x="2541437" y="1411413"/>
                </a:cubicBezTo>
                <a:lnTo>
                  <a:pt x="2541559" y="1412593"/>
                </a:lnTo>
                <a:cubicBezTo>
                  <a:pt x="2916958" y="1473657"/>
                  <a:pt x="3210957" y="1762307"/>
                  <a:pt x="3263553" y="2125070"/>
                </a:cubicBezTo>
                <a:cubicBezTo>
                  <a:pt x="3263728" y="2125125"/>
                  <a:pt x="3263905" y="2125130"/>
                  <a:pt x="3264081" y="2125135"/>
                </a:cubicBezTo>
                <a:lnTo>
                  <a:pt x="3264647" y="2132012"/>
                </a:lnTo>
                <a:cubicBezTo>
                  <a:pt x="3269936" y="2163105"/>
                  <a:pt x="3272499" y="2194855"/>
                  <a:pt x="3272455" y="2227062"/>
                </a:cubicBezTo>
                <a:cubicBezTo>
                  <a:pt x="3273828" y="2232850"/>
                  <a:pt x="3273888" y="2238678"/>
                  <a:pt x="3273888" y="2244520"/>
                </a:cubicBezTo>
                <a:cubicBezTo>
                  <a:pt x="3273888" y="2248449"/>
                  <a:pt x="3273860" y="2252372"/>
                  <a:pt x="3273268" y="2256280"/>
                </a:cubicBezTo>
                <a:lnTo>
                  <a:pt x="3272746" y="2256246"/>
                </a:lnTo>
                <a:lnTo>
                  <a:pt x="3272719" y="2256755"/>
                </a:lnTo>
                <a:lnTo>
                  <a:pt x="3254811" y="2255084"/>
                </a:lnTo>
                <a:cubicBezTo>
                  <a:pt x="3220945" y="2254542"/>
                  <a:pt x="3187593" y="2251477"/>
                  <a:pt x="3154984" y="2245767"/>
                </a:cubicBezTo>
                <a:cubicBezTo>
                  <a:pt x="3149150" y="2246198"/>
                  <a:pt x="3143575" y="2245223"/>
                  <a:pt x="3138020" y="2244184"/>
                </a:cubicBezTo>
                <a:lnTo>
                  <a:pt x="3137899" y="2243004"/>
                </a:lnTo>
                <a:cubicBezTo>
                  <a:pt x="2762498" y="2181939"/>
                  <a:pt x="2468499" y="1893288"/>
                  <a:pt x="2415905" y="1530527"/>
                </a:cubicBezTo>
                <a:cubicBezTo>
                  <a:pt x="2415730" y="1530472"/>
                  <a:pt x="2415554" y="1530468"/>
                  <a:pt x="2415376" y="1530463"/>
                </a:cubicBezTo>
                <a:lnTo>
                  <a:pt x="2414813" y="1523599"/>
                </a:lnTo>
                <a:cubicBezTo>
                  <a:pt x="2409521" y="1492501"/>
                  <a:pt x="2406958" y="1460743"/>
                  <a:pt x="2407002" y="1428529"/>
                </a:cubicBezTo>
                <a:cubicBezTo>
                  <a:pt x="2405629" y="1422743"/>
                  <a:pt x="2405567" y="1416918"/>
                  <a:pt x="2405567" y="1411078"/>
                </a:cubicBezTo>
                <a:close/>
                <a:moveTo>
                  <a:pt x="1675142" y="659222"/>
                </a:moveTo>
                <a:cubicBezTo>
                  <a:pt x="1730875" y="939930"/>
                  <a:pt x="1955626" y="1162499"/>
                  <a:pt x="2243506" y="1223782"/>
                </a:cubicBezTo>
                <a:cubicBezTo>
                  <a:pt x="2187774" y="943074"/>
                  <a:pt x="1963023" y="720505"/>
                  <a:pt x="1675142" y="659222"/>
                </a:cubicBezTo>
                <a:close/>
                <a:moveTo>
                  <a:pt x="1675142" y="2417442"/>
                </a:moveTo>
                <a:cubicBezTo>
                  <a:pt x="1730875" y="2698150"/>
                  <a:pt x="1955626" y="2920718"/>
                  <a:pt x="2243506" y="2982001"/>
                </a:cubicBezTo>
                <a:cubicBezTo>
                  <a:pt x="2187774" y="2701294"/>
                  <a:pt x="1963023" y="2478725"/>
                  <a:pt x="1675142" y="2417442"/>
                </a:cubicBezTo>
                <a:close/>
                <a:moveTo>
                  <a:pt x="1675140" y="2107862"/>
                </a:moveTo>
                <a:cubicBezTo>
                  <a:pt x="1963020" y="2047060"/>
                  <a:pt x="2187772" y="1826239"/>
                  <a:pt x="2243504" y="1547735"/>
                </a:cubicBezTo>
                <a:cubicBezTo>
                  <a:pt x="1955623" y="1608537"/>
                  <a:pt x="1730872" y="1829358"/>
                  <a:pt x="1675140" y="2107862"/>
                </a:cubicBezTo>
                <a:close/>
                <a:moveTo>
                  <a:pt x="1525164" y="521483"/>
                </a:moveTo>
                <a:lnTo>
                  <a:pt x="1525785" y="509629"/>
                </a:lnTo>
                <a:lnTo>
                  <a:pt x="1526306" y="509663"/>
                </a:lnTo>
                <a:lnTo>
                  <a:pt x="1526333" y="509151"/>
                </a:lnTo>
                <a:lnTo>
                  <a:pt x="1544208" y="510833"/>
                </a:lnTo>
                <a:cubicBezTo>
                  <a:pt x="1578088" y="511379"/>
                  <a:pt x="1611450" y="514468"/>
                  <a:pt x="1644072" y="520226"/>
                </a:cubicBezTo>
                <a:cubicBezTo>
                  <a:pt x="1649905" y="519792"/>
                  <a:pt x="1655479" y="520774"/>
                  <a:pt x="1661032" y="521820"/>
                </a:cubicBezTo>
                <a:lnTo>
                  <a:pt x="1661154" y="523010"/>
                </a:lnTo>
                <a:cubicBezTo>
                  <a:pt x="2036554" y="584557"/>
                  <a:pt x="2330554" y="875493"/>
                  <a:pt x="2383148" y="1241127"/>
                </a:cubicBezTo>
                <a:cubicBezTo>
                  <a:pt x="2383324" y="1241182"/>
                  <a:pt x="2383501" y="1241187"/>
                  <a:pt x="2383678" y="1241192"/>
                </a:cubicBezTo>
                <a:lnTo>
                  <a:pt x="2384242" y="1248124"/>
                </a:lnTo>
                <a:cubicBezTo>
                  <a:pt x="2389533" y="1279462"/>
                  <a:pt x="2392095" y="1311465"/>
                  <a:pt x="2392051" y="1343926"/>
                </a:cubicBezTo>
                <a:cubicBezTo>
                  <a:pt x="2393423" y="1349760"/>
                  <a:pt x="2393485" y="1355634"/>
                  <a:pt x="2393485" y="1361522"/>
                </a:cubicBezTo>
                <a:cubicBezTo>
                  <a:pt x="2393485" y="1365482"/>
                  <a:pt x="2393457" y="1369436"/>
                  <a:pt x="2392864" y="1373376"/>
                </a:cubicBezTo>
                <a:lnTo>
                  <a:pt x="2392342" y="1373341"/>
                </a:lnTo>
                <a:lnTo>
                  <a:pt x="2392315" y="1373854"/>
                </a:lnTo>
                <a:lnTo>
                  <a:pt x="2374407" y="1372169"/>
                </a:lnTo>
                <a:cubicBezTo>
                  <a:pt x="2340540" y="1371623"/>
                  <a:pt x="2307190" y="1368535"/>
                  <a:pt x="2274580" y="1362780"/>
                </a:cubicBezTo>
                <a:cubicBezTo>
                  <a:pt x="2268746" y="1363214"/>
                  <a:pt x="2263171" y="1362231"/>
                  <a:pt x="2257615" y="1361184"/>
                </a:cubicBezTo>
                <a:lnTo>
                  <a:pt x="2257494" y="1359994"/>
                </a:lnTo>
                <a:cubicBezTo>
                  <a:pt x="1882094" y="1298446"/>
                  <a:pt x="1588095" y="1007510"/>
                  <a:pt x="1535500" y="641878"/>
                </a:cubicBezTo>
                <a:cubicBezTo>
                  <a:pt x="1535326" y="641823"/>
                  <a:pt x="1535149" y="641818"/>
                  <a:pt x="1534972" y="641812"/>
                </a:cubicBezTo>
                <a:lnTo>
                  <a:pt x="1534408" y="634895"/>
                </a:lnTo>
                <a:cubicBezTo>
                  <a:pt x="1529117" y="603550"/>
                  <a:pt x="1526553" y="571542"/>
                  <a:pt x="1526597" y="539073"/>
                </a:cubicBezTo>
                <a:cubicBezTo>
                  <a:pt x="1525224" y="533241"/>
                  <a:pt x="1525164" y="527369"/>
                  <a:pt x="1525164" y="521483"/>
                </a:cubicBezTo>
                <a:close/>
                <a:moveTo>
                  <a:pt x="1525164" y="2279702"/>
                </a:moveTo>
                <a:lnTo>
                  <a:pt x="1525785" y="2267848"/>
                </a:lnTo>
                <a:lnTo>
                  <a:pt x="1526306" y="2267882"/>
                </a:lnTo>
                <a:lnTo>
                  <a:pt x="1526333" y="2267371"/>
                </a:lnTo>
                <a:lnTo>
                  <a:pt x="1544208" y="2269052"/>
                </a:lnTo>
                <a:cubicBezTo>
                  <a:pt x="1578088" y="2269598"/>
                  <a:pt x="1611450" y="2272687"/>
                  <a:pt x="1644072" y="2278445"/>
                </a:cubicBezTo>
                <a:cubicBezTo>
                  <a:pt x="1649905" y="2278011"/>
                  <a:pt x="1655479" y="2278993"/>
                  <a:pt x="1661032" y="2280040"/>
                </a:cubicBezTo>
                <a:lnTo>
                  <a:pt x="1661154" y="2281230"/>
                </a:lnTo>
                <a:cubicBezTo>
                  <a:pt x="2036554" y="2342777"/>
                  <a:pt x="2330554" y="2633713"/>
                  <a:pt x="2383148" y="2999346"/>
                </a:cubicBezTo>
                <a:cubicBezTo>
                  <a:pt x="2383324" y="2999401"/>
                  <a:pt x="2383501" y="2999406"/>
                  <a:pt x="2383678" y="2999411"/>
                </a:cubicBezTo>
                <a:lnTo>
                  <a:pt x="2384242" y="3006343"/>
                </a:lnTo>
                <a:lnTo>
                  <a:pt x="2391022" y="3089525"/>
                </a:lnTo>
                <a:lnTo>
                  <a:pt x="2140581" y="3089525"/>
                </a:lnTo>
                <a:lnTo>
                  <a:pt x="2120847" y="3084683"/>
                </a:lnTo>
                <a:cubicBezTo>
                  <a:pt x="1812366" y="2982764"/>
                  <a:pt x="1581520" y="2720025"/>
                  <a:pt x="1535500" y="2400097"/>
                </a:cubicBezTo>
                <a:cubicBezTo>
                  <a:pt x="1535326" y="2400042"/>
                  <a:pt x="1535149" y="2400037"/>
                  <a:pt x="1534972" y="2400032"/>
                </a:cubicBezTo>
                <a:lnTo>
                  <a:pt x="1534408" y="2393114"/>
                </a:lnTo>
                <a:cubicBezTo>
                  <a:pt x="1529117" y="2361770"/>
                  <a:pt x="1526553" y="2329761"/>
                  <a:pt x="1526597" y="2297292"/>
                </a:cubicBezTo>
                <a:cubicBezTo>
                  <a:pt x="1525224" y="2291461"/>
                  <a:pt x="1525164" y="2285589"/>
                  <a:pt x="1525164" y="2279702"/>
                </a:cubicBezTo>
                <a:close/>
                <a:moveTo>
                  <a:pt x="1525162" y="486299"/>
                </a:moveTo>
                <a:cubicBezTo>
                  <a:pt x="1525162" y="480458"/>
                  <a:pt x="1525222" y="474631"/>
                  <a:pt x="1526595" y="468842"/>
                </a:cubicBezTo>
                <a:cubicBezTo>
                  <a:pt x="1526551" y="436636"/>
                  <a:pt x="1529114" y="404884"/>
                  <a:pt x="1534403" y="373792"/>
                </a:cubicBezTo>
                <a:lnTo>
                  <a:pt x="1534969" y="366915"/>
                </a:lnTo>
                <a:cubicBezTo>
                  <a:pt x="1535145" y="366910"/>
                  <a:pt x="1535323" y="366905"/>
                  <a:pt x="1535497" y="366850"/>
                </a:cubicBezTo>
                <a:cubicBezTo>
                  <a:pt x="1549256" y="271960"/>
                  <a:pt x="1579531" y="182140"/>
                  <a:pt x="1623594" y="100280"/>
                </a:cubicBezTo>
                <a:lnTo>
                  <a:pt x="1689117" y="0"/>
                </a:lnTo>
                <a:lnTo>
                  <a:pt x="1865257" y="0"/>
                </a:lnTo>
                <a:lnTo>
                  <a:pt x="1793882" y="79433"/>
                </a:lnTo>
                <a:cubicBezTo>
                  <a:pt x="1736067" y="159050"/>
                  <a:pt x="1694939" y="250706"/>
                  <a:pt x="1675140" y="349642"/>
                </a:cubicBezTo>
                <a:cubicBezTo>
                  <a:pt x="1866621" y="309201"/>
                  <a:pt x="2030172" y="197965"/>
                  <a:pt x="2134358" y="45955"/>
                </a:cubicBezTo>
                <a:lnTo>
                  <a:pt x="2157611" y="0"/>
                </a:lnTo>
                <a:lnTo>
                  <a:pt x="2313103" y="0"/>
                </a:lnTo>
                <a:lnTo>
                  <a:pt x="2258874" y="99096"/>
                </a:lnTo>
                <a:cubicBezTo>
                  <a:pt x="2129392" y="299632"/>
                  <a:pt x="1913691" y="443705"/>
                  <a:pt x="1661151" y="484784"/>
                </a:cubicBezTo>
                <a:lnTo>
                  <a:pt x="1661030" y="485964"/>
                </a:lnTo>
                <a:cubicBezTo>
                  <a:pt x="1655475" y="487004"/>
                  <a:pt x="1649900" y="487979"/>
                  <a:pt x="1644066" y="487548"/>
                </a:cubicBezTo>
                <a:cubicBezTo>
                  <a:pt x="1611457" y="493257"/>
                  <a:pt x="1578105" y="496322"/>
                  <a:pt x="1544239" y="496864"/>
                </a:cubicBezTo>
                <a:lnTo>
                  <a:pt x="1526331" y="498535"/>
                </a:lnTo>
                <a:lnTo>
                  <a:pt x="1526304" y="498027"/>
                </a:lnTo>
                <a:lnTo>
                  <a:pt x="1525782" y="498061"/>
                </a:lnTo>
                <a:cubicBezTo>
                  <a:pt x="1525190" y="494151"/>
                  <a:pt x="1525162" y="490228"/>
                  <a:pt x="1525162" y="486299"/>
                </a:cubicBezTo>
                <a:close/>
                <a:moveTo>
                  <a:pt x="1525161" y="2244520"/>
                </a:moveTo>
                <a:cubicBezTo>
                  <a:pt x="1525161" y="2238678"/>
                  <a:pt x="1525222" y="2232850"/>
                  <a:pt x="1526595" y="2227062"/>
                </a:cubicBezTo>
                <a:cubicBezTo>
                  <a:pt x="1526551" y="2194855"/>
                  <a:pt x="1529114" y="2163105"/>
                  <a:pt x="1534403" y="2132012"/>
                </a:cubicBezTo>
                <a:lnTo>
                  <a:pt x="1534969" y="2125135"/>
                </a:lnTo>
                <a:cubicBezTo>
                  <a:pt x="1535145" y="2125130"/>
                  <a:pt x="1535322" y="2125125"/>
                  <a:pt x="1535497" y="2125070"/>
                </a:cubicBezTo>
                <a:cubicBezTo>
                  <a:pt x="1588092" y="1762307"/>
                  <a:pt x="1882092" y="1473657"/>
                  <a:pt x="2257491" y="1412593"/>
                </a:cubicBezTo>
                <a:lnTo>
                  <a:pt x="2257613" y="1411413"/>
                </a:lnTo>
                <a:cubicBezTo>
                  <a:pt x="2263167" y="1410375"/>
                  <a:pt x="2268741" y="1409399"/>
                  <a:pt x="2274574" y="1409831"/>
                </a:cubicBezTo>
                <a:cubicBezTo>
                  <a:pt x="2307195" y="1404118"/>
                  <a:pt x="2340559" y="1401053"/>
                  <a:pt x="2374437" y="1400511"/>
                </a:cubicBezTo>
                <a:lnTo>
                  <a:pt x="2392313" y="1398843"/>
                </a:lnTo>
                <a:lnTo>
                  <a:pt x="2392341" y="1399351"/>
                </a:lnTo>
                <a:lnTo>
                  <a:pt x="2392861" y="1399317"/>
                </a:lnTo>
                <a:lnTo>
                  <a:pt x="2393483" y="1411078"/>
                </a:lnTo>
                <a:cubicBezTo>
                  <a:pt x="2393483" y="1416918"/>
                  <a:pt x="2393421" y="1422743"/>
                  <a:pt x="2392048" y="1428529"/>
                </a:cubicBezTo>
                <a:cubicBezTo>
                  <a:pt x="2392092" y="1460743"/>
                  <a:pt x="2389530" y="1492501"/>
                  <a:pt x="2384237" y="1523599"/>
                </a:cubicBezTo>
                <a:lnTo>
                  <a:pt x="2383674" y="1530463"/>
                </a:lnTo>
                <a:cubicBezTo>
                  <a:pt x="2383497" y="1530468"/>
                  <a:pt x="2383321" y="1530472"/>
                  <a:pt x="2383145" y="1530527"/>
                </a:cubicBezTo>
                <a:cubicBezTo>
                  <a:pt x="2330551" y="1893288"/>
                  <a:pt x="2036552" y="2181939"/>
                  <a:pt x="1661151" y="2243004"/>
                </a:cubicBezTo>
                <a:lnTo>
                  <a:pt x="1661030" y="2244184"/>
                </a:lnTo>
                <a:cubicBezTo>
                  <a:pt x="1655475" y="2245223"/>
                  <a:pt x="1649900" y="2246198"/>
                  <a:pt x="1644066" y="2245767"/>
                </a:cubicBezTo>
                <a:cubicBezTo>
                  <a:pt x="1611457" y="2251477"/>
                  <a:pt x="1578105" y="2254542"/>
                  <a:pt x="1544238" y="2255084"/>
                </a:cubicBezTo>
                <a:lnTo>
                  <a:pt x="1526331" y="2256755"/>
                </a:lnTo>
                <a:lnTo>
                  <a:pt x="1526304" y="2256246"/>
                </a:lnTo>
                <a:lnTo>
                  <a:pt x="1525782" y="2256280"/>
                </a:lnTo>
                <a:cubicBezTo>
                  <a:pt x="1525190" y="2252372"/>
                  <a:pt x="1525161" y="2248449"/>
                  <a:pt x="1525161" y="2244520"/>
                </a:cubicBezTo>
                <a:close/>
                <a:moveTo>
                  <a:pt x="785360" y="1223782"/>
                </a:moveTo>
                <a:cubicBezTo>
                  <a:pt x="1073241" y="1162499"/>
                  <a:pt x="1297991" y="939930"/>
                  <a:pt x="1353724" y="659222"/>
                </a:cubicBezTo>
                <a:cubicBezTo>
                  <a:pt x="1065844" y="720505"/>
                  <a:pt x="841092" y="943074"/>
                  <a:pt x="785360" y="1223782"/>
                </a:cubicBezTo>
                <a:close/>
                <a:moveTo>
                  <a:pt x="785360" y="1547735"/>
                </a:moveTo>
                <a:cubicBezTo>
                  <a:pt x="841093" y="1826239"/>
                  <a:pt x="1065843" y="2047060"/>
                  <a:pt x="1353724" y="2107862"/>
                </a:cubicBezTo>
                <a:cubicBezTo>
                  <a:pt x="1297992" y="1829358"/>
                  <a:pt x="1073241" y="1608537"/>
                  <a:pt x="785360" y="1547735"/>
                </a:cubicBezTo>
                <a:close/>
                <a:moveTo>
                  <a:pt x="785360" y="2982001"/>
                </a:moveTo>
                <a:cubicBezTo>
                  <a:pt x="1073241" y="2920718"/>
                  <a:pt x="1297991" y="2698150"/>
                  <a:pt x="1353724" y="2417442"/>
                </a:cubicBezTo>
                <a:cubicBezTo>
                  <a:pt x="1065843" y="2478725"/>
                  <a:pt x="841092" y="2701294"/>
                  <a:pt x="785360" y="2982001"/>
                </a:cubicBezTo>
                <a:close/>
                <a:moveTo>
                  <a:pt x="715762" y="0"/>
                </a:moveTo>
                <a:lnTo>
                  <a:pt x="871255" y="0"/>
                </a:lnTo>
                <a:lnTo>
                  <a:pt x="894508" y="45955"/>
                </a:lnTo>
                <a:cubicBezTo>
                  <a:pt x="998693" y="197966"/>
                  <a:pt x="1162244" y="309201"/>
                  <a:pt x="1353724" y="349642"/>
                </a:cubicBezTo>
                <a:cubicBezTo>
                  <a:pt x="1333926" y="250706"/>
                  <a:pt x="1292798" y="159050"/>
                  <a:pt x="1234983" y="79433"/>
                </a:cubicBezTo>
                <a:lnTo>
                  <a:pt x="1163608" y="0"/>
                </a:lnTo>
                <a:lnTo>
                  <a:pt x="1339748" y="0"/>
                </a:lnTo>
                <a:lnTo>
                  <a:pt x="1405271" y="100280"/>
                </a:lnTo>
                <a:cubicBezTo>
                  <a:pt x="1449334" y="182140"/>
                  <a:pt x="1479609" y="271960"/>
                  <a:pt x="1493366" y="366850"/>
                </a:cubicBezTo>
                <a:cubicBezTo>
                  <a:pt x="1493542" y="366905"/>
                  <a:pt x="1493719" y="366910"/>
                  <a:pt x="1493895" y="366914"/>
                </a:cubicBezTo>
                <a:lnTo>
                  <a:pt x="1494460" y="373792"/>
                </a:lnTo>
                <a:cubicBezTo>
                  <a:pt x="1499750" y="404884"/>
                  <a:pt x="1502312" y="436636"/>
                  <a:pt x="1502268" y="468842"/>
                </a:cubicBezTo>
                <a:cubicBezTo>
                  <a:pt x="1503641" y="474631"/>
                  <a:pt x="1503703" y="480458"/>
                  <a:pt x="1503703" y="486299"/>
                </a:cubicBezTo>
                <a:cubicBezTo>
                  <a:pt x="1503703" y="490229"/>
                  <a:pt x="1503674" y="494151"/>
                  <a:pt x="1503082" y="498061"/>
                </a:cubicBezTo>
                <a:lnTo>
                  <a:pt x="1502560" y="498027"/>
                </a:lnTo>
                <a:lnTo>
                  <a:pt x="1502533" y="498535"/>
                </a:lnTo>
                <a:lnTo>
                  <a:pt x="1484625" y="496864"/>
                </a:lnTo>
                <a:cubicBezTo>
                  <a:pt x="1450758" y="496322"/>
                  <a:pt x="1417408" y="493257"/>
                  <a:pt x="1384798" y="487548"/>
                </a:cubicBezTo>
                <a:cubicBezTo>
                  <a:pt x="1378964" y="487979"/>
                  <a:pt x="1373389" y="487004"/>
                  <a:pt x="1367833" y="485964"/>
                </a:cubicBezTo>
                <a:lnTo>
                  <a:pt x="1367712" y="484784"/>
                </a:lnTo>
                <a:cubicBezTo>
                  <a:pt x="1115174" y="443705"/>
                  <a:pt x="899474" y="299632"/>
                  <a:pt x="769992" y="99096"/>
                </a:cubicBezTo>
                <a:close/>
                <a:moveTo>
                  <a:pt x="637843" y="3089525"/>
                </a:moveTo>
                <a:lnTo>
                  <a:pt x="644623" y="3006343"/>
                </a:lnTo>
                <a:lnTo>
                  <a:pt x="645189" y="2999411"/>
                </a:lnTo>
                <a:cubicBezTo>
                  <a:pt x="645364" y="2999406"/>
                  <a:pt x="645542" y="2999401"/>
                  <a:pt x="645717" y="2999346"/>
                </a:cubicBezTo>
                <a:cubicBezTo>
                  <a:pt x="698313" y="2633713"/>
                  <a:pt x="992312" y="2342777"/>
                  <a:pt x="1367711" y="2281230"/>
                </a:cubicBezTo>
                <a:lnTo>
                  <a:pt x="1367833" y="2280040"/>
                </a:lnTo>
                <a:cubicBezTo>
                  <a:pt x="1373387" y="2278993"/>
                  <a:pt x="1378961" y="2278011"/>
                  <a:pt x="1384794" y="2278445"/>
                </a:cubicBezTo>
                <a:cubicBezTo>
                  <a:pt x="1417415" y="2272687"/>
                  <a:pt x="1450779" y="2269598"/>
                  <a:pt x="1484657" y="2269052"/>
                </a:cubicBezTo>
                <a:lnTo>
                  <a:pt x="1502533" y="2267371"/>
                </a:lnTo>
                <a:lnTo>
                  <a:pt x="1502560" y="2267882"/>
                </a:lnTo>
                <a:lnTo>
                  <a:pt x="1503081" y="2267848"/>
                </a:lnTo>
                <a:lnTo>
                  <a:pt x="1503703" y="2279702"/>
                </a:lnTo>
                <a:cubicBezTo>
                  <a:pt x="1503703" y="2285589"/>
                  <a:pt x="1503641" y="2291461"/>
                  <a:pt x="1502268" y="2297292"/>
                </a:cubicBezTo>
                <a:cubicBezTo>
                  <a:pt x="1502312" y="2329761"/>
                  <a:pt x="1499749" y="2361770"/>
                  <a:pt x="1494457" y="2393114"/>
                </a:cubicBezTo>
                <a:lnTo>
                  <a:pt x="1493894" y="2400032"/>
                </a:lnTo>
                <a:cubicBezTo>
                  <a:pt x="1493716" y="2400037"/>
                  <a:pt x="1493541" y="2400042"/>
                  <a:pt x="1493365" y="2400097"/>
                </a:cubicBezTo>
                <a:cubicBezTo>
                  <a:pt x="1447346" y="2720025"/>
                  <a:pt x="1216500" y="2982764"/>
                  <a:pt x="908018" y="3084683"/>
                </a:cubicBezTo>
                <a:lnTo>
                  <a:pt x="888285" y="3089525"/>
                </a:lnTo>
                <a:close/>
                <a:moveTo>
                  <a:pt x="635382" y="1361522"/>
                </a:moveTo>
                <a:cubicBezTo>
                  <a:pt x="635382" y="1355634"/>
                  <a:pt x="635442" y="1349760"/>
                  <a:pt x="636815" y="1343926"/>
                </a:cubicBezTo>
                <a:cubicBezTo>
                  <a:pt x="636771" y="1311465"/>
                  <a:pt x="639334" y="1279462"/>
                  <a:pt x="644623" y="1248124"/>
                </a:cubicBezTo>
                <a:lnTo>
                  <a:pt x="645189" y="1241192"/>
                </a:lnTo>
                <a:cubicBezTo>
                  <a:pt x="645365" y="1241187"/>
                  <a:pt x="645543" y="1241182"/>
                  <a:pt x="645717" y="1241127"/>
                </a:cubicBezTo>
                <a:cubicBezTo>
                  <a:pt x="698313" y="875493"/>
                  <a:pt x="992312" y="584557"/>
                  <a:pt x="1367711" y="523010"/>
                </a:cubicBezTo>
                <a:lnTo>
                  <a:pt x="1367833" y="521820"/>
                </a:lnTo>
                <a:cubicBezTo>
                  <a:pt x="1373387" y="520774"/>
                  <a:pt x="1378961" y="519792"/>
                  <a:pt x="1384794" y="520226"/>
                </a:cubicBezTo>
                <a:cubicBezTo>
                  <a:pt x="1417415" y="514468"/>
                  <a:pt x="1450779" y="511379"/>
                  <a:pt x="1484657" y="510833"/>
                </a:cubicBezTo>
                <a:lnTo>
                  <a:pt x="1502533" y="509151"/>
                </a:lnTo>
                <a:lnTo>
                  <a:pt x="1502560" y="509663"/>
                </a:lnTo>
                <a:lnTo>
                  <a:pt x="1503081" y="509629"/>
                </a:lnTo>
                <a:lnTo>
                  <a:pt x="1503703" y="521483"/>
                </a:lnTo>
                <a:cubicBezTo>
                  <a:pt x="1503703" y="527369"/>
                  <a:pt x="1503641" y="533241"/>
                  <a:pt x="1502268" y="539073"/>
                </a:cubicBezTo>
                <a:cubicBezTo>
                  <a:pt x="1502312" y="571542"/>
                  <a:pt x="1499749" y="603550"/>
                  <a:pt x="1494457" y="634895"/>
                </a:cubicBezTo>
                <a:lnTo>
                  <a:pt x="1493894" y="641812"/>
                </a:lnTo>
                <a:cubicBezTo>
                  <a:pt x="1493716" y="641818"/>
                  <a:pt x="1493541" y="641823"/>
                  <a:pt x="1493365" y="641878"/>
                </a:cubicBezTo>
                <a:cubicBezTo>
                  <a:pt x="1440771" y="1007510"/>
                  <a:pt x="1146772" y="1298446"/>
                  <a:pt x="771371" y="1359994"/>
                </a:cubicBezTo>
                <a:lnTo>
                  <a:pt x="771250" y="1361184"/>
                </a:lnTo>
                <a:cubicBezTo>
                  <a:pt x="765695" y="1362231"/>
                  <a:pt x="760120" y="1363214"/>
                  <a:pt x="754286" y="1362780"/>
                </a:cubicBezTo>
                <a:cubicBezTo>
                  <a:pt x="721677" y="1368535"/>
                  <a:pt x="688326" y="1371623"/>
                  <a:pt x="654458" y="1372169"/>
                </a:cubicBezTo>
                <a:lnTo>
                  <a:pt x="636551" y="1373854"/>
                </a:lnTo>
                <a:lnTo>
                  <a:pt x="636524" y="1373341"/>
                </a:lnTo>
                <a:lnTo>
                  <a:pt x="636002" y="1373376"/>
                </a:lnTo>
                <a:cubicBezTo>
                  <a:pt x="635410" y="1369436"/>
                  <a:pt x="635382" y="1365482"/>
                  <a:pt x="635382" y="1361522"/>
                </a:cubicBezTo>
                <a:close/>
                <a:moveTo>
                  <a:pt x="635382" y="1411078"/>
                </a:moveTo>
                <a:lnTo>
                  <a:pt x="636003" y="1399317"/>
                </a:lnTo>
                <a:lnTo>
                  <a:pt x="636524" y="1399351"/>
                </a:lnTo>
                <a:lnTo>
                  <a:pt x="636551" y="1398843"/>
                </a:lnTo>
                <a:lnTo>
                  <a:pt x="654426" y="1400511"/>
                </a:lnTo>
                <a:cubicBezTo>
                  <a:pt x="688306" y="1401053"/>
                  <a:pt x="721668" y="1404118"/>
                  <a:pt x="754290" y="1409831"/>
                </a:cubicBezTo>
                <a:cubicBezTo>
                  <a:pt x="760124" y="1409399"/>
                  <a:pt x="765697" y="1410375"/>
                  <a:pt x="771250" y="1411413"/>
                </a:cubicBezTo>
                <a:lnTo>
                  <a:pt x="771372" y="1412593"/>
                </a:lnTo>
                <a:cubicBezTo>
                  <a:pt x="1146772" y="1473657"/>
                  <a:pt x="1440771" y="1762307"/>
                  <a:pt x="1493366" y="2125070"/>
                </a:cubicBezTo>
                <a:cubicBezTo>
                  <a:pt x="1493542" y="2125125"/>
                  <a:pt x="1493718" y="2125130"/>
                  <a:pt x="1493895" y="2125135"/>
                </a:cubicBezTo>
                <a:lnTo>
                  <a:pt x="1494460" y="2132012"/>
                </a:lnTo>
                <a:cubicBezTo>
                  <a:pt x="1499750" y="2163105"/>
                  <a:pt x="1502312" y="2194855"/>
                  <a:pt x="1502268" y="2227062"/>
                </a:cubicBezTo>
                <a:cubicBezTo>
                  <a:pt x="1503641" y="2232850"/>
                  <a:pt x="1503703" y="2238678"/>
                  <a:pt x="1503703" y="2244520"/>
                </a:cubicBezTo>
                <a:cubicBezTo>
                  <a:pt x="1503703" y="2248449"/>
                  <a:pt x="1503674" y="2252372"/>
                  <a:pt x="1503082" y="2256280"/>
                </a:cubicBezTo>
                <a:lnTo>
                  <a:pt x="1502560" y="2256246"/>
                </a:lnTo>
                <a:lnTo>
                  <a:pt x="1502533" y="2256755"/>
                </a:lnTo>
                <a:lnTo>
                  <a:pt x="1484625" y="2255084"/>
                </a:lnTo>
                <a:cubicBezTo>
                  <a:pt x="1450758" y="2254542"/>
                  <a:pt x="1417407" y="2251477"/>
                  <a:pt x="1384798" y="2245767"/>
                </a:cubicBezTo>
                <a:cubicBezTo>
                  <a:pt x="1378964" y="2246198"/>
                  <a:pt x="1373389" y="2245223"/>
                  <a:pt x="1367833" y="2244184"/>
                </a:cubicBezTo>
                <a:lnTo>
                  <a:pt x="1367712" y="2243004"/>
                </a:lnTo>
                <a:cubicBezTo>
                  <a:pt x="992312" y="2181939"/>
                  <a:pt x="698313" y="1893288"/>
                  <a:pt x="645718" y="1530527"/>
                </a:cubicBezTo>
                <a:cubicBezTo>
                  <a:pt x="645544" y="1530472"/>
                  <a:pt x="645367" y="1530468"/>
                  <a:pt x="645190" y="1530463"/>
                </a:cubicBezTo>
                <a:lnTo>
                  <a:pt x="644626" y="1523599"/>
                </a:lnTo>
                <a:cubicBezTo>
                  <a:pt x="639335" y="1492501"/>
                  <a:pt x="636771" y="1460743"/>
                  <a:pt x="636815" y="1428529"/>
                </a:cubicBezTo>
                <a:cubicBezTo>
                  <a:pt x="635442" y="1422743"/>
                  <a:pt x="635382" y="1416918"/>
                  <a:pt x="635382" y="1411078"/>
                </a:cubicBezTo>
                <a:close/>
                <a:moveTo>
                  <a:pt x="0" y="120584"/>
                </a:moveTo>
                <a:lnTo>
                  <a:pt x="0" y="0"/>
                </a:lnTo>
                <a:lnTo>
                  <a:pt x="95071" y="0"/>
                </a:lnTo>
                <a:lnTo>
                  <a:pt x="23697" y="79433"/>
                </a:lnTo>
                <a:close/>
                <a:moveTo>
                  <a:pt x="0" y="459154"/>
                </a:moveTo>
                <a:lnTo>
                  <a:pt x="0" y="322913"/>
                </a:lnTo>
                <a:lnTo>
                  <a:pt x="85961" y="286715"/>
                </a:lnTo>
                <a:cubicBezTo>
                  <a:pt x="198873" y="230513"/>
                  <a:pt x="294715" y="147295"/>
                  <a:pt x="364172" y="45955"/>
                </a:cubicBezTo>
                <a:lnTo>
                  <a:pt x="387426" y="0"/>
                </a:lnTo>
                <a:lnTo>
                  <a:pt x="542918" y="0"/>
                </a:lnTo>
                <a:lnTo>
                  <a:pt x="488688" y="99096"/>
                </a:lnTo>
                <a:cubicBezTo>
                  <a:pt x="380786" y="266209"/>
                  <a:pt x="213011" y="394112"/>
                  <a:pt x="13938" y="455878"/>
                </a:cubicBezTo>
                <a:close/>
                <a:moveTo>
                  <a:pt x="0" y="1108862"/>
                </a:moveTo>
                <a:lnTo>
                  <a:pt x="0" y="893255"/>
                </a:lnTo>
                <a:lnTo>
                  <a:pt x="33376" y="945052"/>
                </a:lnTo>
                <a:cubicBezTo>
                  <a:pt x="138130" y="1084176"/>
                  <a:pt x="293395" y="1185481"/>
                  <a:pt x="473320" y="1223782"/>
                </a:cubicBezTo>
                <a:cubicBezTo>
                  <a:pt x="424556" y="978162"/>
                  <a:pt x="246384" y="777056"/>
                  <a:pt x="9746" y="689563"/>
                </a:cubicBezTo>
                <a:lnTo>
                  <a:pt x="0" y="686740"/>
                </a:lnTo>
                <a:lnTo>
                  <a:pt x="0" y="549764"/>
                </a:lnTo>
                <a:lnTo>
                  <a:pt x="27617" y="556541"/>
                </a:lnTo>
                <a:cubicBezTo>
                  <a:pt x="336096" y="658459"/>
                  <a:pt x="566943" y="921197"/>
                  <a:pt x="612962" y="1241127"/>
                </a:cubicBezTo>
                <a:cubicBezTo>
                  <a:pt x="613138" y="1241182"/>
                  <a:pt x="613315" y="1241187"/>
                  <a:pt x="613492" y="1241192"/>
                </a:cubicBezTo>
                <a:lnTo>
                  <a:pt x="614057" y="1248124"/>
                </a:lnTo>
                <a:cubicBezTo>
                  <a:pt x="619347" y="1279462"/>
                  <a:pt x="621909" y="1311465"/>
                  <a:pt x="621865" y="1343926"/>
                </a:cubicBezTo>
                <a:cubicBezTo>
                  <a:pt x="623237" y="1349760"/>
                  <a:pt x="623299" y="1355634"/>
                  <a:pt x="623299" y="1361522"/>
                </a:cubicBezTo>
                <a:cubicBezTo>
                  <a:pt x="623299" y="1365482"/>
                  <a:pt x="623271" y="1369436"/>
                  <a:pt x="622679" y="1373376"/>
                </a:cubicBezTo>
                <a:lnTo>
                  <a:pt x="622157" y="1373341"/>
                </a:lnTo>
                <a:lnTo>
                  <a:pt x="622129" y="1373854"/>
                </a:lnTo>
                <a:lnTo>
                  <a:pt x="604221" y="1372169"/>
                </a:lnTo>
                <a:cubicBezTo>
                  <a:pt x="570354" y="1371623"/>
                  <a:pt x="537004" y="1368535"/>
                  <a:pt x="504394" y="1362780"/>
                </a:cubicBezTo>
                <a:cubicBezTo>
                  <a:pt x="498560" y="1363214"/>
                  <a:pt x="492985" y="1362231"/>
                  <a:pt x="487429" y="1361184"/>
                </a:cubicBezTo>
                <a:lnTo>
                  <a:pt x="487308" y="1359994"/>
                </a:lnTo>
                <a:cubicBezTo>
                  <a:pt x="299609" y="1329221"/>
                  <a:pt x="132258" y="1241100"/>
                  <a:pt x="5260" y="1114967"/>
                </a:cubicBezTo>
                <a:close/>
                <a:moveTo>
                  <a:pt x="0" y="2216459"/>
                </a:moveTo>
                <a:lnTo>
                  <a:pt x="0" y="2080559"/>
                </a:lnTo>
                <a:lnTo>
                  <a:pt x="9744" y="2077760"/>
                </a:lnTo>
                <a:cubicBezTo>
                  <a:pt x="246382" y="1990953"/>
                  <a:pt x="424553" y="1791426"/>
                  <a:pt x="473318" y="1547735"/>
                </a:cubicBezTo>
                <a:cubicBezTo>
                  <a:pt x="293393" y="1585736"/>
                  <a:pt x="138127" y="1686244"/>
                  <a:pt x="33374" y="1824276"/>
                </a:cubicBezTo>
                <a:lnTo>
                  <a:pt x="0" y="1875663"/>
                </a:lnTo>
                <a:lnTo>
                  <a:pt x="0" y="1661750"/>
                </a:lnTo>
                <a:lnTo>
                  <a:pt x="5257" y="1655695"/>
                </a:lnTo>
                <a:cubicBezTo>
                  <a:pt x="132256" y="1530554"/>
                  <a:pt x="299606" y="1443125"/>
                  <a:pt x="487305" y="1412593"/>
                </a:cubicBezTo>
                <a:lnTo>
                  <a:pt x="487427" y="1411413"/>
                </a:lnTo>
                <a:cubicBezTo>
                  <a:pt x="492981" y="1410375"/>
                  <a:pt x="498555" y="1409399"/>
                  <a:pt x="504388" y="1409831"/>
                </a:cubicBezTo>
                <a:cubicBezTo>
                  <a:pt x="537009" y="1404118"/>
                  <a:pt x="570373" y="1401053"/>
                  <a:pt x="604251" y="1400511"/>
                </a:cubicBezTo>
                <a:lnTo>
                  <a:pt x="622127" y="1398843"/>
                </a:lnTo>
                <a:lnTo>
                  <a:pt x="622154" y="1399351"/>
                </a:lnTo>
                <a:lnTo>
                  <a:pt x="622675" y="1399317"/>
                </a:lnTo>
                <a:lnTo>
                  <a:pt x="623297" y="1411078"/>
                </a:lnTo>
                <a:cubicBezTo>
                  <a:pt x="623297" y="1416918"/>
                  <a:pt x="623235" y="1422743"/>
                  <a:pt x="621863" y="1428529"/>
                </a:cubicBezTo>
                <a:cubicBezTo>
                  <a:pt x="621907" y="1460743"/>
                  <a:pt x="619344" y="1492501"/>
                  <a:pt x="614051" y="1523599"/>
                </a:cubicBezTo>
                <a:lnTo>
                  <a:pt x="613488" y="1530463"/>
                </a:lnTo>
                <a:cubicBezTo>
                  <a:pt x="613311" y="1530468"/>
                  <a:pt x="613135" y="1530472"/>
                  <a:pt x="612959" y="1530527"/>
                </a:cubicBezTo>
                <a:cubicBezTo>
                  <a:pt x="566940" y="1847943"/>
                  <a:pt x="336094" y="2108619"/>
                  <a:pt x="27613" y="2209736"/>
                </a:cubicBezTo>
                <a:close/>
                <a:moveTo>
                  <a:pt x="0" y="2867081"/>
                </a:moveTo>
                <a:lnTo>
                  <a:pt x="0" y="2651475"/>
                </a:lnTo>
                <a:lnTo>
                  <a:pt x="33376" y="2703272"/>
                </a:lnTo>
                <a:cubicBezTo>
                  <a:pt x="138130" y="2842396"/>
                  <a:pt x="293395" y="2943700"/>
                  <a:pt x="473320" y="2982001"/>
                </a:cubicBezTo>
                <a:cubicBezTo>
                  <a:pt x="424556" y="2736382"/>
                  <a:pt x="246384" y="2535275"/>
                  <a:pt x="9746" y="2447782"/>
                </a:cubicBezTo>
                <a:lnTo>
                  <a:pt x="0" y="2444960"/>
                </a:lnTo>
                <a:lnTo>
                  <a:pt x="0" y="2307984"/>
                </a:lnTo>
                <a:lnTo>
                  <a:pt x="27617" y="2314760"/>
                </a:lnTo>
                <a:cubicBezTo>
                  <a:pt x="336096" y="2416678"/>
                  <a:pt x="566943" y="2679417"/>
                  <a:pt x="612962" y="2999346"/>
                </a:cubicBezTo>
                <a:cubicBezTo>
                  <a:pt x="613138" y="2999401"/>
                  <a:pt x="613315" y="2999406"/>
                  <a:pt x="613492" y="2999411"/>
                </a:cubicBezTo>
                <a:lnTo>
                  <a:pt x="614056" y="3006343"/>
                </a:lnTo>
                <a:lnTo>
                  <a:pt x="620836" y="3089525"/>
                </a:lnTo>
                <a:lnTo>
                  <a:pt x="370396" y="3089525"/>
                </a:lnTo>
                <a:lnTo>
                  <a:pt x="350661" y="3084682"/>
                </a:lnTo>
                <a:cubicBezTo>
                  <a:pt x="218455" y="3041003"/>
                  <a:pt x="100509" y="2967785"/>
                  <a:pt x="5260" y="2873187"/>
                </a:cubicBezTo>
                <a:close/>
              </a:path>
            </a:pathLst>
          </a:custGeom>
          <a:solidFill>
            <a:srgbClr val="76CEEF"/>
          </a:solidFill>
          <a:ln cap="flat" cmpd="sng" w="15875">
            <a:solidFill>
              <a:srgbClr val="76CEE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574" name="Google Shape;574;p32"/>
          <p:cNvSpPr txBox="1"/>
          <p:nvPr>
            <p:ph idx="1" type="body"/>
          </p:nvPr>
        </p:nvSpPr>
        <p:spPr>
          <a:xfrm>
            <a:off x="4219802" y="965864"/>
            <a:ext cx="7006998" cy="34503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</a:pPr>
            <a:r>
              <a:rPr lang="en-US" sz="45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Thanks, and see you in the lecture!</a:t>
            </a:r>
            <a:endParaRPr/>
          </a:p>
        </p:txBody>
      </p:sp>
      <p:cxnSp>
        <p:nvCxnSpPr>
          <p:cNvPr id="575" name="Google Shape;575;p32"/>
          <p:cNvCxnSpPr/>
          <p:nvPr/>
        </p:nvCxnSpPr>
        <p:spPr>
          <a:xfrm>
            <a:off x="4324317" y="4576004"/>
            <a:ext cx="4572000" cy="0"/>
          </a:xfrm>
          <a:prstGeom prst="straightConnector1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Integral">
  <a:themeElements>
    <a:clrScheme name="Integral">
      <a:dk1>
        <a:srgbClr val="000000"/>
      </a:dk1>
      <a:lt1>
        <a:srgbClr val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Integral">
  <a:themeElements>
    <a:clrScheme name="Integral">
      <a:dk1>
        <a:srgbClr val="000000"/>
      </a:dk1>
      <a:lt1>
        <a:srgbClr val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2025-04-22T13:38:34Z</dcterms:created>
  <dc:creator>Itha Priyastiti</dc:creator>
</cp:coreProperties>
</file>