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12192000"/>
  <p:notesSz cx="6858000" cy="9144000"/>
  <p:embeddedFontLst>
    <p:embeddedFont>
      <p:font typeface="Play"/>
      <p:regular r:id="rId46"/>
      <p:bold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8" roundtripDataSignature="AMtx7mgOirYIs+RGaoMKL+PGQzXWTxKFl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6D35D26-4824-4530-BA93-AA317CBAD11F}">
  <a:tblStyle styleId="{16D35D26-4824-4530-BA93-AA317CBAD11F}"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253215BF-BCE7-44D8-B76A-B6031728DF76}" styleName="Table_1">
    <a:wholeTbl>
      <a:tcTxStyle b="off" i="off">
        <a:font>
          <a:latin typeface="Tenorite"/>
          <a:ea typeface="Tenorite"/>
          <a:cs typeface="Tenorite"/>
        </a:font>
        <a:schemeClr val="dk1"/>
      </a:tcTxStyle>
      <a:tcStyle>
        <a:tcBdr>
          <a:left>
            <a:ln cap="flat" cmpd="sng" w="12700">
              <a:solidFill>
                <a:schemeClr val="accent1"/>
              </a:solidFill>
              <a:prstDash val="solid"/>
              <a:round/>
              <a:headEnd len="sm" w="sm" type="none"/>
              <a:tailEnd len="sm" w="sm" type="none"/>
            </a:ln>
          </a:left>
          <a:right>
            <a:ln cap="flat" cmpd="sng" w="12700">
              <a:solidFill>
                <a:schemeClr val="accent1"/>
              </a:solidFill>
              <a:prstDash val="solid"/>
              <a:round/>
              <a:headEnd len="sm" w="sm" type="none"/>
              <a:tailEnd len="sm" w="sm" type="none"/>
            </a:ln>
          </a:right>
          <a:top>
            <a:ln cap="flat" cmpd="sng" w="12700">
              <a:solidFill>
                <a:schemeClr val="accent1"/>
              </a:solidFill>
              <a:prstDash val="solid"/>
              <a:round/>
              <a:headEnd len="sm" w="sm" type="none"/>
              <a:tailEnd len="sm" w="sm" type="none"/>
            </a:ln>
          </a:top>
          <a:bottom>
            <a:ln cap="flat" cmpd="sng" w="12700">
              <a:solidFill>
                <a:schemeClr val="accent1"/>
              </a:solidFill>
              <a:prstDash val="solid"/>
              <a:round/>
              <a:headEnd len="sm" w="sm" type="none"/>
              <a:tailEnd len="sm" w="sm" type="none"/>
            </a:ln>
          </a:bottom>
          <a:insideH>
            <a:ln cap="flat" cmpd="sng" w="12700">
              <a:solidFill>
                <a:schemeClr val="accent1"/>
              </a:solidFill>
              <a:prstDash val="solid"/>
              <a:round/>
              <a:headEnd len="sm" w="sm" type="none"/>
              <a:tailEnd len="sm" w="sm" type="none"/>
            </a:ln>
          </a:insideH>
          <a:insideV>
            <a:ln cap="flat" cmpd="sng" w="9525">
              <a:solidFill>
                <a:srgbClr val="000000">
                  <a:alpha val="0"/>
                </a:srgbClr>
              </a:solidFill>
              <a:prstDash val="solid"/>
              <a:round/>
              <a:headEnd len="sm" w="sm" type="none"/>
              <a:tailEnd len="sm" w="sm" type="none"/>
            </a:ln>
          </a:insideV>
        </a:tcBdr>
        <a:fill>
          <a:solidFill>
            <a:schemeClr val="lt1"/>
          </a:solidFill>
        </a:fill>
      </a:tcStyle>
    </a:wholeTbl>
    <a:band1H>
      <a:tcTxStyle/>
      <a:tcStyle>
        <a:fill>
          <a:solidFill>
            <a:srgbClr val="FAE8E6"/>
          </a:solidFill>
        </a:fill>
      </a:tcStyle>
    </a:band1H>
    <a:band2H>
      <a:tcTxStyle/>
    </a:band2H>
    <a:band1V>
      <a:tcTxStyle/>
      <a:tcStyle>
        <a:fill>
          <a:solidFill>
            <a:srgbClr val="FAE8E6"/>
          </a:solidFill>
        </a:fill>
      </a:tcStyle>
    </a:band1V>
    <a:band2V>
      <a:tcTxStyle/>
    </a:band2V>
    <a:lastCol>
      <a:tcTxStyle b="on" i="off"/>
    </a:lastCol>
    <a:firstCol>
      <a:tcTxStyle b="on" i="off"/>
    </a:firstCol>
    <a:lastRow>
      <a:tcTxStyle b="on" i="off"/>
      <a:tcStyle>
        <a:tcBdr>
          <a:top>
            <a:ln cap="flat" cmpd="sng" w="50800">
              <a:solidFill>
                <a:schemeClr val="accent1"/>
              </a:solidFill>
              <a:prstDash val="solid"/>
              <a:round/>
              <a:headEnd len="sm" w="sm" type="none"/>
              <a:tailEnd len="sm" w="sm" type="none"/>
            </a:ln>
          </a:top>
        </a:tcBdr>
        <a:fill>
          <a:solidFill>
            <a:schemeClr val="lt1"/>
          </a:solidFill>
        </a:fill>
      </a:tcStyle>
    </a:lastRow>
    <a:seCell>
      <a:tcTxStyle/>
    </a:seCell>
    <a:swCell>
      <a:tcTxStyle/>
    </a:swCell>
    <a:firstRow>
      <a:tcTxStyle b="on" i="off">
        <a:font>
          <a:latin typeface="Tenorite"/>
          <a:ea typeface="Tenorite"/>
          <a:cs typeface="Tenorite"/>
        </a:font>
        <a:schemeClr val="lt1"/>
      </a:tcTxStyle>
      <a:tcStyle>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46" Type="http://schemas.openxmlformats.org/officeDocument/2006/relationships/font" Target="fonts/Play-regular.fntdata"/><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48" Type="http://customschemas.google.com/relationships/presentationmetadata" Target="metadata"/><Relationship Id="rId25" Type="http://schemas.openxmlformats.org/officeDocument/2006/relationships/slide" Target="slides/slide20.xml"/><Relationship Id="rId47" Type="http://schemas.openxmlformats.org/officeDocument/2006/relationships/font" Target="fonts/Play-bold.fntdata"/><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 name="Shape 400"/>
        <p:cNvGrpSpPr/>
        <p:nvPr/>
      </p:nvGrpSpPr>
      <p:grpSpPr>
        <a:xfrm>
          <a:off x="0" y="0"/>
          <a:ext cx="0" cy="0"/>
          <a:chOff x="0" y="0"/>
          <a:chExt cx="0" cy="0"/>
        </a:xfrm>
      </p:grpSpPr>
      <p:sp>
        <p:nvSpPr>
          <p:cNvPr id="401" name="Google Shape;40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8" name="Shape 578"/>
        <p:cNvGrpSpPr/>
        <p:nvPr/>
      </p:nvGrpSpPr>
      <p:grpSpPr>
        <a:xfrm>
          <a:off x="0" y="0"/>
          <a:ext cx="0" cy="0"/>
          <a:chOff x="0" y="0"/>
          <a:chExt cx="0" cy="0"/>
        </a:xfrm>
      </p:grpSpPr>
      <p:sp>
        <p:nvSpPr>
          <p:cNvPr id="579" name="Google Shape;57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4" name="Shape 654"/>
        <p:cNvGrpSpPr/>
        <p:nvPr/>
      </p:nvGrpSpPr>
      <p:grpSpPr>
        <a:xfrm>
          <a:off x="0" y="0"/>
          <a:ext cx="0" cy="0"/>
          <a:chOff x="0" y="0"/>
          <a:chExt cx="0" cy="0"/>
        </a:xfrm>
      </p:grpSpPr>
      <p:sp>
        <p:nvSpPr>
          <p:cNvPr id="655" name="Google Shape;655;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6" name="Shape 676"/>
        <p:cNvGrpSpPr/>
        <p:nvPr/>
      </p:nvGrpSpPr>
      <p:grpSpPr>
        <a:xfrm>
          <a:off x="0" y="0"/>
          <a:ext cx="0" cy="0"/>
          <a:chOff x="0" y="0"/>
          <a:chExt cx="0" cy="0"/>
        </a:xfrm>
      </p:grpSpPr>
      <p:sp>
        <p:nvSpPr>
          <p:cNvPr id="677" name="Google Shape;677;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8" name="Shape 698"/>
        <p:cNvGrpSpPr/>
        <p:nvPr/>
      </p:nvGrpSpPr>
      <p:grpSpPr>
        <a:xfrm>
          <a:off x="0" y="0"/>
          <a:ext cx="0" cy="0"/>
          <a:chOff x="0" y="0"/>
          <a:chExt cx="0" cy="0"/>
        </a:xfrm>
      </p:grpSpPr>
      <p:sp>
        <p:nvSpPr>
          <p:cNvPr id="699" name="Google Shape;69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4" name="Shape 714"/>
        <p:cNvGrpSpPr/>
        <p:nvPr/>
      </p:nvGrpSpPr>
      <p:grpSpPr>
        <a:xfrm>
          <a:off x="0" y="0"/>
          <a:ext cx="0" cy="0"/>
          <a:chOff x="0" y="0"/>
          <a:chExt cx="0" cy="0"/>
        </a:xfrm>
      </p:grpSpPr>
      <p:sp>
        <p:nvSpPr>
          <p:cNvPr id="715" name="Google Shape;71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4" name="Shape 724"/>
        <p:cNvGrpSpPr/>
        <p:nvPr/>
      </p:nvGrpSpPr>
      <p:grpSpPr>
        <a:xfrm>
          <a:off x="0" y="0"/>
          <a:ext cx="0" cy="0"/>
          <a:chOff x="0" y="0"/>
          <a:chExt cx="0" cy="0"/>
        </a:xfrm>
      </p:grpSpPr>
      <p:sp>
        <p:nvSpPr>
          <p:cNvPr id="725" name="Google Shape;72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42"/>
          <p:cNvSpPr/>
          <p:nvPr/>
        </p:nvSpPr>
        <p:spPr>
          <a:xfrm>
            <a:off x="5224243" y="1096772"/>
            <a:ext cx="6503180"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3" name="Google Shape;13;p42"/>
          <p:cNvSpPr/>
          <p:nvPr/>
        </p:nvSpPr>
        <p:spPr>
          <a:xfrm>
            <a:off x="5016811"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 name="Google Shape;14;p4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 name="Google Shape;15;p42"/>
          <p:cNvSpPr txBox="1"/>
          <p:nvPr>
            <p:ph type="ctrTitle"/>
          </p:nvPr>
        </p:nvSpPr>
        <p:spPr>
          <a:xfrm>
            <a:off x="797106" y="1625608"/>
            <a:ext cx="8035342" cy="2722164"/>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8000"/>
              <a:buFont typeface="Play"/>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42"/>
          <p:cNvSpPr txBox="1"/>
          <p:nvPr>
            <p:ph idx="1" type="subTitle"/>
          </p:nvPr>
        </p:nvSpPr>
        <p:spPr>
          <a:xfrm>
            <a:off x="797106" y="4466845"/>
            <a:ext cx="8035342" cy="882904"/>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Clr>
                <a:schemeClr val="dk1"/>
              </a:buClr>
              <a:buSzPts val="2400"/>
              <a:buNone/>
              <a:defRPr sz="2400"/>
            </a:lvl1pPr>
            <a:lvl2pPr lvl="1" algn="ctr">
              <a:lnSpc>
                <a:spcPct val="100000"/>
              </a:lnSpc>
              <a:spcBef>
                <a:spcPts val="500"/>
              </a:spcBef>
              <a:spcAft>
                <a:spcPts val="0"/>
              </a:spcAft>
              <a:buClr>
                <a:schemeClr val="dk1"/>
              </a:buClr>
              <a:buSzPts val="2000"/>
              <a:buNone/>
              <a:defRPr sz="2000"/>
            </a:lvl2pPr>
            <a:lvl3pPr lvl="2" algn="ctr">
              <a:lnSpc>
                <a:spcPct val="100000"/>
              </a:lnSpc>
              <a:spcBef>
                <a:spcPts val="500"/>
              </a:spcBef>
              <a:spcAft>
                <a:spcPts val="0"/>
              </a:spcAft>
              <a:buClr>
                <a:schemeClr val="dk1"/>
              </a:buClr>
              <a:buSzPts val="1800"/>
              <a:buNone/>
              <a:defRPr sz="1800"/>
            </a:lvl3pPr>
            <a:lvl4pPr lvl="3" algn="ctr">
              <a:lnSpc>
                <a:spcPct val="100000"/>
              </a:lnSpc>
              <a:spcBef>
                <a:spcPts val="500"/>
              </a:spcBef>
              <a:spcAft>
                <a:spcPts val="0"/>
              </a:spcAft>
              <a:buClr>
                <a:schemeClr val="dk1"/>
              </a:buClr>
              <a:buSzPts val="1600"/>
              <a:buNone/>
              <a:defRPr sz="1600"/>
            </a:lvl4pPr>
            <a:lvl5pPr lvl="4" algn="ctr">
              <a:lnSpc>
                <a:spcPct val="10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7" name="Google Shape;17;p42"/>
          <p:cNvSpPr txBox="1"/>
          <p:nvPr>
            <p:ph idx="10" type="dt"/>
          </p:nvPr>
        </p:nvSpPr>
        <p:spPr>
          <a:xfrm>
            <a:off x="797105" y="5708747"/>
            <a:ext cx="388284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sz="1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42"/>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2"/>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43"/>
          <p:cNvSpPr/>
          <p:nvPr/>
        </p:nvSpPr>
        <p:spPr>
          <a:xfrm>
            <a:off x="6163735" y="1096772"/>
            <a:ext cx="5571066"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2" name="Google Shape;22;p43"/>
          <p:cNvSpPr/>
          <p:nvPr/>
        </p:nvSpPr>
        <p:spPr>
          <a:xfrm>
            <a:off x="11529484"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 name="Google Shape;23;p4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 name="Google Shape;24;p43"/>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43"/>
          <p:cNvSpPr txBox="1"/>
          <p:nvPr>
            <p:ph idx="1" type="body"/>
          </p:nvPr>
        </p:nvSpPr>
        <p:spPr>
          <a:xfrm>
            <a:off x="565150" y="2691638"/>
            <a:ext cx="8267296" cy="318858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43"/>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3"/>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3"/>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9" name="Shape 29"/>
        <p:cNvGrpSpPr/>
        <p:nvPr/>
      </p:nvGrpSpPr>
      <p:grpSpPr>
        <a:xfrm>
          <a:off x="0" y="0"/>
          <a:ext cx="0" cy="0"/>
          <a:chOff x="0" y="0"/>
          <a:chExt cx="0" cy="0"/>
        </a:xfrm>
      </p:grpSpPr>
      <p:sp>
        <p:nvSpPr>
          <p:cNvPr id="30" name="Google Shape;30;p44"/>
          <p:cNvSpPr/>
          <p:nvPr/>
        </p:nvSpPr>
        <p:spPr>
          <a:xfrm>
            <a:off x="4291015" y="1096772"/>
            <a:ext cx="7436404"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 name="Google Shape;31;p44"/>
          <p:cNvSpPr/>
          <p:nvPr/>
        </p:nvSpPr>
        <p:spPr>
          <a:xfrm>
            <a:off x="4086371"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 name="Google Shape;32;p4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 name="Google Shape;33;p44"/>
          <p:cNvSpPr txBox="1"/>
          <p:nvPr>
            <p:ph type="title"/>
          </p:nvPr>
        </p:nvSpPr>
        <p:spPr>
          <a:xfrm>
            <a:off x="565150" y="1881951"/>
            <a:ext cx="7335836" cy="1987707"/>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44"/>
          <p:cNvSpPr txBox="1"/>
          <p:nvPr>
            <p:ph idx="1" type="body"/>
          </p:nvPr>
        </p:nvSpPr>
        <p:spPr>
          <a:xfrm>
            <a:off x="565149" y="3869661"/>
            <a:ext cx="7335836" cy="948465"/>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2400"/>
              <a:buNone/>
              <a:defRPr sz="2400">
                <a:solidFill>
                  <a:schemeClr val="dk1"/>
                </a:solidFill>
              </a:defRPr>
            </a:lvl1pPr>
            <a:lvl2pPr indent="-228600" lvl="1" marL="914400" algn="l">
              <a:lnSpc>
                <a:spcPct val="100000"/>
              </a:lnSpc>
              <a:spcBef>
                <a:spcPts val="500"/>
              </a:spcBef>
              <a:spcAft>
                <a:spcPts val="0"/>
              </a:spcAft>
              <a:buClr>
                <a:srgbClr val="888888"/>
              </a:buClr>
              <a:buSzPts val="2000"/>
              <a:buNone/>
              <a:defRPr sz="2000">
                <a:solidFill>
                  <a:srgbClr val="888888"/>
                </a:solidFill>
              </a:defRPr>
            </a:lvl2pPr>
            <a:lvl3pPr indent="-228600" lvl="2" marL="1371600" algn="l">
              <a:lnSpc>
                <a:spcPct val="100000"/>
              </a:lnSpc>
              <a:spcBef>
                <a:spcPts val="500"/>
              </a:spcBef>
              <a:spcAft>
                <a:spcPts val="0"/>
              </a:spcAft>
              <a:buClr>
                <a:srgbClr val="888888"/>
              </a:buClr>
              <a:buSzPts val="1800"/>
              <a:buNone/>
              <a:defRPr sz="1800">
                <a:solidFill>
                  <a:srgbClr val="888888"/>
                </a:solidFill>
              </a:defRPr>
            </a:lvl3pPr>
            <a:lvl4pPr indent="-228600" lvl="3" marL="1828800" algn="l">
              <a:lnSpc>
                <a:spcPct val="100000"/>
              </a:lnSpc>
              <a:spcBef>
                <a:spcPts val="500"/>
              </a:spcBef>
              <a:spcAft>
                <a:spcPts val="0"/>
              </a:spcAft>
              <a:buClr>
                <a:srgbClr val="888888"/>
              </a:buClr>
              <a:buSzPts val="1600"/>
              <a:buNone/>
              <a:defRPr sz="1600">
                <a:solidFill>
                  <a:srgbClr val="888888"/>
                </a:solidFill>
              </a:defRPr>
            </a:lvl4pPr>
            <a:lvl5pPr indent="-228600" lvl="4" marL="2286000" algn="l">
              <a:lnSpc>
                <a:spcPct val="10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5" name="Google Shape;35;p44"/>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4"/>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4"/>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45"/>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45"/>
          <p:cNvSpPr txBox="1"/>
          <p:nvPr>
            <p:ph idx="1" type="body"/>
          </p:nvPr>
        </p:nvSpPr>
        <p:spPr>
          <a:xfrm>
            <a:off x="565111" y="2691637"/>
            <a:ext cx="4946643" cy="318973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45"/>
          <p:cNvSpPr txBox="1"/>
          <p:nvPr>
            <p:ph idx="2" type="body"/>
          </p:nvPr>
        </p:nvSpPr>
        <p:spPr>
          <a:xfrm>
            <a:off x="6076903" y="2691637"/>
            <a:ext cx="4946639" cy="318973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45"/>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5"/>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5"/>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5" name="Google Shape;45;p45"/>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46" name="Google Shape;46;p4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 name="Google Shape;47;p45"/>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46"/>
          <p:cNvSpPr txBox="1"/>
          <p:nvPr>
            <p:ph type="title"/>
          </p:nvPr>
        </p:nvSpPr>
        <p:spPr>
          <a:xfrm>
            <a:off x="565110" y="1204721"/>
            <a:ext cx="8266175" cy="1444752"/>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46"/>
          <p:cNvSpPr txBox="1"/>
          <p:nvPr>
            <p:ph idx="1" type="body"/>
          </p:nvPr>
        </p:nvSpPr>
        <p:spPr>
          <a:xfrm>
            <a:off x="565111" y="2691638"/>
            <a:ext cx="4946644"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2800"/>
              <a:buNone/>
              <a:defRPr b="1" sz="2800"/>
            </a:lvl1pPr>
            <a:lvl2pPr indent="-228600" lvl="1" marL="914400" algn="l">
              <a:lnSpc>
                <a:spcPct val="100000"/>
              </a:lnSpc>
              <a:spcBef>
                <a:spcPts val="500"/>
              </a:spcBef>
              <a:spcAft>
                <a:spcPts val="0"/>
              </a:spcAft>
              <a:buClr>
                <a:schemeClr val="dk1"/>
              </a:buClr>
              <a:buSzPts val="2000"/>
              <a:buNone/>
              <a:defRPr b="1" sz="2000"/>
            </a:lvl2pPr>
            <a:lvl3pPr indent="-228600" lvl="2" marL="1371600" algn="l">
              <a:lnSpc>
                <a:spcPct val="100000"/>
              </a:lnSpc>
              <a:spcBef>
                <a:spcPts val="500"/>
              </a:spcBef>
              <a:spcAft>
                <a:spcPts val="0"/>
              </a:spcAft>
              <a:buClr>
                <a:schemeClr val="dk1"/>
              </a:buClr>
              <a:buSzPts val="1800"/>
              <a:buNone/>
              <a:defRPr b="1" sz="1800"/>
            </a:lvl3pPr>
            <a:lvl4pPr indent="-228600" lvl="3" marL="1828800" algn="l">
              <a:lnSpc>
                <a:spcPct val="100000"/>
              </a:lnSpc>
              <a:spcBef>
                <a:spcPts val="500"/>
              </a:spcBef>
              <a:spcAft>
                <a:spcPts val="0"/>
              </a:spcAft>
              <a:buClr>
                <a:schemeClr val="dk1"/>
              </a:buClr>
              <a:buSzPts val="1600"/>
              <a:buNone/>
              <a:defRPr b="1" sz="1600"/>
            </a:lvl4pPr>
            <a:lvl5pPr indent="-228600" lvl="4" marL="2286000" algn="l">
              <a:lnSpc>
                <a:spcPct val="10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46"/>
          <p:cNvSpPr txBox="1"/>
          <p:nvPr>
            <p:ph idx="2" type="body"/>
          </p:nvPr>
        </p:nvSpPr>
        <p:spPr>
          <a:xfrm>
            <a:off x="565111" y="3515550"/>
            <a:ext cx="4946644" cy="236629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46"/>
          <p:cNvSpPr txBox="1"/>
          <p:nvPr>
            <p:ph idx="3" type="body"/>
          </p:nvPr>
        </p:nvSpPr>
        <p:spPr>
          <a:xfrm>
            <a:off x="6076866" y="2691162"/>
            <a:ext cx="4946644"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2800"/>
              <a:buNone/>
              <a:defRPr b="1" sz="2800"/>
            </a:lvl1pPr>
            <a:lvl2pPr indent="-228600" lvl="1" marL="914400" algn="l">
              <a:lnSpc>
                <a:spcPct val="100000"/>
              </a:lnSpc>
              <a:spcBef>
                <a:spcPts val="500"/>
              </a:spcBef>
              <a:spcAft>
                <a:spcPts val="0"/>
              </a:spcAft>
              <a:buClr>
                <a:schemeClr val="dk1"/>
              </a:buClr>
              <a:buSzPts val="2000"/>
              <a:buNone/>
              <a:defRPr b="1" sz="2000"/>
            </a:lvl2pPr>
            <a:lvl3pPr indent="-228600" lvl="2" marL="1371600" algn="l">
              <a:lnSpc>
                <a:spcPct val="100000"/>
              </a:lnSpc>
              <a:spcBef>
                <a:spcPts val="500"/>
              </a:spcBef>
              <a:spcAft>
                <a:spcPts val="0"/>
              </a:spcAft>
              <a:buClr>
                <a:schemeClr val="dk1"/>
              </a:buClr>
              <a:buSzPts val="1800"/>
              <a:buNone/>
              <a:defRPr b="1" sz="1800"/>
            </a:lvl3pPr>
            <a:lvl4pPr indent="-228600" lvl="3" marL="1828800" algn="l">
              <a:lnSpc>
                <a:spcPct val="100000"/>
              </a:lnSpc>
              <a:spcBef>
                <a:spcPts val="500"/>
              </a:spcBef>
              <a:spcAft>
                <a:spcPts val="0"/>
              </a:spcAft>
              <a:buClr>
                <a:schemeClr val="dk1"/>
              </a:buClr>
              <a:buSzPts val="1600"/>
              <a:buNone/>
              <a:defRPr b="1" sz="1600"/>
            </a:lvl4pPr>
            <a:lvl5pPr indent="-228600" lvl="4" marL="2286000" algn="l">
              <a:lnSpc>
                <a:spcPct val="10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46"/>
          <p:cNvSpPr txBox="1"/>
          <p:nvPr>
            <p:ph idx="4" type="body"/>
          </p:nvPr>
        </p:nvSpPr>
        <p:spPr>
          <a:xfrm>
            <a:off x="6076866" y="3515074"/>
            <a:ext cx="4946644" cy="236629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46"/>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6"/>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6"/>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7" name="Google Shape;57;p46"/>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58" name="Google Shape;58;p4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9" name="Google Shape;59;p46"/>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 name="Shape 60"/>
        <p:cNvGrpSpPr/>
        <p:nvPr/>
      </p:nvGrpSpPr>
      <p:grpSpPr>
        <a:xfrm>
          <a:off x="0" y="0"/>
          <a:ext cx="0" cy="0"/>
          <a:chOff x="0" y="0"/>
          <a:chExt cx="0" cy="0"/>
        </a:xfrm>
      </p:grpSpPr>
      <p:sp>
        <p:nvSpPr>
          <p:cNvPr id="61" name="Google Shape;61;p47"/>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47"/>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7"/>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7"/>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5" name="Google Shape;65;p47"/>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6" name="Google Shape;66;p47"/>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67" name="Google Shape;67;p47"/>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48"/>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8"/>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8"/>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2" name="Google Shape;72;p48"/>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3" name="Google Shape;73;p48"/>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4" name="Google Shape;74;p4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5" name="Shape 75"/>
        <p:cNvGrpSpPr/>
        <p:nvPr/>
      </p:nvGrpSpPr>
      <p:grpSpPr>
        <a:xfrm>
          <a:off x="0" y="0"/>
          <a:ext cx="0" cy="0"/>
          <a:chOff x="0" y="0"/>
          <a:chExt cx="0" cy="0"/>
        </a:xfrm>
      </p:grpSpPr>
      <p:sp>
        <p:nvSpPr>
          <p:cNvPr id="76" name="Google Shape;76;p49"/>
          <p:cNvSpPr txBox="1"/>
          <p:nvPr>
            <p:ph type="title"/>
          </p:nvPr>
        </p:nvSpPr>
        <p:spPr>
          <a:xfrm>
            <a:off x="565149" y="1203800"/>
            <a:ext cx="4114800" cy="107721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9"/>
          <p:cNvSpPr txBox="1"/>
          <p:nvPr>
            <p:ph idx="1" type="body"/>
          </p:nvPr>
        </p:nvSpPr>
        <p:spPr>
          <a:xfrm>
            <a:off x="5611813" y="1508252"/>
            <a:ext cx="5606518" cy="4045881"/>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1000"/>
              </a:spcBef>
              <a:spcAft>
                <a:spcPts val="0"/>
              </a:spcAft>
              <a:buClr>
                <a:schemeClr val="dk1"/>
              </a:buClr>
              <a:buSzPts val="2800"/>
              <a:buChar char="–"/>
              <a:defRPr sz="2800"/>
            </a:lvl1pPr>
            <a:lvl2pPr indent="-381000" lvl="1" marL="914400" algn="l">
              <a:lnSpc>
                <a:spcPct val="100000"/>
              </a:lnSpc>
              <a:spcBef>
                <a:spcPts val="500"/>
              </a:spcBef>
              <a:spcAft>
                <a:spcPts val="0"/>
              </a:spcAft>
              <a:buClr>
                <a:schemeClr val="dk1"/>
              </a:buClr>
              <a:buSzPts val="2400"/>
              <a:buChar char="–"/>
              <a:defRPr sz="2400"/>
            </a:lvl2pPr>
            <a:lvl3pPr indent="-355600" lvl="2" marL="1371600" algn="l">
              <a:lnSpc>
                <a:spcPct val="100000"/>
              </a:lnSpc>
              <a:spcBef>
                <a:spcPts val="500"/>
              </a:spcBef>
              <a:spcAft>
                <a:spcPts val="0"/>
              </a:spcAft>
              <a:buClr>
                <a:schemeClr val="dk1"/>
              </a:buClr>
              <a:buSzPts val="2000"/>
              <a:buChar char="–"/>
              <a:defRPr sz="2000"/>
            </a:lvl3pPr>
            <a:lvl4pPr indent="-342900" lvl="3" marL="1828800" algn="l">
              <a:lnSpc>
                <a:spcPct val="100000"/>
              </a:lnSpc>
              <a:spcBef>
                <a:spcPts val="500"/>
              </a:spcBef>
              <a:spcAft>
                <a:spcPts val="0"/>
              </a:spcAft>
              <a:buClr>
                <a:schemeClr val="dk1"/>
              </a:buClr>
              <a:buSzPts val="1800"/>
              <a:buChar char="–"/>
              <a:defRPr sz="1800"/>
            </a:lvl4pPr>
            <a:lvl5pPr indent="-330200" lvl="4" marL="2286000" algn="l">
              <a:lnSpc>
                <a:spcPct val="100000"/>
              </a:lnSpc>
              <a:spcBef>
                <a:spcPts val="500"/>
              </a:spcBef>
              <a:spcAft>
                <a:spcPts val="0"/>
              </a:spcAft>
              <a:buClr>
                <a:schemeClr val="dk1"/>
              </a:buClr>
              <a:buSzPts val="1600"/>
              <a:buChar char="–"/>
              <a:defRPr sz="16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8" name="Google Shape;78;p49"/>
          <p:cNvSpPr txBox="1"/>
          <p:nvPr>
            <p:ph idx="2" type="body"/>
          </p:nvPr>
        </p:nvSpPr>
        <p:spPr>
          <a:xfrm>
            <a:off x="565149" y="2368295"/>
            <a:ext cx="4114800" cy="3185838"/>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1600"/>
              <a:buNone/>
              <a:defRPr sz="1600"/>
            </a:lvl1pPr>
            <a:lvl2pPr indent="-228600" lvl="1" marL="914400" algn="l">
              <a:lnSpc>
                <a:spcPct val="100000"/>
              </a:lnSpc>
              <a:spcBef>
                <a:spcPts val="500"/>
              </a:spcBef>
              <a:spcAft>
                <a:spcPts val="0"/>
              </a:spcAft>
              <a:buClr>
                <a:schemeClr val="dk1"/>
              </a:buClr>
              <a:buSzPts val="1400"/>
              <a:buNone/>
              <a:defRPr sz="1400"/>
            </a:lvl2pPr>
            <a:lvl3pPr indent="-228600" lvl="2" marL="1371600" algn="l">
              <a:lnSpc>
                <a:spcPct val="100000"/>
              </a:lnSpc>
              <a:spcBef>
                <a:spcPts val="500"/>
              </a:spcBef>
              <a:spcAft>
                <a:spcPts val="0"/>
              </a:spcAft>
              <a:buClr>
                <a:schemeClr val="dk1"/>
              </a:buClr>
              <a:buSzPts val="1200"/>
              <a:buNone/>
              <a:defRPr sz="1200"/>
            </a:lvl3pPr>
            <a:lvl4pPr indent="-228600" lvl="3" marL="1828800" algn="l">
              <a:lnSpc>
                <a:spcPct val="100000"/>
              </a:lnSpc>
              <a:spcBef>
                <a:spcPts val="500"/>
              </a:spcBef>
              <a:spcAft>
                <a:spcPts val="0"/>
              </a:spcAft>
              <a:buClr>
                <a:schemeClr val="dk1"/>
              </a:buClr>
              <a:buSzPts val="1000"/>
              <a:buNone/>
              <a:defRPr sz="1000"/>
            </a:lvl4pPr>
            <a:lvl5pPr indent="-228600" lvl="4" marL="2286000" algn="l">
              <a:lnSpc>
                <a:spcPct val="10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49"/>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9"/>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9"/>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2" name="Google Shape;82;p4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3" name="Google Shape;83;p49"/>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4" name="Google Shape;84;p49"/>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5" name="Shape 85"/>
        <p:cNvGrpSpPr/>
        <p:nvPr/>
      </p:nvGrpSpPr>
      <p:grpSpPr>
        <a:xfrm>
          <a:off x="0" y="0"/>
          <a:ext cx="0" cy="0"/>
          <a:chOff x="0" y="0"/>
          <a:chExt cx="0" cy="0"/>
        </a:xfrm>
      </p:grpSpPr>
      <p:sp>
        <p:nvSpPr>
          <p:cNvPr id="86" name="Google Shape;86;p50"/>
          <p:cNvSpPr txBox="1"/>
          <p:nvPr>
            <p:ph type="title"/>
          </p:nvPr>
        </p:nvSpPr>
        <p:spPr>
          <a:xfrm>
            <a:off x="565149" y="1203800"/>
            <a:ext cx="4114800" cy="107721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50"/>
          <p:cNvSpPr/>
          <p:nvPr>
            <p:ph idx="2" type="pic"/>
          </p:nvPr>
        </p:nvSpPr>
        <p:spPr>
          <a:xfrm>
            <a:off x="5631151" y="1096772"/>
            <a:ext cx="6096270" cy="5761228"/>
          </a:xfrm>
          <a:prstGeom prst="rect">
            <a:avLst/>
          </a:prstGeom>
          <a:solidFill>
            <a:schemeClr val="lt2"/>
          </a:solidFill>
          <a:ln>
            <a:noFill/>
          </a:ln>
        </p:spPr>
      </p:sp>
      <p:sp>
        <p:nvSpPr>
          <p:cNvPr id="88" name="Google Shape;88;p50"/>
          <p:cNvSpPr txBox="1"/>
          <p:nvPr>
            <p:ph idx="1" type="body"/>
          </p:nvPr>
        </p:nvSpPr>
        <p:spPr>
          <a:xfrm>
            <a:off x="565149" y="2370666"/>
            <a:ext cx="4114800" cy="3183467"/>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1600"/>
              <a:buNone/>
              <a:defRPr sz="1600"/>
            </a:lvl1pPr>
            <a:lvl2pPr indent="-228600" lvl="1" marL="914400" algn="l">
              <a:lnSpc>
                <a:spcPct val="100000"/>
              </a:lnSpc>
              <a:spcBef>
                <a:spcPts val="500"/>
              </a:spcBef>
              <a:spcAft>
                <a:spcPts val="0"/>
              </a:spcAft>
              <a:buClr>
                <a:schemeClr val="dk1"/>
              </a:buClr>
              <a:buSzPts val="1400"/>
              <a:buNone/>
              <a:defRPr sz="1400"/>
            </a:lvl2pPr>
            <a:lvl3pPr indent="-228600" lvl="2" marL="1371600" algn="l">
              <a:lnSpc>
                <a:spcPct val="100000"/>
              </a:lnSpc>
              <a:spcBef>
                <a:spcPts val="500"/>
              </a:spcBef>
              <a:spcAft>
                <a:spcPts val="0"/>
              </a:spcAft>
              <a:buClr>
                <a:schemeClr val="dk1"/>
              </a:buClr>
              <a:buSzPts val="1200"/>
              <a:buNone/>
              <a:defRPr sz="1200"/>
            </a:lvl3pPr>
            <a:lvl4pPr indent="-228600" lvl="3" marL="1828800" algn="l">
              <a:lnSpc>
                <a:spcPct val="100000"/>
              </a:lnSpc>
              <a:spcBef>
                <a:spcPts val="500"/>
              </a:spcBef>
              <a:spcAft>
                <a:spcPts val="0"/>
              </a:spcAft>
              <a:buClr>
                <a:schemeClr val="dk1"/>
              </a:buClr>
              <a:buSzPts val="1000"/>
              <a:buNone/>
              <a:defRPr sz="1000"/>
            </a:lvl4pPr>
            <a:lvl5pPr indent="-228600" lvl="4" marL="2286000" algn="l">
              <a:lnSpc>
                <a:spcPct val="10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9" name="Google Shape;89;p50"/>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50"/>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50"/>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2" name="Google Shape;92;p50"/>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3" name="Google Shape;93;p50"/>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4" name="Google Shape;94;p50"/>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5" name="Shape 95"/>
        <p:cNvGrpSpPr/>
        <p:nvPr/>
      </p:nvGrpSpPr>
      <p:grpSpPr>
        <a:xfrm>
          <a:off x="0" y="0"/>
          <a:ext cx="0" cy="0"/>
          <a:chOff x="0" y="0"/>
          <a:chExt cx="0" cy="0"/>
        </a:xfrm>
      </p:grpSpPr>
      <p:sp>
        <p:nvSpPr>
          <p:cNvPr id="96" name="Google Shape;96;p51"/>
          <p:cNvSpPr/>
          <p:nvPr/>
        </p:nvSpPr>
        <p:spPr>
          <a:xfrm>
            <a:off x="7087169" y="1096772"/>
            <a:ext cx="4652226"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7" name="Google Shape;97;p51"/>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51"/>
          <p:cNvSpPr txBox="1"/>
          <p:nvPr>
            <p:ph idx="1" type="body"/>
          </p:nvPr>
        </p:nvSpPr>
        <p:spPr>
          <a:xfrm rot="5400000">
            <a:off x="3104505" y="152283"/>
            <a:ext cx="3188586" cy="826729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9" name="Google Shape;99;p51"/>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51"/>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1"/>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02" name="Google Shape;102;p5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3" name="Google Shape;103;p51"/>
          <p:cNvSpPr/>
          <p:nvPr/>
        </p:nvSpPr>
        <p:spPr>
          <a:xfrm>
            <a:off x="11415183"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04" name="Shape 104"/>
        <p:cNvGrpSpPr/>
        <p:nvPr/>
      </p:nvGrpSpPr>
      <p:grpSpPr>
        <a:xfrm>
          <a:off x="0" y="0"/>
          <a:ext cx="0" cy="0"/>
          <a:chOff x="0" y="0"/>
          <a:chExt cx="0" cy="0"/>
        </a:xfrm>
      </p:grpSpPr>
      <p:sp>
        <p:nvSpPr>
          <p:cNvPr id="105" name="Google Shape;105;p52"/>
          <p:cNvSpPr txBox="1"/>
          <p:nvPr>
            <p:ph type="title"/>
          </p:nvPr>
        </p:nvSpPr>
        <p:spPr>
          <a:xfrm rot="5400000">
            <a:off x="7944023" y="2616366"/>
            <a:ext cx="4676648" cy="185336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52"/>
          <p:cNvSpPr txBox="1"/>
          <p:nvPr>
            <p:ph idx="1" type="body"/>
          </p:nvPr>
        </p:nvSpPr>
        <p:spPr>
          <a:xfrm rot="5400000">
            <a:off x="2762224" y="-583835"/>
            <a:ext cx="4696934" cy="8274047"/>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7" name="Google Shape;107;p52"/>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52"/>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52"/>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0" name="Google Shape;110;p5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1" name="Google Shape;111;p52"/>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2" name="Google Shape;112;p52"/>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1"/>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dk1"/>
              </a:buClr>
              <a:buSzPts val="4400"/>
              <a:buFont typeface="Play"/>
              <a:buNone/>
              <a:defRPr b="0" i="0" sz="4400"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1"/>
          <p:cNvSpPr txBox="1"/>
          <p:nvPr>
            <p:ph idx="1" type="body"/>
          </p:nvPr>
        </p:nvSpPr>
        <p:spPr>
          <a:xfrm>
            <a:off x="565150" y="2691638"/>
            <a:ext cx="8267296" cy="3188586"/>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100000"/>
              </a:lnSpc>
              <a:spcBef>
                <a:spcPts val="1000"/>
              </a:spcBef>
              <a:spcAft>
                <a:spcPts val="0"/>
              </a:spcAft>
              <a:buClr>
                <a:schemeClr val="dk1"/>
              </a:buClr>
              <a:buSzPts val="2400"/>
              <a:buFont typeface="NTR"/>
              <a:buChar char="–"/>
              <a:defRPr b="0" i="0" sz="2400" u="none" cap="none" strike="noStrike">
                <a:solidFill>
                  <a:schemeClr val="dk1"/>
                </a:solidFill>
                <a:latin typeface="Arial"/>
                <a:ea typeface="Arial"/>
                <a:cs typeface="Arial"/>
                <a:sym typeface="Arial"/>
              </a:defRPr>
            </a:lvl1pPr>
            <a:lvl2pPr indent="-355600" lvl="1" marL="914400" marR="0" rtl="0" algn="l">
              <a:lnSpc>
                <a:spcPct val="100000"/>
              </a:lnSpc>
              <a:spcBef>
                <a:spcPts val="500"/>
              </a:spcBef>
              <a:spcAft>
                <a:spcPts val="0"/>
              </a:spcAft>
              <a:buClr>
                <a:schemeClr val="dk1"/>
              </a:buClr>
              <a:buSzPts val="2000"/>
              <a:buFont typeface="NTR"/>
              <a:buChar char="–"/>
              <a:defRPr b="0" i="0" sz="2000" u="none" cap="none" strike="noStrike">
                <a:solidFill>
                  <a:schemeClr val="dk1"/>
                </a:solidFill>
                <a:latin typeface="Arial"/>
                <a:ea typeface="Arial"/>
                <a:cs typeface="Arial"/>
                <a:sym typeface="Arial"/>
              </a:defRPr>
            </a:lvl2pPr>
            <a:lvl3pPr indent="-342900" lvl="2" marL="1371600" marR="0" rtl="0" algn="l">
              <a:lnSpc>
                <a:spcPct val="100000"/>
              </a:lnSpc>
              <a:spcBef>
                <a:spcPts val="500"/>
              </a:spcBef>
              <a:spcAft>
                <a:spcPts val="0"/>
              </a:spcAft>
              <a:buClr>
                <a:schemeClr val="dk1"/>
              </a:buClr>
              <a:buSzPts val="1800"/>
              <a:buFont typeface="NTR"/>
              <a:buChar char="–"/>
              <a:defRPr b="0" i="0" sz="1800" u="none" cap="none" strike="noStrike">
                <a:solidFill>
                  <a:schemeClr val="dk1"/>
                </a:solidFill>
                <a:latin typeface="Arial"/>
                <a:ea typeface="Arial"/>
                <a:cs typeface="Arial"/>
                <a:sym typeface="Arial"/>
              </a:defRPr>
            </a:lvl3pPr>
            <a:lvl4pPr indent="-330200" lvl="3" marL="1828800" marR="0" rtl="0" algn="l">
              <a:lnSpc>
                <a:spcPct val="100000"/>
              </a:lnSpc>
              <a:spcBef>
                <a:spcPts val="500"/>
              </a:spcBef>
              <a:spcAft>
                <a:spcPts val="0"/>
              </a:spcAft>
              <a:buClr>
                <a:schemeClr val="dk1"/>
              </a:buClr>
              <a:buSzPts val="1600"/>
              <a:buFont typeface="NTR"/>
              <a:buChar char="–"/>
              <a:defRPr b="0" i="0" sz="1600" u="none" cap="none" strike="noStrike">
                <a:solidFill>
                  <a:schemeClr val="dk1"/>
                </a:solidFill>
                <a:latin typeface="Arial"/>
                <a:ea typeface="Arial"/>
                <a:cs typeface="Arial"/>
                <a:sym typeface="Arial"/>
              </a:defRPr>
            </a:lvl4pPr>
            <a:lvl5pPr indent="-330200" lvl="4" marL="2286000" marR="0" rtl="0" algn="l">
              <a:lnSpc>
                <a:spcPct val="100000"/>
              </a:lnSpc>
              <a:spcBef>
                <a:spcPts val="500"/>
              </a:spcBef>
              <a:spcAft>
                <a:spcPts val="0"/>
              </a:spcAft>
              <a:buClr>
                <a:schemeClr val="dk1"/>
              </a:buClr>
              <a:buSzPts val="1600"/>
              <a:buFont typeface="NTR"/>
              <a:buChar char="–"/>
              <a:defRPr b="0" i="0" sz="16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41"/>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41"/>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41"/>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400" u="none" cap="none" strike="noStrike">
                <a:solidFill>
                  <a:schemeClr val="dk1"/>
                </a:solidFill>
                <a:latin typeface="Arial"/>
                <a:ea typeface="Arial"/>
                <a:cs typeface="Arial"/>
                <a:sym typeface="Arial"/>
              </a:defRPr>
            </a:lvl1pPr>
            <a:lvl2pPr indent="0" lvl="1" marL="0" marR="0" rtl="0" algn="r">
              <a:spcBef>
                <a:spcPts val="0"/>
              </a:spcBef>
              <a:buNone/>
              <a:defRPr b="0" i="0" sz="1400" u="none" cap="none" strike="noStrike">
                <a:solidFill>
                  <a:schemeClr val="dk1"/>
                </a:solidFill>
                <a:latin typeface="Arial"/>
                <a:ea typeface="Arial"/>
                <a:cs typeface="Arial"/>
                <a:sym typeface="Arial"/>
              </a:defRPr>
            </a:lvl2pPr>
            <a:lvl3pPr indent="0" lvl="2" marL="0" marR="0" rtl="0" algn="r">
              <a:spcBef>
                <a:spcPts val="0"/>
              </a:spcBef>
              <a:buNone/>
              <a:defRPr b="0" i="0" sz="1400" u="none" cap="none" strike="noStrike">
                <a:solidFill>
                  <a:schemeClr val="dk1"/>
                </a:solidFill>
                <a:latin typeface="Arial"/>
                <a:ea typeface="Arial"/>
                <a:cs typeface="Arial"/>
                <a:sym typeface="Arial"/>
              </a:defRPr>
            </a:lvl3pPr>
            <a:lvl4pPr indent="0" lvl="3" marL="0" marR="0" rtl="0" algn="r">
              <a:spcBef>
                <a:spcPts val="0"/>
              </a:spcBef>
              <a:buNone/>
              <a:defRPr b="0" i="0" sz="1400" u="none" cap="none" strike="noStrike">
                <a:solidFill>
                  <a:schemeClr val="dk1"/>
                </a:solidFill>
                <a:latin typeface="Arial"/>
                <a:ea typeface="Arial"/>
                <a:cs typeface="Arial"/>
                <a:sym typeface="Arial"/>
              </a:defRPr>
            </a:lvl4pPr>
            <a:lvl5pPr indent="0" lvl="4" marL="0" marR="0" rtl="0" algn="r">
              <a:spcBef>
                <a:spcPts val="0"/>
              </a:spcBef>
              <a:buNone/>
              <a:defRPr b="0" i="0" sz="1400" u="none" cap="none" strike="noStrike">
                <a:solidFill>
                  <a:schemeClr val="dk1"/>
                </a:solidFill>
                <a:latin typeface="Arial"/>
                <a:ea typeface="Arial"/>
                <a:cs typeface="Arial"/>
                <a:sym typeface="Arial"/>
              </a:defRPr>
            </a:lvl5pPr>
            <a:lvl6pPr indent="0" lvl="5" marL="0" marR="0" rtl="0" algn="r">
              <a:spcBef>
                <a:spcPts val="0"/>
              </a:spcBef>
              <a:buNone/>
              <a:defRPr b="0" i="0" sz="1400" u="none" cap="none" strike="noStrike">
                <a:solidFill>
                  <a:schemeClr val="dk1"/>
                </a:solidFill>
                <a:latin typeface="Arial"/>
                <a:ea typeface="Arial"/>
                <a:cs typeface="Arial"/>
                <a:sym typeface="Arial"/>
              </a:defRPr>
            </a:lvl6pPr>
            <a:lvl7pPr indent="0" lvl="6" marL="0" marR="0" rtl="0" algn="r">
              <a:spcBef>
                <a:spcPts val="0"/>
              </a:spcBef>
              <a:buNone/>
              <a:defRPr b="0" i="0" sz="1400" u="none" cap="none" strike="noStrike">
                <a:solidFill>
                  <a:schemeClr val="dk1"/>
                </a:solidFill>
                <a:latin typeface="Arial"/>
                <a:ea typeface="Arial"/>
                <a:cs typeface="Arial"/>
                <a:sym typeface="Arial"/>
              </a:defRPr>
            </a:lvl7pPr>
            <a:lvl8pPr indent="0" lvl="7" marL="0" marR="0" rtl="0" algn="r">
              <a:spcBef>
                <a:spcPts val="0"/>
              </a:spcBef>
              <a:buNone/>
              <a:defRPr b="0" i="0" sz="1400" u="none" cap="none" strike="noStrike">
                <a:solidFill>
                  <a:schemeClr val="dk1"/>
                </a:solidFill>
                <a:latin typeface="Arial"/>
                <a:ea typeface="Arial"/>
                <a:cs typeface="Arial"/>
                <a:sym typeface="Arial"/>
              </a:defRPr>
            </a:lvl8pPr>
            <a:lvl9pPr indent="0" lvl="8" marL="0" marR="0" rt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6" name="Shape 116"/>
        <p:cNvGrpSpPr/>
        <p:nvPr/>
      </p:nvGrpSpPr>
      <p:grpSpPr>
        <a:xfrm>
          <a:off x="0" y="0"/>
          <a:ext cx="0" cy="0"/>
          <a:chOff x="0" y="0"/>
          <a:chExt cx="0" cy="0"/>
        </a:xfrm>
      </p:grpSpPr>
      <p:sp>
        <p:nvSpPr>
          <p:cNvPr id="117" name="Google Shape;117;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18" name="Google Shape;118;p1"/>
          <p:cNvSpPr txBox="1"/>
          <p:nvPr>
            <p:ph idx="1" type="subTitle"/>
          </p:nvPr>
        </p:nvSpPr>
        <p:spPr>
          <a:xfrm>
            <a:off x="502799" y="1287507"/>
            <a:ext cx="4218645" cy="2428998"/>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100000"/>
              </a:lnSpc>
              <a:spcBef>
                <a:spcPts val="0"/>
              </a:spcBef>
              <a:spcAft>
                <a:spcPts val="0"/>
              </a:spcAft>
              <a:buClr>
                <a:schemeClr val="dk1"/>
              </a:buClr>
              <a:buSzPct val="100000"/>
              <a:buNone/>
            </a:pPr>
            <a:r>
              <a:rPr b="1" lang="en-US" sz="14000" u="sng"/>
              <a:t>Lecture 9</a:t>
            </a:r>
            <a:endParaRPr/>
          </a:p>
          <a:p>
            <a:pPr indent="0" lvl="0" marL="0" rtl="0" algn="ctr">
              <a:lnSpc>
                <a:spcPct val="100000"/>
              </a:lnSpc>
              <a:spcBef>
                <a:spcPts val="1000"/>
              </a:spcBef>
              <a:spcAft>
                <a:spcPts val="0"/>
              </a:spcAft>
              <a:buClr>
                <a:schemeClr val="dk1"/>
              </a:buClr>
              <a:buSzPct val="100000"/>
              <a:buNone/>
            </a:pPr>
            <a:r>
              <a:rPr lang="en-US" sz="14000"/>
              <a:t>Success in Mathematics Education and Business</a:t>
            </a:r>
            <a:endParaRPr sz="14000"/>
          </a:p>
          <a:p>
            <a:pPr indent="0" lvl="0" marL="0" rtl="0" algn="l">
              <a:lnSpc>
                <a:spcPct val="100000"/>
              </a:lnSpc>
              <a:spcBef>
                <a:spcPts val="1000"/>
              </a:spcBef>
              <a:spcAft>
                <a:spcPts val="0"/>
              </a:spcAft>
              <a:buClr>
                <a:schemeClr val="dk1"/>
              </a:buClr>
              <a:buSzPct val="100000"/>
              <a:buNone/>
            </a:pPr>
            <a:r>
              <a:t/>
            </a:r>
            <a:endParaRPr b="0"/>
          </a:p>
        </p:txBody>
      </p:sp>
      <p:pic>
        <p:nvPicPr>
          <p:cNvPr descr="A colorful light bulb with business icons" id="119" name="Google Shape;119;p1"/>
          <p:cNvPicPr preferRelativeResize="0"/>
          <p:nvPr/>
        </p:nvPicPr>
        <p:blipFill rotWithShape="1">
          <a:blip r:embed="rId3">
            <a:alphaModFix/>
          </a:blip>
          <a:srcRect b="1" l="12928" r="15952" t="0"/>
          <a:stretch/>
        </p:blipFill>
        <p:spPr>
          <a:xfrm>
            <a:off x="5224242" y="10"/>
            <a:ext cx="6967758" cy="6857990"/>
          </a:xfrm>
          <a:prstGeom prst="rect">
            <a:avLst/>
          </a:prstGeom>
          <a:noFill/>
          <a:ln>
            <a:noFill/>
          </a:ln>
        </p:spPr>
      </p:pic>
      <p:sp>
        <p:nvSpPr>
          <p:cNvPr id="120" name="Google Shape;120;p1"/>
          <p:cNvSpPr/>
          <p:nvPr/>
        </p:nvSpPr>
        <p:spPr>
          <a:xfrm>
            <a:off x="5015751"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1" name="Google Shape;121;p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2" name="Google Shape;122;p1"/>
          <p:cNvSpPr txBox="1"/>
          <p:nvPr/>
        </p:nvSpPr>
        <p:spPr>
          <a:xfrm>
            <a:off x="461305" y="5004012"/>
            <a:ext cx="4218645" cy="114537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200"/>
              <a:buFont typeface="NTR"/>
              <a:buNone/>
            </a:pPr>
            <a:r>
              <a:rPr b="0" i="0" lang="en-US" sz="2200" u="none" cap="none" strike="noStrike">
                <a:solidFill>
                  <a:schemeClr val="dk1"/>
                </a:solidFill>
                <a:latin typeface="Arial"/>
                <a:ea typeface="Arial"/>
                <a:cs typeface="Arial"/>
                <a:sym typeface="Arial"/>
              </a:rPr>
              <a:t>Itha Priyastiti</a:t>
            </a:r>
            <a:endParaRPr/>
          </a:p>
          <a:p>
            <a:pPr indent="0" lvl="0" marL="0" marR="0" rtl="0" algn="l">
              <a:lnSpc>
                <a:spcPct val="100000"/>
              </a:lnSpc>
              <a:spcBef>
                <a:spcPts val="0"/>
              </a:spcBef>
              <a:spcAft>
                <a:spcPts val="0"/>
              </a:spcAft>
              <a:buClr>
                <a:schemeClr val="dk1"/>
              </a:buClr>
              <a:buSzPts val="2200"/>
              <a:buFont typeface="NTR"/>
              <a:buNone/>
            </a:pPr>
            <a:r>
              <a:rPr b="0" i="0" lang="en-US" sz="2200" u="none" cap="none" strike="noStrike">
                <a:solidFill>
                  <a:schemeClr val="dk1"/>
                </a:solidFill>
                <a:latin typeface="Arial"/>
                <a:ea typeface="Arial"/>
                <a:cs typeface="Arial"/>
                <a:sym typeface="Arial"/>
              </a:rPr>
              <a:t>Universitas Kristen Wira Wacana Sumba</a:t>
            </a:r>
            <a:endParaRPr/>
          </a:p>
        </p:txBody>
      </p:sp>
      <p:sp>
        <p:nvSpPr>
          <p:cNvPr id="123" name="Google Shape;123;p1"/>
          <p:cNvSpPr txBox="1"/>
          <p:nvPr>
            <p:ph type="ctrTitle"/>
          </p:nvPr>
        </p:nvSpPr>
        <p:spPr>
          <a:xfrm>
            <a:off x="5513075" y="148600"/>
            <a:ext cx="5857500" cy="745800"/>
          </a:xfrm>
          <a:prstGeom prst="rect">
            <a:avLst/>
          </a:prstGeom>
          <a:noFill/>
          <a:ln>
            <a:noFill/>
          </a:ln>
        </p:spPr>
        <p:txBody>
          <a:bodyPr anchorCtr="0" anchor="ctr" bIns="45700" lIns="91425" spcFirstLastPara="1" rIns="91425" wrap="square" tIns="45700">
            <a:normAutofit fontScale="90000"/>
          </a:bodyPr>
          <a:lstStyle/>
          <a:p>
            <a:pPr indent="0" lvl="0" marL="0" rtl="0" algn="r">
              <a:lnSpc>
                <a:spcPct val="90000"/>
              </a:lnSpc>
              <a:spcBef>
                <a:spcPts val="0"/>
              </a:spcBef>
              <a:spcAft>
                <a:spcPts val="0"/>
              </a:spcAft>
              <a:buClr>
                <a:schemeClr val="dk1"/>
              </a:buClr>
              <a:buSzPct val="100000"/>
              <a:buFont typeface="Play"/>
              <a:buNone/>
            </a:pPr>
            <a:r>
              <a:rPr lang="en-US" sz="4500"/>
              <a:t>English for Mathematics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1000"/>
                                  </p:stCondLst>
                                  <p:childTnLst>
                                    <p:set>
                                      <p:cBhvr>
                                        <p:cTn dur="1" fill="hold">
                                          <p:stCondLst>
                                            <p:cond delay="0"/>
                                          </p:stCondLst>
                                        </p:cTn>
                                        <p:tgtEl>
                                          <p:spTgt spid="123"/>
                                        </p:tgtEl>
                                        <p:attrNameLst>
                                          <p:attrName>style.visibility</p:attrName>
                                        </p:attrNameLst>
                                      </p:cBhvr>
                                      <p:to>
                                        <p:strVal val="visible"/>
                                      </p:to>
                                    </p:set>
                                    <p:animEffect filter="fade" transition="in">
                                      <p:cBhvr>
                                        <p:cTn dur="400"/>
                                        <p:tgtEl>
                                          <p:spTgt spid="12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7" name="Shape 127"/>
        <p:cNvGrpSpPr/>
        <p:nvPr/>
      </p:nvGrpSpPr>
      <p:grpSpPr>
        <a:xfrm>
          <a:off x="0" y="0"/>
          <a:ext cx="0" cy="0"/>
          <a:chOff x="0" y="0"/>
          <a:chExt cx="0" cy="0"/>
        </a:xfrm>
      </p:grpSpPr>
      <p:sp>
        <p:nvSpPr>
          <p:cNvPr id="128" name="Google Shape;128;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9" name="Google Shape;129;p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30" name="Google Shape;130;p2"/>
          <p:cNvSpPr txBox="1"/>
          <p:nvPr>
            <p:ph type="title"/>
          </p:nvPr>
        </p:nvSpPr>
        <p:spPr>
          <a:xfrm>
            <a:off x="8160171" y="243880"/>
            <a:ext cx="3206752"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Review</a:t>
            </a:r>
            <a:endParaRPr/>
          </a:p>
        </p:txBody>
      </p:sp>
      <p:sp>
        <p:nvSpPr>
          <p:cNvPr id="131" name="Google Shape;131;p2"/>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2"/>
              </a:solidFill>
              <a:latin typeface="Arial"/>
              <a:ea typeface="Arial"/>
              <a:cs typeface="Arial"/>
              <a:sym typeface="Arial"/>
            </a:endParaRPr>
          </a:p>
        </p:txBody>
      </p:sp>
      <p:sp>
        <p:nvSpPr>
          <p:cNvPr id="132" name="Google Shape;132;p2"/>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133" name="Google Shape;133;p2"/>
          <p:cNvGrpSpPr/>
          <p:nvPr/>
        </p:nvGrpSpPr>
        <p:grpSpPr>
          <a:xfrm>
            <a:off x="1470393" y="1817644"/>
            <a:ext cx="8971922" cy="2847517"/>
            <a:chOff x="1095" y="188015"/>
            <a:chExt cx="8971922" cy="2847517"/>
          </a:xfrm>
        </p:grpSpPr>
        <p:sp>
          <p:nvSpPr>
            <p:cNvPr id="134" name="Google Shape;134;p2"/>
            <p:cNvSpPr/>
            <p:nvPr/>
          </p:nvSpPr>
          <p:spPr>
            <a:xfrm>
              <a:off x="1095" y="188015"/>
              <a:ext cx="3845109" cy="2441644"/>
            </a:xfrm>
            <a:prstGeom prst="roundRect">
              <a:avLst>
                <a:gd fmla="val 10000" name="adj"/>
              </a:avLst>
            </a:prstGeom>
            <a:solidFill>
              <a:srgbClr val="E2430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
            <p:cNvSpPr/>
            <p:nvPr/>
          </p:nvSpPr>
          <p:spPr>
            <a:xfrm>
              <a:off x="428329" y="593888"/>
              <a:ext cx="3845109" cy="2441644"/>
            </a:xfrm>
            <a:prstGeom prst="roundRect">
              <a:avLst>
                <a:gd fmla="val 10000" name="adj"/>
              </a:avLst>
            </a:prstGeom>
            <a:solidFill>
              <a:schemeClr val="lt1">
                <a:alpha val="89803"/>
              </a:schemeClr>
            </a:solidFill>
            <a:ln cap="flat" cmpd="sng" w="12700">
              <a:solidFill>
                <a:srgbClr val="E24300"/>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
            <p:cNvSpPr txBox="1"/>
            <p:nvPr/>
          </p:nvSpPr>
          <p:spPr>
            <a:xfrm>
              <a:off x="499842" y="665401"/>
              <a:ext cx="3702083" cy="2298618"/>
            </a:xfrm>
            <a:prstGeom prst="rect">
              <a:avLst/>
            </a:prstGeom>
            <a:noFill/>
            <a:ln>
              <a:noFill/>
            </a:ln>
          </p:spPr>
          <p:txBody>
            <a:bodyPr anchorCtr="0" anchor="ctr" bIns="87625" lIns="87625" spcFirstLastPara="1" rIns="87625" wrap="square" tIns="87625">
              <a:noAutofit/>
            </a:bodyPr>
            <a:lstStyle/>
            <a:p>
              <a:pPr indent="0" lvl="0" marL="0" marR="0" rtl="0" algn="ctr">
                <a:lnSpc>
                  <a:spcPct val="90000"/>
                </a:lnSpc>
                <a:spcBef>
                  <a:spcPts val="0"/>
                </a:spcBef>
                <a:spcAft>
                  <a:spcPts val="0"/>
                </a:spcAft>
                <a:buClr>
                  <a:schemeClr val="dk1"/>
                </a:buClr>
                <a:buSzPts val="2300"/>
                <a:buFont typeface="Cambria"/>
                <a:buNone/>
              </a:pPr>
              <a:r>
                <a:rPr b="0" i="0" lang="en-US" sz="2300" u="none" cap="none" strike="noStrike">
                  <a:solidFill>
                    <a:schemeClr val="dk1"/>
                  </a:solidFill>
                  <a:latin typeface="Cambria"/>
                  <a:ea typeface="Cambria"/>
                  <a:cs typeface="Cambria"/>
                  <a:sym typeface="Cambria"/>
                </a:rPr>
                <a:t>You can use </a:t>
              </a:r>
              <a:r>
                <a:rPr b="0" i="1" lang="en-US" sz="2300" u="none" cap="none" strike="noStrike">
                  <a:solidFill>
                    <a:schemeClr val="dk1"/>
                  </a:solidFill>
                  <a:latin typeface="Cambria"/>
                  <a:ea typeface="Cambria"/>
                  <a:cs typeface="Cambria"/>
                  <a:sym typeface="Cambria"/>
                </a:rPr>
                <a:t>simple past tense </a:t>
              </a:r>
              <a:r>
                <a:rPr b="0" i="0" lang="en-US" sz="2300" u="none" cap="none" strike="noStrike">
                  <a:solidFill>
                    <a:schemeClr val="dk1"/>
                  </a:solidFill>
                  <a:latin typeface="Cambria"/>
                  <a:ea typeface="Cambria"/>
                  <a:cs typeface="Cambria"/>
                  <a:sym typeface="Cambria"/>
                </a:rPr>
                <a:t>to talk about </a:t>
              </a:r>
              <a:r>
                <a:rPr b="1" i="0" lang="en-US" sz="2300" u="none" cap="none" strike="noStrike">
                  <a:solidFill>
                    <a:schemeClr val="dk1"/>
                  </a:solidFill>
                  <a:latin typeface="Cambria"/>
                  <a:ea typeface="Cambria"/>
                  <a:cs typeface="Cambria"/>
                  <a:sym typeface="Cambria"/>
                </a:rPr>
                <a:t>when </a:t>
              </a:r>
              <a:r>
                <a:rPr b="0" i="0" lang="en-US" sz="2300" u="none" cap="none" strike="noStrike">
                  <a:solidFill>
                    <a:schemeClr val="dk1"/>
                  </a:solidFill>
                  <a:latin typeface="Cambria"/>
                  <a:ea typeface="Cambria"/>
                  <a:cs typeface="Cambria"/>
                  <a:sym typeface="Cambria"/>
                </a:rPr>
                <a:t>your business started.</a:t>
              </a:r>
              <a:endParaRPr b="0" i="0" sz="2300" u="none" cap="none" strike="noStrike">
                <a:solidFill>
                  <a:schemeClr val="dk1"/>
                </a:solidFill>
                <a:latin typeface="Cambria"/>
                <a:ea typeface="Cambria"/>
                <a:cs typeface="Cambria"/>
                <a:sym typeface="Cambria"/>
              </a:endParaRPr>
            </a:p>
          </p:txBody>
        </p:sp>
        <p:sp>
          <p:nvSpPr>
            <p:cNvPr id="137" name="Google Shape;137;p2"/>
            <p:cNvSpPr/>
            <p:nvPr/>
          </p:nvSpPr>
          <p:spPr>
            <a:xfrm>
              <a:off x="4700674" y="188015"/>
              <a:ext cx="3845109" cy="2441644"/>
            </a:xfrm>
            <a:prstGeom prst="roundRect">
              <a:avLst>
                <a:gd fmla="val 10000" name="adj"/>
              </a:avLst>
            </a:prstGeom>
            <a:solidFill>
              <a:srgbClr val="E2430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
            <p:cNvSpPr/>
            <p:nvPr/>
          </p:nvSpPr>
          <p:spPr>
            <a:xfrm>
              <a:off x="5127908" y="593888"/>
              <a:ext cx="3845109" cy="2441644"/>
            </a:xfrm>
            <a:prstGeom prst="roundRect">
              <a:avLst>
                <a:gd fmla="val 10000" name="adj"/>
              </a:avLst>
            </a:prstGeom>
            <a:solidFill>
              <a:schemeClr val="lt1">
                <a:alpha val="89803"/>
              </a:schemeClr>
            </a:solidFill>
            <a:ln cap="flat" cmpd="sng" w="12700">
              <a:solidFill>
                <a:srgbClr val="E24300"/>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
            <p:cNvSpPr txBox="1"/>
            <p:nvPr/>
          </p:nvSpPr>
          <p:spPr>
            <a:xfrm>
              <a:off x="5199421" y="665401"/>
              <a:ext cx="3702083" cy="2298618"/>
            </a:xfrm>
            <a:prstGeom prst="rect">
              <a:avLst/>
            </a:prstGeom>
            <a:noFill/>
            <a:ln>
              <a:noFill/>
            </a:ln>
          </p:spPr>
          <p:txBody>
            <a:bodyPr anchorCtr="0" anchor="ctr" bIns="87625" lIns="87625" spcFirstLastPara="1" rIns="87625" wrap="square" tIns="87625">
              <a:noAutofit/>
            </a:bodyPr>
            <a:lstStyle/>
            <a:p>
              <a:pPr indent="0" lvl="0" marL="0" marR="0" rtl="0" algn="ctr">
                <a:lnSpc>
                  <a:spcPct val="90000"/>
                </a:lnSpc>
                <a:spcBef>
                  <a:spcPts val="0"/>
                </a:spcBef>
                <a:spcAft>
                  <a:spcPts val="0"/>
                </a:spcAft>
                <a:buClr>
                  <a:schemeClr val="dk1"/>
                </a:buClr>
                <a:buSzPts val="2300"/>
                <a:buFont typeface="Cambria"/>
                <a:buNone/>
              </a:pPr>
              <a:r>
                <a:rPr b="0" i="0" lang="en-US" sz="2300" u="none" cap="none" strike="noStrike">
                  <a:solidFill>
                    <a:schemeClr val="dk1"/>
                  </a:solidFill>
                  <a:latin typeface="Cambria"/>
                  <a:ea typeface="Cambria"/>
                  <a:cs typeface="Cambria"/>
                  <a:sym typeface="Cambria"/>
                </a:rPr>
                <a:t>Use</a:t>
              </a:r>
              <a:r>
                <a:rPr b="0" i="1" lang="en-US" sz="2300" u="none" cap="none" strike="noStrike">
                  <a:solidFill>
                    <a:schemeClr val="dk1"/>
                  </a:solidFill>
                  <a:latin typeface="Cambria"/>
                  <a:ea typeface="Cambria"/>
                  <a:cs typeface="Cambria"/>
                  <a:sym typeface="Cambria"/>
                </a:rPr>
                <a:t> present perfect simple tense </a:t>
              </a:r>
              <a:r>
                <a:rPr b="0" i="0" lang="en-US" sz="2300" u="none" cap="none" strike="noStrike">
                  <a:solidFill>
                    <a:schemeClr val="dk1"/>
                  </a:solidFill>
                  <a:latin typeface="Cambria"/>
                  <a:ea typeface="Cambria"/>
                  <a:cs typeface="Cambria"/>
                  <a:sym typeface="Cambria"/>
                </a:rPr>
                <a:t>to talk about </a:t>
              </a:r>
              <a:r>
                <a:rPr b="1" i="0" lang="en-US" sz="2300" u="none" cap="none" strike="noStrike">
                  <a:solidFill>
                    <a:schemeClr val="dk1"/>
                  </a:solidFill>
                  <a:latin typeface="Cambria"/>
                  <a:ea typeface="Cambria"/>
                  <a:cs typeface="Cambria"/>
                  <a:sym typeface="Cambria"/>
                </a:rPr>
                <a:t>what </a:t>
              </a:r>
              <a:r>
                <a:rPr b="0" i="0" lang="en-US" sz="2300" u="none" cap="none" strike="noStrike">
                  <a:solidFill>
                    <a:schemeClr val="dk1"/>
                  </a:solidFill>
                  <a:latin typeface="Cambria"/>
                  <a:ea typeface="Cambria"/>
                  <a:cs typeface="Cambria"/>
                  <a:sym typeface="Cambria"/>
                </a:rPr>
                <a:t>your business has achieved/ contributed.</a:t>
              </a:r>
              <a:endParaRPr b="0" i="0" sz="2300" u="none" cap="none" strike="noStrike">
                <a:solidFill>
                  <a:schemeClr val="dk1"/>
                </a:solidFill>
                <a:latin typeface="Cambria"/>
                <a:ea typeface="Cambria"/>
                <a:cs typeface="Cambria"/>
                <a:sym typeface="Cambria"/>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3" name="Shape 143"/>
        <p:cNvGrpSpPr/>
        <p:nvPr/>
      </p:nvGrpSpPr>
      <p:grpSpPr>
        <a:xfrm>
          <a:off x="0" y="0"/>
          <a:ext cx="0" cy="0"/>
          <a:chOff x="0" y="0"/>
          <a:chExt cx="0" cy="0"/>
        </a:xfrm>
      </p:grpSpPr>
      <p:sp>
        <p:nvSpPr>
          <p:cNvPr id="144" name="Google Shape;144;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5" name="Google Shape;145;p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6" name="Google Shape;146;p3"/>
          <p:cNvSpPr txBox="1"/>
          <p:nvPr>
            <p:ph type="title"/>
          </p:nvPr>
        </p:nvSpPr>
        <p:spPr>
          <a:xfrm>
            <a:off x="7841850" y="243875"/>
            <a:ext cx="3525000" cy="717900"/>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Brainstorming</a:t>
            </a:r>
            <a:endParaRPr/>
          </a:p>
        </p:txBody>
      </p:sp>
      <p:sp>
        <p:nvSpPr>
          <p:cNvPr id="147" name="Google Shape;147;p3"/>
          <p:cNvSpPr txBox="1"/>
          <p:nvPr>
            <p:ph idx="1" type="body"/>
          </p:nvPr>
        </p:nvSpPr>
        <p:spPr>
          <a:xfrm>
            <a:off x="733689" y="2084623"/>
            <a:ext cx="10724622" cy="782230"/>
          </a:xfrm>
          <a:prstGeom prst="rect">
            <a:avLst/>
          </a:prstGeom>
          <a:noFill/>
          <a:ln>
            <a:noFill/>
          </a:ln>
        </p:spPr>
        <p:txBody>
          <a:bodyPr anchorCtr="0" anchor="t" bIns="45700" lIns="91425" spcFirstLastPara="1" rIns="91425" wrap="square" tIns="45700">
            <a:normAutofit/>
          </a:bodyPr>
          <a:lstStyle/>
          <a:p>
            <a:pPr indent="-228600" lvl="0" marL="228600" rtl="0" algn="l">
              <a:lnSpc>
                <a:spcPct val="120000"/>
              </a:lnSpc>
              <a:spcBef>
                <a:spcPts val="0"/>
              </a:spcBef>
              <a:spcAft>
                <a:spcPts val="0"/>
              </a:spcAft>
              <a:buClr>
                <a:schemeClr val="dk1"/>
              </a:buClr>
              <a:buSzPts val="3000"/>
              <a:buChar char="–"/>
            </a:pPr>
            <a:r>
              <a:rPr lang="en-US" sz="3000"/>
              <a:t>Quickly read this passage and tell me what you think.</a:t>
            </a:r>
            <a:endParaRPr/>
          </a:p>
        </p:txBody>
      </p:sp>
      <p:sp>
        <p:nvSpPr>
          <p:cNvPr id="148" name="Google Shape;148;p3"/>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2"/>
              </a:solidFill>
              <a:latin typeface="Arial"/>
              <a:ea typeface="Arial"/>
              <a:cs typeface="Arial"/>
              <a:sym typeface="Arial"/>
            </a:endParaRPr>
          </a:p>
        </p:txBody>
      </p:sp>
      <p:sp>
        <p:nvSpPr>
          <p:cNvPr id="149" name="Google Shape;149;p3"/>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3" name="Shape 153"/>
        <p:cNvGrpSpPr/>
        <p:nvPr/>
      </p:nvGrpSpPr>
      <p:grpSpPr>
        <a:xfrm>
          <a:off x="0" y="0"/>
          <a:ext cx="0" cy="0"/>
          <a:chOff x="0" y="0"/>
          <a:chExt cx="0" cy="0"/>
        </a:xfrm>
      </p:grpSpPr>
      <p:sp>
        <p:nvSpPr>
          <p:cNvPr id="154" name="Google Shape;154;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5" name="Google Shape;155;p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6" name="Google Shape;156;p4"/>
          <p:cNvSpPr txBox="1"/>
          <p:nvPr>
            <p:ph type="title"/>
          </p:nvPr>
        </p:nvSpPr>
        <p:spPr>
          <a:xfrm>
            <a:off x="7899725" y="243875"/>
            <a:ext cx="3467100" cy="717900"/>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Brainstorming</a:t>
            </a:r>
            <a:endParaRPr/>
          </a:p>
        </p:txBody>
      </p:sp>
      <p:sp>
        <p:nvSpPr>
          <p:cNvPr id="157" name="Google Shape;157;p4"/>
          <p:cNvSpPr txBox="1"/>
          <p:nvPr>
            <p:ph idx="1" type="body"/>
          </p:nvPr>
        </p:nvSpPr>
        <p:spPr>
          <a:xfrm>
            <a:off x="493711" y="1357466"/>
            <a:ext cx="10724622" cy="3495712"/>
          </a:xfrm>
          <a:prstGeom prst="rect">
            <a:avLst/>
          </a:prstGeom>
          <a:noFill/>
          <a:ln>
            <a:noFill/>
          </a:ln>
        </p:spPr>
        <p:txBody>
          <a:bodyPr anchorCtr="0" anchor="t" bIns="45700" lIns="91425" spcFirstLastPara="1" rIns="91425" wrap="square" tIns="45700">
            <a:normAutofit fontScale="77500" lnSpcReduction="20000"/>
          </a:bodyPr>
          <a:lstStyle/>
          <a:p>
            <a:pPr indent="0" lvl="0" marL="266700" rtl="0" algn="just">
              <a:lnSpc>
                <a:spcPct val="120000"/>
              </a:lnSpc>
              <a:spcBef>
                <a:spcPts val="0"/>
              </a:spcBef>
              <a:spcAft>
                <a:spcPts val="0"/>
              </a:spcAft>
              <a:buClr>
                <a:schemeClr val="dk1"/>
              </a:buClr>
              <a:buSzPct val="100000"/>
              <a:buNone/>
            </a:pPr>
            <a:r>
              <a:rPr lang="en-US" sz="3100"/>
              <a:t>Math is very important. Some students do not like math. They think it is hard. We open a tutoring class. We help students every week. We use fun games. We use clear examples. Many students join. They get better at math. They tell their friends. More students come. We want to help more students. We want to open new classes. We want to grow. We make flyers. We post on social media. We talk to parents. We visit schools. Many people see our business. Some people ask questions. Some parents call us. They book a session. Their children come. Their children like the class. They learn quickly. They understand math better. They smile more. We feel happy.</a:t>
            </a:r>
            <a:endParaRPr sz="3100"/>
          </a:p>
        </p:txBody>
      </p:sp>
      <p:sp>
        <p:nvSpPr>
          <p:cNvPr id="158" name="Google Shape;158;p4"/>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2"/>
              </a:solidFill>
              <a:latin typeface="Arial"/>
              <a:ea typeface="Arial"/>
              <a:cs typeface="Arial"/>
              <a:sym typeface="Arial"/>
            </a:endParaRPr>
          </a:p>
        </p:txBody>
      </p:sp>
      <p:sp>
        <p:nvSpPr>
          <p:cNvPr id="159" name="Google Shape;159;p4"/>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0" name="Google Shape;160;p4"/>
          <p:cNvSpPr txBox="1"/>
          <p:nvPr/>
        </p:nvSpPr>
        <p:spPr>
          <a:xfrm>
            <a:off x="493711" y="5356435"/>
            <a:ext cx="9179678" cy="1124575"/>
          </a:xfrm>
          <a:prstGeom prst="rect">
            <a:avLst/>
          </a:prstGeom>
          <a:noFill/>
          <a:ln>
            <a:noFill/>
          </a:ln>
        </p:spPr>
        <p:txBody>
          <a:bodyPr anchorCtr="0" anchor="t" bIns="45700" lIns="91425" spcFirstLastPara="1" rIns="91425" wrap="square" tIns="45700">
            <a:normAutofit fontScale="92500"/>
          </a:bodyPr>
          <a:lstStyle/>
          <a:p>
            <a:pPr indent="-228600" lvl="0" marL="228600" marR="0" rtl="0" algn="l">
              <a:lnSpc>
                <a:spcPct val="100000"/>
              </a:lnSpc>
              <a:spcBef>
                <a:spcPts val="0"/>
              </a:spcBef>
              <a:spcAft>
                <a:spcPts val="0"/>
              </a:spcAft>
              <a:buClr>
                <a:schemeClr val="dk1"/>
              </a:buClr>
              <a:buSzPct val="100000"/>
              <a:buFont typeface="NTR"/>
              <a:buChar char="–"/>
            </a:pPr>
            <a:r>
              <a:rPr b="0" i="0" lang="en-US" sz="2400" u="none" cap="none" strike="noStrike">
                <a:solidFill>
                  <a:schemeClr val="dk1"/>
                </a:solidFill>
                <a:latin typeface="Arial"/>
                <a:ea typeface="Arial"/>
                <a:cs typeface="Arial"/>
                <a:sym typeface="Arial"/>
              </a:rPr>
              <a:t>The sentences are </a:t>
            </a:r>
            <a:r>
              <a:rPr b="0" i="0" lang="en-US" sz="2400" u="none" cap="none" strike="noStrike">
                <a:solidFill>
                  <a:srgbClr val="FF0000"/>
                </a:solidFill>
                <a:latin typeface="Arial"/>
                <a:ea typeface="Arial"/>
                <a:cs typeface="Arial"/>
                <a:sym typeface="Arial"/>
              </a:rPr>
              <a:t>choppy</a:t>
            </a:r>
            <a:r>
              <a:rPr b="0" i="0" lang="en-US" sz="2400" u="none" cap="none" strike="noStrike">
                <a:solidFill>
                  <a:schemeClr val="dk1"/>
                </a:solidFill>
                <a:latin typeface="Arial"/>
                <a:ea typeface="Arial"/>
                <a:cs typeface="Arial"/>
                <a:sym typeface="Arial"/>
              </a:rPr>
              <a:t> that the passage sounds unprofessional. </a:t>
            </a:r>
            <a:endParaRPr/>
          </a:p>
          <a:p>
            <a:pPr indent="-228600" lvl="0" marL="228600" marR="0" rtl="0" algn="l">
              <a:lnSpc>
                <a:spcPct val="100000"/>
              </a:lnSpc>
              <a:spcBef>
                <a:spcPts val="1000"/>
              </a:spcBef>
              <a:spcAft>
                <a:spcPts val="0"/>
              </a:spcAft>
              <a:buClr>
                <a:schemeClr val="dk1"/>
              </a:buClr>
              <a:buSzPct val="100000"/>
              <a:buFont typeface="NTR"/>
              <a:buChar char="–"/>
            </a:pPr>
            <a:r>
              <a:rPr b="0" i="0" lang="en-US" sz="2400" u="none" cap="none" strike="noStrike">
                <a:solidFill>
                  <a:schemeClr val="dk1"/>
                </a:solidFill>
                <a:latin typeface="Arial"/>
                <a:ea typeface="Arial"/>
                <a:cs typeface="Arial"/>
                <a:sym typeface="Arial"/>
              </a:rPr>
              <a:t>Let’s compare it to the following passage.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4" name="Shape 164"/>
        <p:cNvGrpSpPr/>
        <p:nvPr/>
      </p:nvGrpSpPr>
      <p:grpSpPr>
        <a:xfrm>
          <a:off x="0" y="0"/>
          <a:ext cx="0" cy="0"/>
          <a:chOff x="0" y="0"/>
          <a:chExt cx="0" cy="0"/>
        </a:xfrm>
      </p:grpSpPr>
      <p:sp>
        <p:nvSpPr>
          <p:cNvPr id="165" name="Google Shape;165;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6" name="Google Shape;166;p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7" name="Google Shape;167;p5"/>
          <p:cNvSpPr txBox="1"/>
          <p:nvPr>
            <p:ph type="title"/>
          </p:nvPr>
        </p:nvSpPr>
        <p:spPr>
          <a:xfrm>
            <a:off x="7856324" y="222075"/>
            <a:ext cx="3476400" cy="717900"/>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Brainstorming</a:t>
            </a:r>
            <a:endParaRPr/>
          </a:p>
        </p:txBody>
      </p:sp>
      <p:sp>
        <p:nvSpPr>
          <p:cNvPr id="168" name="Google Shape;168;p5"/>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2"/>
              </a:solidFill>
              <a:latin typeface="Arial"/>
              <a:ea typeface="Arial"/>
              <a:cs typeface="Arial"/>
              <a:sym typeface="Arial"/>
            </a:endParaRPr>
          </a:p>
        </p:txBody>
      </p:sp>
      <p:sp>
        <p:nvSpPr>
          <p:cNvPr id="169" name="Google Shape;169;p5"/>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0" name="Google Shape;170;p5"/>
          <p:cNvSpPr txBox="1"/>
          <p:nvPr/>
        </p:nvSpPr>
        <p:spPr>
          <a:xfrm>
            <a:off x="390251" y="1180125"/>
            <a:ext cx="10828200" cy="4138200"/>
          </a:xfrm>
          <a:prstGeom prst="rect">
            <a:avLst/>
          </a:prstGeom>
          <a:solidFill>
            <a:schemeClr val="lt2"/>
          </a:solidFill>
          <a:ln>
            <a:noFill/>
          </a:ln>
        </p:spPr>
        <p:txBody>
          <a:bodyPr anchorCtr="0" anchor="t" bIns="45700" lIns="91425" spcFirstLastPara="1" rIns="91425" wrap="square" tIns="45700">
            <a:noAutofit/>
          </a:bodyPr>
          <a:lstStyle/>
          <a:p>
            <a:pPr indent="493713" lvl="0" marL="0" marR="0" rtl="0" algn="just">
              <a:lnSpc>
                <a:spcPct val="100000"/>
              </a:lnSpc>
              <a:spcBef>
                <a:spcPts val="0"/>
              </a:spcBef>
              <a:spcAft>
                <a:spcPts val="0"/>
              </a:spcAft>
              <a:buClr>
                <a:schemeClr val="dk1"/>
              </a:buClr>
              <a:buSzPts val="2100"/>
              <a:buFont typeface="NTR"/>
              <a:buNone/>
            </a:pPr>
            <a:r>
              <a:rPr b="0" i="0" lang="en-US" sz="2100" u="none" cap="none" strike="noStrike">
                <a:solidFill>
                  <a:schemeClr val="dk1"/>
                </a:solidFill>
                <a:latin typeface="Arial"/>
                <a:ea typeface="Arial"/>
                <a:cs typeface="Arial"/>
                <a:sym typeface="Arial"/>
              </a:rPr>
              <a:t>Math is very important,</a:t>
            </a:r>
            <a:r>
              <a:rPr b="0" i="0" lang="en-US" sz="2100" u="none" cap="none" strike="noStrike">
                <a:solidFill>
                  <a:srgbClr val="2047ED"/>
                </a:solidFill>
                <a:latin typeface="Arial"/>
                <a:ea typeface="Arial"/>
                <a:cs typeface="Arial"/>
                <a:sym typeface="Arial"/>
              </a:rPr>
              <a:t> </a:t>
            </a:r>
            <a:r>
              <a:rPr b="1" i="0" lang="en-US" sz="2100" u="none" cap="none" strike="noStrike">
                <a:solidFill>
                  <a:srgbClr val="2047ED"/>
                </a:solidFill>
                <a:latin typeface="Arial"/>
                <a:ea typeface="Arial"/>
                <a:cs typeface="Arial"/>
                <a:sym typeface="Arial"/>
              </a:rPr>
              <a:t>but</a:t>
            </a:r>
            <a:r>
              <a:rPr b="0" i="0" lang="en-US" sz="2100" u="none" cap="none" strike="noStrike">
                <a:solidFill>
                  <a:srgbClr val="2047ED"/>
                </a:solidFill>
                <a:latin typeface="Arial"/>
                <a:ea typeface="Arial"/>
                <a:cs typeface="Arial"/>
                <a:sym typeface="Arial"/>
              </a:rPr>
              <a:t> </a:t>
            </a:r>
            <a:r>
              <a:rPr b="0" i="0" lang="en-US" sz="2100" u="none" cap="none" strike="noStrike">
                <a:solidFill>
                  <a:schemeClr val="dk1"/>
                </a:solidFill>
                <a:latin typeface="Arial"/>
                <a:ea typeface="Arial"/>
                <a:cs typeface="Arial"/>
                <a:sym typeface="Arial"/>
              </a:rPr>
              <a:t>some students do not like math </a:t>
            </a:r>
            <a:r>
              <a:rPr b="1" i="0" lang="en-US" sz="2100" u="none" cap="none" strike="noStrike">
                <a:solidFill>
                  <a:srgbClr val="2047ED"/>
                </a:solidFill>
                <a:latin typeface="Arial"/>
                <a:ea typeface="Arial"/>
                <a:cs typeface="Arial"/>
                <a:sym typeface="Arial"/>
              </a:rPr>
              <a:t>because</a:t>
            </a:r>
            <a:r>
              <a:rPr b="0" i="0" lang="en-US" sz="2100" u="none" cap="none" strike="noStrike">
                <a:solidFill>
                  <a:schemeClr val="dk1"/>
                </a:solidFill>
                <a:latin typeface="Arial"/>
                <a:ea typeface="Arial"/>
                <a:cs typeface="Arial"/>
                <a:sym typeface="Arial"/>
              </a:rPr>
              <a:t> they think it is hard. </a:t>
            </a:r>
            <a:r>
              <a:rPr b="1" i="0" lang="en-US" sz="2100" u="none" cap="none" strike="noStrike">
                <a:solidFill>
                  <a:srgbClr val="2047ED"/>
                </a:solidFill>
                <a:latin typeface="Arial"/>
                <a:ea typeface="Arial"/>
                <a:cs typeface="Arial"/>
                <a:sym typeface="Arial"/>
              </a:rPr>
              <a:t>That’s why</a:t>
            </a:r>
            <a:r>
              <a:rPr b="0" i="0" lang="en-US" sz="2100" u="none" cap="none" strike="noStrike">
                <a:solidFill>
                  <a:srgbClr val="2047ED"/>
                </a:solidFill>
                <a:latin typeface="Arial"/>
                <a:ea typeface="Arial"/>
                <a:cs typeface="Arial"/>
                <a:sym typeface="Arial"/>
              </a:rPr>
              <a:t> </a:t>
            </a:r>
            <a:r>
              <a:rPr b="0" i="0" lang="en-US" sz="2100" u="none" cap="none" strike="noStrike">
                <a:solidFill>
                  <a:schemeClr val="dk1"/>
                </a:solidFill>
                <a:latin typeface="Arial"/>
                <a:ea typeface="Arial"/>
                <a:cs typeface="Arial"/>
                <a:sym typeface="Arial"/>
              </a:rPr>
              <a:t>we open a tutoring class. We help students every week, and we use fun games </a:t>
            </a:r>
            <a:r>
              <a:rPr b="1" i="0" lang="en-US" sz="2100" u="none" cap="none" strike="noStrike">
                <a:solidFill>
                  <a:srgbClr val="2047ED"/>
                </a:solidFill>
                <a:latin typeface="Arial"/>
                <a:ea typeface="Arial"/>
                <a:cs typeface="Arial"/>
                <a:sym typeface="Arial"/>
              </a:rPr>
              <a:t>as well as</a:t>
            </a:r>
            <a:r>
              <a:rPr b="0" i="0" lang="en-US" sz="2100" u="none" cap="none" strike="noStrike">
                <a:solidFill>
                  <a:srgbClr val="2047ED"/>
                </a:solidFill>
                <a:latin typeface="Arial"/>
                <a:ea typeface="Arial"/>
                <a:cs typeface="Arial"/>
                <a:sym typeface="Arial"/>
              </a:rPr>
              <a:t> </a:t>
            </a:r>
            <a:r>
              <a:rPr b="0" i="0" lang="en-US" sz="2100" u="none" cap="none" strike="noStrike">
                <a:solidFill>
                  <a:schemeClr val="dk1"/>
                </a:solidFill>
                <a:latin typeface="Arial"/>
                <a:ea typeface="Arial"/>
                <a:cs typeface="Arial"/>
                <a:sym typeface="Arial"/>
              </a:rPr>
              <a:t>clear examples.</a:t>
            </a:r>
            <a:endParaRPr/>
          </a:p>
          <a:p>
            <a:pPr indent="493713" lvl="0" marL="0" marR="0" rtl="0" algn="just">
              <a:lnSpc>
                <a:spcPct val="100000"/>
              </a:lnSpc>
              <a:spcBef>
                <a:spcPts val="400"/>
              </a:spcBef>
              <a:spcAft>
                <a:spcPts val="0"/>
              </a:spcAft>
              <a:buClr>
                <a:srgbClr val="2047ED"/>
              </a:buClr>
              <a:buSzPts val="2100"/>
              <a:buFont typeface="NTR"/>
              <a:buNone/>
            </a:pPr>
            <a:r>
              <a:rPr b="1" i="0" lang="en-US" sz="2100" u="none" cap="none" strike="noStrike">
                <a:solidFill>
                  <a:srgbClr val="2047ED"/>
                </a:solidFill>
                <a:latin typeface="Arial"/>
                <a:ea typeface="Arial"/>
                <a:cs typeface="Arial"/>
                <a:sym typeface="Arial"/>
              </a:rPr>
              <a:t>As a result</a:t>
            </a:r>
            <a:r>
              <a:rPr b="0" i="0" lang="en-US" sz="2100" u="none" cap="none" strike="noStrike">
                <a:solidFill>
                  <a:srgbClr val="2047ED"/>
                </a:solidFill>
                <a:latin typeface="Arial"/>
                <a:ea typeface="Arial"/>
                <a:cs typeface="Arial"/>
                <a:sym typeface="Arial"/>
              </a:rPr>
              <a:t>, </a:t>
            </a:r>
            <a:r>
              <a:rPr b="0" i="0" lang="en-US" sz="2100" u="none" cap="none" strike="noStrike">
                <a:solidFill>
                  <a:schemeClr val="dk1"/>
                </a:solidFill>
                <a:latin typeface="Arial"/>
                <a:ea typeface="Arial"/>
                <a:cs typeface="Arial"/>
                <a:sym typeface="Arial"/>
              </a:rPr>
              <a:t>many students join, and they get better at math. They tell their friends, </a:t>
            </a:r>
            <a:r>
              <a:rPr b="1" i="0" lang="en-US" sz="2100" u="none" cap="none" strike="noStrike">
                <a:solidFill>
                  <a:srgbClr val="2047ED"/>
                </a:solidFill>
                <a:latin typeface="Arial"/>
                <a:ea typeface="Arial"/>
                <a:cs typeface="Arial"/>
                <a:sym typeface="Arial"/>
              </a:rPr>
              <a:t>so</a:t>
            </a:r>
            <a:r>
              <a:rPr b="0" i="0" lang="en-US" sz="2100" u="none" cap="none" strike="noStrike">
                <a:solidFill>
                  <a:schemeClr val="dk1"/>
                </a:solidFill>
                <a:latin typeface="Arial"/>
                <a:ea typeface="Arial"/>
                <a:cs typeface="Arial"/>
                <a:sym typeface="Arial"/>
              </a:rPr>
              <a:t> more students come. We want to help more students,</a:t>
            </a:r>
            <a:r>
              <a:rPr b="0" i="0" lang="en-US" sz="2100" u="none" cap="none" strike="noStrike">
                <a:solidFill>
                  <a:srgbClr val="2047ED"/>
                </a:solidFill>
                <a:latin typeface="Arial"/>
                <a:ea typeface="Arial"/>
                <a:cs typeface="Arial"/>
                <a:sym typeface="Arial"/>
              </a:rPr>
              <a:t> </a:t>
            </a:r>
            <a:r>
              <a:rPr b="1" i="0" lang="en-US" sz="2100" u="none" cap="none" strike="noStrike">
                <a:solidFill>
                  <a:srgbClr val="2047ED"/>
                </a:solidFill>
                <a:latin typeface="Arial"/>
                <a:ea typeface="Arial"/>
                <a:cs typeface="Arial"/>
                <a:sym typeface="Arial"/>
              </a:rPr>
              <a:t>so</a:t>
            </a:r>
            <a:r>
              <a:rPr b="0" i="0" lang="en-US" sz="2100" u="none" cap="none" strike="noStrike">
                <a:solidFill>
                  <a:srgbClr val="2047ED"/>
                </a:solidFill>
                <a:latin typeface="Arial"/>
                <a:ea typeface="Arial"/>
                <a:cs typeface="Arial"/>
                <a:sym typeface="Arial"/>
              </a:rPr>
              <a:t> </a:t>
            </a:r>
            <a:r>
              <a:rPr b="0" i="0" lang="en-US" sz="2100" u="none" cap="none" strike="noStrike">
                <a:solidFill>
                  <a:schemeClr val="dk1"/>
                </a:solidFill>
                <a:latin typeface="Arial"/>
                <a:ea typeface="Arial"/>
                <a:cs typeface="Arial"/>
                <a:sym typeface="Arial"/>
              </a:rPr>
              <a:t>we plan to open new classes.</a:t>
            </a:r>
            <a:endParaRPr/>
          </a:p>
          <a:p>
            <a:pPr indent="493713" lvl="0" marL="0" marR="0" rtl="0" algn="just">
              <a:lnSpc>
                <a:spcPct val="100000"/>
              </a:lnSpc>
              <a:spcBef>
                <a:spcPts val="400"/>
              </a:spcBef>
              <a:spcAft>
                <a:spcPts val="0"/>
              </a:spcAft>
              <a:buClr>
                <a:schemeClr val="dk1"/>
              </a:buClr>
              <a:buSzPts val="2100"/>
              <a:buFont typeface="NTR"/>
              <a:buNone/>
            </a:pPr>
            <a:r>
              <a:rPr b="0" i="0" lang="en-US" sz="2100" u="none" cap="none" strike="noStrike">
                <a:solidFill>
                  <a:schemeClr val="dk1"/>
                </a:solidFill>
                <a:latin typeface="Arial"/>
                <a:ea typeface="Arial"/>
                <a:cs typeface="Arial"/>
                <a:sym typeface="Arial"/>
              </a:rPr>
              <a:t>To grow, we make flyers </a:t>
            </a:r>
            <a:r>
              <a:rPr b="1" i="0" lang="en-US" sz="2100" u="none" cap="none" strike="noStrike">
                <a:solidFill>
                  <a:srgbClr val="2047ED"/>
                </a:solidFill>
                <a:latin typeface="Arial"/>
                <a:ea typeface="Arial"/>
                <a:cs typeface="Arial"/>
                <a:sym typeface="Arial"/>
              </a:rPr>
              <a:t>and</a:t>
            </a:r>
            <a:r>
              <a:rPr b="0" i="0" lang="en-US" sz="2100" u="none" cap="none" strike="noStrike">
                <a:solidFill>
                  <a:schemeClr val="dk1"/>
                </a:solidFill>
                <a:latin typeface="Arial"/>
                <a:ea typeface="Arial"/>
                <a:cs typeface="Arial"/>
                <a:sym typeface="Arial"/>
              </a:rPr>
              <a:t> post on social media. We also talk to parents </a:t>
            </a:r>
            <a:r>
              <a:rPr b="1" i="0" lang="en-US" sz="2100" u="none" cap="none" strike="noStrike">
                <a:solidFill>
                  <a:schemeClr val="dk1"/>
                </a:solidFill>
                <a:latin typeface="Arial"/>
                <a:ea typeface="Arial"/>
                <a:cs typeface="Arial"/>
                <a:sym typeface="Arial"/>
              </a:rPr>
              <a:t>and</a:t>
            </a:r>
            <a:r>
              <a:rPr b="0" i="0" lang="en-US" sz="2100" u="none" cap="none" strike="noStrike">
                <a:solidFill>
                  <a:schemeClr val="dk1"/>
                </a:solidFill>
                <a:latin typeface="Arial"/>
                <a:ea typeface="Arial"/>
                <a:cs typeface="Arial"/>
                <a:sym typeface="Arial"/>
              </a:rPr>
              <a:t> visit schools. </a:t>
            </a:r>
            <a:r>
              <a:rPr b="1" i="0" lang="en-US" sz="2100" u="none" cap="none" strike="noStrike">
                <a:solidFill>
                  <a:srgbClr val="2047ED"/>
                </a:solidFill>
                <a:latin typeface="Arial"/>
                <a:ea typeface="Arial"/>
                <a:cs typeface="Arial"/>
                <a:sym typeface="Arial"/>
              </a:rPr>
              <a:t>Because of this</a:t>
            </a:r>
            <a:r>
              <a:rPr b="0" i="0" lang="en-US" sz="2100" u="none" cap="none" strike="noStrike">
                <a:solidFill>
                  <a:schemeClr val="dk1"/>
                </a:solidFill>
                <a:latin typeface="Arial"/>
                <a:ea typeface="Arial"/>
                <a:cs typeface="Arial"/>
                <a:sym typeface="Arial"/>
              </a:rPr>
              <a:t>, many people see our business. Some people ask questions, and some parents call us to book a session.</a:t>
            </a:r>
            <a:endParaRPr/>
          </a:p>
          <a:p>
            <a:pPr indent="493713" lvl="0" marL="0" marR="0" rtl="0" algn="just">
              <a:lnSpc>
                <a:spcPct val="100000"/>
              </a:lnSpc>
              <a:spcBef>
                <a:spcPts val="400"/>
              </a:spcBef>
              <a:spcAft>
                <a:spcPts val="0"/>
              </a:spcAft>
              <a:buClr>
                <a:schemeClr val="dk1"/>
              </a:buClr>
              <a:buSzPts val="2100"/>
              <a:buFont typeface="NTR"/>
              <a:buNone/>
            </a:pPr>
            <a:r>
              <a:rPr b="0" i="0" lang="en-US" sz="2100" u="none" cap="none" strike="noStrike">
                <a:solidFill>
                  <a:schemeClr val="dk1"/>
                </a:solidFill>
                <a:latin typeface="Arial"/>
                <a:ea typeface="Arial"/>
                <a:cs typeface="Arial"/>
                <a:sym typeface="Arial"/>
              </a:rPr>
              <a:t>Their children come to class, and they like it. They learn quickly </a:t>
            </a:r>
            <a:r>
              <a:rPr b="1" i="0" lang="en-US" sz="2100" u="none" cap="none" strike="noStrike">
                <a:solidFill>
                  <a:srgbClr val="2047ED"/>
                </a:solidFill>
                <a:latin typeface="Arial"/>
                <a:ea typeface="Arial"/>
                <a:cs typeface="Arial"/>
                <a:sym typeface="Arial"/>
              </a:rPr>
              <a:t>because</a:t>
            </a:r>
            <a:r>
              <a:rPr b="0" i="0" lang="en-US" sz="2100" u="none" cap="none" strike="noStrike">
                <a:solidFill>
                  <a:schemeClr val="dk1"/>
                </a:solidFill>
                <a:latin typeface="Arial"/>
                <a:ea typeface="Arial"/>
                <a:cs typeface="Arial"/>
                <a:sym typeface="Arial"/>
              </a:rPr>
              <a:t> the lessons are fun and clear. They understand math better, </a:t>
            </a:r>
            <a:r>
              <a:rPr b="1" i="0" lang="en-US" sz="2100" u="none" cap="none" strike="noStrike">
                <a:solidFill>
                  <a:srgbClr val="2047ED"/>
                </a:solidFill>
                <a:latin typeface="Arial"/>
                <a:ea typeface="Arial"/>
                <a:cs typeface="Arial"/>
                <a:sym typeface="Arial"/>
              </a:rPr>
              <a:t>so</a:t>
            </a:r>
            <a:r>
              <a:rPr b="0" i="0" lang="en-US" sz="2100" u="none" cap="none" strike="noStrike">
                <a:solidFill>
                  <a:schemeClr val="dk1"/>
                </a:solidFill>
                <a:latin typeface="Arial"/>
                <a:ea typeface="Arial"/>
                <a:cs typeface="Arial"/>
                <a:sym typeface="Arial"/>
              </a:rPr>
              <a:t> they smile more. </a:t>
            </a:r>
            <a:r>
              <a:rPr b="1" i="0" lang="en-US" sz="2100" u="none" cap="none" strike="noStrike">
                <a:solidFill>
                  <a:srgbClr val="2047ED"/>
                </a:solidFill>
                <a:latin typeface="Arial"/>
                <a:ea typeface="Arial"/>
                <a:cs typeface="Arial"/>
                <a:sym typeface="Arial"/>
              </a:rPr>
              <a:t>In the end</a:t>
            </a:r>
            <a:r>
              <a:rPr b="0" i="0" lang="en-US" sz="2100" u="none" cap="none" strike="noStrike">
                <a:solidFill>
                  <a:srgbClr val="2047ED"/>
                </a:solidFill>
                <a:latin typeface="Arial"/>
                <a:ea typeface="Arial"/>
                <a:cs typeface="Arial"/>
                <a:sym typeface="Arial"/>
              </a:rPr>
              <a:t>, </a:t>
            </a:r>
            <a:r>
              <a:rPr b="0" i="0" lang="en-US" sz="2100" u="none" cap="none" strike="noStrike">
                <a:solidFill>
                  <a:schemeClr val="dk1"/>
                </a:solidFill>
                <a:latin typeface="Arial"/>
                <a:ea typeface="Arial"/>
                <a:cs typeface="Arial"/>
                <a:sym typeface="Arial"/>
              </a:rPr>
              <a:t>we feel happy </a:t>
            </a:r>
            <a:r>
              <a:rPr b="1" i="0" lang="en-US" sz="2100" u="none" cap="none" strike="noStrike">
                <a:solidFill>
                  <a:srgbClr val="2047ED"/>
                </a:solidFill>
                <a:latin typeface="Arial"/>
                <a:ea typeface="Arial"/>
                <a:cs typeface="Arial"/>
                <a:sym typeface="Arial"/>
              </a:rPr>
              <a:t>because</a:t>
            </a:r>
            <a:r>
              <a:rPr b="0" i="0" lang="en-US" sz="2100" u="none" cap="none" strike="noStrike">
                <a:solidFill>
                  <a:srgbClr val="2047ED"/>
                </a:solidFill>
                <a:latin typeface="Arial"/>
                <a:ea typeface="Arial"/>
                <a:cs typeface="Arial"/>
                <a:sym typeface="Arial"/>
              </a:rPr>
              <a:t> </a:t>
            </a:r>
            <a:r>
              <a:rPr b="0" i="0" lang="en-US" sz="2100" u="none" cap="none" strike="noStrike">
                <a:solidFill>
                  <a:schemeClr val="dk1"/>
                </a:solidFill>
                <a:latin typeface="Arial"/>
                <a:ea typeface="Arial"/>
                <a:cs typeface="Arial"/>
                <a:sym typeface="Arial"/>
              </a:rPr>
              <a:t>we can help them.</a:t>
            </a:r>
            <a:endParaRPr/>
          </a:p>
        </p:txBody>
      </p:sp>
      <p:sp>
        <p:nvSpPr>
          <p:cNvPr id="171" name="Google Shape;171;p5"/>
          <p:cNvSpPr txBox="1"/>
          <p:nvPr>
            <p:ph idx="1" type="body"/>
          </p:nvPr>
        </p:nvSpPr>
        <p:spPr>
          <a:xfrm>
            <a:off x="441975" y="5400675"/>
            <a:ext cx="10828200" cy="1213500"/>
          </a:xfrm>
          <a:prstGeom prst="rect">
            <a:avLst/>
          </a:prstGeom>
          <a:noFill/>
          <a:ln>
            <a:noFill/>
          </a:ln>
        </p:spPr>
        <p:txBody>
          <a:bodyPr anchorCtr="0" anchor="t" bIns="45700" lIns="91425" spcFirstLastPara="1" rIns="91425" wrap="square" tIns="45700">
            <a:normAutofit/>
          </a:bodyPr>
          <a:lstStyle/>
          <a:p>
            <a:pPr indent="-342900" lvl="0" marL="355600" rtl="0" algn="l">
              <a:lnSpc>
                <a:spcPct val="100000"/>
              </a:lnSpc>
              <a:spcBef>
                <a:spcPts val="0"/>
              </a:spcBef>
              <a:spcAft>
                <a:spcPts val="0"/>
              </a:spcAft>
              <a:buClr>
                <a:srgbClr val="000000"/>
              </a:buClr>
              <a:buSzPts val="2100"/>
              <a:buChar char="–"/>
            </a:pPr>
            <a:r>
              <a:rPr b="0" i="0" lang="en-US" sz="2100" u="none" strike="noStrike">
                <a:solidFill>
                  <a:srgbClr val="000000"/>
                </a:solidFill>
              </a:rPr>
              <a:t>In the revised passage, you see I added, </a:t>
            </a:r>
            <a:r>
              <a:rPr b="1" i="1" lang="en-US" sz="2100" u="none" strike="noStrike">
                <a:solidFill>
                  <a:srgbClr val="2047ED"/>
                </a:solidFill>
              </a:rPr>
              <a:t>but, because, that’s why, as well as, as a result, so, and, because of this, in the end</a:t>
            </a:r>
            <a:r>
              <a:rPr b="1" i="0" lang="en-US" sz="2100" u="none" strike="noStrike">
                <a:solidFill>
                  <a:srgbClr val="2047ED"/>
                </a:solidFill>
              </a:rPr>
              <a:t>.</a:t>
            </a:r>
            <a:r>
              <a:rPr b="1" lang="en-US" sz="2100">
                <a:solidFill>
                  <a:srgbClr val="2047ED"/>
                </a:solidFill>
              </a:rPr>
              <a:t> </a:t>
            </a:r>
            <a:r>
              <a:rPr lang="en-US" sz="2100">
                <a:solidFill>
                  <a:srgbClr val="000000"/>
                </a:solidFill>
              </a:rPr>
              <a:t>What are they?</a:t>
            </a:r>
            <a:endParaRPr/>
          </a:p>
          <a:p>
            <a:pPr indent="-342900" lvl="0" marL="355600" rtl="0" algn="l">
              <a:lnSpc>
                <a:spcPct val="100000"/>
              </a:lnSpc>
              <a:spcBef>
                <a:spcPts val="1000"/>
              </a:spcBef>
              <a:spcAft>
                <a:spcPts val="0"/>
              </a:spcAft>
              <a:buClr>
                <a:srgbClr val="000000"/>
              </a:buClr>
              <a:buSzPts val="2100"/>
              <a:buChar char="–"/>
            </a:pPr>
            <a:r>
              <a:rPr lang="en-US" sz="2100">
                <a:solidFill>
                  <a:srgbClr val="000000"/>
                </a:solidFill>
              </a:rPr>
              <a:t>Why are they important?</a:t>
            </a:r>
            <a:endParaRPr sz="2100">
              <a:solidFill>
                <a:srgbClr val="000000"/>
              </a:solidFil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0"/>
                                        </p:tgtEl>
                                        <p:attrNameLst>
                                          <p:attrName>style.visibility</p:attrName>
                                        </p:attrNameLst>
                                      </p:cBhvr>
                                      <p:to>
                                        <p:strVal val="visible"/>
                                      </p:to>
                                    </p:set>
                                    <p:animEffect filter="fade" transition="in">
                                      <p:cBhvr>
                                        <p:cTn dur="200"/>
                                        <p:tgtEl>
                                          <p:spTgt spid="1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1">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1">
                                            <p:txEl>
                                              <p:pRg end="1" st="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5" name="Shape 175"/>
        <p:cNvGrpSpPr/>
        <p:nvPr/>
      </p:nvGrpSpPr>
      <p:grpSpPr>
        <a:xfrm>
          <a:off x="0" y="0"/>
          <a:ext cx="0" cy="0"/>
          <a:chOff x="0" y="0"/>
          <a:chExt cx="0" cy="0"/>
        </a:xfrm>
      </p:grpSpPr>
      <p:sp>
        <p:nvSpPr>
          <p:cNvPr id="176" name="Google Shape;176;p6"/>
          <p:cNvSpPr/>
          <p:nvPr/>
        </p:nvSpPr>
        <p:spPr>
          <a:xfrm>
            <a:off x="5224243" y="1096772"/>
            <a:ext cx="6503180"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7" name="Google Shape;177;p6"/>
          <p:cNvSpPr/>
          <p:nvPr/>
        </p:nvSpPr>
        <p:spPr>
          <a:xfrm>
            <a:off x="5016811"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8" name="Google Shape;178;p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9" name="Google Shape;179;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0" name="Google Shape;180;p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1" name="Google Shape;181;p6"/>
          <p:cNvSpPr txBox="1"/>
          <p:nvPr>
            <p:ph type="title"/>
          </p:nvPr>
        </p:nvSpPr>
        <p:spPr>
          <a:xfrm>
            <a:off x="797104" y="2571496"/>
            <a:ext cx="10601135" cy="3188096"/>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8000"/>
              <a:buFont typeface="Play"/>
              <a:buNone/>
            </a:pPr>
            <a:r>
              <a:rPr lang="en-US" sz="8000">
                <a:solidFill>
                  <a:schemeClr val="dk1"/>
                </a:solidFill>
                <a:latin typeface="Play"/>
                <a:ea typeface="Play"/>
                <a:cs typeface="Play"/>
                <a:sym typeface="Play"/>
              </a:rPr>
              <a:t>Conjunctions and Transitions</a:t>
            </a:r>
            <a:endParaRPr/>
          </a:p>
        </p:txBody>
      </p:sp>
      <p:sp>
        <p:nvSpPr>
          <p:cNvPr id="182" name="Google Shape;182;p6"/>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2"/>
              </a:solidFill>
              <a:latin typeface="Arial"/>
              <a:ea typeface="Arial"/>
              <a:cs typeface="Arial"/>
              <a:sym typeface="Arial"/>
            </a:endParaRPr>
          </a:p>
        </p:txBody>
      </p:sp>
      <p:sp>
        <p:nvSpPr>
          <p:cNvPr id="183" name="Google Shape;183;p6"/>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7" name="Shape 187"/>
        <p:cNvGrpSpPr/>
        <p:nvPr/>
      </p:nvGrpSpPr>
      <p:grpSpPr>
        <a:xfrm>
          <a:off x="0" y="0"/>
          <a:ext cx="0" cy="0"/>
          <a:chOff x="0" y="0"/>
          <a:chExt cx="0" cy="0"/>
        </a:xfrm>
      </p:grpSpPr>
      <p:sp>
        <p:nvSpPr>
          <p:cNvPr id="188" name="Google Shape;188;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9" name="Google Shape;189;p7"/>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0" name="Google Shape;190;p7"/>
          <p:cNvSpPr txBox="1"/>
          <p:nvPr>
            <p:ph type="title"/>
          </p:nvPr>
        </p:nvSpPr>
        <p:spPr>
          <a:xfrm>
            <a:off x="8011581" y="243880"/>
            <a:ext cx="3206752"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Conjunctions</a:t>
            </a:r>
            <a:endParaRPr/>
          </a:p>
        </p:txBody>
      </p:sp>
      <p:sp>
        <p:nvSpPr>
          <p:cNvPr id="191" name="Google Shape;191;p7"/>
          <p:cNvSpPr txBox="1"/>
          <p:nvPr>
            <p:ph idx="1" type="body"/>
          </p:nvPr>
        </p:nvSpPr>
        <p:spPr>
          <a:xfrm>
            <a:off x="493698" y="1357475"/>
            <a:ext cx="10724700" cy="4786200"/>
          </a:xfrm>
          <a:prstGeom prst="rect">
            <a:avLst/>
          </a:prstGeom>
          <a:noFill/>
          <a:ln>
            <a:noFill/>
          </a:ln>
        </p:spPr>
        <p:txBody>
          <a:bodyPr anchorCtr="0" anchor="t" bIns="45700" lIns="91425" spcFirstLastPara="1" rIns="91425" wrap="square" tIns="45700">
            <a:normAutofit/>
          </a:bodyPr>
          <a:lstStyle/>
          <a:p>
            <a:pPr indent="-342900" lvl="0" marL="355600" rtl="0" algn="just">
              <a:lnSpc>
                <a:spcPct val="100000"/>
              </a:lnSpc>
              <a:spcBef>
                <a:spcPts val="0"/>
              </a:spcBef>
              <a:spcAft>
                <a:spcPts val="0"/>
              </a:spcAft>
              <a:buClr>
                <a:srgbClr val="21211E"/>
              </a:buClr>
              <a:buSzPts val="2200"/>
              <a:buChar char="–"/>
            </a:pPr>
            <a:r>
              <a:rPr lang="en-US" sz="2200">
                <a:solidFill>
                  <a:srgbClr val="21211E"/>
                </a:solidFill>
                <a:latin typeface="Arial"/>
                <a:ea typeface="Arial"/>
                <a:cs typeface="Arial"/>
                <a:sym typeface="Arial"/>
              </a:rPr>
              <a:t>Conjunctions are also helpful to smoothen the organization in writing. Imagine if we do not use conjunctions, and instead, we create brief sentences, the writing will sound choppy.</a:t>
            </a:r>
            <a:endParaRPr/>
          </a:p>
          <a:p>
            <a:pPr indent="-342900" lvl="0" marL="355600" rtl="0" algn="just">
              <a:lnSpc>
                <a:spcPct val="100000"/>
              </a:lnSpc>
              <a:spcBef>
                <a:spcPts val="1000"/>
              </a:spcBef>
              <a:spcAft>
                <a:spcPts val="0"/>
              </a:spcAft>
              <a:buClr>
                <a:srgbClr val="21211E"/>
              </a:buClr>
              <a:buSzPts val="2200"/>
              <a:buChar char="–"/>
            </a:pPr>
            <a:r>
              <a:rPr lang="en-US" sz="2200">
                <a:solidFill>
                  <a:srgbClr val="21211E"/>
                </a:solidFill>
                <a:latin typeface="Arial"/>
                <a:ea typeface="Arial"/>
                <a:cs typeface="Arial"/>
                <a:sym typeface="Arial"/>
              </a:rPr>
              <a:t>Today, we’ll learn coordinating conjunctions and subordinating conjunctions.</a:t>
            </a:r>
            <a:endParaRPr/>
          </a:p>
          <a:p>
            <a:pPr indent="0" lvl="0" marL="12700" rtl="0" algn="l">
              <a:lnSpc>
                <a:spcPct val="100000"/>
              </a:lnSpc>
              <a:spcBef>
                <a:spcPts val="1000"/>
              </a:spcBef>
              <a:spcAft>
                <a:spcPts val="0"/>
              </a:spcAft>
              <a:buClr>
                <a:schemeClr val="dk1"/>
              </a:buClr>
              <a:buSzPts val="2200"/>
              <a:buNone/>
            </a:pPr>
            <a:r>
              <a:t/>
            </a:r>
            <a:endParaRPr sz="2200">
              <a:solidFill>
                <a:srgbClr val="000000"/>
              </a:solidFill>
              <a:latin typeface="Cambria"/>
              <a:ea typeface="Cambria"/>
              <a:cs typeface="Cambria"/>
              <a:sym typeface="Cambria"/>
            </a:endParaRPr>
          </a:p>
          <a:p>
            <a:pPr indent="-457200" lvl="0" marL="469900" rtl="0" algn="just">
              <a:lnSpc>
                <a:spcPct val="100000"/>
              </a:lnSpc>
              <a:spcBef>
                <a:spcPts val="1000"/>
              </a:spcBef>
              <a:spcAft>
                <a:spcPts val="0"/>
              </a:spcAft>
              <a:buClr>
                <a:srgbClr val="21211E"/>
              </a:buClr>
              <a:buSzPts val="2200"/>
              <a:buFont typeface="Play"/>
              <a:buAutoNum type="arabicPeriod"/>
            </a:pPr>
            <a:r>
              <a:rPr b="1" lang="en-US" sz="2200">
                <a:solidFill>
                  <a:srgbClr val="21211E"/>
                </a:solidFill>
                <a:latin typeface="Arial"/>
                <a:ea typeface="Arial"/>
                <a:cs typeface="Arial"/>
                <a:sym typeface="Arial"/>
              </a:rPr>
              <a:t>Coordinating Conjunctions</a:t>
            </a:r>
            <a:endParaRPr/>
          </a:p>
          <a:p>
            <a:pPr indent="-342900" lvl="0" marL="852488" rtl="0" algn="just">
              <a:lnSpc>
                <a:spcPct val="100000"/>
              </a:lnSpc>
              <a:spcBef>
                <a:spcPts val="1000"/>
              </a:spcBef>
              <a:spcAft>
                <a:spcPts val="0"/>
              </a:spcAft>
              <a:buClr>
                <a:srgbClr val="21211E"/>
              </a:buClr>
              <a:buSzPts val="2200"/>
              <a:buFont typeface="Arial"/>
              <a:buChar char="•"/>
            </a:pPr>
            <a:r>
              <a:rPr lang="en-US" sz="2200">
                <a:solidFill>
                  <a:srgbClr val="21211E"/>
                </a:solidFill>
                <a:latin typeface="Arial"/>
                <a:ea typeface="Arial"/>
                <a:cs typeface="Arial"/>
                <a:sym typeface="Arial"/>
              </a:rPr>
              <a:t>Used to connect words or phrases that have equal status or the same grammatical function in a sentence (Azar &amp; Hagen, 2009; Hall &amp; Barduhn, 2016; Lester &amp; Beason, 2019).</a:t>
            </a:r>
            <a:endParaRPr/>
          </a:p>
          <a:p>
            <a:pPr indent="-342900" lvl="0" marL="852488" rtl="0" algn="just">
              <a:lnSpc>
                <a:spcPct val="100000"/>
              </a:lnSpc>
              <a:spcBef>
                <a:spcPts val="1000"/>
              </a:spcBef>
              <a:spcAft>
                <a:spcPts val="0"/>
              </a:spcAft>
              <a:buClr>
                <a:srgbClr val="21211E"/>
              </a:buClr>
              <a:buSzPts val="2200"/>
              <a:buFont typeface="Arial"/>
              <a:buChar char="•"/>
            </a:pPr>
            <a:r>
              <a:rPr lang="en-US" sz="2200">
                <a:solidFill>
                  <a:srgbClr val="21211E"/>
                </a:solidFill>
                <a:latin typeface="Arial"/>
                <a:ea typeface="Arial"/>
                <a:cs typeface="Arial"/>
                <a:sym typeface="Arial"/>
              </a:rPr>
              <a:t>You can only link two or more elements of the same type (Azar &amp; Hagen, 2009; Lester &amp; Beason, 2019).</a:t>
            </a:r>
            <a:endParaRPr/>
          </a:p>
        </p:txBody>
      </p:sp>
      <p:sp>
        <p:nvSpPr>
          <p:cNvPr id="192" name="Google Shape;192;p7"/>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2"/>
              </a:solidFill>
              <a:latin typeface="Arial"/>
              <a:ea typeface="Arial"/>
              <a:cs typeface="Arial"/>
              <a:sym typeface="Arial"/>
            </a:endParaRPr>
          </a:p>
        </p:txBody>
      </p:sp>
      <p:sp>
        <p:nvSpPr>
          <p:cNvPr id="193" name="Google Shape;193;p7"/>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chemeClr val="lt1"/>
        </a:solidFill>
      </p:bgPr>
    </p:bg>
    <p:spTree>
      <p:nvGrpSpPr>
        <p:cNvPr id="197" name="Shape 197"/>
        <p:cNvGrpSpPr/>
        <p:nvPr/>
      </p:nvGrpSpPr>
      <p:grpSpPr>
        <a:xfrm>
          <a:off x="0" y="0"/>
          <a:ext cx="0" cy="0"/>
          <a:chOff x="0" y="0"/>
          <a:chExt cx="0" cy="0"/>
        </a:xfrm>
      </p:grpSpPr>
      <p:sp>
        <p:nvSpPr>
          <p:cNvPr id="198" name="Google Shape;198;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9" name="Google Shape;199;p8"/>
          <p:cNvSpPr/>
          <p:nvPr/>
        </p:nvSpPr>
        <p:spPr>
          <a:xfrm>
            <a:off x="11217667"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0" name="Google Shape;200;p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1" name="Google Shape;201;p8"/>
          <p:cNvSpPr txBox="1"/>
          <p:nvPr>
            <p:ph type="title"/>
          </p:nvPr>
        </p:nvSpPr>
        <p:spPr>
          <a:xfrm>
            <a:off x="4315968" y="193637"/>
            <a:ext cx="7164165" cy="752667"/>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Coordinating Conjunctions</a:t>
            </a:r>
            <a:endParaRPr/>
          </a:p>
        </p:txBody>
      </p:sp>
      <p:graphicFrame>
        <p:nvGraphicFramePr>
          <p:cNvPr id="202" name="Google Shape;202;p8"/>
          <p:cNvGraphicFramePr/>
          <p:nvPr/>
        </p:nvGraphicFramePr>
        <p:xfrm>
          <a:off x="964212" y="1802180"/>
          <a:ext cx="3000000" cy="3000000"/>
        </p:xfrm>
        <a:graphic>
          <a:graphicData uri="http://schemas.openxmlformats.org/drawingml/2006/table">
            <a:tbl>
              <a:tblPr>
                <a:noFill/>
                <a:tableStyleId>{16D35D26-4824-4530-BA93-AA317CBAD11F}</a:tableStyleId>
              </a:tblPr>
              <a:tblGrid>
                <a:gridCol w="5833200"/>
                <a:gridCol w="3970850"/>
              </a:tblGrid>
              <a:tr h="544025">
                <a:tc>
                  <a:txBody>
                    <a:bodyPr/>
                    <a:lstStyle/>
                    <a:p>
                      <a:pPr indent="0" lvl="0" marL="0" marR="0" rtl="0" algn="l">
                        <a:lnSpc>
                          <a:spcPct val="115000"/>
                        </a:lnSpc>
                        <a:spcBef>
                          <a:spcPts val="0"/>
                        </a:spcBef>
                        <a:spcAft>
                          <a:spcPts val="0"/>
                        </a:spcAft>
                        <a:buClr>
                          <a:schemeClr val="dk1"/>
                        </a:buClr>
                        <a:buSzPts val="2000"/>
                        <a:buFont typeface="Cambria"/>
                        <a:buNone/>
                      </a:pPr>
                      <a:r>
                        <a:rPr b="1" i="0" lang="en-US" sz="2000" u="none" cap="none" strike="noStrike">
                          <a:latin typeface="Cambria"/>
                          <a:ea typeface="Cambria"/>
                          <a:cs typeface="Cambria"/>
                          <a:sym typeface="Cambria"/>
                        </a:rPr>
                        <a:t>Steve</a:t>
                      </a:r>
                      <a:r>
                        <a:rPr b="0" i="0" lang="en-US" sz="2000" u="none" cap="none" strike="noStrike">
                          <a:latin typeface="Cambria"/>
                          <a:ea typeface="Cambria"/>
                          <a:cs typeface="Cambria"/>
                          <a:sym typeface="Cambria"/>
                        </a:rPr>
                        <a:t> </a:t>
                      </a:r>
                      <a:r>
                        <a:rPr b="0" i="1" lang="en-US" sz="2000" u="none" cap="none" strike="noStrike">
                          <a:highlight>
                            <a:srgbClr val="FFFF00"/>
                          </a:highlight>
                          <a:latin typeface="Cambria"/>
                          <a:ea typeface="Cambria"/>
                          <a:cs typeface="Cambria"/>
                          <a:sym typeface="Cambria"/>
                        </a:rPr>
                        <a:t>and</a:t>
                      </a:r>
                      <a:r>
                        <a:rPr b="0" i="0" lang="en-US" sz="2000" u="none" cap="none" strike="noStrike">
                          <a:latin typeface="Cambria"/>
                          <a:ea typeface="Cambria"/>
                          <a:cs typeface="Cambria"/>
                          <a:sym typeface="Cambria"/>
                        </a:rPr>
                        <a:t> </a:t>
                      </a:r>
                      <a:r>
                        <a:rPr b="1" i="0" lang="en-US" sz="2000" u="none" cap="none" strike="noStrike">
                          <a:latin typeface="Cambria"/>
                          <a:ea typeface="Cambria"/>
                          <a:cs typeface="Cambria"/>
                          <a:sym typeface="Cambria"/>
                        </a:rPr>
                        <a:t>his friend</a:t>
                      </a:r>
                      <a:r>
                        <a:rPr b="0" i="0" lang="en-US" sz="2000" u="none" cap="none" strike="noStrike">
                          <a:latin typeface="Cambria"/>
                          <a:ea typeface="Cambria"/>
                          <a:cs typeface="Cambria"/>
                          <a:sym typeface="Cambria"/>
                        </a:rPr>
                        <a:t> are coming to dinner</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Clr>
                          <a:schemeClr val="dk1"/>
                        </a:buClr>
                        <a:buSzPts val="2000"/>
                        <a:buFont typeface="Cambria"/>
                        <a:buNone/>
                      </a:pPr>
                      <a:r>
                        <a:rPr b="1" i="0" lang="en-US" sz="2000" u="none" cap="none" strike="noStrike">
                          <a:latin typeface="Cambria"/>
                          <a:ea typeface="Cambria"/>
                          <a:cs typeface="Cambria"/>
                          <a:sym typeface="Cambria"/>
                        </a:rPr>
                        <a:t>noun + </a:t>
                      </a:r>
                      <a:r>
                        <a:rPr b="0" i="1" lang="en-US" sz="2000" u="none" cap="none" strike="noStrike">
                          <a:highlight>
                            <a:srgbClr val="FFFF00"/>
                          </a:highlight>
                          <a:latin typeface="Cambria"/>
                          <a:ea typeface="Cambria"/>
                          <a:cs typeface="Cambria"/>
                          <a:sym typeface="Cambria"/>
                        </a:rPr>
                        <a:t>and</a:t>
                      </a:r>
                      <a:r>
                        <a:rPr b="1" i="0" lang="en-US" sz="2000" u="none" cap="none" strike="noStrike">
                          <a:latin typeface="Cambria"/>
                          <a:ea typeface="Cambria"/>
                          <a:cs typeface="Cambria"/>
                          <a:sym typeface="Cambria"/>
                        </a:rPr>
                        <a:t> + noun</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44025">
                <a:tc>
                  <a:txBody>
                    <a:bodyPr/>
                    <a:lstStyle/>
                    <a:p>
                      <a:pPr indent="0" lvl="0" marL="0" marR="0" rtl="0" algn="l">
                        <a:lnSpc>
                          <a:spcPct val="115000"/>
                        </a:lnSpc>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Susan </a:t>
                      </a:r>
                      <a:r>
                        <a:rPr b="1" i="0" lang="en-US" sz="2000" u="none" cap="none" strike="noStrike">
                          <a:latin typeface="Cambria"/>
                          <a:ea typeface="Cambria"/>
                          <a:cs typeface="Cambria"/>
                          <a:sym typeface="Cambria"/>
                        </a:rPr>
                        <a:t>raised </a:t>
                      </a:r>
                      <a:r>
                        <a:rPr b="0" i="0" lang="en-US" sz="2000" u="none" cap="none" strike="noStrike">
                          <a:latin typeface="Cambria"/>
                          <a:ea typeface="Cambria"/>
                          <a:cs typeface="Cambria"/>
                          <a:sym typeface="Cambria"/>
                        </a:rPr>
                        <a:t>her hand </a:t>
                      </a:r>
                      <a:r>
                        <a:rPr b="0" i="1" lang="en-US" sz="2000" u="none" cap="none" strike="noStrike">
                          <a:highlight>
                            <a:srgbClr val="FFFF00"/>
                          </a:highlight>
                          <a:latin typeface="Cambria"/>
                          <a:ea typeface="Cambria"/>
                          <a:cs typeface="Cambria"/>
                          <a:sym typeface="Cambria"/>
                        </a:rPr>
                        <a:t>and</a:t>
                      </a:r>
                      <a:r>
                        <a:rPr b="0" i="0" lang="en-US" sz="2000" u="none" cap="none" strike="noStrike">
                          <a:latin typeface="Cambria"/>
                          <a:ea typeface="Cambria"/>
                          <a:cs typeface="Cambria"/>
                          <a:sym typeface="Cambria"/>
                        </a:rPr>
                        <a:t> </a:t>
                      </a:r>
                      <a:r>
                        <a:rPr b="1" i="0" lang="en-US" sz="2000" u="none" cap="none" strike="noStrike">
                          <a:latin typeface="Cambria"/>
                          <a:ea typeface="Cambria"/>
                          <a:cs typeface="Cambria"/>
                          <a:sym typeface="Cambria"/>
                        </a:rPr>
                        <a:t>snapped </a:t>
                      </a:r>
                      <a:r>
                        <a:rPr b="0" i="0" lang="en-US" sz="2000" u="none" cap="none" strike="noStrike">
                          <a:latin typeface="Cambria"/>
                          <a:ea typeface="Cambria"/>
                          <a:cs typeface="Cambria"/>
                          <a:sym typeface="Cambria"/>
                        </a:rPr>
                        <a:t>her fingers.</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Clr>
                          <a:schemeClr val="dk1"/>
                        </a:buClr>
                        <a:buSzPts val="2000"/>
                        <a:buFont typeface="Cambria"/>
                        <a:buNone/>
                      </a:pPr>
                      <a:r>
                        <a:rPr b="1" i="0" lang="en-US" sz="2000" u="none" cap="none" strike="noStrike">
                          <a:latin typeface="Cambria"/>
                          <a:ea typeface="Cambria"/>
                          <a:cs typeface="Cambria"/>
                          <a:sym typeface="Cambria"/>
                        </a:rPr>
                        <a:t>verb + </a:t>
                      </a:r>
                      <a:r>
                        <a:rPr b="0" i="1" lang="en-US" sz="2000" u="none" cap="none" strike="noStrike">
                          <a:highlight>
                            <a:srgbClr val="FFFF00"/>
                          </a:highlight>
                          <a:latin typeface="Cambria"/>
                          <a:ea typeface="Cambria"/>
                          <a:cs typeface="Cambria"/>
                          <a:sym typeface="Cambria"/>
                        </a:rPr>
                        <a:t>and</a:t>
                      </a:r>
                      <a:r>
                        <a:rPr b="0" i="1" lang="en-US" sz="2000" u="none" cap="none" strike="noStrike">
                          <a:latin typeface="Cambria"/>
                          <a:ea typeface="Cambria"/>
                          <a:cs typeface="Cambria"/>
                          <a:sym typeface="Cambria"/>
                        </a:rPr>
                        <a:t> </a:t>
                      </a:r>
                      <a:r>
                        <a:rPr b="1" i="0" lang="en-US" sz="2000" u="none" cap="none" strike="noStrike">
                          <a:latin typeface="Cambria"/>
                          <a:ea typeface="Cambria"/>
                          <a:cs typeface="Cambria"/>
                          <a:sym typeface="Cambria"/>
                        </a:rPr>
                        <a:t>+ verb</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44025">
                <a:tc>
                  <a:txBody>
                    <a:bodyPr/>
                    <a:lstStyle/>
                    <a:p>
                      <a:pPr indent="0" lvl="0" marL="0" marR="0" rtl="0" algn="l">
                        <a:lnSpc>
                          <a:spcPct val="115000"/>
                        </a:lnSpc>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He </a:t>
                      </a:r>
                      <a:r>
                        <a:rPr b="1" i="0" lang="en-US" sz="2000" u="none" cap="none" strike="noStrike">
                          <a:latin typeface="Cambria"/>
                          <a:ea typeface="Cambria"/>
                          <a:cs typeface="Cambria"/>
                          <a:sym typeface="Cambria"/>
                        </a:rPr>
                        <a:t>is waving </a:t>
                      </a:r>
                      <a:r>
                        <a:rPr b="0" i="0" lang="en-US" sz="2000" u="none" cap="none" strike="noStrike">
                          <a:latin typeface="Cambria"/>
                          <a:ea typeface="Cambria"/>
                          <a:cs typeface="Cambria"/>
                          <a:sym typeface="Cambria"/>
                        </a:rPr>
                        <a:t>his arms </a:t>
                      </a:r>
                      <a:r>
                        <a:rPr b="0" i="1" lang="en-US" sz="2000" u="none" cap="none" strike="noStrike">
                          <a:highlight>
                            <a:srgbClr val="FFFF00"/>
                          </a:highlight>
                          <a:latin typeface="Cambria"/>
                          <a:ea typeface="Cambria"/>
                          <a:cs typeface="Cambria"/>
                          <a:sym typeface="Cambria"/>
                        </a:rPr>
                        <a:t>and</a:t>
                      </a:r>
                      <a:r>
                        <a:rPr b="0" i="0" lang="en-US" sz="2000" u="none" cap="none" strike="noStrike">
                          <a:latin typeface="Cambria"/>
                          <a:ea typeface="Cambria"/>
                          <a:cs typeface="Cambria"/>
                          <a:sym typeface="Cambria"/>
                        </a:rPr>
                        <a:t> </a:t>
                      </a:r>
                      <a:r>
                        <a:rPr b="1" i="0" lang="en-US" sz="2000" u="none" cap="none" strike="noStrike">
                          <a:latin typeface="Cambria"/>
                          <a:ea typeface="Cambria"/>
                          <a:cs typeface="Cambria"/>
                          <a:sym typeface="Cambria"/>
                        </a:rPr>
                        <a:t>(is) shouting </a:t>
                      </a:r>
                      <a:r>
                        <a:rPr b="0" i="0" lang="en-US" sz="2000" u="none" cap="none" strike="noStrike">
                          <a:latin typeface="Cambria"/>
                          <a:ea typeface="Cambria"/>
                          <a:cs typeface="Cambria"/>
                          <a:sym typeface="Cambria"/>
                        </a:rPr>
                        <a:t>at us.</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Clr>
                          <a:schemeClr val="dk1"/>
                        </a:buClr>
                        <a:buSzPts val="2000"/>
                        <a:buFont typeface="Cambria"/>
                        <a:buNone/>
                      </a:pPr>
                      <a:r>
                        <a:rPr b="1" i="0" lang="en-US" sz="2000" u="none" cap="none" strike="noStrike">
                          <a:latin typeface="Cambria"/>
                          <a:ea typeface="Cambria"/>
                          <a:cs typeface="Cambria"/>
                          <a:sym typeface="Cambria"/>
                        </a:rPr>
                        <a:t>verb + </a:t>
                      </a:r>
                      <a:r>
                        <a:rPr b="0" i="1" lang="en-US" sz="2000" u="none" cap="none" strike="noStrike">
                          <a:highlight>
                            <a:srgbClr val="FFFF00"/>
                          </a:highlight>
                          <a:latin typeface="Cambria"/>
                          <a:ea typeface="Cambria"/>
                          <a:cs typeface="Cambria"/>
                          <a:sym typeface="Cambria"/>
                        </a:rPr>
                        <a:t>and</a:t>
                      </a:r>
                      <a:r>
                        <a:rPr b="0" i="1" lang="en-US" sz="2000" u="none" cap="none" strike="noStrike">
                          <a:latin typeface="Cambria"/>
                          <a:ea typeface="Cambria"/>
                          <a:cs typeface="Cambria"/>
                          <a:sym typeface="Cambria"/>
                        </a:rPr>
                        <a:t> </a:t>
                      </a:r>
                      <a:r>
                        <a:rPr b="1" i="0" lang="en-US" sz="2000" u="none" cap="none" strike="noStrike">
                          <a:latin typeface="Cambria"/>
                          <a:ea typeface="Cambria"/>
                          <a:cs typeface="Cambria"/>
                          <a:sym typeface="Cambria"/>
                        </a:rPr>
                        <a:t>+ verb</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639500">
                <a:tc gridSpan="2">
                  <a:txBody>
                    <a:bodyPr/>
                    <a:lstStyle/>
                    <a:p>
                      <a:pPr indent="0" lvl="0" marL="0" marR="0" rtl="0" algn="l">
                        <a:lnSpc>
                          <a:spcPct val="115000"/>
                        </a:lnSpc>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Note: The second auxiliary may be omitted if it is the same as the first auxiliary.</a:t>
                      </a:r>
                      <a:endParaRPr b="0" i="0" sz="2000" u="none" cap="none" strike="noStrike">
                        <a:latin typeface="Arial"/>
                        <a:ea typeface="Arial"/>
                        <a:cs typeface="Arial"/>
                        <a:sym typeface="Arial"/>
                      </a:endParaRPr>
                    </a:p>
                  </a:txBody>
                  <a:tcPr marT="53300" marB="53300" marR="106575" marL="106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r>
              <a:tr h="544025">
                <a:tc>
                  <a:txBody>
                    <a:bodyPr/>
                    <a:lstStyle/>
                    <a:p>
                      <a:pPr indent="0" lvl="0" marL="0" marR="0" rtl="0" algn="l">
                        <a:lnSpc>
                          <a:spcPct val="115000"/>
                        </a:lnSpc>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These shoes are </a:t>
                      </a:r>
                      <a:r>
                        <a:rPr b="1" i="0" lang="en-US" sz="2000" u="none" cap="none" strike="noStrike">
                          <a:latin typeface="Cambria"/>
                          <a:ea typeface="Cambria"/>
                          <a:cs typeface="Cambria"/>
                          <a:sym typeface="Cambria"/>
                        </a:rPr>
                        <a:t>old</a:t>
                      </a:r>
                      <a:r>
                        <a:rPr b="0" i="0" lang="en-US" sz="2000" u="none" cap="none" strike="noStrike">
                          <a:latin typeface="Cambria"/>
                          <a:ea typeface="Cambria"/>
                          <a:cs typeface="Cambria"/>
                          <a:sym typeface="Cambria"/>
                        </a:rPr>
                        <a:t> </a:t>
                      </a:r>
                      <a:r>
                        <a:rPr b="0" i="1" lang="en-US" sz="2000" u="none" cap="none" strike="noStrike">
                          <a:highlight>
                            <a:srgbClr val="FFFF00"/>
                          </a:highlight>
                          <a:latin typeface="Cambria"/>
                          <a:ea typeface="Cambria"/>
                          <a:cs typeface="Cambria"/>
                          <a:sym typeface="Cambria"/>
                        </a:rPr>
                        <a:t>but</a:t>
                      </a:r>
                      <a:r>
                        <a:rPr b="0" i="0" lang="en-US" sz="2000" u="none" cap="none" strike="noStrike">
                          <a:latin typeface="Cambria"/>
                          <a:ea typeface="Cambria"/>
                          <a:cs typeface="Cambria"/>
                          <a:sym typeface="Cambria"/>
                        </a:rPr>
                        <a:t> </a:t>
                      </a:r>
                      <a:r>
                        <a:rPr b="1" i="0" lang="en-US" sz="2000" u="none" cap="none" strike="noStrike">
                          <a:latin typeface="Cambria"/>
                          <a:ea typeface="Cambria"/>
                          <a:cs typeface="Cambria"/>
                          <a:sym typeface="Cambria"/>
                        </a:rPr>
                        <a:t>comfortable.</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Clr>
                          <a:schemeClr val="dk1"/>
                        </a:buClr>
                        <a:buSzPts val="2000"/>
                        <a:buFont typeface="Cambria"/>
                        <a:buNone/>
                      </a:pPr>
                      <a:r>
                        <a:rPr b="1" i="0" lang="en-US" sz="2000" u="none" cap="none" strike="noStrike">
                          <a:latin typeface="Cambria"/>
                          <a:ea typeface="Cambria"/>
                          <a:cs typeface="Cambria"/>
                          <a:sym typeface="Cambria"/>
                        </a:rPr>
                        <a:t>adjective + </a:t>
                      </a:r>
                      <a:r>
                        <a:rPr b="0" i="1" lang="en-US" sz="2000" u="none" cap="none" strike="noStrike">
                          <a:highlight>
                            <a:srgbClr val="FFFF00"/>
                          </a:highlight>
                          <a:latin typeface="Cambria"/>
                          <a:ea typeface="Cambria"/>
                          <a:cs typeface="Cambria"/>
                          <a:sym typeface="Cambria"/>
                        </a:rPr>
                        <a:t>but</a:t>
                      </a:r>
                      <a:r>
                        <a:rPr b="0" i="1" lang="en-US" sz="2000" u="none" cap="none" strike="noStrike">
                          <a:latin typeface="Cambria"/>
                          <a:ea typeface="Cambria"/>
                          <a:cs typeface="Cambria"/>
                          <a:sym typeface="Cambria"/>
                        </a:rPr>
                        <a:t> </a:t>
                      </a:r>
                      <a:r>
                        <a:rPr b="1" i="0" lang="en-US" sz="2000" u="none" cap="none" strike="noStrike">
                          <a:latin typeface="Cambria"/>
                          <a:ea typeface="Cambria"/>
                          <a:cs typeface="Cambria"/>
                          <a:sym typeface="Cambria"/>
                        </a:rPr>
                        <a:t>+ adjective</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544025">
                <a:tc>
                  <a:txBody>
                    <a:bodyPr/>
                    <a:lstStyle/>
                    <a:p>
                      <a:pPr indent="0" lvl="0" marL="0" marR="0" rtl="0" algn="l">
                        <a:lnSpc>
                          <a:spcPct val="115000"/>
                        </a:lnSpc>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He wants </a:t>
                      </a:r>
                      <a:r>
                        <a:rPr b="1" i="0" lang="en-US" sz="2000" u="none" cap="none" strike="noStrike">
                          <a:latin typeface="Cambria"/>
                          <a:ea typeface="Cambria"/>
                          <a:cs typeface="Cambria"/>
                          <a:sym typeface="Cambria"/>
                        </a:rPr>
                        <a:t>to watch</a:t>
                      </a:r>
                      <a:r>
                        <a:rPr b="0" i="0" lang="en-US" sz="2000" u="none" cap="none" strike="noStrike">
                          <a:latin typeface="Cambria"/>
                          <a:ea typeface="Cambria"/>
                          <a:cs typeface="Cambria"/>
                          <a:sym typeface="Cambria"/>
                        </a:rPr>
                        <a:t> TV</a:t>
                      </a:r>
                      <a:r>
                        <a:rPr b="0" i="1" lang="en-US" sz="2000" u="none" cap="none" strike="noStrike">
                          <a:latin typeface="Cambria"/>
                          <a:ea typeface="Cambria"/>
                          <a:cs typeface="Cambria"/>
                          <a:sym typeface="Cambria"/>
                        </a:rPr>
                        <a:t> </a:t>
                      </a:r>
                      <a:r>
                        <a:rPr b="0" i="1" lang="en-US" sz="2000" u="none" cap="none" strike="noStrike">
                          <a:highlight>
                            <a:srgbClr val="FFFF00"/>
                          </a:highlight>
                          <a:latin typeface="Cambria"/>
                          <a:ea typeface="Cambria"/>
                          <a:cs typeface="Cambria"/>
                          <a:sym typeface="Cambria"/>
                        </a:rPr>
                        <a:t>or</a:t>
                      </a:r>
                      <a:r>
                        <a:rPr b="0" i="0" lang="en-US" sz="2000" u="none" cap="none" strike="noStrike">
                          <a:latin typeface="Cambria"/>
                          <a:ea typeface="Cambria"/>
                          <a:cs typeface="Cambria"/>
                          <a:sym typeface="Cambria"/>
                        </a:rPr>
                        <a:t> </a:t>
                      </a:r>
                      <a:r>
                        <a:rPr b="1" i="0" lang="en-US" sz="2000" u="none" cap="none" strike="noStrike">
                          <a:latin typeface="Cambria"/>
                          <a:ea typeface="Cambria"/>
                          <a:cs typeface="Cambria"/>
                          <a:sym typeface="Cambria"/>
                        </a:rPr>
                        <a:t>(to) listen </a:t>
                      </a:r>
                      <a:r>
                        <a:rPr b="0" i="0" lang="en-US" sz="2000" u="none" cap="none" strike="noStrike">
                          <a:latin typeface="Cambria"/>
                          <a:ea typeface="Cambria"/>
                          <a:cs typeface="Cambria"/>
                          <a:sym typeface="Cambria"/>
                        </a:rPr>
                        <a:t>to some music.</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ctr">
                        <a:lnSpc>
                          <a:spcPct val="115000"/>
                        </a:lnSpc>
                        <a:spcBef>
                          <a:spcPts val="0"/>
                        </a:spcBef>
                        <a:spcAft>
                          <a:spcPts val="0"/>
                        </a:spcAft>
                        <a:buClr>
                          <a:schemeClr val="dk1"/>
                        </a:buClr>
                        <a:buSzPts val="2000"/>
                        <a:buFont typeface="Cambria"/>
                        <a:buNone/>
                      </a:pPr>
                      <a:r>
                        <a:rPr b="1" i="0" lang="en-US" sz="2000" u="none" cap="none" strike="noStrike">
                          <a:latin typeface="Cambria"/>
                          <a:ea typeface="Cambria"/>
                          <a:cs typeface="Cambria"/>
                          <a:sym typeface="Cambria"/>
                        </a:rPr>
                        <a:t>infinitive + </a:t>
                      </a:r>
                      <a:r>
                        <a:rPr b="0" i="1" lang="en-US" sz="2000" u="none" cap="none" strike="noStrike">
                          <a:highlight>
                            <a:srgbClr val="FFFF00"/>
                          </a:highlight>
                          <a:latin typeface="Cambria"/>
                          <a:ea typeface="Cambria"/>
                          <a:cs typeface="Cambria"/>
                          <a:sym typeface="Cambria"/>
                        </a:rPr>
                        <a:t>or</a:t>
                      </a:r>
                      <a:r>
                        <a:rPr b="1" i="0" lang="en-US" sz="2000" u="none" cap="none" strike="noStrike">
                          <a:latin typeface="Cambria"/>
                          <a:ea typeface="Cambria"/>
                          <a:cs typeface="Cambria"/>
                          <a:sym typeface="Cambria"/>
                        </a:rPr>
                        <a:t> + infinitive</a:t>
                      </a:r>
                      <a:endParaRPr b="0" i="0" sz="2000" u="none" cap="none" strike="noStrike">
                        <a:latin typeface="Arial"/>
                        <a:ea typeface="Arial"/>
                        <a:cs typeface="Arial"/>
                        <a:sym typeface="Arial"/>
                      </a:endParaRPr>
                    </a:p>
                  </a:txBody>
                  <a:tcPr marT="11100" marB="0" marR="79950" marL="799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394350">
                <a:tc gridSpan="2">
                  <a:txBody>
                    <a:bodyPr/>
                    <a:lstStyle/>
                    <a:p>
                      <a:pPr indent="0" lvl="0" marL="0" marR="0" rtl="0" algn="l">
                        <a:lnSpc>
                          <a:spcPct val="115000"/>
                        </a:lnSpc>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Note: The second ‘to’ is usually omitted.</a:t>
                      </a:r>
                      <a:endParaRPr b="0" i="0" sz="2000" u="none" cap="none" strike="noStrike">
                        <a:latin typeface="Arial"/>
                        <a:ea typeface="Arial"/>
                        <a:cs typeface="Arial"/>
                        <a:sym typeface="Arial"/>
                      </a:endParaRPr>
                    </a:p>
                  </a:txBody>
                  <a:tcPr marT="53300" marB="53300" marR="106575" marL="10657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hMerge="1"/>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6" name="Shape 206"/>
        <p:cNvGrpSpPr/>
        <p:nvPr/>
      </p:nvGrpSpPr>
      <p:grpSpPr>
        <a:xfrm>
          <a:off x="0" y="0"/>
          <a:ext cx="0" cy="0"/>
          <a:chOff x="0" y="0"/>
          <a:chExt cx="0" cy="0"/>
        </a:xfrm>
      </p:grpSpPr>
      <p:sp>
        <p:nvSpPr>
          <p:cNvPr id="207" name="Google Shape;207;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8" name="Google Shape;208;p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9" name="Google Shape;209;p9"/>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2"/>
              </a:solidFill>
              <a:latin typeface="Arial"/>
              <a:ea typeface="Arial"/>
              <a:cs typeface="Arial"/>
              <a:sym typeface="Arial"/>
            </a:endParaRPr>
          </a:p>
        </p:txBody>
      </p:sp>
      <p:sp>
        <p:nvSpPr>
          <p:cNvPr id="210" name="Google Shape;210;p9"/>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1" name="Google Shape;211;p9"/>
          <p:cNvSpPr/>
          <p:nvPr/>
        </p:nvSpPr>
        <p:spPr>
          <a:xfrm flipH="1" rot="-4412853">
            <a:off x="4911245" y="2308127"/>
            <a:ext cx="605455" cy="1702218"/>
          </a:xfrm>
          <a:prstGeom prst="arc">
            <a:avLst>
              <a:gd fmla="val 16788381" name="adj1"/>
              <a:gd fmla="val 486111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Arial"/>
              <a:ea typeface="Arial"/>
              <a:cs typeface="Arial"/>
              <a:sym typeface="Arial"/>
            </a:endParaRPr>
          </a:p>
        </p:txBody>
      </p:sp>
      <p:sp>
        <p:nvSpPr>
          <p:cNvPr id="212" name="Google Shape;212;p9"/>
          <p:cNvSpPr txBox="1"/>
          <p:nvPr/>
        </p:nvSpPr>
        <p:spPr>
          <a:xfrm>
            <a:off x="5876265" y="3233128"/>
            <a:ext cx="5341851"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100" u="none" cap="none" strike="noStrike">
                <a:solidFill>
                  <a:schemeClr val="dk1"/>
                </a:solidFill>
                <a:latin typeface="Arial"/>
                <a:ea typeface="Arial"/>
                <a:cs typeface="Arial"/>
                <a:sym typeface="Arial"/>
              </a:rPr>
              <a:t>It uses the same word of “</a:t>
            </a:r>
            <a:r>
              <a:rPr b="0" i="1" lang="en-US" sz="2100" u="none" cap="none" strike="noStrike">
                <a:solidFill>
                  <a:schemeClr val="dk1"/>
                </a:solidFill>
                <a:latin typeface="Arial"/>
                <a:ea typeface="Arial"/>
                <a:cs typeface="Arial"/>
                <a:sym typeface="Arial"/>
              </a:rPr>
              <a:t>we</a:t>
            </a:r>
            <a:r>
              <a:rPr b="0" i="0" lang="en-US" sz="2100" u="none" cap="none" strike="noStrike">
                <a:solidFill>
                  <a:schemeClr val="dk1"/>
                </a:solidFill>
                <a:latin typeface="Arial"/>
                <a:ea typeface="Arial"/>
                <a:cs typeface="Arial"/>
                <a:sym typeface="Arial"/>
              </a:rPr>
              <a:t>” as the first sentence.</a:t>
            </a:r>
            <a:endParaRPr/>
          </a:p>
        </p:txBody>
      </p:sp>
      <p:sp>
        <p:nvSpPr>
          <p:cNvPr id="213" name="Google Shape;213;p9"/>
          <p:cNvSpPr txBox="1"/>
          <p:nvPr/>
        </p:nvSpPr>
        <p:spPr>
          <a:xfrm>
            <a:off x="493711" y="1206848"/>
            <a:ext cx="11244520" cy="1117833"/>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marR="0" rtl="0" algn="l">
              <a:lnSpc>
                <a:spcPct val="100000"/>
              </a:lnSpc>
              <a:spcBef>
                <a:spcPts val="0"/>
              </a:spcBef>
              <a:spcAft>
                <a:spcPts val="0"/>
              </a:spcAft>
              <a:buClr>
                <a:schemeClr val="dk1"/>
              </a:buClr>
              <a:buSzPct val="100000"/>
              <a:buFont typeface="NTR"/>
              <a:buNone/>
            </a:pPr>
            <a:r>
              <a:rPr b="1" i="0" lang="en-US" sz="2000" u="none">
                <a:solidFill>
                  <a:schemeClr val="dk1"/>
                </a:solidFill>
                <a:latin typeface="Cambria"/>
                <a:ea typeface="Cambria"/>
                <a:cs typeface="Cambria"/>
                <a:sym typeface="Cambria"/>
              </a:rPr>
              <a:t>And</a:t>
            </a:r>
            <a:endParaRPr b="1" i="0" sz="2000" u="none">
              <a:solidFill>
                <a:schemeClr val="dk1"/>
              </a:solidFill>
              <a:latin typeface="Cambria"/>
              <a:ea typeface="Cambria"/>
              <a:cs typeface="Cambria"/>
              <a:sym typeface="Cambria"/>
            </a:endParaRPr>
          </a:p>
          <a:p>
            <a:pPr indent="-228600" lvl="0" marL="228600" marR="0" rtl="0" algn="just">
              <a:lnSpc>
                <a:spcPct val="100000"/>
              </a:lnSpc>
              <a:spcBef>
                <a:spcPts val="1000"/>
              </a:spcBef>
              <a:spcAft>
                <a:spcPts val="0"/>
              </a:spcAft>
              <a:buClr>
                <a:schemeClr val="dk1"/>
              </a:buClr>
              <a:buSzPct val="100000"/>
              <a:buFont typeface="NTR"/>
              <a:buChar char="–"/>
            </a:pPr>
            <a:r>
              <a:rPr b="0" i="0" lang="en-US" sz="2400" u="none">
                <a:solidFill>
                  <a:schemeClr val="dk1"/>
                </a:solidFill>
                <a:latin typeface="Arial"/>
                <a:ea typeface="Arial"/>
                <a:cs typeface="Arial"/>
                <a:sym typeface="Arial"/>
              </a:rPr>
              <a:t>Used to join two sentences together in order to avoid repeating words that appear in both, and to link ideas. </a:t>
            </a:r>
            <a:endParaRPr/>
          </a:p>
        </p:txBody>
      </p:sp>
      <p:sp>
        <p:nvSpPr>
          <p:cNvPr id="214" name="Google Shape;214;p9"/>
          <p:cNvSpPr/>
          <p:nvPr/>
        </p:nvSpPr>
        <p:spPr>
          <a:xfrm>
            <a:off x="1382306" y="2418050"/>
            <a:ext cx="6730651" cy="688086"/>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520700" marR="0" rtl="0" algn="just">
              <a:spcBef>
                <a:spcPts val="0"/>
              </a:spcBef>
              <a:spcAft>
                <a:spcPts val="0"/>
              </a:spcAft>
              <a:buNone/>
            </a:pPr>
            <a:r>
              <a:rPr lang="en-US" sz="2400">
                <a:solidFill>
                  <a:schemeClr val="lt1"/>
                </a:solidFill>
                <a:latin typeface="Arial"/>
                <a:ea typeface="Arial"/>
                <a:cs typeface="Arial"/>
                <a:sym typeface="Arial"/>
              </a:rPr>
              <a:t>We make flyers. We post on social media</a:t>
            </a:r>
            <a:endParaRPr sz="2100">
              <a:solidFill>
                <a:schemeClr val="lt1"/>
              </a:solidFill>
              <a:latin typeface="Cambria"/>
              <a:ea typeface="Cambria"/>
              <a:cs typeface="Cambria"/>
              <a:sym typeface="Cambria"/>
            </a:endParaRPr>
          </a:p>
        </p:txBody>
      </p:sp>
      <p:sp>
        <p:nvSpPr>
          <p:cNvPr id="215" name="Google Shape;215;p9"/>
          <p:cNvSpPr/>
          <p:nvPr/>
        </p:nvSpPr>
        <p:spPr>
          <a:xfrm>
            <a:off x="441975" y="4754252"/>
            <a:ext cx="6537049" cy="74295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520700" marR="0" rtl="0" algn="just">
              <a:spcBef>
                <a:spcPts val="0"/>
              </a:spcBef>
              <a:spcAft>
                <a:spcPts val="0"/>
              </a:spcAft>
              <a:buNone/>
            </a:pPr>
            <a:r>
              <a:rPr lang="en-US" sz="2400">
                <a:solidFill>
                  <a:schemeClr val="lt1"/>
                </a:solidFill>
                <a:latin typeface="Arial"/>
                <a:ea typeface="Arial"/>
                <a:cs typeface="Arial"/>
                <a:sym typeface="Arial"/>
              </a:rPr>
              <a:t>We make flyers </a:t>
            </a:r>
            <a:r>
              <a:rPr b="1" lang="en-US" sz="2400">
                <a:solidFill>
                  <a:srgbClr val="FFFF00"/>
                </a:solidFill>
                <a:latin typeface="Arial"/>
                <a:ea typeface="Arial"/>
                <a:cs typeface="Arial"/>
                <a:sym typeface="Arial"/>
              </a:rPr>
              <a:t>and</a:t>
            </a:r>
            <a:r>
              <a:rPr lang="en-US" sz="2400">
                <a:solidFill>
                  <a:schemeClr val="lt1"/>
                </a:solidFill>
                <a:latin typeface="Arial"/>
                <a:ea typeface="Arial"/>
                <a:cs typeface="Arial"/>
                <a:sym typeface="Arial"/>
              </a:rPr>
              <a:t> post on social media.</a:t>
            </a:r>
            <a:endParaRPr sz="2400">
              <a:solidFill>
                <a:schemeClr val="lt1"/>
              </a:solidFill>
              <a:latin typeface="Cambria"/>
              <a:ea typeface="Cambria"/>
              <a:cs typeface="Cambria"/>
              <a:sym typeface="Cambria"/>
            </a:endParaRPr>
          </a:p>
        </p:txBody>
      </p:sp>
      <p:sp>
        <p:nvSpPr>
          <p:cNvPr id="216" name="Google Shape;216;p9"/>
          <p:cNvSpPr/>
          <p:nvPr/>
        </p:nvSpPr>
        <p:spPr>
          <a:xfrm rot="-5400000">
            <a:off x="4508565" y="2785251"/>
            <a:ext cx="76200" cy="424800"/>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217" name="Google Shape;217;p9"/>
          <p:cNvSpPr/>
          <p:nvPr/>
        </p:nvSpPr>
        <p:spPr>
          <a:xfrm>
            <a:off x="4821284" y="3778848"/>
            <a:ext cx="1150891" cy="736002"/>
          </a:xfrm>
          <a:prstGeom prst="downArrow">
            <a:avLst>
              <a:gd fmla="val 50000" name="adj1"/>
              <a:gd fmla="val 50000" name="adj2"/>
            </a:avLst>
          </a:prstGeom>
          <a:solidFill>
            <a:srgbClr val="00B0F0"/>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18" name="Google Shape;218;p9"/>
          <p:cNvSpPr/>
          <p:nvPr/>
        </p:nvSpPr>
        <p:spPr>
          <a:xfrm flipH="1" rot="-1480751">
            <a:off x="3462678" y="5154706"/>
            <a:ext cx="561536" cy="1200864"/>
          </a:xfrm>
          <a:prstGeom prst="arc">
            <a:avLst>
              <a:gd fmla="val 16912487" name="adj1"/>
              <a:gd fmla="val 915863"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19" name="Google Shape;219;p9"/>
          <p:cNvSpPr txBox="1"/>
          <p:nvPr/>
        </p:nvSpPr>
        <p:spPr>
          <a:xfrm>
            <a:off x="498448" y="5985865"/>
            <a:ext cx="8860180"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100">
                <a:solidFill>
                  <a:schemeClr val="dk1"/>
                </a:solidFill>
                <a:latin typeface="Arial"/>
                <a:ea typeface="Arial"/>
                <a:cs typeface="Arial"/>
                <a:sym typeface="Arial"/>
              </a:rPr>
              <a:t>The repetitive words may be omitted when joining sentences using “</a:t>
            </a:r>
            <a:r>
              <a:rPr i="1" lang="en-US" sz="2100">
                <a:solidFill>
                  <a:schemeClr val="dk1"/>
                </a:solidFill>
                <a:latin typeface="Arial"/>
                <a:ea typeface="Arial"/>
                <a:cs typeface="Arial"/>
                <a:sym typeface="Arial"/>
              </a:rPr>
              <a:t>and”.</a:t>
            </a:r>
            <a:endParaRPr/>
          </a:p>
        </p:txBody>
      </p:sp>
      <p:sp>
        <p:nvSpPr>
          <p:cNvPr id="220" name="Google Shape;220;p9"/>
          <p:cNvSpPr txBox="1"/>
          <p:nvPr/>
        </p:nvSpPr>
        <p:spPr>
          <a:xfrm>
            <a:off x="4181865" y="187935"/>
            <a:ext cx="7164165" cy="752667"/>
          </a:xfrm>
          <a:prstGeom prst="rect">
            <a:avLst/>
          </a:prstGeom>
          <a:noFill/>
          <a:ln>
            <a:noFill/>
          </a:ln>
        </p:spPr>
        <p:txBody>
          <a:bodyPr anchorCtr="0" anchor="t" bIns="45700" lIns="91425" spcFirstLastPara="1" rIns="91425" wrap="square" tIns="45700">
            <a:normAutofit fontScale="97500"/>
          </a:bodyPr>
          <a:lstStyle/>
          <a:p>
            <a:pPr indent="0" lvl="0" marL="0" marR="0" rtl="0" algn="r">
              <a:lnSpc>
                <a:spcPct val="100000"/>
              </a:lnSpc>
              <a:spcBef>
                <a:spcPts val="0"/>
              </a:spcBef>
              <a:spcAft>
                <a:spcPts val="0"/>
              </a:spcAft>
              <a:buClr>
                <a:schemeClr val="dk1"/>
              </a:buClr>
              <a:buSzPct val="100000"/>
              <a:buFont typeface="Play"/>
              <a:buNone/>
            </a:pPr>
            <a:r>
              <a:rPr b="0" lang="en-US" sz="4400" u="none">
                <a:solidFill>
                  <a:schemeClr val="dk1"/>
                </a:solidFill>
                <a:latin typeface="Play"/>
                <a:ea typeface="Play"/>
                <a:cs typeface="Play"/>
                <a:sym typeface="Play"/>
              </a:rPr>
              <a:t>Coordinating Conjunctions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6"/>
                                        </p:tgtEl>
                                        <p:attrNameLst>
                                          <p:attrName>style.visibility</p:attrName>
                                        </p:attrNameLst>
                                      </p:cBhvr>
                                      <p:to>
                                        <p:strVal val="visible"/>
                                      </p:to>
                                    </p:set>
                                    <p:animEffect filter="fade" transition="in">
                                      <p:cBhvr>
                                        <p:cTn dur="200"/>
                                        <p:tgtEl>
                                          <p:spTgt spid="2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1"/>
                                        </p:tgtEl>
                                        <p:attrNameLst>
                                          <p:attrName>style.visibility</p:attrName>
                                        </p:attrNameLst>
                                      </p:cBhvr>
                                      <p:to>
                                        <p:strVal val="visible"/>
                                      </p:to>
                                    </p:set>
                                    <p:animEffect filter="fade" transition="in">
                                      <p:cBhvr>
                                        <p:cTn dur="200"/>
                                        <p:tgtEl>
                                          <p:spTgt spid="21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500"/>
                                        <p:tgtEl>
                                          <p:spTgt spid="21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7"/>
                                        </p:tgtEl>
                                        <p:attrNameLst>
                                          <p:attrName>style.visibility</p:attrName>
                                        </p:attrNameLst>
                                      </p:cBhvr>
                                      <p:to>
                                        <p:strVal val="visible"/>
                                      </p:to>
                                    </p:set>
                                    <p:animEffect filter="fade" transition="in">
                                      <p:cBhvr>
                                        <p:cTn dur="200"/>
                                        <p:tgtEl>
                                          <p:spTgt spid="2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5"/>
                                        </p:tgtEl>
                                        <p:attrNameLst>
                                          <p:attrName>style.visibility</p:attrName>
                                        </p:attrNameLst>
                                      </p:cBhvr>
                                      <p:to>
                                        <p:strVal val="visible"/>
                                      </p:to>
                                    </p:set>
                                    <p:animEffect filter="fade" transition="in">
                                      <p:cBhvr>
                                        <p:cTn dur="200"/>
                                        <p:tgtEl>
                                          <p:spTgt spid="21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8"/>
                                        </p:tgtEl>
                                        <p:attrNameLst>
                                          <p:attrName>style.visibility</p:attrName>
                                        </p:attrNameLst>
                                      </p:cBhvr>
                                      <p:to>
                                        <p:strVal val="visible"/>
                                      </p:to>
                                    </p:set>
                                    <p:animEffect filter="fade" transition="in">
                                      <p:cBhvr>
                                        <p:cTn dur="200"/>
                                        <p:tgtEl>
                                          <p:spTgt spid="21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1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4" name="Shape 224"/>
        <p:cNvGrpSpPr/>
        <p:nvPr/>
      </p:nvGrpSpPr>
      <p:grpSpPr>
        <a:xfrm>
          <a:off x="0" y="0"/>
          <a:ext cx="0" cy="0"/>
          <a:chOff x="0" y="0"/>
          <a:chExt cx="0" cy="0"/>
        </a:xfrm>
      </p:grpSpPr>
      <p:sp>
        <p:nvSpPr>
          <p:cNvPr id="225" name="Google Shape;225;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6" name="Google Shape;226;p10"/>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7" name="Google Shape;227;p10"/>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228" name="Google Shape;228;p10"/>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29" name="Google Shape;229;p10"/>
          <p:cNvSpPr/>
          <p:nvPr/>
        </p:nvSpPr>
        <p:spPr>
          <a:xfrm rot="4371357">
            <a:off x="5285988" y="3014524"/>
            <a:ext cx="1164349" cy="2010165"/>
          </a:xfrm>
          <a:prstGeom prst="arc">
            <a:avLst>
              <a:gd fmla="val 16788381" name="adj1"/>
              <a:gd fmla="val 379851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30" name="Google Shape;230;p10"/>
          <p:cNvSpPr txBox="1"/>
          <p:nvPr/>
        </p:nvSpPr>
        <p:spPr>
          <a:xfrm>
            <a:off x="775924" y="4173307"/>
            <a:ext cx="4348829"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100">
                <a:solidFill>
                  <a:srgbClr val="21211E"/>
                </a:solidFill>
                <a:latin typeface="Arial"/>
                <a:ea typeface="Arial"/>
                <a:cs typeface="Arial"/>
                <a:sym typeface="Arial"/>
              </a:rPr>
              <a:t>This comma is replacing “</a:t>
            </a:r>
            <a:r>
              <a:rPr i="1" lang="en-US" sz="2100">
                <a:solidFill>
                  <a:srgbClr val="21211E"/>
                </a:solidFill>
                <a:latin typeface="Arial"/>
                <a:ea typeface="Arial"/>
                <a:cs typeface="Arial"/>
                <a:sym typeface="Arial"/>
              </a:rPr>
              <a:t>and”</a:t>
            </a:r>
            <a:r>
              <a:rPr lang="en-US" sz="2100">
                <a:solidFill>
                  <a:srgbClr val="21211E"/>
                </a:solidFill>
                <a:latin typeface="Arial"/>
                <a:ea typeface="Arial"/>
                <a:cs typeface="Arial"/>
                <a:sym typeface="Arial"/>
              </a:rPr>
              <a:t> in the list. </a:t>
            </a:r>
            <a:endParaRPr sz="2100">
              <a:solidFill>
                <a:schemeClr val="dk1"/>
              </a:solidFill>
              <a:latin typeface="Arial"/>
              <a:ea typeface="Arial"/>
              <a:cs typeface="Arial"/>
              <a:sym typeface="Arial"/>
            </a:endParaRPr>
          </a:p>
        </p:txBody>
      </p:sp>
      <p:sp>
        <p:nvSpPr>
          <p:cNvPr id="231" name="Google Shape;231;p10"/>
          <p:cNvSpPr txBox="1"/>
          <p:nvPr/>
        </p:nvSpPr>
        <p:spPr>
          <a:xfrm>
            <a:off x="493711" y="1206848"/>
            <a:ext cx="11244520" cy="1117833"/>
          </a:xfrm>
          <a:prstGeom prst="rect">
            <a:avLst/>
          </a:prstGeom>
          <a:noFill/>
          <a:ln>
            <a:noFill/>
          </a:ln>
        </p:spPr>
        <p:txBody>
          <a:bodyPr anchorCtr="0" anchor="t" bIns="45700" lIns="91425" spcFirstLastPara="1" rIns="91425" wrap="square" tIns="45700">
            <a:normAutofit/>
          </a:bodyPr>
          <a:lstStyle/>
          <a:p>
            <a:pPr indent="-228600" lvl="0" marL="228600" marR="0" rtl="0" algn="l">
              <a:lnSpc>
                <a:spcPct val="100000"/>
              </a:lnSpc>
              <a:spcBef>
                <a:spcPts val="0"/>
              </a:spcBef>
              <a:spcAft>
                <a:spcPts val="0"/>
              </a:spcAft>
              <a:buClr>
                <a:schemeClr val="dk1"/>
              </a:buClr>
              <a:buSzPts val="2000"/>
              <a:buFont typeface="NTR"/>
              <a:buNone/>
            </a:pPr>
            <a:r>
              <a:rPr b="1" i="0" lang="en-US" sz="2000">
                <a:solidFill>
                  <a:schemeClr val="dk1"/>
                </a:solidFill>
                <a:latin typeface="Cambria"/>
                <a:ea typeface="Cambria"/>
                <a:cs typeface="Cambria"/>
                <a:sym typeface="Cambria"/>
              </a:rPr>
              <a:t>And</a:t>
            </a:r>
            <a:endParaRPr b="1" i="0" sz="2000">
              <a:solidFill>
                <a:schemeClr val="dk1"/>
              </a:solidFill>
              <a:latin typeface="Cambria"/>
              <a:ea typeface="Cambria"/>
              <a:cs typeface="Cambria"/>
              <a:sym typeface="Cambria"/>
            </a:endParaRPr>
          </a:p>
          <a:p>
            <a:pPr indent="-228600" lvl="0" marL="228600" marR="0" rtl="0" algn="l">
              <a:lnSpc>
                <a:spcPct val="100000"/>
              </a:lnSpc>
              <a:spcBef>
                <a:spcPts val="1000"/>
              </a:spcBef>
              <a:spcAft>
                <a:spcPts val="0"/>
              </a:spcAft>
              <a:buClr>
                <a:srgbClr val="21211E"/>
              </a:buClr>
              <a:buSzPts val="2200"/>
              <a:buFont typeface="NTR"/>
              <a:buChar char="–"/>
            </a:pPr>
            <a:r>
              <a:rPr b="0" i="0" lang="en-US" sz="2200">
                <a:solidFill>
                  <a:srgbClr val="21211E"/>
                </a:solidFill>
                <a:latin typeface="Arial"/>
                <a:ea typeface="Arial"/>
                <a:cs typeface="Arial"/>
                <a:sym typeface="Arial"/>
              </a:rPr>
              <a:t>For lists of more than two items, a comma can replace “</a:t>
            </a:r>
            <a:r>
              <a:rPr b="0" i="1" lang="en-US" sz="2200">
                <a:solidFill>
                  <a:srgbClr val="21211E"/>
                </a:solidFill>
                <a:latin typeface="Arial"/>
                <a:ea typeface="Arial"/>
                <a:cs typeface="Arial"/>
                <a:sym typeface="Arial"/>
              </a:rPr>
              <a:t>and</a:t>
            </a:r>
            <a:r>
              <a:rPr b="0" i="0" lang="en-US" sz="2200">
                <a:solidFill>
                  <a:srgbClr val="21211E"/>
                </a:solidFill>
                <a:latin typeface="Arial"/>
                <a:ea typeface="Arial"/>
                <a:cs typeface="Arial"/>
                <a:sym typeface="Arial"/>
              </a:rPr>
              <a:t>.” </a:t>
            </a:r>
            <a:endParaRPr b="0" i="0" sz="2200">
              <a:solidFill>
                <a:schemeClr val="dk1"/>
              </a:solidFill>
              <a:latin typeface="Arial"/>
              <a:ea typeface="Arial"/>
              <a:cs typeface="Arial"/>
              <a:sym typeface="Arial"/>
            </a:endParaRPr>
          </a:p>
        </p:txBody>
      </p:sp>
      <p:sp>
        <p:nvSpPr>
          <p:cNvPr id="232" name="Google Shape;232;p10"/>
          <p:cNvSpPr/>
          <p:nvPr/>
        </p:nvSpPr>
        <p:spPr>
          <a:xfrm>
            <a:off x="602191" y="3290327"/>
            <a:ext cx="10062000" cy="688086"/>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44450" marR="0" rtl="0" algn="just">
              <a:spcBef>
                <a:spcPts val="0"/>
              </a:spcBef>
              <a:spcAft>
                <a:spcPts val="0"/>
              </a:spcAft>
              <a:buNone/>
            </a:pPr>
            <a:r>
              <a:rPr lang="en-US" sz="2400">
                <a:solidFill>
                  <a:schemeClr val="lt1"/>
                </a:solidFill>
                <a:latin typeface="Arial"/>
                <a:ea typeface="Arial"/>
                <a:cs typeface="Arial"/>
                <a:sym typeface="Arial"/>
              </a:rPr>
              <a:t>Our facilities including a quiet study areas, a computer lab, </a:t>
            </a:r>
            <a:r>
              <a:rPr b="1" lang="en-US" sz="2400">
                <a:solidFill>
                  <a:srgbClr val="FFFF00"/>
                </a:solidFill>
                <a:latin typeface="Arial"/>
                <a:ea typeface="Arial"/>
                <a:cs typeface="Arial"/>
                <a:sym typeface="Arial"/>
              </a:rPr>
              <a:t>and</a:t>
            </a:r>
            <a:r>
              <a:rPr lang="en-US" sz="2400">
                <a:solidFill>
                  <a:schemeClr val="lt1"/>
                </a:solidFill>
                <a:latin typeface="Arial"/>
                <a:ea typeface="Arial"/>
                <a:cs typeface="Arial"/>
                <a:sym typeface="Arial"/>
              </a:rPr>
              <a:t> a café. </a:t>
            </a:r>
            <a:endParaRPr sz="2100">
              <a:solidFill>
                <a:schemeClr val="lt1"/>
              </a:solidFill>
              <a:latin typeface="Cambria"/>
              <a:ea typeface="Cambria"/>
              <a:cs typeface="Cambria"/>
              <a:sym typeface="Cambria"/>
            </a:endParaRPr>
          </a:p>
        </p:txBody>
      </p:sp>
      <p:sp>
        <p:nvSpPr>
          <p:cNvPr id="233" name="Google Shape;233;p10"/>
          <p:cNvSpPr/>
          <p:nvPr/>
        </p:nvSpPr>
        <p:spPr>
          <a:xfrm rot="3935417">
            <a:off x="6856382" y="3350294"/>
            <a:ext cx="1380085" cy="1937465"/>
          </a:xfrm>
          <a:prstGeom prst="arc">
            <a:avLst>
              <a:gd fmla="val 16912487" name="adj1"/>
              <a:gd fmla="val 915863"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34" name="Google Shape;234;p10"/>
          <p:cNvSpPr/>
          <p:nvPr/>
        </p:nvSpPr>
        <p:spPr>
          <a:xfrm rot="-5400000">
            <a:off x="6407766" y="3693739"/>
            <a:ext cx="96000" cy="256800"/>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235" name="Google Shape;235;p10"/>
          <p:cNvSpPr/>
          <p:nvPr/>
        </p:nvSpPr>
        <p:spPr>
          <a:xfrm rot="-5400000">
            <a:off x="8517392" y="3720413"/>
            <a:ext cx="96000" cy="256800"/>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236" name="Google Shape;236;p10"/>
          <p:cNvSpPr txBox="1"/>
          <p:nvPr/>
        </p:nvSpPr>
        <p:spPr>
          <a:xfrm>
            <a:off x="4266786" y="5072264"/>
            <a:ext cx="4706821"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100">
                <a:solidFill>
                  <a:srgbClr val="21211E"/>
                </a:solidFill>
                <a:latin typeface="Arial"/>
                <a:ea typeface="Arial"/>
                <a:cs typeface="Arial"/>
                <a:sym typeface="Arial"/>
              </a:rPr>
              <a:t>Another comma is used before the “</a:t>
            </a:r>
            <a:r>
              <a:rPr i="1" lang="en-US" sz="2100">
                <a:solidFill>
                  <a:srgbClr val="21211E"/>
                </a:solidFill>
                <a:latin typeface="Arial"/>
                <a:ea typeface="Arial"/>
                <a:cs typeface="Arial"/>
                <a:sym typeface="Arial"/>
              </a:rPr>
              <a:t>and</a:t>
            </a:r>
            <a:r>
              <a:rPr lang="en-US" sz="2100">
                <a:solidFill>
                  <a:srgbClr val="21211E"/>
                </a:solidFill>
                <a:latin typeface="Arial"/>
                <a:ea typeface="Arial"/>
                <a:cs typeface="Arial"/>
                <a:sym typeface="Arial"/>
              </a:rPr>
              <a:t>.”</a:t>
            </a:r>
            <a:endParaRPr sz="2100">
              <a:solidFill>
                <a:schemeClr val="dk1"/>
              </a:solidFill>
              <a:latin typeface="Arial"/>
              <a:ea typeface="Arial"/>
              <a:cs typeface="Arial"/>
              <a:sym typeface="Arial"/>
            </a:endParaRPr>
          </a:p>
        </p:txBody>
      </p:sp>
      <p:sp>
        <p:nvSpPr>
          <p:cNvPr id="237" name="Google Shape;237;p10"/>
          <p:cNvSpPr txBox="1"/>
          <p:nvPr/>
        </p:nvSpPr>
        <p:spPr>
          <a:xfrm>
            <a:off x="3030284" y="2507017"/>
            <a:ext cx="5529241"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100">
                <a:solidFill>
                  <a:srgbClr val="21211E"/>
                </a:solidFill>
                <a:latin typeface="Arial"/>
                <a:ea typeface="Arial"/>
                <a:cs typeface="Arial"/>
                <a:sym typeface="Arial"/>
              </a:rPr>
              <a:t>The “</a:t>
            </a:r>
            <a:r>
              <a:rPr i="1" lang="en-US" sz="2100">
                <a:solidFill>
                  <a:srgbClr val="21211E"/>
                </a:solidFill>
                <a:latin typeface="Arial"/>
                <a:ea typeface="Arial"/>
                <a:cs typeface="Arial"/>
                <a:sym typeface="Arial"/>
              </a:rPr>
              <a:t>and</a:t>
            </a:r>
            <a:r>
              <a:rPr lang="en-US" sz="2100">
                <a:solidFill>
                  <a:srgbClr val="21211E"/>
                </a:solidFill>
                <a:latin typeface="Arial"/>
                <a:ea typeface="Arial"/>
                <a:cs typeface="Arial"/>
                <a:sym typeface="Arial"/>
              </a:rPr>
              <a:t>” is kept between the final two nouns. </a:t>
            </a:r>
            <a:endParaRPr sz="2100">
              <a:solidFill>
                <a:schemeClr val="dk1"/>
              </a:solidFill>
              <a:latin typeface="Arial"/>
              <a:ea typeface="Arial"/>
              <a:cs typeface="Arial"/>
              <a:sym typeface="Arial"/>
            </a:endParaRPr>
          </a:p>
        </p:txBody>
      </p:sp>
      <p:sp>
        <p:nvSpPr>
          <p:cNvPr id="238" name="Google Shape;238;p10"/>
          <p:cNvSpPr/>
          <p:nvPr/>
        </p:nvSpPr>
        <p:spPr>
          <a:xfrm flipH="1" rot="6752564">
            <a:off x="8040926" y="2774119"/>
            <a:ext cx="982996" cy="954672"/>
          </a:xfrm>
          <a:prstGeom prst="arc">
            <a:avLst>
              <a:gd fmla="val 16788381" name="adj1"/>
              <a:gd fmla="val 1510716"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39" name="Google Shape;239;p10"/>
          <p:cNvSpPr/>
          <p:nvPr/>
        </p:nvSpPr>
        <p:spPr>
          <a:xfrm>
            <a:off x="8734902" y="3440239"/>
            <a:ext cx="590400" cy="441000"/>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40" name="Google Shape;240;p10"/>
          <p:cNvSpPr txBox="1"/>
          <p:nvPr/>
        </p:nvSpPr>
        <p:spPr>
          <a:xfrm>
            <a:off x="4206240" y="193637"/>
            <a:ext cx="7164165" cy="752667"/>
          </a:xfrm>
          <a:prstGeom prst="rect">
            <a:avLst/>
          </a:prstGeom>
          <a:noFill/>
          <a:ln>
            <a:noFill/>
          </a:ln>
        </p:spPr>
        <p:txBody>
          <a:bodyPr anchorCtr="0" anchor="t" bIns="45700" lIns="91425" spcFirstLastPara="1" rIns="91425" wrap="square" tIns="45700">
            <a:normAutofit fontScale="97500"/>
          </a:bodyPr>
          <a:lstStyle/>
          <a:p>
            <a:pPr indent="0" lvl="0" marL="0" marR="0" rtl="0" algn="r">
              <a:lnSpc>
                <a:spcPct val="100000"/>
              </a:lnSpc>
              <a:spcBef>
                <a:spcPts val="0"/>
              </a:spcBef>
              <a:spcAft>
                <a:spcPts val="0"/>
              </a:spcAft>
              <a:buClr>
                <a:schemeClr val="dk1"/>
              </a:buClr>
              <a:buSzPct val="100000"/>
              <a:buFont typeface="Play"/>
              <a:buNone/>
            </a:pPr>
            <a:r>
              <a:rPr lang="en-US" sz="4400">
                <a:solidFill>
                  <a:schemeClr val="dk1"/>
                </a:solidFill>
                <a:latin typeface="Play"/>
                <a:ea typeface="Play"/>
                <a:cs typeface="Play"/>
                <a:sym typeface="Play"/>
              </a:rPr>
              <a:t>Coordinating Conjunctions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4"/>
                                        </p:tgtEl>
                                        <p:attrNameLst>
                                          <p:attrName>style.visibility</p:attrName>
                                        </p:attrNameLst>
                                      </p:cBhvr>
                                      <p:to>
                                        <p:strVal val="visible"/>
                                      </p:to>
                                    </p:set>
                                    <p:animEffect filter="fade" transition="in">
                                      <p:cBhvr>
                                        <p:cTn dur="200"/>
                                        <p:tgtEl>
                                          <p:spTgt spid="23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29"/>
                                        </p:tgtEl>
                                        <p:attrNameLst>
                                          <p:attrName>style.visibility</p:attrName>
                                        </p:attrNameLst>
                                      </p:cBhvr>
                                      <p:to>
                                        <p:strVal val="visible"/>
                                      </p:to>
                                    </p:set>
                                    <p:animEffect filter="fade" transition="in">
                                      <p:cBhvr>
                                        <p:cTn dur="200"/>
                                        <p:tgtEl>
                                          <p:spTgt spid="22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5"/>
                                        </p:tgtEl>
                                        <p:attrNameLst>
                                          <p:attrName>style.visibility</p:attrName>
                                        </p:attrNameLst>
                                      </p:cBhvr>
                                      <p:to>
                                        <p:strVal val="visible"/>
                                      </p:to>
                                    </p:set>
                                    <p:animEffect filter="fade" transition="in">
                                      <p:cBhvr>
                                        <p:cTn dur="200"/>
                                        <p:tgtEl>
                                          <p:spTgt spid="23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gtEl>
                                        <p:attrNameLst>
                                          <p:attrName>style.visibility</p:attrName>
                                        </p:attrNameLst>
                                      </p:cBhvr>
                                      <p:to>
                                        <p:strVal val="visible"/>
                                      </p:to>
                                    </p:set>
                                    <p:animEffect filter="fade" transition="in">
                                      <p:cBhvr>
                                        <p:cTn dur="200"/>
                                        <p:tgtEl>
                                          <p:spTgt spid="2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9"/>
                                        </p:tgtEl>
                                        <p:attrNameLst>
                                          <p:attrName>style.visibility</p:attrName>
                                        </p:attrNameLst>
                                      </p:cBhvr>
                                      <p:to>
                                        <p:strVal val="visible"/>
                                      </p:to>
                                    </p:set>
                                    <p:animEffect filter="fade" transition="in">
                                      <p:cBhvr>
                                        <p:cTn dur="200"/>
                                        <p:tgtEl>
                                          <p:spTgt spid="23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8"/>
                                        </p:tgtEl>
                                        <p:attrNameLst>
                                          <p:attrName>style.visibility</p:attrName>
                                        </p:attrNameLst>
                                      </p:cBhvr>
                                      <p:to>
                                        <p:strVal val="visible"/>
                                      </p:to>
                                    </p:set>
                                    <p:animEffect filter="fade" transition="in">
                                      <p:cBhvr>
                                        <p:cTn dur="200"/>
                                        <p:tgtEl>
                                          <p:spTgt spid="2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3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4" name="Shape 244"/>
        <p:cNvGrpSpPr/>
        <p:nvPr/>
      </p:nvGrpSpPr>
      <p:grpSpPr>
        <a:xfrm>
          <a:off x="0" y="0"/>
          <a:ext cx="0" cy="0"/>
          <a:chOff x="0" y="0"/>
          <a:chExt cx="0" cy="0"/>
        </a:xfrm>
      </p:grpSpPr>
      <p:sp>
        <p:nvSpPr>
          <p:cNvPr id="245" name="Google Shape;245;p1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46" name="Google Shape;246;p1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47" name="Google Shape;247;p11"/>
          <p:cNvSpPr txBox="1"/>
          <p:nvPr>
            <p:ph idx="1" type="body"/>
          </p:nvPr>
        </p:nvSpPr>
        <p:spPr>
          <a:xfrm>
            <a:off x="469964" y="894944"/>
            <a:ext cx="9799451" cy="1068808"/>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chemeClr val="dk1"/>
              </a:buClr>
              <a:buSzPts val="2100"/>
              <a:buNone/>
            </a:pPr>
            <a:r>
              <a:rPr b="1" lang="en-US" sz="2100">
                <a:latin typeface="Cambria"/>
                <a:ea typeface="Cambria"/>
                <a:cs typeface="Cambria"/>
                <a:sym typeface="Cambria"/>
              </a:rPr>
              <a:t>Nor </a:t>
            </a:r>
            <a:endParaRPr b="1" sz="2100">
              <a:latin typeface="Cambria"/>
              <a:ea typeface="Cambria"/>
              <a:cs typeface="Cambria"/>
              <a:sym typeface="Cambria"/>
            </a:endParaRPr>
          </a:p>
          <a:p>
            <a:pPr indent="-228600" lvl="0" marL="228600" rtl="0" algn="l">
              <a:lnSpc>
                <a:spcPct val="100000"/>
              </a:lnSpc>
              <a:spcBef>
                <a:spcPts val="400"/>
              </a:spcBef>
              <a:spcAft>
                <a:spcPts val="0"/>
              </a:spcAft>
              <a:buClr>
                <a:srgbClr val="21211E"/>
              </a:buClr>
              <a:buSzPts val="2100"/>
              <a:buChar char="–"/>
            </a:pPr>
            <a:r>
              <a:rPr i="1" lang="en-US" sz="2100">
                <a:solidFill>
                  <a:srgbClr val="21211E"/>
                </a:solidFill>
                <a:latin typeface="Arial"/>
                <a:ea typeface="Arial"/>
                <a:cs typeface="Arial"/>
                <a:sym typeface="Arial"/>
              </a:rPr>
              <a:t>“Nor”</a:t>
            </a:r>
            <a:r>
              <a:rPr lang="en-US" sz="2100">
                <a:solidFill>
                  <a:srgbClr val="21211E"/>
                </a:solidFill>
                <a:latin typeface="Arial"/>
                <a:ea typeface="Arial"/>
                <a:cs typeface="Arial"/>
                <a:sym typeface="Arial"/>
              </a:rPr>
              <a:t> shows that two or more things are not true or do not happen. </a:t>
            </a:r>
            <a:endParaRPr/>
          </a:p>
          <a:p>
            <a:pPr indent="-228600" lvl="0" marL="228600" rtl="0" algn="l">
              <a:lnSpc>
                <a:spcPct val="100000"/>
              </a:lnSpc>
              <a:spcBef>
                <a:spcPts val="400"/>
              </a:spcBef>
              <a:spcAft>
                <a:spcPts val="0"/>
              </a:spcAft>
              <a:buClr>
                <a:srgbClr val="21211E"/>
              </a:buClr>
              <a:buSzPts val="2100"/>
              <a:buChar char="–"/>
            </a:pPr>
            <a:r>
              <a:rPr lang="en-US" sz="2100">
                <a:solidFill>
                  <a:srgbClr val="21211E"/>
                </a:solidFill>
                <a:latin typeface="Arial"/>
                <a:ea typeface="Arial"/>
                <a:cs typeface="Arial"/>
                <a:sym typeface="Arial"/>
              </a:rPr>
              <a:t>After “</a:t>
            </a:r>
            <a:r>
              <a:rPr i="1" lang="en-US" sz="2100">
                <a:solidFill>
                  <a:srgbClr val="21211E"/>
                </a:solidFill>
                <a:latin typeface="Arial"/>
                <a:ea typeface="Arial"/>
                <a:cs typeface="Arial"/>
                <a:sym typeface="Arial"/>
              </a:rPr>
              <a:t>nor</a:t>
            </a:r>
            <a:r>
              <a:rPr lang="en-US" sz="2100">
                <a:solidFill>
                  <a:srgbClr val="21211E"/>
                </a:solidFill>
                <a:latin typeface="Arial"/>
                <a:ea typeface="Arial"/>
                <a:cs typeface="Arial"/>
                <a:sym typeface="Arial"/>
              </a:rPr>
              <a:t>,” use a positive form of the verb, and invert the verb as for a question. </a:t>
            </a:r>
            <a:endParaRPr/>
          </a:p>
        </p:txBody>
      </p:sp>
      <p:sp>
        <p:nvSpPr>
          <p:cNvPr id="248" name="Google Shape;248;p11"/>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249" name="Google Shape;249;p11"/>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50" name="Google Shape;250;p11"/>
          <p:cNvSpPr/>
          <p:nvPr/>
        </p:nvSpPr>
        <p:spPr>
          <a:xfrm>
            <a:off x="453667" y="2110635"/>
            <a:ext cx="11024615" cy="1068808"/>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00">
                <a:solidFill>
                  <a:schemeClr val="lt1"/>
                </a:solidFill>
                <a:latin typeface="Cambria"/>
                <a:ea typeface="Cambria"/>
                <a:cs typeface="Cambria"/>
                <a:sym typeface="Cambria"/>
              </a:rPr>
              <a:t>The tutoring center doesn’t charge registration fees , </a:t>
            </a:r>
            <a:r>
              <a:rPr b="1" lang="en-US" sz="2200">
                <a:solidFill>
                  <a:srgbClr val="FFFF00"/>
                </a:solidFill>
                <a:latin typeface="Cambria"/>
                <a:ea typeface="Cambria"/>
                <a:cs typeface="Cambria"/>
                <a:sym typeface="Cambria"/>
              </a:rPr>
              <a:t>nor</a:t>
            </a:r>
            <a:r>
              <a:rPr lang="en-US" sz="2200">
                <a:solidFill>
                  <a:schemeClr val="lt1"/>
                </a:solidFill>
                <a:latin typeface="Cambria"/>
                <a:ea typeface="Cambria"/>
                <a:cs typeface="Cambria"/>
                <a:sym typeface="Cambria"/>
              </a:rPr>
              <a:t> does it require students to buy expensive materials. </a:t>
            </a:r>
            <a:endParaRPr sz="2200">
              <a:solidFill>
                <a:schemeClr val="lt1"/>
              </a:solidFill>
              <a:latin typeface="Cambria"/>
              <a:ea typeface="Cambria"/>
              <a:cs typeface="Cambria"/>
              <a:sym typeface="Cambria"/>
            </a:endParaRPr>
          </a:p>
        </p:txBody>
      </p:sp>
      <p:sp>
        <p:nvSpPr>
          <p:cNvPr id="251" name="Google Shape;251;p11"/>
          <p:cNvSpPr/>
          <p:nvPr/>
        </p:nvSpPr>
        <p:spPr>
          <a:xfrm flipH="1" rot="-1441744">
            <a:off x="7585022" y="2678783"/>
            <a:ext cx="1789290" cy="672077"/>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52" name="Google Shape;252;p11"/>
          <p:cNvSpPr txBox="1"/>
          <p:nvPr/>
        </p:nvSpPr>
        <p:spPr>
          <a:xfrm>
            <a:off x="5410286" y="3333903"/>
            <a:ext cx="4204671"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100">
                <a:solidFill>
                  <a:schemeClr val="dk1"/>
                </a:solidFill>
                <a:latin typeface="Cambria"/>
                <a:ea typeface="Cambria"/>
                <a:cs typeface="Cambria"/>
                <a:sym typeface="Cambria"/>
              </a:rPr>
              <a:t>The subject comes after the verb</a:t>
            </a:r>
            <a:endParaRPr/>
          </a:p>
        </p:txBody>
      </p:sp>
      <p:sp>
        <p:nvSpPr>
          <p:cNvPr id="253" name="Google Shape;253;p11"/>
          <p:cNvSpPr/>
          <p:nvPr/>
        </p:nvSpPr>
        <p:spPr>
          <a:xfrm>
            <a:off x="8116404" y="2329570"/>
            <a:ext cx="292305" cy="359284"/>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ambria"/>
              <a:ea typeface="Cambria"/>
              <a:cs typeface="Cambria"/>
              <a:sym typeface="Cambria"/>
            </a:endParaRPr>
          </a:p>
        </p:txBody>
      </p:sp>
      <p:sp>
        <p:nvSpPr>
          <p:cNvPr id="254" name="Google Shape;254;p11"/>
          <p:cNvSpPr txBox="1"/>
          <p:nvPr/>
        </p:nvSpPr>
        <p:spPr>
          <a:xfrm>
            <a:off x="469964" y="3840499"/>
            <a:ext cx="10992021" cy="1163504"/>
          </a:xfrm>
          <a:prstGeom prst="rect">
            <a:avLst/>
          </a:prstGeom>
          <a:noFill/>
          <a:ln>
            <a:noFill/>
          </a:ln>
        </p:spPr>
        <p:txBody>
          <a:bodyPr anchorCtr="0" anchor="t" bIns="45700" lIns="91425" spcFirstLastPara="1" rIns="91425" wrap="square" tIns="45700">
            <a:noAutofit/>
          </a:bodyPr>
          <a:lstStyle/>
          <a:p>
            <a:pPr indent="-228600" lvl="0" marL="228600" marR="0" rtl="0" algn="l">
              <a:lnSpc>
                <a:spcPct val="100000"/>
              </a:lnSpc>
              <a:spcBef>
                <a:spcPts val="0"/>
              </a:spcBef>
              <a:spcAft>
                <a:spcPts val="0"/>
              </a:spcAft>
              <a:buClr>
                <a:schemeClr val="dk1"/>
              </a:buClr>
              <a:buSzPts val="2100"/>
              <a:buFont typeface="NTR"/>
              <a:buNone/>
            </a:pPr>
            <a:r>
              <a:rPr b="1" i="0" lang="en-US" sz="2100">
                <a:solidFill>
                  <a:schemeClr val="dk1"/>
                </a:solidFill>
                <a:latin typeface="Cambria"/>
                <a:ea typeface="Cambria"/>
                <a:cs typeface="Cambria"/>
                <a:sym typeface="Cambria"/>
              </a:rPr>
              <a:t>But</a:t>
            </a:r>
            <a:endParaRPr b="1" i="0" sz="2100">
              <a:solidFill>
                <a:schemeClr val="dk1"/>
              </a:solidFill>
              <a:latin typeface="Cambria"/>
              <a:ea typeface="Cambria"/>
              <a:cs typeface="Cambria"/>
              <a:sym typeface="Cambria"/>
            </a:endParaRPr>
          </a:p>
          <a:p>
            <a:pPr indent="-228600" lvl="0" marL="228600" marR="0" rtl="0" algn="just">
              <a:lnSpc>
                <a:spcPct val="100000"/>
              </a:lnSpc>
              <a:spcBef>
                <a:spcPts val="400"/>
              </a:spcBef>
              <a:spcAft>
                <a:spcPts val="0"/>
              </a:spcAft>
              <a:buClr>
                <a:srgbClr val="21211E"/>
              </a:buClr>
              <a:buSzPts val="2100"/>
              <a:buFont typeface="NTR"/>
              <a:buChar char="–"/>
            </a:pPr>
            <a:r>
              <a:rPr b="0" i="0" lang="en-US" sz="2100">
                <a:solidFill>
                  <a:srgbClr val="21211E"/>
                </a:solidFill>
                <a:latin typeface="Arial"/>
                <a:ea typeface="Arial"/>
                <a:cs typeface="Arial"/>
                <a:sym typeface="Arial"/>
              </a:rPr>
              <a:t>used to join a positive statement to a negative statement, or to show a contrast between two clauses. </a:t>
            </a:r>
            <a:endParaRPr/>
          </a:p>
        </p:txBody>
      </p:sp>
      <p:sp>
        <p:nvSpPr>
          <p:cNvPr id="255" name="Google Shape;255;p11"/>
          <p:cNvSpPr/>
          <p:nvPr/>
        </p:nvSpPr>
        <p:spPr>
          <a:xfrm>
            <a:off x="469964" y="5237789"/>
            <a:ext cx="8547427" cy="652812"/>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lt1"/>
                </a:solidFill>
                <a:latin typeface="Arial"/>
                <a:ea typeface="Arial"/>
                <a:cs typeface="Arial"/>
                <a:sym typeface="Arial"/>
              </a:rPr>
              <a:t>Math is very important,</a:t>
            </a:r>
            <a:r>
              <a:rPr lang="en-US" sz="2400">
                <a:solidFill>
                  <a:srgbClr val="2047ED"/>
                </a:solidFill>
                <a:latin typeface="Arial"/>
                <a:ea typeface="Arial"/>
                <a:cs typeface="Arial"/>
                <a:sym typeface="Arial"/>
              </a:rPr>
              <a:t> </a:t>
            </a:r>
            <a:r>
              <a:rPr b="1" lang="en-US" sz="2200">
                <a:solidFill>
                  <a:srgbClr val="FFFF00"/>
                </a:solidFill>
                <a:latin typeface="Cambria"/>
                <a:ea typeface="Cambria"/>
                <a:cs typeface="Cambria"/>
                <a:sym typeface="Cambria"/>
              </a:rPr>
              <a:t>but </a:t>
            </a:r>
            <a:r>
              <a:rPr lang="en-US" sz="2400">
                <a:solidFill>
                  <a:schemeClr val="lt1"/>
                </a:solidFill>
                <a:latin typeface="Arial"/>
                <a:ea typeface="Arial"/>
                <a:cs typeface="Arial"/>
                <a:sym typeface="Arial"/>
              </a:rPr>
              <a:t>some students do not like math.</a:t>
            </a:r>
            <a:endParaRPr sz="2200">
              <a:solidFill>
                <a:schemeClr val="lt1"/>
              </a:solidFill>
              <a:latin typeface="Cambria"/>
              <a:ea typeface="Cambria"/>
              <a:cs typeface="Cambria"/>
              <a:sym typeface="Cambria"/>
            </a:endParaRPr>
          </a:p>
        </p:txBody>
      </p:sp>
      <p:sp>
        <p:nvSpPr>
          <p:cNvPr id="256" name="Google Shape;256;p11"/>
          <p:cNvSpPr/>
          <p:nvPr/>
        </p:nvSpPr>
        <p:spPr>
          <a:xfrm rot="7504501">
            <a:off x="6578517" y="5315872"/>
            <a:ext cx="1789290" cy="768119"/>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57" name="Google Shape;257;p11"/>
          <p:cNvSpPr/>
          <p:nvPr/>
        </p:nvSpPr>
        <p:spPr>
          <a:xfrm rot="-5400000">
            <a:off x="2270775" y="4351319"/>
            <a:ext cx="45719" cy="2753801"/>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258" name="Google Shape;258;p11"/>
          <p:cNvSpPr/>
          <p:nvPr/>
        </p:nvSpPr>
        <p:spPr>
          <a:xfrm rot="-5400000">
            <a:off x="6431850" y="3801839"/>
            <a:ext cx="73339" cy="3880379"/>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259" name="Google Shape;259;p11"/>
          <p:cNvSpPr txBox="1"/>
          <p:nvPr/>
        </p:nvSpPr>
        <p:spPr>
          <a:xfrm>
            <a:off x="2269282" y="6194995"/>
            <a:ext cx="4996934"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100">
                <a:solidFill>
                  <a:schemeClr val="dk1"/>
                </a:solidFill>
                <a:latin typeface="Cambria"/>
                <a:ea typeface="Cambria"/>
                <a:cs typeface="Cambria"/>
                <a:sym typeface="Cambria"/>
              </a:rPr>
              <a:t>there is a contrast between two clauses</a:t>
            </a:r>
            <a:endParaRPr/>
          </a:p>
        </p:txBody>
      </p:sp>
      <p:sp>
        <p:nvSpPr>
          <p:cNvPr id="260" name="Google Shape;260;p11"/>
          <p:cNvSpPr/>
          <p:nvPr/>
        </p:nvSpPr>
        <p:spPr>
          <a:xfrm flipH="1" rot="-7080316">
            <a:off x="912845" y="5044635"/>
            <a:ext cx="1789290" cy="1039122"/>
          </a:xfrm>
          <a:prstGeom prst="arc">
            <a:avLst>
              <a:gd fmla="val 17185664" name="adj1"/>
              <a:gd fmla="val 21547164"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61" name="Google Shape;261;p11"/>
          <p:cNvSpPr txBox="1"/>
          <p:nvPr>
            <p:ph type="title"/>
          </p:nvPr>
        </p:nvSpPr>
        <p:spPr>
          <a:xfrm>
            <a:off x="4133088" y="193637"/>
            <a:ext cx="7164165" cy="752667"/>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Coordinating Conjunctions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3"/>
                                        </p:tgtEl>
                                        <p:attrNameLst>
                                          <p:attrName>style.visibility</p:attrName>
                                        </p:attrNameLst>
                                      </p:cBhvr>
                                      <p:to>
                                        <p:strVal val="visible"/>
                                      </p:to>
                                    </p:set>
                                    <p:animEffect filter="fade" transition="in">
                                      <p:cBhvr>
                                        <p:cTn dur="200"/>
                                        <p:tgtEl>
                                          <p:spTgt spid="25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1"/>
                                        </p:tgtEl>
                                        <p:attrNameLst>
                                          <p:attrName>style.visibility</p:attrName>
                                        </p:attrNameLst>
                                      </p:cBhvr>
                                      <p:to>
                                        <p:strVal val="visible"/>
                                      </p:to>
                                    </p:set>
                                    <p:animEffect filter="fade" transition="in">
                                      <p:cBhvr>
                                        <p:cTn dur="200"/>
                                        <p:tgtEl>
                                          <p:spTgt spid="25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7"/>
                                        </p:tgtEl>
                                        <p:attrNameLst>
                                          <p:attrName>style.visibility</p:attrName>
                                        </p:attrNameLst>
                                      </p:cBhvr>
                                      <p:to>
                                        <p:strVal val="visible"/>
                                      </p:to>
                                    </p:set>
                                    <p:animEffect filter="fade" transition="in">
                                      <p:cBhvr>
                                        <p:cTn dur="200"/>
                                        <p:tgtEl>
                                          <p:spTgt spid="25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8"/>
                                        </p:tgtEl>
                                        <p:attrNameLst>
                                          <p:attrName>style.visibility</p:attrName>
                                        </p:attrNameLst>
                                      </p:cBhvr>
                                      <p:to>
                                        <p:strVal val="visible"/>
                                      </p:to>
                                    </p:set>
                                    <p:animEffect filter="fade" transition="in">
                                      <p:cBhvr>
                                        <p:cTn dur="200"/>
                                        <p:tgtEl>
                                          <p:spTgt spid="25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0"/>
                                        </p:tgtEl>
                                        <p:attrNameLst>
                                          <p:attrName>style.visibility</p:attrName>
                                        </p:attrNameLst>
                                      </p:cBhvr>
                                      <p:to>
                                        <p:strVal val="visible"/>
                                      </p:to>
                                    </p:set>
                                    <p:animEffect filter="fade" transition="in">
                                      <p:cBhvr>
                                        <p:cTn dur="200"/>
                                        <p:tgtEl>
                                          <p:spTgt spid="2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5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6"/>
                                        </p:tgtEl>
                                        <p:attrNameLst>
                                          <p:attrName>style.visibility</p:attrName>
                                        </p:attrNameLst>
                                      </p:cBhvr>
                                      <p:to>
                                        <p:strVal val="visible"/>
                                      </p:to>
                                    </p:set>
                                    <p:animEffect filter="fade" transition="in">
                                      <p:cBhvr>
                                        <p:cTn dur="200"/>
                                        <p:tgtEl>
                                          <p:spTgt spid="2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5" name="Shape 265"/>
        <p:cNvGrpSpPr/>
        <p:nvPr/>
      </p:nvGrpSpPr>
      <p:grpSpPr>
        <a:xfrm>
          <a:off x="0" y="0"/>
          <a:ext cx="0" cy="0"/>
          <a:chOff x="0" y="0"/>
          <a:chExt cx="0" cy="0"/>
        </a:xfrm>
      </p:grpSpPr>
      <p:sp>
        <p:nvSpPr>
          <p:cNvPr id="266" name="Google Shape;266;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7" name="Google Shape;267;p1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68" name="Google Shape;268;p12"/>
          <p:cNvSpPr txBox="1"/>
          <p:nvPr>
            <p:ph idx="1" type="body"/>
          </p:nvPr>
        </p:nvSpPr>
        <p:spPr>
          <a:xfrm>
            <a:off x="469964" y="782840"/>
            <a:ext cx="9617933" cy="819226"/>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chemeClr val="dk1"/>
              </a:buClr>
              <a:buSzPts val="2100"/>
              <a:buNone/>
            </a:pPr>
            <a:r>
              <a:rPr b="1" lang="en-US" sz="2100">
                <a:latin typeface="Cambria"/>
                <a:ea typeface="Cambria"/>
                <a:cs typeface="Cambria"/>
                <a:sym typeface="Cambria"/>
              </a:rPr>
              <a:t>Or </a:t>
            </a:r>
            <a:endParaRPr b="1" sz="2100">
              <a:latin typeface="Cambria"/>
              <a:ea typeface="Cambria"/>
              <a:cs typeface="Cambria"/>
              <a:sym typeface="Cambria"/>
            </a:endParaRPr>
          </a:p>
          <a:p>
            <a:pPr indent="-228600" lvl="0" marL="228600" rtl="0" algn="just">
              <a:lnSpc>
                <a:spcPct val="100000"/>
              </a:lnSpc>
              <a:spcBef>
                <a:spcPts val="0"/>
              </a:spcBef>
              <a:spcAft>
                <a:spcPts val="0"/>
              </a:spcAft>
              <a:buClr>
                <a:srgbClr val="21211E"/>
              </a:buClr>
              <a:buSzPts val="2100"/>
              <a:buChar char="–"/>
            </a:pPr>
            <a:r>
              <a:rPr lang="en-US" sz="2100">
                <a:solidFill>
                  <a:srgbClr val="21211E"/>
                </a:solidFill>
                <a:latin typeface="Arial"/>
                <a:ea typeface="Arial"/>
                <a:cs typeface="Arial"/>
                <a:sym typeface="Arial"/>
              </a:rPr>
              <a:t>“</a:t>
            </a:r>
            <a:r>
              <a:rPr i="1" lang="en-US" sz="2100">
                <a:solidFill>
                  <a:srgbClr val="21211E"/>
                </a:solidFill>
                <a:latin typeface="Arial"/>
                <a:ea typeface="Arial"/>
                <a:cs typeface="Arial"/>
                <a:sym typeface="Arial"/>
              </a:rPr>
              <a:t>Or</a:t>
            </a:r>
            <a:r>
              <a:rPr lang="en-US" sz="2100">
                <a:solidFill>
                  <a:srgbClr val="21211E"/>
                </a:solidFill>
                <a:latin typeface="Arial"/>
                <a:ea typeface="Arial"/>
                <a:cs typeface="Arial"/>
                <a:sym typeface="Arial"/>
              </a:rPr>
              <a:t>” is most often used to list two or more choices or alternatives. </a:t>
            </a:r>
            <a:endParaRPr/>
          </a:p>
        </p:txBody>
      </p:sp>
      <p:sp>
        <p:nvSpPr>
          <p:cNvPr id="269" name="Google Shape;269;p12"/>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270" name="Google Shape;270;p12"/>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71" name="Google Shape;271;p12"/>
          <p:cNvSpPr/>
          <p:nvPr/>
        </p:nvSpPr>
        <p:spPr>
          <a:xfrm>
            <a:off x="453667" y="1547920"/>
            <a:ext cx="11024615" cy="62596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400" u="none" strike="noStrike">
                <a:solidFill>
                  <a:schemeClr val="lt1"/>
                </a:solidFill>
                <a:latin typeface="Cambria"/>
                <a:ea typeface="Cambria"/>
                <a:cs typeface="Cambria"/>
                <a:sym typeface="Cambria"/>
              </a:rPr>
              <a:t>Students can join the tutoring sessions online </a:t>
            </a:r>
            <a:r>
              <a:rPr b="1" lang="en-US" sz="2200">
                <a:solidFill>
                  <a:srgbClr val="FFFF00"/>
                </a:solidFill>
                <a:latin typeface="Cambria"/>
                <a:ea typeface="Cambria"/>
                <a:cs typeface="Cambria"/>
                <a:sym typeface="Cambria"/>
              </a:rPr>
              <a:t>or </a:t>
            </a:r>
            <a:r>
              <a:rPr b="0" i="0" lang="en-US" sz="2400" u="none" strike="noStrike">
                <a:solidFill>
                  <a:schemeClr val="lt1"/>
                </a:solidFill>
                <a:latin typeface="Cambria"/>
                <a:ea typeface="Cambria"/>
                <a:cs typeface="Cambria"/>
                <a:sym typeface="Cambria"/>
              </a:rPr>
              <a:t>attend them in person</a:t>
            </a:r>
            <a:r>
              <a:rPr b="0" i="0" lang="en-US" sz="2400" u="none" strike="noStrike">
                <a:solidFill>
                  <a:srgbClr val="000000"/>
                </a:solidFill>
                <a:latin typeface="Arial"/>
                <a:ea typeface="Arial"/>
                <a:cs typeface="Arial"/>
                <a:sym typeface="Arial"/>
              </a:rPr>
              <a:t>.</a:t>
            </a:r>
            <a:endParaRPr sz="2200">
              <a:solidFill>
                <a:schemeClr val="lt1"/>
              </a:solidFill>
              <a:latin typeface="Cambria"/>
              <a:ea typeface="Cambria"/>
              <a:cs typeface="Cambria"/>
              <a:sym typeface="Cambria"/>
            </a:endParaRPr>
          </a:p>
        </p:txBody>
      </p:sp>
      <p:sp>
        <p:nvSpPr>
          <p:cNvPr id="272" name="Google Shape;272;p12"/>
          <p:cNvSpPr/>
          <p:nvPr/>
        </p:nvSpPr>
        <p:spPr>
          <a:xfrm flipH="1" rot="-154548">
            <a:off x="6939476" y="2017497"/>
            <a:ext cx="928831" cy="672077"/>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73" name="Google Shape;273;p12"/>
          <p:cNvSpPr txBox="1"/>
          <p:nvPr/>
        </p:nvSpPr>
        <p:spPr>
          <a:xfrm>
            <a:off x="486261" y="2810885"/>
            <a:ext cx="10992021" cy="1423560"/>
          </a:xfrm>
          <a:prstGeom prst="rect">
            <a:avLst/>
          </a:prstGeom>
          <a:noFill/>
          <a:ln>
            <a:noFill/>
          </a:ln>
        </p:spPr>
        <p:txBody>
          <a:bodyPr anchorCtr="0" anchor="t" bIns="45700" lIns="91425" spcFirstLastPara="1" rIns="91425" wrap="square" tIns="45700">
            <a:noAutofit/>
          </a:bodyPr>
          <a:lstStyle/>
          <a:p>
            <a:pPr indent="-228600" lvl="0" marL="228600" marR="0" rtl="0" algn="just">
              <a:lnSpc>
                <a:spcPct val="100000"/>
              </a:lnSpc>
              <a:spcBef>
                <a:spcPts val="0"/>
              </a:spcBef>
              <a:spcAft>
                <a:spcPts val="0"/>
              </a:spcAft>
              <a:buClr>
                <a:schemeClr val="dk1"/>
              </a:buClr>
              <a:buSzPts val="2100"/>
              <a:buFont typeface="NTR"/>
              <a:buNone/>
            </a:pPr>
            <a:r>
              <a:rPr b="1" i="0" lang="en-US" sz="2100">
                <a:solidFill>
                  <a:schemeClr val="dk1"/>
                </a:solidFill>
                <a:latin typeface="Cambria"/>
                <a:ea typeface="Cambria"/>
                <a:cs typeface="Cambria"/>
                <a:sym typeface="Cambria"/>
              </a:rPr>
              <a:t>Yet</a:t>
            </a:r>
            <a:endParaRPr b="1" i="0" sz="2100">
              <a:solidFill>
                <a:schemeClr val="dk1"/>
              </a:solidFill>
              <a:latin typeface="Cambria"/>
              <a:ea typeface="Cambria"/>
              <a:cs typeface="Cambria"/>
              <a:sym typeface="Cambria"/>
            </a:endParaRPr>
          </a:p>
          <a:p>
            <a:pPr indent="-228600" lvl="0" marL="228600" marR="0" rtl="0" algn="just">
              <a:lnSpc>
                <a:spcPct val="100000"/>
              </a:lnSpc>
              <a:spcBef>
                <a:spcPts val="0"/>
              </a:spcBef>
              <a:spcAft>
                <a:spcPts val="0"/>
              </a:spcAft>
              <a:buClr>
                <a:srgbClr val="21211E"/>
              </a:buClr>
              <a:buSzPts val="2100"/>
              <a:buFont typeface="NTR"/>
              <a:buChar char="–"/>
            </a:pPr>
            <a:r>
              <a:rPr b="0" i="0" lang="en-US" sz="2100">
                <a:solidFill>
                  <a:srgbClr val="21211E"/>
                </a:solidFill>
                <a:latin typeface="Arial"/>
                <a:ea typeface="Arial"/>
                <a:cs typeface="Arial"/>
                <a:sym typeface="Arial"/>
              </a:rPr>
              <a:t>“</a:t>
            </a:r>
            <a:r>
              <a:rPr b="0" i="1" lang="en-US" sz="2100">
                <a:solidFill>
                  <a:srgbClr val="21211E"/>
                </a:solidFill>
                <a:latin typeface="Arial"/>
                <a:ea typeface="Arial"/>
                <a:cs typeface="Arial"/>
                <a:sym typeface="Arial"/>
              </a:rPr>
              <a:t>Yet</a:t>
            </a:r>
            <a:r>
              <a:rPr b="0" i="0" lang="en-US" sz="2100">
                <a:solidFill>
                  <a:srgbClr val="21211E"/>
                </a:solidFill>
                <a:latin typeface="Arial"/>
                <a:ea typeface="Arial"/>
                <a:cs typeface="Arial"/>
                <a:sym typeface="Arial"/>
              </a:rPr>
              <a:t>” has a similar meaning to “</a:t>
            </a:r>
            <a:r>
              <a:rPr b="0" i="1" lang="en-US" sz="2100">
                <a:solidFill>
                  <a:srgbClr val="21211E"/>
                </a:solidFill>
                <a:latin typeface="Arial"/>
                <a:ea typeface="Arial"/>
                <a:cs typeface="Arial"/>
                <a:sym typeface="Arial"/>
              </a:rPr>
              <a:t>but</a:t>
            </a:r>
            <a:r>
              <a:rPr b="0" i="0" lang="en-US" sz="2100">
                <a:solidFill>
                  <a:srgbClr val="21211E"/>
                </a:solidFill>
                <a:latin typeface="Arial"/>
                <a:ea typeface="Arial"/>
                <a:cs typeface="Arial"/>
                <a:sym typeface="Arial"/>
              </a:rPr>
              <a:t>.” </a:t>
            </a:r>
            <a:endParaRPr/>
          </a:p>
          <a:p>
            <a:pPr indent="-228600" lvl="0" marL="228600" marR="0" rtl="0" algn="just">
              <a:lnSpc>
                <a:spcPct val="100000"/>
              </a:lnSpc>
              <a:spcBef>
                <a:spcPts val="0"/>
              </a:spcBef>
              <a:spcAft>
                <a:spcPts val="0"/>
              </a:spcAft>
              <a:buClr>
                <a:srgbClr val="21211E"/>
              </a:buClr>
              <a:buSzPts val="2100"/>
              <a:buFont typeface="NTR"/>
              <a:buChar char="–"/>
            </a:pPr>
            <a:r>
              <a:rPr b="0" i="0" lang="en-US" sz="2100">
                <a:solidFill>
                  <a:srgbClr val="21211E"/>
                </a:solidFill>
                <a:latin typeface="Arial"/>
                <a:ea typeface="Arial"/>
                <a:cs typeface="Arial"/>
                <a:sym typeface="Arial"/>
              </a:rPr>
              <a:t>It is used when something happens in spite of something else, or when something is true, even though it seems to contradict something else. </a:t>
            </a:r>
            <a:endParaRPr/>
          </a:p>
        </p:txBody>
      </p:sp>
      <p:sp>
        <p:nvSpPr>
          <p:cNvPr id="274" name="Google Shape;274;p12"/>
          <p:cNvSpPr/>
          <p:nvPr/>
        </p:nvSpPr>
        <p:spPr>
          <a:xfrm>
            <a:off x="469964" y="4452566"/>
            <a:ext cx="9323380" cy="1068808"/>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US" sz="2400" u="none" strike="noStrike">
                <a:solidFill>
                  <a:schemeClr val="lt1"/>
                </a:solidFill>
                <a:latin typeface="Cambria"/>
                <a:ea typeface="Cambria"/>
                <a:cs typeface="Cambria"/>
                <a:sym typeface="Cambria"/>
              </a:rPr>
              <a:t>The tutoring center is small, </a:t>
            </a:r>
            <a:r>
              <a:rPr lang="en-US" sz="2200">
                <a:solidFill>
                  <a:srgbClr val="FFFF00"/>
                </a:solidFill>
                <a:latin typeface="Cambria"/>
                <a:ea typeface="Cambria"/>
                <a:cs typeface="Cambria"/>
                <a:sym typeface="Cambria"/>
              </a:rPr>
              <a:t>yet </a:t>
            </a:r>
            <a:r>
              <a:rPr b="0" i="0" lang="en-US" sz="2400" u="none" strike="noStrike">
                <a:solidFill>
                  <a:schemeClr val="lt1"/>
                </a:solidFill>
                <a:latin typeface="Cambria"/>
                <a:ea typeface="Cambria"/>
                <a:cs typeface="Cambria"/>
                <a:sym typeface="Cambria"/>
              </a:rPr>
              <a:t>it has helped hundreds of students improve their math skills.</a:t>
            </a:r>
            <a:endParaRPr sz="2200">
              <a:solidFill>
                <a:schemeClr val="lt1"/>
              </a:solidFill>
              <a:latin typeface="Cambria"/>
              <a:ea typeface="Cambria"/>
              <a:cs typeface="Cambria"/>
              <a:sym typeface="Cambria"/>
            </a:endParaRPr>
          </a:p>
        </p:txBody>
      </p:sp>
      <p:sp>
        <p:nvSpPr>
          <p:cNvPr id="275" name="Google Shape;275;p12"/>
          <p:cNvSpPr txBox="1"/>
          <p:nvPr/>
        </p:nvSpPr>
        <p:spPr>
          <a:xfrm>
            <a:off x="453667" y="5820355"/>
            <a:ext cx="9323379"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100">
                <a:solidFill>
                  <a:srgbClr val="21211E"/>
                </a:solidFill>
                <a:latin typeface="Arial"/>
                <a:ea typeface="Arial"/>
                <a:cs typeface="Arial"/>
                <a:sym typeface="Arial"/>
              </a:rPr>
              <a:t>“Yet”</a:t>
            </a:r>
            <a:r>
              <a:rPr lang="en-US" sz="2100">
                <a:solidFill>
                  <a:srgbClr val="21211E"/>
                </a:solidFill>
                <a:latin typeface="Arial"/>
                <a:ea typeface="Arial"/>
                <a:cs typeface="Arial"/>
                <a:sym typeface="Arial"/>
              </a:rPr>
              <a:t> is used to show that the tutoring center contradicts to common expectation (it is small yet it can help hundreds of students)</a:t>
            </a:r>
            <a:endParaRPr/>
          </a:p>
        </p:txBody>
      </p:sp>
      <p:sp>
        <p:nvSpPr>
          <p:cNvPr id="276" name="Google Shape;276;p12"/>
          <p:cNvSpPr/>
          <p:nvPr/>
        </p:nvSpPr>
        <p:spPr>
          <a:xfrm flipH="1" rot="-3951990">
            <a:off x="4298924" y="4526720"/>
            <a:ext cx="1789290" cy="1039122"/>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77" name="Google Shape;277;p12"/>
          <p:cNvSpPr txBox="1"/>
          <p:nvPr/>
        </p:nvSpPr>
        <p:spPr>
          <a:xfrm>
            <a:off x="2838844" y="2307474"/>
            <a:ext cx="4561178"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100">
                <a:solidFill>
                  <a:schemeClr val="dk1"/>
                </a:solidFill>
                <a:latin typeface="Cambria"/>
                <a:ea typeface="Cambria"/>
                <a:cs typeface="Cambria"/>
                <a:sym typeface="Cambria"/>
              </a:rPr>
              <a:t>Or </a:t>
            </a:r>
            <a:r>
              <a:rPr lang="en-US" sz="2100">
                <a:solidFill>
                  <a:schemeClr val="dk1"/>
                </a:solidFill>
                <a:latin typeface="Cambria"/>
                <a:ea typeface="Cambria"/>
                <a:cs typeface="Cambria"/>
                <a:sym typeface="Cambria"/>
              </a:rPr>
              <a:t>is used because there are choices</a:t>
            </a:r>
            <a:endParaRPr i="1" sz="2100">
              <a:solidFill>
                <a:schemeClr val="dk1"/>
              </a:solidFill>
              <a:latin typeface="Cambria"/>
              <a:ea typeface="Cambria"/>
              <a:cs typeface="Cambria"/>
              <a:sym typeface="Cambria"/>
            </a:endParaRPr>
          </a:p>
        </p:txBody>
      </p:sp>
      <p:sp>
        <p:nvSpPr>
          <p:cNvPr id="278" name="Google Shape;278;p12"/>
          <p:cNvSpPr/>
          <p:nvPr/>
        </p:nvSpPr>
        <p:spPr>
          <a:xfrm>
            <a:off x="7286411" y="1710588"/>
            <a:ext cx="292305" cy="359284"/>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ambria"/>
              <a:ea typeface="Cambria"/>
              <a:cs typeface="Cambria"/>
              <a:sym typeface="Cambria"/>
            </a:endParaRPr>
          </a:p>
        </p:txBody>
      </p:sp>
      <p:sp>
        <p:nvSpPr>
          <p:cNvPr id="279" name="Google Shape;279;p12"/>
          <p:cNvSpPr/>
          <p:nvPr/>
        </p:nvSpPr>
        <p:spPr>
          <a:xfrm>
            <a:off x="4489219" y="4651203"/>
            <a:ext cx="434471" cy="359284"/>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ambria"/>
              <a:ea typeface="Cambria"/>
              <a:cs typeface="Cambria"/>
              <a:sym typeface="Cambria"/>
            </a:endParaRPr>
          </a:p>
        </p:txBody>
      </p:sp>
      <p:sp>
        <p:nvSpPr>
          <p:cNvPr id="280" name="Google Shape;280;p12"/>
          <p:cNvSpPr txBox="1"/>
          <p:nvPr>
            <p:ph type="title"/>
          </p:nvPr>
        </p:nvSpPr>
        <p:spPr>
          <a:xfrm>
            <a:off x="4133088" y="193637"/>
            <a:ext cx="7164165" cy="752667"/>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Coordinating Conjunctions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200"/>
                                        <p:tgtEl>
                                          <p:spTgt spid="27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2"/>
                                        </p:tgtEl>
                                        <p:attrNameLst>
                                          <p:attrName>style.visibility</p:attrName>
                                        </p:attrNameLst>
                                      </p:cBhvr>
                                      <p:to>
                                        <p:strVal val="visible"/>
                                      </p:to>
                                    </p:set>
                                    <p:animEffect filter="fade" transition="in">
                                      <p:cBhvr>
                                        <p:cTn dur="200"/>
                                        <p:tgtEl>
                                          <p:spTgt spid="27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9"/>
                                        </p:tgtEl>
                                        <p:attrNameLst>
                                          <p:attrName>style.visibility</p:attrName>
                                        </p:attrNameLst>
                                      </p:cBhvr>
                                      <p:to>
                                        <p:strVal val="visible"/>
                                      </p:to>
                                    </p:set>
                                    <p:animEffect filter="fade" transition="in">
                                      <p:cBhvr>
                                        <p:cTn dur="200"/>
                                        <p:tgtEl>
                                          <p:spTgt spid="27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6"/>
                                        </p:tgtEl>
                                        <p:attrNameLst>
                                          <p:attrName>style.visibility</p:attrName>
                                        </p:attrNameLst>
                                      </p:cBhvr>
                                      <p:to>
                                        <p:strVal val="visible"/>
                                      </p:to>
                                    </p:set>
                                    <p:animEffect filter="fade" transition="in">
                                      <p:cBhvr>
                                        <p:cTn dur="200"/>
                                        <p:tgtEl>
                                          <p:spTgt spid="2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7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4" name="Shape 284"/>
        <p:cNvGrpSpPr/>
        <p:nvPr/>
      </p:nvGrpSpPr>
      <p:grpSpPr>
        <a:xfrm>
          <a:off x="0" y="0"/>
          <a:ext cx="0" cy="0"/>
          <a:chOff x="0" y="0"/>
          <a:chExt cx="0" cy="0"/>
        </a:xfrm>
      </p:grpSpPr>
      <p:sp>
        <p:nvSpPr>
          <p:cNvPr id="285" name="Google Shape;285;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6" name="Google Shape;286;p1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87" name="Google Shape;287;p13"/>
          <p:cNvSpPr txBox="1"/>
          <p:nvPr>
            <p:ph idx="1" type="body"/>
          </p:nvPr>
        </p:nvSpPr>
        <p:spPr>
          <a:xfrm>
            <a:off x="469964" y="1623496"/>
            <a:ext cx="10311107" cy="1103470"/>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chemeClr val="dk1"/>
              </a:buClr>
              <a:buSzPts val="2100"/>
              <a:buNone/>
            </a:pPr>
            <a:r>
              <a:rPr b="1" lang="en-US" sz="2100">
                <a:latin typeface="Cambria"/>
                <a:ea typeface="Cambria"/>
                <a:cs typeface="Cambria"/>
                <a:sym typeface="Cambria"/>
              </a:rPr>
              <a:t>So </a:t>
            </a:r>
            <a:endParaRPr b="1" sz="2100">
              <a:latin typeface="Cambria"/>
              <a:ea typeface="Cambria"/>
              <a:cs typeface="Cambria"/>
              <a:sym typeface="Cambria"/>
            </a:endParaRPr>
          </a:p>
          <a:p>
            <a:pPr indent="-14288" lvl="0" marL="14288" rtl="0" algn="just">
              <a:lnSpc>
                <a:spcPct val="100000"/>
              </a:lnSpc>
              <a:spcBef>
                <a:spcPts val="0"/>
              </a:spcBef>
              <a:spcAft>
                <a:spcPts val="0"/>
              </a:spcAft>
              <a:buClr>
                <a:srgbClr val="21211E"/>
              </a:buClr>
              <a:buSzPts val="2100"/>
              <a:buNone/>
            </a:pPr>
            <a:r>
              <a:rPr lang="en-US" sz="2100">
                <a:solidFill>
                  <a:srgbClr val="21211E"/>
                </a:solidFill>
                <a:latin typeface="Arial"/>
                <a:ea typeface="Arial"/>
                <a:cs typeface="Arial"/>
                <a:sym typeface="Arial"/>
              </a:rPr>
              <a:t>When “</a:t>
            </a:r>
            <a:r>
              <a:rPr i="1" lang="en-US" sz="2100">
                <a:solidFill>
                  <a:srgbClr val="21211E"/>
                </a:solidFill>
                <a:latin typeface="Arial"/>
                <a:ea typeface="Arial"/>
                <a:cs typeface="Arial"/>
                <a:sym typeface="Arial"/>
              </a:rPr>
              <a:t>so</a:t>
            </a:r>
            <a:r>
              <a:rPr lang="en-US" sz="2100">
                <a:solidFill>
                  <a:srgbClr val="21211E"/>
                </a:solidFill>
                <a:latin typeface="Arial"/>
                <a:ea typeface="Arial"/>
                <a:cs typeface="Arial"/>
                <a:sym typeface="Arial"/>
              </a:rPr>
              <a:t>” is a conjunction, it is used to show that something happens as a consequence of something else. </a:t>
            </a:r>
            <a:endParaRPr/>
          </a:p>
        </p:txBody>
      </p:sp>
      <p:sp>
        <p:nvSpPr>
          <p:cNvPr id="288" name="Google Shape;288;p13"/>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289" name="Google Shape;289;p13"/>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290" name="Google Shape;290;p13"/>
          <p:cNvSpPr/>
          <p:nvPr/>
        </p:nvSpPr>
        <p:spPr>
          <a:xfrm>
            <a:off x="506671" y="2997671"/>
            <a:ext cx="10100369" cy="62596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400">
                <a:solidFill>
                  <a:schemeClr val="lt1"/>
                </a:solidFill>
                <a:latin typeface="Arial"/>
                <a:ea typeface="Arial"/>
                <a:cs typeface="Arial"/>
                <a:sym typeface="Arial"/>
              </a:rPr>
              <a:t>We want to help more students,</a:t>
            </a:r>
            <a:r>
              <a:rPr lang="en-US" sz="2400">
                <a:solidFill>
                  <a:srgbClr val="2047ED"/>
                </a:solidFill>
                <a:latin typeface="Arial"/>
                <a:ea typeface="Arial"/>
                <a:cs typeface="Arial"/>
                <a:sym typeface="Arial"/>
              </a:rPr>
              <a:t> </a:t>
            </a:r>
            <a:r>
              <a:rPr b="1" lang="en-US" sz="2200">
                <a:solidFill>
                  <a:srgbClr val="FFFF00"/>
                </a:solidFill>
                <a:latin typeface="Cambria"/>
                <a:ea typeface="Cambria"/>
                <a:cs typeface="Cambria"/>
                <a:sym typeface="Cambria"/>
              </a:rPr>
              <a:t>so </a:t>
            </a:r>
            <a:r>
              <a:rPr lang="en-US" sz="2400">
                <a:solidFill>
                  <a:schemeClr val="lt1"/>
                </a:solidFill>
                <a:latin typeface="Arial"/>
                <a:ea typeface="Arial"/>
                <a:cs typeface="Arial"/>
                <a:sym typeface="Arial"/>
              </a:rPr>
              <a:t>we plan to open new classes.</a:t>
            </a:r>
            <a:endParaRPr/>
          </a:p>
        </p:txBody>
      </p:sp>
      <p:sp>
        <p:nvSpPr>
          <p:cNvPr id="291" name="Google Shape;291;p13"/>
          <p:cNvSpPr/>
          <p:nvPr/>
        </p:nvSpPr>
        <p:spPr>
          <a:xfrm flipH="1" rot="-154548">
            <a:off x="7061575" y="3626156"/>
            <a:ext cx="928831" cy="963197"/>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292" name="Google Shape;292;p13"/>
          <p:cNvSpPr txBox="1"/>
          <p:nvPr/>
        </p:nvSpPr>
        <p:spPr>
          <a:xfrm>
            <a:off x="2955811" y="4107755"/>
            <a:ext cx="5527007"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100">
                <a:solidFill>
                  <a:srgbClr val="21211E"/>
                </a:solidFill>
                <a:latin typeface="Arial"/>
                <a:ea typeface="Arial"/>
                <a:cs typeface="Arial"/>
                <a:sym typeface="Arial"/>
              </a:rPr>
              <a:t>the consequence of “want to help students”</a:t>
            </a:r>
            <a:endParaRPr/>
          </a:p>
        </p:txBody>
      </p:sp>
      <p:sp>
        <p:nvSpPr>
          <p:cNvPr id="293" name="Google Shape;293;p13"/>
          <p:cNvSpPr/>
          <p:nvPr/>
        </p:nvSpPr>
        <p:spPr>
          <a:xfrm rot="-5400000">
            <a:off x="7797883" y="1605903"/>
            <a:ext cx="112123" cy="3705528"/>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294" name="Google Shape;294;p13"/>
          <p:cNvSpPr txBox="1"/>
          <p:nvPr>
            <p:ph type="title"/>
          </p:nvPr>
        </p:nvSpPr>
        <p:spPr>
          <a:xfrm>
            <a:off x="4133088" y="193637"/>
            <a:ext cx="7164165" cy="752667"/>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Coordinating Conjunctions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3"/>
                                        </p:tgtEl>
                                        <p:attrNameLst>
                                          <p:attrName>style.visibility</p:attrName>
                                        </p:attrNameLst>
                                      </p:cBhvr>
                                      <p:to>
                                        <p:strVal val="visible"/>
                                      </p:to>
                                    </p:set>
                                    <p:animEffect filter="fade" transition="in">
                                      <p:cBhvr>
                                        <p:cTn dur="200"/>
                                        <p:tgtEl>
                                          <p:spTgt spid="29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1"/>
                                        </p:tgtEl>
                                        <p:attrNameLst>
                                          <p:attrName>style.visibility</p:attrName>
                                        </p:attrNameLst>
                                      </p:cBhvr>
                                      <p:to>
                                        <p:strVal val="visible"/>
                                      </p:to>
                                    </p:set>
                                    <p:animEffect filter="fade" transition="in">
                                      <p:cBhvr>
                                        <p:cTn dur="200"/>
                                        <p:tgtEl>
                                          <p:spTgt spid="29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8" name="Shape 298"/>
        <p:cNvGrpSpPr/>
        <p:nvPr/>
      </p:nvGrpSpPr>
      <p:grpSpPr>
        <a:xfrm>
          <a:off x="0" y="0"/>
          <a:ext cx="0" cy="0"/>
          <a:chOff x="0" y="0"/>
          <a:chExt cx="0" cy="0"/>
        </a:xfrm>
      </p:grpSpPr>
      <p:sp>
        <p:nvSpPr>
          <p:cNvPr id="299" name="Google Shape;299;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0" name="Google Shape;300;p1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01" name="Google Shape;301;p14"/>
          <p:cNvSpPr txBox="1"/>
          <p:nvPr>
            <p:ph type="title"/>
          </p:nvPr>
        </p:nvSpPr>
        <p:spPr>
          <a:xfrm>
            <a:off x="4297680" y="243880"/>
            <a:ext cx="7012093"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Subordinating Conjunctions</a:t>
            </a:r>
            <a:endParaRPr/>
          </a:p>
        </p:txBody>
      </p:sp>
      <p:sp>
        <p:nvSpPr>
          <p:cNvPr id="302" name="Google Shape;302;p14"/>
          <p:cNvSpPr txBox="1"/>
          <p:nvPr>
            <p:ph idx="1" type="body"/>
          </p:nvPr>
        </p:nvSpPr>
        <p:spPr>
          <a:xfrm>
            <a:off x="642249" y="1838704"/>
            <a:ext cx="10836033" cy="3421011"/>
          </a:xfrm>
          <a:prstGeom prst="rect">
            <a:avLst/>
          </a:prstGeom>
          <a:noFill/>
          <a:ln>
            <a:noFill/>
          </a:ln>
        </p:spPr>
        <p:txBody>
          <a:bodyPr anchorCtr="0" anchor="t" bIns="45700" lIns="91425" spcFirstLastPara="1" rIns="91425" wrap="square" tIns="45700">
            <a:normAutofit/>
          </a:bodyPr>
          <a:lstStyle/>
          <a:p>
            <a:pPr indent="-457200" lvl="0" marL="469900" rtl="0" algn="l">
              <a:lnSpc>
                <a:spcPct val="100000"/>
              </a:lnSpc>
              <a:spcBef>
                <a:spcPts val="0"/>
              </a:spcBef>
              <a:spcAft>
                <a:spcPts val="0"/>
              </a:spcAft>
              <a:buClr>
                <a:srgbClr val="21211E"/>
              </a:buClr>
              <a:buSzPts val="2100"/>
              <a:buFont typeface="Play"/>
              <a:buAutoNum type="arabicPeriod" startAt="2"/>
            </a:pPr>
            <a:r>
              <a:rPr b="1" lang="en-US" sz="2100">
                <a:solidFill>
                  <a:srgbClr val="21211E"/>
                </a:solidFill>
                <a:latin typeface="Arial"/>
                <a:ea typeface="Arial"/>
                <a:cs typeface="Arial"/>
                <a:sym typeface="Arial"/>
              </a:rPr>
              <a:t>Subordinating Conjunctions</a:t>
            </a:r>
            <a:endParaRPr/>
          </a:p>
          <a:p>
            <a:pPr indent="-219075" lvl="0" marL="714375" rtl="0" algn="l">
              <a:lnSpc>
                <a:spcPct val="100000"/>
              </a:lnSpc>
              <a:spcBef>
                <a:spcPts val="1000"/>
              </a:spcBef>
              <a:spcAft>
                <a:spcPts val="0"/>
              </a:spcAft>
              <a:buClr>
                <a:srgbClr val="21211E"/>
              </a:buClr>
              <a:buSzPts val="2100"/>
              <a:buChar char="–"/>
            </a:pPr>
            <a:r>
              <a:rPr lang="en-US" sz="2100">
                <a:solidFill>
                  <a:srgbClr val="21211E"/>
                </a:solidFill>
                <a:latin typeface="Arial"/>
                <a:ea typeface="Arial"/>
                <a:cs typeface="Arial"/>
                <a:sym typeface="Arial"/>
              </a:rPr>
              <a:t>used to connect words, phrases, and clauses of unequal status. </a:t>
            </a:r>
            <a:endParaRPr/>
          </a:p>
          <a:p>
            <a:pPr indent="-219075" lvl="0" marL="714375" rtl="0" algn="l">
              <a:lnSpc>
                <a:spcPct val="100000"/>
              </a:lnSpc>
              <a:spcBef>
                <a:spcPts val="1000"/>
              </a:spcBef>
              <a:spcAft>
                <a:spcPts val="0"/>
              </a:spcAft>
              <a:buClr>
                <a:srgbClr val="21211E"/>
              </a:buClr>
              <a:buSzPts val="2100"/>
              <a:buChar char="–"/>
            </a:pPr>
            <a:r>
              <a:rPr lang="en-US" sz="2100">
                <a:solidFill>
                  <a:srgbClr val="21211E"/>
                </a:solidFill>
                <a:latin typeface="Arial"/>
                <a:ea typeface="Arial"/>
                <a:cs typeface="Arial"/>
                <a:sym typeface="Arial"/>
              </a:rPr>
              <a:t>They’re used to say why, where, or when something happens. Generally, we can use subordinating conjunctions to build complex sentences containing one independent (main) clause and one dependent (subordinate) clause (Dykes, 2007; Hall &amp; Barduhn, 2016; Herring, 2016; Lester &amp; Beason, 2019). </a:t>
            </a:r>
            <a:endParaRPr/>
          </a:p>
          <a:p>
            <a:pPr indent="-219075" lvl="0" marL="714375" rtl="0" algn="l">
              <a:lnSpc>
                <a:spcPct val="100000"/>
              </a:lnSpc>
              <a:spcBef>
                <a:spcPts val="1000"/>
              </a:spcBef>
              <a:spcAft>
                <a:spcPts val="0"/>
              </a:spcAft>
              <a:buClr>
                <a:srgbClr val="21211E"/>
              </a:buClr>
              <a:buSzPts val="2100"/>
              <a:buChar char="–"/>
            </a:pPr>
            <a:r>
              <a:rPr lang="en-US" sz="2100">
                <a:solidFill>
                  <a:srgbClr val="21211E"/>
                </a:solidFill>
                <a:latin typeface="Arial"/>
                <a:ea typeface="Arial"/>
                <a:cs typeface="Arial"/>
                <a:sym typeface="Arial"/>
              </a:rPr>
              <a:t>The most common subordinating conjunctions and their functions can be seen in the following figure:</a:t>
            </a:r>
            <a:endParaRPr sz="2100">
              <a:solidFill>
                <a:srgbClr val="21211E"/>
              </a:solidFill>
              <a:latin typeface="Arial"/>
              <a:ea typeface="Arial"/>
              <a:cs typeface="Arial"/>
              <a:sym typeface="Arial"/>
            </a:endParaRPr>
          </a:p>
        </p:txBody>
      </p:sp>
      <p:sp>
        <p:nvSpPr>
          <p:cNvPr id="303" name="Google Shape;303;p14"/>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304" name="Google Shape;304;p14"/>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8" name="Shape 308"/>
        <p:cNvGrpSpPr/>
        <p:nvPr/>
      </p:nvGrpSpPr>
      <p:grpSpPr>
        <a:xfrm>
          <a:off x="0" y="0"/>
          <a:ext cx="0" cy="0"/>
          <a:chOff x="0" y="0"/>
          <a:chExt cx="0" cy="0"/>
        </a:xfrm>
      </p:grpSpPr>
      <p:sp>
        <p:nvSpPr>
          <p:cNvPr id="309" name="Google Shape;309;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0" name="Google Shape;310;p1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1" name="Google Shape;311;p15"/>
          <p:cNvSpPr txBox="1"/>
          <p:nvPr>
            <p:ph idx="1" type="body"/>
          </p:nvPr>
        </p:nvSpPr>
        <p:spPr>
          <a:xfrm>
            <a:off x="4543075" y="5881375"/>
            <a:ext cx="6261000" cy="525000"/>
          </a:xfrm>
          <a:prstGeom prst="rect">
            <a:avLst/>
          </a:prstGeom>
          <a:noFill/>
          <a:ln>
            <a:noFill/>
          </a:ln>
        </p:spPr>
        <p:txBody>
          <a:bodyPr anchorCtr="0" anchor="t" bIns="45700" lIns="91425" spcFirstLastPara="1" rIns="91425" wrap="square" tIns="45700">
            <a:normAutofit/>
          </a:bodyPr>
          <a:lstStyle/>
          <a:p>
            <a:pPr indent="0" lvl="0" marL="12700" rtl="0" algn="l">
              <a:lnSpc>
                <a:spcPct val="100000"/>
              </a:lnSpc>
              <a:spcBef>
                <a:spcPts val="0"/>
              </a:spcBef>
              <a:spcAft>
                <a:spcPts val="0"/>
              </a:spcAft>
              <a:buClr>
                <a:srgbClr val="21211E"/>
              </a:buClr>
              <a:buSzPts val="2100"/>
              <a:buNone/>
            </a:pPr>
            <a:r>
              <a:rPr lang="en-US" sz="2100">
                <a:solidFill>
                  <a:srgbClr val="21211E"/>
                </a:solidFill>
                <a:latin typeface="Arial"/>
                <a:ea typeface="Arial"/>
                <a:cs typeface="Arial"/>
                <a:sym typeface="Arial"/>
              </a:rPr>
              <a:t>Table is adapted from (Herring, 2016) (p. 564-565)</a:t>
            </a:r>
            <a:endParaRPr sz="2100">
              <a:solidFill>
                <a:srgbClr val="000000"/>
              </a:solidFill>
              <a:latin typeface="Cambria"/>
              <a:ea typeface="Cambria"/>
              <a:cs typeface="Cambria"/>
              <a:sym typeface="Cambria"/>
            </a:endParaRPr>
          </a:p>
        </p:txBody>
      </p:sp>
      <p:sp>
        <p:nvSpPr>
          <p:cNvPr id="312" name="Google Shape;312;p15"/>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313" name="Google Shape;313;p15"/>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aphicFrame>
        <p:nvGraphicFramePr>
          <p:cNvPr id="314" name="Google Shape;314;p15"/>
          <p:cNvGraphicFramePr/>
          <p:nvPr/>
        </p:nvGraphicFramePr>
        <p:xfrm>
          <a:off x="1387834" y="1405222"/>
          <a:ext cx="3000000" cy="3000000"/>
        </p:xfrm>
        <a:graphic>
          <a:graphicData uri="http://schemas.openxmlformats.org/drawingml/2006/table">
            <a:tbl>
              <a:tblPr bandRow="1" firstCol="1" firstRow="1">
                <a:noFill/>
                <a:tableStyleId>{253215BF-BCE7-44D8-B76A-B6031728DF76}</a:tableStyleId>
              </a:tblPr>
              <a:tblGrid>
                <a:gridCol w="1322375"/>
                <a:gridCol w="1932125"/>
                <a:gridCol w="1717025"/>
                <a:gridCol w="1222525"/>
                <a:gridCol w="1607125"/>
                <a:gridCol w="1615175"/>
              </a:tblGrid>
              <a:tr h="658175">
                <a:tc>
                  <a:txBody>
                    <a:bodyPr/>
                    <a:lstStyle/>
                    <a:p>
                      <a:pPr indent="0" lvl="0" marL="0" marR="0" rtl="0" algn="ctr">
                        <a:spcBef>
                          <a:spcPts val="0"/>
                        </a:spcBef>
                        <a:spcAft>
                          <a:spcPts val="0"/>
                        </a:spcAft>
                        <a:buNone/>
                      </a:pPr>
                      <a:r>
                        <a:rPr b="1" lang="en-US" sz="2000" u="none" cap="none" strike="noStrike">
                          <a:solidFill>
                            <a:schemeClr val="lt1"/>
                          </a:solidFill>
                        </a:rPr>
                        <a:t>Cause</a:t>
                      </a:r>
                      <a:endParaRPr b="1" sz="2000" u="none" cap="none" strike="noStrike">
                        <a:solidFill>
                          <a:schemeClr val="lt1"/>
                        </a:solidFill>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1" lang="en-US" sz="2000" u="none" cap="none" strike="noStrike">
                          <a:solidFill>
                            <a:schemeClr val="lt1"/>
                          </a:solidFill>
                        </a:rPr>
                        <a:t>Comparison/ Concession</a:t>
                      </a:r>
                      <a:endParaRPr b="1" sz="2000" u="none" cap="none" strike="noStrike">
                        <a:solidFill>
                          <a:schemeClr val="lt1"/>
                        </a:solidFill>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1" lang="en-US" sz="2000" u="none" cap="none" strike="noStrike">
                          <a:solidFill>
                            <a:schemeClr val="lt1"/>
                          </a:solidFill>
                        </a:rPr>
                        <a:t>Condition</a:t>
                      </a:r>
                      <a:endParaRPr b="1" sz="2000" u="none" cap="none" strike="noStrike">
                        <a:solidFill>
                          <a:schemeClr val="lt1"/>
                        </a:solidFill>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1" lang="en-US" sz="2000" u="none" cap="none" strike="noStrike">
                          <a:solidFill>
                            <a:schemeClr val="lt1"/>
                          </a:solidFill>
                        </a:rPr>
                        <a:t>Place</a:t>
                      </a:r>
                      <a:endParaRPr b="1" sz="2000" u="none" cap="none" strike="noStrike">
                        <a:solidFill>
                          <a:schemeClr val="lt1"/>
                        </a:solidFill>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1" lang="en-US" sz="2000" u="none" cap="none" strike="noStrike">
                          <a:solidFill>
                            <a:schemeClr val="lt1"/>
                          </a:solidFill>
                        </a:rPr>
                        <a:t>Reason</a:t>
                      </a:r>
                      <a:endParaRPr b="1" sz="2000" u="none" cap="none" strike="noStrike">
                        <a:solidFill>
                          <a:schemeClr val="lt1"/>
                        </a:solidFill>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ctr">
                        <a:spcBef>
                          <a:spcPts val="0"/>
                        </a:spcBef>
                        <a:spcAft>
                          <a:spcPts val="0"/>
                        </a:spcAft>
                        <a:buNone/>
                      </a:pPr>
                      <a:r>
                        <a:rPr b="1" lang="en-US" sz="2000" u="none" cap="none" strike="noStrike">
                          <a:solidFill>
                            <a:schemeClr val="lt1"/>
                          </a:solidFill>
                        </a:rPr>
                        <a:t>time</a:t>
                      </a:r>
                      <a:endParaRPr b="1" sz="2000" u="none" cap="none" strike="noStrike">
                        <a:solidFill>
                          <a:schemeClr val="lt1"/>
                        </a:solidFill>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6000">
                <a:tc>
                  <a:txBody>
                    <a:bodyPr/>
                    <a:lstStyle/>
                    <a:p>
                      <a:pPr indent="0" lvl="0" marL="0" marR="0" rtl="0" algn="just">
                        <a:spcBef>
                          <a:spcPts val="0"/>
                        </a:spcBef>
                        <a:spcAft>
                          <a:spcPts val="0"/>
                        </a:spcAft>
                        <a:buNone/>
                      </a:pPr>
                      <a:r>
                        <a:rPr b="0" lang="en-US" sz="2000" u="none" cap="none" strike="noStrike"/>
                        <a:t>as</a:t>
                      </a:r>
                      <a:endParaRPr b="0"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(just) as</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even if</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where</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in order that</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after</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98000">
                <a:tc>
                  <a:txBody>
                    <a:bodyPr/>
                    <a:lstStyle/>
                    <a:p>
                      <a:pPr indent="0" lvl="0" marL="0" marR="0" rtl="0" algn="just">
                        <a:spcBef>
                          <a:spcPts val="0"/>
                        </a:spcBef>
                        <a:spcAft>
                          <a:spcPts val="0"/>
                        </a:spcAft>
                        <a:buNone/>
                      </a:pPr>
                      <a:r>
                        <a:rPr b="0" lang="en-US" sz="2000" u="none" cap="none" strike="noStrike"/>
                        <a:t>because</a:t>
                      </a:r>
                      <a:endParaRPr b="0"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although</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if</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7">
                  <a:txBody>
                    <a:bodyPr/>
                    <a:lstStyle/>
                    <a:p>
                      <a:pPr indent="0" lvl="0" marL="0" marR="0" rtl="0" algn="just">
                        <a:spcBef>
                          <a:spcPts val="0"/>
                        </a:spcBef>
                        <a:spcAft>
                          <a:spcPts val="0"/>
                        </a:spcAft>
                        <a:buNone/>
                      </a:pPr>
                      <a:r>
                        <a:rPr lang="en-US" sz="2000" u="none" cap="none" strike="noStrike"/>
                        <a:t>wherever</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7">
                  <a:txBody>
                    <a:bodyPr/>
                    <a:lstStyle/>
                    <a:p>
                      <a:pPr indent="0" lvl="0" marL="0" marR="0" rtl="0" algn="just">
                        <a:spcBef>
                          <a:spcPts val="0"/>
                        </a:spcBef>
                        <a:spcAft>
                          <a:spcPts val="0"/>
                        </a:spcAft>
                        <a:buNone/>
                      </a:pPr>
                      <a:r>
                        <a:rPr lang="en-US" sz="2000" u="none" cap="none" strike="noStrike"/>
                        <a:t>so that</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before</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6000">
                <a:tc rowSpan="6">
                  <a:txBody>
                    <a:bodyPr/>
                    <a:lstStyle/>
                    <a:p>
                      <a:pPr indent="0" lvl="0" marL="0" marR="0" rtl="0" algn="just">
                        <a:spcBef>
                          <a:spcPts val="0"/>
                        </a:spcBef>
                        <a:spcAft>
                          <a:spcPts val="0"/>
                        </a:spcAft>
                        <a:buNone/>
                      </a:pPr>
                      <a:r>
                        <a:rPr b="0" lang="en-US" sz="2000" u="none" cap="none" strike="noStrike"/>
                        <a:t>since</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even though</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as long as</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vMerge="1"/>
                <a:tc vMerge="1"/>
                <a:tc>
                  <a:txBody>
                    <a:bodyPr/>
                    <a:lstStyle/>
                    <a:p>
                      <a:pPr indent="0" lvl="0" marL="0" marR="0" rtl="0" algn="just">
                        <a:spcBef>
                          <a:spcPts val="0"/>
                        </a:spcBef>
                        <a:spcAft>
                          <a:spcPts val="0"/>
                        </a:spcAft>
                        <a:buNone/>
                      </a:pPr>
                      <a:r>
                        <a:rPr lang="en-US" sz="2000" u="none" cap="none" strike="noStrike"/>
                        <a:t>as soon as</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98000">
                <a:tc vMerge="1"/>
                <a:tc>
                  <a:txBody>
                    <a:bodyPr/>
                    <a:lstStyle/>
                    <a:p>
                      <a:pPr indent="0" lvl="0" marL="0" marR="0" rtl="0" algn="just">
                        <a:spcBef>
                          <a:spcPts val="0"/>
                        </a:spcBef>
                        <a:spcAft>
                          <a:spcPts val="0"/>
                        </a:spcAft>
                        <a:buNone/>
                      </a:pPr>
                      <a:r>
                        <a:rPr lang="en-US" sz="2000" u="none" cap="none" strike="noStrike"/>
                        <a:t>though</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in case</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vMerge="1"/>
                <a:tc vMerge="1"/>
                <a:tc>
                  <a:txBody>
                    <a:bodyPr/>
                    <a:lstStyle/>
                    <a:p>
                      <a:pPr indent="0" lvl="0" marL="0" marR="0" rtl="0" algn="just">
                        <a:spcBef>
                          <a:spcPts val="0"/>
                        </a:spcBef>
                        <a:spcAft>
                          <a:spcPts val="0"/>
                        </a:spcAft>
                        <a:buNone/>
                      </a:pPr>
                      <a:r>
                        <a:rPr lang="en-US" sz="2000" u="none" cap="none" strike="noStrike"/>
                        <a:t>once</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6000">
                <a:tc vMerge="1"/>
                <a:tc>
                  <a:txBody>
                    <a:bodyPr/>
                    <a:lstStyle/>
                    <a:p>
                      <a:pPr indent="0" lvl="0" marL="0" marR="0" rtl="0" algn="just">
                        <a:spcBef>
                          <a:spcPts val="0"/>
                        </a:spcBef>
                        <a:spcAft>
                          <a:spcPts val="0"/>
                        </a:spcAft>
                        <a:buNone/>
                      </a:pPr>
                      <a:r>
                        <a:rPr lang="en-US" sz="2000" u="none" cap="none" strike="noStrike"/>
                        <a:t>whereas</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spcBef>
                          <a:spcPts val="0"/>
                        </a:spcBef>
                        <a:spcAft>
                          <a:spcPts val="0"/>
                        </a:spcAft>
                        <a:buNone/>
                      </a:pPr>
                      <a:r>
                        <a:rPr lang="en-US" sz="2000" u="none" cap="none" strike="noStrike"/>
                        <a:t>provided that</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vMerge="1"/>
                <a:tc vMerge="1"/>
                <a:tc>
                  <a:txBody>
                    <a:bodyPr/>
                    <a:lstStyle/>
                    <a:p>
                      <a:pPr indent="0" lvl="0" marL="0" marR="0" rtl="0" algn="just">
                        <a:spcBef>
                          <a:spcPts val="0"/>
                        </a:spcBef>
                        <a:spcAft>
                          <a:spcPts val="0"/>
                        </a:spcAft>
                        <a:buNone/>
                      </a:pPr>
                      <a:r>
                        <a:rPr lang="en-US" sz="2000" u="none" cap="none" strike="noStrike"/>
                        <a:t>until</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98000">
                <a:tc vMerge="1"/>
                <a:tc rowSpan="3">
                  <a:txBody>
                    <a:bodyPr/>
                    <a:lstStyle/>
                    <a:p>
                      <a:pPr indent="0" lvl="0" marL="0" marR="0" rtl="0" algn="just">
                        <a:spcBef>
                          <a:spcPts val="0"/>
                        </a:spcBef>
                        <a:spcAft>
                          <a:spcPts val="0"/>
                        </a:spcAft>
                        <a:buNone/>
                      </a:pPr>
                      <a:r>
                        <a:rPr lang="en-US" sz="2000" u="none" cap="none" strike="noStrike"/>
                        <a:t>while</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rowSpan="3">
                  <a:txBody>
                    <a:bodyPr/>
                    <a:lstStyle/>
                    <a:p>
                      <a:pPr indent="0" lvl="0" marL="0" marR="0" rtl="0" algn="just">
                        <a:spcBef>
                          <a:spcPts val="0"/>
                        </a:spcBef>
                        <a:spcAft>
                          <a:spcPts val="0"/>
                        </a:spcAft>
                        <a:buNone/>
                      </a:pPr>
                      <a:r>
                        <a:rPr lang="en-US" sz="2000" u="none" cap="none" strike="noStrike"/>
                        <a:t>providing</a:t>
                      </a:r>
                      <a:endParaRPr sz="2000"/>
                    </a:p>
                    <a:p>
                      <a:pPr indent="0" lvl="0" marL="0" marR="0" rtl="0" algn="just">
                        <a:spcBef>
                          <a:spcPts val="0"/>
                        </a:spcBef>
                        <a:spcAft>
                          <a:spcPts val="0"/>
                        </a:spcAft>
                        <a:buNone/>
                      </a:pPr>
                      <a:r>
                        <a:rPr lang="en-US" sz="2000" u="none" cap="none" strike="noStrike"/>
                        <a:t> </a:t>
                      </a:r>
                      <a:endParaRPr sz="2000"/>
                    </a:p>
                    <a:p>
                      <a:pPr indent="0" lvl="0" marL="0" marR="0" rtl="0" algn="just">
                        <a:spcBef>
                          <a:spcPts val="0"/>
                        </a:spcBef>
                        <a:spcAft>
                          <a:spcPts val="0"/>
                        </a:spcAft>
                        <a:buNone/>
                      </a:pPr>
                      <a:r>
                        <a:rPr lang="en-US" sz="2000" u="none" cap="none" strike="noStrike"/>
                        <a:t> </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vMerge="1"/>
                <a:tc vMerge="1"/>
                <a:tc>
                  <a:txBody>
                    <a:bodyPr/>
                    <a:lstStyle/>
                    <a:p>
                      <a:pPr indent="0" lvl="0" marL="0" marR="0" rtl="0" algn="just">
                        <a:spcBef>
                          <a:spcPts val="0"/>
                        </a:spcBef>
                        <a:spcAft>
                          <a:spcPts val="0"/>
                        </a:spcAft>
                        <a:buNone/>
                      </a:pPr>
                      <a:r>
                        <a:rPr lang="en-US" sz="2000" u="none" cap="none" strike="noStrike"/>
                        <a:t>when</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596000">
                <a:tc vMerge="1"/>
                <a:tc vMerge="1"/>
                <a:tc vMerge="1"/>
                <a:tc vMerge="1"/>
                <a:tc vMerge="1"/>
                <a:tc>
                  <a:txBody>
                    <a:bodyPr/>
                    <a:lstStyle/>
                    <a:p>
                      <a:pPr indent="0" lvl="0" marL="0" marR="0" rtl="0" algn="just">
                        <a:spcBef>
                          <a:spcPts val="0"/>
                        </a:spcBef>
                        <a:spcAft>
                          <a:spcPts val="0"/>
                        </a:spcAft>
                        <a:buNone/>
                      </a:pPr>
                      <a:r>
                        <a:rPr lang="en-US" sz="2000" u="none" cap="none" strike="noStrike"/>
                        <a:t>whenever</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298000">
                <a:tc vMerge="1"/>
                <a:tc vMerge="1"/>
                <a:tc vMerge="1"/>
                <a:tc vMerge="1"/>
                <a:tc vMerge="1"/>
                <a:tc>
                  <a:txBody>
                    <a:bodyPr/>
                    <a:lstStyle/>
                    <a:p>
                      <a:pPr indent="0" lvl="0" marL="0" marR="0" rtl="0" algn="just">
                        <a:spcBef>
                          <a:spcPts val="0"/>
                        </a:spcBef>
                        <a:spcAft>
                          <a:spcPts val="0"/>
                        </a:spcAft>
                        <a:buNone/>
                      </a:pPr>
                      <a:r>
                        <a:rPr lang="en-US" sz="2000" u="none" cap="none" strike="noStrike"/>
                        <a:t>while</a:t>
                      </a:r>
                      <a:endParaRPr sz="2000" u="none" cap="none" strike="noStrike">
                        <a:latin typeface="Cambria"/>
                        <a:ea typeface="Cambria"/>
                        <a:cs typeface="Cambria"/>
                        <a:sym typeface="Cambria"/>
                      </a:endParaRPr>
                    </a:p>
                  </a:txBody>
                  <a:tcPr marT="0" marB="0" marR="68575" marL="68575" anchor="ctr">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315" name="Google Shape;315;p15"/>
          <p:cNvSpPr txBox="1"/>
          <p:nvPr>
            <p:ph type="title"/>
          </p:nvPr>
        </p:nvSpPr>
        <p:spPr>
          <a:xfrm>
            <a:off x="4297680" y="243880"/>
            <a:ext cx="7012093"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Subordinating Conjunctions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9" name="Shape 319"/>
        <p:cNvGrpSpPr/>
        <p:nvPr/>
      </p:nvGrpSpPr>
      <p:grpSpPr>
        <a:xfrm>
          <a:off x="0" y="0"/>
          <a:ext cx="0" cy="0"/>
          <a:chOff x="0" y="0"/>
          <a:chExt cx="0" cy="0"/>
        </a:xfrm>
      </p:grpSpPr>
      <p:sp>
        <p:nvSpPr>
          <p:cNvPr id="320" name="Google Shape;320;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1" name="Google Shape;321;p1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2" name="Google Shape;322;p16"/>
          <p:cNvSpPr txBox="1"/>
          <p:nvPr>
            <p:ph idx="1" type="body"/>
          </p:nvPr>
        </p:nvSpPr>
        <p:spPr>
          <a:xfrm>
            <a:off x="480312" y="1349893"/>
            <a:ext cx="10878251" cy="1898416"/>
          </a:xfrm>
          <a:prstGeom prst="rect">
            <a:avLst/>
          </a:prstGeom>
          <a:noFill/>
          <a:ln>
            <a:noFill/>
          </a:ln>
        </p:spPr>
        <p:txBody>
          <a:bodyPr anchorCtr="0" anchor="t" bIns="45700" lIns="91425" spcFirstLastPara="1" rIns="91425" wrap="square" tIns="45700">
            <a:noAutofit/>
          </a:bodyPr>
          <a:lstStyle/>
          <a:p>
            <a:pPr indent="0" lvl="0" marL="14288" rtl="0" algn="ctr">
              <a:lnSpc>
                <a:spcPct val="100000"/>
              </a:lnSpc>
              <a:spcBef>
                <a:spcPts val="0"/>
              </a:spcBef>
              <a:spcAft>
                <a:spcPts val="0"/>
              </a:spcAft>
              <a:buClr>
                <a:srgbClr val="21211E"/>
              </a:buClr>
              <a:buSzPts val="2200"/>
              <a:buNone/>
            </a:pPr>
            <a:r>
              <a:rPr b="1" lang="en-US" sz="2200">
                <a:solidFill>
                  <a:srgbClr val="21211E"/>
                </a:solidFill>
                <a:latin typeface="Arial"/>
                <a:ea typeface="Arial"/>
                <a:cs typeface="Arial"/>
                <a:sym typeface="Arial"/>
              </a:rPr>
              <a:t>COMPARISON/ CONCESSION</a:t>
            </a:r>
            <a:endParaRPr/>
          </a:p>
          <a:p>
            <a:pPr indent="0" lvl="0" marL="14288" rtl="0" algn="just">
              <a:lnSpc>
                <a:spcPct val="100000"/>
              </a:lnSpc>
              <a:spcBef>
                <a:spcPts val="0"/>
              </a:spcBef>
              <a:spcAft>
                <a:spcPts val="0"/>
              </a:spcAft>
              <a:buClr>
                <a:srgbClr val="21211E"/>
              </a:buClr>
              <a:buSzPts val="2200"/>
              <a:buNone/>
            </a:pPr>
            <a:r>
              <a:rPr b="1" lang="en-US" sz="2200">
                <a:solidFill>
                  <a:srgbClr val="21211E"/>
                </a:solidFill>
                <a:latin typeface="Arial"/>
                <a:ea typeface="Arial"/>
                <a:cs typeface="Arial"/>
                <a:sym typeface="Arial"/>
              </a:rPr>
              <a:t>Although &amp; even though</a:t>
            </a:r>
            <a:endParaRPr/>
          </a:p>
          <a:p>
            <a:pPr indent="0" lvl="0" marL="14288" rtl="0" algn="just">
              <a:lnSpc>
                <a:spcPct val="100000"/>
              </a:lnSpc>
              <a:spcBef>
                <a:spcPts val="0"/>
              </a:spcBef>
              <a:spcAft>
                <a:spcPts val="0"/>
              </a:spcAft>
              <a:buClr>
                <a:schemeClr val="dk1"/>
              </a:buClr>
              <a:buSzPts val="2200"/>
              <a:buNone/>
            </a:pPr>
            <a:r>
              <a:t/>
            </a:r>
            <a:endParaRPr b="1" sz="2200">
              <a:solidFill>
                <a:srgbClr val="21211E"/>
              </a:solidFill>
              <a:latin typeface="Arial"/>
              <a:ea typeface="Arial"/>
              <a:cs typeface="Arial"/>
              <a:sym typeface="Arial"/>
            </a:endParaRPr>
          </a:p>
          <a:p>
            <a:pPr indent="-219075" lvl="0" marL="495300" rtl="0" algn="just">
              <a:lnSpc>
                <a:spcPct val="100000"/>
              </a:lnSpc>
              <a:spcBef>
                <a:spcPts val="0"/>
              </a:spcBef>
              <a:spcAft>
                <a:spcPts val="0"/>
              </a:spcAft>
              <a:buClr>
                <a:srgbClr val="21211E"/>
              </a:buClr>
              <a:buSzPts val="2100"/>
              <a:buChar char="–"/>
            </a:pPr>
            <a:r>
              <a:rPr lang="en-US" sz="2100">
                <a:solidFill>
                  <a:srgbClr val="21211E"/>
                </a:solidFill>
                <a:latin typeface="Arial"/>
                <a:ea typeface="Arial"/>
                <a:cs typeface="Arial"/>
                <a:sym typeface="Arial"/>
              </a:rPr>
              <a:t>“</a:t>
            </a:r>
            <a:r>
              <a:rPr i="1" lang="en-US" sz="2100">
                <a:solidFill>
                  <a:srgbClr val="21211E"/>
                </a:solidFill>
                <a:latin typeface="Arial"/>
                <a:ea typeface="Arial"/>
                <a:cs typeface="Arial"/>
                <a:sym typeface="Arial"/>
              </a:rPr>
              <a:t>Although</a:t>
            </a:r>
            <a:r>
              <a:rPr lang="en-US" sz="2100">
                <a:solidFill>
                  <a:srgbClr val="21211E"/>
                </a:solidFill>
                <a:latin typeface="Arial"/>
                <a:ea typeface="Arial"/>
                <a:cs typeface="Arial"/>
                <a:sym typeface="Arial"/>
              </a:rPr>
              <a:t>” is used to talk about something that is unexpectedly true. </a:t>
            </a:r>
            <a:endParaRPr/>
          </a:p>
          <a:p>
            <a:pPr indent="-219075" lvl="0" marL="495300" rtl="0" algn="just">
              <a:lnSpc>
                <a:spcPct val="100000"/>
              </a:lnSpc>
              <a:spcBef>
                <a:spcPts val="0"/>
              </a:spcBef>
              <a:spcAft>
                <a:spcPts val="0"/>
              </a:spcAft>
              <a:buClr>
                <a:srgbClr val="21211E"/>
              </a:buClr>
              <a:buSzPts val="2100"/>
              <a:buChar char="–"/>
            </a:pPr>
            <a:r>
              <a:rPr lang="en-US" sz="2100">
                <a:solidFill>
                  <a:srgbClr val="21211E"/>
                </a:solidFill>
                <a:latin typeface="Arial"/>
                <a:ea typeface="Arial"/>
                <a:cs typeface="Arial"/>
                <a:sym typeface="Arial"/>
              </a:rPr>
              <a:t>“</a:t>
            </a:r>
            <a:r>
              <a:rPr i="1" lang="en-US" sz="2100">
                <a:solidFill>
                  <a:srgbClr val="21211E"/>
                </a:solidFill>
                <a:latin typeface="Arial"/>
                <a:ea typeface="Arial"/>
                <a:cs typeface="Arial"/>
                <a:sym typeface="Arial"/>
              </a:rPr>
              <a:t>Even though</a:t>
            </a:r>
            <a:r>
              <a:rPr lang="en-US" sz="2100">
                <a:solidFill>
                  <a:srgbClr val="21211E"/>
                </a:solidFill>
                <a:latin typeface="Arial"/>
                <a:ea typeface="Arial"/>
                <a:cs typeface="Arial"/>
                <a:sym typeface="Arial"/>
              </a:rPr>
              <a:t>” means the same thing as “</a:t>
            </a:r>
            <a:r>
              <a:rPr i="1" lang="en-US" sz="2100">
                <a:solidFill>
                  <a:srgbClr val="21211E"/>
                </a:solidFill>
                <a:latin typeface="Arial"/>
                <a:ea typeface="Arial"/>
                <a:cs typeface="Arial"/>
                <a:sym typeface="Arial"/>
              </a:rPr>
              <a:t>although</a:t>
            </a:r>
            <a:r>
              <a:rPr lang="en-US" sz="2100">
                <a:solidFill>
                  <a:srgbClr val="21211E"/>
                </a:solidFill>
                <a:latin typeface="Arial"/>
                <a:ea typeface="Arial"/>
                <a:cs typeface="Arial"/>
                <a:sym typeface="Arial"/>
              </a:rPr>
              <a:t>,” and it’s more common in speech.</a:t>
            </a:r>
            <a:endParaRPr/>
          </a:p>
        </p:txBody>
      </p:sp>
      <p:sp>
        <p:nvSpPr>
          <p:cNvPr id="323" name="Google Shape;323;p16"/>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324" name="Google Shape;324;p16"/>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5" name="Google Shape;325;p16"/>
          <p:cNvSpPr/>
          <p:nvPr/>
        </p:nvSpPr>
        <p:spPr>
          <a:xfrm>
            <a:off x="636287" y="3636300"/>
            <a:ext cx="10566300" cy="77490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lt1"/>
                </a:solidFill>
                <a:latin typeface="Arial"/>
                <a:ea typeface="Arial"/>
                <a:cs typeface="Arial"/>
                <a:sym typeface="Arial"/>
              </a:rPr>
              <a:t>Students still feel connected and supported </a:t>
            </a:r>
            <a:r>
              <a:rPr b="1" lang="en-US" sz="2100">
                <a:solidFill>
                  <a:srgbClr val="FFFF00"/>
                </a:solidFill>
                <a:latin typeface="Arial"/>
                <a:ea typeface="Arial"/>
                <a:cs typeface="Arial"/>
                <a:sym typeface="Arial"/>
              </a:rPr>
              <a:t>although</a:t>
            </a:r>
            <a:r>
              <a:rPr b="1" lang="en-US" sz="2100">
                <a:solidFill>
                  <a:schemeClr val="dk1"/>
                </a:solidFill>
                <a:latin typeface="Arial"/>
                <a:ea typeface="Arial"/>
                <a:cs typeface="Arial"/>
                <a:sym typeface="Arial"/>
              </a:rPr>
              <a:t> </a:t>
            </a:r>
            <a:r>
              <a:rPr lang="en-US" sz="2100">
                <a:solidFill>
                  <a:schemeClr val="lt1"/>
                </a:solidFill>
                <a:latin typeface="Arial"/>
                <a:ea typeface="Arial"/>
                <a:cs typeface="Arial"/>
                <a:sym typeface="Arial"/>
              </a:rPr>
              <a:t>the sessions are held online.</a:t>
            </a:r>
            <a:endParaRPr sz="2100"/>
          </a:p>
        </p:txBody>
      </p:sp>
      <p:sp>
        <p:nvSpPr>
          <p:cNvPr id="326" name="Google Shape;326;p16"/>
          <p:cNvSpPr/>
          <p:nvPr/>
        </p:nvSpPr>
        <p:spPr>
          <a:xfrm rot="-5400000">
            <a:off x="3519425" y="1689450"/>
            <a:ext cx="152100" cy="5049300"/>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327" name="Google Shape;327;p16"/>
          <p:cNvSpPr/>
          <p:nvPr/>
        </p:nvSpPr>
        <p:spPr>
          <a:xfrm flipH="1" rot="-6715780">
            <a:off x="1812455" y="2941799"/>
            <a:ext cx="1491776" cy="1961952"/>
          </a:xfrm>
          <a:prstGeom prst="arc">
            <a:avLst>
              <a:gd fmla="val 16552876" name="adj1"/>
              <a:gd fmla="val 18888507"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328" name="Google Shape;328;p16"/>
          <p:cNvSpPr txBox="1"/>
          <p:nvPr/>
        </p:nvSpPr>
        <p:spPr>
          <a:xfrm>
            <a:off x="2350808" y="4571599"/>
            <a:ext cx="7411665" cy="101566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This action unexpectedly occurs in spite of something else (the fact that the sessions are held online may lead to the expectation that students may feel distant and not supported.</a:t>
            </a:r>
            <a:endParaRPr/>
          </a:p>
        </p:txBody>
      </p:sp>
      <p:sp>
        <p:nvSpPr>
          <p:cNvPr id="329" name="Google Shape;329;p16"/>
          <p:cNvSpPr txBox="1"/>
          <p:nvPr/>
        </p:nvSpPr>
        <p:spPr>
          <a:xfrm>
            <a:off x="503296" y="5960279"/>
            <a:ext cx="9045600" cy="415500"/>
          </a:xfrm>
          <a:prstGeom prst="rect">
            <a:avLst/>
          </a:prstGeom>
          <a:noFill/>
          <a:ln>
            <a:noFill/>
          </a:ln>
        </p:spPr>
        <p:txBody>
          <a:bodyPr anchorCtr="0" anchor="t" bIns="45700" lIns="91425" spcFirstLastPara="1" rIns="91425" wrap="square" tIns="45700">
            <a:spAutoFit/>
          </a:bodyPr>
          <a:lstStyle/>
          <a:p>
            <a:pPr indent="-219075" lvl="0" marL="495300" marR="0" rtl="0" algn="just">
              <a:spcBef>
                <a:spcPts val="0"/>
              </a:spcBef>
              <a:spcAft>
                <a:spcPts val="0"/>
              </a:spcAft>
              <a:buClr>
                <a:srgbClr val="21211E"/>
              </a:buClr>
              <a:buSzPts val="2100"/>
              <a:buFont typeface="NTR"/>
              <a:buChar char="–"/>
            </a:pPr>
            <a:r>
              <a:rPr lang="en-US" sz="2100">
                <a:solidFill>
                  <a:srgbClr val="21211E"/>
                </a:solidFill>
                <a:latin typeface="Arial"/>
                <a:ea typeface="Arial"/>
                <a:cs typeface="Arial"/>
                <a:sym typeface="Arial"/>
              </a:rPr>
              <a:t>When the main clause comes first, we don’t need to use a comma</a:t>
            </a:r>
            <a:endParaRPr/>
          </a:p>
        </p:txBody>
      </p:sp>
      <p:sp>
        <p:nvSpPr>
          <p:cNvPr id="330" name="Google Shape;330;p16"/>
          <p:cNvSpPr txBox="1"/>
          <p:nvPr>
            <p:ph type="title"/>
          </p:nvPr>
        </p:nvSpPr>
        <p:spPr>
          <a:xfrm>
            <a:off x="4297680" y="243880"/>
            <a:ext cx="7012093"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Subordinating Conjunctions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6"/>
                                        </p:tgtEl>
                                        <p:attrNameLst>
                                          <p:attrName>style.visibility</p:attrName>
                                        </p:attrNameLst>
                                      </p:cBhvr>
                                      <p:to>
                                        <p:strVal val="visible"/>
                                      </p:to>
                                    </p:set>
                                    <p:animEffect filter="fade" transition="in">
                                      <p:cBhvr>
                                        <p:cTn dur="200"/>
                                        <p:tgtEl>
                                          <p:spTgt spid="32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27"/>
                                        </p:tgtEl>
                                        <p:attrNameLst>
                                          <p:attrName>style.visibility</p:attrName>
                                        </p:attrNameLst>
                                      </p:cBhvr>
                                      <p:to>
                                        <p:strVal val="visible"/>
                                      </p:to>
                                    </p:set>
                                    <p:animEffect filter="fade" transition="in">
                                      <p:cBhvr>
                                        <p:cTn dur="200"/>
                                        <p:tgtEl>
                                          <p:spTgt spid="32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4" name="Shape 334"/>
        <p:cNvGrpSpPr/>
        <p:nvPr/>
      </p:nvGrpSpPr>
      <p:grpSpPr>
        <a:xfrm>
          <a:off x="0" y="0"/>
          <a:ext cx="0" cy="0"/>
          <a:chOff x="0" y="0"/>
          <a:chExt cx="0" cy="0"/>
        </a:xfrm>
      </p:grpSpPr>
      <p:sp>
        <p:nvSpPr>
          <p:cNvPr id="335" name="Google Shape;335;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6" name="Google Shape;336;p17"/>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7" name="Google Shape;337;p17"/>
          <p:cNvSpPr txBox="1"/>
          <p:nvPr>
            <p:ph idx="1" type="body"/>
          </p:nvPr>
        </p:nvSpPr>
        <p:spPr>
          <a:xfrm>
            <a:off x="480312" y="1572357"/>
            <a:ext cx="11050974" cy="1015663"/>
          </a:xfrm>
          <a:prstGeom prst="rect">
            <a:avLst/>
          </a:prstGeom>
          <a:noFill/>
          <a:ln>
            <a:noFill/>
          </a:ln>
        </p:spPr>
        <p:txBody>
          <a:bodyPr anchorCtr="0" anchor="t" bIns="45700" lIns="91425" spcFirstLastPara="1" rIns="91425" wrap="square" tIns="45700">
            <a:noAutofit/>
          </a:bodyPr>
          <a:lstStyle/>
          <a:p>
            <a:pPr indent="-219075" lvl="0" marL="495300" rtl="0" algn="just">
              <a:lnSpc>
                <a:spcPct val="100000"/>
              </a:lnSpc>
              <a:spcBef>
                <a:spcPts val="0"/>
              </a:spcBef>
              <a:spcAft>
                <a:spcPts val="0"/>
              </a:spcAft>
              <a:buClr>
                <a:srgbClr val="21211E"/>
              </a:buClr>
              <a:buSzPts val="2100"/>
              <a:buChar char="–"/>
            </a:pPr>
            <a:r>
              <a:rPr lang="en-US" sz="2100">
                <a:solidFill>
                  <a:srgbClr val="21211E"/>
                </a:solidFill>
                <a:latin typeface="Arial"/>
                <a:ea typeface="Arial"/>
                <a:cs typeface="Arial"/>
                <a:sym typeface="Arial"/>
              </a:rPr>
              <a:t>When the </a:t>
            </a:r>
            <a:r>
              <a:rPr i="1" lang="en-US" sz="2100">
                <a:solidFill>
                  <a:srgbClr val="21211E"/>
                </a:solidFill>
                <a:latin typeface="Arial"/>
                <a:ea typeface="Arial"/>
                <a:cs typeface="Arial"/>
                <a:sym typeface="Arial"/>
              </a:rPr>
              <a:t>even though/although</a:t>
            </a:r>
            <a:r>
              <a:rPr lang="en-US" sz="2100">
                <a:solidFill>
                  <a:srgbClr val="21211E"/>
                </a:solidFill>
                <a:latin typeface="Arial"/>
                <a:ea typeface="Arial"/>
                <a:cs typeface="Arial"/>
                <a:sym typeface="Arial"/>
              </a:rPr>
              <a:t> clause comes before the main clause, we usually put a comma at the end of the clause. </a:t>
            </a:r>
            <a:endParaRPr/>
          </a:p>
        </p:txBody>
      </p:sp>
      <p:sp>
        <p:nvSpPr>
          <p:cNvPr id="338" name="Google Shape;338;p17"/>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339" name="Google Shape;339;p17"/>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40" name="Google Shape;340;p17"/>
          <p:cNvSpPr/>
          <p:nvPr/>
        </p:nvSpPr>
        <p:spPr>
          <a:xfrm>
            <a:off x="1028857" y="3601178"/>
            <a:ext cx="10134286" cy="774833"/>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300">
                <a:solidFill>
                  <a:srgbClr val="FFFF00"/>
                </a:solidFill>
                <a:latin typeface="Arial"/>
                <a:ea typeface="Arial"/>
                <a:cs typeface="Arial"/>
                <a:sym typeface="Arial"/>
              </a:rPr>
              <a:t>Although</a:t>
            </a:r>
            <a:r>
              <a:rPr b="1" lang="en-US" sz="2300">
                <a:solidFill>
                  <a:schemeClr val="dk1"/>
                </a:solidFill>
                <a:latin typeface="Arial"/>
                <a:ea typeface="Arial"/>
                <a:cs typeface="Arial"/>
                <a:sym typeface="Arial"/>
              </a:rPr>
              <a:t> </a:t>
            </a:r>
            <a:r>
              <a:rPr lang="en-US" sz="2300">
                <a:solidFill>
                  <a:schemeClr val="lt1"/>
                </a:solidFill>
                <a:latin typeface="Arial"/>
                <a:ea typeface="Arial"/>
                <a:cs typeface="Arial"/>
                <a:sym typeface="Arial"/>
              </a:rPr>
              <a:t>the sessions are held online</a:t>
            </a:r>
            <a:r>
              <a:rPr b="1" lang="en-US" sz="2300">
                <a:solidFill>
                  <a:srgbClr val="FFFF00"/>
                </a:solidFill>
                <a:latin typeface="Arial"/>
                <a:ea typeface="Arial"/>
                <a:cs typeface="Arial"/>
                <a:sym typeface="Arial"/>
              </a:rPr>
              <a:t>, </a:t>
            </a:r>
            <a:r>
              <a:rPr lang="en-US" sz="2300">
                <a:solidFill>
                  <a:schemeClr val="lt1"/>
                </a:solidFill>
                <a:latin typeface="Arial"/>
                <a:ea typeface="Arial"/>
                <a:cs typeface="Arial"/>
                <a:sym typeface="Arial"/>
              </a:rPr>
              <a:t>students still feel connected and supported.</a:t>
            </a:r>
            <a:endParaRPr/>
          </a:p>
        </p:txBody>
      </p:sp>
      <p:sp>
        <p:nvSpPr>
          <p:cNvPr id="341" name="Google Shape;341;p17"/>
          <p:cNvSpPr txBox="1"/>
          <p:nvPr/>
        </p:nvSpPr>
        <p:spPr>
          <a:xfrm>
            <a:off x="7239907" y="2885761"/>
            <a:ext cx="2579400" cy="40020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Arial"/>
                <a:ea typeface="Arial"/>
                <a:cs typeface="Arial"/>
                <a:sym typeface="Arial"/>
              </a:rPr>
              <a:t>A comma is required</a:t>
            </a:r>
            <a:endParaRPr/>
          </a:p>
        </p:txBody>
      </p:sp>
      <p:sp>
        <p:nvSpPr>
          <p:cNvPr id="342" name="Google Shape;342;p17"/>
          <p:cNvSpPr/>
          <p:nvPr/>
        </p:nvSpPr>
        <p:spPr>
          <a:xfrm>
            <a:off x="6379874" y="3732140"/>
            <a:ext cx="194100" cy="384300"/>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2200">
              <a:solidFill>
                <a:schemeClr val="lt1"/>
              </a:solidFill>
              <a:latin typeface="Cambria"/>
              <a:ea typeface="Cambria"/>
              <a:cs typeface="Cambria"/>
              <a:sym typeface="Cambria"/>
            </a:endParaRPr>
          </a:p>
        </p:txBody>
      </p:sp>
      <p:sp>
        <p:nvSpPr>
          <p:cNvPr id="343" name="Google Shape;343;p17"/>
          <p:cNvSpPr/>
          <p:nvPr/>
        </p:nvSpPr>
        <p:spPr>
          <a:xfrm rot="-7185609">
            <a:off x="6909420" y="2362866"/>
            <a:ext cx="977295" cy="2048397"/>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344" name="Google Shape;344;p17"/>
          <p:cNvSpPr txBox="1"/>
          <p:nvPr>
            <p:ph type="title"/>
          </p:nvPr>
        </p:nvSpPr>
        <p:spPr>
          <a:xfrm>
            <a:off x="4297680" y="243880"/>
            <a:ext cx="7012093"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Subordinating Conjunctions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2"/>
                                        </p:tgtEl>
                                        <p:attrNameLst>
                                          <p:attrName>style.visibility</p:attrName>
                                        </p:attrNameLst>
                                      </p:cBhvr>
                                      <p:to>
                                        <p:strVal val="visible"/>
                                      </p:to>
                                    </p:set>
                                    <p:animEffect filter="fade" transition="in">
                                      <p:cBhvr>
                                        <p:cTn dur="200"/>
                                        <p:tgtEl>
                                          <p:spTgt spid="34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3"/>
                                        </p:tgtEl>
                                        <p:attrNameLst>
                                          <p:attrName>style.visibility</p:attrName>
                                        </p:attrNameLst>
                                      </p:cBhvr>
                                      <p:to>
                                        <p:strVal val="visible"/>
                                      </p:to>
                                    </p:set>
                                    <p:animEffect filter="fade" transition="in">
                                      <p:cBhvr>
                                        <p:cTn dur="200"/>
                                        <p:tgtEl>
                                          <p:spTgt spid="34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8" name="Shape 348"/>
        <p:cNvGrpSpPr/>
        <p:nvPr/>
      </p:nvGrpSpPr>
      <p:grpSpPr>
        <a:xfrm>
          <a:off x="0" y="0"/>
          <a:ext cx="0" cy="0"/>
          <a:chOff x="0" y="0"/>
          <a:chExt cx="0" cy="0"/>
        </a:xfrm>
      </p:grpSpPr>
      <p:sp>
        <p:nvSpPr>
          <p:cNvPr id="349" name="Google Shape;349;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0" name="Google Shape;350;p1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1" name="Google Shape;351;p18"/>
          <p:cNvSpPr txBox="1"/>
          <p:nvPr>
            <p:ph idx="1" type="body"/>
          </p:nvPr>
        </p:nvSpPr>
        <p:spPr>
          <a:xfrm>
            <a:off x="493711" y="1231967"/>
            <a:ext cx="9558593" cy="468071"/>
          </a:xfrm>
          <a:prstGeom prst="rect">
            <a:avLst/>
          </a:prstGeom>
          <a:noFill/>
          <a:ln>
            <a:noFill/>
          </a:ln>
        </p:spPr>
        <p:txBody>
          <a:bodyPr anchorCtr="0" anchor="t" bIns="45700" lIns="91425" spcFirstLastPara="1" rIns="91425" wrap="square" tIns="45700">
            <a:noAutofit/>
          </a:bodyPr>
          <a:lstStyle/>
          <a:p>
            <a:pPr indent="0" lvl="0" marL="14288" rtl="0" algn="just">
              <a:lnSpc>
                <a:spcPct val="100000"/>
              </a:lnSpc>
              <a:spcBef>
                <a:spcPts val="0"/>
              </a:spcBef>
              <a:spcAft>
                <a:spcPts val="0"/>
              </a:spcAft>
              <a:buClr>
                <a:srgbClr val="FF0000"/>
              </a:buClr>
              <a:buSzPts val="2500"/>
              <a:buNone/>
            </a:pPr>
            <a:r>
              <a:rPr b="1" lang="en-US" sz="2500">
                <a:solidFill>
                  <a:srgbClr val="FF0000"/>
                </a:solidFill>
                <a:latin typeface="Arial"/>
                <a:ea typeface="Arial"/>
                <a:cs typeface="Arial"/>
                <a:sym typeface="Arial"/>
              </a:rPr>
              <a:t>COMMON MISTAKES !!!</a:t>
            </a:r>
            <a:endParaRPr i="1" sz="2200">
              <a:solidFill>
                <a:srgbClr val="21211E"/>
              </a:solidFill>
              <a:latin typeface="Arial"/>
              <a:ea typeface="Arial"/>
              <a:cs typeface="Arial"/>
              <a:sym typeface="Arial"/>
            </a:endParaRPr>
          </a:p>
          <a:p>
            <a:pPr indent="0" lvl="0" marL="12700" rtl="0" algn="l">
              <a:lnSpc>
                <a:spcPct val="100000"/>
              </a:lnSpc>
              <a:spcBef>
                <a:spcPts val="0"/>
              </a:spcBef>
              <a:spcAft>
                <a:spcPts val="0"/>
              </a:spcAft>
              <a:buClr>
                <a:schemeClr val="dk1"/>
              </a:buClr>
              <a:buSzPts val="2400"/>
              <a:buNone/>
            </a:pPr>
            <a:r>
              <a:t/>
            </a:r>
            <a:endParaRPr>
              <a:latin typeface="Cambria"/>
              <a:ea typeface="Cambria"/>
              <a:cs typeface="Cambria"/>
              <a:sym typeface="Cambria"/>
            </a:endParaRPr>
          </a:p>
          <a:p>
            <a:pPr indent="0" lvl="0" marL="12700" rtl="0" algn="l">
              <a:lnSpc>
                <a:spcPct val="100000"/>
              </a:lnSpc>
              <a:spcBef>
                <a:spcPts val="0"/>
              </a:spcBef>
              <a:spcAft>
                <a:spcPts val="0"/>
              </a:spcAft>
              <a:buClr>
                <a:schemeClr val="dk1"/>
              </a:buClr>
              <a:buSzPts val="2200"/>
              <a:buNone/>
            </a:pPr>
            <a:r>
              <a:t/>
            </a:r>
            <a:endParaRPr b="1" sz="2200" u="sng">
              <a:solidFill>
                <a:srgbClr val="21211E"/>
              </a:solidFill>
              <a:latin typeface="Arial"/>
              <a:ea typeface="Arial"/>
              <a:cs typeface="Arial"/>
              <a:sym typeface="Arial"/>
            </a:endParaRPr>
          </a:p>
        </p:txBody>
      </p:sp>
      <p:sp>
        <p:nvSpPr>
          <p:cNvPr id="352" name="Google Shape;352;p18"/>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353" name="Google Shape;353;p18"/>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54" name="Google Shape;354;p18"/>
          <p:cNvSpPr/>
          <p:nvPr/>
        </p:nvSpPr>
        <p:spPr>
          <a:xfrm>
            <a:off x="682151" y="3180900"/>
            <a:ext cx="10067700" cy="626100"/>
          </a:xfrm>
          <a:prstGeom prst="roundRect">
            <a:avLst>
              <a:gd fmla="val 16667" name="adj"/>
            </a:avLst>
          </a:prstGeom>
          <a:solidFill>
            <a:srgbClr val="FFD6C6"/>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rgbClr val="2047ED"/>
                </a:solidFill>
                <a:latin typeface="Arial"/>
                <a:ea typeface="Arial"/>
                <a:cs typeface="Arial"/>
                <a:sym typeface="Arial"/>
              </a:rPr>
              <a:t>Although</a:t>
            </a:r>
            <a:r>
              <a:rPr b="1" lang="en-US" sz="2100">
                <a:solidFill>
                  <a:schemeClr val="dk1"/>
                </a:solidFill>
                <a:latin typeface="Arial"/>
                <a:ea typeface="Arial"/>
                <a:cs typeface="Arial"/>
                <a:sym typeface="Arial"/>
              </a:rPr>
              <a:t> </a:t>
            </a:r>
            <a:r>
              <a:rPr lang="en-US" sz="2100">
                <a:solidFill>
                  <a:schemeClr val="dk1"/>
                </a:solidFill>
                <a:latin typeface="Arial"/>
                <a:ea typeface="Arial"/>
                <a:cs typeface="Arial"/>
                <a:sym typeface="Arial"/>
              </a:rPr>
              <a:t>the tutoring center is far from the city, </a:t>
            </a:r>
            <a:r>
              <a:rPr b="1" lang="en-US" sz="2100">
                <a:solidFill>
                  <a:srgbClr val="FF0000"/>
                </a:solidFill>
                <a:latin typeface="Arial"/>
                <a:ea typeface="Arial"/>
                <a:cs typeface="Arial"/>
                <a:sym typeface="Arial"/>
              </a:rPr>
              <a:t>but</a:t>
            </a:r>
            <a:r>
              <a:rPr lang="en-US" sz="2100">
                <a:solidFill>
                  <a:schemeClr val="dk1"/>
                </a:solidFill>
                <a:latin typeface="Arial"/>
                <a:ea typeface="Arial"/>
                <a:cs typeface="Arial"/>
                <a:sym typeface="Arial"/>
              </a:rPr>
              <a:t> students are eager to attend.</a:t>
            </a:r>
            <a:endParaRPr/>
          </a:p>
        </p:txBody>
      </p:sp>
      <p:sp>
        <p:nvSpPr>
          <p:cNvPr id="355" name="Google Shape;355;p18"/>
          <p:cNvSpPr txBox="1"/>
          <p:nvPr/>
        </p:nvSpPr>
        <p:spPr>
          <a:xfrm>
            <a:off x="682151" y="4695575"/>
            <a:ext cx="10212600" cy="144690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rgbClr val="21211E"/>
              </a:buClr>
              <a:buSzPts val="2200"/>
              <a:buFont typeface="Arial"/>
              <a:buChar char="•"/>
            </a:pPr>
            <a:r>
              <a:rPr lang="en-US" sz="2200">
                <a:solidFill>
                  <a:srgbClr val="21211E"/>
                </a:solidFill>
                <a:latin typeface="Arial"/>
                <a:ea typeface="Arial"/>
                <a:cs typeface="Arial"/>
                <a:sym typeface="Arial"/>
              </a:rPr>
              <a:t>When you use ‘</a:t>
            </a:r>
            <a:r>
              <a:rPr i="1" lang="en-US" sz="2200">
                <a:solidFill>
                  <a:srgbClr val="21211E"/>
                </a:solidFill>
                <a:latin typeface="Arial"/>
                <a:ea typeface="Arial"/>
                <a:cs typeface="Arial"/>
                <a:sym typeface="Arial"/>
              </a:rPr>
              <a:t>although’,</a:t>
            </a:r>
            <a:r>
              <a:rPr lang="en-US" sz="2200">
                <a:solidFill>
                  <a:srgbClr val="21211E"/>
                </a:solidFill>
                <a:latin typeface="Arial"/>
                <a:ea typeface="Arial"/>
                <a:cs typeface="Arial"/>
                <a:sym typeface="Arial"/>
              </a:rPr>
              <a:t> you're already establishing a contrasting relationship. </a:t>
            </a:r>
            <a:endParaRPr/>
          </a:p>
          <a:p>
            <a:pPr indent="-342900" lvl="0" marL="342900" marR="0" rtl="0" algn="just">
              <a:spcBef>
                <a:spcPts val="0"/>
              </a:spcBef>
              <a:spcAft>
                <a:spcPts val="0"/>
              </a:spcAft>
              <a:buClr>
                <a:srgbClr val="21211E"/>
              </a:buClr>
              <a:buSzPts val="2200"/>
              <a:buFont typeface="Arial"/>
              <a:buChar char="•"/>
            </a:pPr>
            <a:r>
              <a:rPr lang="en-US" sz="2200">
                <a:solidFill>
                  <a:srgbClr val="21211E"/>
                </a:solidFill>
                <a:latin typeface="Arial"/>
                <a:ea typeface="Arial"/>
                <a:cs typeface="Arial"/>
                <a:sym typeface="Arial"/>
              </a:rPr>
              <a:t>Adding ‘</a:t>
            </a:r>
            <a:r>
              <a:rPr i="1" lang="en-US" sz="2200">
                <a:solidFill>
                  <a:srgbClr val="21211E"/>
                </a:solidFill>
                <a:latin typeface="Arial"/>
                <a:ea typeface="Arial"/>
                <a:cs typeface="Arial"/>
                <a:sym typeface="Arial"/>
              </a:rPr>
              <a:t>but’</a:t>
            </a:r>
            <a:r>
              <a:rPr lang="en-US" sz="2200">
                <a:solidFill>
                  <a:srgbClr val="21211E"/>
                </a:solidFill>
                <a:latin typeface="Arial"/>
                <a:ea typeface="Arial"/>
                <a:cs typeface="Arial"/>
                <a:sym typeface="Arial"/>
              </a:rPr>
              <a:t> can feel redundant and can make the sentence sound unnecessarily complex.</a:t>
            </a:r>
            <a:endParaRPr sz="2200">
              <a:solidFill>
                <a:srgbClr val="21211E"/>
              </a:solidFill>
              <a:latin typeface="Arial"/>
              <a:ea typeface="Arial"/>
              <a:cs typeface="Arial"/>
              <a:sym typeface="Arial"/>
            </a:endParaRPr>
          </a:p>
        </p:txBody>
      </p:sp>
      <p:sp>
        <p:nvSpPr>
          <p:cNvPr id="356" name="Google Shape;356;p18"/>
          <p:cNvSpPr/>
          <p:nvPr/>
        </p:nvSpPr>
        <p:spPr>
          <a:xfrm flipH="1" rot="-6193400">
            <a:off x="1253893" y="2590204"/>
            <a:ext cx="1789290" cy="1411578"/>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357" name="Google Shape;357;p18"/>
          <p:cNvSpPr txBox="1"/>
          <p:nvPr/>
        </p:nvSpPr>
        <p:spPr>
          <a:xfrm>
            <a:off x="2357930" y="3991233"/>
            <a:ext cx="3189141"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subordinating conjunction</a:t>
            </a:r>
            <a:endParaRPr/>
          </a:p>
        </p:txBody>
      </p:sp>
      <p:sp>
        <p:nvSpPr>
          <p:cNvPr id="358" name="Google Shape;358;p18"/>
          <p:cNvSpPr/>
          <p:nvPr/>
        </p:nvSpPr>
        <p:spPr>
          <a:xfrm rot="-4853013">
            <a:off x="6712143" y="2806752"/>
            <a:ext cx="1789302" cy="1735838"/>
          </a:xfrm>
          <a:prstGeom prst="arc">
            <a:avLst>
              <a:gd fmla="val 17185664" name="adj1"/>
              <a:gd fmla="val 0" name="adj2"/>
            </a:avLst>
          </a:prstGeom>
          <a:noFill/>
          <a:ln cap="flat" cmpd="sng" w="38100">
            <a:solidFill>
              <a:srgbClr val="FF0000"/>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359" name="Google Shape;359;p18"/>
          <p:cNvSpPr txBox="1"/>
          <p:nvPr/>
        </p:nvSpPr>
        <p:spPr>
          <a:xfrm>
            <a:off x="7793750" y="2621415"/>
            <a:ext cx="31890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coordinating conjunction</a:t>
            </a:r>
            <a:endParaRPr/>
          </a:p>
        </p:txBody>
      </p:sp>
      <p:sp>
        <p:nvSpPr>
          <p:cNvPr id="360" name="Google Shape;360;p18"/>
          <p:cNvSpPr txBox="1"/>
          <p:nvPr/>
        </p:nvSpPr>
        <p:spPr>
          <a:xfrm>
            <a:off x="682141" y="1838139"/>
            <a:ext cx="9558593" cy="525719"/>
          </a:xfrm>
          <a:prstGeom prst="rect">
            <a:avLst/>
          </a:prstGeom>
          <a:noFill/>
          <a:ln>
            <a:noFill/>
          </a:ln>
        </p:spPr>
        <p:txBody>
          <a:bodyPr anchorCtr="0" anchor="t" bIns="45700" lIns="91425" spcFirstLastPara="1" rIns="91425" wrap="square" tIns="45700">
            <a:noAutofit/>
          </a:bodyPr>
          <a:lstStyle/>
          <a:p>
            <a:pPr indent="0" lvl="0" marL="14288" marR="0" rtl="0" algn="just">
              <a:lnSpc>
                <a:spcPct val="100000"/>
              </a:lnSpc>
              <a:spcBef>
                <a:spcPts val="0"/>
              </a:spcBef>
              <a:spcAft>
                <a:spcPts val="0"/>
              </a:spcAft>
              <a:buClr>
                <a:srgbClr val="21211E"/>
              </a:buClr>
              <a:buSzPts val="2200"/>
              <a:buFont typeface="NTR"/>
              <a:buNone/>
            </a:pPr>
            <a:r>
              <a:rPr b="0" i="0" lang="en-US" sz="2200">
                <a:solidFill>
                  <a:srgbClr val="21211E"/>
                </a:solidFill>
                <a:latin typeface="Arial"/>
                <a:ea typeface="Arial"/>
                <a:cs typeface="Arial"/>
                <a:sym typeface="Arial"/>
              </a:rPr>
              <a:t>Sometimes, learners use ‘</a:t>
            </a:r>
            <a:r>
              <a:rPr b="0" i="1" lang="en-US" sz="2200">
                <a:solidFill>
                  <a:srgbClr val="21211E"/>
                </a:solidFill>
                <a:latin typeface="Arial"/>
                <a:ea typeface="Arial"/>
                <a:cs typeface="Arial"/>
                <a:sym typeface="Arial"/>
              </a:rPr>
              <a:t>although</a:t>
            </a:r>
            <a:r>
              <a:rPr b="0" i="0" lang="en-US" sz="2200">
                <a:solidFill>
                  <a:srgbClr val="21211E"/>
                </a:solidFill>
                <a:latin typeface="Arial"/>
                <a:ea typeface="Arial"/>
                <a:cs typeface="Arial"/>
                <a:sym typeface="Arial"/>
              </a:rPr>
              <a:t>’ and ‘</a:t>
            </a:r>
            <a:r>
              <a:rPr b="0" i="1" lang="en-US" sz="2200">
                <a:solidFill>
                  <a:srgbClr val="21211E"/>
                </a:solidFill>
                <a:latin typeface="Arial"/>
                <a:ea typeface="Arial"/>
                <a:cs typeface="Arial"/>
                <a:sym typeface="Arial"/>
              </a:rPr>
              <a:t>but</a:t>
            </a:r>
            <a:r>
              <a:rPr b="0" i="0" lang="en-US" sz="2200">
                <a:solidFill>
                  <a:srgbClr val="21211E"/>
                </a:solidFill>
                <a:latin typeface="Arial"/>
                <a:ea typeface="Arial"/>
                <a:cs typeface="Arial"/>
                <a:sym typeface="Arial"/>
              </a:rPr>
              <a:t>’ in the same sentence.</a:t>
            </a:r>
            <a:endParaRPr b="0" i="0" sz="2400">
              <a:solidFill>
                <a:schemeClr val="dk1"/>
              </a:solidFill>
              <a:latin typeface="Cambria"/>
              <a:ea typeface="Cambria"/>
              <a:cs typeface="Cambria"/>
              <a:sym typeface="Cambria"/>
            </a:endParaRPr>
          </a:p>
          <a:p>
            <a:pPr indent="0" lvl="0" marL="12700" marR="0" rtl="0" algn="l">
              <a:lnSpc>
                <a:spcPct val="100000"/>
              </a:lnSpc>
              <a:spcBef>
                <a:spcPts val="0"/>
              </a:spcBef>
              <a:spcAft>
                <a:spcPts val="0"/>
              </a:spcAft>
              <a:buClr>
                <a:schemeClr val="dk1"/>
              </a:buClr>
              <a:buSzPts val="2200"/>
              <a:buFont typeface="NTR"/>
              <a:buNone/>
            </a:pPr>
            <a:r>
              <a:t/>
            </a:r>
            <a:endParaRPr b="1" i="0" sz="2200" u="sng">
              <a:solidFill>
                <a:srgbClr val="21211E"/>
              </a:solidFill>
              <a:latin typeface="Arial"/>
              <a:ea typeface="Arial"/>
              <a:cs typeface="Arial"/>
              <a:sym typeface="Arial"/>
            </a:endParaRPr>
          </a:p>
        </p:txBody>
      </p:sp>
      <p:sp>
        <p:nvSpPr>
          <p:cNvPr id="361" name="Google Shape;361;p18"/>
          <p:cNvSpPr txBox="1"/>
          <p:nvPr>
            <p:ph type="title"/>
          </p:nvPr>
        </p:nvSpPr>
        <p:spPr>
          <a:xfrm>
            <a:off x="4297680" y="243880"/>
            <a:ext cx="7012093"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Subordinating Conjunctions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60"/>
                                        </p:tgtEl>
                                        <p:attrNameLst>
                                          <p:attrName>style.visibility</p:attrName>
                                        </p:attrNameLst>
                                      </p:cBhvr>
                                      <p:to>
                                        <p:strVal val="visible"/>
                                      </p:to>
                                    </p:set>
                                    <p:animEffect filter="fade" transition="in">
                                      <p:cBhvr>
                                        <p:cTn dur="200"/>
                                        <p:tgtEl>
                                          <p:spTgt spid="36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6"/>
                                        </p:tgtEl>
                                        <p:attrNameLst>
                                          <p:attrName>style.visibility</p:attrName>
                                        </p:attrNameLst>
                                      </p:cBhvr>
                                      <p:to>
                                        <p:strVal val="visible"/>
                                      </p:to>
                                    </p:set>
                                    <p:animEffect filter="fade" transition="in">
                                      <p:cBhvr>
                                        <p:cTn dur="200"/>
                                        <p:tgtEl>
                                          <p:spTgt spid="35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58"/>
                                        </p:tgtEl>
                                        <p:attrNameLst>
                                          <p:attrName>style.visibility</p:attrName>
                                        </p:attrNameLst>
                                      </p:cBhvr>
                                      <p:to>
                                        <p:strVal val="visible"/>
                                      </p:to>
                                    </p:set>
                                    <p:animEffect filter="fade" transition="in">
                                      <p:cBhvr>
                                        <p:cTn dur="200"/>
                                        <p:tgtEl>
                                          <p:spTgt spid="35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5" name="Shape 365"/>
        <p:cNvGrpSpPr/>
        <p:nvPr/>
      </p:nvGrpSpPr>
      <p:grpSpPr>
        <a:xfrm>
          <a:off x="0" y="0"/>
          <a:ext cx="0" cy="0"/>
          <a:chOff x="0" y="0"/>
          <a:chExt cx="0" cy="0"/>
        </a:xfrm>
      </p:grpSpPr>
      <p:sp>
        <p:nvSpPr>
          <p:cNvPr id="366" name="Google Shape;366;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7" name="Google Shape;367;p1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68" name="Google Shape;368;p19"/>
          <p:cNvSpPr txBox="1"/>
          <p:nvPr>
            <p:ph idx="1" type="body"/>
          </p:nvPr>
        </p:nvSpPr>
        <p:spPr>
          <a:xfrm>
            <a:off x="493711" y="1347610"/>
            <a:ext cx="10724622" cy="1831915"/>
          </a:xfrm>
          <a:prstGeom prst="rect">
            <a:avLst/>
          </a:prstGeom>
          <a:noFill/>
          <a:ln>
            <a:noFill/>
          </a:ln>
        </p:spPr>
        <p:txBody>
          <a:bodyPr anchorCtr="0" anchor="t" bIns="45700" lIns="91425" spcFirstLastPara="1" rIns="91425" wrap="square" tIns="45700">
            <a:noAutofit/>
          </a:bodyPr>
          <a:lstStyle/>
          <a:p>
            <a:pPr indent="0" lvl="0" marL="14288" rtl="0" algn="ctr">
              <a:lnSpc>
                <a:spcPct val="100000"/>
              </a:lnSpc>
              <a:spcBef>
                <a:spcPts val="0"/>
              </a:spcBef>
              <a:spcAft>
                <a:spcPts val="0"/>
              </a:spcAft>
              <a:buClr>
                <a:srgbClr val="21211E"/>
              </a:buClr>
              <a:buSzPts val="2200"/>
              <a:buNone/>
            </a:pPr>
            <a:r>
              <a:rPr b="1" lang="en-US" sz="2200">
                <a:solidFill>
                  <a:srgbClr val="21211E"/>
                </a:solidFill>
                <a:latin typeface="Arial"/>
                <a:ea typeface="Arial"/>
                <a:cs typeface="Arial"/>
                <a:sym typeface="Arial"/>
              </a:rPr>
              <a:t>CAUSE AND REASON</a:t>
            </a:r>
            <a:endParaRPr/>
          </a:p>
          <a:p>
            <a:pPr indent="0" lvl="0" marL="14288" rtl="0" algn="just">
              <a:lnSpc>
                <a:spcPct val="100000"/>
              </a:lnSpc>
              <a:spcBef>
                <a:spcPts val="0"/>
              </a:spcBef>
              <a:spcAft>
                <a:spcPts val="0"/>
              </a:spcAft>
              <a:buClr>
                <a:srgbClr val="21211E"/>
              </a:buClr>
              <a:buSzPts val="2200"/>
              <a:buNone/>
            </a:pPr>
            <a:r>
              <a:rPr b="1" lang="en-US" sz="2200">
                <a:solidFill>
                  <a:srgbClr val="21211E"/>
                </a:solidFill>
                <a:latin typeface="Arial"/>
                <a:ea typeface="Arial"/>
                <a:cs typeface="Arial"/>
                <a:sym typeface="Arial"/>
              </a:rPr>
              <a:t>Because</a:t>
            </a:r>
            <a:endParaRPr/>
          </a:p>
          <a:p>
            <a:pPr indent="-342900" lvl="0" marL="357188" rtl="0" algn="just">
              <a:lnSpc>
                <a:spcPct val="100000"/>
              </a:lnSpc>
              <a:spcBef>
                <a:spcPts val="0"/>
              </a:spcBef>
              <a:spcAft>
                <a:spcPts val="0"/>
              </a:spcAft>
              <a:buClr>
                <a:srgbClr val="21211E"/>
              </a:buClr>
              <a:buSzPts val="2200"/>
              <a:buChar char="–"/>
            </a:pPr>
            <a:r>
              <a:rPr lang="en-US" sz="2200">
                <a:solidFill>
                  <a:srgbClr val="21211E"/>
                </a:solidFill>
                <a:latin typeface="Arial"/>
                <a:ea typeface="Arial"/>
                <a:cs typeface="Arial"/>
                <a:sym typeface="Arial"/>
              </a:rPr>
              <a:t>“</a:t>
            </a:r>
            <a:r>
              <a:rPr i="1" lang="en-US" sz="2200">
                <a:solidFill>
                  <a:srgbClr val="21211E"/>
                </a:solidFill>
                <a:latin typeface="Arial"/>
                <a:ea typeface="Arial"/>
                <a:cs typeface="Arial"/>
                <a:sym typeface="Arial"/>
              </a:rPr>
              <a:t>Because</a:t>
            </a:r>
            <a:r>
              <a:rPr lang="en-US" sz="2200">
                <a:solidFill>
                  <a:srgbClr val="21211E"/>
                </a:solidFill>
                <a:latin typeface="Arial"/>
                <a:ea typeface="Arial"/>
                <a:cs typeface="Arial"/>
                <a:sym typeface="Arial"/>
              </a:rPr>
              <a:t>” is used to talk about why something happens or the reasons behind a decision/ action. </a:t>
            </a:r>
            <a:endParaRPr/>
          </a:p>
          <a:p>
            <a:pPr indent="-342900" lvl="0" marL="357188" rtl="0" algn="just">
              <a:lnSpc>
                <a:spcPct val="100000"/>
              </a:lnSpc>
              <a:spcBef>
                <a:spcPts val="0"/>
              </a:spcBef>
              <a:spcAft>
                <a:spcPts val="0"/>
              </a:spcAft>
              <a:buClr>
                <a:srgbClr val="21211E"/>
              </a:buClr>
              <a:buSzPts val="2200"/>
              <a:buChar char="–"/>
            </a:pPr>
            <a:r>
              <a:rPr lang="en-US" sz="2200">
                <a:solidFill>
                  <a:srgbClr val="21211E"/>
                </a:solidFill>
                <a:latin typeface="Arial"/>
                <a:ea typeface="Arial"/>
                <a:cs typeface="Arial"/>
                <a:sym typeface="Arial"/>
              </a:rPr>
              <a:t>Example: </a:t>
            </a:r>
            <a:endParaRPr/>
          </a:p>
        </p:txBody>
      </p:sp>
      <p:sp>
        <p:nvSpPr>
          <p:cNvPr id="369" name="Google Shape;369;p19"/>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370" name="Google Shape;370;p19"/>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71" name="Google Shape;371;p19"/>
          <p:cNvSpPr/>
          <p:nvPr/>
        </p:nvSpPr>
        <p:spPr>
          <a:xfrm>
            <a:off x="1669648" y="3655411"/>
            <a:ext cx="8852702" cy="79141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300">
                <a:solidFill>
                  <a:schemeClr val="lt1"/>
                </a:solidFill>
                <a:latin typeface="Arial"/>
                <a:ea typeface="Arial"/>
                <a:cs typeface="Arial"/>
                <a:sym typeface="Arial"/>
              </a:rPr>
              <a:t>They learn quickly </a:t>
            </a:r>
            <a:r>
              <a:rPr b="1" lang="en-US" sz="2300">
                <a:solidFill>
                  <a:srgbClr val="FFFF00"/>
                </a:solidFill>
                <a:latin typeface="Arial"/>
                <a:ea typeface="Arial"/>
                <a:cs typeface="Arial"/>
                <a:sym typeface="Arial"/>
              </a:rPr>
              <a:t>because </a:t>
            </a:r>
            <a:r>
              <a:rPr lang="en-US" sz="2300">
                <a:solidFill>
                  <a:schemeClr val="lt1"/>
                </a:solidFill>
                <a:latin typeface="Arial"/>
                <a:ea typeface="Arial"/>
                <a:cs typeface="Arial"/>
                <a:sym typeface="Arial"/>
              </a:rPr>
              <a:t>the lessons are fun and clear.</a:t>
            </a:r>
            <a:endParaRPr/>
          </a:p>
        </p:txBody>
      </p:sp>
      <p:sp>
        <p:nvSpPr>
          <p:cNvPr id="372" name="Google Shape;372;p19"/>
          <p:cNvSpPr txBox="1"/>
          <p:nvPr>
            <p:ph type="title"/>
          </p:nvPr>
        </p:nvSpPr>
        <p:spPr>
          <a:xfrm>
            <a:off x="4297680" y="243880"/>
            <a:ext cx="7012093"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Subordinating Conjunctions</a:t>
            </a:r>
            <a:endParaRPr/>
          </a:p>
        </p:txBody>
      </p:sp>
      <p:sp>
        <p:nvSpPr>
          <p:cNvPr id="373" name="Google Shape;373;p19"/>
          <p:cNvSpPr/>
          <p:nvPr/>
        </p:nvSpPr>
        <p:spPr>
          <a:xfrm rot="5400000">
            <a:off x="2638462" y="3161824"/>
            <a:ext cx="1160455" cy="2157981"/>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374" name="Google Shape;374;p19"/>
          <p:cNvSpPr txBox="1"/>
          <p:nvPr/>
        </p:nvSpPr>
        <p:spPr>
          <a:xfrm>
            <a:off x="8089780" y="3144204"/>
            <a:ext cx="1546856"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reason</a:t>
            </a:r>
            <a:endParaRPr/>
          </a:p>
        </p:txBody>
      </p:sp>
      <p:sp>
        <p:nvSpPr>
          <p:cNvPr id="375" name="Google Shape;375;p19"/>
          <p:cNvSpPr txBox="1"/>
          <p:nvPr/>
        </p:nvSpPr>
        <p:spPr>
          <a:xfrm>
            <a:off x="3462368" y="5467918"/>
            <a:ext cx="3788438"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US" sz="2000">
                <a:solidFill>
                  <a:schemeClr val="dk1"/>
                </a:solidFill>
                <a:latin typeface="Arial"/>
                <a:ea typeface="Arial"/>
                <a:cs typeface="Arial"/>
                <a:sym typeface="Arial"/>
              </a:rPr>
              <a:t>‘Because’ </a:t>
            </a:r>
            <a:r>
              <a:rPr lang="en-US" sz="2000">
                <a:solidFill>
                  <a:schemeClr val="dk1"/>
                </a:solidFill>
                <a:latin typeface="Arial"/>
                <a:ea typeface="Arial"/>
                <a:cs typeface="Arial"/>
                <a:sym typeface="Arial"/>
              </a:rPr>
              <a:t>is used before giving the reason. </a:t>
            </a:r>
            <a:endParaRPr/>
          </a:p>
        </p:txBody>
      </p:sp>
      <p:sp>
        <p:nvSpPr>
          <p:cNvPr id="376" name="Google Shape;376;p19"/>
          <p:cNvSpPr/>
          <p:nvPr/>
        </p:nvSpPr>
        <p:spPr>
          <a:xfrm rot="-5400000">
            <a:off x="3529563" y="3253009"/>
            <a:ext cx="79500" cy="2039100"/>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377" name="Google Shape;377;p19"/>
          <p:cNvSpPr/>
          <p:nvPr/>
        </p:nvSpPr>
        <p:spPr>
          <a:xfrm flipH="1" rot="-5400000">
            <a:off x="7943176" y="2118904"/>
            <a:ext cx="21000" cy="3596100"/>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378" name="Google Shape;378;p19"/>
          <p:cNvSpPr txBox="1"/>
          <p:nvPr/>
        </p:nvSpPr>
        <p:spPr>
          <a:xfrm>
            <a:off x="1282006" y="4767037"/>
            <a:ext cx="2009965"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main clause</a:t>
            </a:r>
            <a:endParaRPr/>
          </a:p>
        </p:txBody>
      </p:sp>
      <p:sp>
        <p:nvSpPr>
          <p:cNvPr id="379" name="Google Shape;379;p19"/>
          <p:cNvSpPr/>
          <p:nvPr/>
        </p:nvSpPr>
        <p:spPr>
          <a:xfrm rot="-6026638">
            <a:off x="7551304" y="2823495"/>
            <a:ext cx="1160455" cy="2157981"/>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380" name="Google Shape;380;p19"/>
          <p:cNvSpPr/>
          <p:nvPr/>
        </p:nvSpPr>
        <p:spPr>
          <a:xfrm>
            <a:off x="4798849" y="3751321"/>
            <a:ext cx="1158300" cy="568500"/>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81" name="Google Shape;381;p19"/>
          <p:cNvSpPr/>
          <p:nvPr/>
        </p:nvSpPr>
        <p:spPr>
          <a:xfrm flipH="1" rot="-2331812">
            <a:off x="5555881" y="3861179"/>
            <a:ext cx="1498755" cy="2157981"/>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6"/>
                                        </p:tgtEl>
                                        <p:attrNameLst>
                                          <p:attrName>style.visibility</p:attrName>
                                        </p:attrNameLst>
                                      </p:cBhvr>
                                      <p:to>
                                        <p:strVal val="visible"/>
                                      </p:to>
                                    </p:set>
                                    <p:animEffect filter="fade" transition="in">
                                      <p:cBhvr>
                                        <p:cTn dur="200"/>
                                        <p:tgtEl>
                                          <p:spTgt spid="37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3"/>
                                        </p:tgtEl>
                                        <p:attrNameLst>
                                          <p:attrName>style.visibility</p:attrName>
                                        </p:attrNameLst>
                                      </p:cBhvr>
                                      <p:to>
                                        <p:strVal val="visible"/>
                                      </p:to>
                                    </p:set>
                                    <p:animEffect filter="fade" transition="in">
                                      <p:cBhvr>
                                        <p:cTn dur="200"/>
                                        <p:tgtEl>
                                          <p:spTgt spid="37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7"/>
                                        </p:tgtEl>
                                        <p:attrNameLst>
                                          <p:attrName>style.visibility</p:attrName>
                                        </p:attrNameLst>
                                      </p:cBhvr>
                                      <p:to>
                                        <p:strVal val="visible"/>
                                      </p:to>
                                    </p:set>
                                    <p:animEffect filter="fade" transition="in">
                                      <p:cBhvr>
                                        <p:cTn dur="200"/>
                                        <p:tgtEl>
                                          <p:spTgt spid="3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79"/>
                                        </p:tgtEl>
                                        <p:attrNameLst>
                                          <p:attrName>style.visibility</p:attrName>
                                        </p:attrNameLst>
                                      </p:cBhvr>
                                      <p:to>
                                        <p:strVal val="visible"/>
                                      </p:to>
                                    </p:set>
                                    <p:animEffect filter="fade" transition="in">
                                      <p:cBhvr>
                                        <p:cTn dur="200"/>
                                        <p:tgtEl>
                                          <p:spTgt spid="37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0"/>
                                        </p:tgtEl>
                                        <p:attrNameLst>
                                          <p:attrName>style.visibility</p:attrName>
                                        </p:attrNameLst>
                                      </p:cBhvr>
                                      <p:to>
                                        <p:strVal val="visible"/>
                                      </p:to>
                                    </p:set>
                                    <p:animEffect filter="fade" transition="in">
                                      <p:cBhvr>
                                        <p:cTn dur="200"/>
                                        <p:tgtEl>
                                          <p:spTgt spid="38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1"/>
                                        </p:tgtEl>
                                        <p:attrNameLst>
                                          <p:attrName>style.visibility</p:attrName>
                                        </p:attrNameLst>
                                      </p:cBhvr>
                                      <p:to>
                                        <p:strVal val="visible"/>
                                      </p:to>
                                    </p:set>
                                    <p:animEffect filter="fade" transition="in">
                                      <p:cBhvr>
                                        <p:cTn dur="200"/>
                                        <p:tgtEl>
                                          <p:spTgt spid="3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5" name="Shape 385"/>
        <p:cNvGrpSpPr/>
        <p:nvPr/>
      </p:nvGrpSpPr>
      <p:grpSpPr>
        <a:xfrm>
          <a:off x="0" y="0"/>
          <a:ext cx="0" cy="0"/>
          <a:chOff x="0" y="0"/>
          <a:chExt cx="0" cy="0"/>
        </a:xfrm>
      </p:grpSpPr>
      <p:sp>
        <p:nvSpPr>
          <p:cNvPr id="386" name="Google Shape;386;p20"/>
          <p:cNvSpPr txBox="1"/>
          <p:nvPr>
            <p:ph idx="1" type="body"/>
          </p:nvPr>
        </p:nvSpPr>
        <p:spPr>
          <a:xfrm>
            <a:off x="493711" y="1282297"/>
            <a:ext cx="11244520" cy="1532416"/>
          </a:xfrm>
          <a:prstGeom prst="rect">
            <a:avLst/>
          </a:prstGeom>
          <a:noFill/>
          <a:ln>
            <a:noFill/>
          </a:ln>
        </p:spPr>
        <p:txBody>
          <a:bodyPr anchorCtr="0" anchor="t" bIns="45700" lIns="91425" spcFirstLastPara="1" rIns="91425" wrap="square" tIns="45700">
            <a:noAutofit/>
          </a:bodyPr>
          <a:lstStyle/>
          <a:p>
            <a:pPr indent="0" lvl="0" marL="14288" rtl="0" algn="ctr">
              <a:lnSpc>
                <a:spcPct val="100000"/>
              </a:lnSpc>
              <a:spcBef>
                <a:spcPts val="0"/>
              </a:spcBef>
              <a:spcAft>
                <a:spcPts val="0"/>
              </a:spcAft>
              <a:buClr>
                <a:srgbClr val="21211E"/>
              </a:buClr>
              <a:buSzPts val="2200"/>
              <a:buNone/>
            </a:pPr>
            <a:r>
              <a:rPr b="1" lang="en-US" sz="2200">
                <a:solidFill>
                  <a:srgbClr val="21211E"/>
                </a:solidFill>
                <a:latin typeface="Arial"/>
                <a:ea typeface="Arial"/>
                <a:cs typeface="Arial"/>
                <a:sym typeface="Arial"/>
              </a:rPr>
              <a:t>TIME</a:t>
            </a:r>
            <a:endParaRPr/>
          </a:p>
          <a:p>
            <a:pPr indent="0" lvl="0" marL="14288" rtl="0" algn="just">
              <a:lnSpc>
                <a:spcPct val="100000"/>
              </a:lnSpc>
              <a:spcBef>
                <a:spcPts val="0"/>
              </a:spcBef>
              <a:spcAft>
                <a:spcPts val="0"/>
              </a:spcAft>
              <a:buClr>
                <a:srgbClr val="21211E"/>
              </a:buClr>
              <a:buSzPts val="2200"/>
              <a:buNone/>
            </a:pPr>
            <a:r>
              <a:rPr b="1" lang="en-US" sz="2200">
                <a:solidFill>
                  <a:srgbClr val="21211E"/>
                </a:solidFill>
                <a:latin typeface="Arial"/>
                <a:ea typeface="Arial"/>
                <a:cs typeface="Arial"/>
                <a:sym typeface="Arial"/>
              </a:rPr>
              <a:t>When</a:t>
            </a:r>
            <a:endParaRPr/>
          </a:p>
          <a:p>
            <a:pPr indent="0" lvl="0" marL="14288" rtl="0" algn="just">
              <a:lnSpc>
                <a:spcPct val="100000"/>
              </a:lnSpc>
              <a:spcBef>
                <a:spcPts val="0"/>
              </a:spcBef>
              <a:spcAft>
                <a:spcPts val="0"/>
              </a:spcAft>
              <a:buClr>
                <a:srgbClr val="21211E"/>
              </a:buClr>
              <a:buSzPts val="2200"/>
              <a:buNone/>
            </a:pPr>
            <a:r>
              <a:rPr lang="en-US" sz="2200">
                <a:solidFill>
                  <a:srgbClr val="21211E"/>
                </a:solidFill>
                <a:latin typeface="Arial"/>
                <a:ea typeface="Arial"/>
                <a:cs typeface="Arial"/>
                <a:sym typeface="Arial"/>
              </a:rPr>
              <a:t>English uses ‘</a:t>
            </a:r>
            <a:r>
              <a:rPr i="1" lang="en-US" sz="2200">
                <a:solidFill>
                  <a:srgbClr val="21211E"/>
                </a:solidFill>
                <a:latin typeface="Arial"/>
                <a:ea typeface="Arial"/>
                <a:cs typeface="Arial"/>
                <a:sym typeface="Arial"/>
              </a:rPr>
              <a:t>when’ </a:t>
            </a:r>
            <a:r>
              <a:rPr lang="en-US" sz="2200">
                <a:solidFill>
                  <a:srgbClr val="21211E"/>
                </a:solidFill>
                <a:latin typeface="Arial"/>
                <a:ea typeface="Arial"/>
                <a:cs typeface="Arial"/>
                <a:sym typeface="Arial"/>
              </a:rPr>
              <a:t> as a conjunction to talk about events or actions in the future that must happen before another event or action can take place. </a:t>
            </a:r>
            <a:endParaRPr/>
          </a:p>
        </p:txBody>
      </p:sp>
      <p:sp>
        <p:nvSpPr>
          <p:cNvPr id="387" name="Google Shape;387;p20"/>
          <p:cNvSpPr txBox="1"/>
          <p:nvPr>
            <p:ph type="title"/>
          </p:nvPr>
        </p:nvSpPr>
        <p:spPr>
          <a:xfrm>
            <a:off x="4297680" y="243880"/>
            <a:ext cx="7012093"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Subordinating Conjunctions</a:t>
            </a:r>
            <a:endParaRPr/>
          </a:p>
        </p:txBody>
      </p:sp>
      <p:sp>
        <p:nvSpPr>
          <p:cNvPr id="388" name="Google Shape;388;p20"/>
          <p:cNvSpPr txBox="1"/>
          <p:nvPr/>
        </p:nvSpPr>
        <p:spPr>
          <a:xfrm>
            <a:off x="7321139" y="3168822"/>
            <a:ext cx="1801329"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200">
                <a:solidFill>
                  <a:srgbClr val="21211E"/>
                </a:solidFill>
                <a:latin typeface="Cambria"/>
                <a:ea typeface="Cambria"/>
                <a:cs typeface="Cambria"/>
                <a:sym typeface="Cambria"/>
              </a:rPr>
              <a:t>second event</a:t>
            </a:r>
            <a:endParaRPr sz="2200">
              <a:solidFill>
                <a:schemeClr val="dk1"/>
              </a:solidFill>
              <a:latin typeface="Cambria"/>
              <a:ea typeface="Cambria"/>
              <a:cs typeface="Cambria"/>
              <a:sym typeface="Cambria"/>
            </a:endParaRPr>
          </a:p>
        </p:txBody>
      </p:sp>
      <p:cxnSp>
        <p:nvCxnSpPr>
          <p:cNvPr id="389" name="Google Shape;389;p20"/>
          <p:cNvCxnSpPr>
            <a:stCxn id="390" idx="0"/>
            <a:endCxn id="388" idx="1"/>
          </p:cNvCxnSpPr>
          <p:nvPr/>
        </p:nvCxnSpPr>
        <p:spPr>
          <a:xfrm rot="-5400000">
            <a:off x="6488449" y="3122662"/>
            <a:ext cx="571200" cy="1094400"/>
          </a:xfrm>
          <a:prstGeom prst="curvedConnector2">
            <a:avLst/>
          </a:prstGeom>
          <a:noFill/>
          <a:ln cap="flat" cmpd="sng" w="38100">
            <a:solidFill>
              <a:schemeClr val="accent3"/>
            </a:solidFill>
            <a:prstDash val="solid"/>
            <a:miter lim="800000"/>
            <a:headEnd len="sm" w="sm" type="none"/>
            <a:tailEnd len="med" w="med" type="triangle"/>
          </a:ln>
        </p:spPr>
      </p:cxnSp>
      <p:sp>
        <p:nvSpPr>
          <p:cNvPr id="391" name="Google Shape;391;p20"/>
          <p:cNvSpPr/>
          <p:nvPr/>
        </p:nvSpPr>
        <p:spPr>
          <a:xfrm>
            <a:off x="4909366" y="3902123"/>
            <a:ext cx="914401" cy="1057956"/>
          </a:xfrm>
          <a:prstGeom prst="rightArrow">
            <a:avLst>
              <a:gd fmla="val 50000" name="adj1"/>
              <a:gd fmla="val 50000" name="adj2"/>
            </a:avLst>
          </a:prstGeom>
          <a:gradFill>
            <a:gsLst>
              <a:gs pos="0">
                <a:srgbClr val="95C5C5"/>
              </a:gs>
              <a:gs pos="50000">
                <a:srgbClr val="BEDADA"/>
              </a:gs>
              <a:gs pos="100000">
                <a:srgbClr val="DFECEC"/>
              </a:gs>
            </a:gsLst>
            <a:lin ang="10800000" scaled="0"/>
          </a:gradFill>
          <a:ln cap="flat" cmpd="sng" w="12700">
            <a:solidFill>
              <a:srgbClr val="FEF4F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cxnSp>
        <p:nvCxnSpPr>
          <p:cNvPr id="392" name="Google Shape;392;p20"/>
          <p:cNvCxnSpPr>
            <a:endCxn id="393" idx="2"/>
          </p:cNvCxnSpPr>
          <p:nvPr/>
        </p:nvCxnSpPr>
        <p:spPr>
          <a:xfrm rot="10800000">
            <a:off x="1762216" y="3245600"/>
            <a:ext cx="1323900" cy="656400"/>
          </a:xfrm>
          <a:prstGeom prst="curvedConnector2">
            <a:avLst/>
          </a:prstGeom>
          <a:noFill/>
          <a:ln cap="flat" cmpd="sng" w="38100">
            <a:solidFill>
              <a:schemeClr val="accent3"/>
            </a:solidFill>
            <a:prstDash val="solid"/>
            <a:miter lim="800000"/>
            <a:headEnd len="sm" w="sm" type="none"/>
            <a:tailEnd len="med" w="med" type="triangle"/>
          </a:ln>
        </p:spPr>
      </p:cxnSp>
      <p:sp>
        <p:nvSpPr>
          <p:cNvPr id="394" name="Google Shape;394;p20"/>
          <p:cNvSpPr/>
          <p:nvPr/>
        </p:nvSpPr>
        <p:spPr>
          <a:xfrm flipH="1" rot="-5400000">
            <a:off x="2828323" y="3098262"/>
            <a:ext cx="430886" cy="4286014"/>
          </a:xfrm>
          <a:prstGeom prst="leftBrace">
            <a:avLst>
              <a:gd fmla="val 8333" name="adj1"/>
              <a:gd fmla="val 50000" name="adj2"/>
            </a:avLst>
          </a:prstGeom>
          <a:noFill/>
          <a:ln cap="flat" cmpd="sng" w="381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393" name="Google Shape;393;p20"/>
          <p:cNvSpPr txBox="1"/>
          <p:nvPr/>
        </p:nvSpPr>
        <p:spPr>
          <a:xfrm>
            <a:off x="900758" y="2814713"/>
            <a:ext cx="1722916" cy="43088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200">
                <a:solidFill>
                  <a:srgbClr val="21211E"/>
                </a:solidFill>
                <a:latin typeface="Cambria"/>
                <a:ea typeface="Cambria"/>
                <a:cs typeface="Cambria"/>
                <a:sym typeface="Cambria"/>
              </a:rPr>
              <a:t>first event</a:t>
            </a:r>
            <a:endParaRPr sz="2200">
              <a:solidFill>
                <a:schemeClr val="dk1"/>
              </a:solidFill>
              <a:latin typeface="Cambria"/>
              <a:ea typeface="Cambria"/>
              <a:cs typeface="Cambria"/>
              <a:sym typeface="Cambria"/>
            </a:endParaRPr>
          </a:p>
        </p:txBody>
      </p:sp>
      <p:pic>
        <p:nvPicPr>
          <p:cNvPr descr="Teacher with solid fill" id="395" name="Google Shape;395;p20"/>
          <p:cNvPicPr preferRelativeResize="0"/>
          <p:nvPr/>
        </p:nvPicPr>
        <p:blipFill rotWithShape="1">
          <a:blip r:embed="rId3">
            <a:alphaModFix/>
          </a:blip>
          <a:srcRect b="0" l="0" r="0" t="0"/>
          <a:stretch/>
        </p:blipFill>
        <p:spPr>
          <a:xfrm>
            <a:off x="2431765" y="3849389"/>
            <a:ext cx="1224000" cy="1224000"/>
          </a:xfrm>
          <a:prstGeom prst="rect">
            <a:avLst/>
          </a:prstGeom>
          <a:noFill/>
          <a:ln>
            <a:noFill/>
          </a:ln>
        </p:spPr>
      </p:pic>
      <p:pic>
        <p:nvPicPr>
          <p:cNvPr descr="Smart Phone with solid fill" id="390" name="Google Shape;390;p20"/>
          <p:cNvPicPr preferRelativeResize="0"/>
          <p:nvPr/>
        </p:nvPicPr>
        <p:blipFill rotWithShape="1">
          <a:blip r:embed="rId4">
            <a:alphaModFix/>
          </a:blip>
          <a:srcRect b="0" l="0" r="0" t="0"/>
          <a:stretch/>
        </p:blipFill>
        <p:spPr>
          <a:xfrm>
            <a:off x="5769649" y="3955462"/>
            <a:ext cx="914400" cy="914400"/>
          </a:xfrm>
          <a:prstGeom prst="rect">
            <a:avLst/>
          </a:prstGeom>
          <a:noFill/>
          <a:ln>
            <a:noFill/>
          </a:ln>
        </p:spPr>
      </p:pic>
      <p:grpSp>
        <p:nvGrpSpPr>
          <p:cNvPr id="396" name="Google Shape;396;p20"/>
          <p:cNvGrpSpPr/>
          <p:nvPr/>
        </p:nvGrpSpPr>
        <p:grpSpPr>
          <a:xfrm>
            <a:off x="759154" y="5579741"/>
            <a:ext cx="7462650" cy="682510"/>
            <a:chOff x="759154" y="5579741"/>
            <a:chExt cx="7462650" cy="682510"/>
          </a:xfrm>
        </p:grpSpPr>
        <p:sp>
          <p:nvSpPr>
            <p:cNvPr id="397" name="Google Shape;397;p20"/>
            <p:cNvSpPr/>
            <p:nvPr/>
          </p:nvSpPr>
          <p:spPr>
            <a:xfrm>
              <a:off x="759154" y="5579741"/>
              <a:ext cx="4748926" cy="682510"/>
            </a:xfrm>
            <a:prstGeom prst="wedgeRoundRectCallout">
              <a:avLst>
                <a:gd fmla="val 47639" name="adj1"/>
                <a:gd fmla="val 14333" name="adj2"/>
                <a:gd fmla="val 16667" name="adj3"/>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US" sz="2800">
                  <a:solidFill>
                    <a:schemeClr val="accent1"/>
                  </a:solidFill>
                  <a:latin typeface="Arial"/>
                  <a:ea typeface="Arial"/>
                  <a:cs typeface="Arial"/>
                  <a:sym typeface="Arial"/>
                </a:rPr>
                <a:t>When</a:t>
              </a:r>
              <a:r>
                <a:rPr lang="en-US" sz="2800">
                  <a:solidFill>
                    <a:schemeClr val="accent1"/>
                  </a:solidFill>
                  <a:latin typeface="Arial"/>
                  <a:ea typeface="Arial"/>
                  <a:cs typeface="Arial"/>
                  <a:sym typeface="Arial"/>
                </a:rPr>
                <a:t> I finish the presentation, </a:t>
              </a:r>
              <a:endParaRPr/>
            </a:p>
          </p:txBody>
        </p:sp>
        <p:sp>
          <p:nvSpPr>
            <p:cNvPr id="398" name="Google Shape;398;p20"/>
            <p:cNvSpPr/>
            <p:nvPr/>
          </p:nvSpPr>
          <p:spPr>
            <a:xfrm>
              <a:off x="5397147" y="5579742"/>
              <a:ext cx="2824657" cy="682509"/>
            </a:xfrm>
            <a:prstGeom prst="wedgeRoundRectCallout">
              <a:avLst>
                <a:gd fmla="val 47639" name="adj1"/>
                <a:gd fmla="val 14333" name="adj2"/>
                <a:gd fmla="val 16667" name="adj3"/>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2800">
                  <a:solidFill>
                    <a:srgbClr val="2047ED"/>
                  </a:solidFill>
                  <a:latin typeface="Arial"/>
                  <a:ea typeface="Arial"/>
                  <a:cs typeface="Arial"/>
                  <a:sym typeface="Arial"/>
                </a:rPr>
                <a:t>I’ll call you.</a:t>
              </a:r>
              <a:endParaRPr/>
            </a:p>
          </p:txBody>
        </p:sp>
      </p:grpSp>
      <p:sp>
        <p:nvSpPr>
          <p:cNvPr id="399" name="Google Shape;399;p20"/>
          <p:cNvSpPr/>
          <p:nvPr/>
        </p:nvSpPr>
        <p:spPr>
          <a:xfrm flipH="1" rot="-5400000">
            <a:off x="6011407" y="4403728"/>
            <a:ext cx="430884" cy="1654186"/>
          </a:xfrm>
          <a:prstGeom prst="leftBrace">
            <a:avLst>
              <a:gd fmla="val 8333" name="adj1"/>
              <a:gd fmla="val 50000" name="adj2"/>
            </a:avLst>
          </a:prstGeom>
          <a:noFill/>
          <a:ln cap="flat" cmpd="sng" w="28575">
            <a:solidFill>
              <a:srgbClr val="2047E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9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4"/>
                                        </p:tgtEl>
                                        <p:attrNameLst>
                                          <p:attrName>style.visibility</p:attrName>
                                        </p:attrNameLst>
                                      </p:cBhvr>
                                      <p:to>
                                        <p:strVal val="visible"/>
                                      </p:to>
                                    </p:set>
                                    <p:animEffect filter="fade" transition="in">
                                      <p:cBhvr>
                                        <p:cTn dur="200"/>
                                        <p:tgtEl>
                                          <p:spTgt spid="39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9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2"/>
                                        </p:tgtEl>
                                        <p:attrNameLst>
                                          <p:attrName>style.visibility</p:attrName>
                                        </p:attrNameLst>
                                      </p:cBhvr>
                                      <p:to>
                                        <p:strVal val="visible"/>
                                      </p:to>
                                    </p:set>
                                    <p:animEffect filter="fade" transition="in">
                                      <p:cBhvr>
                                        <p:cTn dur="200"/>
                                        <p:tgtEl>
                                          <p:spTgt spid="39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93"/>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1"/>
                                        </p:tgtEl>
                                        <p:attrNameLst>
                                          <p:attrName>style.visibility</p:attrName>
                                        </p:attrNameLst>
                                      </p:cBhvr>
                                      <p:to>
                                        <p:strVal val="visible"/>
                                      </p:to>
                                    </p:set>
                                    <p:animEffect filter="fade" transition="in">
                                      <p:cBhvr>
                                        <p:cTn dur="200"/>
                                        <p:tgtEl>
                                          <p:spTgt spid="39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99"/>
                                        </p:tgtEl>
                                        <p:attrNameLst>
                                          <p:attrName>style.visibility</p:attrName>
                                        </p:attrNameLst>
                                      </p:cBhvr>
                                      <p:to>
                                        <p:strVal val="visible"/>
                                      </p:to>
                                    </p:set>
                                    <p:animEffect filter="fade" transition="in">
                                      <p:cBhvr>
                                        <p:cTn dur="200"/>
                                        <p:tgtEl>
                                          <p:spTgt spid="39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9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89"/>
                                        </p:tgtEl>
                                        <p:attrNameLst>
                                          <p:attrName>style.visibility</p:attrName>
                                        </p:attrNameLst>
                                      </p:cBhvr>
                                      <p:to>
                                        <p:strVal val="visible"/>
                                      </p:to>
                                    </p:set>
                                    <p:animEffect filter="fade" transition="in">
                                      <p:cBhvr>
                                        <p:cTn dur="200"/>
                                        <p:tgtEl>
                                          <p:spTgt spid="3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8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03" name="Shape 403"/>
        <p:cNvGrpSpPr/>
        <p:nvPr/>
      </p:nvGrpSpPr>
      <p:grpSpPr>
        <a:xfrm>
          <a:off x="0" y="0"/>
          <a:ext cx="0" cy="0"/>
          <a:chOff x="0" y="0"/>
          <a:chExt cx="0" cy="0"/>
        </a:xfrm>
      </p:grpSpPr>
      <p:sp>
        <p:nvSpPr>
          <p:cNvPr id="404" name="Google Shape;404;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5" name="Google Shape;405;p2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6" name="Google Shape;406;p21"/>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407" name="Google Shape;407;p21"/>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08" name="Google Shape;408;p21"/>
          <p:cNvSpPr txBox="1"/>
          <p:nvPr>
            <p:ph type="title"/>
          </p:nvPr>
        </p:nvSpPr>
        <p:spPr>
          <a:xfrm>
            <a:off x="4297680" y="243880"/>
            <a:ext cx="7012093"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Subordinating Conjunctions</a:t>
            </a:r>
            <a:endParaRPr/>
          </a:p>
        </p:txBody>
      </p:sp>
      <p:sp>
        <p:nvSpPr>
          <p:cNvPr id="409" name="Google Shape;409;p21"/>
          <p:cNvSpPr txBox="1"/>
          <p:nvPr/>
        </p:nvSpPr>
        <p:spPr>
          <a:xfrm>
            <a:off x="473740" y="2249745"/>
            <a:ext cx="11244520" cy="2057400"/>
          </a:xfrm>
          <a:prstGeom prst="rect">
            <a:avLst/>
          </a:prstGeom>
          <a:noFill/>
          <a:ln>
            <a:noFill/>
          </a:ln>
        </p:spPr>
        <p:txBody>
          <a:bodyPr anchorCtr="0" anchor="t" bIns="45700" lIns="91425" spcFirstLastPara="1" rIns="91425" wrap="square" tIns="45700">
            <a:noAutofit/>
          </a:bodyPr>
          <a:lstStyle/>
          <a:p>
            <a:pPr indent="0" lvl="0" marL="14288" marR="0" rtl="0" algn="ctr">
              <a:lnSpc>
                <a:spcPct val="100000"/>
              </a:lnSpc>
              <a:spcBef>
                <a:spcPts val="0"/>
              </a:spcBef>
              <a:spcAft>
                <a:spcPts val="0"/>
              </a:spcAft>
              <a:buClr>
                <a:srgbClr val="21211E"/>
              </a:buClr>
              <a:buSzPts val="2200"/>
              <a:buFont typeface="NTR"/>
              <a:buNone/>
            </a:pPr>
            <a:r>
              <a:rPr b="1" i="0" lang="en-US" sz="2200">
                <a:solidFill>
                  <a:srgbClr val="21211E"/>
                </a:solidFill>
                <a:latin typeface="Arial"/>
                <a:ea typeface="Arial"/>
                <a:cs typeface="Arial"/>
                <a:sym typeface="Arial"/>
              </a:rPr>
              <a:t>CONDITION</a:t>
            </a:r>
            <a:endParaRPr/>
          </a:p>
          <a:p>
            <a:pPr indent="0" lvl="0" marL="14288" marR="0" rtl="0" algn="ctr">
              <a:lnSpc>
                <a:spcPct val="100000"/>
              </a:lnSpc>
              <a:spcBef>
                <a:spcPts val="0"/>
              </a:spcBef>
              <a:spcAft>
                <a:spcPts val="0"/>
              </a:spcAft>
              <a:buClr>
                <a:schemeClr val="dk1"/>
              </a:buClr>
              <a:buSzPts val="2200"/>
              <a:buFont typeface="NTR"/>
              <a:buNone/>
            </a:pPr>
            <a:r>
              <a:t/>
            </a:r>
            <a:endParaRPr b="1" i="0" sz="2200">
              <a:solidFill>
                <a:srgbClr val="21211E"/>
              </a:solidFill>
              <a:latin typeface="Arial"/>
              <a:ea typeface="Arial"/>
              <a:cs typeface="Arial"/>
              <a:sym typeface="Arial"/>
            </a:endParaRPr>
          </a:p>
          <a:p>
            <a:pPr indent="0" lvl="0" marL="14288" marR="0" rtl="0" algn="just">
              <a:lnSpc>
                <a:spcPct val="100000"/>
              </a:lnSpc>
              <a:spcBef>
                <a:spcPts val="0"/>
              </a:spcBef>
              <a:spcAft>
                <a:spcPts val="0"/>
              </a:spcAft>
              <a:buClr>
                <a:srgbClr val="21211E"/>
              </a:buClr>
              <a:buSzPts val="2200"/>
              <a:buFont typeface="NTR"/>
              <a:buNone/>
            </a:pPr>
            <a:r>
              <a:rPr b="1" i="0" lang="en-US" sz="2200">
                <a:solidFill>
                  <a:srgbClr val="21211E"/>
                </a:solidFill>
                <a:latin typeface="Arial"/>
                <a:ea typeface="Arial"/>
                <a:cs typeface="Arial"/>
                <a:sym typeface="Arial"/>
              </a:rPr>
              <a:t>IF, EVEN IF, AS LONG AS, IN CASE, PROVIDED THAT, PROVIDING</a:t>
            </a:r>
            <a:endParaRPr/>
          </a:p>
          <a:p>
            <a:pPr indent="-342900" lvl="0" marL="357188" marR="0" rtl="0" algn="just">
              <a:lnSpc>
                <a:spcPct val="100000"/>
              </a:lnSpc>
              <a:spcBef>
                <a:spcPts val="0"/>
              </a:spcBef>
              <a:spcAft>
                <a:spcPts val="0"/>
              </a:spcAft>
              <a:buClr>
                <a:srgbClr val="21211E"/>
              </a:buClr>
              <a:buSzPts val="2200"/>
              <a:buFont typeface="NTR"/>
              <a:buChar char="–"/>
            </a:pPr>
            <a:r>
              <a:rPr b="0" i="0" lang="en-US" sz="2200">
                <a:solidFill>
                  <a:srgbClr val="21211E"/>
                </a:solidFill>
                <a:latin typeface="Arial"/>
                <a:ea typeface="Arial"/>
                <a:cs typeface="Arial"/>
                <a:sym typeface="Arial"/>
              </a:rPr>
              <a:t>They are used when one event or situation depends on another event or situation happening first. </a:t>
            </a:r>
            <a:endParaRPr/>
          </a:p>
          <a:p>
            <a:pPr indent="-342900" lvl="0" marL="357188" marR="0" rtl="0" algn="just">
              <a:lnSpc>
                <a:spcPct val="100000"/>
              </a:lnSpc>
              <a:spcBef>
                <a:spcPts val="0"/>
              </a:spcBef>
              <a:spcAft>
                <a:spcPts val="0"/>
              </a:spcAft>
              <a:buClr>
                <a:srgbClr val="21211E"/>
              </a:buClr>
              <a:buSzPts val="2200"/>
              <a:buFont typeface="NTR"/>
              <a:buChar char="–"/>
            </a:pPr>
            <a:r>
              <a:rPr b="0" i="0" lang="en-US" sz="2200">
                <a:solidFill>
                  <a:srgbClr val="21211E"/>
                </a:solidFill>
                <a:latin typeface="Arial"/>
                <a:ea typeface="Arial"/>
                <a:cs typeface="Arial"/>
                <a:sym typeface="Arial"/>
              </a:rPr>
              <a:t>Today, I will focus the discussion for IF at the next session of </a:t>
            </a:r>
            <a:r>
              <a:rPr b="1" i="0" lang="en-US" sz="2200">
                <a:solidFill>
                  <a:srgbClr val="21211E"/>
                </a:solidFill>
                <a:latin typeface="Arial"/>
                <a:ea typeface="Arial"/>
                <a:cs typeface="Arial"/>
                <a:sym typeface="Arial"/>
              </a:rPr>
              <a:t>If Conditionals.</a:t>
            </a:r>
            <a:endParaRPr/>
          </a:p>
          <a:p>
            <a:pPr indent="0" lvl="0" marL="14288" marR="0" rtl="0" algn="just">
              <a:lnSpc>
                <a:spcPct val="100000"/>
              </a:lnSpc>
              <a:spcBef>
                <a:spcPts val="0"/>
              </a:spcBef>
              <a:spcAft>
                <a:spcPts val="0"/>
              </a:spcAft>
              <a:buClr>
                <a:schemeClr val="dk1"/>
              </a:buClr>
              <a:buSzPts val="2200"/>
              <a:buFont typeface="NTR"/>
              <a:buNone/>
            </a:pPr>
            <a:r>
              <a:t/>
            </a:r>
            <a:endParaRPr b="0" i="0" sz="2200">
              <a:solidFill>
                <a:srgbClr val="21211E"/>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3" name="Shape 413"/>
        <p:cNvGrpSpPr/>
        <p:nvPr/>
      </p:nvGrpSpPr>
      <p:grpSpPr>
        <a:xfrm>
          <a:off x="0" y="0"/>
          <a:ext cx="0" cy="0"/>
          <a:chOff x="0" y="0"/>
          <a:chExt cx="0" cy="0"/>
        </a:xfrm>
      </p:grpSpPr>
      <p:sp>
        <p:nvSpPr>
          <p:cNvPr id="414" name="Google Shape;414;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5" name="Google Shape;415;p2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16" name="Google Shape;416;p22"/>
          <p:cNvSpPr txBox="1"/>
          <p:nvPr>
            <p:ph type="title"/>
          </p:nvPr>
        </p:nvSpPr>
        <p:spPr>
          <a:xfrm>
            <a:off x="7123471" y="243880"/>
            <a:ext cx="4094862"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Transition words</a:t>
            </a:r>
            <a:endParaRPr/>
          </a:p>
        </p:txBody>
      </p:sp>
      <p:sp>
        <p:nvSpPr>
          <p:cNvPr id="417" name="Google Shape;417;p22"/>
          <p:cNvSpPr txBox="1"/>
          <p:nvPr>
            <p:ph idx="1" type="body"/>
          </p:nvPr>
        </p:nvSpPr>
        <p:spPr>
          <a:xfrm>
            <a:off x="493711" y="1357466"/>
            <a:ext cx="10724622" cy="496711"/>
          </a:xfrm>
          <a:prstGeom prst="rect">
            <a:avLst/>
          </a:prstGeom>
          <a:noFill/>
          <a:ln>
            <a:noFill/>
          </a:ln>
        </p:spPr>
        <p:txBody>
          <a:bodyPr anchorCtr="0" anchor="t" bIns="45700" lIns="91425" spcFirstLastPara="1" rIns="91425" wrap="square" tIns="45700">
            <a:noAutofit/>
          </a:bodyPr>
          <a:lstStyle/>
          <a:p>
            <a:pPr indent="0" lvl="0" marL="14288" rtl="0" algn="just">
              <a:lnSpc>
                <a:spcPct val="100000"/>
              </a:lnSpc>
              <a:spcBef>
                <a:spcPts val="0"/>
              </a:spcBef>
              <a:spcAft>
                <a:spcPts val="0"/>
              </a:spcAft>
              <a:buClr>
                <a:schemeClr val="dk1"/>
              </a:buClr>
              <a:buSzPts val="2200"/>
              <a:buNone/>
            </a:pPr>
            <a:r>
              <a:rPr lang="en-US" sz="2200"/>
              <a:t>Let’s revisit some parts of the passage we’ve read earlier. See the red bolded words.</a:t>
            </a:r>
            <a:endParaRPr/>
          </a:p>
          <a:p>
            <a:pPr indent="0" lvl="0" marL="407988" rtl="0" algn="l">
              <a:lnSpc>
                <a:spcPct val="100000"/>
              </a:lnSpc>
              <a:spcBef>
                <a:spcPts val="0"/>
              </a:spcBef>
              <a:spcAft>
                <a:spcPts val="0"/>
              </a:spcAft>
              <a:buClr>
                <a:schemeClr val="dk1"/>
              </a:buClr>
              <a:buSzPts val="2100"/>
              <a:buNone/>
            </a:pPr>
            <a:r>
              <a:t/>
            </a:r>
            <a:endParaRPr sz="2100">
              <a:latin typeface="Cambria"/>
              <a:ea typeface="Cambria"/>
              <a:cs typeface="Cambria"/>
              <a:sym typeface="Cambria"/>
            </a:endParaRPr>
          </a:p>
        </p:txBody>
      </p:sp>
      <p:sp>
        <p:nvSpPr>
          <p:cNvPr id="418" name="Google Shape;418;p22"/>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419" name="Google Shape;419;p22"/>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20" name="Google Shape;420;p22"/>
          <p:cNvSpPr txBox="1"/>
          <p:nvPr/>
        </p:nvSpPr>
        <p:spPr>
          <a:xfrm>
            <a:off x="1540061" y="5780225"/>
            <a:ext cx="2426470" cy="496711"/>
          </a:xfrm>
          <a:prstGeom prst="rect">
            <a:avLst/>
          </a:prstGeom>
          <a:noFill/>
          <a:ln>
            <a:noFill/>
          </a:ln>
        </p:spPr>
        <p:txBody>
          <a:bodyPr anchorCtr="0" anchor="t" bIns="45700" lIns="91425" spcFirstLastPara="1" rIns="91425" wrap="square" tIns="45700">
            <a:noAutofit/>
          </a:bodyPr>
          <a:lstStyle/>
          <a:p>
            <a:pPr indent="0" lvl="0" marL="14288" marR="0" rtl="0" algn="just">
              <a:lnSpc>
                <a:spcPct val="100000"/>
              </a:lnSpc>
              <a:spcBef>
                <a:spcPts val="0"/>
              </a:spcBef>
              <a:spcAft>
                <a:spcPts val="0"/>
              </a:spcAft>
              <a:buClr>
                <a:schemeClr val="dk1"/>
              </a:buClr>
              <a:buSzPts val="2100"/>
              <a:buFont typeface="NTR"/>
              <a:buNone/>
            </a:pPr>
            <a:r>
              <a:rPr b="0" i="0" lang="en-US" sz="2100">
                <a:solidFill>
                  <a:schemeClr val="dk1"/>
                </a:solidFill>
                <a:latin typeface="Cambria"/>
                <a:ea typeface="Cambria"/>
                <a:cs typeface="Cambria"/>
                <a:sym typeface="Cambria"/>
              </a:rPr>
              <a:t>transition word</a:t>
            </a:r>
            <a:endParaRPr b="0" i="0" sz="2100">
              <a:solidFill>
                <a:schemeClr val="dk1"/>
              </a:solidFill>
              <a:latin typeface="Cambria"/>
              <a:ea typeface="Cambria"/>
              <a:cs typeface="Cambria"/>
              <a:sym typeface="Cambria"/>
            </a:endParaRPr>
          </a:p>
        </p:txBody>
      </p:sp>
      <p:grpSp>
        <p:nvGrpSpPr>
          <p:cNvPr id="421" name="Google Shape;421;p22"/>
          <p:cNvGrpSpPr/>
          <p:nvPr/>
        </p:nvGrpSpPr>
        <p:grpSpPr>
          <a:xfrm>
            <a:off x="1540061" y="2249745"/>
            <a:ext cx="9111878" cy="3170900"/>
            <a:chOff x="858130" y="1854178"/>
            <a:chExt cx="9111878" cy="3170900"/>
          </a:xfrm>
        </p:grpSpPr>
        <p:sp>
          <p:nvSpPr>
            <p:cNvPr id="422" name="Google Shape;422;p22"/>
            <p:cNvSpPr txBox="1"/>
            <p:nvPr/>
          </p:nvSpPr>
          <p:spPr>
            <a:xfrm>
              <a:off x="858130" y="1854178"/>
              <a:ext cx="9111878" cy="3170900"/>
            </a:xfrm>
            <a:prstGeom prst="rect">
              <a:avLst/>
            </a:prstGeom>
            <a:solidFill>
              <a:schemeClr val="lt2"/>
            </a:solidFill>
            <a:ln>
              <a:noFill/>
            </a:ln>
          </p:spPr>
          <p:txBody>
            <a:bodyPr anchorCtr="0" anchor="t" bIns="45700" lIns="91425" spcFirstLastPara="1" rIns="91425" wrap="square" tIns="45700">
              <a:noAutofit/>
            </a:bodyPr>
            <a:lstStyle/>
            <a:p>
              <a:pPr indent="493713" lvl="0" marL="0" marR="0" rtl="0" algn="just">
                <a:lnSpc>
                  <a:spcPct val="100000"/>
                </a:lnSpc>
                <a:spcBef>
                  <a:spcPts val="0"/>
                </a:spcBef>
                <a:spcAft>
                  <a:spcPts val="0"/>
                </a:spcAft>
                <a:buClr>
                  <a:schemeClr val="dk1"/>
                </a:buClr>
                <a:buSzPts val="2200"/>
                <a:buFont typeface="NTR"/>
                <a:buNone/>
              </a:pPr>
              <a:r>
                <a:t/>
              </a:r>
              <a:endParaRPr b="0" i="0" sz="2200">
                <a:solidFill>
                  <a:schemeClr val="dk1"/>
                </a:solidFill>
                <a:latin typeface="Arial"/>
                <a:ea typeface="Arial"/>
                <a:cs typeface="Arial"/>
                <a:sym typeface="Arial"/>
              </a:endParaRPr>
            </a:p>
            <a:p>
              <a:pPr indent="493713" lvl="0" marL="0" marR="0" rtl="0" algn="just">
                <a:lnSpc>
                  <a:spcPct val="100000"/>
                </a:lnSpc>
                <a:spcBef>
                  <a:spcPts val="1000"/>
                </a:spcBef>
                <a:spcAft>
                  <a:spcPts val="0"/>
                </a:spcAft>
                <a:buClr>
                  <a:schemeClr val="dk1"/>
                </a:buClr>
                <a:buSzPts val="2200"/>
                <a:buFont typeface="NTR"/>
                <a:buNone/>
              </a:pPr>
              <a:r>
                <a:rPr b="0" i="0" lang="en-US" sz="2200">
                  <a:solidFill>
                    <a:schemeClr val="dk1"/>
                  </a:solidFill>
                  <a:latin typeface="Arial"/>
                  <a:ea typeface="Arial"/>
                  <a:cs typeface="Arial"/>
                  <a:sym typeface="Arial"/>
                </a:rPr>
                <a:t>Math is very important,</a:t>
              </a:r>
              <a:r>
                <a:rPr b="0" i="0" lang="en-US" sz="2200">
                  <a:solidFill>
                    <a:srgbClr val="2047ED"/>
                  </a:solidFill>
                  <a:latin typeface="Arial"/>
                  <a:ea typeface="Arial"/>
                  <a:cs typeface="Arial"/>
                  <a:sym typeface="Arial"/>
                </a:rPr>
                <a:t> </a:t>
              </a:r>
              <a:r>
                <a:rPr b="1" i="0" lang="en-US" sz="2200">
                  <a:solidFill>
                    <a:srgbClr val="2047ED"/>
                  </a:solidFill>
                  <a:latin typeface="Arial"/>
                  <a:ea typeface="Arial"/>
                  <a:cs typeface="Arial"/>
                  <a:sym typeface="Arial"/>
                </a:rPr>
                <a:t>but</a:t>
              </a:r>
              <a:r>
                <a:rPr b="0" i="0" lang="en-US" sz="2200">
                  <a:solidFill>
                    <a:srgbClr val="2047ED"/>
                  </a:solidFill>
                  <a:latin typeface="Arial"/>
                  <a:ea typeface="Arial"/>
                  <a:cs typeface="Arial"/>
                  <a:sym typeface="Arial"/>
                </a:rPr>
                <a:t> </a:t>
              </a:r>
              <a:r>
                <a:rPr b="0" i="0" lang="en-US" sz="2200">
                  <a:solidFill>
                    <a:schemeClr val="dk1"/>
                  </a:solidFill>
                  <a:latin typeface="Arial"/>
                  <a:ea typeface="Arial"/>
                  <a:cs typeface="Arial"/>
                  <a:sym typeface="Arial"/>
                </a:rPr>
                <a:t>some students do not like math </a:t>
              </a:r>
              <a:r>
                <a:rPr b="1" i="0" lang="en-US" sz="2200">
                  <a:solidFill>
                    <a:srgbClr val="2047ED"/>
                  </a:solidFill>
                  <a:latin typeface="Arial"/>
                  <a:ea typeface="Arial"/>
                  <a:cs typeface="Arial"/>
                  <a:sym typeface="Arial"/>
                </a:rPr>
                <a:t>because</a:t>
              </a:r>
              <a:r>
                <a:rPr b="0" i="0" lang="en-US" sz="2200">
                  <a:solidFill>
                    <a:schemeClr val="dk1"/>
                  </a:solidFill>
                  <a:latin typeface="Arial"/>
                  <a:ea typeface="Arial"/>
                  <a:cs typeface="Arial"/>
                  <a:sym typeface="Arial"/>
                </a:rPr>
                <a:t> they think it is hard. </a:t>
              </a:r>
              <a:r>
                <a:rPr b="1" i="0" lang="en-US" sz="2200">
                  <a:solidFill>
                    <a:srgbClr val="2047ED"/>
                  </a:solidFill>
                  <a:latin typeface="Arial"/>
                  <a:ea typeface="Arial"/>
                  <a:cs typeface="Arial"/>
                  <a:sym typeface="Arial"/>
                </a:rPr>
                <a:t>That’s why</a:t>
              </a:r>
              <a:r>
                <a:rPr b="0" i="0" lang="en-US" sz="2200">
                  <a:solidFill>
                    <a:srgbClr val="2047ED"/>
                  </a:solidFill>
                  <a:latin typeface="Arial"/>
                  <a:ea typeface="Arial"/>
                  <a:cs typeface="Arial"/>
                  <a:sym typeface="Arial"/>
                </a:rPr>
                <a:t> </a:t>
              </a:r>
              <a:r>
                <a:rPr b="0" i="0" lang="en-US" sz="2200">
                  <a:solidFill>
                    <a:schemeClr val="dk1"/>
                  </a:solidFill>
                  <a:latin typeface="Arial"/>
                  <a:ea typeface="Arial"/>
                  <a:cs typeface="Arial"/>
                  <a:sym typeface="Arial"/>
                </a:rPr>
                <a:t>we open a tutoring class. We help students every week, and we use fun games </a:t>
              </a:r>
              <a:r>
                <a:rPr b="1" i="0" lang="en-US" sz="2200">
                  <a:solidFill>
                    <a:srgbClr val="2047ED"/>
                  </a:solidFill>
                  <a:latin typeface="Arial"/>
                  <a:ea typeface="Arial"/>
                  <a:cs typeface="Arial"/>
                  <a:sym typeface="Arial"/>
                </a:rPr>
                <a:t>as well as</a:t>
              </a:r>
              <a:r>
                <a:rPr b="0" i="0" lang="en-US" sz="2200">
                  <a:solidFill>
                    <a:srgbClr val="2047ED"/>
                  </a:solidFill>
                  <a:latin typeface="Arial"/>
                  <a:ea typeface="Arial"/>
                  <a:cs typeface="Arial"/>
                  <a:sym typeface="Arial"/>
                </a:rPr>
                <a:t> </a:t>
              </a:r>
              <a:r>
                <a:rPr b="0" i="0" lang="en-US" sz="2200">
                  <a:solidFill>
                    <a:schemeClr val="dk1"/>
                  </a:solidFill>
                  <a:latin typeface="Arial"/>
                  <a:ea typeface="Arial"/>
                  <a:cs typeface="Arial"/>
                  <a:sym typeface="Arial"/>
                </a:rPr>
                <a:t>clear examples.</a:t>
              </a:r>
              <a:endParaRPr/>
            </a:p>
            <a:p>
              <a:pPr indent="493713" lvl="0" marL="0" marR="0" rtl="0" algn="just">
                <a:lnSpc>
                  <a:spcPct val="100000"/>
                </a:lnSpc>
                <a:spcBef>
                  <a:spcPts val="1000"/>
                </a:spcBef>
                <a:spcAft>
                  <a:spcPts val="0"/>
                </a:spcAft>
                <a:buClr>
                  <a:srgbClr val="FF0000"/>
                </a:buClr>
                <a:buSzPts val="2200"/>
                <a:buFont typeface="NTR"/>
                <a:buNone/>
              </a:pPr>
              <a:r>
                <a:rPr b="1" i="0" lang="en-US" sz="2200">
                  <a:solidFill>
                    <a:srgbClr val="FF0000"/>
                  </a:solidFill>
                  <a:latin typeface="Arial"/>
                  <a:ea typeface="Arial"/>
                  <a:cs typeface="Arial"/>
                  <a:sym typeface="Arial"/>
                </a:rPr>
                <a:t>As a result</a:t>
              </a:r>
              <a:r>
                <a:rPr b="0" i="0" lang="en-US" sz="2200">
                  <a:solidFill>
                    <a:srgbClr val="FF0000"/>
                  </a:solidFill>
                  <a:latin typeface="Arial"/>
                  <a:ea typeface="Arial"/>
                  <a:cs typeface="Arial"/>
                  <a:sym typeface="Arial"/>
                </a:rPr>
                <a:t>, </a:t>
              </a:r>
              <a:r>
                <a:rPr b="0" i="0" lang="en-US" sz="2200">
                  <a:solidFill>
                    <a:schemeClr val="dk1"/>
                  </a:solidFill>
                  <a:latin typeface="Arial"/>
                  <a:ea typeface="Arial"/>
                  <a:cs typeface="Arial"/>
                  <a:sym typeface="Arial"/>
                </a:rPr>
                <a:t>many students join, and they get better at math. They tell their friends, </a:t>
              </a:r>
              <a:r>
                <a:rPr b="1" i="0" lang="en-US" sz="2200">
                  <a:solidFill>
                    <a:srgbClr val="2047ED"/>
                  </a:solidFill>
                  <a:latin typeface="Arial"/>
                  <a:ea typeface="Arial"/>
                  <a:cs typeface="Arial"/>
                  <a:sym typeface="Arial"/>
                </a:rPr>
                <a:t>so</a:t>
              </a:r>
              <a:r>
                <a:rPr b="0" i="0" lang="en-US" sz="2200">
                  <a:solidFill>
                    <a:schemeClr val="dk1"/>
                  </a:solidFill>
                  <a:latin typeface="Arial"/>
                  <a:ea typeface="Arial"/>
                  <a:cs typeface="Arial"/>
                  <a:sym typeface="Arial"/>
                </a:rPr>
                <a:t> more students come. We want to help more students,</a:t>
              </a:r>
              <a:r>
                <a:rPr b="0" i="0" lang="en-US" sz="2200">
                  <a:solidFill>
                    <a:srgbClr val="2047ED"/>
                  </a:solidFill>
                  <a:latin typeface="Arial"/>
                  <a:ea typeface="Arial"/>
                  <a:cs typeface="Arial"/>
                  <a:sym typeface="Arial"/>
                </a:rPr>
                <a:t> </a:t>
              </a:r>
              <a:r>
                <a:rPr b="1" i="0" lang="en-US" sz="2200">
                  <a:solidFill>
                    <a:srgbClr val="2047ED"/>
                  </a:solidFill>
                  <a:latin typeface="Arial"/>
                  <a:ea typeface="Arial"/>
                  <a:cs typeface="Arial"/>
                  <a:sym typeface="Arial"/>
                </a:rPr>
                <a:t>so</a:t>
              </a:r>
              <a:r>
                <a:rPr b="0" i="0" lang="en-US" sz="2200">
                  <a:solidFill>
                    <a:srgbClr val="2047ED"/>
                  </a:solidFill>
                  <a:latin typeface="Arial"/>
                  <a:ea typeface="Arial"/>
                  <a:cs typeface="Arial"/>
                  <a:sym typeface="Arial"/>
                </a:rPr>
                <a:t> </a:t>
              </a:r>
              <a:r>
                <a:rPr b="0" i="0" lang="en-US" sz="2200">
                  <a:solidFill>
                    <a:schemeClr val="dk1"/>
                  </a:solidFill>
                  <a:latin typeface="Arial"/>
                  <a:ea typeface="Arial"/>
                  <a:cs typeface="Arial"/>
                  <a:sym typeface="Arial"/>
                </a:rPr>
                <a:t>we plan to open new classes.</a:t>
              </a:r>
              <a:endParaRPr/>
            </a:p>
          </p:txBody>
        </p:sp>
        <p:sp>
          <p:nvSpPr>
            <p:cNvPr id="423" name="Google Shape;423;p22"/>
            <p:cNvSpPr txBox="1"/>
            <p:nvPr/>
          </p:nvSpPr>
          <p:spPr>
            <a:xfrm>
              <a:off x="1255643" y="3797783"/>
              <a:ext cx="1722900" cy="415500"/>
            </a:xfrm>
            <a:prstGeom prst="rect">
              <a:avLst/>
            </a:prstGeom>
            <a:solidFill>
              <a:schemeClr val="lt2"/>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100">
                  <a:solidFill>
                    <a:srgbClr val="FF0000"/>
                  </a:solidFill>
                  <a:latin typeface="Arial"/>
                  <a:ea typeface="Arial"/>
                  <a:cs typeface="Arial"/>
                  <a:sym typeface="Arial"/>
                </a:rPr>
                <a:t>As a result,</a:t>
              </a:r>
              <a:endParaRPr/>
            </a:p>
          </p:txBody>
        </p:sp>
      </p:grpSp>
      <p:cxnSp>
        <p:nvCxnSpPr>
          <p:cNvPr id="424" name="Google Shape;424;p22"/>
          <p:cNvCxnSpPr>
            <a:stCxn id="423" idx="1"/>
            <a:endCxn id="420" idx="1"/>
          </p:cNvCxnSpPr>
          <p:nvPr/>
        </p:nvCxnSpPr>
        <p:spPr>
          <a:xfrm flipH="1">
            <a:off x="1540074" y="4401100"/>
            <a:ext cx="397500" cy="1627500"/>
          </a:xfrm>
          <a:prstGeom prst="curvedConnector3">
            <a:avLst>
              <a:gd fmla="val 159909" name="adj1"/>
            </a:avLst>
          </a:prstGeom>
          <a:noFill/>
          <a:ln cap="flat" cmpd="sng" w="38100">
            <a:solidFill>
              <a:schemeClr val="accent1"/>
            </a:solidFill>
            <a:prstDash val="solid"/>
            <a:miter lim="800000"/>
            <a:headEnd len="sm" w="sm" type="none"/>
            <a:tailEnd len="med" w="med" type="triangl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4"/>
                                        </p:tgtEl>
                                        <p:attrNameLst>
                                          <p:attrName>style.visibility</p:attrName>
                                        </p:attrNameLst>
                                      </p:cBhvr>
                                      <p:to>
                                        <p:strVal val="visible"/>
                                      </p:to>
                                    </p:set>
                                    <p:animEffect filter="fade" transition="in">
                                      <p:cBhvr>
                                        <p:cTn dur="200"/>
                                        <p:tgtEl>
                                          <p:spTgt spid="4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2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8" name="Shape 428"/>
        <p:cNvGrpSpPr/>
        <p:nvPr/>
      </p:nvGrpSpPr>
      <p:grpSpPr>
        <a:xfrm>
          <a:off x="0" y="0"/>
          <a:ext cx="0" cy="0"/>
          <a:chOff x="0" y="0"/>
          <a:chExt cx="0" cy="0"/>
        </a:xfrm>
      </p:grpSpPr>
      <p:sp>
        <p:nvSpPr>
          <p:cNvPr id="429" name="Google Shape;429;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0" name="Google Shape;430;p23"/>
          <p:cNvSpPr txBox="1"/>
          <p:nvPr>
            <p:ph type="title"/>
          </p:nvPr>
        </p:nvSpPr>
        <p:spPr>
          <a:xfrm>
            <a:off x="8649176" y="265125"/>
            <a:ext cx="3504000" cy="771600"/>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sz="3500"/>
              <a:t>Transition words</a:t>
            </a:r>
            <a:endParaRPr/>
          </a:p>
        </p:txBody>
      </p:sp>
      <p:sp>
        <p:nvSpPr>
          <p:cNvPr id="431" name="Google Shape;431;p2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2" name="Google Shape;432;p23"/>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33" name="Google Shape;433;p23"/>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aphicFrame>
        <p:nvGraphicFramePr>
          <p:cNvPr id="434" name="Google Shape;434;p23"/>
          <p:cNvGraphicFramePr/>
          <p:nvPr/>
        </p:nvGraphicFramePr>
        <p:xfrm>
          <a:off x="850492" y="481955"/>
          <a:ext cx="3000000" cy="3000000"/>
        </p:xfrm>
        <a:graphic>
          <a:graphicData uri="http://schemas.openxmlformats.org/drawingml/2006/table">
            <a:tbl>
              <a:tblPr>
                <a:noFill/>
                <a:tableStyleId>{16D35D26-4824-4530-BA93-AA317CBAD11F}</a:tableStyleId>
              </a:tblPr>
              <a:tblGrid>
                <a:gridCol w="3751500"/>
                <a:gridCol w="4188050"/>
              </a:tblGrid>
              <a:tr h="270100">
                <a:tc>
                  <a:txBody>
                    <a:bodyPr/>
                    <a:lstStyle/>
                    <a:p>
                      <a:pPr indent="0" lvl="0" marL="0" marR="0" rtl="0" algn="ctr">
                        <a:spcBef>
                          <a:spcPts val="0"/>
                        </a:spcBef>
                        <a:spcAft>
                          <a:spcPts val="0"/>
                        </a:spcAft>
                        <a:buClr>
                          <a:srgbClr val="000000"/>
                        </a:buClr>
                        <a:buSzPts val="2000"/>
                        <a:buFont typeface="Cambria"/>
                        <a:buNone/>
                      </a:pPr>
                      <a:r>
                        <a:rPr b="1" i="0" lang="en-US" sz="2000" u="none" cap="none" strike="noStrike">
                          <a:solidFill>
                            <a:srgbClr val="000000"/>
                          </a:solidFill>
                          <a:latin typeface="Cambria"/>
                          <a:ea typeface="Cambria"/>
                          <a:cs typeface="Cambria"/>
                          <a:sym typeface="Cambria"/>
                        </a:rPr>
                        <a:t>To add information</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spcBef>
                          <a:spcPts val="0"/>
                        </a:spcBef>
                        <a:spcAft>
                          <a:spcPts val="0"/>
                        </a:spcAft>
                        <a:buClr>
                          <a:srgbClr val="000000"/>
                        </a:buClr>
                        <a:buSzPts val="2000"/>
                        <a:buFont typeface="Cambria"/>
                        <a:buNone/>
                      </a:pPr>
                      <a:r>
                        <a:rPr b="1" i="0" lang="en-US" sz="2000" u="none" cap="none" strike="noStrike">
                          <a:solidFill>
                            <a:srgbClr val="000000"/>
                          </a:solidFill>
                          <a:latin typeface="Cambria"/>
                          <a:ea typeface="Cambria"/>
                          <a:cs typeface="Cambria"/>
                          <a:sym typeface="Cambria"/>
                        </a:rPr>
                        <a:t>To show cause and effect</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r h="1410725">
                <a:tc>
                  <a:txBody>
                    <a:bodyPr/>
                    <a:lstStyle/>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also</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besides</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equally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further</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furthermore</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 addition</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moreover</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too</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accordingly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as a consequence</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as a result</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consequently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then</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therefore</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thus</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r h="270100">
                <a:tc>
                  <a:txBody>
                    <a:bodyPr/>
                    <a:lstStyle/>
                    <a:p>
                      <a:pPr indent="0" lvl="0" marL="0" marR="0" rtl="0" algn="ctr">
                        <a:spcBef>
                          <a:spcPts val="0"/>
                        </a:spcBef>
                        <a:spcAft>
                          <a:spcPts val="0"/>
                        </a:spcAft>
                        <a:buClr>
                          <a:srgbClr val="000000"/>
                        </a:buClr>
                        <a:buSzPts val="2000"/>
                        <a:buFont typeface="Cambria"/>
                        <a:buNone/>
                      </a:pPr>
                      <a:r>
                        <a:rPr b="1" i="0" lang="en-US" sz="2000" u="none" cap="none" strike="noStrike">
                          <a:solidFill>
                            <a:srgbClr val="000000"/>
                          </a:solidFill>
                          <a:latin typeface="Cambria"/>
                          <a:ea typeface="Cambria"/>
                          <a:cs typeface="Cambria"/>
                          <a:sym typeface="Cambria"/>
                        </a:rPr>
                        <a:t>To summarize</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spcBef>
                          <a:spcPts val="0"/>
                        </a:spcBef>
                        <a:spcAft>
                          <a:spcPts val="0"/>
                        </a:spcAft>
                        <a:buClr>
                          <a:srgbClr val="000000"/>
                        </a:buClr>
                        <a:buSzPts val="2000"/>
                        <a:buFont typeface="Cambria"/>
                        <a:buNone/>
                      </a:pPr>
                      <a:r>
                        <a:rPr b="1" i="0" lang="en-US" sz="2000" u="none" cap="none" strike="noStrike">
                          <a:solidFill>
                            <a:srgbClr val="000000"/>
                          </a:solidFill>
                          <a:latin typeface="Cambria"/>
                          <a:ea typeface="Cambria"/>
                          <a:cs typeface="Cambria"/>
                          <a:sym typeface="Cambria"/>
                        </a:rPr>
                        <a:t>To contrast</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r h="2123600">
                <a:tc>
                  <a:txBody>
                    <a:bodyPr/>
                    <a:lstStyle/>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 all</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 a word</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 brief</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briefly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 short</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 summary</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however</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instead</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 spite of</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anyhow</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nevertheless</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on the contrary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on the other hand</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otherwise</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still</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8" name="Shape 438"/>
        <p:cNvGrpSpPr/>
        <p:nvPr/>
      </p:nvGrpSpPr>
      <p:grpSpPr>
        <a:xfrm>
          <a:off x="0" y="0"/>
          <a:ext cx="0" cy="0"/>
          <a:chOff x="0" y="0"/>
          <a:chExt cx="0" cy="0"/>
        </a:xfrm>
      </p:grpSpPr>
      <p:sp>
        <p:nvSpPr>
          <p:cNvPr id="439" name="Google Shape;439;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0" name="Google Shape;440;p24"/>
          <p:cNvSpPr txBox="1"/>
          <p:nvPr>
            <p:ph type="title"/>
          </p:nvPr>
        </p:nvSpPr>
        <p:spPr>
          <a:xfrm>
            <a:off x="6539698" y="205075"/>
            <a:ext cx="4801800" cy="771600"/>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Transition words</a:t>
            </a:r>
            <a:endParaRPr/>
          </a:p>
        </p:txBody>
      </p:sp>
      <p:sp>
        <p:nvSpPr>
          <p:cNvPr id="441" name="Google Shape;441;p2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2" name="Google Shape;442;p24"/>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43" name="Google Shape;443;p24"/>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aphicFrame>
        <p:nvGraphicFramePr>
          <p:cNvPr id="444" name="Google Shape;444;p24"/>
          <p:cNvGraphicFramePr/>
          <p:nvPr/>
        </p:nvGraphicFramePr>
        <p:xfrm>
          <a:off x="1464605" y="1868336"/>
          <a:ext cx="3000000" cy="3000000"/>
        </p:xfrm>
        <a:graphic>
          <a:graphicData uri="http://schemas.openxmlformats.org/drawingml/2006/table">
            <a:tbl>
              <a:tblPr>
                <a:noFill/>
                <a:tableStyleId>{16D35D26-4824-4530-BA93-AA317CBAD11F}</a:tableStyleId>
              </a:tblPr>
              <a:tblGrid>
                <a:gridCol w="4561450"/>
                <a:gridCol w="4291250"/>
              </a:tblGrid>
              <a:tr h="254000">
                <a:tc>
                  <a:txBody>
                    <a:bodyPr/>
                    <a:lstStyle/>
                    <a:p>
                      <a:pPr indent="0" lvl="0" marL="0" marR="0" rtl="0" algn="ctr">
                        <a:spcBef>
                          <a:spcPts val="0"/>
                        </a:spcBef>
                        <a:spcAft>
                          <a:spcPts val="0"/>
                        </a:spcAft>
                        <a:buClr>
                          <a:srgbClr val="000000"/>
                        </a:buClr>
                        <a:buSzPts val="2000"/>
                        <a:buFont typeface="Cambria"/>
                        <a:buNone/>
                      </a:pPr>
                      <a:r>
                        <a:rPr b="1" i="0" lang="en-US" sz="2000" u="none" cap="none" strike="noStrike">
                          <a:solidFill>
                            <a:srgbClr val="000000"/>
                          </a:solidFill>
                          <a:latin typeface="Cambria"/>
                          <a:ea typeface="Cambria"/>
                          <a:cs typeface="Cambria"/>
                          <a:sym typeface="Cambria"/>
                        </a:rPr>
                        <a:t>To explain, give reasons</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spcBef>
                          <a:spcPts val="0"/>
                        </a:spcBef>
                        <a:spcAft>
                          <a:spcPts val="0"/>
                        </a:spcAft>
                        <a:buClr>
                          <a:srgbClr val="000000"/>
                        </a:buClr>
                        <a:buSzPts val="2000"/>
                        <a:buFont typeface="Cambria"/>
                        <a:buNone/>
                      </a:pPr>
                      <a:r>
                        <a:rPr b="1" i="0" lang="en-US" sz="2000" u="none" cap="none" strike="noStrike">
                          <a:solidFill>
                            <a:srgbClr val="000000"/>
                          </a:solidFill>
                          <a:latin typeface="Cambria"/>
                          <a:ea typeface="Cambria"/>
                          <a:cs typeface="Cambria"/>
                          <a:sym typeface="Cambria"/>
                        </a:rPr>
                        <a:t>To compare</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r h="1410725">
                <a:tc>
                  <a:txBody>
                    <a:bodyPr/>
                    <a:lstStyle/>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actually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admittedly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certainly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for example</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 fact</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indeed</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really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of course</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that is</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by comparison</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likewise</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similarly</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8" name="Shape 448"/>
        <p:cNvGrpSpPr/>
        <p:nvPr/>
      </p:nvGrpSpPr>
      <p:grpSpPr>
        <a:xfrm>
          <a:off x="0" y="0"/>
          <a:ext cx="0" cy="0"/>
          <a:chOff x="0" y="0"/>
          <a:chExt cx="0" cy="0"/>
        </a:xfrm>
      </p:grpSpPr>
      <p:sp>
        <p:nvSpPr>
          <p:cNvPr id="449" name="Google Shape;449;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0" name="Google Shape;450;p25"/>
          <p:cNvSpPr txBox="1"/>
          <p:nvPr>
            <p:ph type="title"/>
          </p:nvPr>
        </p:nvSpPr>
        <p:spPr>
          <a:xfrm>
            <a:off x="6568623" y="205075"/>
            <a:ext cx="4773000" cy="771600"/>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Transition words</a:t>
            </a:r>
            <a:endParaRPr/>
          </a:p>
        </p:txBody>
      </p:sp>
      <p:sp>
        <p:nvSpPr>
          <p:cNvPr id="451" name="Google Shape;451;p2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2" name="Google Shape;452;p25"/>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53" name="Google Shape;453;p25"/>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aphicFrame>
        <p:nvGraphicFramePr>
          <p:cNvPr id="454" name="Google Shape;454;p25"/>
          <p:cNvGraphicFramePr/>
          <p:nvPr/>
        </p:nvGraphicFramePr>
        <p:xfrm>
          <a:off x="1977936" y="1517678"/>
          <a:ext cx="3000000" cy="3000000"/>
        </p:xfrm>
        <a:graphic>
          <a:graphicData uri="http://schemas.openxmlformats.org/drawingml/2006/table">
            <a:tbl>
              <a:tblPr>
                <a:noFill/>
                <a:tableStyleId>{16D35D26-4824-4530-BA93-AA317CBAD11F}</a:tableStyleId>
              </a:tblPr>
              <a:tblGrid>
                <a:gridCol w="3848675"/>
                <a:gridCol w="4651025"/>
              </a:tblGrid>
              <a:tr h="254000">
                <a:tc>
                  <a:txBody>
                    <a:bodyPr/>
                    <a:lstStyle/>
                    <a:p>
                      <a:pPr indent="0" lvl="0" marL="0" marR="0" rtl="0" algn="ctr">
                        <a:spcBef>
                          <a:spcPts val="0"/>
                        </a:spcBef>
                        <a:spcAft>
                          <a:spcPts val="0"/>
                        </a:spcAft>
                        <a:buClr>
                          <a:srgbClr val="000000"/>
                        </a:buClr>
                        <a:buSzPts val="2000"/>
                        <a:buFont typeface="Cambria"/>
                        <a:buNone/>
                      </a:pPr>
                      <a:r>
                        <a:rPr b="1" lang="en-US" sz="2000" u="none" cap="none" strike="noStrike">
                          <a:solidFill>
                            <a:srgbClr val="000000"/>
                          </a:solidFill>
                          <a:latin typeface="Cambria"/>
                          <a:ea typeface="Cambria"/>
                          <a:cs typeface="Cambria"/>
                          <a:sym typeface="Cambria"/>
                        </a:rPr>
                        <a:t>To show sequence</a:t>
                      </a:r>
                      <a:endParaRPr sz="2000" u="none" cap="none" strike="noStrike">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c>
                  <a:txBody>
                    <a:bodyPr/>
                    <a:lstStyle/>
                    <a:p>
                      <a:pPr indent="0" lvl="0" marL="0" marR="0" rtl="0" algn="ctr">
                        <a:spcBef>
                          <a:spcPts val="0"/>
                        </a:spcBef>
                        <a:spcAft>
                          <a:spcPts val="0"/>
                        </a:spcAft>
                        <a:buClr>
                          <a:srgbClr val="000000"/>
                        </a:buClr>
                        <a:buSzPts val="2000"/>
                        <a:buFont typeface="Cambria"/>
                        <a:buNone/>
                      </a:pPr>
                      <a:r>
                        <a:rPr b="1" lang="en-US" sz="2000" u="none" cap="none" strike="noStrike">
                          <a:solidFill>
                            <a:srgbClr val="000000"/>
                          </a:solidFill>
                          <a:latin typeface="Cambria"/>
                          <a:ea typeface="Cambria"/>
                          <a:cs typeface="Cambria"/>
                          <a:sym typeface="Cambria"/>
                        </a:rPr>
                        <a:t>To show chronological order</a:t>
                      </a:r>
                      <a:endParaRPr sz="2000" u="none" cap="none" strike="noStrike">
                        <a:latin typeface="Cambria"/>
                        <a:ea typeface="Cambria"/>
                        <a:cs typeface="Cambria"/>
                        <a:sym typeface="Cambria"/>
                      </a:endParaRPr>
                    </a:p>
                  </a:txBody>
                  <a:tcPr marT="63500" marB="63500" marR="63500" marL="6350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D9D9D9"/>
                    </a:solidFill>
                  </a:tcPr>
                </a:tc>
              </a:tr>
              <a:tr h="2123600">
                <a:tc>
                  <a:txBody>
                    <a:bodyPr/>
                    <a:lstStyle/>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first</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second </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next</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then</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finally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last</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subsequently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later</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next</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after</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afterwards</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then</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now</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nowadays</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concurrently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first</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formerly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earlier</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previously</a:t>
                      </a:r>
                      <a:endParaRPr b="0" i="0" sz="2000" u="none" cap="none" strike="noStrike">
                        <a:latin typeface="Cambria"/>
                        <a:ea typeface="Cambria"/>
                        <a:cs typeface="Cambria"/>
                        <a:sym typeface="Cambria"/>
                      </a:endParaRPr>
                    </a:p>
                    <a:p>
                      <a:pPr indent="0" lvl="0" marL="0" marR="0" rtl="0" algn="l">
                        <a:spcBef>
                          <a:spcPts val="0"/>
                        </a:spcBef>
                        <a:spcAft>
                          <a:spcPts val="0"/>
                        </a:spcAft>
                        <a:buClr>
                          <a:schemeClr val="dk1"/>
                        </a:buClr>
                        <a:buSzPts val="2000"/>
                        <a:buFont typeface="Cambria"/>
                        <a:buNone/>
                      </a:pPr>
                      <a:r>
                        <a:rPr b="0" i="0" lang="en-US" sz="2000" u="none" cap="none" strike="noStrike">
                          <a:latin typeface="Cambria"/>
                          <a:ea typeface="Cambria"/>
                          <a:cs typeface="Cambria"/>
                          <a:sym typeface="Cambria"/>
                        </a:rPr>
                        <a:t>before</a:t>
                      </a:r>
                      <a:endParaRPr b="0" i="0" sz="2000" u="none" cap="none" strike="noStrike">
                        <a:latin typeface="Cambria"/>
                        <a:ea typeface="Cambria"/>
                        <a:cs typeface="Cambria"/>
                        <a:sym typeface="Cambria"/>
                      </a:endParaRPr>
                    </a:p>
                  </a:txBody>
                  <a:tcPr marT="50125" marB="50125" marR="50125" marL="50125">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8" name="Shape 458"/>
        <p:cNvGrpSpPr/>
        <p:nvPr/>
      </p:nvGrpSpPr>
      <p:grpSpPr>
        <a:xfrm>
          <a:off x="0" y="0"/>
          <a:ext cx="0" cy="0"/>
          <a:chOff x="0" y="0"/>
          <a:chExt cx="0" cy="0"/>
        </a:xfrm>
      </p:grpSpPr>
      <p:sp>
        <p:nvSpPr>
          <p:cNvPr id="459" name="Google Shape;459;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0" name="Google Shape;460;p26"/>
          <p:cNvSpPr txBox="1"/>
          <p:nvPr>
            <p:ph type="title"/>
          </p:nvPr>
        </p:nvSpPr>
        <p:spPr>
          <a:xfrm>
            <a:off x="6279272" y="205075"/>
            <a:ext cx="5062200" cy="771600"/>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Transition words</a:t>
            </a:r>
            <a:endParaRPr/>
          </a:p>
        </p:txBody>
      </p:sp>
      <p:sp>
        <p:nvSpPr>
          <p:cNvPr id="461" name="Google Shape;461;p2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2" name="Google Shape;462;p26"/>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3" name="Google Shape;463;p26"/>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64" name="Google Shape;464;p26"/>
          <p:cNvSpPr txBox="1"/>
          <p:nvPr>
            <p:ph idx="1" type="body"/>
          </p:nvPr>
        </p:nvSpPr>
        <p:spPr>
          <a:xfrm>
            <a:off x="583181" y="876063"/>
            <a:ext cx="1804071" cy="412175"/>
          </a:xfrm>
          <a:prstGeom prst="rect">
            <a:avLst/>
          </a:prstGeom>
          <a:noFill/>
          <a:ln>
            <a:noFill/>
          </a:ln>
        </p:spPr>
        <p:txBody>
          <a:bodyPr anchorCtr="0" anchor="t" bIns="45700" lIns="91425" spcFirstLastPara="1" rIns="91425" wrap="square" tIns="45700">
            <a:normAutofit lnSpcReduction="10000"/>
          </a:bodyPr>
          <a:lstStyle/>
          <a:p>
            <a:pPr indent="-12700" lvl="0" marL="12700" rtl="0" algn="just">
              <a:lnSpc>
                <a:spcPct val="100000"/>
              </a:lnSpc>
              <a:spcBef>
                <a:spcPts val="0"/>
              </a:spcBef>
              <a:spcAft>
                <a:spcPts val="0"/>
              </a:spcAft>
              <a:buClr>
                <a:schemeClr val="dk1"/>
              </a:buClr>
              <a:buSzPts val="2200"/>
              <a:buNone/>
            </a:pPr>
            <a:r>
              <a:rPr b="1" lang="en-US" sz="2200"/>
              <a:t>However</a:t>
            </a:r>
            <a:endParaRPr/>
          </a:p>
        </p:txBody>
      </p:sp>
      <p:sp>
        <p:nvSpPr>
          <p:cNvPr id="465" name="Google Shape;465;p26"/>
          <p:cNvSpPr/>
          <p:nvPr/>
        </p:nvSpPr>
        <p:spPr>
          <a:xfrm>
            <a:off x="583181" y="1346868"/>
            <a:ext cx="11024615" cy="62596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Arial"/>
                <a:ea typeface="Arial"/>
                <a:cs typeface="Arial"/>
                <a:sym typeface="Arial"/>
              </a:rPr>
              <a:t>Many students struggle with Math. </a:t>
            </a:r>
            <a:r>
              <a:rPr b="1" lang="en-US" sz="2000">
                <a:solidFill>
                  <a:srgbClr val="FFFF00"/>
                </a:solidFill>
                <a:latin typeface="Arial"/>
                <a:ea typeface="Arial"/>
                <a:cs typeface="Arial"/>
                <a:sym typeface="Arial"/>
              </a:rPr>
              <a:t>However</a:t>
            </a:r>
            <a:r>
              <a:rPr lang="en-US" sz="2000">
                <a:solidFill>
                  <a:schemeClr val="lt1"/>
                </a:solidFill>
                <a:latin typeface="Arial"/>
                <a:ea typeface="Arial"/>
                <a:cs typeface="Arial"/>
                <a:sym typeface="Arial"/>
              </a:rPr>
              <a:t> with regular tutoring, they start to improve quickly.</a:t>
            </a:r>
            <a:endParaRPr sz="2000"/>
          </a:p>
        </p:txBody>
      </p:sp>
      <p:sp>
        <p:nvSpPr>
          <p:cNvPr id="466" name="Google Shape;466;p26"/>
          <p:cNvSpPr txBox="1"/>
          <p:nvPr/>
        </p:nvSpPr>
        <p:spPr>
          <a:xfrm>
            <a:off x="583181" y="2374016"/>
            <a:ext cx="1349069" cy="412175"/>
          </a:xfrm>
          <a:prstGeom prst="rect">
            <a:avLst/>
          </a:prstGeom>
          <a:noFill/>
          <a:ln>
            <a:noFill/>
          </a:ln>
        </p:spPr>
        <p:txBody>
          <a:bodyPr anchorCtr="0" anchor="t" bIns="45700" lIns="91425" spcFirstLastPara="1" rIns="91425" wrap="square" tIns="45700">
            <a:normAutofit lnSpcReduction="10000"/>
          </a:bodyPr>
          <a:lstStyle/>
          <a:p>
            <a:pPr indent="-12700" lvl="0" marL="12700" marR="0" rtl="0" algn="just">
              <a:lnSpc>
                <a:spcPct val="100000"/>
              </a:lnSpc>
              <a:spcBef>
                <a:spcPts val="0"/>
              </a:spcBef>
              <a:spcAft>
                <a:spcPts val="0"/>
              </a:spcAft>
              <a:buClr>
                <a:schemeClr val="dk1"/>
              </a:buClr>
              <a:buSzPts val="2200"/>
              <a:buFont typeface="NTR"/>
              <a:buNone/>
            </a:pPr>
            <a:r>
              <a:rPr b="1" i="0" lang="en-US" sz="2200">
                <a:solidFill>
                  <a:schemeClr val="dk1"/>
                </a:solidFill>
                <a:latin typeface="Arial"/>
                <a:ea typeface="Arial"/>
                <a:cs typeface="Arial"/>
                <a:sym typeface="Arial"/>
              </a:rPr>
              <a:t>Therefore</a:t>
            </a:r>
            <a:endParaRPr/>
          </a:p>
        </p:txBody>
      </p:sp>
      <p:sp>
        <p:nvSpPr>
          <p:cNvPr id="467" name="Google Shape;467;p26"/>
          <p:cNvSpPr/>
          <p:nvPr/>
        </p:nvSpPr>
        <p:spPr>
          <a:xfrm>
            <a:off x="583181" y="2844821"/>
            <a:ext cx="11024615" cy="62596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lt1"/>
                </a:solidFill>
                <a:latin typeface="Arial"/>
                <a:ea typeface="Arial"/>
                <a:cs typeface="Arial"/>
                <a:sym typeface="Arial"/>
              </a:rPr>
              <a:t>The tutoring center received great reviews. </a:t>
            </a:r>
            <a:r>
              <a:rPr b="1" lang="en-US" sz="2000">
                <a:solidFill>
                  <a:srgbClr val="FFFF00"/>
                </a:solidFill>
                <a:latin typeface="Arial"/>
                <a:ea typeface="Arial"/>
                <a:cs typeface="Arial"/>
                <a:sym typeface="Arial"/>
              </a:rPr>
              <a:t>Therefore</a:t>
            </a:r>
            <a:r>
              <a:rPr lang="en-US" sz="2000">
                <a:solidFill>
                  <a:schemeClr val="lt1"/>
                </a:solidFill>
                <a:latin typeface="Arial"/>
                <a:ea typeface="Arial"/>
                <a:cs typeface="Arial"/>
                <a:sym typeface="Arial"/>
              </a:rPr>
              <a:t>, more parents are enrolling their children.</a:t>
            </a:r>
            <a:endParaRPr sz="2000"/>
          </a:p>
        </p:txBody>
      </p:sp>
      <p:sp>
        <p:nvSpPr>
          <p:cNvPr id="468" name="Google Shape;468;p26"/>
          <p:cNvSpPr txBox="1"/>
          <p:nvPr/>
        </p:nvSpPr>
        <p:spPr>
          <a:xfrm>
            <a:off x="583181" y="4178545"/>
            <a:ext cx="4973046" cy="412175"/>
          </a:xfrm>
          <a:prstGeom prst="rect">
            <a:avLst/>
          </a:prstGeom>
          <a:noFill/>
          <a:ln>
            <a:noFill/>
          </a:ln>
        </p:spPr>
        <p:txBody>
          <a:bodyPr anchorCtr="0" anchor="t" bIns="45700" lIns="91425" spcFirstLastPara="1" rIns="91425" wrap="square" tIns="45700">
            <a:normAutofit lnSpcReduction="10000"/>
          </a:bodyPr>
          <a:lstStyle/>
          <a:p>
            <a:pPr indent="-12700" lvl="0" marL="12700" marR="0" rtl="0" algn="just">
              <a:lnSpc>
                <a:spcPct val="100000"/>
              </a:lnSpc>
              <a:spcBef>
                <a:spcPts val="0"/>
              </a:spcBef>
              <a:spcAft>
                <a:spcPts val="0"/>
              </a:spcAft>
              <a:buClr>
                <a:schemeClr val="dk1"/>
              </a:buClr>
              <a:buSzPts val="2200"/>
              <a:buFont typeface="NTR"/>
              <a:buNone/>
            </a:pPr>
            <a:r>
              <a:rPr b="1" i="0" lang="en-US" sz="2200">
                <a:solidFill>
                  <a:schemeClr val="dk1"/>
                </a:solidFill>
                <a:latin typeface="Arial"/>
                <a:ea typeface="Arial"/>
                <a:cs typeface="Arial"/>
                <a:sym typeface="Arial"/>
              </a:rPr>
              <a:t>In addition</a:t>
            </a:r>
            <a:endParaRPr/>
          </a:p>
        </p:txBody>
      </p:sp>
      <p:sp>
        <p:nvSpPr>
          <p:cNvPr id="469" name="Google Shape;469;p26"/>
          <p:cNvSpPr/>
          <p:nvPr/>
        </p:nvSpPr>
        <p:spPr>
          <a:xfrm>
            <a:off x="583174" y="4613975"/>
            <a:ext cx="11024700" cy="86760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100">
                <a:solidFill>
                  <a:schemeClr val="lt1"/>
                </a:solidFill>
                <a:latin typeface="Arial"/>
                <a:ea typeface="Arial"/>
                <a:cs typeface="Arial"/>
                <a:sym typeface="Arial"/>
              </a:rPr>
              <a:t>We offer one-on-one lessons.  </a:t>
            </a:r>
            <a:r>
              <a:rPr b="1" lang="en-US" sz="2100">
                <a:solidFill>
                  <a:srgbClr val="FFFF00"/>
                </a:solidFill>
                <a:latin typeface="Arial"/>
                <a:ea typeface="Arial"/>
                <a:cs typeface="Arial"/>
                <a:sym typeface="Arial"/>
              </a:rPr>
              <a:t>In addition</a:t>
            </a:r>
            <a:r>
              <a:rPr lang="en-US" sz="2100">
                <a:solidFill>
                  <a:schemeClr val="lt1"/>
                </a:solidFill>
                <a:latin typeface="Arial"/>
                <a:ea typeface="Arial"/>
                <a:cs typeface="Arial"/>
                <a:sym typeface="Arial"/>
              </a:rPr>
              <a:t>, we provide free learning materials for all students.</a:t>
            </a:r>
            <a:endParaRPr/>
          </a:p>
        </p:txBody>
      </p:sp>
      <p:sp>
        <p:nvSpPr>
          <p:cNvPr id="470" name="Google Shape;470;p26"/>
          <p:cNvSpPr/>
          <p:nvPr/>
        </p:nvSpPr>
        <p:spPr>
          <a:xfrm rot="-5400000">
            <a:off x="7950809" y="-1365080"/>
            <a:ext cx="85076" cy="6449973"/>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471" name="Google Shape;471;p26"/>
          <p:cNvSpPr/>
          <p:nvPr/>
        </p:nvSpPr>
        <p:spPr>
          <a:xfrm flipH="1" rot="-7232030">
            <a:off x="5013758" y="1079378"/>
            <a:ext cx="1789290" cy="1039122"/>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472" name="Google Shape;472;p26"/>
          <p:cNvSpPr txBox="1"/>
          <p:nvPr/>
        </p:nvSpPr>
        <p:spPr>
          <a:xfrm>
            <a:off x="6675054" y="2106696"/>
            <a:ext cx="487818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contrasting statement from the first </a:t>
            </a:r>
            <a:endParaRPr/>
          </a:p>
        </p:txBody>
      </p:sp>
      <p:sp>
        <p:nvSpPr>
          <p:cNvPr id="473" name="Google Shape;473;p26"/>
          <p:cNvSpPr/>
          <p:nvPr/>
        </p:nvSpPr>
        <p:spPr>
          <a:xfrm rot="-5400000">
            <a:off x="8375592" y="521555"/>
            <a:ext cx="126883" cy="5558604"/>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474" name="Google Shape;474;p26"/>
          <p:cNvSpPr/>
          <p:nvPr/>
        </p:nvSpPr>
        <p:spPr>
          <a:xfrm flipH="1" rot="-7232030">
            <a:off x="5449646" y="2597583"/>
            <a:ext cx="1789290" cy="1039122"/>
          </a:xfrm>
          <a:prstGeom prst="arc">
            <a:avLst>
              <a:gd fmla="val 17185664" name="adj1"/>
              <a:gd fmla="val 0"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475" name="Google Shape;475;p26"/>
          <p:cNvSpPr txBox="1"/>
          <p:nvPr/>
        </p:nvSpPr>
        <p:spPr>
          <a:xfrm>
            <a:off x="7110942" y="3624901"/>
            <a:ext cx="139887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effect </a:t>
            </a:r>
            <a:endParaRPr/>
          </a:p>
        </p:txBody>
      </p:sp>
      <p:sp>
        <p:nvSpPr>
          <p:cNvPr id="476" name="Google Shape;476;p26"/>
          <p:cNvSpPr txBox="1"/>
          <p:nvPr/>
        </p:nvSpPr>
        <p:spPr>
          <a:xfrm>
            <a:off x="1760075" y="3584669"/>
            <a:ext cx="139887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cause </a:t>
            </a:r>
            <a:endParaRPr/>
          </a:p>
        </p:txBody>
      </p:sp>
      <p:sp>
        <p:nvSpPr>
          <p:cNvPr id="477" name="Google Shape;477;p26"/>
          <p:cNvSpPr/>
          <p:nvPr/>
        </p:nvSpPr>
        <p:spPr>
          <a:xfrm rot="-5400000">
            <a:off x="3127794" y="1055616"/>
            <a:ext cx="94621" cy="4534307"/>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478" name="Google Shape;478;p26"/>
          <p:cNvSpPr/>
          <p:nvPr/>
        </p:nvSpPr>
        <p:spPr>
          <a:xfrm rot="8069697">
            <a:off x="2783026" y="2298790"/>
            <a:ext cx="1789290" cy="1459971"/>
          </a:xfrm>
          <a:prstGeom prst="arc">
            <a:avLst>
              <a:gd fmla="val 15590182" name="adj1"/>
              <a:gd fmla="val 21034938"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479" name="Google Shape;479;p26"/>
          <p:cNvSpPr/>
          <p:nvPr/>
        </p:nvSpPr>
        <p:spPr>
          <a:xfrm>
            <a:off x="4682609" y="4737464"/>
            <a:ext cx="99300" cy="584400"/>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480" name="Google Shape;480;p26"/>
          <p:cNvSpPr txBox="1"/>
          <p:nvPr/>
        </p:nvSpPr>
        <p:spPr>
          <a:xfrm>
            <a:off x="641429" y="5607088"/>
            <a:ext cx="295068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Additional information</a:t>
            </a:r>
            <a:endParaRPr/>
          </a:p>
        </p:txBody>
      </p:sp>
      <p:sp>
        <p:nvSpPr>
          <p:cNvPr id="481" name="Google Shape;481;p26"/>
          <p:cNvSpPr/>
          <p:nvPr/>
        </p:nvSpPr>
        <p:spPr>
          <a:xfrm rot="8069697">
            <a:off x="3216190" y="4321209"/>
            <a:ext cx="1789290" cy="1459971"/>
          </a:xfrm>
          <a:prstGeom prst="arc">
            <a:avLst>
              <a:gd fmla="val 15590182" name="adj1"/>
              <a:gd fmla="val 21034938"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0"/>
                                        </p:tgtEl>
                                        <p:attrNameLst>
                                          <p:attrName>style.visibility</p:attrName>
                                        </p:attrNameLst>
                                      </p:cBhvr>
                                      <p:to>
                                        <p:strVal val="visible"/>
                                      </p:to>
                                    </p:set>
                                    <p:animEffect filter="fade" transition="in">
                                      <p:cBhvr>
                                        <p:cTn dur="200"/>
                                        <p:tgtEl>
                                          <p:spTgt spid="4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1"/>
                                        </p:tgtEl>
                                        <p:attrNameLst>
                                          <p:attrName>style.visibility</p:attrName>
                                        </p:attrNameLst>
                                      </p:cBhvr>
                                      <p:to>
                                        <p:strVal val="visible"/>
                                      </p:to>
                                    </p:set>
                                    <p:animEffect filter="fade" transition="in">
                                      <p:cBhvr>
                                        <p:cTn dur="200"/>
                                        <p:tgtEl>
                                          <p:spTgt spid="47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3"/>
                                        </p:tgtEl>
                                        <p:attrNameLst>
                                          <p:attrName>style.visibility</p:attrName>
                                        </p:attrNameLst>
                                      </p:cBhvr>
                                      <p:to>
                                        <p:strVal val="visible"/>
                                      </p:to>
                                    </p:set>
                                    <p:animEffect filter="fade" transition="in">
                                      <p:cBhvr>
                                        <p:cTn dur="200"/>
                                        <p:tgtEl>
                                          <p:spTgt spid="47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4"/>
                                        </p:tgtEl>
                                        <p:attrNameLst>
                                          <p:attrName>style.visibility</p:attrName>
                                        </p:attrNameLst>
                                      </p:cBhvr>
                                      <p:to>
                                        <p:strVal val="visible"/>
                                      </p:to>
                                    </p:set>
                                    <p:animEffect filter="fade" transition="in">
                                      <p:cBhvr>
                                        <p:cTn dur="200"/>
                                        <p:tgtEl>
                                          <p:spTgt spid="4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7"/>
                                        </p:tgtEl>
                                        <p:attrNameLst>
                                          <p:attrName>style.visibility</p:attrName>
                                        </p:attrNameLst>
                                      </p:cBhvr>
                                      <p:to>
                                        <p:strVal val="visible"/>
                                      </p:to>
                                    </p:set>
                                    <p:animEffect filter="fade" transition="in">
                                      <p:cBhvr>
                                        <p:cTn dur="200"/>
                                        <p:tgtEl>
                                          <p:spTgt spid="4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8"/>
                                        </p:tgtEl>
                                        <p:attrNameLst>
                                          <p:attrName>style.visibility</p:attrName>
                                        </p:attrNameLst>
                                      </p:cBhvr>
                                      <p:to>
                                        <p:strVal val="visible"/>
                                      </p:to>
                                    </p:set>
                                    <p:animEffect filter="fade" transition="in">
                                      <p:cBhvr>
                                        <p:cTn dur="200"/>
                                        <p:tgtEl>
                                          <p:spTgt spid="47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7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6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9"/>
                                        </p:tgtEl>
                                        <p:attrNameLst>
                                          <p:attrName>style.visibility</p:attrName>
                                        </p:attrNameLst>
                                      </p:cBhvr>
                                      <p:to>
                                        <p:strVal val="visible"/>
                                      </p:to>
                                    </p:set>
                                    <p:animEffect filter="fade" transition="in">
                                      <p:cBhvr>
                                        <p:cTn dur="200"/>
                                        <p:tgtEl>
                                          <p:spTgt spid="47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1"/>
                                        </p:tgtEl>
                                        <p:attrNameLst>
                                          <p:attrName>style.visibility</p:attrName>
                                        </p:attrNameLst>
                                      </p:cBhvr>
                                      <p:to>
                                        <p:strVal val="visible"/>
                                      </p:to>
                                    </p:set>
                                    <p:animEffect filter="fade" transition="in">
                                      <p:cBhvr>
                                        <p:cTn dur="200"/>
                                        <p:tgtEl>
                                          <p:spTgt spid="48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480"/>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5" name="Shape 485"/>
        <p:cNvGrpSpPr/>
        <p:nvPr/>
      </p:nvGrpSpPr>
      <p:grpSpPr>
        <a:xfrm>
          <a:off x="0" y="0"/>
          <a:ext cx="0" cy="0"/>
          <a:chOff x="0" y="0"/>
          <a:chExt cx="0" cy="0"/>
        </a:xfrm>
      </p:grpSpPr>
      <p:sp>
        <p:nvSpPr>
          <p:cNvPr id="486" name="Google Shape;486;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7" name="Google Shape;487;p27"/>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88" name="Google Shape;488;p27"/>
          <p:cNvSpPr txBox="1"/>
          <p:nvPr>
            <p:ph type="title"/>
          </p:nvPr>
        </p:nvSpPr>
        <p:spPr>
          <a:xfrm>
            <a:off x="2951549" y="243875"/>
            <a:ext cx="8323200" cy="717900"/>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Conjunctions vs. Transition words</a:t>
            </a:r>
            <a:endParaRPr/>
          </a:p>
        </p:txBody>
      </p:sp>
      <p:sp>
        <p:nvSpPr>
          <p:cNvPr id="489" name="Google Shape;489;p27"/>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490" name="Google Shape;490;p27"/>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491" name="Google Shape;491;p27"/>
          <p:cNvGrpSpPr/>
          <p:nvPr/>
        </p:nvGrpSpPr>
        <p:grpSpPr>
          <a:xfrm>
            <a:off x="1446134" y="2581415"/>
            <a:ext cx="9299731" cy="2657066"/>
            <a:chOff x="1135" y="784980"/>
            <a:chExt cx="9299731" cy="2657066"/>
          </a:xfrm>
        </p:grpSpPr>
        <p:sp>
          <p:nvSpPr>
            <p:cNvPr id="492" name="Google Shape;492;p27"/>
            <p:cNvSpPr/>
            <p:nvPr/>
          </p:nvSpPr>
          <p:spPr>
            <a:xfrm>
              <a:off x="1135" y="784980"/>
              <a:ext cx="4428443" cy="2657066"/>
            </a:xfrm>
            <a:prstGeom prst="rect">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7"/>
            <p:cNvSpPr txBox="1"/>
            <p:nvPr/>
          </p:nvSpPr>
          <p:spPr>
            <a:xfrm>
              <a:off x="1135" y="784980"/>
              <a:ext cx="4428443" cy="2657066"/>
            </a:xfrm>
            <a:prstGeom prst="rect">
              <a:avLst/>
            </a:prstGeom>
            <a:noFill/>
            <a:ln>
              <a:noFill/>
            </a:ln>
          </p:spPr>
          <p:txBody>
            <a:bodyPr anchorCtr="0" anchor="t" bIns="121900" lIns="121900" spcFirstLastPara="1" rIns="121900" wrap="square" tIns="121900">
              <a:noAutofit/>
            </a:bodyPr>
            <a:lstStyle/>
            <a:p>
              <a:pPr indent="0" lvl="0" marL="0" marR="0" rtl="0" algn="ctr">
                <a:lnSpc>
                  <a:spcPct val="90000"/>
                </a:lnSpc>
                <a:spcBef>
                  <a:spcPts val="0"/>
                </a:spcBef>
                <a:spcAft>
                  <a:spcPts val="0"/>
                </a:spcAft>
                <a:buClr>
                  <a:schemeClr val="lt1"/>
                </a:buClr>
                <a:buSzPts val="3200"/>
                <a:buFont typeface="Cambria"/>
                <a:buNone/>
              </a:pPr>
              <a:r>
                <a:rPr b="1" lang="en-US" sz="3200">
                  <a:solidFill>
                    <a:schemeClr val="lt1"/>
                  </a:solidFill>
                  <a:latin typeface="Cambria"/>
                  <a:ea typeface="Cambria"/>
                  <a:cs typeface="Cambria"/>
                  <a:sym typeface="Cambria"/>
                </a:rPr>
                <a:t>Conjunctions</a:t>
              </a:r>
              <a:endParaRPr/>
            </a:p>
            <a:p>
              <a:pPr indent="-228600" lvl="1" marL="228600" marR="0" rtl="0" algn="l">
                <a:lnSpc>
                  <a:spcPct val="90000"/>
                </a:lnSpc>
                <a:spcBef>
                  <a:spcPts val="1120"/>
                </a:spcBef>
                <a:spcAft>
                  <a:spcPts val="0"/>
                </a:spcAft>
                <a:buClr>
                  <a:schemeClr val="lt1"/>
                </a:buClr>
                <a:buSzPts val="2500"/>
                <a:buFont typeface="Arial"/>
                <a:buChar char="•"/>
              </a:pPr>
              <a:r>
                <a:rPr b="0" i="0" lang="en-US" sz="2500" u="none" cap="none" strike="noStrike">
                  <a:solidFill>
                    <a:schemeClr val="lt1"/>
                  </a:solidFill>
                  <a:latin typeface="Arial"/>
                  <a:ea typeface="Arial"/>
                  <a:cs typeface="Arial"/>
                  <a:sym typeface="Arial"/>
                </a:rPr>
                <a:t>Connect words, phrases, or clauses within a sentence.</a:t>
              </a:r>
              <a:endParaRPr b="0" i="0" sz="2500" u="none" cap="none" strike="noStrike">
                <a:solidFill>
                  <a:schemeClr val="lt1"/>
                </a:solidFill>
                <a:latin typeface="Cambria"/>
                <a:ea typeface="Cambria"/>
                <a:cs typeface="Cambria"/>
                <a:sym typeface="Cambria"/>
              </a:endParaRPr>
            </a:p>
            <a:p>
              <a:pPr indent="-228600" lvl="1" marL="228600" marR="0" rtl="0" algn="l">
                <a:lnSpc>
                  <a:spcPct val="90000"/>
                </a:lnSpc>
                <a:spcBef>
                  <a:spcPts val="375"/>
                </a:spcBef>
                <a:spcAft>
                  <a:spcPts val="0"/>
                </a:spcAft>
                <a:buClr>
                  <a:schemeClr val="lt1"/>
                </a:buClr>
                <a:buSzPts val="2500"/>
                <a:buFont typeface="Arial"/>
                <a:buChar char="•"/>
              </a:pPr>
              <a:r>
                <a:rPr b="0" i="0" lang="en-US" sz="2500" u="none" cap="none" strike="noStrike">
                  <a:solidFill>
                    <a:schemeClr val="lt1"/>
                  </a:solidFill>
                  <a:latin typeface="Arial"/>
                  <a:ea typeface="Arial"/>
                  <a:cs typeface="Arial"/>
                  <a:sym typeface="Arial"/>
                </a:rPr>
                <a:t>Create grammatical connections.</a:t>
              </a:r>
              <a:endParaRPr b="0" i="0" sz="2500" u="none" cap="none" strike="noStrike">
                <a:solidFill>
                  <a:schemeClr val="lt1"/>
                </a:solidFill>
                <a:latin typeface="Cambria"/>
                <a:ea typeface="Cambria"/>
                <a:cs typeface="Cambria"/>
                <a:sym typeface="Cambria"/>
              </a:endParaRPr>
            </a:p>
          </p:txBody>
        </p:sp>
        <p:sp>
          <p:nvSpPr>
            <p:cNvPr id="494" name="Google Shape;494;p27"/>
            <p:cNvSpPr/>
            <p:nvPr/>
          </p:nvSpPr>
          <p:spPr>
            <a:xfrm>
              <a:off x="4872423" y="784980"/>
              <a:ext cx="4428443" cy="2657066"/>
            </a:xfrm>
            <a:prstGeom prst="rect">
              <a:avLst/>
            </a:prstGeom>
            <a:solidFill>
              <a:srgbClr val="88B33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7"/>
            <p:cNvSpPr txBox="1"/>
            <p:nvPr/>
          </p:nvSpPr>
          <p:spPr>
            <a:xfrm>
              <a:off x="4872423" y="784980"/>
              <a:ext cx="4428443" cy="2657066"/>
            </a:xfrm>
            <a:prstGeom prst="rect">
              <a:avLst/>
            </a:prstGeom>
            <a:noFill/>
            <a:ln>
              <a:noFill/>
            </a:ln>
          </p:spPr>
          <p:txBody>
            <a:bodyPr anchorCtr="0" anchor="t" bIns="121900" lIns="121900" spcFirstLastPara="1" rIns="121900" wrap="square" tIns="121900">
              <a:noAutofit/>
            </a:bodyPr>
            <a:lstStyle/>
            <a:p>
              <a:pPr indent="0" lvl="0" marL="0" marR="0" rtl="0" algn="ctr">
                <a:lnSpc>
                  <a:spcPct val="90000"/>
                </a:lnSpc>
                <a:spcBef>
                  <a:spcPts val="0"/>
                </a:spcBef>
                <a:spcAft>
                  <a:spcPts val="0"/>
                </a:spcAft>
                <a:buClr>
                  <a:schemeClr val="lt1"/>
                </a:buClr>
                <a:buSzPts val="3200"/>
                <a:buFont typeface="Cambria"/>
                <a:buNone/>
              </a:pPr>
              <a:r>
                <a:rPr b="1" lang="en-US" sz="3200">
                  <a:solidFill>
                    <a:schemeClr val="lt1"/>
                  </a:solidFill>
                  <a:latin typeface="Cambria"/>
                  <a:ea typeface="Cambria"/>
                  <a:cs typeface="Cambria"/>
                  <a:sym typeface="Cambria"/>
                </a:rPr>
                <a:t>Transition words</a:t>
              </a:r>
              <a:endParaRPr/>
            </a:p>
            <a:p>
              <a:pPr indent="-228600" lvl="1" marL="228600" marR="0" rtl="0" algn="l">
                <a:lnSpc>
                  <a:spcPct val="90000"/>
                </a:lnSpc>
                <a:spcBef>
                  <a:spcPts val="1120"/>
                </a:spcBef>
                <a:spcAft>
                  <a:spcPts val="0"/>
                </a:spcAft>
                <a:buClr>
                  <a:schemeClr val="lt1"/>
                </a:buClr>
                <a:buSzPts val="2500"/>
                <a:buFont typeface="Arial"/>
                <a:buChar char="•"/>
              </a:pPr>
              <a:r>
                <a:rPr b="0" i="0" lang="en-US" sz="2500" u="none" cap="none" strike="noStrike">
                  <a:solidFill>
                    <a:schemeClr val="lt1"/>
                  </a:solidFill>
                  <a:latin typeface="Arial"/>
                  <a:ea typeface="Arial"/>
                  <a:cs typeface="Arial"/>
                  <a:sym typeface="Arial"/>
                </a:rPr>
                <a:t>Connect sentences, paragraphs, or even larger sections of text. </a:t>
              </a:r>
              <a:endParaRPr b="0" i="0" sz="2500" u="none" cap="none" strike="noStrike">
                <a:solidFill>
                  <a:schemeClr val="lt1"/>
                </a:solidFill>
                <a:latin typeface="Cambria"/>
                <a:ea typeface="Cambria"/>
                <a:cs typeface="Cambria"/>
                <a:sym typeface="Cambria"/>
              </a:endParaRPr>
            </a:p>
            <a:p>
              <a:pPr indent="-228600" lvl="1" marL="228600" marR="0" rtl="0" algn="l">
                <a:lnSpc>
                  <a:spcPct val="90000"/>
                </a:lnSpc>
                <a:spcBef>
                  <a:spcPts val="375"/>
                </a:spcBef>
                <a:spcAft>
                  <a:spcPts val="0"/>
                </a:spcAft>
                <a:buClr>
                  <a:schemeClr val="lt1"/>
                </a:buClr>
                <a:buSzPts val="2500"/>
                <a:buFont typeface="Arial"/>
                <a:buChar char="•"/>
              </a:pPr>
              <a:r>
                <a:rPr b="0" i="0" lang="en-US" sz="2500" u="none" cap="none" strike="noStrike">
                  <a:solidFill>
                    <a:schemeClr val="lt1"/>
                  </a:solidFill>
                  <a:latin typeface="Arial"/>
                  <a:ea typeface="Arial"/>
                  <a:cs typeface="Arial"/>
                  <a:sym typeface="Arial"/>
                </a:rPr>
                <a:t>Signal the relationship between ideas. </a:t>
              </a:r>
              <a:endParaRPr b="0" i="0" sz="2500" u="none" cap="none" strike="noStrike">
                <a:solidFill>
                  <a:schemeClr val="lt1"/>
                </a:solidFill>
                <a:latin typeface="Cambria"/>
                <a:ea typeface="Cambria"/>
                <a:cs typeface="Cambria"/>
                <a:sym typeface="Cambria"/>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99" name="Shape 499"/>
        <p:cNvGrpSpPr/>
        <p:nvPr/>
      </p:nvGrpSpPr>
      <p:grpSpPr>
        <a:xfrm>
          <a:off x="0" y="0"/>
          <a:ext cx="0" cy="0"/>
          <a:chOff x="0" y="0"/>
          <a:chExt cx="0" cy="0"/>
        </a:xfrm>
      </p:grpSpPr>
      <p:sp>
        <p:nvSpPr>
          <p:cNvPr id="500" name="Google Shape;500;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1" name="Google Shape;501;p2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02" name="Google Shape;502;p28"/>
          <p:cNvSpPr txBox="1"/>
          <p:nvPr>
            <p:ph type="title"/>
          </p:nvPr>
        </p:nvSpPr>
        <p:spPr>
          <a:xfrm>
            <a:off x="7123471" y="243880"/>
            <a:ext cx="4094862"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Exercise</a:t>
            </a:r>
            <a:endParaRPr/>
          </a:p>
        </p:txBody>
      </p:sp>
      <p:sp>
        <p:nvSpPr>
          <p:cNvPr id="503" name="Google Shape;503;p28"/>
          <p:cNvSpPr txBox="1"/>
          <p:nvPr>
            <p:ph idx="1" type="body"/>
          </p:nvPr>
        </p:nvSpPr>
        <p:spPr>
          <a:xfrm>
            <a:off x="686721" y="1639590"/>
            <a:ext cx="10364789" cy="3578819"/>
          </a:xfrm>
          <a:prstGeom prst="rect">
            <a:avLst/>
          </a:prstGeom>
          <a:noFill/>
          <a:ln>
            <a:noFill/>
          </a:ln>
        </p:spPr>
        <p:txBody>
          <a:bodyPr anchorCtr="0" anchor="t" bIns="45700" lIns="91425" spcFirstLastPara="1" rIns="91425" wrap="square" tIns="45700">
            <a:noAutofit/>
          </a:bodyPr>
          <a:lstStyle/>
          <a:p>
            <a:pPr indent="0" lvl="0" marL="14288" rtl="0" algn="just">
              <a:lnSpc>
                <a:spcPct val="100000"/>
              </a:lnSpc>
              <a:spcBef>
                <a:spcPts val="0"/>
              </a:spcBef>
              <a:spcAft>
                <a:spcPts val="0"/>
              </a:spcAft>
              <a:buClr>
                <a:schemeClr val="dk1"/>
              </a:buClr>
              <a:buSzPts val="2000"/>
              <a:buNone/>
            </a:pPr>
            <a:r>
              <a:rPr i="1" lang="en-US" sz="2000">
                <a:latin typeface="Cambria"/>
                <a:ea typeface="Cambria"/>
                <a:cs typeface="Cambria"/>
                <a:sym typeface="Cambria"/>
              </a:rPr>
              <a:t>Combine the clauses using the appropriate conjunctions!</a:t>
            </a:r>
            <a:endParaRPr/>
          </a:p>
          <a:p>
            <a:pPr indent="-342900" lvl="0" marL="342900" rtl="0" algn="just">
              <a:lnSpc>
                <a:spcPct val="100000"/>
              </a:lnSpc>
              <a:spcBef>
                <a:spcPts val="1000"/>
              </a:spcBef>
              <a:spcAft>
                <a:spcPts val="0"/>
              </a:spcAft>
              <a:buClr>
                <a:schemeClr val="dk1"/>
              </a:buClr>
              <a:buSzPts val="2000"/>
              <a:buFont typeface="Play"/>
              <a:buAutoNum type="arabicPeriod"/>
            </a:pPr>
            <a:r>
              <a:rPr lang="en-US" sz="2000">
                <a:latin typeface="Cambria"/>
                <a:ea typeface="Cambria"/>
                <a:cs typeface="Cambria"/>
                <a:sym typeface="Cambria"/>
              </a:rPr>
              <a:t>Teachers are facilitators. Teachers are mentors. Teachers are coaches.</a:t>
            </a:r>
            <a:endParaRPr sz="2000">
              <a:latin typeface="Cambria"/>
              <a:ea typeface="Cambria"/>
              <a:cs typeface="Cambria"/>
              <a:sym typeface="Cambria"/>
            </a:endParaRPr>
          </a:p>
          <a:p>
            <a:pPr indent="-342900" lvl="0" marL="342900" rtl="0" algn="just">
              <a:lnSpc>
                <a:spcPct val="100000"/>
              </a:lnSpc>
              <a:spcBef>
                <a:spcPts val="1000"/>
              </a:spcBef>
              <a:spcAft>
                <a:spcPts val="0"/>
              </a:spcAft>
              <a:buClr>
                <a:schemeClr val="dk1"/>
              </a:buClr>
              <a:buSzPts val="2000"/>
              <a:buFont typeface="Play"/>
              <a:buAutoNum type="arabicPeriod"/>
            </a:pPr>
            <a:r>
              <a:rPr lang="en-US" sz="2000">
                <a:latin typeface="Cambria"/>
                <a:ea typeface="Cambria"/>
                <a:cs typeface="Cambria"/>
                <a:sym typeface="Cambria"/>
              </a:rPr>
              <a:t>Mathematics deals with numbers. Most students consider it as difficult.</a:t>
            </a:r>
            <a:endParaRPr sz="2000">
              <a:latin typeface="Cambria"/>
              <a:ea typeface="Cambria"/>
              <a:cs typeface="Cambria"/>
              <a:sym typeface="Cambria"/>
            </a:endParaRPr>
          </a:p>
          <a:p>
            <a:pPr indent="-342900" lvl="0" marL="342900" rtl="0" algn="just">
              <a:lnSpc>
                <a:spcPct val="100000"/>
              </a:lnSpc>
              <a:spcBef>
                <a:spcPts val="1000"/>
              </a:spcBef>
              <a:spcAft>
                <a:spcPts val="0"/>
              </a:spcAft>
              <a:buClr>
                <a:schemeClr val="dk1"/>
              </a:buClr>
              <a:buSzPts val="2000"/>
              <a:buFont typeface="Play"/>
              <a:buAutoNum type="arabicPeriod"/>
            </a:pPr>
            <a:r>
              <a:rPr lang="en-US" sz="2000">
                <a:latin typeface="Cambria"/>
                <a:ea typeface="Cambria"/>
                <a:cs typeface="Cambria"/>
                <a:sym typeface="Cambria"/>
              </a:rPr>
              <a:t>The teacher uses creative ways of teaching. The students do not understand the material.</a:t>
            </a:r>
            <a:endParaRPr sz="2000">
              <a:latin typeface="Cambria"/>
              <a:ea typeface="Cambria"/>
              <a:cs typeface="Cambria"/>
              <a:sym typeface="Cambria"/>
            </a:endParaRPr>
          </a:p>
          <a:p>
            <a:pPr indent="0" lvl="0" marL="14288" rtl="0" algn="just">
              <a:lnSpc>
                <a:spcPct val="100000"/>
              </a:lnSpc>
              <a:spcBef>
                <a:spcPts val="0"/>
              </a:spcBef>
              <a:spcAft>
                <a:spcPts val="0"/>
              </a:spcAft>
              <a:buClr>
                <a:schemeClr val="dk1"/>
              </a:buClr>
              <a:buSzPts val="2000"/>
              <a:buNone/>
            </a:pPr>
            <a:r>
              <a:t/>
            </a:r>
            <a:endParaRPr sz="2000">
              <a:latin typeface="Cambria"/>
              <a:ea typeface="Cambria"/>
              <a:cs typeface="Cambria"/>
              <a:sym typeface="Cambria"/>
            </a:endParaRPr>
          </a:p>
          <a:p>
            <a:pPr indent="0" lvl="0" marL="14288" rtl="0" algn="just">
              <a:lnSpc>
                <a:spcPct val="100000"/>
              </a:lnSpc>
              <a:spcBef>
                <a:spcPts val="0"/>
              </a:spcBef>
              <a:spcAft>
                <a:spcPts val="0"/>
              </a:spcAft>
              <a:buClr>
                <a:schemeClr val="dk1"/>
              </a:buClr>
              <a:buSzPts val="2000"/>
              <a:buNone/>
            </a:pPr>
            <a:r>
              <a:rPr i="1" lang="en-US" sz="2000">
                <a:latin typeface="Cambria"/>
                <a:ea typeface="Cambria"/>
                <a:cs typeface="Cambria"/>
                <a:sym typeface="Cambria"/>
              </a:rPr>
              <a:t>Fill in the blanks using the appropriate transition words. </a:t>
            </a:r>
            <a:endParaRPr/>
          </a:p>
          <a:p>
            <a:pPr indent="0" lvl="0" marL="14288" rtl="0" algn="just">
              <a:lnSpc>
                <a:spcPct val="100000"/>
              </a:lnSpc>
              <a:spcBef>
                <a:spcPts val="0"/>
              </a:spcBef>
              <a:spcAft>
                <a:spcPts val="0"/>
              </a:spcAft>
              <a:buClr>
                <a:schemeClr val="dk1"/>
              </a:buClr>
              <a:buSzPts val="2000"/>
              <a:buNone/>
            </a:pPr>
            <a:r>
              <a:t/>
            </a:r>
            <a:endParaRPr i="1" sz="2000">
              <a:latin typeface="Cambria"/>
              <a:ea typeface="Cambria"/>
              <a:cs typeface="Cambria"/>
              <a:sym typeface="Cambria"/>
            </a:endParaRPr>
          </a:p>
          <a:p>
            <a:pPr indent="0" lvl="0" marL="14288" rtl="0" algn="just">
              <a:lnSpc>
                <a:spcPct val="100000"/>
              </a:lnSpc>
              <a:spcBef>
                <a:spcPts val="0"/>
              </a:spcBef>
              <a:spcAft>
                <a:spcPts val="0"/>
              </a:spcAft>
              <a:buClr>
                <a:schemeClr val="dk1"/>
              </a:buClr>
              <a:buSzPts val="2000"/>
              <a:buNone/>
            </a:pPr>
            <a:r>
              <a:rPr lang="en-US" sz="2000">
                <a:latin typeface="Cambria"/>
                <a:ea typeface="Cambria"/>
                <a:cs typeface="Cambria"/>
                <a:sym typeface="Cambria"/>
              </a:rPr>
              <a:t>The proposed solution to the problem did not work. (4) _____________, we attempted a second solution. (5)  _______________, this solution was also unsuccessful.</a:t>
            </a:r>
            <a:endParaRPr sz="2000">
              <a:latin typeface="Cambria"/>
              <a:ea typeface="Cambria"/>
              <a:cs typeface="Cambria"/>
              <a:sym typeface="Cambria"/>
            </a:endParaRPr>
          </a:p>
        </p:txBody>
      </p:sp>
      <p:sp>
        <p:nvSpPr>
          <p:cNvPr id="504" name="Google Shape;504;p28"/>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505" name="Google Shape;505;p28"/>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9" name="Shape 509"/>
        <p:cNvGrpSpPr/>
        <p:nvPr/>
      </p:nvGrpSpPr>
      <p:grpSpPr>
        <a:xfrm>
          <a:off x="0" y="0"/>
          <a:ext cx="0" cy="0"/>
          <a:chOff x="0" y="0"/>
          <a:chExt cx="0" cy="0"/>
        </a:xfrm>
      </p:grpSpPr>
      <p:sp>
        <p:nvSpPr>
          <p:cNvPr id="510" name="Google Shape;510;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1" name="Google Shape;511;p2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2" name="Google Shape;512;p29"/>
          <p:cNvSpPr txBox="1"/>
          <p:nvPr>
            <p:ph type="title"/>
          </p:nvPr>
        </p:nvSpPr>
        <p:spPr>
          <a:xfrm>
            <a:off x="7209199" y="309193"/>
            <a:ext cx="4094862"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Discussion</a:t>
            </a:r>
            <a:endParaRPr/>
          </a:p>
        </p:txBody>
      </p:sp>
      <p:sp>
        <p:nvSpPr>
          <p:cNvPr id="513" name="Google Shape;513;p29"/>
          <p:cNvSpPr txBox="1"/>
          <p:nvPr>
            <p:ph idx="1" type="body"/>
          </p:nvPr>
        </p:nvSpPr>
        <p:spPr>
          <a:xfrm>
            <a:off x="493711" y="1102260"/>
            <a:ext cx="8978802" cy="987766"/>
          </a:xfrm>
          <a:prstGeom prst="rect">
            <a:avLst/>
          </a:prstGeom>
          <a:noFill/>
          <a:ln>
            <a:noFill/>
          </a:ln>
        </p:spPr>
        <p:txBody>
          <a:bodyPr anchorCtr="0" anchor="t" bIns="45700" lIns="91425" spcFirstLastPara="1" rIns="91425" wrap="square" tIns="45700">
            <a:noAutofit/>
          </a:bodyPr>
          <a:lstStyle/>
          <a:p>
            <a:pPr indent="0" lvl="0" marL="14288" rtl="0" algn="just">
              <a:lnSpc>
                <a:spcPct val="100000"/>
              </a:lnSpc>
              <a:spcBef>
                <a:spcPts val="0"/>
              </a:spcBef>
              <a:spcAft>
                <a:spcPts val="0"/>
              </a:spcAft>
              <a:buClr>
                <a:schemeClr val="dk1"/>
              </a:buClr>
              <a:buSzPts val="2200"/>
              <a:buNone/>
            </a:pPr>
            <a:r>
              <a:rPr i="1" lang="en-US" sz="2200">
                <a:latin typeface="Cambria"/>
                <a:ea typeface="Cambria"/>
                <a:cs typeface="Cambria"/>
                <a:sym typeface="Cambria"/>
              </a:rPr>
              <a:t>Combine the clauses using  the appropriate conjunctions!</a:t>
            </a:r>
            <a:endParaRPr/>
          </a:p>
          <a:p>
            <a:pPr indent="-342900" lvl="0" marL="342900" rtl="0" algn="just">
              <a:lnSpc>
                <a:spcPct val="100000"/>
              </a:lnSpc>
              <a:spcBef>
                <a:spcPts val="1000"/>
              </a:spcBef>
              <a:spcAft>
                <a:spcPts val="0"/>
              </a:spcAft>
              <a:buClr>
                <a:schemeClr val="dk1"/>
              </a:buClr>
              <a:buSzPts val="2200"/>
              <a:buFont typeface="Play"/>
              <a:buAutoNum type="arabicPeriod"/>
            </a:pPr>
            <a:r>
              <a:rPr lang="en-US" sz="2200">
                <a:latin typeface="Cambria"/>
                <a:ea typeface="Cambria"/>
                <a:cs typeface="Cambria"/>
                <a:sym typeface="Cambria"/>
              </a:rPr>
              <a:t>Teachers are facilitators. Teachers are mentors. Teachers are coaches.</a:t>
            </a:r>
            <a:endParaRPr/>
          </a:p>
        </p:txBody>
      </p:sp>
      <p:sp>
        <p:nvSpPr>
          <p:cNvPr id="514" name="Google Shape;514;p29"/>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515" name="Google Shape;515;p29"/>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6" name="Google Shape;516;p29"/>
          <p:cNvSpPr/>
          <p:nvPr/>
        </p:nvSpPr>
        <p:spPr>
          <a:xfrm>
            <a:off x="1802843" y="2160227"/>
            <a:ext cx="6098720" cy="689824"/>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00">
                <a:solidFill>
                  <a:schemeClr val="lt1"/>
                </a:solidFill>
                <a:latin typeface="Cambria"/>
                <a:ea typeface="Cambria"/>
                <a:cs typeface="Cambria"/>
                <a:sym typeface="Cambria"/>
              </a:rPr>
              <a:t>Teachers are facilitators, mentors,</a:t>
            </a:r>
            <a:r>
              <a:rPr b="1" lang="en-US" sz="2200">
                <a:solidFill>
                  <a:srgbClr val="FFFF00"/>
                </a:solidFill>
                <a:latin typeface="Cambria"/>
                <a:ea typeface="Cambria"/>
                <a:cs typeface="Cambria"/>
                <a:sym typeface="Cambria"/>
              </a:rPr>
              <a:t> and </a:t>
            </a:r>
            <a:r>
              <a:rPr lang="en-US" sz="2200">
                <a:solidFill>
                  <a:schemeClr val="lt1"/>
                </a:solidFill>
                <a:latin typeface="Cambria"/>
                <a:ea typeface="Cambria"/>
                <a:cs typeface="Cambria"/>
                <a:sym typeface="Cambria"/>
              </a:rPr>
              <a:t>coaches.</a:t>
            </a:r>
            <a:endParaRPr/>
          </a:p>
        </p:txBody>
      </p:sp>
      <p:sp>
        <p:nvSpPr>
          <p:cNvPr id="517" name="Google Shape;517;p29"/>
          <p:cNvSpPr/>
          <p:nvPr/>
        </p:nvSpPr>
        <p:spPr>
          <a:xfrm>
            <a:off x="809872" y="1528706"/>
            <a:ext cx="1623085" cy="535452"/>
          </a:xfrm>
          <a:prstGeom prst="ellipse">
            <a:avLst/>
          </a:prstGeom>
          <a:no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8" name="Google Shape;518;p29"/>
          <p:cNvSpPr/>
          <p:nvPr/>
        </p:nvSpPr>
        <p:spPr>
          <a:xfrm>
            <a:off x="3904738" y="1528706"/>
            <a:ext cx="1623085" cy="535452"/>
          </a:xfrm>
          <a:prstGeom prst="ellipse">
            <a:avLst/>
          </a:prstGeom>
          <a:no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19" name="Google Shape;519;p29"/>
          <p:cNvSpPr/>
          <p:nvPr/>
        </p:nvSpPr>
        <p:spPr>
          <a:xfrm>
            <a:off x="6664179" y="1512599"/>
            <a:ext cx="1411713" cy="535452"/>
          </a:xfrm>
          <a:prstGeom prst="ellipse">
            <a:avLst/>
          </a:prstGeom>
          <a:no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0" name="Google Shape;520;p29"/>
          <p:cNvSpPr txBox="1"/>
          <p:nvPr/>
        </p:nvSpPr>
        <p:spPr>
          <a:xfrm>
            <a:off x="1820024" y="3032032"/>
            <a:ext cx="4148704"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For lists of more than two items, a comma can replace “</a:t>
            </a:r>
            <a:r>
              <a:rPr i="1" lang="en-US" sz="2000">
                <a:solidFill>
                  <a:srgbClr val="21211E"/>
                </a:solidFill>
                <a:latin typeface="Arial"/>
                <a:ea typeface="Arial"/>
                <a:cs typeface="Arial"/>
                <a:sym typeface="Arial"/>
              </a:rPr>
              <a:t>and</a:t>
            </a:r>
            <a:r>
              <a:rPr lang="en-US" sz="2000">
                <a:solidFill>
                  <a:srgbClr val="21211E"/>
                </a:solidFill>
                <a:latin typeface="Arial"/>
                <a:ea typeface="Arial"/>
                <a:cs typeface="Arial"/>
                <a:sym typeface="Arial"/>
              </a:rPr>
              <a:t>.” </a:t>
            </a:r>
            <a:endParaRPr sz="2000">
              <a:solidFill>
                <a:schemeClr val="dk1"/>
              </a:solidFill>
              <a:latin typeface="Arial"/>
              <a:ea typeface="Arial"/>
              <a:cs typeface="Arial"/>
              <a:sym typeface="Arial"/>
            </a:endParaRPr>
          </a:p>
        </p:txBody>
      </p:sp>
      <p:sp>
        <p:nvSpPr>
          <p:cNvPr id="521" name="Google Shape;521;p29"/>
          <p:cNvSpPr/>
          <p:nvPr/>
        </p:nvSpPr>
        <p:spPr>
          <a:xfrm>
            <a:off x="6132467" y="2326686"/>
            <a:ext cx="503365" cy="353072"/>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2" name="Google Shape;522;p29"/>
          <p:cNvSpPr txBox="1"/>
          <p:nvPr/>
        </p:nvSpPr>
        <p:spPr>
          <a:xfrm>
            <a:off x="6881711" y="2941193"/>
            <a:ext cx="3322993"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The “</a:t>
            </a:r>
            <a:r>
              <a:rPr i="1" lang="en-US" sz="2000">
                <a:solidFill>
                  <a:srgbClr val="21211E"/>
                </a:solidFill>
                <a:latin typeface="Arial"/>
                <a:ea typeface="Arial"/>
                <a:cs typeface="Arial"/>
                <a:sym typeface="Arial"/>
              </a:rPr>
              <a:t>and</a:t>
            </a:r>
            <a:r>
              <a:rPr lang="en-US" sz="2000">
                <a:solidFill>
                  <a:srgbClr val="21211E"/>
                </a:solidFill>
                <a:latin typeface="Arial"/>
                <a:ea typeface="Arial"/>
                <a:cs typeface="Arial"/>
                <a:sym typeface="Arial"/>
              </a:rPr>
              <a:t>” is kept between the final two nouns. </a:t>
            </a:r>
            <a:endParaRPr sz="2000">
              <a:solidFill>
                <a:schemeClr val="dk1"/>
              </a:solidFill>
              <a:latin typeface="Arial"/>
              <a:ea typeface="Arial"/>
              <a:cs typeface="Arial"/>
              <a:sym typeface="Arial"/>
            </a:endParaRPr>
          </a:p>
        </p:txBody>
      </p:sp>
      <p:sp>
        <p:nvSpPr>
          <p:cNvPr id="523" name="Google Shape;523;p29"/>
          <p:cNvSpPr/>
          <p:nvPr/>
        </p:nvSpPr>
        <p:spPr>
          <a:xfrm flipH="1" rot="-6827636">
            <a:off x="6332262" y="2057639"/>
            <a:ext cx="1098899" cy="954672"/>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24" name="Google Shape;524;p29"/>
          <p:cNvSpPr/>
          <p:nvPr/>
        </p:nvSpPr>
        <p:spPr>
          <a:xfrm>
            <a:off x="4852203" y="2503222"/>
            <a:ext cx="251683" cy="260652"/>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5" name="Google Shape;525;p29"/>
          <p:cNvSpPr/>
          <p:nvPr/>
        </p:nvSpPr>
        <p:spPr>
          <a:xfrm>
            <a:off x="5926187" y="2534975"/>
            <a:ext cx="251683" cy="260652"/>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26" name="Google Shape;526;p29"/>
          <p:cNvSpPr/>
          <p:nvPr/>
        </p:nvSpPr>
        <p:spPr>
          <a:xfrm rot="7860921">
            <a:off x="4130039" y="1998007"/>
            <a:ext cx="1098899" cy="948027"/>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27" name="Google Shape;527;p29"/>
          <p:cNvSpPr/>
          <p:nvPr/>
        </p:nvSpPr>
        <p:spPr>
          <a:xfrm rot="7860921">
            <a:off x="5105170" y="1998006"/>
            <a:ext cx="1098899" cy="948027"/>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28" name="Google Shape;528;p29"/>
          <p:cNvSpPr txBox="1"/>
          <p:nvPr/>
        </p:nvSpPr>
        <p:spPr>
          <a:xfrm>
            <a:off x="493711" y="4062693"/>
            <a:ext cx="11037575" cy="430887"/>
          </a:xfrm>
          <a:prstGeom prst="rect">
            <a:avLst/>
          </a:prstGeom>
          <a:noFill/>
          <a:ln>
            <a:noFill/>
          </a:ln>
        </p:spPr>
        <p:txBody>
          <a:bodyPr anchorCtr="0" anchor="t" bIns="45700" lIns="91425" spcFirstLastPara="1" rIns="91425" wrap="square" tIns="45700">
            <a:spAutoFit/>
          </a:bodyPr>
          <a:lstStyle/>
          <a:p>
            <a:pPr indent="-457200" lvl="0" marL="457200" marR="0" rtl="0" algn="just">
              <a:spcBef>
                <a:spcPts val="0"/>
              </a:spcBef>
              <a:spcAft>
                <a:spcPts val="0"/>
              </a:spcAft>
              <a:buClr>
                <a:schemeClr val="dk1"/>
              </a:buClr>
              <a:buSzPts val="2200"/>
              <a:buFont typeface="Play"/>
              <a:buAutoNum type="arabicPeriod" startAt="2"/>
            </a:pPr>
            <a:r>
              <a:rPr lang="en-US" sz="2200">
                <a:solidFill>
                  <a:schemeClr val="dk1"/>
                </a:solidFill>
                <a:latin typeface="Cambria"/>
                <a:ea typeface="Cambria"/>
                <a:cs typeface="Cambria"/>
                <a:sym typeface="Cambria"/>
              </a:rPr>
              <a:t>Mathematics deals with numbers. Most students consider it as difficult.</a:t>
            </a:r>
            <a:endParaRPr sz="2200">
              <a:solidFill>
                <a:schemeClr val="dk1"/>
              </a:solidFill>
              <a:latin typeface="Cambria"/>
              <a:ea typeface="Cambria"/>
              <a:cs typeface="Cambria"/>
              <a:sym typeface="Cambria"/>
            </a:endParaRPr>
          </a:p>
        </p:txBody>
      </p:sp>
      <p:sp>
        <p:nvSpPr>
          <p:cNvPr id="529" name="Google Shape;529;p29"/>
          <p:cNvSpPr/>
          <p:nvPr/>
        </p:nvSpPr>
        <p:spPr>
          <a:xfrm>
            <a:off x="550243" y="5459392"/>
            <a:ext cx="9331316" cy="689824"/>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00">
                <a:solidFill>
                  <a:schemeClr val="lt1"/>
                </a:solidFill>
                <a:latin typeface="Cambria"/>
                <a:ea typeface="Cambria"/>
                <a:cs typeface="Cambria"/>
                <a:sym typeface="Cambria"/>
              </a:rPr>
              <a:t>Mathematics deals with numbers </a:t>
            </a:r>
            <a:r>
              <a:rPr b="1" lang="en-US" sz="2200">
                <a:solidFill>
                  <a:srgbClr val="FFFF00"/>
                </a:solidFill>
                <a:latin typeface="Cambria"/>
                <a:ea typeface="Cambria"/>
                <a:cs typeface="Cambria"/>
                <a:sym typeface="Cambria"/>
              </a:rPr>
              <a:t>so, </a:t>
            </a:r>
            <a:r>
              <a:rPr lang="en-US" sz="2200">
                <a:solidFill>
                  <a:schemeClr val="lt1"/>
                </a:solidFill>
                <a:latin typeface="Cambria"/>
                <a:ea typeface="Cambria"/>
                <a:cs typeface="Cambria"/>
                <a:sym typeface="Cambria"/>
              </a:rPr>
              <a:t>most students consider it as difficult.</a:t>
            </a:r>
            <a:endParaRPr/>
          </a:p>
        </p:txBody>
      </p:sp>
      <p:sp>
        <p:nvSpPr>
          <p:cNvPr id="530" name="Google Shape;530;p29"/>
          <p:cNvSpPr/>
          <p:nvPr/>
        </p:nvSpPr>
        <p:spPr>
          <a:xfrm>
            <a:off x="4774469" y="5639436"/>
            <a:ext cx="441431" cy="353072"/>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31" name="Google Shape;531;p29"/>
          <p:cNvSpPr/>
          <p:nvPr/>
        </p:nvSpPr>
        <p:spPr>
          <a:xfrm rot="5761461">
            <a:off x="4583439" y="4560944"/>
            <a:ext cx="1098899" cy="2561344"/>
          </a:xfrm>
          <a:prstGeom prst="arc">
            <a:avLst>
              <a:gd fmla="val 16788381" name="adj1"/>
              <a:gd fmla="val 19020033"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32" name="Google Shape;532;p29"/>
          <p:cNvSpPr txBox="1"/>
          <p:nvPr/>
        </p:nvSpPr>
        <p:spPr>
          <a:xfrm>
            <a:off x="2777921" y="6220425"/>
            <a:ext cx="28524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the consequence </a:t>
            </a:r>
            <a:endParaRPr/>
          </a:p>
        </p:txBody>
      </p:sp>
      <p:sp>
        <p:nvSpPr>
          <p:cNvPr id="533" name="Google Shape;533;p29"/>
          <p:cNvSpPr/>
          <p:nvPr/>
        </p:nvSpPr>
        <p:spPr>
          <a:xfrm rot="-5400000">
            <a:off x="7314382" y="3952409"/>
            <a:ext cx="55926" cy="4143274"/>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534" name="Google Shape;534;p29"/>
          <p:cNvSpPr/>
          <p:nvPr/>
        </p:nvSpPr>
        <p:spPr>
          <a:xfrm rot="-5400000">
            <a:off x="5131478" y="274449"/>
            <a:ext cx="168845" cy="8513225"/>
          </a:xfrm>
          <a:prstGeom prst="leftBrace">
            <a:avLst>
              <a:gd fmla="val 8333" name="adj1"/>
              <a:gd fmla="val 50168" name="adj2"/>
            </a:avLst>
          </a:prstGeom>
          <a:noFill/>
          <a:ln cap="flat" cmpd="sng" w="381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35" name="Google Shape;535;p29"/>
          <p:cNvSpPr/>
          <p:nvPr/>
        </p:nvSpPr>
        <p:spPr>
          <a:xfrm flipH="1" rot="-5400000">
            <a:off x="3162352" y="3761917"/>
            <a:ext cx="1098899" cy="1436485"/>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36" name="Google Shape;536;p29"/>
          <p:cNvSpPr txBox="1"/>
          <p:nvPr/>
        </p:nvSpPr>
        <p:spPr>
          <a:xfrm>
            <a:off x="3542774" y="4633097"/>
            <a:ext cx="730925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What is the relationship of the two clauses?</a:t>
            </a:r>
            <a:endParaRPr/>
          </a:p>
          <a:p>
            <a:pPr indent="0" lvl="0" marL="0" marR="0" rtl="0" algn="l">
              <a:spcBef>
                <a:spcPts val="0"/>
              </a:spcBef>
              <a:spcAft>
                <a:spcPts val="0"/>
              </a:spcAft>
              <a:buNone/>
            </a:pPr>
            <a:r>
              <a:rPr lang="en-US" sz="2000">
                <a:solidFill>
                  <a:srgbClr val="21211E"/>
                </a:solidFill>
                <a:latin typeface="Arial"/>
                <a:ea typeface="Arial"/>
                <a:cs typeface="Arial"/>
                <a:sym typeface="Arial"/>
              </a:rPr>
              <a:t>It’s cause &amp; result/ consequence.</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7"/>
                                        </p:tgtEl>
                                        <p:attrNameLst>
                                          <p:attrName>style.visibility</p:attrName>
                                        </p:attrNameLst>
                                      </p:cBhvr>
                                      <p:to>
                                        <p:strVal val="visible"/>
                                      </p:to>
                                    </p:set>
                                    <p:animEffect filter="fade" transition="in">
                                      <p:cBhvr>
                                        <p:cTn dur="200"/>
                                        <p:tgtEl>
                                          <p:spTgt spid="51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8"/>
                                        </p:tgtEl>
                                        <p:attrNameLst>
                                          <p:attrName>style.visibility</p:attrName>
                                        </p:attrNameLst>
                                      </p:cBhvr>
                                      <p:to>
                                        <p:strVal val="visible"/>
                                      </p:to>
                                    </p:set>
                                    <p:animEffect filter="fade" transition="in">
                                      <p:cBhvr>
                                        <p:cTn dur="200"/>
                                        <p:tgtEl>
                                          <p:spTgt spid="51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9"/>
                                        </p:tgtEl>
                                        <p:attrNameLst>
                                          <p:attrName>style.visibility</p:attrName>
                                        </p:attrNameLst>
                                      </p:cBhvr>
                                      <p:to>
                                        <p:strVal val="visible"/>
                                      </p:to>
                                    </p:set>
                                    <p:animEffect filter="fade" transition="in">
                                      <p:cBhvr>
                                        <p:cTn dur="200"/>
                                        <p:tgtEl>
                                          <p:spTgt spid="51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1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1"/>
                                        </p:tgtEl>
                                        <p:attrNameLst>
                                          <p:attrName>style.visibility</p:attrName>
                                        </p:attrNameLst>
                                      </p:cBhvr>
                                      <p:to>
                                        <p:strVal val="visible"/>
                                      </p:to>
                                    </p:set>
                                    <p:animEffect filter="fade" transition="in">
                                      <p:cBhvr>
                                        <p:cTn dur="200"/>
                                        <p:tgtEl>
                                          <p:spTgt spid="52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3"/>
                                        </p:tgtEl>
                                        <p:attrNameLst>
                                          <p:attrName>style.visibility</p:attrName>
                                        </p:attrNameLst>
                                      </p:cBhvr>
                                      <p:to>
                                        <p:strVal val="visible"/>
                                      </p:to>
                                    </p:set>
                                    <p:animEffect filter="fade" transition="in">
                                      <p:cBhvr>
                                        <p:cTn dur="200"/>
                                        <p:tgtEl>
                                          <p:spTgt spid="52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4"/>
                                        </p:tgtEl>
                                        <p:attrNameLst>
                                          <p:attrName>style.visibility</p:attrName>
                                        </p:attrNameLst>
                                      </p:cBhvr>
                                      <p:to>
                                        <p:strVal val="visible"/>
                                      </p:to>
                                    </p:set>
                                    <p:animEffect filter="fade" transition="in">
                                      <p:cBhvr>
                                        <p:cTn dur="200"/>
                                        <p:tgtEl>
                                          <p:spTgt spid="52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5"/>
                                        </p:tgtEl>
                                        <p:attrNameLst>
                                          <p:attrName>style.visibility</p:attrName>
                                        </p:attrNameLst>
                                      </p:cBhvr>
                                      <p:to>
                                        <p:strVal val="visible"/>
                                      </p:to>
                                    </p:set>
                                    <p:animEffect filter="fade" transition="in">
                                      <p:cBhvr>
                                        <p:cTn dur="200"/>
                                        <p:tgtEl>
                                          <p:spTgt spid="52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6"/>
                                        </p:tgtEl>
                                        <p:attrNameLst>
                                          <p:attrName>style.visibility</p:attrName>
                                        </p:attrNameLst>
                                      </p:cBhvr>
                                      <p:to>
                                        <p:strVal val="visible"/>
                                      </p:to>
                                    </p:set>
                                    <p:animEffect filter="fade" transition="in">
                                      <p:cBhvr>
                                        <p:cTn dur="200"/>
                                        <p:tgtEl>
                                          <p:spTgt spid="52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27"/>
                                        </p:tgtEl>
                                        <p:attrNameLst>
                                          <p:attrName>style.visibility</p:attrName>
                                        </p:attrNameLst>
                                      </p:cBhvr>
                                      <p:to>
                                        <p:strVal val="visible"/>
                                      </p:to>
                                    </p:set>
                                    <p:animEffect filter="fade" transition="in">
                                      <p:cBhvr>
                                        <p:cTn dur="200"/>
                                        <p:tgtEl>
                                          <p:spTgt spid="52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4"/>
                                        </p:tgtEl>
                                        <p:attrNameLst>
                                          <p:attrName>style.visibility</p:attrName>
                                        </p:attrNameLst>
                                      </p:cBhvr>
                                      <p:to>
                                        <p:strVal val="visible"/>
                                      </p:to>
                                    </p:set>
                                    <p:animEffect filter="fade" transition="in">
                                      <p:cBhvr>
                                        <p:cTn dur="200"/>
                                        <p:tgtEl>
                                          <p:spTgt spid="53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5"/>
                                        </p:tgtEl>
                                        <p:attrNameLst>
                                          <p:attrName>style.visibility</p:attrName>
                                        </p:attrNameLst>
                                      </p:cBhvr>
                                      <p:to>
                                        <p:strVal val="visible"/>
                                      </p:to>
                                    </p:set>
                                    <p:animEffect filter="fade" transition="in">
                                      <p:cBhvr>
                                        <p:cTn dur="200"/>
                                        <p:tgtEl>
                                          <p:spTgt spid="53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3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2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0"/>
                                        </p:tgtEl>
                                        <p:attrNameLst>
                                          <p:attrName>style.visibility</p:attrName>
                                        </p:attrNameLst>
                                      </p:cBhvr>
                                      <p:to>
                                        <p:strVal val="visible"/>
                                      </p:to>
                                    </p:set>
                                    <p:animEffect filter="fade" transition="in">
                                      <p:cBhvr>
                                        <p:cTn dur="200"/>
                                        <p:tgtEl>
                                          <p:spTgt spid="53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3"/>
                                        </p:tgtEl>
                                        <p:attrNameLst>
                                          <p:attrName>style.visibility</p:attrName>
                                        </p:attrNameLst>
                                      </p:cBhvr>
                                      <p:to>
                                        <p:strVal val="visible"/>
                                      </p:to>
                                    </p:set>
                                    <p:animEffect filter="fade" transition="in">
                                      <p:cBhvr>
                                        <p:cTn dur="200"/>
                                        <p:tgtEl>
                                          <p:spTgt spid="5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1"/>
                                        </p:tgtEl>
                                        <p:attrNameLst>
                                          <p:attrName>style.visibility</p:attrName>
                                        </p:attrNameLst>
                                      </p:cBhvr>
                                      <p:to>
                                        <p:strVal val="visible"/>
                                      </p:to>
                                    </p:set>
                                    <p:animEffect filter="fade" transition="in">
                                      <p:cBhvr>
                                        <p:cTn dur="200"/>
                                        <p:tgtEl>
                                          <p:spTgt spid="53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3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40" name="Shape 540"/>
        <p:cNvGrpSpPr/>
        <p:nvPr/>
      </p:nvGrpSpPr>
      <p:grpSpPr>
        <a:xfrm>
          <a:off x="0" y="0"/>
          <a:ext cx="0" cy="0"/>
          <a:chOff x="0" y="0"/>
          <a:chExt cx="0" cy="0"/>
        </a:xfrm>
      </p:grpSpPr>
      <p:sp>
        <p:nvSpPr>
          <p:cNvPr id="541" name="Google Shape;541;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42" name="Google Shape;542;p30"/>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43" name="Google Shape;543;p30"/>
          <p:cNvSpPr txBox="1"/>
          <p:nvPr>
            <p:ph type="title"/>
          </p:nvPr>
        </p:nvSpPr>
        <p:spPr>
          <a:xfrm>
            <a:off x="7213296" y="351513"/>
            <a:ext cx="4094862"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Discussion</a:t>
            </a:r>
            <a:endParaRPr/>
          </a:p>
        </p:txBody>
      </p:sp>
      <p:sp>
        <p:nvSpPr>
          <p:cNvPr id="544" name="Google Shape;544;p30"/>
          <p:cNvSpPr txBox="1"/>
          <p:nvPr>
            <p:ph idx="1" type="body"/>
          </p:nvPr>
        </p:nvSpPr>
        <p:spPr>
          <a:xfrm>
            <a:off x="465135" y="1288906"/>
            <a:ext cx="11244520" cy="407302"/>
          </a:xfrm>
          <a:prstGeom prst="rect">
            <a:avLst/>
          </a:prstGeom>
          <a:noFill/>
          <a:ln>
            <a:noFill/>
          </a:ln>
        </p:spPr>
        <p:txBody>
          <a:bodyPr anchorCtr="0" anchor="t" bIns="45700" lIns="91425" spcFirstLastPara="1" rIns="91425" wrap="square" tIns="45700">
            <a:noAutofit/>
          </a:bodyPr>
          <a:lstStyle/>
          <a:p>
            <a:pPr indent="-457200" lvl="0" marL="457200" rtl="0" algn="just">
              <a:lnSpc>
                <a:spcPct val="100000"/>
              </a:lnSpc>
              <a:spcBef>
                <a:spcPts val="0"/>
              </a:spcBef>
              <a:spcAft>
                <a:spcPts val="0"/>
              </a:spcAft>
              <a:buClr>
                <a:schemeClr val="dk1"/>
              </a:buClr>
              <a:buSzPts val="2200"/>
              <a:buFont typeface="Play"/>
              <a:buAutoNum type="arabicPeriod" startAt="3"/>
            </a:pPr>
            <a:r>
              <a:rPr lang="en-US" sz="2200">
                <a:latin typeface="Cambria"/>
                <a:ea typeface="Cambria"/>
                <a:cs typeface="Cambria"/>
                <a:sym typeface="Cambria"/>
              </a:rPr>
              <a:t>The teacher uses creative ways of teaching. The students do not understand the material.</a:t>
            </a:r>
            <a:endParaRPr sz="2200">
              <a:latin typeface="Cambria"/>
              <a:ea typeface="Cambria"/>
              <a:cs typeface="Cambria"/>
              <a:sym typeface="Cambria"/>
            </a:endParaRPr>
          </a:p>
        </p:txBody>
      </p:sp>
      <p:sp>
        <p:nvSpPr>
          <p:cNvPr id="545" name="Google Shape;545;p30"/>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546" name="Google Shape;546;p30"/>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47" name="Google Shape;547;p30"/>
          <p:cNvSpPr/>
          <p:nvPr/>
        </p:nvSpPr>
        <p:spPr>
          <a:xfrm>
            <a:off x="1169601" y="3045366"/>
            <a:ext cx="9888223" cy="76726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200">
                <a:solidFill>
                  <a:schemeClr val="lt1"/>
                </a:solidFill>
                <a:latin typeface="Cambria"/>
                <a:ea typeface="Cambria"/>
                <a:cs typeface="Cambria"/>
                <a:sym typeface="Cambria"/>
              </a:rPr>
              <a:t>The teacher uses creative ways of teaching, </a:t>
            </a:r>
            <a:r>
              <a:rPr b="1" lang="en-US" sz="2200">
                <a:solidFill>
                  <a:srgbClr val="FFFF00"/>
                </a:solidFill>
                <a:latin typeface="Cambria"/>
                <a:ea typeface="Cambria"/>
                <a:cs typeface="Cambria"/>
                <a:sym typeface="Cambria"/>
              </a:rPr>
              <a:t>but/ yet </a:t>
            </a:r>
            <a:r>
              <a:rPr lang="en-US" sz="2200">
                <a:solidFill>
                  <a:schemeClr val="lt1"/>
                </a:solidFill>
                <a:latin typeface="Cambria"/>
                <a:ea typeface="Cambria"/>
                <a:cs typeface="Cambria"/>
                <a:sym typeface="Cambria"/>
              </a:rPr>
              <a:t>the students do not understand the material.</a:t>
            </a:r>
            <a:endParaRPr sz="2200">
              <a:solidFill>
                <a:schemeClr val="lt1"/>
              </a:solidFill>
              <a:latin typeface="Cambria"/>
              <a:ea typeface="Cambria"/>
              <a:cs typeface="Cambria"/>
              <a:sym typeface="Cambria"/>
            </a:endParaRPr>
          </a:p>
        </p:txBody>
      </p:sp>
      <p:sp>
        <p:nvSpPr>
          <p:cNvPr id="548" name="Google Shape;548;p30"/>
          <p:cNvSpPr/>
          <p:nvPr/>
        </p:nvSpPr>
        <p:spPr>
          <a:xfrm flipH="1" rot="4203535">
            <a:off x="5599130" y="2436873"/>
            <a:ext cx="1682343" cy="1994622"/>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49" name="Google Shape;549;p30"/>
          <p:cNvSpPr/>
          <p:nvPr/>
        </p:nvSpPr>
        <p:spPr>
          <a:xfrm rot="-5400000">
            <a:off x="6133230" y="-3296883"/>
            <a:ext cx="434429" cy="10361685"/>
          </a:xfrm>
          <a:prstGeom prst="leftBrace">
            <a:avLst>
              <a:gd fmla="val 8333" name="adj1"/>
              <a:gd fmla="val 50168" name="adj2"/>
            </a:avLst>
          </a:prstGeom>
          <a:noFill/>
          <a:ln cap="flat" cmpd="sng" w="381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50" name="Google Shape;550;p30"/>
          <p:cNvSpPr txBox="1"/>
          <p:nvPr/>
        </p:nvSpPr>
        <p:spPr>
          <a:xfrm>
            <a:off x="2461599" y="2225996"/>
            <a:ext cx="4623130"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What is the relationship of the two clauses? They are </a:t>
            </a:r>
            <a:r>
              <a:rPr b="1" lang="en-US" sz="2000">
                <a:solidFill>
                  <a:srgbClr val="21211E"/>
                </a:solidFill>
                <a:highlight>
                  <a:srgbClr val="FFFF00"/>
                </a:highlight>
                <a:latin typeface="Arial"/>
                <a:ea typeface="Arial"/>
                <a:cs typeface="Arial"/>
                <a:sym typeface="Arial"/>
              </a:rPr>
              <a:t>contrasting.</a:t>
            </a:r>
            <a:endParaRPr sz="2000">
              <a:solidFill>
                <a:srgbClr val="21211E"/>
              </a:solidFill>
              <a:highlight>
                <a:srgbClr val="FFFF00"/>
              </a:highlight>
              <a:latin typeface="Arial"/>
              <a:ea typeface="Arial"/>
              <a:cs typeface="Arial"/>
              <a:sym typeface="Arial"/>
            </a:endParaRPr>
          </a:p>
        </p:txBody>
      </p:sp>
      <p:sp>
        <p:nvSpPr>
          <p:cNvPr id="551" name="Google Shape;551;p30"/>
          <p:cNvSpPr/>
          <p:nvPr/>
        </p:nvSpPr>
        <p:spPr>
          <a:xfrm flipH="1" rot="-5400000">
            <a:off x="2106441" y="1120113"/>
            <a:ext cx="1098899" cy="1436485"/>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52" name="Google Shape;552;p30"/>
          <p:cNvSpPr txBox="1"/>
          <p:nvPr/>
        </p:nvSpPr>
        <p:spPr>
          <a:xfrm>
            <a:off x="419601" y="4279550"/>
            <a:ext cx="10735500" cy="1323600"/>
          </a:xfrm>
          <a:prstGeom prst="rect">
            <a:avLst/>
          </a:prstGeom>
          <a:noFill/>
          <a:ln>
            <a:noFill/>
          </a:ln>
        </p:spPr>
        <p:txBody>
          <a:bodyPr anchorCtr="0" anchor="t" bIns="45700" lIns="91425" spcFirstLastPara="1" rIns="91425" wrap="square" tIns="45700">
            <a:spAutoFit/>
          </a:bodyPr>
          <a:lstStyle/>
          <a:p>
            <a:pPr indent="0" lvl="0" marL="14288" marR="0" rtl="0" algn="just">
              <a:spcBef>
                <a:spcPts val="0"/>
              </a:spcBef>
              <a:spcAft>
                <a:spcPts val="0"/>
              </a:spcAft>
              <a:buClr>
                <a:schemeClr val="dk1"/>
              </a:buClr>
              <a:buSzPts val="2000"/>
              <a:buFont typeface="Cambria"/>
              <a:buNone/>
            </a:pPr>
            <a:r>
              <a:rPr i="1" lang="en-US" sz="2000">
                <a:solidFill>
                  <a:schemeClr val="dk1"/>
                </a:solidFill>
                <a:latin typeface="Cambria"/>
                <a:ea typeface="Cambria"/>
                <a:cs typeface="Cambria"/>
                <a:sym typeface="Cambria"/>
              </a:rPr>
              <a:t>Fill in the blanks using the appropriate transition words. </a:t>
            </a:r>
            <a:endParaRPr/>
          </a:p>
          <a:p>
            <a:pPr indent="0" lvl="0" marL="14288" marR="0" rtl="0" algn="just">
              <a:spcBef>
                <a:spcPts val="0"/>
              </a:spcBef>
              <a:spcAft>
                <a:spcPts val="0"/>
              </a:spcAft>
              <a:buClr>
                <a:schemeClr val="dk1"/>
              </a:buClr>
              <a:buSzPts val="2000"/>
              <a:buFont typeface="Arial"/>
              <a:buNone/>
            </a:pPr>
            <a:r>
              <a:t/>
            </a:r>
            <a:endParaRPr i="1" sz="2000">
              <a:solidFill>
                <a:schemeClr val="dk1"/>
              </a:solidFill>
              <a:latin typeface="Cambria"/>
              <a:ea typeface="Cambria"/>
              <a:cs typeface="Cambria"/>
              <a:sym typeface="Cambria"/>
            </a:endParaRPr>
          </a:p>
          <a:p>
            <a:pPr indent="0" lvl="0" marL="14288" marR="0" rtl="0" algn="just">
              <a:spcBef>
                <a:spcPts val="0"/>
              </a:spcBef>
              <a:spcAft>
                <a:spcPts val="0"/>
              </a:spcAft>
              <a:buClr>
                <a:schemeClr val="dk1"/>
              </a:buClr>
              <a:buSzPts val="2000"/>
              <a:buFont typeface="Cambria"/>
              <a:buNone/>
            </a:pPr>
            <a:r>
              <a:rPr lang="en-US" sz="2000">
                <a:solidFill>
                  <a:schemeClr val="dk1"/>
                </a:solidFill>
                <a:latin typeface="Cambria"/>
                <a:ea typeface="Cambria"/>
                <a:cs typeface="Cambria"/>
                <a:sym typeface="Cambria"/>
              </a:rPr>
              <a:t>The proposed solution to the problem did not work. (1) _____________, we attempted a second solution. (2)  _______________, this solution was also unsuccessful.</a:t>
            </a:r>
            <a:endParaRPr sz="2000">
              <a:solidFill>
                <a:schemeClr val="dk1"/>
              </a:solidFill>
              <a:latin typeface="Cambria"/>
              <a:ea typeface="Cambria"/>
              <a:cs typeface="Cambria"/>
              <a:sym typeface="Cambria"/>
            </a:endParaRPr>
          </a:p>
        </p:txBody>
      </p:sp>
      <p:sp>
        <p:nvSpPr>
          <p:cNvPr id="553" name="Google Shape;553;p30"/>
          <p:cNvSpPr txBox="1"/>
          <p:nvPr/>
        </p:nvSpPr>
        <p:spPr>
          <a:xfrm>
            <a:off x="4038875" y="6143836"/>
            <a:ext cx="46230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What are the relationships of the clauses? </a:t>
            </a:r>
            <a:endParaRPr sz="2000">
              <a:solidFill>
                <a:srgbClr val="21211E"/>
              </a:solidFill>
              <a:highlight>
                <a:srgbClr val="FFFF00"/>
              </a:highlight>
              <a:latin typeface="Arial"/>
              <a:ea typeface="Arial"/>
              <a:cs typeface="Arial"/>
              <a:sym typeface="Arial"/>
            </a:endParaRPr>
          </a:p>
        </p:txBody>
      </p:sp>
      <p:sp>
        <p:nvSpPr>
          <p:cNvPr id="554" name="Google Shape;554;p30"/>
          <p:cNvSpPr/>
          <p:nvPr/>
        </p:nvSpPr>
        <p:spPr>
          <a:xfrm flipH="1" rot="-5827121">
            <a:off x="2644380" y="4431318"/>
            <a:ext cx="1682469" cy="1994479"/>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55" name="Google Shape;555;p30"/>
          <p:cNvSpPr/>
          <p:nvPr/>
        </p:nvSpPr>
        <p:spPr>
          <a:xfrm rot="-5400000">
            <a:off x="5714424" y="496500"/>
            <a:ext cx="269400" cy="10482900"/>
          </a:xfrm>
          <a:prstGeom prst="leftBrace">
            <a:avLst>
              <a:gd fmla="val 8333" name="adj1"/>
              <a:gd fmla="val 50168" name="adj2"/>
            </a:avLst>
          </a:prstGeom>
          <a:noFill/>
          <a:ln cap="flat" cmpd="sng" w="381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9"/>
                                        </p:tgtEl>
                                        <p:attrNameLst>
                                          <p:attrName>style.visibility</p:attrName>
                                        </p:attrNameLst>
                                      </p:cBhvr>
                                      <p:to>
                                        <p:strVal val="visible"/>
                                      </p:to>
                                    </p:set>
                                    <p:animEffect filter="fade" transition="in">
                                      <p:cBhvr>
                                        <p:cTn dur="200"/>
                                        <p:tgtEl>
                                          <p:spTgt spid="54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1"/>
                                        </p:tgtEl>
                                        <p:attrNameLst>
                                          <p:attrName>style.visibility</p:attrName>
                                        </p:attrNameLst>
                                      </p:cBhvr>
                                      <p:to>
                                        <p:strVal val="visible"/>
                                      </p:to>
                                    </p:set>
                                    <p:animEffect filter="fade" transition="in">
                                      <p:cBhvr>
                                        <p:cTn dur="200"/>
                                        <p:tgtEl>
                                          <p:spTgt spid="55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5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4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8"/>
                                        </p:tgtEl>
                                        <p:attrNameLst>
                                          <p:attrName>style.visibility</p:attrName>
                                        </p:attrNameLst>
                                      </p:cBhvr>
                                      <p:to>
                                        <p:strVal val="visible"/>
                                      </p:to>
                                    </p:set>
                                    <p:animEffect filter="fade" transition="in">
                                      <p:cBhvr>
                                        <p:cTn dur="200"/>
                                        <p:tgtEl>
                                          <p:spTgt spid="5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5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5"/>
                                        </p:tgtEl>
                                        <p:attrNameLst>
                                          <p:attrName>style.visibility</p:attrName>
                                        </p:attrNameLst>
                                      </p:cBhvr>
                                      <p:to>
                                        <p:strVal val="visible"/>
                                      </p:to>
                                    </p:set>
                                    <p:animEffect filter="fade" transition="in">
                                      <p:cBhvr>
                                        <p:cTn dur="200"/>
                                        <p:tgtEl>
                                          <p:spTgt spid="55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4"/>
                                        </p:tgtEl>
                                        <p:attrNameLst>
                                          <p:attrName>style.visibility</p:attrName>
                                        </p:attrNameLst>
                                      </p:cBhvr>
                                      <p:to>
                                        <p:strVal val="visible"/>
                                      </p:to>
                                    </p:set>
                                    <p:animEffect filter="fade" transition="in">
                                      <p:cBhvr>
                                        <p:cTn dur="200"/>
                                        <p:tgtEl>
                                          <p:spTgt spid="55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5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9" name="Shape 559"/>
        <p:cNvGrpSpPr/>
        <p:nvPr/>
      </p:nvGrpSpPr>
      <p:grpSpPr>
        <a:xfrm>
          <a:off x="0" y="0"/>
          <a:ext cx="0" cy="0"/>
          <a:chOff x="0" y="0"/>
          <a:chExt cx="0" cy="0"/>
        </a:xfrm>
      </p:grpSpPr>
      <p:sp>
        <p:nvSpPr>
          <p:cNvPr id="560" name="Google Shape;560;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61" name="Google Shape;561;p3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62" name="Google Shape;562;p31"/>
          <p:cNvSpPr txBox="1"/>
          <p:nvPr>
            <p:ph type="title"/>
          </p:nvPr>
        </p:nvSpPr>
        <p:spPr>
          <a:xfrm>
            <a:off x="7365819" y="316103"/>
            <a:ext cx="4094862"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Discussion</a:t>
            </a:r>
            <a:endParaRPr/>
          </a:p>
        </p:txBody>
      </p:sp>
      <p:sp>
        <p:nvSpPr>
          <p:cNvPr id="563" name="Google Shape;563;p31"/>
          <p:cNvSpPr txBox="1"/>
          <p:nvPr>
            <p:ph idx="1" type="body"/>
          </p:nvPr>
        </p:nvSpPr>
        <p:spPr>
          <a:xfrm>
            <a:off x="493711" y="1636563"/>
            <a:ext cx="11244520" cy="1178122"/>
          </a:xfrm>
          <a:prstGeom prst="rect">
            <a:avLst/>
          </a:prstGeom>
          <a:noFill/>
          <a:ln>
            <a:noFill/>
          </a:ln>
        </p:spPr>
        <p:txBody>
          <a:bodyPr anchorCtr="0" anchor="t" bIns="45700" lIns="91425" spcFirstLastPara="1" rIns="91425" wrap="square" tIns="45700">
            <a:noAutofit/>
          </a:bodyPr>
          <a:lstStyle/>
          <a:p>
            <a:pPr indent="0" lvl="0" marL="14288" rtl="0" algn="just">
              <a:lnSpc>
                <a:spcPct val="150000"/>
              </a:lnSpc>
              <a:spcBef>
                <a:spcPts val="0"/>
              </a:spcBef>
              <a:spcAft>
                <a:spcPts val="0"/>
              </a:spcAft>
              <a:buClr>
                <a:schemeClr val="dk1"/>
              </a:buClr>
              <a:buSzPts val="2200"/>
              <a:buNone/>
            </a:pPr>
            <a:r>
              <a:rPr lang="en-US" sz="2200">
                <a:latin typeface="Cambria"/>
                <a:ea typeface="Cambria"/>
                <a:cs typeface="Cambria"/>
                <a:sym typeface="Cambria"/>
              </a:rPr>
              <a:t>The proposed solution to the problem did not work. (1) _____________, we attempted a second solution. (2)  _______________, this solution was also unsuccessful.</a:t>
            </a:r>
            <a:endParaRPr sz="2200">
              <a:latin typeface="Cambria"/>
              <a:ea typeface="Cambria"/>
              <a:cs typeface="Cambria"/>
              <a:sym typeface="Cambria"/>
            </a:endParaRPr>
          </a:p>
        </p:txBody>
      </p:sp>
      <p:sp>
        <p:nvSpPr>
          <p:cNvPr id="564" name="Google Shape;564;p31"/>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565" name="Google Shape;565;p31"/>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66" name="Google Shape;566;p31"/>
          <p:cNvSpPr/>
          <p:nvPr/>
        </p:nvSpPr>
        <p:spPr>
          <a:xfrm flipH="1" rot="-7768725">
            <a:off x="509508" y="2178831"/>
            <a:ext cx="1409145" cy="973241"/>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67" name="Google Shape;567;p31"/>
          <p:cNvSpPr/>
          <p:nvPr/>
        </p:nvSpPr>
        <p:spPr>
          <a:xfrm flipH="1" rot="-5400000">
            <a:off x="3617481" y="-1503947"/>
            <a:ext cx="211303" cy="6069718"/>
          </a:xfrm>
          <a:prstGeom prst="leftBrace">
            <a:avLst>
              <a:gd fmla="val 8333" name="adj1"/>
              <a:gd fmla="val 50168" name="adj2"/>
            </a:avLst>
          </a:prstGeom>
          <a:noFill/>
          <a:ln cap="flat" cmpd="sng" w="381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68" name="Google Shape;568;p31"/>
          <p:cNvSpPr txBox="1"/>
          <p:nvPr/>
        </p:nvSpPr>
        <p:spPr>
          <a:xfrm>
            <a:off x="3350351" y="834066"/>
            <a:ext cx="96228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cause</a:t>
            </a:r>
            <a:endParaRPr/>
          </a:p>
        </p:txBody>
      </p:sp>
      <p:grpSp>
        <p:nvGrpSpPr>
          <p:cNvPr id="569" name="Google Shape;569;p31"/>
          <p:cNvGrpSpPr/>
          <p:nvPr/>
        </p:nvGrpSpPr>
        <p:grpSpPr>
          <a:xfrm>
            <a:off x="493710" y="1636563"/>
            <a:ext cx="11244521" cy="1178122"/>
            <a:chOff x="493710" y="2383006"/>
            <a:chExt cx="11244521" cy="1178122"/>
          </a:xfrm>
        </p:grpSpPr>
        <p:sp>
          <p:nvSpPr>
            <p:cNvPr id="570" name="Google Shape;570;p31"/>
            <p:cNvSpPr/>
            <p:nvPr/>
          </p:nvSpPr>
          <p:spPr>
            <a:xfrm>
              <a:off x="8845420" y="2383006"/>
              <a:ext cx="2892811" cy="636667"/>
            </a:xfrm>
            <a:prstGeom prst="roundRect">
              <a:avLst>
                <a:gd fmla="val 16667" name="adj"/>
              </a:avLst>
            </a:prstGeom>
            <a:noFill/>
            <a:ln cap="flat" cmpd="sng" w="12700">
              <a:solidFill>
                <a:srgbClr val="2047E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71" name="Google Shape;571;p31"/>
            <p:cNvSpPr/>
            <p:nvPr/>
          </p:nvSpPr>
          <p:spPr>
            <a:xfrm>
              <a:off x="493710" y="2924461"/>
              <a:ext cx="1167139" cy="636667"/>
            </a:xfrm>
            <a:prstGeom prst="roundRect">
              <a:avLst>
                <a:gd fmla="val 16667" name="adj"/>
              </a:avLst>
            </a:prstGeom>
            <a:noFill/>
            <a:ln cap="flat" cmpd="sng" w="12700">
              <a:solidFill>
                <a:srgbClr val="2047E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sp>
        <p:nvSpPr>
          <p:cNvPr id="572" name="Google Shape;572;p31"/>
          <p:cNvSpPr txBox="1"/>
          <p:nvPr/>
        </p:nvSpPr>
        <p:spPr>
          <a:xfrm>
            <a:off x="1465879" y="3090123"/>
            <a:ext cx="96228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effect</a:t>
            </a:r>
            <a:endParaRPr/>
          </a:p>
        </p:txBody>
      </p:sp>
      <p:sp>
        <p:nvSpPr>
          <p:cNvPr id="573" name="Google Shape;573;p31"/>
          <p:cNvSpPr/>
          <p:nvPr/>
        </p:nvSpPr>
        <p:spPr>
          <a:xfrm>
            <a:off x="6434315" y="2273230"/>
            <a:ext cx="1647131" cy="389076"/>
          </a:xfrm>
          <a:prstGeom prst="roundRect">
            <a:avLst>
              <a:gd fmla="val 16667" name="adj"/>
            </a:avLst>
          </a:prstGeom>
          <a:noFill/>
          <a:ln cap="flat" cmpd="sng" w="28575">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74" name="Google Shape;574;p31"/>
          <p:cNvSpPr/>
          <p:nvPr/>
        </p:nvSpPr>
        <p:spPr>
          <a:xfrm rot="6353180">
            <a:off x="5877870" y="1659720"/>
            <a:ext cx="1409145" cy="1511434"/>
          </a:xfrm>
          <a:prstGeom prst="arc">
            <a:avLst>
              <a:gd fmla="val 16788381" name="adj1"/>
              <a:gd fmla="val 2017116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575" name="Google Shape;575;p31"/>
          <p:cNvSpPr txBox="1"/>
          <p:nvPr/>
        </p:nvSpPr>
        <p:spPr>
          <a:xfrm>
            <a:off x="4012163" y="2920336"/>
            <a:ext cx="299993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rgbClr val="21211E"/>
                </a:solidFill>
                <a:latin typeface="Arial"/>
                <a:ea typeface="Arial"/>
                <a:cs typeface="Arial"/>
                <a:sym typeface="Arial"/>
              </a:rPr>
              <a:t>contrast/ unexpected outcome</a:t>
            </a:r>
            <a:endParaRPr/>
          </a:p>
        </p:txBody>
      </p:sp>
      <p:sp>
        <p:nvSpPr>
          <p:cNvPr id="576" name="Google Shape;576;p31"/>
          <p:cNvSpPr txBox="1"/>
          <p:nvPr/>
        </p:nvSpPr>
        <p:spPr>
          <a:xfrm>
            <a:off x="626575" y="5123050"/>
            <a:ext cx="10591800" cy="769500"/>
          </a:xfrm>
          <a:prstGeom prst="rect">
            <a:avLst/>
          </a:prstGeom>
          <a:noFill/>
          <a:ln>
            <a:noFill/>
          </a:ln>
        </p:spPr>
        <p:txBody>
          <a:bodyPr anchorCtr="0" anchor="t" bIns="45700" lIns="91425" spcFirstLastPara="1" rIns="91425" wrap="square" tIns="45700">
            <a:spAutoFit/>
          </a:bodyPr>
          <a:lstStyle/>
          <a:p>
            <a:pPr indent="0" lvl="0" marL="14288" marR="0" rtl="0" algn="just">
              <a:spcBef>
                <a:spcPts val="0"/>
              </a:spcBef>
              <a:spcAft>
                <a:spcPts val="0"/>
              </a:spcAft>
              <a:buClr>
                <a:schemeClr val="dk1"/>
              </a:buClr>
              <a:buSzPts val="2200"/>
              <a:buFont typeface="Cambria"/>
              <a:buNone/>
            </a:pPr>
            <a:r>
              <a:rPr lang="en-US" sz="2200">
                <a:solidFill>
                  <a:schemeClr val="dk1"/>
                </a:solidFill>
                <a:latin typeface="Cambria"/>
                <a:ea typeface="Cambria"/>
                <a:cs typeface="Cambria"/>
                <a:sym typeface="Cambria"/>
              </a:rPr>
              <a:t>The proposed solution to the problem did not work. (1)</a:t>
            </a:r>
            <a:r>
              <a:rPr b="1" lang="en-US" sz="2200">
                <a:solidFill>
                  <a:srgbClr val="2047ED"/>
                </a:solidFill>
                <a:latin typeface="Cambria"/>
                <a:ea typeface="Cambria"/>
                <a:cs typeface="Cambria"/>
                <a:sym typeface="Cambria"/>
              </a:rPr>
              <a:t>Therefore</a:t>
            </a:r>
            <a:r>
              <a:rPr lang="en-US" sz="2200">
                <a:solidFill>
                  <a:schemeClr val="dk1"/>
                </a:solidFill>
                <a:latin typeface="Cambria"/>
                <a:ea typeface="Cambria"/>
                <a:cs typeface="Cambria"/>
                <a:sym typeface="Cambria"/>
              </a:rPr>
              <a:t>, we attempted a second solution. (2) </a:t>
            </a:r>
            <a:r>
              <a:rPr b="1" lang="en-US" sz="2200">
                <a:solidFill>
                  <a:srgbClr val="2047ED"/>
                </a:solidFill>
                <a:latin typeface="Cambria"/>
                <a:ea typeface="Cambria"/>
                <a:cs typeface="Cambria"/>
                <a:sym typeface="Cambria"/>
              </a:rPr>
              <a:t>However, </a:t>
            </a:r>
            <a:r>
              <a:rPr lang="en-US" sz="2200">
                <a:solidFill>
                  <a:schemeClr val="dk1"/>
                </a:solidFill>
                <a:latin typeface="Cambria"/>
                <a:ea typeface="Cambria"/>
                <a:cs typeface="Cambria"/>
                <a:sym typeface="Cambria"/>
              </a:rPr>
              <a:t>this solution was also unsuccessful.</a:t>
            </a:r>
            <a:endParaRPr sz="2200">
              <a:solidFill>
                <a:schemeClr val="dk1"/>
              </a:solidFill>
              <a:latin typeface="Cambria"/>
              <a:ea typeface="Cambria"/>
              <a:cs typeface="Cambria"/>
              <a:sym typeface="Cambria"/>
            </a:endParaRPr>
          </a:p>
        </p:txBody>
      </p:sp>
      <p:sp>
        <p:nvSpPr>
          <p:cNvPr id="577" name="Google Shape;577;p31"/>
          <p:cNvSpPr/>
          <p:nvPr/>
        </p:nvSpPr>
        <p:spPr>
          <a:xfrm>
            <a:off x="4721290" y="3933949"/>
            <a:ext cx="1374710" cy="726544"/>
          </a:xfrm>
          <a:prstGeom prst="downArrow">
            <a:avLst>
              <a:gd fmla="val 50000" name="adj1"/>
              <a:gd fmla="val 50000" name="adj2"/>
            </a:avLst>
          </a:prstGeom>
          <a:solidFill>
            <a:srgbClr val="FFAF8D"/>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7"/>
                                        </p:tgtEl>
                                        <p:attrNameLst>
                                          <p:attrName>style.visibility</p:attrName>
                                        </p:attrNameLst>
                                      </p:cBhvr>
                                      <p:to>
                                        <p:strVal val="visible"/>
                                      </p:to>
                                    </p:set>
                                    <p:animEffect filter="fade" transition="in">
                                      <p:cBhvr>
                                        <p:cTn dur="200"/>
                                        <p:tgtEl>
                                          <p:spTgt spid="56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6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9"/>
                                        </p:tgtEl>
                                        <p:attrNameLst>
                                          <p:attrName>style.visibility</p:attrName>
                                        </p:attrNameLst>
                                      </p:cBhvr>
                                      <p:to>
                                        <p:strVal val="visible"/>
                                      </p:to>
                                    </p:set>
                                    <p:animEffect filter="fade" transition="in">
                                      <p:cBhvr>
                                        <p:cTn dur="200"/>
                                        <p:tgtEl>
                                          <p:spTgt spid="56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6"/>
                                        </p:tgtEl>
                                        <p:attrNameLst>
                                          <p:attrName>style.visibility</p:attrName>
                                        </p:attrNameLst>
                                      </p:cBhvr>
                                      <p:to>
                                        <p:strVal val="visible"/>
                                      </p:to>
                                    </p:set>
                                    <p:animEffect filter="fade" transition="in">
                                      <p:cBhvr>
                                        <p:cTn dur="200"/>
                                        <p:tgtEl>
                                          <p:spTgt spid="56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73"/>
                                        </p:tgtEl>
                                        <p:attrNameLst>
                                          <p:attrName>style.visibility</p:attrName>
                                        </p:attrNameLst>
                                      </p:cBhvr>
                                      <p:to>
                                        <p:strVal val="visible"/>
                                      </p:to>
                                    </p:set>
                                    <p:animEffect filter="fade" transition="in">
                                      <p:cBhvr>
                                        <p:cTn dur="200"/>
                                        <p:tgtEl>
                                          <p:spTgt spid="57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74"/>
                                        </p:tgtEl>
                                        <p:attrNameLst>
                                          <p:attrName>style.visibility</p:attrName>
                                        </p:attrNameLst>
                                      </p:cBhvr>
                                      <p:to>
                                        <p:strVal val="visible"/>
                                      </p:to>
                                    </p:set>
                                    <p:animEffect filter="fade" transition="in">
                                      <p:cBhvr>
                                        <p:cTn dur="200"/>
                                        <p:tgtEl>
                                          <p:spTgt spid="57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77"/>
                                        </p:tgtEl>
                                        <p:attrNameLst>
                                          <p:attrName>style.visibility</p:attrName>
                                        </p:attrNameLst>
                                      </p:cBhvr>
                                      <p:to>
                                        <p:strVal val="visible"/>
                                      </p:to>
                                    </p:set>
                                    <p:animEffect filter="fade" transition="in">
                                      <p:cBhvr>
                                        <p:cTn dur="200"/>
                                        <p:tgtEl>
                                          <p:spTgt spid="5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57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1" name="Shape 581"/>
        <p:cNvGrpSpPr/>
        <p:nvPr/>
      </p:nvGrpSpPr>
      <p:grpSpPr>
        <a:xfrm>
          <a:off x="0" y="0"/>
          <a:ext cx="0" cy="0"/>
          <a:chOff x="0" y="0"/>
          <a:chExt cx="0" cy="0"/>
        </a:xfrm>
      </p:grpSpPr>
      <p:sp>
        <p:nvSpPr>
          <p:cNvPr id="582" name="Google Shape;582;p32"/>
          <p:cNvSpPr/>
          <p:nvPr/>
        </p:nvSpPr>
        <p:spPr>
          <a:xfrm>
            <a:off x="5224243" y="1096772"/>
            <a:ext cx="6503180"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83" name="Google Shape;583;p32"/>
          <p:cNvSpPr/>
          <p:nvPr/>
        </p:nvSpPr>
        <p:spPr>
          <a:xfrm>
            <a:off x="5016811"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84" name="Google Shape;584;p3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85" name="Google Shape;585;p3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86" name="Google Shape;586;p3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87" name="Google Shape;587;p32"/>
          <p:cNvSpPr txBox="1"/>
          <p:nvPr>
            <p:ph type="title"/>
          </p:nvPr>
        </p:nvSpPr>
        <p:spPr>
          <a:xfrm>
            <a:off x="797104" y="2571496"/>
            <a:ext cx="10601135" cy="3188096"/>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8000"/>
              <a:buFont typeface="Play"/>
              <a:buNone/>
            </a:pPr>
            <a:r>
              <a:rPr lang="en-US" sz="8000">
                <a:solidFill>
                  <a:schemeClr val="dk1"/>
                </a:solidFill>
                <a:latin typeface="Play"/>
                <a:ea typeface="Play"/>
                <a:cs typeface="Play"/>
                <a:sym typeface="Play"/>
              </a:rPr>
              <a:t>If Conditionals </a:t>
            </a:r>
            <a:endParaRPr/>
          </a:p>
        </p:txBody>
      </p:sp>
      <p:sp>
        <p:nvSpPr>
          <p:cNvPr id="588" name="Google Shape;588;p32"/>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589" name="Google Shape;589;p32"/>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93" name="Shape 593"/>
        <p:cNvGrpSpPr/>
        <p:nvPr/>
      </p:nvGrpSpPr>
      <p:grpSpPr>
        <a:xfrm>
          <a:off x="0" y="0"/>
          <a:ext cx="0" cy="0"/>
          <a:chOff x="0" y="0"/>
          <a:chExt cx="0" cy="0"/>
        </a:xfrm>
      </p:grpSpPr>
      <p:sp>
        <p:nvSpPr>
          <p:cNvPr id="594" name="Google Shape;594;p3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95" name="Google Shape;595;p3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96" name="Google Shape;596;p33"/>
          <p:cNvSpPr txBox="1"/>
          <p:nvPr>
            <p:ph type="title"/>
          </p:nvPr>
        </p:nvSpPr>
        <p:spPr>
          <a:xfrm>
            <a:off x="7123471" y="243880"/>
            <a:ext cx="4094862" cy="718018"/>
          </a:xfrm>
          <a:prstGeom prst="rect">
            <a:avLst/>
          </a:prstGeom>
          <a:noFill/>
          <a:ln>
            <a:noFill/>
          </a:ln>
        </p:spPr>
        <p:txBody>
          <a:bodyPr anchorCtr="0" anchor="t" bIns="45700" lIns="91425" spcFirstLastPara="1" rIns="91425" wrap="square" tIns="45700">
            <a:normAutofit fontScale="90000"/>
          </a:bodyPr>
          <a:lstStyle/>
          <a:p>
            <a:pPr indent="0" lvl="0" marL="0" rtl="0" algn="r">
              <a:lnSpc>
                <a:spcPct val="100000"/>
              </a:lnSpc>
              <a:spcBef>
                <a:spcPts val="0"/>
              </a:spcBef>
              <a:spcAft>
                <a:spcPts val="0"/>
              </a:spcAft>
              <a:buClr>
                <a:schemeClr val="dk1"/>
              </a:buClr>
              <a:buSzPct val="100000"/>
              <a:buFont typeface="Play"/>
              <a:buNone/>
            </a:pPr>
            <a:r>
              <a:rPr lang="en-US"/>
              <a:t>If Conditionals</a:t>
            </a:r>
            <a:endParaRPr/>
          </a:p>
        </p:txBody>
      </p:sp>
      <p:sp>
        <p:nvSpPr>
          <p:cNvPr id="597" name="Google Shape;597;p33"/>
          <p:cNvSpPr txBox="1"/>
          <p:nvPr>
            <p:ph idx="1" type="body"/>
          </p:nvPr>
        </p:nvSpPr>
        <p:spPr>
          <a:xfrm>
            <a:off x="473740" y="876797"/>
            <a:ext cx="3469610" cy="496711"/>
          </a:xfrm>
          <a:prstGeom prst="rect">
            <a:avLst/>
          </a:prstGeom>
          <a:noFill/>
          <a:ln>
            <a:noFill/>
          </a:ln>
        </p:spPr>
        <p:txBody>
          <a:bodyPr anchorCtr="0" anchor="t" bIns="45700" lIns="91425" spcFirstLastPara="1" rIns="91425" wrap="square" tIns="45700">
            <a:noAutofit/>
          </a:bodyPr>
          <a:lstStyle/>
          <a:p>
            <a:pPr indent="0" lvl="0" marL="14288" rtl="0" algn="just">
              <a:lnSpc>
                <a:spcPct val="100000"/>
              </a:lnSpc>
              <a:spcBef>
                <a:spcPts val="0"/>
              </a:spcBef>
              <a:spcAft>
                <a:spcPts val="0"/>
              </a:spcAft>
              <a:buClr>
                <a:schemeClr val="dk1"/>
              </a:buClr>
              <a:buSzPts val="2100"/>
              <a:buNone/>
            </a:pPr>
            <a:r>
              <a:rPr lang="en-US" sz="2100">
                <a:latin typeface="Cambria"/>
                <a:ea typeface="Cambria"/>
                <a:cs typeface="Cambria"/>
                <a:sym typeface="Cambria"/>
              </a:rPr>
              <a:t>Let’s have another reading.</a:t>
            </a:r>
            <a:endParaRPr>
              <a:latin typeface="Cambria"/>
              <a:ea typeface="Cambria"/>
              <a:cs typeface="Cambria"/>
              <a:sym typeface="Cambria"/>
            </a:endParaRPr>
          </a:p>
          <a:p>
            <a:pPr indent="0" lvl="0" marL="407988" rtl="0" algn="l">
              <a:lnSpc>
                <a:spcPct val="100000"/>
              </a:lnSpc>
              <a:spcBef>
                <a:spcPts val="0"/>
              </a:spcBef>
              <a:spcAft>
                <a:spcPts val="0"/>
              </a:spcAft>
              <a:buClr>
                <a:schemeClr val="dk1"/>
              </a:buClr>
              <a:buSzPts val="2100"/>
              <a:buNone/>
            </a:pPr>
            <a:r>
              <a:t/>
            </a:r>
            <a:endParaRPr sz="2100">
              <a:latin typeface="Cambria"/>
              <a:ea typeface="Cambria"/>
              <a:cs typeface="Cambria"/>
              <a:sym typeface="Cambria"/>
            </a:endParaRPr>
          </a:p>
        </p:txBody>
      </p:sp>
      <p:sp>
        <p:nvSpPr>
          <p:cNvPr id="598" name="Google Shape;598;p33"/>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599" name="Google Shape;599;p33"/>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00" name="Google Shape;600;p33"/>
          <p:cNvSpPr txBox="1"/>
          <p:nvPr/>
        </p:nvSpPr>
        <p:spPr>
          <a:xfrm>
            <a:off x="977351" y="1446375"/>
            <a:ext cx="10062000" cy="4099500"/>
          </a:xfrm>
          <a:prstGeom prst="rect">
            <a:avLst/>
          </a:prstGeom>
          <a:solidFill>
            <a:schemeClr val="lt2"/>
          </a:solidFill>
          <a:ln>
            <a:noFill/>
          </a:ln>
        </p:spPr>
        <p:txBody>
          <a:bodyPr anchorCtr="0" anchor="t" bIns="45700" lIns="91425" spcFirstLastPara="1" rIns="91425" wrap="square" tIns="45700">
            <a:noAutofit/>
          </a:bodyPr>
          <a:lstStyle/>
          <a:p>
            <a:pPr indent="407988" lvl="0" marL="0" marR="0" rtl="0" algn="l">
              <a:lnSpc>
                <a:spcPct val="100000"/>
              </a:lnSpc>
              <a:spcBef>
                <a:spcPts val="0"/>
              </a:spcBef>
              <a:spcAft>
                <a:spcPts val="0"/>
              </a:spcAft>
              <a:buClr>
                <a:schemeClr val="dk1"/>
              </a:buClr>
              <a:buSzPts val="2100"/>
              <a:buFont typeface="NTR"/>
              <a:buNone/>
            </a:pPr>
            <a:r>
              <a:t/>
            </a:r>
            <a:endParaRPr b="0" i="0" sz="2100">
              <a:solidFill>
                <a:schemeClr val="dk1"/>
              </a:solidFill>
              <a:latin typeface="Arial"/>
              <a:ea typeface="Arial"/>
              <a:cs typeface="Arial"/>
              <a:sym typeface="Arial"/>
            </a:endParaRPr>
          </a:p>
          <a:p>
            <a:pPr indent="407988" lvl="0" marL="0" marR="0" rtl="0" algn="l">
              <a:lnSpc>
                <a:spcPct val="100000"/>
              </a:lnSpc>
              <a:spcBef>
                <a:spcPts val="1000"/>
              </a:spcBef>
              <a:spcAft>
                <a:spcPts val="0"/>
              </a:spcAft>
              <a:buClr>
                <a:schemeClr val="dk1"/>
              </a:buClr>
              <a:buSzPts val="2100"/>
              <a:buFont typeface="NTR"/>
              <a:buNone/>
            </a:pPr>
            <a:r>
              <a:rPr b="0" i="0" lang="en-US" sz="2100">
                <a:solidFill>
                  <a:schemeClr val="dk1"/>
                </a:solidFill>
                <a:latin typeface="Arial"/>
                <a:ea typeface="Arial"/>
                <a:cs typeface="Arial"/>
                <a:sym typeface="Arial"/>
              </a:rPr>
              <a:t>Math is important in every student’s education. However, many students struggle to understand key concepts. That’s why our tutoring program is here to help. We teach with care, and we use clear, step-by-step methods. In addition, we explain every concept thoroughly to ensure students truly understand.</a:t>
            </a:r>
            <a:endParaRPr/>
          </a:p>
          <a:p>
            <a:pPr indent="407988" lvl="0" marL="0" marR="0" rtl="0" algn="l">
              <a:lnSpc>
                <a:spcPct val="100000"/>
              </a:lnSpc>
              <a:spcBef>
                <a:spcPts val="1000"/>
              </a:spcBef>
              <a:spcAft>
                <a:spcPts val="0"/>
              </a:spcAft>
              <a:buClr>
                <a:schemeClr val="dk1"/>
              </a:buClr>
              <a:buSzPts val="2100"/>
              <a:buFont typeface="NTR"/>
              <a:buNone/>
            </a:pPr>
            <a:r>
              <a:rPr b="0" i="0" lang="en-US" sz="2100">
                <a:solidFill>
                  <a:schemeClr val="dk1"/>
                </a:solidFill>
                <a:latin typeface="Arial"/>
                <a:ea typeface="Arial"/>
                <a:cs typeface="Arial"/>
                <a:sym typeface="Arial"/>
              </a:rPr>
              <a:t>As a result, students come to us every week, and they feel more confident in their math abilities. Parents are also happy because they see clear improvements in their children’s grades.</a:t>
            </a:r>
            <a:endParaRPr/>
          </a:p>
          <a:p>
            <a:pPr indent="407988" lvl="0" marL="0" marR="0" rtl="0" algn="l">
              <a:lnSpc>
                <a:spcPct val="100000"/>
              </a:lnSpc>
              <a:spcBef>
                <a:spcPts val="1000"/>
              </a:spcBef>
              <a:spcAft>
                <a:spcPts val="0"/>
              </a:spcAft>
              <a:buClr>
                <a:schemeClr val="dk1"/>
              </a:buClr>
              <a:buSzPts val="2100"/>
              <a:buFont typeface="NTR"/>
              <a:buNone/>
            </a:pPr>
            <a:r>
              <a:rPr b="0" i="0" lang="en-US" sz="2100">
                <a:solidFill>
                  <a:schemeClr val="dk1"/>
                </a:solidFill>
                <a:latin typeface="Arial"/>
                <a:ea typeface="Arial"/>
                <a:cs typeface="Arial"/>
                <a:sym typeface="Arial"/>
              </a:rPr>
              <a:t>We are planning to grow our program because we want to reach and support even more students. </a:t>
            </a:r>
            <a:r>
              <a:rPr b="1" i="0" lang="en-US" sz="2100">
                <a:solidFill>
                  <a:srgbClr val="FF0000"/>
                </a:solidFill>
                <a:latin typeface="Arial"/>
                <a:ea typeface="Arial"/>
                <a:cs typeface="Arial"/>
                <a:sym typeface="Arial"/>
              </a:rPr>
              <a:t>If you want to build confidence, improve your skills, and succeed in math, join us today!</a:t>
            </a:r>
            <a:endParaRPr/>
          </a:p>
        </p:txBody>
      </p:sp>
      <p:sp>
        <p:nvSpPr>
          <p:cNvPr id="601" name="Google Shape;601;p33"/>
          <p:cNvSpPr txBox="1"/>
          <p:nvPr/>
        </p:nvSpPr>
        <p:spPr>
          <a:xfrm>
            <a:off x="473739" y="5895480"/>
            <a:ext cx="6916411" cy="496711"/>
          </a:xfrm>
          <a:prstGeom prst="rect">
            <a:avLst/>
          </a:prstGeom>
          <a:noFill/>
          <a:ln>
            <a:noFill/>
          </a:ln>
        </p:spPr>
        <p:txBody>
          <a:bodyPr anchorCtr="0" anchor="t" bIns="45700" lIns="91425" spcFirstLastPara="1" rIns="91425" wrap="square" tIns="45700">
            <a:noAutofit/>
          </a:bodyPr>
          <a:lstStyle/>
          <a:p>
            <a:pPr indent="0" lvl="0" marL="14288" marR="0" rtl="0" algn="just">
              <a:lnSpc>
                <a:spcPct val="100000"/>
              </a:lnSpc>
              <a:spcBef>
                <a:spcPts val="0"/>
              </a:spcBef>
              <a:spcAft>
                <a:spcPts val="0"/>
              </a:spcAft>
              <a:buClr>
                <a:schemeClr val="dk1"/>
              </a:buClr>
              <a:buSzPts val="2100"/>
              <a:buFont typeface="NTR"/>
              <a:buNone/>
            </a:pPr>
            <a:r>
              <a:rPr b="0" i="0" lang="en-US" sz="2100">
                <a:solidFill>
                  <a:schemeClr val="dk1"/>
                </a:solidFill>
                <a:latin typeface="Cambria"/>
                <a:ea typeface="Cambria"/>
                <a:cs typeface="Cambria"/>
                <a:sym typeface="Cambria"/>
              </a:rPr>
              <a:t>The red bolded clauses are </a:t>
            </a:r>
            <a:r>
              <a:rPr b="1" i="0" lang="en-US" sz="2100">
                <a:solidFill>
                  <a:schemeClr val="dk1"/>
                </a:solidFill>
                <a:latin typeface="Cambria"/>
                <a:ea typeface="Cambria"/>
                <a:cs typeface="Cambria"/>
                <a:sym typeface="Cambria"/>
              </a:rPr>
              <a:t>‘If Conditionals’.</a:t>
            </a:r>
            <a:endParaRPr b="1" i="0" sz="2100">
              <a:solidFill>
                <a:schemeClr val="dk1"/>
              </a:solidFill>
              <a:latin typeface="Cambria"/>
              <a:ea typeface="Cambria"/>
              <a:cs typeface="Cambria"/>
              <a:sym typeface="Cambri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00"/>
                                        </p:tgtEl>
                                        <p:attrNameLst>
                                          <p:attrName>style.visibility</p:attrName>
                                        </p:attrNameLst>
                                      </p:cBhvr>
                                      <p:to>
                                        <p:strVal val="visible"/>
                                      </p:to>
                                    </p:set>
                                    <p:animEffect filter="fade" transition="in">
                                      <p:cBhvr>
                                        <p:cTn dur="200"/>
                                        <p:tgtEl>
                                          <p:spTgt spid="60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5" name="Shape 605"/>
        <p:cNvGrpSpPr/>
        <p:nvPr/>
      </p:nvGrpSpPr>
      <p:grpSpPr>
        <a:xfrm>
          <a:off x="0" y="0"/>
          <a:ext cx="0" cy="0"/>
          <a:chOff x="0" y="0"/>
          <a:chExt cx="0" cy="0"/>
        </a:xfrm>
      </p:grpSpPr>
      <p:sp>
        <p:nvSpPr>
          <p:cNvPr id="606" name="Google Shape;606;p3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07" name="Google Shape;607;p34"/>
          <p:cNvSpPr txBox="1"/>
          <p:nvPr>
            <p:ph type="title"/>
          </p:nvPr>
        </p:nvSpPr>
        <p:spPr>
          <a:xfrm>
            <a:off x="7433186" y="205066"/>
            <a:ext cx="3908323" cy="771564"/>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If Conditionals</a:t>
            </a:r>
            <a:endParaRPr/>
          </a:p>
        </p:txBody>
      </p:sp>
      <p:sp>
        <p:nvSpPr>
          <p:cNvPr id="608" name="Google Shape;608;p3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09" name="Google Shape;609;p34"/>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10" name="Google Shape;610;p34"/>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11" name="Google Shape;611;p34"/>
          <p:cNvSpPr txBox="1"/>
          <p:nvPr>
            <p:ph idx="1" type="body"/>
          </p:nvPr>
        </p:nvSpPr>
        <p:spPr>
          <a:xfrm>
            <a:off x="583181" y="1240038"/>
            <a:ext cx="10776359" cy="172653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00000"/>
              </a:lnSpc>
              <a:spcBef>
                <a:spcPts val="0"/>
              </a:spcBef>
              <a:spcAft>
                <a:spcPts val="0"/>
              </a:spcAft>
              <a:buClr>
                <a:schemeClr val="dk1"/>
              </a:buClr>
              <a:buSzPts val="2100"/>
              <a:buNone/>
            </a:pPr>
            <a:r>
              <a:rPr lang="en-US" sz="2100"/>
              <a:t>In English, conditional sentences are used to describe real or hypothetical results of real or hypothetical situations. They can use many different verb forms. </a:t>
            </a:r>
            <a:endParaRPr/>
          </a:p>
          <a:p>
            <a:pPr indent="-457200" lvl="0" marL="457200" rtl="0" algn="l">
              <a:lnSpc>
                <a:spcPct val="100000"/>
              </a:lnSpc>
              <a:spcBef>
                <a:spcPts val="400"/>
              </a:spcBef>
              <a:spcAft>
                <a:spcPts val="0"/>
              </a:spcAft>
              <a:buClr>
                <a:schemeClr val="dk1"/>
              </a:buClr>
              <a:buSzPts val="2100"/>
              <a:buAutoNum type="arabicPeriod"/>
            </a:pPr>
            <a:r>
              <a:rPr b="1" lang="en-US" sz="2100"/>
              <a:t>Zero Conditional</a:t>
            </a:r>
            <a:endParaRPr/>
          </a:p>
          <a:p>
            <a:pPr indent="0" lvl="0" marL="407988" rtl="0" algn="l">
              <a:lnSpc>
                <a:spcPct val="100000"/>
              </a:lnSpc>
              <a:spcBef>
                <a:spcPts val="400"/>
              </a:spcBef>
              <a:spcAft>
                <a:spcPts val="0"/>
              </a:spcAft>
              <a:buClr>
                <a:schemeClr val="dk1"/>
              </a:buClr>
              <a:buSzPts val="2100"/>
              <a:buNone/>
            </a:pPr>
            <a:r>
              <a:rPr lang="en-US" sz="2100"/>
              <a:t>The zero conditional, also called the “real” conditional, refers to things that are always true. It is used to describe the direct result of an action. </a:t>
            </a:r>
            <a:endParaRPr/>
          </a:p>
          <a:p>
            <a:pPr indent="0" lvl="0" marL="0" rtl="0" algn="l">
              <a:lnSpc>
                <a:spcPct val="100000"/>
              </a:lnSpc>
              <a:spcBef>
                <a:spcPts val="400"/>
              </a:spcBef>
              <a:spcAft>
                <a:spcPts val="0"/>
              </a:spcAft>
              <a:buClr>
                <a:schemeClr val="dk1"/>
              </a:buClr>
              <a:buSzPts val="2100"/>
              <a:buNone/>
            </a:pPr>
            <a:r>
              <a:t/>
            </a:r>
            <a:endParaRPr sz="2100"/>
          </a:p>
          <a:p>
            <a:pPr indent="0" lvl="0" marL="0" rtl="0" algn="l">
              <a:lnSpc>
                <a:spcPct val="100000"/>
              </a:lnSpc>
              <a:spcBef>
                <a:spcPts val="400"/>
              </a:spcBef>
              <a:spcAft>
                <a:spcPts val="0"/>
              </a:spcAft>
              <a:buClr>
                <a:schemeClr val="dk1"/>
              </a:buClr>
              <a:buSzPts val="2100"/>
              <a:buNone/>
            </a:pPr>
            <a:r>
              <a:t/>
            </a:r>
            <a:endParaRPr sz="2100">
              <a:latin typeface="Cambria"/>
              <a:ea typeface="Cambria"/>
              <a:cs typeface="Cambria"/>
              <a:sym typeface="Cambria"/>
            </a:endParaRPr>
          </a:p>
        </p:txBody>
      </p:sp>
      <p:sp>
        <p:nvSpPr>
          <p:cNvPr id="612" name="Google Shape;612;p34"/>
          <p:cNvSpPr/>
          <p:nvPr/>
        </p:nvSpPr>
        <p:spPr>
          <a:xfrm>
            <a:off x="2213650" y="3016625"/>
            <a:ext cx="5034900" cy="59550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rgbClr val="FFFF00"/>
                </a:solidFill>
                <a:latin typeface="Arial"/>
                <a:ea typeface="Arial"/>
                <a:cs typeface="Arial"/>
                <a:sym typeface="Arial"/>
              </a:rPr>
              <a:t>If you multiply 3 by 5</a:t>
            </a:r>
            <a:r>
              <a:rPr lang="en-US" sz="2100">
                <a:solidFill>
                  <a:schemeClr val="lt1"/>
                </a:solidFill>
                <a:latin typeface="Arial"/>
                <a:ea typeface="Arial"/>
                <a:cs typeface="Arial"/>
                <a:sym typeface="Arial"/>
              </a:rPr>
              <a:t>, </a:t>
            </a:r>
            <a:r>
              <a:rPr b="1" lang="en-US" sz="2100">
                <a:solidFill>
                  <a:schemeClr val="lt2"/>
                </a:solidFill>
                <a:latin typeface="Arial"/>
                <a:ea typeface="Arial"/>
                <a:cs typeface="Arial"/>
                <a:sym typeface="Arial"/>
              </a:rPr>
              <a:t>it equals 15.</a:t>
            </a:r>
            <a:endParaRPr/>
          </a:p>
        </p:txBody>
      </p:sp>
      <p:sp>
        <p:nvSpPr>
          <p:cNvPr id="613" name="Google Shape;613;p34"/>
          <p:cNvSpPr/>
          <p:nvPr/>
        </p:nvSpPr>
        <p:spPr>
          <a:xfrm rot="-5400000">
            <a:off x="3960467" y="2419653"/>
            <a:ext cx="89263" cy="2164802"/>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614" name="Google Shape;614;p34"/>
          <p:cNvSpPr/>
          <p:nvPr/>
        </p:nvSpPr>
        <p:spPr>
          <a:xfrm rot="-1725920">
            <a:off x="6320346" y="3246380"/>
            <a:ext cx="1789190" cy="892991"/>
          </a:xfrm>
          <a:prstGeom prst="arc">
            <a:avLst>
              <a:gd fmla="val 17185664" name="adj1"/>
              <a:gd fmla="val 2081113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15" name="Google Shape;615;p34"/>
          <p:cNvSpPr/>
          <p:nvPr/>
        </p:nvSpPr>
        <p:spPr>
          <a:xfrm>
            <a:off x="5261127" y="3051800"/>
            <a:ext cx="1727100" cy="444000"/>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16" name="Google Shape;616;p34"/>
          <p:cNvSpPr/>
          <p:nvPr/>
        </p:nvSpPr>
        <p:spPr>
          <a:xfrm flipH="1" rot="-9660692">
            <a:off x="2650845" y="2650316"/>
            <a:ext cx="1756370" cy="1217992"/>
          </a:xfrm>
          <a:prstGeom prst="arc">
            <a:avLst>
              <a:gd fmla="val 18903320" name="adj1"/>
              <a:gd fmla="val 21157375"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17" name="Google Shape;617;p34"/>
          <p:cNvSpPr txBox="1"/>
          <p:nvPr/>
        </p:nvSpPr>
        <p:spPr>
          <a:xfrm>
            <a:off x="826583" y="3863408"/>
            <a:ext cx="4435928"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condition </a:t>
            </a:r>
            <a:r>
              <a:rPr b="1" i="1" lang="en-US" sz="2000">
                <a:solidFill>
                  <a:schemeClr val="dk1"/>
                </a:solidFill>
                <a:latin typeface="Arial"/>
                <a:ea typeface="Arial"/>
                <a:cs typeface="Arial"/>
                <a:sym typeface="Arial"/>
              </a:rPr>
              <a:t>in simple present tense</a:t>
            </a:r>
            <a:endParaRPr/>
          </a:p>
        </p:txBody>
      </p:sp>
      <p:sp>
        <p:nvSpPr>
          <p:cNvPr id="618" name="Google Shape;618;p34"/>
          <p:cNvSpPr txBox="1"/>
          <p:nvPr/>
        </p:nvSpPr>
        <p:spPr>
          <a:xfrm>
            <a:off x="7952581" y="3059257"/>
            <a:ext cx="38856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result in </a:t>
            </a:r>
            <a:r>
              <a:rPr b="1" i="1" lang="en-US" sz="2000">
                <a:solidFill>
                  <a:schemeClr val="dk1"/>
                </a:solidFill>
                <a:latin typeface="Arial"/>
                <a:ea typeface="Arial"/>
                <a:cs typeface="Arial"/>
                <a:sym typeface="Arial"/>
              </a:rPr>
              <a:t>simple present tense</a:t>
            </a:r>
            <a:endParaRPr sz="2000">
              <a:solidFill>
                <a:schemeClr val="dk1"/>
              </a:solidFill>
              <a:latin typeface="Arial"/>
              <a:ea typeface="Arial"/>
              <a:cs typeface="Arial"/>
              <a:sym typeface="Arial"/>
            </a:endParaRPr>
          </a:p>
        </p:txBody>
      </p:sp>
      <p:grpSp>
        <p:nvGrpSpPr>
          <p:cNvPr id="619" name="Google Shape;619;p34"/>
          <p:cNvGrpSpPr/>
          <p:nvPr/>
        </p:nvGrpSpPr>
        <p:grpSpPr>
          <a:xfrm>
            <a:off x="1336856" y="4632830"/>
            <a:ext cx="7848514" cy="1319345"/>
            <a:chOff x="517868" y="2186042"/>
            <a:chExt cx="9137023" cy="1319345"/>
          </a:xfrm>
        </p:grpSpPr>
        <p:sp>
          <p:nvSpPr>
            <p:cNvPr id="620" name="Google Shape;620;p34"/>
            <p:cNvSpPr/>
            <p:nvPr/>
          </p:nvSpPr>
          <p:spPr>
            <a:xfrm>
              <a:off x="517868" y="2850422"/>
              <a:ext cx="1461281" cy="645537"/>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If</a:t>
              </a:r>
              <a:endParaRPr/>
            </a:p>
          </p:txBody>
        </p:sp>
        <p:sp>
          <p:nvSpPr>
            <p:cNvPr id="621" name="Google Shape;621;p34"/>
            <p:cNvSpPr/>
            <p:nvPr/>
          </p:nvSpPr>
          <p:spPr>
            <a:xfrm>
              <a:off x="517868" y="2204886"/>
              <a:ext cx="1461281"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IF</a:t>
              </a:r>
              <a:endParaRPr/>
            </a:p>
          </p:txBody>
        </p:sp>
        <p:sp>
          <p:nvSpPr>
            <p:cNvPr id="622" name="Google Shape;622;p34"/>
            <p:cNvSpPr/>
            <p:nvPr/>
          </p:nvSpPr>
          <p:spPr>
            <a:xfrm>
              <a:off x="4886258" y="2848732"/>
              <a:ext cx="1325253" cy="656655"/>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a:t>
              </a:r>
              <a:endParaRPr/>
            </a:p>
          </p:txBody>
        </p:sp>
        <p:sp>
          <p:nvSpPr>
            <p:cNvPr id="623" name="Google Shape;623;p34"/>
            <p:cNvSpPr/>
            <p:nvPr/>
          </p:nvSpPr>
          <p:spPr>
            <a:xfrm>
              <a:off x="4886258" y="2203196"/>
              <a:ext cx="1325253"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COMMA</a:t>
              </a:r>
              <a:endParaRPr/>
            </a:p>
          </p:txBody>
        </p:sp>
        <p:sp>
          <p:nvSpPr>
            <p:cNvPr id="624" name="Google Shape;624;p34"/>
            <p:cNvSpPr/>
            <p:nvPr/>
          </p:nvSpPr>
          <p:spPr>
            <a:xfrm>
              <a:off x="6211511" y="2838949"/>
              <a:ext cx="3443380" cy="656655"/>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it equals 15.</a:t>
              </a:r>
              <a:endParaRPr/>
            </a:p>
          </p:txBody>
        </p:sp>
        <p:sp>
          <p:nvSpPr>
            <p:cNvPr id="625" name="Google Shape;625;p34"/>
            <p:cNvSpPr/>
            <p:nvPr/>
          </p:nvSpPr>
          <p:spPr>
            <a:xfrm>
              <a:off x="6211511" y="2186042"/>
              <a:ext cx="3443380" cy="66269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RESULT</a:t>
              </a:r>
              <a:endParaRPr/>
            </a:p>
            <a:p>
              <a:pPr indent="0" lvl="0" marL="0" marR="0" rtl="0" algn="ctr">
                <a:spcBef>
                  <a:spcPts val="0"/>
                </a:spcBef>
                <a:spcAft>
                  <a:spcPts val="0"/>
                </a:spcAft>
                <a:buNone/>
              </a:pPr>
              <a:r>
                <a:rPr b="1" lang="en-US" sz="1800">
                  <a:solidFill>
                    <a:schemeClr val="lt1"/>
                  </a:solidFill>
                  <a:latin typeface="Cambria"/>
                  <a:ea typeface="Cambria"/>
                  <a:cs typeface="Cambria"/>
                  <a:sym typeface="Cambria"/>
                </a:rPr>
                <a:t>(Simple Present)</a:t>
              </a:r>
              <a:endParaRPr/>
            </a:p>
          </p:txBody>
        </p:sp>
        <p:sp>
          <p:nvSpPr>
            <p:cNvPr id="626" name="Google Shape;626;p34"/>
            <p:cNvSpPr/>
            <p:nvPr/>
          </p:nvSpPr>
          <p:spPr>
            <a:xfrm>
              <a:off x="1991125" y="2854291"/>
              <a:ext cx="2906255" cy="645538"/>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you multiply 3 by 5</a:t>
              </a:r>
              <a:endParaRPr/>
            </a:p>
          </p:txBody>
        </p:sp>
        <p:sp>
          <p:nvSpPr>
            <p:cNvPr id="627" name="Google Shape;627;p34"/>
            <p:cNvSpPr/>
            <p:nvPr/>
          </p:nvSpPr>
          <p:spPr>
            <a:xfrm>
              <a:off x="1991125" y="2208754"/>
              <a:ext cx="2906255"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ACTION</a:t>
              </a:r>
              <a:endParaRPr/>
            </a:p>
            <a:p>
              <a:pPr indent="0" lvl="0" marL="0" marR="0" rtl="0" algn="ctr">
                <a:spcBef>
                  <a:spcPts val="0"/>
                </a:spcBef>
                <a:spcAft>
                  <a:spcPts val="0"/>
                </a:spcAft>
                <a:buNone/>
              </a:pPr>
              <a:r>
                <a:rPr b="1" lang="en-US" sz="1800">
                  <a:solidFill>
                    <a:schemeClr val="lt1"/>
                  </a:solidFill>
                  <a:latin typeface="Cambria"/>
                  <a:ea typeface="Cambria"/>
                  <a:cs typeface="Cambria"/>
                  <a:sym typeface="Cambria"/>
                </a:rPr>
                <a:t>(Simple Present)</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3"/>
                                        </p:tgtEl>
                                        <p:attrNameLst>
                                          <p:attrName>style.visibility</p:attrName>
                                        </p:attrNameLst>
                                      </p:cBhvr>
                                      <p:to>
                                        <p:strVal val="visible"/>
                                      </p:to>
                                    </p:set>
                                    <p:animEffect filter="fade" transition="in">
                                      <p:cBhvr>
                                        <p:cTn dur="200"/>
                                        <p:tgtEl>
                                          <p:spTgt spid="61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6"/>
                                        </p:tgtEl>
                                        <p:attrNameLst>
                                          <p:attrName>style.visibility</p:attrName>
                                        </p:attrNameLst>
                                      </p:cBhvr>
                                      <p:to>
                                        <p:strVal val="visible"/>
                                      </p:to>
                                    </p:set>
                                    <p:animEffect filter="fade" transition="in">
                                      <p:cBhvr>
                                        <p:cTn dur="200"/>
                                        <p:tgtEl>
                                          <p:spTgt spid="6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5"/>
                                        </p:tgtEl>
                                        <p:attrNameLst>
                                          <p:attrName>style.visibility</p:attrName>
                                        </p:attrNameLst>
                                      </p:cBhvr>
                                      <p:to>
                                        <p:strVal val="visible"/>
                                      </p:to>
                                    </p:set>
                                    <p:animEffect filter="fade" transition="in">
                                      <p:cBhvr>
                                        <p:cTn dur="200"/>
                                        <p:tgtEl>
                                          <p:spTgt spid="61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4"/>
                                        </p:tgtEl>
                                        <p:attrNameLst>
                                          <p:attrName>style.visibility</p:attrName>
                                        </p:attrNameLst>
                                      </p:cBhvr>
                                      <p:to>
                                        <p:strVal val="visible"/>
                                      </p:to>
                                    </p:set>
                                    <p:animEffect filter="fade" transition="in">
                                      <p:cBhvr>
                                        <p:cTn dur="200"/>
                                        <p:tgtEl>
                                          <p:spTgt spid="61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31" name="Shape 631"/>
        <p:cNvGrpSpPr/>
        <p:nvPr/>
      </p:nvGrpSpPr>
      <p:grpSpPr>
        <a:xfrm>
          <a:off x="0" y="0"/>
          <a:ext cx="0" cy="0"/>
          <a:chOff x="0" y="0"/>
          <a:chExt cx="0" cy="0"/>
        </a:xfrm>
      </p:grpSpPr>
      <p:sp>
        <p:nvSpPr>
          <p:cNvPr id="632" name="Google Shape;632;p3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33" name="Google Shape;633;p35"/>
          <p:cNvSpPr txBox="1"/>
          <p:nvPr>
            <p:ph type="title"/>
          </p:nvPr>
        </p:nvSpPr>
        <p:spPr>
          <a:xfrm>
            <a:off x="7433186" y="205066"/>
            <a:ext cx="3908323" cy="771564"/>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If Conditionals</a:t>
            </a:r>
            <a:endParaRPr/>
          </a:p>
        </p:txBody>
      </p:sp>
      <p:sp>
        <p:nvSpPr>
          <p:cNvPr id="634" name="Google Shape;634;p3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35" name="Google Shape;635;p35"/>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36" name="Google Shape;636;p35"/>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37" name="Google Shape;637;p35"/>
          <p:cNvSpPr/>
          <p:nvPr/>
        </p:nvSpPr>
        <p:spPr>
          <a:xfrm>
            <a:off x="2370265" y="2549618"/>
            <a:ext cx="6302266" cy="62596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rgbClr val="FFFF00"/>
                </a:solidFill>
                <a:latin typeface="Arial"/>
                <a:ea typeface="Arial"/>
                <a:cs typeface="Arial"/>
                <a:sym typeface="Arial"/>
              </a:rPr>
              <a:t>If you study harder</a:t>
            </a:r>
            <a:r>
              <a:rPr lang="en-US" sz="2100">
                <a:solidFill>
                  <a:schemeClr val="lt1"/>
                </a:solidFill>
                <a:latin typeface="Arial"/>
                <a:ea typeface="Arial"/>
                <a:cs typeface="Arial"/>
                <a:sym typeface="Arial"/>
              </a:rPr>
              <a:t>, </a:t>
            </a:r>
            <a:r>
              <a:rPr b="1" lang="en-US" sz="2100">
                <a:solidFill>
                  <a:schemeClr val="lt2"/>
                </a:solidFill>
                <a:latin typeface="Arial"/>
                <a:ea typeface="Arial"/>
                <a:cs typeface="Arial"/>
                <a:sym typeface="Arial"/>
              </a:rPr>
              <a:t>you will improve your GPA.</a:t>
            </a:r>
            <a:endParaRPr/>
          </a:p>
        </p:txBody>
      </p:sp>
      <p:sp>
        <p:nvSpPr>
          <p:cNvPr id="638" name="Google Shape;638;p35"/>
          <p:cNvSpPr/>
          <p:nvPr/>
        </p:nvSpPr>
        <p:spPr>
          <a:xfrm rot="-5400000">
            <a:off x="3905184" y="2065062"/>
            <a:ext cx="72198" cy="1981909"/>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639" name="Google Shape;639;p35"/>
          <p:cNvSpPr txBox="1"/>
          <p:nvPr/>
        </p:nvSpPr>
        <p:spPr>
          <a:xfrm>
            <a:off x="583181" y="1365661"/>
            <a:ext cx="10635152" cy="1061829"/>
          </a:xfrm>
          <a:prstGeom prst="rect">
            <a:avLst/>
          </a:prstGeom>
          <a:noFill/>
          <a:ln>
            <a:noFill/>
          </a:ln>
        </p:spPr>
        <p:txBody>
          <a:bodyPr anchorCtr="0" anchor="t" bIns="45700" lIns="91425" spcFirstLastPara="1" rIns="91425" wrap="square" tIns="45700">
            <a:spAutoFit/>
          </a:bodyPr>
          <a:lstStyle/>
          <a:p>
            <a:pPr indent="-457200" lvl="0" marL="457200" marR="0" rtl="0" algn="l">
              <a:spcBef>
                <a:spcPts val="0"/>
              </a:spcBef>
              <a:spcAft>
                <a:spcPts val="0"/>
              </a:spcAft>
              <a:buClr>
                <a:schemeClr val="dk1"/>
              </a:buClr>
              <a:buSzPts val="2100"/>
              <a:buFont typeface="Play"/>
              <a:buAutoNum type="arabicPeriod" startAt="2"/>
            </a:pPr>
            <a:r>
              <a:rPr b="1" lang="en-US" sz="2100">
                <a:solidFill>
                  <a:schemeClr val="dk1"/>
                </a:solidFill>
                <a:latin typeface="Arial"/>
                <a:ea typeface="Arial"/>
                <a:cs typeface="Arial"/>
                <a:sym typeface="Arial"/>
              </a:rPr>
              <a:t>First Conditional</a:t>
            </a:r>
            <a:endParaRPr/>
          </a:p>
          <a:p>
            <a:pPr indent="0" lvl="0" marL="452438" marR="0" rtl="0" algn="l">
              <a:spcBef>
                <a:spcPts val="0"/>
              </a:spcBef>
              <a:spcAft>
                <a:spcPts val="0"/>
              </a:spcAft>
              <a:buClr>
                <a:schemeClr val="dk1"/>
              </a:buClr>
              <a:buSzPts val="2100"/>
              <a:buFont typeface="Arial"/>
              <a:buNone/>
            </a:pPr>
            <a:r>
              <a:rPr lang="en-US" sz="2100">
                <a:solidFill>
                  <a:schemeClr val="dk1"/>
                </a:solidFill>
                <a:latin typeface="Arial"/>
                <a:ea typeface="Arial"/>
                <a:cs typeface="Arial"/>
                <a:sym typeface="Arial"/>
              </a:rPr>
              <a:t>The first conditional, also called the “</a:t>
            </a:r>
            <a:r>
              <a:rPr i="1" lang="en-US" sz="2100">
                <a:solidFill>
                  <a:schemeClr val="dk1"/>
                </a:solidFill>
                <a:latin typeface="Arial"/>
                <a:ea typeface="Arial"/>
                <a:cs typeface="Arial"/>
                <a:sym typeface="Arial"/>
              </a:rPr>
              <a:t>future real</a:t>
            </a:r>
            <a:r>
              <a:rPr lang="en-US" sz="2100">
                <a:solidFill>
                  <a:schemeClr val="dk1"/>
                </a:solidFill>
                <a:latin typeface="Arial"/>
                <a:ea typeface="Arial"/>
                <a:cs typeface="Arial"/>
                <a:sym typeface="Arial"/>
              </a:rPr>
              <a:t>” conditional, uses “</a:t>
            </a:r>
            <a:r>
              <a:rPr i="1" lang="en-US" sz="2100">
                <a:solidFill>
                  <a:schemeClr val="dk1"/>
                </a:solidFill>
                <a:latin typeface="Arial"/>
                <a:ea typeface="Arial"/>
                <a:cs typeface="Arial"/>
                <a:sym typeface="Arial"/>
              </a:rPr>
              <a:t>if</a:t>
            </a:r>
            <a:r>
              <a:rPr lang="en-US" sz="2100">
                <a:solidFill>
                  <a:schemeClr val="dk1"/>
                </a:solidFill>
                <a:latin typeface="Arial"/>
                <a:ea typeface="Arial"/>
                <a:cs typeface="Arial"/>
                <a:sym typeface="Arial"/>
              </a:rPr>
              <a:t>” to describe a realistic action that might lead to a future result. </a:t>
            </a:r>
            <a:endParaRPr/>
          </a:p>
        </p:txBody>
      </p:sp>
      <p:sp>
        <p:nvSpPr>
          <p:cNvPr id="640" name="Google Shape;640;p35"/>
          <p:cNvSpPr/>
          <p:nvPr/>
        </p:nvSpPr>
        <p:spPr>
          <a:xfrm>
            <a:off x="5072476" y="2610750"/>
            <a:ext cx="3507300" cy="523200"/>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41" name="Google Shape;641;p35"/>
          <p:cNvSpPr/>
          <p:nvPr/>
        </p:nvSpPr>
        <p:spPr>
          <a:xfrm flipH="1" rot="-9155359">
            <a:off x="5702807" y="2326941"/>
            <a:ext cx="1902085" cy="892999"/>
          </a:xfrm>
          <a:prstGeom prst="arc">
            <a:avLst>
              <a:gd fmla="val 17185664" name="adj1"/>
              <a:gd fmla="val 20269471"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42" name="Google Shape;642;p35"/>
          <p:cNvSpPr txBox="1"/>
          <p:nvPr/>
        </p:nvSpPr>
        <p:spPr>
          <a:xfrm>
            <a:off x="7135720" y="3237418"/>
            <a:ext cx="363254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result in </a:t>
            </a:r>
            <a:r>
              <a:rPr b="1" i="1" lang="en-US" sz="2000">
                <a:solidFill>
                  <a:schemeClr val="dk1"/>
                </a:solidFill>
                <a:latin typeface="Arial"/>
                <a:ea typeface="Arial"/>
                <a:cs typeface="Arial"/>
                <a:sym typeface="Arial"/>
              </a:rPr>
              <a:t>future tense with ‘will’</a:t>
            </a:r>
            <a:endParaRPr sz="2000">
              <a:solidFill>
                <a:schemeClr val="dk1"/>
              </a:solidFill>
              <a:latin typeface="Arial"/>
              <a:ea typeface="Arial"/>
              <a:cs typeface="Arial"/>
              <a:sym typeface="Arial"/>
            </a:endParaRPr>
          </a:p>
        </p:txBody>
      </p:sp>
      <p:sp>
        <p:nvSpPr>
          <p:cNvPr id="643" name="Google Shape;643;p35"/>
          <p:cNvSpPr/>
          <p:nvPr/>
        </p:nvSpPr>
        <p:spPr>
          <a:xfrm flipH="1" rot="-9972921">
            <a:off x="2835179" y="2268727"/>
            <a:ext cx="1756387" cy="1217953"/>
          </a:xfrm>
          <a:prstGeom prst="arc">
            <a:avLst>
              <a:gd fmla="val 17185664" name="adj1"/>
              <a:gd fmla="val 21157375"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44" name="Google Shape;644;p35"/>
          <p:cNvSpPr txBox="1"/>
          <p:nvPr/>
        </p:nvSpPr>
        <p:spPr>
          <a:xfrm>
            <a:off x="962400" y="3297275"/>
            <a:ext cx="28572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condition </a:t>
            </a:r>
            <a:r>
              <a:rPr b="1" i="1" lang="en-US" sz="2000">
                <a:solidFill>
                  <a:schemeClr val="dk1"/>
                </a:solidFill>
                <a:latin typeface="Arial"/>
                <a:ea typeface="Arial"/>
                <a:cs typeface="Arial"/>
                <a:sym typeface="Arial"/>
              </a:rPr>
              <a:t>in simple present tense</a:t>
            </a:r>
            <a:endParaRPr/>
          </a:p>
        </p:txBody>
      </p:sp>
      <p:grpSp>
        <p:nvGrpSpPr>
          <p:cNvPr id="645" name="Google Shape;645;p35"/>
          <p:cNvGrpSpPr/>
          <p:nvPr/>
        </p:nvGrpSpPr>
        <p:grpSpPr>
          <a:xfrm>
            <a:off x="1148304" y="4395149"/>
            <a:ext cx="7848514" cy="1315477"/>
            <a:chOff x="517868" y="2186042"/>
            <a:chExt cx="9137023" cy="1315477"/>
          </a:xfrm>
        </p:grpSpPr>
        <p:sp>
          <p:nvSpPr>
            <p:cNvPr id="646" name="Google Shape;646;p35"/>
            <p:cNvSpPr/>
            <p:nvPr/>
          </p:nvSpPr>
          <p:spPr>
            <a:xfrm>
              <a:off x="517868" y="2850422"/>
              <a:ext cx="1101167" cy="645537"/>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If</a:t>
              </a:r>
              <a:endParaRPr/>
            </a:p>
          </p:txBody>
        </p:sp>
        <p:sp>
          <p:nvSpPr>
            <p:cNvPr id="647" name="Google Shape;647;p35"/>
            <p:cNvSpPr/>
            <p:nvPr/>
          </p:nvSpPr>
          <p:spPr>
            <a:xfrm>
              <a:off x="517868" y="2204886"/>
              <a:ext cx="1101167"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IF</a:t>
              </a:r>
              <a:endParaRPr/>
            </a:p>
          </p:txBody>
        </p:sp>
        <p:sp>
          <p:nvSpPr>
            <p:cNvPr id="648" name="Google Shape;648;p35"/>
            <p:cNvSpPr/>
            <p:nvPr/>
          </p:nvSpPr>
          <p:spPr>
            <a:xfrm>
              <a:off x="4503667" y="2844864"/>
              <a:ext cx="1325253" cy="656655"/>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a:t>
              </a:r>
              <a:endParaRPr/>
            </a:p>
          </p:txBody>
        </p:sp>
        <p:sp>
          <p:nvSpPr>
            <p:cNvPr id="649" name="Google Shape;649;p35"/>
            <p:cNvSpPr/>
            <p:nvPr/>
          </p:nvSpPr>
          <p:spPr>
            <a:xfrm>
              <a:off x="4503667" y="2199328"/>
              <a:ext cx="1325253"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COMMA</a:t>
              </a:r>
              <a:endParaRPr/>
            </a:p>
          </p:txBody>
        </p:sp>
        <p:sp>
          <p:nvSpPr>
            <p:cNvPr id="650" name="Google Shape;650;p35"/>
            <p:cNvSpPr/>
            <p:nvPr/>
          </p:nvSpPr>
          <p:spPr>
            <a:xfrm>
              <a:off x="5828920" y="2838949"/>
              <a:ext cx="3825971" cy="656655"/>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you will improve your GPA.</a:t>
              </a:r>
              <a:endParaRPr/>
            </a:p>
          </p:txBody>
        </p:sp>
        <p:sp>
          <p:nvSpPr>
            <p:cNvPr id="651" name="Google Shape;651;p35"/>
            <p:cNvSpPr/>
            <p:nvPr/>
          </p:nvSpPr>
          <p:spPr>
            <a:xfrm>
              <a:off x="5828920" y="2186042"/>
              <a:ext cx="3825971" cy="66269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RESULT</a:t>
              </a:r>
              <a:endParaRPr/>
            </a:p>
            <a:p>
              <a:pPr indent="0" lvl="0" marL="0" marR="0" rtl="0" algn="ctr">
                <a:spcBef>
                  <a:spcPts val="0"/>
                </a:spcBef>
                <a:spcAft>
                  <a:spcPts val="0"/>
                </a:spcAft>
                <a:buNone/>
              </a:pPr>
              <a:r>
                <a:rPr b="1" lang="en-US" sz="1800">
                  <a:solidFill>
                    <a:schemeClr val="lt1"/>
                  </a:solidFill>
                  <a:latin typeface="Cambria"/>
                  <a:ea typeface="Cambria"/>
                  <a:cs typeface="Cambria"/>
                  <a:sym typeface="Cambria"/>
                </a:rPr>
                <a:t>(Future with ‘will’)</a:t>
              </a:r>
              <a:endParaRPr/>
            </a:p>
          </p:txBody>
        </p:sp>
        <p:sp>
          <p:nvSpPr>
            <p:cNvPr id="652" name="Google Shape;652;p35"/>
            <p:cNvSpPr/>
            <p:nvPr/>
          </p:nvSpPr>
          <p:spPr>
            <a:xfrm>
              <a:off x="1608533" y="2850423"/>
              <a:ext cx="2906255" cy="645538"/>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you study harder</a:t>
              </a:r>
              <a:endParaRPr/>
            </a:p>
          </p:txBody>
        </p:sp>
        <p:sp>
          <p:nvSpPr>
            <p:cNvPr id="653" name="Google Shape;653;p35"/>
            <p:cNvSpPr/>
            <p:nvPr/>
          </p:nvSpPr>
          <p:spPr>
            <a:xfrm>
              <a:off x="1608533" y="2204886"/>
              <a:ext cx="2906255"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ACTION</a:t>
              </a:r>
              <a:endParaRPr/>
            </a:p>
            <a:p>
              <a:pPr indent="0" lvl="0" marL="0" marR="0" rtl="0" algn="ctr">
                <a:spcBef>
                  <a:spcPts val="0"/>
                </a:spcBef>
                <a:spcAft>
                  <a:spcPts val="0"/>
                </a:spcAft>
                <a:buNone/>
              </a:pPr>
              <a:r>
                <a:rPr b="1" lang="en-US" sz="1800">
                  <a:solidFill>
                    <a:schemeClr val="lt1"/>
                  </a:solidFill>
                  <a:latin typeface="Cambria"/>
                  <a:ea typeface="Cambria"/>
                  <a:cs typeface="Cambria"/>
                  <a:sym typeface="Cambria"/>
                </a:rPr>
                <a:t>(Simple Present)</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3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38"/>
                                        </p:tgtEl>
                                        <p:attrNameLst>
                                          <p:attrName>style.visibility</p:attrName>
                                        </p:attrNameLst>
                                      </p:cBhvr>
                                      <p:to>
                                        <p:strVal val="visible"/>
                                      </p:to>
                                    </p:set>
                                    <p:animEffect filter="fade" transition="in">
                                      <p:cBhvr>
                                        <p:cTn dur="200"/>
                                        <p:tgtEl>
                                          <p:spTgt spid="6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0"/>
                                        </p:tgtEl>
                                        <p:attrNameLst>
                                          <p:attrName>style.visibility</p:attrName>
                                        </p:attrNameLst>
                                      </p:cBhvr>
                                      <p:to>
                                        <p:strVal val="visible"/>
                                      </p:to>
                                    </p:set>
                                    <p:animEffect filter="fade" transition="in">
                                      <p:cBhvr>
                                        <p:cTn dur="200"/>
                                        <p:tgtEl>
                                          <p:spTgt spid="6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1"/>
                                        </p:tgtEl>
                                        <p:attrNameLst>
                                          <p:attrName>style.visibility</p:attrName>
                                        </p:attrNameLst>
                                      </p:cBhvr>
                                      <p:to>
                                        <p:strVal val="visible"/>
                                      </p:to>
                                    </p:set>
                                    <p:animEffect filter="fade" transition="in">
                                      <p:cBhvr>
                                        <p:cTn dur="200"/>
                                        <p:tgtEl>
                                          <p:spTgt spid="6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3"/>
                                        </p:tgtEl>
                                        <p:attrNameLst>
                                          <p:attrName>style.visibility</p:attrName>
                                        </p:attrNameLst>
                                      </p:cBhvr>
                                      <p:to>
                                        <p:strVal val="visible"/>
                                      </p:to>
                                    </p:set>
                                    <p:animEffect filter="fade" transition="in">
                                      <p:cBhvr>
                                        <p:cTn dur="200"/>
                                        <p:tgtEl>
                                          <p:spTgt spid="64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4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7" name="Shape 657"/>
        <p:cNvGrpSpPr/>
        <p:nvPr/>
      </p:nvGrpSpPr>
      <p:grpSpPr>
        <a:xfrm>
          <a:off x="0" y="0"/>
          <a:ext cx="0" cy="0"/>
          <a:chOff x="0" y="0"/>
          <a:chExt cx="0" cy="0"/>
        </a:xfrm>
      </p:grpSpPr>
      <p:sp>
        <p:nvSpPr>
          <p:cNvPr id="658" name="Google Shape;658;p36"/>
          <p:cNvSpPr txBox="1"/>
          <p:nvPr>
            <p:ph type="title"/>
          </p:nvPr>
        </p:nvSpPr>
        <p:spPr>
          <a:xfrm>
            <a:off x="7433186" y="205066"/>
            <a:ext cx="3908323" cy="771564"/>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If Conditionals</a:t>
            </a:r>
            <a:endParaRPr/>
          </a:p>
        </p:txBody>
      </p:sp>
      <p:sp>
        <p:nvSpPr>
          <p:cNvPr id="659" name="Google Shape;659;p36"/>
          <p:cNvSpPr txBox="1"/>
          <p:nvPr>
            <p:ph idx="1" type="body"/>
          </p:nvPr>
        </p:nvSpPr>
        <p:spPr>
          <a:xfrm>
            <a:off x="565150" y="1205591"/>
            <a:ext cx="10776359" cy="1008373"/>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lnSpc>
                <a:spcPct val="100000"/>
              </a:lnSpc>
              <a:spcBef>
                <a:spcPts val="0"/>
              </a:spcBef>
              <a:spcAft>
                <a:spcPts val="0"/>
              </a:spcAft>
              <a:buClr>
                <a:schemeClr val="dk1"/>
              </a:buClr>
              <a:buSzPts val="2100"/>
              <a:buFont typeface="Play"/>
              <a:buAutoNum type="arabicPeriod" startAt="3"/>
            </a:pPr>
            <a:r>
              <a:rPr b="1" lang="en-US" sz="2100"/>
              <a:t>Second Conditional</a:t>
            </a:r>
            <a:endParaRPr/>
          </a:p>
          <a:p>
            <a:pPr indent="0" lvl="0" marL="363538" rtl="0" algn="just">
              <a:lnSpc>
                <a:spcPct val="100000"/>
              </a:lnSpc>
              <a:spcBef>
                <a:spcPts val="0"/>
              </a:spcBef>
              <a:spcAft>
                <a:spcPts val="0"/>
              </a:spcAft>
              <a:buClr>
                <a:schemeClr val="dk1"/>
              </a:buClr>
              <a:buSzPts val="2100"/>
              <a:buNone/>
            </a:pPr>
            <a:r>
              <a:rPr lang="en-US" sz="2100"/>
              <a:t>The second conditional, also called the “</a:t>
            </a:r>
            <a:r>
              <a:rPr i="1" lang="en-US" sz="2100"/>
              <a:t>unreal</a:t>
            </a:r>
            <a:r>
              <a:rPr lang="en-US" sz="2100"/>
              <a:t>” conditional, uses </a:t>
            </a:r>
            <a:r>
              <a:rPr i="1" lang="en-US" sz="2100"/>
              <a:t>“if </a:t>
            </a:r>
            <a:r>
              <a:rPr lang="en-US" sz="2100"/>
              <a:t>” to describe an unlikely or unreal action or event. The described result is also very unlikely. </a:t>
            </a:r>
            <a:endParaRPr/>
          </a:p>
        </p:txBody>
      </p:sp>
      <p:sp>
        <p:nvSpPr>
          <p:cNvPr id="660" name="Google Shape;660;p36"/>
          <p:cNvSpPr/>
          <p:nvPr/>
        </p:nvSpPr>
        <p:spPr>
          <a:xfrm>
            <a:off x="1907200" y="2375648"/>
            <a:ext cx="5049716" cy="487811"/>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rgbClr val="FFFF00"/>
                </a:solidFill>
                <a:latin typeface="Arial"/>
                <a:ea typeface="Arial"/>
                <a:cs typeface="Arial"/>
                <a:sym typeface="Arial"/>
              </a:rPr>
              <a:t>If I won lottery</a:t>
            </a:r>
            <a:r>
              <a:rPr lang="en-US" sz="2100">
                <a:solidFill>
                  <a:schemeClr val="lt1"/>
                </a:solidFill>
                <a:latin typeface="Arial"/>
                <a:ea typeface="Arial"/>
                <a:cs typeface="Arial"/>
                <a:sym typeface="Arial"/>
              </a:rPr>
              <a:t>, </a:t>
            </a:r>
            <a:r>
              <a:rPr b="1" lang="en-US" sz="2100">
                <a:solidFill>
                  <a:schemeClr val="lt2"/>
                </a:solidFill>
                <a:latin typeface="Arial"/>
                <a:ea typeface="Arial"/>
                <a:cs typeface="Arial"/>
                <a:sym typeface="Arial"/>
              </a:rPr>
              <a:t>I would leave my job.</a:t>
            </a:r>
            <a:endParaRPr/>
          </a:p>
        </p:txBody>
      </p:sp>
      <p:sp>
        <p:nvSpPr>
          <p:cNvPr id="661" name="Google Shape;661;p36"/>
          <p:cNvSpPr/>
          <p:nvPr/>
        </p:nvSpPr>
        <p:spPr>
          <a:xfrm rot="-5400000">
            <a:off x="3144382" y="1959758"/>
            <a:ext cx="66861" cy="1636951"/>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662" name="Google Shape;662;p36"/>
          <p:cNvSpPr/>
          <p:nvPr/>
        </p:nvSpPr>
        <p:spPr>
          <a:xfrm rot="-1091338">
            <a:off x="5806588" y="2564704"/>
            <a:ext cx="1789290" cy="892999"/>
          </a:xfrm>
          <a:prstGeom prst="arc">
            <a:avLst>
              <a:gd fmla="val 17185664" name="adj1"/>
              <a:gd fmla="val 2081113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63" name="Google Shape;663;p36"/>
          <p:cNvSpPr/>
          <p:nvPr/>
        </p:nvSpPr>
        <p:spPr>
          <a:xfrm>
            <a:off x="3996300" y="2397550"/>
            <a:ext cx="2639100" cy="444000"/>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64" name="Google Shape;664;p36"/>
          <p:cNvSpPr/>
          <p:nvPr/>
        </p:nvSpPr>
        <p:spPr>
          <a:xfrm flipH="1" rot="-9660692">
            <a:off x="1906356" y="1901415"/>
            <a:ext cx="1756370" cy="1217992"/>
          </a:xfrm>
          <a:prstGeom prst="arc">
            <a:avLst>
              <a:gd fmla="val 17185664" name="adj1"/>
              <a:gd fmla="val 21157375"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65" name="Google Shape;665;p36"/>
          <p:cNvSpPr txBox="1"/>
          <p:nvPr/>
        </p:nvSpPr>
        <p:spPr>
          <a:xfrm>
            <a:off x="1096337" y="3103492"/>
            <a:ext cx="3335721"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Unlikely event</a:t>
            </a:r>
            <a:endParaRPr/>
          </a:p>
          <a:p>
            <a:pPr indent="0" lvl="0" marL="0" marR="0" rtl="0" algn="l">
              <a:spcBef>
                <a:spcPts val="0"/>
              </a:spcBef>
              <a:spcAft>
                <a:spcPts val="0"/>
              </a:spcAft>
              <a:buNone/>
            </a:pPr>
            <a:r>
              <a:rPr b="1" i="1" lang="en-US" sz="2000">
                <a:solidFill>
                  <a:schemeClr val="dk1"/>
                </a:solidFill>
                <a:latin typeface="Arial"/>
                <a:ea typeface="Arial"/>
                <a:cs typeface="Arial"/>
                <a:sym typeface="Arial"/>
              </a:rPr>
              <a:t>in simple past tense </a:t>
            </a:r>
            <a:endParaRPr/>
          </a:p>
        </p:txBody>
      </p:sp>
      <p:sp>
        <p:nvSpPr>
          <p:cNvPr id="666" name="Google Shape;666;p36"/>
          <p:cNvSpPr txBox="1"/>
          <p:nvPr/>
        </p:nvSpPr>
        <p:spPr>
          <a:xfrm>
            <a:off x="7424389" y="2379940"/>
            <a:ext cx="4090139"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Unlikely result </a:t>
            </a:r>
            <a:r>
              <a:rPr b="1" i="1" lang="en-US" sz="2000">
                <a:solidFill>
                  <a:schemeClr val="dk1"/>
                </a:solidFill>
                <a:latin typeface="Arial"/>
                <a:ea typeface="Arial"/>
                <a:cs typeface="Arial"/>
                <a:sym typeface="Arial"/>
              </a:rPr>
              <a:t>with ‘would’/ ‘could’ + base form</a:t>
            </a:r>
            <a:endParaRPr sz="2000">
              <a:solidFill>
                <a:schemeClr val="dk1"/>
              </a:solidFill>
              <a:latin typeface="Arial"/>
              <a:ea typeface="Arial"/>
              <a:cs typeface="Arial"/>
              <a:sym typeface="Arial"/>
            </a:endParaRPr>
          </a:p>
        </p:txBody>
      </p:sp>
      <p:grpSp>
        <p:nvGrpSpPr>
          <p:cNvPr id="667" name="Google Shape;667;p36"/>
          <p:cNvGrpSpPr/>
          <p:nvPr/>
        </p:nvGrpSpPr>
        <p:grpSpPr>
          <a:xfrm>
            <a:off x="1148303" y="4395149"/>
            <a:ext cx="8699081" cy="1315477"/>
            <a:chOff x="517868" y="2186042"/>
            <a:chExt cx="9137023" cy="1315477"/>
          </a:xfrm>
        </p:grpSpPr>
        <p:sp>
          <p:nvSpPr>
            <p:cNvPr id="668" name="Google Shape;668;p36"/>
            <p:cNvSpPr/>
            <p:nvPr/>
          </p:nvSpPr>
          <p:spPr>
            <a:xfrm>
              <a:off x="517868" y="2850422"/>
              <a:ext cx="1101167" cy="645537"/>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If</a:t>
              </a:r>
              <a:endParaRPr/>
            </a:p>
          </p:txBody>
        </p:sp>
        <p:sp>
          <p:nvSpPr>
            <p:cNvPr id="669" name="Google Shape;669;p36"/>
            <p:cNvSpPr/>
            <p:nvPr/>
          </p:nvSpPr>
          <p:spPr>
            <a:xfrm>
              <a:off x="517868" y="2204886"/>
              <a:ext cx="1101167"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IF</a:t>
              </a:r>
              <a:endParaRPr/>
            </a:p>
          </p:txBody>
        </p:sp>
        <p:sp>
          <p:nvSpPr>
            <p:cNvPr id="670" name="Google Shape;670;p36"/>
            <p:cNvSpPr/>
            <p:nvPr/>
          </p:nvSpPr>
          <p:spPr>
            <a:xfrm>
              <a:off x="4503667" y="2844864"/>
              <a:ext cx="1325253" cy="656655"/>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a:t>
              </a:r>
              <a:endParaRPr/>
            </a:p>
          </p:txBody>
        </p:sp>
        <p:sp>
          <p:nvSpPr>
            <p:cNvPr id="671" name="Google Shape;671;p36"/>
            <p:cNvSpPr/>
            <p:nvPr/>
          </p:nvSpPr>
          <p:spPr>
            <a:xfrm>
              <a:off x="4503667" y="2199328"/>
              <a:ext cx="1325253"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COMMA</a:t>
              </a:r>
              <a:endParaRPr/>
            </a:p>
          </p:txBody>
        </p:sp>
        <p:sp>
          <p:nvSpPr>
            <p:cNvPr id="672" name="Google Shape;672;p36"/>
            <p:cNvSpPr/>
            <p:nvPr/>
          </p:nvSpPr>
          <p:spPr>
            <a:xfrm>
              <a:off x="5828920" y="2838949"/>
              <a:ext cx="3825971" cy="656655"/>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would leave my job.</a:t>
              </a:r>
              <a:endParaRPr/>
            </a:p>
          </p:txBody>
        </p:sp>
        <p:sp>
          <p:nvSpPr>
            <p:cNvPr id="673" name="Google Shape;673;p36"/>
            <p:cNvSpPr/>
            <p:nvPr/>
          </p:nvSpPr>
          <p:spPr>
            <a:xfrm>
              <a:off x="5828920" y="2186042"/>
              <a:ext cx="3825971" cy="66269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RESULT</a:t>
              </a:r>
              <a:endParaRPr/>
            </a:p>
            <a:p>
              <a:pPr indent="0" lvl="0" marL="0" marR="0" rtl="0" algn="ctr">
                <a:spcBef>
                  <a:spcPts val="0"/>
                </a:spcBef>
                <a:spcAft>
                  <a:spcPts val="0"/>
                </a:spcAft>
                <a:buNone/>
              </a:pPr>
              <a:r>
                <a:rPr b="1" lang="en-US" sz="1800">
                  <a:solidFill>
                    <a:schemeClr val="lt1"/>
                  </a:solidFill>
                  <a:latin typeface="Cambria"/>
                  <a:ea typeface="Cambria"/>
                  <a:cs typeface="Cambria"/>
                  <a:sym typeface="Cambria"/>
                </a:rPr>
                <a:t>(‘would/ could’ + base form’)</a:t>
              </a:r>
              <a:endParaRPr/>
            </a:p>
          </p:txBody>
        </p:sp>
        <p:sp>
          <p:nvSpPr>
            <p:cNvPr id="674" name="Google Shape;674;p36"/>
            <p:cNvSpPr/>
            <p:nvPr/>
          </p:nvSpPr>
          <p:spPr>
            <a:xfrm>
              <a:off x="1608533" y="2850423"/>
              <a:ext cx="2906255" cy="645538"/>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won lottery</a:t>
              </a:r>
              <a:endParaRPr/>
            </a:p>
          </p:txBody>
        </p:sp>
        <p:sp>
          <p:nvSpPr>
            <p:cNvPr id="675" name="Google Shape;675;p36"/>
            <p:cNvSpPr/>
            <p:nvPr/>
          </p:nvSpPr>
          <p:spPr>
            <a:xfrm>
              <a:off x="1608533" y="2204886"/>
              <a:ext cx="2906255" cy="64553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1800">
                  <a:solidFill>
                    <a:schemeClr val="lt1"/>
                  </a:solidFill>
                  <a:latin typeface="Cambria"/>
                  <a:ea typeface="Cambria"/>
                  <a:cs typeface="Cambria"/>
                  <a:sym typeface="Cambria"/>
                </a:rPr>
                <a:t>ACTION</a:t>
              </a:r>
              <a:endParaRPr/>
            </a:p>
            <a:p>
              <a:pPr indent="0" lvl="0" marL="0" marR="0" rtl="0" algn="ctr">
                <a:spcBef>
                  <a:spcPts val="0"/>
                </a:spcBef>
                <a:spcAft>
                  <a:spcPts val="0"/>
                </a:spcAft>
                <a:buNone/>
              </a:pPr>
              <a:r>
                <a:rPr b="1" lang="en-US" sz="1800">
                  <a:solidFill>
                    <a:schemeClr val="lt1"/>
                  </a:solidFill>
                  <a:latin typeface="Cambria"/>
                  <a:ea typeface="Cambria"/>
                  <a:cs typeface="Cambria"/>
                  <a:sym typeface="Cambria"/>
                </a:rPr>
                <a:t>(Simple Past)</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6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1"/>
                                        </p:tgtEl>
                                        <p:attrNameLst>
                                          <p:attrName>style.visibility</p:attrName>
                                        </p:attrNameLst>
                                      </p:cBhvr>
                                      <p:to>
                                        <p:strVal val="visible"/>
                                      </p:to>
                                    </p:set>
                                    <p:animEffect filter="fade" transition="in">
                                      <p:cBhvr>
                                        <p:cTn dur="200"/>
                                        <p:tgtEl>
                                          <p:spTgt spid="66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65"/>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4"/>
                                        </p:tgtEl>
                                        <p:attrNameLst>
                                          <p:attrName>style.visibility</p:attrName>
                                        </p:attrNameLst>
                                      </p:cBhvr>
                                      <p:to>
                                        <p:strVal val="visible"/>
                                      </p:to>
                                    </p:set>
                                    <p:animEffect filter="fade" transition="in">
                                      <p:cBhvr>
                                        <p:cTn dur="200"/>
                                        <p:tgtEl>
                                          <p:spTgt spid="66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3"/>
                                        </p:tgtEl>
                                        <p:attrNameLst>
                                          <p:attrName>style.visibility</p:attrName>
                                        </p:attrNameLst>
                                      </p:cBhvr>
                                      <p:to>
                                        <p:strVal val="visible"/>
                                      </p:to>
                                    </p:set>
                                    <p:animEffect filter="fade" transition="in">
                                      <p:cBhvr>
                                        <p:cTn dur="200"/>
                                        <p:tgtEl>
                                          <p:spTgt spid="66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62"/>
                                        </p:tgtEl>
                                        <p:attrNameLst>
                                          <p:attrName>style.visibility</p:attrName>
                                        </p:attrNameLst>
                                      </p:cBhvr>
                                      <p:to>
                                        <p:strVal val="visible"/>
                                      </p:to>
                                    </p:set>
                                    <p:animEffect filter="fade" transition="in">
                                      <p:cBhvr>
                                        <p:cTn dur="200"/>
                                        <p:tgtEl>
                                          <p:spTgt spid="66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6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67"/>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9" name="Shape 679"/>
        <p:cNvGrpSpPr/>
        <p:nvPr/>
      </p:nvGrpSpPr>
      <p:grpSpPr>
        <a:xfrm>
          <a:off x="0" y="0"/>
          <a:ext cx="0" cy="0"/>
          <a:chOff x="0" y="0"/>
          <a:chExt cx="0" cy="0"/>
        </a:xfrm>
      </p:grpSpPr>
      <p:sp>
        <p:nvSpPr>
          <p:cNvPr id="680" name="Google Shape;680;p37"/>
          <p:cNvSpPr txBox="1"/>
          <p:nvPr>
            <p:ph type="title"/>
          </p:nvPr>
        </p:nvSpPr>
        <p:spPr>
          <a:xfrm>
            <a:off x="7454957" y="197939"/>
            <a:ext cx="3908323" cy="771564"/>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If Conditionals</a:t>
            </a:r>
            <a:endParaRPr/>
          </a:p>
        </p:txBody>
      </p:sp>
      <p:sp>
        <p:nvSpPr>
          <p:cNvPr id="681" name="Google Shape;681;p37"/>
          <p:cNvSpPr/>
          <p:nvPr/>
        </p:nvSpPr>
        <p:spPr>
          <a:xfrm>
            <a:off x="1652750" y="2676650"/>
            <a:ext cx="8073000" cy="61770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100">
                <a:solidFill>
                  <a:srgbClr val="FFFF00"/>
                </a:solidFill>
                <a:latin typeface="Arial"/>
                <a:ea typeface="Arial"/>
                <a:cs typeface="Arial"/>
                <a:sym typeface="Arial"/>
              </a:rPr>
              <a:t>If I had studied harder</a:t>
            </a:r>
            <a:r>
              <a:rPr lang="en-US" sz="2100">
                <a:solidFill>
                  <a:schemeClr val="lt1"/>
                </a:solidFill>
                <a:latin typeface="Arial"/>
                <a:ea typeface="Arial"/>
                <a:cs typeface="Arial"/>
                <a:sym typeface="Arial"/>
              </a:rPr>
              <a:t>, </a:t>
            </a:r>
            <a:r>
              <a:rPr b="1" lang="en-US" sz="2100">
                <a:solidFill>
                  <a:schemeClr val="lt2"/>
                </a:solidFill>
                <a:latin typeface="Arial"/>
                <a:ea typeface="Arial"/>
                <a:cs typeface="Arial"/>
                <a:sym typeface="Arial"/>
              </a:rPr>
              <a:t>I would have had a higher GPA.</a:t>
            </a:r>
            <a:endParaRPr/>
          </a:p>
        </p:txBody>
      </p:sp>
      <p:sp>
        <p:nvSpPr>
          <p:cNvPr id="682" name="Google Shape;682;p37"/>
          <p:cNvSpPr/>
          <p:nvPr/>
        </p:nvSpPr>
        <p:spPr>
          <a:xfrm rot="-5400000">
            <a:off x="3727174" y="2035076"/>
            <a:ext cx="96900" cy="2344200"/>
          </a:xfrm>
          <a:prstGeom prst="leftBracket">
            <a:avLst>
              <a:gd fmla="val 8333" name="adj"/>
            </a:avLst>
          </a:prstGeom>
          <a:noFill/>
          <a:ln cap="flat" cmpd="sng" w="28575">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0000"/>
              </a:solidFill>
              <a:latin typeface="Arial"/>
              <a:ea typeface="Arial"/>
              <a:cs typeface="Arial"/>
              <a:sym typeface="Arial"/>
            </a:endParaRPr>
          </a:p>
        </p:txBody>
      </p:sp>
      <p:sp>
        <p:nvSpPr>
          <p:cNvPr id="683" name="Google Shape;683;p37"/>
          <p:cNvSpPr/>
          <p:nvPr/>
        </p:nvSpPr>
        <p:spPr>
          <a:xfrm rot="568">
            <a:off x="8440100" y="2969247"/>
            <a:ext cx="1816200" cy="1235700"/>
          </a:xfrm>
          <a:prstGeom prst="arc">
            <a:avLst>
              <a:gd fmla="val 17185664" name="adj1"/>
              <a:gd fmla="val 21152782"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84" name="Google Shape;684;p37"/>
          <p:cNvSpPr/>
          <p:nvPr/>
        </p:nvSpPr>
        <p:spPr>
          <a:xfrm>
            <a:off x="4981875" y="2654900"/>
            <a:ext cx="4393500" cy="617700"/>
          </a:xfrm>
          <a:prstGeom prst="ellipse">
            <a:avLst/>
          </a:prstGeom>
          <a:noFill/>
          <a:ln cap="flat" cmpd="sng" w="12700">
            <a:solidFill>
              <a:srgbClr val="FFFF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85" name="Google Shape;685;p37"/>
          <p:cNvSpPr/>
          <p:nvPr/>
        </p:nvSpPr>
        <p:spPr>
          <a:xfrm flipH="1" rot="-7065075">
            <a:off x="2985688" y="2266073"/>
            <a:ext cx="1756316" cy="1217932"/>
          </a:xfrm>
          <a:prstGeom prst="arc">
            <a:avLst>
              <a:gd fmla="val 17185664" name="adj1"/>
              <a:gd fmla="val 20013194"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
        <p:nvSpPr>
          <p:cNvPr id="686" name="Google Shape;686;p37"/>
          <p:cNvSpPr txBox="1"/>
          <p:nvPr/>
        </p:nvSpPr>
        <p:spPr>
          <a:xfrm>
            <a:off x="830125" y="3802475"/>
            <a:ext cx="5101800" cy="400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condition with </a:t>
            </a:r>
            <a:r>
              <a:rPr b="1" i="1" lang="en-US" sz="2000">
                <a:solidFill>
                  <a:schemeClr val="dk1"/>
                </a:solidFill>
                <a:latin typeface="Arial"/>
                <a:ea typeface="Arial"/>
                <a:cs typeface="Arial"/>
                <a:sym typeface="Arial"/>
              </a:rPr>
              <a:t>‘had’ + past participle</a:t>
            </a:r>
            <a:endParaRPr sz="2000">
              <a:solidFill>
                <a:schemeClr val="dk1"/>
              </a:solidFill>
              <a:latin typeface="Arial"/>
              <a:ea typeface="Arial"/>
              <a:cs typeface="Arial"/>
              <a:sym typeface="Arial"/>
            </a:endParaRPr>
          </a:p>
        </p:txBody>
      </p:sp>
      <p:sp>
        <p:nvSpPr>
          <p:cNvPr id="687" name="Google Shape;687;p37"/>
          <p:cNvSpPr txBox="1"/>
          <p:nvPr/>
        </p:nvSpPr>
        <p:spPr>
          <a:xfrm>
            <a:off x="6530050" y="3502479"/>
            <a:ext cx="5101800" cy="708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Arial"/>
                <a:ea typeface="Arial"/>
                <a:cs typeface="Arial"/>
                <a:sym typeface="Arial"/>
              </a:rPr>
              <a:t>The result </a:t>
            </a:r>
            <a:r>
              <a:rPr b="1" i="1" lang="en-US" sz="2000">
                <a:solidFill>
                  <a:schemeClr val="dk1"/>
                </a:solidFill>
                <a:latin typeface="Arial"/>
                <a:ea typeface="Arial"/>
                <a:cs typeface="Arial"/>
                <a:sym typeface="Arial"/>
              </a:rPr>
              <a:t>with ‘would/ could/ might have’ + past participle</a:t>
            </a:r>
            <a:endParaRPr/>
          </a:p>
        </p:txBody>
      </p:sp>
      <p:sp>
        <p:nvSpPr>
          <p:cNvPr id="688" name="Google Shape;688;p37"/>
          <p:cNvSpPr txBox="1"/>
          <p:nvPr/>
        </p:nvSpPr>
        <p:spPr>
          <a:xfrm>
            <a:off x="350637" y="1035397"/>
            <a:ext cx="11474218" cy="1708160"/>
          </a:xfrm>
          <a:prstGeom prst="rect">
            <a:avLst/>
          </a:prstGeom>
          <a:noFill/>
          <a:ln>
            <a:noFill/>
          </a:ln>
        </p:spPr>
        <p:txBody>
          <a:bodyPr anchorCtr="0" anchor="t" bIns="45700" lIns="91425" spcFirstLastPara="1" rIns="91425" wrap="square" tIns="45700">
            <a:spAutoFit/>
          </a:bodyPr>
          <a:lstStyle/>
          <a:p>
            <a:pPr indent="-342900" lvl="0" marL="342900" marR="0" rtl="0" algn="just">
              <a:spcBef>
                <a:spcPts val="0"/>
              </a:spcBef>
              <a:spcAft>
                <a:spcPts val="0"/>
              </a:spcAft>
              <a:buClr>
                <a:schemeClr val="dk1"/>
              </a:buClr>
              <a:buSzPts val="2100"/>
              <a:buFont typeface="Play"/>
              <a:buAutoNum type="arabicPeriod" startAt="4"/>
            </a:pPr>
            <a:r>
              <a:rPr b="1" lang="en-US" sz="2100">
                <a:solidFill>
                  <a:schemeClr val="dk1"/>
                </a:solidFill>
                <a:latin typeface="Arial"/>
                <a:ea typeface="Arial"/>
                <a:cs typeface="Arial"/>
                <a:sym typeface="Arial"/>
              </a:rPr>
              <a:t>Third Conditional</a:t>
            </a:r>
            <a:endParaRPr/>
          </a:p>
          <a:p>
            <a:pPr indent="0" lvl="0" marL="363538" marR="0" rtl="0" algn="just">
              <a:spcBef>
                <a:spcPts val="0"/>
              </a:spcBef>
              <a:spcAft>
                <a:spcPts val="0"/>
              </a:spcAft>
              <a:buClr>
                <a:schemeClr val="dk1"/>
              </a:buClr>
              <a:buSzPts val="2100"/>
              <a:buFont typeface="Arial"/>
              <a:buNone/>
            </a:pPr>
            <a:r>
              <a:rPr lang="en-US" sz="2100">
                <a:solidFill>
                  <a:schemeClr val="dk1"/>
                </a:solidFill>
                <a:latin typeface="Arial"/>
                <a:ea typeface="Arial"/>
                <a:cs typeface="Arial"/>
                <a:sym typeface="Arial"/>
              </a:rPr>
              <a:t>The third conditional, also called the “</a:t>
            </a:r>
            <a:r>
              <a:rPr i="1" lang="en-US" sz="2100">
                <a:solidFill>
                  <a:schemeClr val="dk1"/>
                </a:solidFill>
                <a:latin typeface="Arial"/>
                <a:ea typeface="Arial"/>
                <a:cs typeface="Arial"/>
                <a:sym typeface="Arial"/>
              </a:rPr>
              <a:t>past unreal</a:t>
            </a:r>
            <a:r>
              <a:rPr lang="en-US" sz="2100">
                <a:solidFill>
                  <a:schemeClr val="dk1"/>
                </a:solidFill>
                <a:latin typeface="Arial"/>
                <a:ea typeface="Arial"/>
                <a:cs typeface="Arial"/>
                <a:sym typeface="Arial"/>
              </a:rPr>
              <a:t>” conditional, is used to describe unreal situations in the past. It is often used to express regret about the past because the hypothetical situation that it describes is now impossible as a consequence of another past action. </a:t>
            </a:r>
            <a:endParaRPr/>
          </a:p>
        </p:txBody>
      </p:sp>
      <p:grpSp>
        <p:nvGrpSpPr>
          <p:cNvPr id="689" name="Google Shape;689;p37"/>
          <p:cNvGrpSpPr/>
          <p:nvPr/>
        </p:nvGrpSpPr>
        <p:grpSpPr>
          <a:xfrm>
            <a:off x="484949" y="4588300"/>
            <a:ext cx="10878489" cy="1582554"/>
            <a:chOff x="1063646" y="2041685"/>
            <a:chExt cx="8894194" cy="1463701"/>
          </a:xfrm>
        </p:grpSpPr>
        <p:sp>
          <p:nvSpPr>
            <p:cNvPr id="690" name="Google Shape;690;p37"/>
            <p:cNvSpPr/>
            <p:nvPr/>
          </p:nvSpPr>
          <p:spPr>
            <a:xfrm>
              <a:off x="1063646" y="2848731"/>
              <a:ext cx="547781" cy="645537"/>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If</a:t>
              </a:r>
              <a:endParaRPr/>
            </a:p>
          </p:txBody>
        </p:sp>
        <p:sp>
          <p:nvSpPr>
            <p:cNvPr id="691" name="Google Shape;691;p37"/>
            <p:cNvSpPr/>
            <p:nvPr/>
          </p:nvSpPr>
          <p:spPr>
            <a:xfrm>
              <a:off x="1063646" y="2041685"/>
              <a:ext cx="547781" cy="80704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Cambria"/>
                  <a:ea typeface="Cambria"/>
                  <a:cs typeface="Cambria"/>
                  <a:sym typeface="Cambria"/>
                </a:rPr>
                <a:t>IF</a:t>
              </a:r>
              <a:endParaRPr/>
            </a:p>
          </p:txBody>
        </p:sp>
        <p:sp>
          <p:nvSpPr>
            <p:cNvPr id="692" name="Google Shape;692;p37"/>
            <p:cNvSpPr/>
            <p:nvPr/>
          </p:nvSpPr>
          <p:spPr>
            <a:xfrm>
              <a:off x="4162824" y="2848731"/>
              <a:ext cx="1002822" cy="656655"/>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a:t>
              </a:r>
              <a:endParaRPr/>
            </a:p>
          </p:txBody>
        </p:sp>
        <p:sp>
          <p:nvSpPr>
            <p:cNvPr id="693" name="Google Shape;693;p37"/>
            <p:cNvSpPr/>
            <p:nvPr/>
          </p:nvSpPr>
          <p:spPr>
            <a:xfrm>
              <a:off x="4162824" y="2041685"/>
              <a:ext cx="1002822" cy="80704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Cambria"/>
                  <a:ea typeface="Cambria"/>
                  <a:cs typeface="Cambria"/>
                  <a:sym typeface="Cambria"/>
                </a:rPr>
                <a:t>COMMA</a:t>
              </a:r>
              <a:endParaRPr/>
            </a:p>
          </p:txBody>
        </p:sp>
        <p:sp>
          <p:nvSpPr>
            <p:cNvPr id="694" name="Google Shape;694;p37"/>
            <p:cNvSpPr/>
            <p:nvPr/>
          </p:nvSpPr>
          <p:spPr>
            <a:xfrm>
              <a:off x="5165638" y="2838943"/>
              <a:ext cx="4792200" cy="656700"/>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would have had a higher GPA.</a:t>
              </a:r>
              <a:endParaRPr/>
            </a:p>
          </p:txBody>
        </p:sp>
        <p:sp>
          <p:nvSpPr>
            <p:cNvPr id="695" name="Google Shape;695;p37"/>
            <p:cNvSpPr/>
            <p:nvPr/>
          </p:nvSpPr>
          <p:spPr>
            <a:xfrm>
              <a:off x="5165640" y="2054222"/>
              <a:ext cx="4792200" cy="794400"/>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Cambria"/>
                  <a:ea typeface="Cambria"/>
                  <a:cs typeface="Cambria"/>
                  <a:sym typeface="Cambria"/>
                </a:rPr>
                <a:t>RESULT</a:t>
              </a:r>
              <a:endParaRPr/>
            </a:p>
            <a:p>
              <a:pPr indent="0" lvl="0" marL="0" marR="0" rtl="0" algn="ctr">
                <a:spcBef>
                  <a:spcPts val="0"/>
                </a:spcBef>
                <a:spcAft>
                  <a:spcPts val="0"/>
                </a:spcAft>
                <a:buNone/>
              </a:pPr>
              <a:r>
                <a:rPr b="1" lang="en-US" sz="2000">
                  <a:solidFill>
                    <a:schemeClr val="lt1"/>
                  </a:solidFill>
                  <a:latin typeface="Cambria"/>
                  <a:ea typeface="Cambria"/>
                  <a:cs typeface="Cambria"/>
                  <a:sym typeface="Cambria"/>
                </a:rPr>
                <a:t>(‘would/ could/ might have’ + past participle’)</a:t>
              </a:r>
              <a:endParaRPr/>
            </a:p>
          </p:txBody>
        </p:sp>
        <p:sp>
          <p:nvSpPr>
            <p:cNvPr id="696" name="Google Shape;696;p37"/>
            <p:cNvSpPr/>
            <p:nvPr/>
          </p:nvSpPr>
          <p:spPr>
            <a:xfrm>
              <a:off x="1608533" y="2850423"/>
              <a:ext cx="2572703" cy="645538"/>
            </a:xfrm>
            <a:prstGeom prst="roundRect">
              <a:avLst>
                <a:gd fmla="val 16667" name="adj"/>
              </a:avLst>
            </a:prstGeom>
            <a:solidFill>
              <a:srgbClr val="E9ECEC"/>
            </a:soli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2000">
                  <a:solidFill>
                    <a:schemeClr val="dk1"/>
                  </a:solidFill>
                  <a:latin typeface="Cambria"/>
                  <a:ea typeface="Cambria"/>
                  <a:cs typeface="Cambria"/>
                  <a:sym typeface="Cambria"/>
                </a:rPr>
                <a:t>I had studied harder</a:t>
              </a:r>
              <a:endParaRPr/>
            </a:p>
          </p:txBody>
        </p:sp>
        <p:sp>
          <p:nvSpPr>
            <p:cNvPr id="697" name="Google Shape;697;p37"/>
            <p:cNvSpPr/>
            <p:nvPr/>
          </p:nvSpPr>
          <p:spPr>
            <a:xfrm>
              <a:off x="1608533" y="2043376"/>
              <a:ext cx="2572703" cy="807047"/>
            </a:xfrm>
            <a:prstGeom prst="roundRect">
              <a:avLst>
                <a:gd fmla="val 16667" name="adj"/>
              </a:avLst>
            </a:prstGeom>
            <a:solidFill>
              <a:schemeClr val="accent1"/>
            </a:solidFill>
            <a:ln cap="flat" cmpd="sng" w="12700">
              <a:solidFill>
                <a:srgbClr val="5F1C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000">
                  <a:solidFill>
                    <a:schemeClr val="lt1"/>
                  </a:solidFill>
                  <a:latin typeface="Cambria"/>
                  <a:ea typeface="Cambria"/>
                  <a:cs typeface="Cambria"/>
                  <a:sym typeface="Cambria"/>
                </a:rPr>
                <a:t>ACTION</a:t>
              </a:r>
              <a:endParaRPr/>
            </a:p>
            <a:p>
              <a:pPr indent="0" lvl="0" marL="0" marR="0" rtl="0" algn="ctr">
                <a:spcBef>
                  <a:spcPts val="0"/>
                </a:spcBef>
                <a:spcAft>
                  <a:spcPts val="0"/>
                </a:spcAft>
                <a:buNone/>
              </a:pPr>
              <a:r>
                <a:rPr b="1" lang="en-US" sz="2000">
                  <a:solidFill>
                    <a:schemeClr val="lt1"/>
                  </a:solidFill>
                  <a:latin typeface="Cambria"/>
                  <a:ea typeface="Cambria"/>
                  <a:cs typeface="Cambria"/>
                  <a:sym typeface="Cambria"/>
                </a:rPr>
                <a:t>(‘had’ + Past Participle)</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81"/>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2"/>
                                        </p:tgtEl>
                                        <p:attrNameLst>
                                          <p:attrName>style.visibility</p:attrName>
                                        </p:attrNameLst>
                                      </p:cBhvr>
                                      <p:to>
                                        <p:strVal val="visible"/>
                                      </p:to>
                                    </p:set>
                                    <p:animEffect filter="fade" transition="in">
                                      <p:cBhvr>
                                        <p:cTn dur="200"/>
                                        <p:tgtEl>
                                          <p:spTgt spid="68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86"/>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5"/>
                                        </p:tgtEl>
                                        <p:attrNameLst>
                                          <p:attrName>style.visibility</p:attrName>
                                        </p:attrNameLst>
                                      </p:cBhvr>
                                      <p:to>
                                        <p:strVal val="visible"/>
                                      </p:to>
                                    </p:set>
                                    <p:animEffect filter="fade" transition="in">
                                      <p:cBhvr>
                                        <p:cTn dur="200"/>
                                        <p:tgtEl>
                                          <p:spTgt spid="6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4"/>
                                        </p:tgtEl>
                                        <p:attrNameLst>
                                          <p:attrName>style.visibility</p:attrName>
                                        </p:attrNameLst>
                                      </p:cBhvr>
                                      <p:to>
                                        <p:strVal val="visible"/>
                                      </p:to>
                                    </p:set>
                                    <p:animEffect filter="fade" transition="in">
                                      <p:cBhvr>
                                        <p:cTn dur="200"/>
                                        <p:tgtEl>
                                          <p:spTgt spid="68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83"/>
                                        </p:tgtEl>
                                        <p:attrNameLst>
                                          <p:attrName>style.visibility</p:attrName>
                                        </p:attrNameLst>
                                      </p:cBhvr>
                                      <p:to>
                                        <p:strVal val="visible"/>
                                      </p:to>
                                    </p:set>
                                    <p:animEffect filter="fade" transition="in">
                                      <p:cBhvr>
                                        <p:cTn dur="200"/>
                                        <p:tgtEl>
                                          <p:spTgt spid="68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8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8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01" name="Shape 701"/>
        <p:cNvGrpSpPr/>
        <p:nvPr/>
      </p:nvGrpSpPr>
      <p:grpSpPr>
        <a:xfrm>
          <a:off x="0" y="0"/>
          <a:ext cx="0" cy="0"/>
          <a:chOff x="0" y="0"/>
          <a:chExt cx="0" cy="0"/>
        </a:xfrm>
      </p:grpSpPr>
      <p:sp>
        <p:nvSpPr>
          <p:cNvPr id="702" name="Google Shape;702;p3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03" name="Google Shape;703;p38"/>
          <p:cNvSpPr txBox="1"/>
          <p:nvPr>
            <p:ph type="title"/>
          </p:nvPr>
        </p:nvSpPr>
        <p:spPr>
          <a:xfrm>
            <a:off x="6539698" y="205075"/>
            <a:ext cx="4801800" cy="771600"/>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Take Home Notes</a:t>
            </a:r>
            <a:endParaRPr/>
          </a:p>
        </p:txBody>
      </p:sp>
      <p:sp>
        <p:nvSpPr>
          <p:cNvPr id="704" name="Google Shape;704;p3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05" name="Google Shape;705;p38"/>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06" name="Google Shape;706;p38"/>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grpSp>
        <p:nvGrpSpPr>
          <p:cNvPr id="707" name="Google Shape;707;p38"/>
          <p:cNvGrpSpPr/>
          <p:nvPr/>
        </p:nvGrpSpPr>
        <p:grpSpPr>
          <a:xfrm>
            <a:off x="751437" y="2825104"/>
            <a:ext cx="9299731" cy="2657066"/>
            <a:chOff x="1135" y="399198"/>
            <a:chExt cx="9299731" cy="2657066"/>
          </a:xfrm>
        </p:grpSpPr>
        <p:sp>
          <p:nvSpPr>
            <p:cNvPr id="708" name="Google Shape;708;p38"/>
            <p:cNvSpPr/>
            <p:nvPr/>
          </p:nvSpPr>
          <p:spPr>
            <a:xfrm>
              <a:off x="1135" y="399198"/>
              <a:ext cx="4428443" cy="2657066"/>
            </a:xfrm>
            <a:prstGeom prst="rect">
              <a:avLst/>
            </a:prstGeom>
            <a:solidFill>
              <a:schemeClr val="accent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38"/>
            <p:cNvSpPr txBox="1"/>
            <p:nvPr/>
          </p:nvSpPr>
          <p:spPr>
            <a:xfrm>
              <a:off x="1135" y="399198"/>
              <a:ext cx="4428443" cy="2657066"/>
            </a:xfrm>
            <a:prstGeom prst="rect">
              <a:avLst/>
            </a:prstGeom>
            <a:noFill/>
            <a:ln>
              <a:noFill/>
            </a:ln>
          </p:spPr>
          <p:txBody>
            <a:bodyPr anchorCtr="0" anchor="t" bIns="83800" lIns="83800" spcFirstLastPara="1" rIns="83800" wrap="square" tIns="83800">
              <a:noAutofit/>
            </a:bodyPr>
            <a:lstStyle/>
            <a:p>
              <a:pPr indent="0" lvl="0" marL="0" marR="0" rtl="0" algn="ctr">
                <a:lnSpc>
                  <a:spcPct val="90000"/>
                </a:lnSpc>
                <a:spcBef>
                  <a:spcPts val="0"/>
                </a:spcBef>
                <a:spcAft>
                  <a:spcPts val="0"/>
                </a:spcAft>
                <a:buClr>
                  <a:schemeClr val="lt1"/>
                </a:buClr>
                <a:buSzPts val="3200"/>
                <a:buFont typeface="Cambria"/>
                <a:buNone/>
              </a:pPr>
              <a:r>
                <a:rPr b="1" lang="en-US" sz="3200">
                  <a:solidFill>
                    <a:schemeClr val="lt1"/>
                  </a:solidFill>
                  <a:latin typeface="Cambria"/>
                  <a:ea typeface="Cambria"/>
                  <a:cs typeface="Cambria"/>
                  <a:sym typeface="Cambria"/>
                </a:rPr>
                <a:t>Conjunctions &amp; Transition Words</a:t>
              </a:r>
              <a:endParaRPr/>
            </a:p>
            <a:p>
              <a:pPr indent="-228600" lvl="1" marL="228600" marR="0" rtl="0" algn="l">
                <a:lnSpc>
                  <a:spcPct val="90000"/>
                </a:lnSpc>
                <a:spcBef>
                  <a:spcPts val="1120"/>
                </a:spcBef>
                <a:spcAft>
                  <a:spcPts val="0"/>
                </a:spcAft>
                <a:buClr>
                  <a:srgbClr val="FFFFFF"/>
                </a:buClr>
                <a:buSzPts val="2200"/>
                <a:buFont typeface="Cambria"/>
                <a:buChar char="•"/>
              </a:pPr>
              <a:r>
                <a:rPr b="0" i="0" lang="en-US" sz="2200" u="none" cap="none" strike="noStrike">
                  <a:solidFill>
                    <a:srgbClr val="FFFFFF"/>
                  </a:solidFill>
                  <a:latin typeface="Cambria"/>
                  <a:ea typeface="Cambria"/>
                  <a:cs typeface="Cambria"/>
                  <a:sym typeface="Cambria"/>
                </a:rPr>
                <a:t>Write your brochures smoothly and professionally using conjunctions and transition words.</a:t>
              </a:r>
              <a:endParaRPr/>
            </a:p>
          </p:txBody>
        </p:sp>
        <p:sp>
          <p:nvSpPr>
            <p:cNvPr id="710" name="Google Shape;710;p38"/>
            <p:cNvSpPr/>
            <p:nvPr/>
          </p:nvSpPr>
          <p:spPr>
            <a:xfrm>
              <a:off x="4872423" y="399198"/>
              <a:ext cx="4428443" cy="2657066"/>
            </a:xfrm>
            <a:prstGeom prst="rect">
              <a:avLst/>
            </a:prstGeom>
            <a:solidFill>
              <a:srgbClr val="88B33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38"/>
            <p:cNvSpPr txBox="1"/>
            <p:nvPr/>
          </p:nvSpPr>
          <p:spPr>
            <a:xfrm>
              <a:off x="4872423" y="399198"/>
              <a:ext cx="4428443" cy="2657066"/>
            </a:xfrm>
            <a:prstGeom prst="rect">
              <a:avLst/>
            </a:prstGeom>
            <a:noFill/>
            <a:ln>
              <a:noFill/>
            </a:ln>
          </p:spPr>
          <p:txBody>
            <a:bodyPr anchorCtr="0" anchor="t" bIns="83800" lIns="83800" spcFirstLastPara="1" rIns="83800" wrap="square" tIns="83800">
              <a:noAutofit/>
            </a:bodyPr>
            <a:lstStyle/>
            <a:p>
              <a:pPr indent="0" lvl="0" marL="0" marR="0" rtl="0" algn="ctr">
                <a:lnSpc>
                  <a:spcPct val="90000"/>
                </a:lnSpc>
                <a:spcBef>
                  <a:spcPts val="0"/>
                </a:spcBef>
                <a:spcAft>
                  <a:spcPts val="0"/>
                </a:spcAft>
                <a:buClr>
                  <a:schemeClr val="lt1"/>
                </a:buClr>
                <a:buSzPts val="2800"/>
                <a:buFont typeface="Cambria"/>
                <a:buNone/>
              </a:pPr>
              <a:r>
                <a:rPr b="1" lang="en-US" sz="2800">
                  <a:solidFill>
                    <a:schemeClr val="lt1"/>
                  </a:solidFill>
                  <a:latin typeface="Cambria"/>
                  <a:ea typeface="Cambria"/>
                  <a:cs typeface="Cambria"/>
                  <a:sym typeface="Cambria"/>
                </a:rPr>
                <a:t>If Conditionals</a:t>
              </a:r>
              <a:endParaRPr/>
            </a:p>
            <a:p>
              <a:pPr indent="-228600" lvl="1" marL="228600" marR="0" rtl="0" algn="l">
                <a:lnSpc>
                  <a:spcPct val="90000"/>
                </a:lnSpc>
                <a:spcBef>
                  <a:spcPts val="980"/>
                </a:spcBef>
                <a:spcAft>
                  <a:spcPts val="0"/>
                </a:spcAft>
                <a:buClr>
                  <a:srgbClr val="FFFFFF"/>
                </a:buClr>
                <a:buSzPts val="2200"/>
                <a:buFont typeface="Cambria"/>
                <a:buChar char="•"/>
              </a:pPr>
              <a:r>
                <a:rPr b="0" i="0" lang="en-US" sz="2200" u="none" cap="none" strike="noStrike">
                  <a:solidFill>
                    <a:srgbClr val="FFFFFF"/>
                  </a:solidFill>
                  <a:latin typeface="Cambria"/>
                  <a:ea typeface="Cambria"/>
                  <a:cs typeface="Cambria"/>
                  <a:sym typeface="Cambria"/>
                </a:rPr>
                <a:t>Describe real or hypothetical results of real or hypothetical situations.</a:t>
              </a:r>
              <a:endParaRPr b="0" i="0" sz="2200" u="none" cap="none" strike="noStrike">
                <a:solidFill>
                  <a:srgbClr val="FFFFFF"/>
                </a:solidFill>
                <a:latin typeface="Cambria"/>
                <a:ea typeface="Cambria"/>
                <a:cs typeface="Cambria"/>
                <a:sym typeface="Cambria"/>
              </a:endParaRPr>
            </a:p>
            <a:p>
              <a:pPr indent="-228600" lvl="1" marL="228600" marR="0" rtl="0" algn="l">
                <a:lnSpc>
                  <a:spcPct val="90000"/>
                </a:lnSpc>
                <a:spcBef>
                  <a:spcPts val="330"/>
                </a:spcBef>
                <a:spcAft>
                  <a:spcPts val="0"/>
                </a:spcAft>
                <a:buClr>
                  <a:srgbClr val="FFFFFF"/>
                </a:buClr>
                <a:buSzPts val="2200"/>
                <a:buFont typeface="Cambria"/>
                <a:buChar char="•"/>
              </a:pPr>
              <a:r>
                <a:rPr b="0" i="0" lang="en-US" sz="2200" u="none" cap="none" strike="noStrike">
                  <a:solidFill>
                    <a:srgbClr val="FFFFFF"/>
                  </a:solidFill>
                  <a:latin typeface="Cambria"/>
                  <a:ea typeface="Cambria"/>
                  <a:cs typeface="Cambria"/>
                  <a:sym typeface="Cambria"/>
                </a:rPr>
                <a:t>Discuss potential scenarios and their outcomes by setting conditions.</a:t>
              </a:r>
              <a:endParaRPr/>
            </a:p>
          </p:txBody>
        </p:sp>
      </p:grpSp>
      <p:sp>
        <p:nvSpPr>
          <p:cNvPr id="712" name="Google Shape;712;p38"/>
          <p:cNvSpPr txBox="1"/>
          <p:nvPr/>
        </p:nvSpPr>
        <p:spPr>
          <a:xfrm>
            <a:off x="3951542" y="1352073"/>
            <a:ext cx="6100762" cy="1015663"/>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Cambria"/>
                <a:ea typeface="Cambria"/>
                <a:cs typeface="Cambria"/>
                <a:sym typeface="Cambria"/>
              </a:rPr>
              <a:t>Sometimes, you need to “tease” your potential customers with future scenarios (their </a:t>
            </a:r>
            <a:r>
              <a:rPr b="1" lang="en-US" sz="2000">
                <a:solidFill>
                  <a:schemeClr val="dk1"/>
                </a:solidFill>
                <a:latin typeface="Cambria"/>
                <a:ea typeface="Cambria"/>
                <a:cs typeface="Cambria"/>
                <a:sym typeface="Cambria"/>
              </a:rPr>
              <a:t>desired </a:t>
            </a:r>
            <a:r>
              <a:rPr lang="en-US" sz="2000">
                <a:solidFill>
                  <a:schemeClr val="dk1"/>
                </a:solidFill>
                <a:latin typeface="Cambria"/>
                <a:ea typeface="Cambria"/>
                <a:cs typeface="Cambria"/>
                <a:sym typeface="Cambria"/>
              </a:rPr>
              <a:t>outcome of a certain situation).</a:t>
            </a:r>
            <a:endParaRPr/>
          </a:p>
        </p:txBody>
      </p:sp>
      <p:sp>
        <p:nvSpPr>
          <p:cNvPr id="713" name="Google Shape;713;p38"/>
          <p:cNvSpPr/>
          <p:nvPr/>
        </p:nvSpPr>
        <p:spPr>
          <a:xfrm flipH="1" rot="5644026">
            <a:off x="7520809" y="2174893"/>
            <a:ext cx="1791370" cy="1547849"/>
          </a:xfrm>
          <a:prstGeom prst="arc">
            <a:avLst>
              <a:gd fmla="val 17185664" name="adj1"/>
              <a:gd fmla="val 20321977" name="adj2"/>
            </a:avLst>
          </a:prstGeom>
          <a:noFill/>
          <a:ln cap="flat" cmpd="sng" w="38100">
            <a:solidFill>
              <a:srgbClr val="2047ED"/>
            </a:solidFill>
            <a:prstDash val="solid"/>
            <a:miter lim="800000"/>
            <a:headEnd len="sm" w="sm" type="none"/>
            <a:tailEnd len="med" w="med" type="triangl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3"/>
                                        </p:tgtEl>
                                        <p:attrNameLst>
                                          <p:attrName>style.visibility</p:attrName>
                                        </p:attrNameLst>
                                      </p:cBhvr>
                                      <p:to>
                                        <p:strVal val="visible"/>
                                      </p:to>
                                    </p:set>
                                    <p:animEffect filter="fade" transition="in">
                                      <p:cBhvr>
                                        <p:cTn dur="200"/>
                                        <p:tgtEl>
                                          <p:spTgt spid="71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1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17" name="Shape 717"/>
        <p:cNvGrpSpPr/>
        <p:nvPr/>
      </p:nvGrpSpPr>
      <p:grpSpPr>
        <a:xfrm>
          <a:off x="0" y="0"/>
          <a:ext cx="0" cy="0"/>
          <a:chOff x="0" y="0"/>
          <a:chExt cx="0" cy="0"/>
        </a:xfrm>
      </p:grpSpPr>
      <p:sp>
        <p:nvSpPr>
          <p:cNvPr id="718" name="Google Shape;718;p3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19" name="Google Shape;719;p39"/>
          <p:cNvSpPr txBox="1"/>
          <p:nvPr>
            <p:ph type="title"/>
          </p:nvPr>
        </p:nvSpPr>
        <p:spPr>
          <a:xfrm>
            <a:off x="7433186" y="205066"/>
            <a:ext cx="3908323" cy="771564"/>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Clr>
                <a:schemeClr val="dk1"/>
              </a:buClr>
              <a:buSzPts val="4400"/>
              <a:buFont typeface="Play"/>
              <a:buNone/>
            </a:pPr>
            <a:r>
              <a:rPr lang="en-US"/>
              <a:t>References</a:t>
            </a:r>
            <a:endParaRPr/>
          </a:p>
        </p:txBody>
      </p:sp>
      <p:sp>
        <p:nvSpPr>
          <p:cNvPr id="720" name="Google Shape;720;p3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21" name="Google Shape;721;p39"/>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22" name="Google Shape;722;p39"/>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23" name="Google Shape;723;p39"/>
          <p:cNvSpPr txBox="1"/>
          <p:nvPr>
            <p:ph idx="1" type="body"/>
          </p:nvPr>
        </p:nvSpPr>
        <p:spPr>
          <a:xfrm>
            <a:off x="583182" y="1456161"/>
            <a:ext cx="10635152" cy="3609134"/>
          </a:xfrm>
          <a:prstGeom prst="rect">
            <a:avLst/>
          </a:prstGeom>
          <a:noFill/>
          <a:ln>
            <a:noFill/>
          </a:ln>
        </p:spPr>
        <p:txBody>
          <a:bodyPr anchorCtr="0" anchor="t" bIns="45700" lIns="91425" spcFirstLastPara="1" rIns="91425" wrap="square" tIns="45700">
            <a:normAutofit/>
          </a:bodyPr>
          <a:lstStyle/>
          <a:p>
            <a:pPr indent="-406400" lvl="0" marL="406400" rtl="0" algn="just">
              <a:lnSpc>
                <a:spcPct val="120000"/>
              </a:lnSpc>
              <a:spcBef>
                <a:spcPts val="0"/>
              </a:spcBef>
              <a:spcAft>
                <a:spcPts val="0"/>
              </a:spcAft>
              <a:buClr>
                <a:schemeClr val="dk1"/>
              </a:buClr>
              <a:buSzPts val="2100"/>
              <a:buNone/>
            </a:pPr>
            <a:r>
              <a:rPr lang="en-US" sz="2100"/>
              <a:t>Azar, B. S., &amp; Hagen, S. A. H. (2009). </a:t>
            </a:r>
            <a:r>
              <a:rPr i="1" lang="en-US" sz="2100"/>
              <a:t>Understanding English Grammar </a:t>
            </a:r>
            <a:r>
              <a:rPr lang="en-US" sz="2100"/>
              <a:t>(4th ed.). Pearson Education.</a:t>
            </a:r>
            <a:endParaRPr/>
          </a:p>
          <a:p>
            <a:pPr indent="-406400" lvl="0" marL="406400" rtl="0" algn="just">
              <a:lnSpc>
                <a:spcPct val="120000"/>
              </a:lnSpc>
              <a:spcBef>
                <a:spcPts val="0"/>
              </a:spcBef>
              <a:spcAft>
                <a:spcPts val="0"/>
              </a:spcAft>
              <a:buClr>
                <a:schemeClr val="dk1"/>
              </a:buClr>
              <a:buSzPts val="2100"/>
              <a:buNone/>
            </a:pPr>
            <a:r>
              <a:rPr lang="en-US" sz="2100"/>
              <a:t>Dykes, B. (2007). </a:t>
            </a:r>
            <a:r>
              <a:rPr i="1" lang="en-US" sz="2100"/>
              <a:t>Grammar for Everyone</a:t>
            </a:r>
            <a:r>
              <a:rPr lang="en-US" sz="2100"/>
              <a:t>. ACER Press. </a:t>
            </a:r>
            <a:endParaRPr/>
          </a:p>
          <a:p>
            <a:pPr indent="-406400" lvl="0" marL="406400" rtl="0" algn="just">
              <a:lnSpc>
                <a:spcPct val="120000"/>
              </a:lnSpc>
              <a:spcBef>
                <a:spcPts val="0"/>
              </a:spcBef>
              <a:spcAft>
                <a:spcPts val="0"/>
              </a:spcAft>
              <a:buClr>
                <a:schemeClr val="dk1"/>
              </a:buClr>
              <a:buSzPts val="2100"/>
              <a:buNone/>
            </a:pPr>
            <a:r>
              <a:rPr lang="en-US" sz="2100"/>
              <a:t>Hall, D., &amp; Barduhn, S. (2016). </a:t>
            </a:r>
            <a:r>
              <a:rPr i="1" lang="en-US" sz="2100"/>
              <a:t>English for Everyone</a:t>
            </a:r>
            <a:r>
              <a:rPr lang="en-US" sz="2100"/>
              <a:t>: </a:t>
            </a:r>
            <a:r>
              <a:rPr i="1" lang="en-US" sz="2100"/>
              <a:t>English Grammar Guide</a:t>
            </a:r>
            <a:r>
              <a:rPr lang="en-US" sz="2100"/>
              <a:t>. Dorling Kindersley Limited.</a:t>
            </a:r>
            <a:endParaRPr/>
          </a:p>
          <a:p>
            <a:pPr indent="-406400" lvl="0" marL="406400" rtl="0" algn="just">
              <a:lnSpc>
                <a:spcPct val="120000"/>
              </a:lnSpc>
              <a:spcBef>
                <a:spcPts val="0"/>
              </a:spcBef>
              <a:spcAft>
                <a:spcPts val="0"/>
              </a:spcAft>
              <a:buClr>
                <a:schemeClr val="dk1"/>
              </a:buClr>
              <a:buSzPts val="2100"/>
              <a:buNone/>
            </a:pPr>
            <a:r>
              <a:rPr lang="en-US" sz="2100"/>
              <a:t>Herring, Peter. (2016). </a:t>
            </a:r>
            <a:r>
              <a:rPr i="1" lang="en-US" sz="2100"/>
              <a:t>Complete English grammar rules</a:t>
            </a:r>
            <a:r>
              <a:rPr lang="en-US" sz="2100"/>
              <a:t>. (N. Norlen, Ed.). Farlex International.</a:t>
            </a:r>
            <a:endParaRPr/>
          </a:p>
          <a:p>
            <a:pPr indent="-406400" lvl="0" marL="406400" rtl="0" algn="just">
              <a:lnSpc>
                <a:spcPct val="120000"/>
              </a:lnSpc>
              <a:spcBef>
                <a:spcPts val="0"/>
              </a:spcBef>
              <a:spcAft>
                <a:spcPts val="0"/>
              </a:spcAft>
              <a:buClr>
                <a:schemeClr val="dk1"/>
              </a:buClr>
              <a:buSzPts val="2100"/>
              <a:buNone/>
            </a:pPr>
            <a:r>
              <a:rPr lang="en-US" sz="2100"/>
              <a:t>Lester, M., &amp; Beason, L. (2019). </a:t>
            </a:r>
            <a:r>
              <a:rPr i="1" lang="en-US" sz="2100"/>
              <a:t>McGraw-Hill Education Handbook of English Grammar &amp; Usage-McGraw-Hill Education </a:t>
            </a:r>
            <a:r>
              <a:rPr lang="en-US" sz="2100"/>
              <a:t>(3rd ed.). McGraw-Hill.</a:t>
            </a:r>
            <a:endParaRPr/>
          </a:p>
          <a:p>
            <a:pPr indent="-358775" lvl="0" marL="358775" rtl="0" algn="just">
              <a:lnSpc>
                <a:spcPct val="120000"/>
              </a:lnSpc>
              <a:spcBef>
                <a:spcPts val="0"/>
              </a:spcBef>
              <a:spcAft>
                <a:spcPts val="0"/>
              </a:spcAft>
              <a:buClr>
                <a:schemeClr val="dk1"/>
              </a:buClr>
              <a:buSzPts val="2100"/>
              <a:buNone/>
            </a:pPr>
            <a:r>
              <a:t/>
            </a:r>
            <a:endParaRPr sz="2100">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27" name="Shape 727"/>
        <p:cNvGrpSpPr/>
        <p:nvPr/>
      </p:nvGrpSpPr>
      <p:grpSpPr>
        <a:xfrm>
          <a:off x="0" y="0"/>
          <a:ext cx="0" cy="0"/>
          <a:chOff x="0" y="0"/>
          <a:chExt cx="0" cy="0"/>
        </a:xfrm>
      </p:grpSpPr>
      <p:sp>
        <p:nvSpPr>
          <p:cNvPr id="728" name="Google Shape;728;p4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29" name="Google Shape;729;p40"/>
          <p:cNvSpPr/>
          <p:nvPr/>
        </p:nvSpPr>
        <p:spPr>
          <a:xfrm>
            <a:off x="11217667"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30" name="Google Shape;730;p40"/>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31" name="Google Shape;731;p40"/>
          <p:cNvSpPr txBox="1"/>
          <p:nvPr>
            <p:ph idx="1" type="body"/>
          </p:nvPr>
        </p:nvSpPr>
        <p:spPr>
          <a:xfrm>
            <a:off x="1407360" y="848539"/>
            <a:ext cx="5530850" cy="1074246"/>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3500"/>
              <a:buNone/>
            </a:pPr>
            <a:r>
              <a:rPr lang="en-US" sz="3500">
                <a:latin typeface="Arial"/>
                <a:ea typeface="Arial"/>
                <a:cs typeface="Arial"/>
                <a:sym typeface="Arial"/>
              </a:rPr>
              <a:t>Thank you and see you in the next lecture!</a:t>
            </a:r>
            <a:endParaRPr/>
          </a:p>
        </p:txBody>
      </p:sp>
      <p:pic>
        <p:nvPicPr>
          <p:cNvPr descr="Clapping Hands" id="732" name="Google Shape;732;p40"/>
          <p:cNvPicPr preferRelativeResize="0"/>
          <p:nvPr/>
        </p:nvPicPr>
        <p:blipFill rotWithShape="1">
          <a:blip r:embed="rId3">
            <a:alphaModFix/>
          </a:blip>
          <a:srcRect b="0" l="0" r="0" t="0"/>
          <a:stretch/>
        </p:blipFill>
        <p:spPr>
          <a:xfrm>
            <a:off x="986255" y="2170988"/>
            <a:ext cx="4127230" cy="412723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adridVTI">
  <a:themeElements>
    <a:clrScheme name="Madrid R3">
      <a:dk1>
        <a:srgbClr val="000000"/>
      </a:dk1>
      <a:lt1>
        <a:srgbClr val="FFFFFF"/>
      </a:lt1>
      <a:dk2>
        <a:srgbClr val="3A3C45"/>
      </a:dk2>
      <a:lt2>
        <a:srgbClr val="E9EFF1"/>
      </a:lt2>
      <a:accent1>
        <a:srgbClr val="E24400"/>
      </a:accent1>
      <a:accent2>
        <a:srgbClr val="F38E00"/>
      </a:accent2>
      <a:accent3>
        <a:srgbClr val="89B336"/>
      </a:accent3>
      <a:accent4>
        <a:srgbClr val="30B9B9"/>
      </a:accent4>
      <a:accent5>
        <a:srgbClr val="748CF4"/>
      </a:accent5>
      <a:accent6>
        <a:srgbClr val="A673F4"/>
      </a:accent6>
      <a:hlink>
        <a:srgbClr val="008EE6"/>
      </a:hlink>
      <a:folHlink>
        <a:srgbClr val="C1A18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2025-05-08T11:42:44Z</dcterms:created>
  <dc:creator>Itha Priyastiti</dc:creator>
</cp:coreProperties>
</file>