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y="6858000" cx="12192000"/>
  <p:notesSz cx="6858000" cy="9144000"/>
  <p:embeddedFontLst>
    <p:embeddedFont>
      <p:font typeface="Belleza"/>
      <p:regular r:id="rId4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5" roundtripDataSignature="AMtx7mif8nkDp20Hju1lB8js+lYZ6N733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44" Type="http://schemas.openxmlformats.org/officeDocument/2006/relationships/font" Target="fonts/Belleza-regular.fntdata"/><Relationship Id="rId21" Type="http://schemas.openxmlformats.org/officeDocument/2006/relationships/slide" Target="slides/slide16.xml"/><Relationship Id="rId43" Type="http://schemas.openxmlformats.org/officeDocument/2006/relationships/slide" Target="slides/slide38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45" Type="http://customschemas.google.com/relationships/presentationmetadata" Target="meta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4" name="Google Shape;384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0" name="Google Shape;430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6" name="Google Shape;466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6" name="Google Shape;506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4" name="Google Shape;544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9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1" name="Google Shape;551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6" name="Google Shape;576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7" name="Google Shape;597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7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9" name="Google Shape;619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1" name="Google Shape;641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7" name="Google Shape;647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8" name="Google Shape;658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2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4" name="Google Shape;664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2"/>
          <p:cNvSpPr/>
          <p:nvPr/>
        </p:nvSpPr>
        <p:spPr>
          <a:xfrm>
            <a:off x="517870" y="6209925"/>
            <a:ext cx="11155680" cy="45719"/>
          </a:xfrm>
          <a:custGeom>
            <a:rect b="b" l="l" r="r" t="t"/>
            <a:pathLst>
              <a:path extrusionOk="0" h="45719" w="8715708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42"/>
          <p:cNvSpPr txBox="1"/>
          <p:nvPr>
            <p:ph type="ctrTitle"/>
          </p:nvPr>
        </p:nvSpPr>
        <p:spPr>
          <a:xfrm>
            <a:off x="521208" y="978408"/>
            <a:ext cx="1115568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42"/>
          <p:cNvSpPr txBox="1"/>
          <p:nvPr>
            <p:ph idx="1" type="subTitle"/>
          </p:nvPr>
        </p:nvSpPr>
        <p:spPr>
          <a:xfrm>
            <a:off x="521208" y="4480560"/>
            <a:ext cx="7104888" cy="13990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i="1" sz="2200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42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2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42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3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3"/>
          <p:cNvSpPr txBox="1"/>
          <p:nvPr>
            <p:ph idx="1" type="body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43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3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3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1"/>
          <p:cNvSpPr/>
          <p:nvPr/>
        </p:nvSpPr>
        <p:spPr>
          <a:xfrm>
            <a:off x="517870" y="6209925"/>
            <a:ext cx="11155680" cy="45719"/>
          </a:xfrm>
          <a:custGeom>
            <a:rect b="b" l="l" r="r" t="t"/>
            <a:pathLst>
              <a:path extrusionOk="0" h="45719" w="8715708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41"/>
          <p:cNvSpPr txBox="1"/>
          <p:nvPr>
            <p:ph type="ctrTitle"/>
          </p:nvPr>
        </p:nvSpPr>
        <p:spPr>
          <a:xfrm>
            <a:off x="521208" y="978408"/>
            <a:ext cx="1115568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1"/>
          <p:cNvSpPr txBox="1"/>
          <p:nvPr>
            <p:ph idx="1" type="subTitle"/>
          </p:nvPr>
        </p:nvSpPr>
        <p:spPr>
          <a:xfrm>
            <a:off x="521208" y="4480560"/>
            <a:ext cx="7104888" cy="13990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i="1" sz="2200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6" name="Google Shape;36;p41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41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1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44"/>
          <p:cNvSpPr txBox="1"/>
          <p:nvPr>
            <p:ph type="title"/>
          </p:nvPr>
        </p:nvSpPr>
        <p:spPr>
          <a:xfrm>
            <a:off x="521208" y="978408"/>
            <a:ext cx="5020056" cy="42885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44"/>
          <p:cNvSpPr txBox="1"/>
          <p:nvPr>
            <p:ph idx="1" type="body"/>
          </p:nvPr>
        </p:nvSpPr>
        <p:spPr>
          <a:xfrm>
            <a:off x="521208" y="5266944"/>
            <a:ext cx="5020056" cy="108813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200"/>
              <a:buNone/>
              <a:defRPr i="1" sz="22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42" name="Google Shape;42;p44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4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4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  <p:sp>
        <p:nvSpPr>
          <p:cNvPr id="45" name="Google Shape;45;p44"/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45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5"/>
          <p:cNvSpPr txBox="1"/>
          <p:nvPr>
            <p:ph idx="1" type="body"/>
          </p:nvPr>
        </p:nvSpPr>
        <p:spPr>
          <a:xfrm>
            <a:off x="521208" y="2578608"/>
            <a:ext cx="516636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45"/>
          <p:cNvSpPr txBox="1"/>
          <p:nvPr>
            <p:ph idx="2" type="body"/>
          </p:nvPr>
        </p:nvSpPr>
        <p:spPr>
          <a:xfrm>
            <a:off x="6519672" y="2578608"/>
            <a:ext cx="516636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45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5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5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6"/>
          <p:cNvSpPr txBox="1"/>
          <p:nvPr>
            <p:ph type="title"/>
          </p:nvPr>
        </p:nvSpPr>
        <p:spPr>
          <a:xfrm>
            <a:off x="521208" y="978408"/>
            <a:ext cx="11164824" cy="12161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6"/>
          <p:cNvSpPr txBox="1"/>
          <p:nvPr>
            <p:ph idx="1" type="body"/>
          </p:nvPr>
        </p:nvSpPr>
        <p:spPr>
          <a:xfrm>
            <a:off x="521208" y="2340864"/>
            <a:ext cx="5166360" cy="6583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b="0"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6" name="Google Shape;56;p46"/>
          <p:cNvSpPr txBox="1"/>
          <p:nvPr>
            <p:ph idx="2" type="body"/>
          </p:nvPr>
        </p:nvSpPr>
        <p:spPr>
          <a:xfrm>
            <a:off x="521208" y="3035808"/>
            <a:ext cx="5166360" cy="3310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46"/>
          <p:cNvSpPr txBox="1"/>
          <p:nvPr>
            <p:ph idx="3" type="body"/>
          </p:nvPr>
        </p:nvSpPr>
        <p:spPr>
          <a:xfrm>
            <a:off x="6519672" y="2340864"/>
            <a:ext cx="5166360" cy="6583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b="0"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8" name="Google Shape;58;p46"/>
          <p:cNvSpPr txBox="1"/>
          <p:nvPr>
            <p:ph idx="4" type="body"/>
          </p:nvPr>
        </p:nvSpPr>
        <p:spPr>
          <a:xfrm>
            <a:off x="6519672" y="3035808"/>
            <a:ext cx="5166360" cy="3310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9" name="Google Shape;59;p46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6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46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7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7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7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7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8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8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8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9"/>
          <p:cNvSpPr txBox="1"/>
          <p:nvPr>
            <p:ph type="title"/>
          </p:nvPr>
        </p:nvSpPr>
        <p:spPr>
          <a:xfrm>
            <a:off x="521208" y="978408"/>
            <a:ext cx="5020056" cy="2459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9"/>
          <p:cNvSpPr txBox="1"/>
          <p:nvPr>
            <p:ph idx="1" type="body"/>
          </p:nvPr>
        </p:nvSpPr>
        <p:spPr>
          <a:xfrm>
            <a:off x="6519672" y="987424"/>
            <a:ext cx="5166360" cy="53583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2pPr>
            <a:lvl3pPr indent="-3302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3pPr>
            <a:lvl4pPr indent="-3175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4pPr>
            <a:lvl5pPr indent="-3175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4" name="Google Shape;74;p49"/>
          <p:cNvSpPr txBox="1"/>
          <p:nvPr>
            <p:ph idx="2" type="body"/>
          </p:nvPr>
        </p:nvSpPr>
        <p:spPr>
          <a:xfrm>
            <a:off x="521208" y="3575304"/>
            <a:ext cx="5020056" cy="27706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5" name="Google Shape;75;p49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9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9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0"/>
          <p:cNvSpPr txBox="1"/>
          <p:nvPr>
            <p:ph type="title"/>
          </p:nvPr>
        </p:nvSpPr>
        <p:spPr>
          <a:xfrm>
            <a:off x="521208" y="978408"/>
            <a:ext cx="5020056" cy="2459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50"/>
          <p:cNvSpPr/>
          <p:nvPr>
            <p:ph idx="2" type="pic"/>
          </p:nvPr>
        </p:nvSpPr>
        <p:spPr>
          <a:xfrm>
            <a:off x="6519672" y="987424"/>
            <a:ext cx="5166360" cy="5358384"/>
          </a:xfrm>
          <a:prstGeom prst="rect">
            <a:avLst/>
          </a:prstGeom>
          <a:noFill/>
          <a:ln>
            <a:noFill/>
          </a:ln>
        </p:spPr>
      </p:sp>
      <p:sp>
        <p:nvSpPr>
          <p:cNvPr id="81" name="Google Shape;81;p50"/>
          <p:cNvSpPr txBox="1"/>
          <p:nvPr>
            <p:ph idx="1" type="body"/>
          </p:nvPr>
        </p:nvSpPr>
        <p:spPr>
          <a:xfrm>
            <a:off x="521208" y="3575304"/>
            <a:ext cx="5020056" cy="27706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2" name="Google Shape;82;p50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50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50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1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51"/>
          <p:cNvSpPr txBox="1"/>
          <p:nvPr>
            <p:ph idx="1" type="body"/>
          </p:nvPr>
        </p:nvSpPr>
        <p:spPr>
          <a:xfrm rot="5400000">
            <a:off x="4215384" y="-1115568"/>
            <a:ext cx="3767328" cy="11155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51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51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51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52"/>
          <p:cNvSpPr txBox="1"/>
          <p:nvPr>
            <p:ph type="title"/>
          </p:nvPr>
        </p:nvSpPr>
        <p:spPr>
          <a:xfrm rot="5400000">
            <a:off x="7251192" y="2386584"/>
            <a:ext cx="5367528" cy="25511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52"/>
          <p:cNvSpPr txBox="1"/>
          <p:nvPr>
            <p:ph idx="1" type="body"/>
          </p:nvPr>
        </p:nvSpPr>
        <p:spPr>
          <a:xfrm rot="5400000">
            <a:off x="1842516" y="-342900"/>
            <a:ext cx="5367528" cy="80101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4" name="Google Shape;94;p52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52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52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  <p:sp>
        <p:nvSpPr>
          <p:cNvPr id="97" name="Google Shape;97;p52"/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11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10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0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 sz="4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0"/>
          <p:cNvSpPr txBox="1"/>
          <p:nvPr>
            <p:ph idx="1" type="body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40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40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40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  <p:sp>
        <p:nvSpPr>
          <p:cNvPr id="11" name="Google Shape;11;p40"/>
          <p:cNvSpPr/>
          <p:nvPr/>
        </p:nvSpPr>
        <p:spPr>
          <a:xfrm>
            <a:off x="517869" y="508090"/>
            <a:ext cx="11153214" cy="149279"/>
          </a:xfrm>
          <a:custGeom>
            <a:rect b="b" l="l" r="r" t="t"/>
            <a:pathLst>
              <a:path extrusionOk="0" h="149279" w="8085002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9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1" name="Google Shape;21;p39"/>
          <p:cNvSpPr txBox="1"/>
          <p:nvPr>
            <p:ph idx="1" type="body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p39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p39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" name="Google Shape;24;p39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  <p:sp>
        <p:nvSpPr>
          <p:cNvPr id="25" name="Google Shape;25;p39"/>
          <p:cNvSpPr/>
          <p:nvPr/>
        </p:nvSpPr>
        <p:spPr>
          <a:xfrm>
            <a:off x="517869" y="508090"/>
            <a:ext cx="11153214" cy="149279"/>
          </a:xfrm>
          <a:custGeom>
            <a:rect b="b" l="l" r="r" t="t"/>
            <a:pathLst>
              <a:path extrusionOk="0" h="149279" w="8085002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hyperlink" Target="https://www.gilliamwritersgroup.com/blog/writing-with-intent-using-active-and-passive-voice-strategically-in-business" TargetMode="Externa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 b="0" l="0" r="0" t="25000"/>
          <a:stretch/>
        </p:blipFill>
        <p:spPr>
          <a:xfrm>
            <a:off x="20" y="1"/>
            <a:ext cx="12191980" cy="557784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0" y="5577840"/>
            <a:ext cx="12191999" cy="1280160"/>
          </a:xfrm>
          <a:prstGeom prst="rect">
            <a:avLst/>
          </a:prstGeom>
          <a:solidFill>
            <a:schemeClr val="dk1">
              <a:alpha val="2784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"/>
          <p:cNvSpPr txBox="1"/>
          <p:nvPr>
            <p:ph type="ctrTitle"/>
          </p:nvPr>
        </p:nvSpPr>
        <p:spPr>
          <a:xfrm>
            <a:off x="99298" y="662940"/>
            <a:ext cx="4196988" cy="4160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Cambria"/>
              <a:buNone/>
            </a:pPr>
            <a:r>
              <a:rPr lang="en-ID" sz="3500">
                <a:latin typeface="Cambria"/>
                <a:ea typeface="Cambria"/>
                <a:cs typeface="Cambria"/>
                <a:sym typeface="Cambria"/>
              </a:rPr>
              <a:t>Lecture 11</a:t>
            </a:r>
            <a:br>
              <a:rPr b="0" lang="en-ID" sz="3500">
                <a:latin typeface="Cambria"/>
                <a:ea typeface="Cambria"/>
                <a:cs typeface="Cambria"/>
                <a:sym typeface="Cambria"/>
              </a:rPr>
            </a:br>
            <a:r>
              <a:rPr b="0" lang="en-ID" sz="3500">
                <a:latin typeface="Cambria"/>
                <a:ea typeface="Cambria"/>
                <a:cs typeface="Cambria"/>
                <a:sym typeface="Cambria"/>
              </a:rPr>
              <a:t>Marketing Strategies for Your Tutoring Business</a:t>
            </a:r>
            <a:endParaRPr/>
          </a:p>
        </p:txBody>
      </p:sp>
      <p:sp>
        <p:nvSpPr>
          <p:cNvPr id="106" name="Google Shape;106;p1"/>
          <p:cNvSpPr txBox="1"/>
          <p:nvPr>
            <p:ph idx="1" type="subTitle"/>
          </p:nvPr>
        </p:nvSpPr>
        <p:spPr>
          <a:xfrm>
            <a:off x="82296" y="5682580"/>
            <a:ext cx="4585736" cy="9601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ID" sz="2000">
                <a:latin typeface="Cambria"/>
                <a:ea typeface="Cambria"/>
                <a:cs typeface="Cambria"/>
                <a:sym typeface="Cambria"/>
              </a:rPr>
              <a:t>Itha Priyastiti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ID" sz="2000">
                <a:latin typeface="Cambria"/>
                <a:ea typeface="Cambria"/>
                <a:cs typeface="Cambria"/>
                <a:sym typeface="Cambria"/>
              </a:rPr>
              <a:t>Universitas Kristen Wira Wacana Sumba</a:t>
            </a:r>
            <a:endParaRPr/>
          </a:p>
        </p:txBody>
      </p:sp>
      <p:sp>
        <p:nvSpPr>
          <p:cNvPr id="107" name="Google Shape;107;p1"/>
          <p:cNvSpPr txBox="1"/>
          <p:nvPr/>
        </p:nvSpPr>
        <p:spPr>
          <a:xfrm>
            <a:off x="7528559" y="1861220"/>
            <a:ext cx="4196988" cy="1897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CA6"/>
              </a:buClr>
              <a:buSzPts val="4000"/>
              <a:buFont typeface="Cambria"/>
              <a:buNone/>
            </a:pPr>
            <a:r>
              <a:rPr b="1" i="0" lang="en-ID" sz="4000" u="none" cap="none" strike="noStrike">
                <a:solidFill>
                  <a:srgbClr val="000CA6"/>
                </a:solidFill>
                <a:latin typeface="Cambria"/>
                <a:ea typeface="Cambria"/>
                <a:cs typeface="Cambria"/>
                <a:sym typeface="Cambria"/>
              </a:rPr>
              <a:t>ENGLISH FOR MATHEMATICS</a:t>
            </a:r>
            <a:endParaRPr b="0" i="0" sz="4000" u="none" cap="none" strike="noStrike">
              <a:solidFill>
                <a:srgbClr val="000CA6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12" name="Google Shape;11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02172" y="1351284"/>
            <a:ext cx="2829759" cy="4479892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"/>
          <p:cNvSpPr txBox="1"/>
          <p:nvPr>
            <p:ph type="title"/>
          </p:nvPr>
        </p:nvSpPr>
        <p:spPr>
          <a:xfrm>
            <a:off x="1307683" y="2142810"/>
            <a:ext cx="2418735" cy="7989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ID"/>
              <a:t>Review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 txBox="1"/>
          <p:nvPr>
            <p:ph idx="1" type="body"/>
          </p:nvPr>
        </p:nvSpPr>
        <p:spPr>
          <a:xfrm>
            <a:off x="779929" y="1679090"/>
            <a:ext cx="10125636" cy="3108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To promote your business, do it </a:t>
            </a:r>
            <a:r>
              <a:rPr b="1" lang="en-ID" sz="2100">
                <a:solidFill>
                  <a:srgbClr val="000000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persuasively.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3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Persuasive language is a form of communication meant to </a:t>
            </a:r>
            <a:r>
              <a:rPr b="1" lang="en-ID" sz="2100">
                <a:latin typeface="Cambria"/>
                <a:ea typeface="Cambria"/>
                <a:cs typeface="Cambria"/>
                <a:sym typeface="Cambria"/>
              </a:rPr>
              <a:t>convince and influence people to buy or use a product or service marketed to the general public</a:t>
            </a: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00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You can use future tense as a persuasive way to promote your business because it offers your plans and promises.</a:t>
            </a:r>
            <a:endParaRPr sz="21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9" name="Google Shape;119;p3"/>
          <p:cNvSpPr/>
          <p:nvPr/>
        </p:nvSpPr>
        <p:spPr>
          <a:xfrm>
            <a:off x="518984" y="222424"/>
            <a:ext cx="2669060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Review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Google Shape;124;p4"/>
          <p:cNvGrpSpPr/>
          <p:nvPr/>
        </p:nvGrpSpPr>
        <p:grpSpPr>
          <a:xfrm>
            <a:off x="1129674" y="1868566"/>
            <a:ext cx="9796208" cy="2798916"/>
            <a:chOff x="1196" y="613176"/>
            <a:chExt cx="9796208" cy="2798916"/>
          </a:xfrm>
        </p:grpSpPr>
        <p:sp>
          <p:nvSpPr>
            <p:cNvPr id="125" name="Google Shape;125;p4"/>
            <p:cNvSpPr/>
            <p:nvPr/>
          </p:nvSpPr>
          <p:spPr>
            <a:xfrm>
              <a:off x="1196" y="613176"/>
              <a:ext cx="4664861" cy="2798916"/>
            </a:xfrm>
            <a:prstGeom prst="rect">
              <a:avLst/>
            </a:prstGeom>
            <a:solidFill>
              <a:schemeClr val="accent2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4"/>
            <p:cNvSpPr txBox="1"/>
            <p:nvPr/>
          </p:nvSpPr>
          <p:spPr>
            <a:xfrm>
              <a:off x="1196" y="613176"/>
              <a:ext cx="4664861" cy="279891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3800" lIns="83800" spcFirstLastPara="1" rIns="83800" wrap="square" tIns="838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mbria"/>
                <a:buNone/>
              </a:pPr>
              <a:r>
                <a:rPr b="1" i="0" lang="en-ID" sz="32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going to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112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for future plans </a:t>
              </a:r>
              <a:endParaRPr b="0" i="0" sz="2200" u="none" cap="none" strike="noStrike">
                <a:solidFill>
                  <a:schemeClr val="lt2"/>
                </a:solidFill>
                <a:latin typeface="Cambria"/>
                <a:ea typeface="Cambria"/>
                <a:cs typeface="Cambria"/>
                <a:sym typeface="Cambria"/>
              </a:endParaRPr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to make predictions </a:t>
              </a:r>
              <a:r>
                <a:rPr b="1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based on evidence</a:t>
              </a:r>
              <a:endParaRPr/>
            </a:p>
            <a:p>
              <a:pPr indent="-889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Arial"/>
                <a:buNone/>
              </a:pPr>
              <a:r>
                <a:t/>
              </a:r>
              <a:endParaRPr b="1" i="0" sz="2200" u="none" cap="none" strike="noStrike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27" name="Google Shape;127;p4"/>
            <p:cNvSpPr/>
            <p:nvPr/>
          </p:nvSpPr>
          <p:spPr>
            <a:xfrm>
              <a:off x="5132543" y="613176"/>
              <a:ext cx="4664861" cy="2798916"/>
            </a:xfrm>
            <a:prstGeom prst="rect">
              <a:avLst/>
            </a:prstGeom>
            <a:solidFill>
              <a:srgbClr val="E64520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4"/>
            <p:cNvSpPr txBox="1"/>
            <p:nvPr/>
          </p:nvSpPr>
          <p:spPr>
            <a:xfrm>
              <a:off x="5132543" y="613176"/>
              <a:ext cx="4664861" cy="279891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3800" lIns="83800" spcFirstLastPara="1" rIns="83800" wrap="square" tIns="838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mbria"/>
                <a:buNone/>
              </a:pPr>
              <a:r>
                <a:rPr b="1" i="0" lang="en-ID" sz="28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will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98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to make a prediction</a:t>
              </a:r>
              <a:endParaRPr b="0" i="0" sz="2200" u="none" cap="none" strike="noStrike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endParaRPr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to offer to do something for someone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to make promises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to describe a decision that you’ve just made</a:t>
              </a:r>
              <a:endParaRPr/>
            </a:p>
          </p:txBody>
        </p:sp>
      </p:grpSp>
      <p:sp>
        <p:nvSpPr>
          <p:cNvPr id="129" name="Google Shape;129;p4"/>
          <p:cNvSpPr/>
          <p:nvPr/>
        </p:nvSpPr>
        <p:spPr>
          <a:xfrm>
            <a:off x="518984" y="222424"/>
            <a:ext cx="2669060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Review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34" name="Google Shape;13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4168" y="1228619"/>
            <a:ext cx="3196121" cy="5079012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5"/>
          <p:cNvSpPr txBox="1"/>
          <p:nvPr>
            <p:ph type="title"/>
          </p:nvPr>
        </p:nvSpPr>
        <p:spPr>
          <a:xfrm>
            <a:off x="1058646" y="1931656"/>
            <a:ext cx="3347884" cy="137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mbria"/>
              <a:buNone/>
            </a:pPr>
            <a:r>
              <a:rPr lang="en-ID" sz="3600">
                <a:latin typeface="Cambria"/>
                <a:ea typeface="Cambria"/>
                <a:cs typeface="Cambria"/>
                <a:sym typeface="Cambria"/>
              </a:rPr>
              <a:t>Today’s Agenda</a:t>
            </a:r>
            <a:endParaRPr/>
          </a:p>
        </p:txBody>
      </p:sp>
      <p:sp>
        <p:nvSpPr>
          <p:cNvPr id="136" name="Google Shape;136;p5"/>
          <p:cNvSpPr txBox="1"/>
          <p:nvPr>
            <p:ph idx="1" type="body"/>
          </p:nvPr>
        </p:nvSpPr>
        <p:spPr>
          <a:xfrm>
            <a:off x="4776375" y="1716446"/>
            <a:ext cx="6070675" cy="15898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You will learn how to write marketing content using professional language and passive voice, which are often found in brochures, websites, and formal proposals.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41" name="Google Shape;14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4168" y="1228619"/>
            <a:ext cx="3196121" cy="5079012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6"/>
          <p:cNvSpPr txBox="1"/>
          <p:nvPr>
            <p:ph type="title"/>
          </p:nvPr>
        </p:nvSpPr>
        <p:spPr>
          <a:xfrm>
            <a:off x="1058646" y="1931656"/>
            <a:ext cx="3347884" cy="137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mbria"/>
              <a:buNone/>
            </a:pPr>
            <a:r>
              <a:rPr lang="en-ID" sz="3600">
                <a:latin typeface="Cambria"/>
                <a:ea typeface="Cambria"/>
                <a:cs typeface="Cambria"/>
                <a:sym typeface="Cambria"/>
              </a:rPr>
              <a:t>Professional Language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 txBox="1"/>
          <p:nvPr>
            <p:ph idx="1" type="body"/>
          </p:nvPr>
        </p:nvSpPr>
        <p:spPr>
          <a:xfrm>
            <a:off x="521208" y="1614721"/>
            <a:ext cx="11155680" cy="22900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Char char="•"/>
            </a:pPr>
            <a:r>
              <a:rPr lang="en-ID" sz="22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Read the following flyer of a Math tutoring center. </a:t>
            </a:r>
            <a:endParaRPr/>
          </a:p>
          <a:p>
            <a:pPr indent="-228600" lvl="0" marL="22860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2200"/>
              <a:buChar char="•"/>
            </a:pPr>
            <a:r>
              <a:rPr lang="en-ID" sz="22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Tell me what you think of the language is used in the flyer.</a:t>
            </a:r>
            <a:endParaRPr sz="22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48" name="Google Shape;148;p7"/>
          <p:cNvSpPr/>
          <p:nvPr/>
        </p:nvSpPr>
        <p:spPr>
          <a:xfrm>
            <a:off x="518984" y="222424"/>
            <a:ext cx="2669060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Reading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"/>
          <p:cNvSpPr/>
          <p:nvPr/>
        </p:nvSpPr>
        <p:spPr>
          <a:xfrm>
            <a:off x="518984" y="222424"/>
            <a:ext cx="2669060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Reading</a:t>
            </a:r>
            <a:endParaRPr/>
          </a:p>
        </p:txBody>
      </p:sp>
      <p:pic>
        <p:nvPicPr>
          <p:cNvPr descr="A yellow and black flyer with text&#10;&#10;AI-generated content may be incorrect." id="154" name="Google Shape;154;p8"/>
          <p:cNvPicPr preferRelativeResize="0"/>
          <p:nvPr/>
        </p:nvPicPr>
        <p:blipFill rotWithShape="1">
          <a:blip r:embed="rId3">
            <a:alphaModFix/>
          </a:blip>
          <a:srcRect b="6305" l="8015" r="7913" t="6668"/>
          <a:stretch/>
        </p:blipFill>
        <p:spPr>
          <a:xfrm>
            <a:off x="518984" y="1055031"/>
            <a:ext cx="3888000" cy="5692057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8"/>
          <p:cNvSpPr txBox="1"/>
          <p:nvPr>
            <p:ph idx="1" type="body"/>
          </p:nvPr>
        </p:nvSpPr>
        <p:spPr>
          <a:xfrm>
            <a:off x="4641274" y="1404080"/>
            <a:ext cx="6867104" cy="19556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Although the language sounds fun and friendly (for younger generations), it is not professional.</a:t>
            </a:r>
            <a:endParaRPr/>
          </a:p>
          <a:p>
            <a:pPr indent="-228600" lvl="0" marL="22860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2100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Can you spot what problems that make the flyer unprofessional?</a:t>
            </a:r>
            <a:endParaRPr sz="21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56" name="Google Shape;156;p8"/>
          <p:cNvSpPr txBox="1"/>
          <p:nvPr/>
        </p:nvSpPr>
        <p:spPr>
          <a:xfrm>
            <a:off x="5509778" y="3498253"/>
            <a:ext cx="5860052" cy="5456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AutoNum type="arabicPeriod"/>
            </a:pPr>
            <a:r>
              <a:rPr b="0" i="0" lang="en-ID" sz="21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Overuse of emojis and exclamation points.</a:t>
            </a:r>
            <a:endParaRPr b="0" i="0" sz="21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57" name="Google Shape;157;p8"/>
          <p:cNvSpPr/>
          <p:nvPr/>
        </p:nvSpPr>
        <p:spPr>
          <a:xfrm>
            <a:off x="2259067" y="2734764"/>
            <a:ext cx="407834" cy="382631"/>
          </a:xfrm>
          <a:prstGeom prst="ellipse">
            <a:avLst/>
          </a:prstGeom>
          <a:noFill/>
          <a:ln cap="flat" cmpd="sng" w="1905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8"/>
          <p:cNvSpPr txBox="1"/>
          <p:nvPr/>
        </p:nvSpPr>
        <p:spPr>
          <a:xfrm>
            <a:off x="5509778" y="4122734"/>
            <a:ext cx="5860052" cy="622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AutoNum type="arabicPeriod" startAt="2"/>
            </a:pPr>
            <a:r>
              <a:rPr b="0" i="0" lang="en-ID" sz="21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Tone </a:t>
            </a:r>
            <a:r>
              <a:rPr b="1" i="0" lang="en-ID" sz="21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too casual for business</a:t>
            </a:r>
            <a:endParaRPr b="0" i="0" sz="21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59" name="Google Shape;159;p8"/>
          <p:cNvSpPr/>
          <p:nvPr/>
        </p:nvSpPr>
        <p:spPr>
          <a:xfrm>
            <a:off x="3292414" y="2218092"/>
            <a:ext cx="407834" cy="382631"/>
          </a:xfrm>
          <a:prstGeom prst="ellipse">
            <a:avLst/>
          </a:prstGeom>
          <a:noFill/>
          <a:ln cap="flat" cmpd="sng" w="1905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8"/>
          <p:cNvSpPr/>
          <p:nvPr/>
        </p:nvSpPr>
        <p:spPr>
          <a:xfrm>
            <a:off x="3644493" y="4836140"/>
            <a:ext cx="407834" cy="382631"/>
          </a:xfrm>
          <a:prstGeom prst="ellipse">
            <a:avLst/>
          </a:prstGeom>
          <a:noFill/>
          <a:ln cap="flat" cmpd="sng" w="1905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8"/>
          <p:cNvSpPr/>
          <p:nvPr/>
        </p:nvSpPr>
        <p:spPr>
          <a:xfrm>
            <a:off x="2210749" y="5603280"/>
            <a:ext cx="298276" cy="298958"/>
          </a:xfrm>
          <a:prstGeom prst="ellipse">
            <a:avLst/>
          </a:prstGeom>
          <a:noFill/>
          <a:ln cap="flat" cmpd="sng" w="1905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"/>
          <p:cNvSpPr/>
          <p:nvPr/>
        </p:nvSpPr>
        <p:spPr>
          <a:xfrm>
            <a:off x="505127" y="222424"/>
            <a:ext cx="2669060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Reading</a:t>
            </a:r>
            <a:endParaRPr/>
          </a:p>
        </p:txBody>
      </p:sp>
      <p:sp>
        <p:nvSpPr>
          <p:cNvPr id="167" name="Google Shape;167;p9"/>
          <p:cNvSpPr txBox="1"/>
          <p:nvPr>
            <p:ph idx="1" type="body"/>
          </p:nvPr>
        </p:nvSpPr>
        <p:spPr>
          <a:xfrm>
            <a:off x="5647153" y="1272336"/>
            <a:ext cx="5791201" cy="12524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AutoNum type="arabicPeriod" startAt="3"/>
            </a:pPr>
            <a:r>
              <a:rPr b="1"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Slang &amp; informal expressions</a:t>
            </a: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: “Wanna,” “we got u,” “super cool,” “lol,” “peeps,” “probs,” etc.</a:t>
            </a:r>
            <a:endParaRPr sz="21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descr="A yellow and black flyer with text&#10;&#10;AI-generated content may be incorrect." id="168" name="Google Shape;168;p9"/>
          <p:cNvPicPr preferRelativeResize="0"/>
          <p:nvPr/>
        </p:nvPicPr>
        <p:blipFill rotWithShape="1">
          <a:blip r:embed="rId3">
            <a:alphaModFix/>
          </a:blip>
          <a:srcRect b="6305" l="8015" r="7913" t="6668"/>
          <a:stretch/>
        </p:blipFill>
        <p:spPr>
          <a:xfrm>
            <a:off x="729076" y="1031201"/>
            <a:ext cx="3888000" cy="5692057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9"/>
          <p:cNvSpPr txBox="1"/>
          <p:nvPr/>
        </p:nvSpPr>
        <p:spPr>
          <a:xfrm>
            <a:off x="5647153" y="4065090"/>
            <a:ext cx="5115696" cy="12374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AutoNum type="arabicPeriod" startAt="5"/>
            </a:pPr>
            <a:r>
              <a:rPr b="1" i="0" lang="en-ID" sz="21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No credibility or structure</a:t>
            </a:r>
            <a:r>
              <a:rPr b="0" i="0" lang="en-ID" sz="21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: No mention of qualifications, location, schedules, or results</a:t>
            </a:r>
            <a:endParaRPr b="0" i="0" sz="21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70" name="Google Shape;170;p9"/>
          <p:cNvSpPr txBox="1"/>
          <p:nvPr/>
        </p:nvSpPr>
        <p:spPr>
          <a:xfrm>
            <a:off x="5647152" y="2725864"/>
            <a:ext cx="5791201" cy="9042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AutoNum type="arabicPeriod" startAt="4"/>
            </a:pPr>
            <a:r>
              <a:rPr b="1" i="0" lang="en-ID" sz="21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Unclear or vague details</a:t>
            </a:r>
            <a:r>
              <a:rPr b="0" i="0" lang="en-ID" sz="21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: “Classes are kinda random.</a:t>
            </a:r>
            <a:endParaRPr b="0" i="0" sz="21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71" name="Google Shape;171;p9"/>
          <p:cNvSpPr/>
          <p:nvPr/>
        </p:nvSpPr>
        <p:spPr>
          <a:xfrm>
            <a:off x="1106656" y="2029217"/>
            <a:ext cx="882132" cy="293872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9"/>
          <p:cNvSpPr/>
          <p:nvPr/>
        </p:nvSpPr>
        <p:spPr>
          <a:xfrm flipH="1" rot="-7385352">
            <a:off x="4492111" y="712014"/>
            <a:ext cx="894254" cy="1686981"/>
          </a:xfrm>
          <a:prstGeom prst="arc">
            <a:avLst>
              <a:gd fmla="val 17185664" name="adj1"/>
              <a:gd fmla="val 1822824" name="adj2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9"/>
          <p:cNvSpPr/>
          <p:nvPr/>
        </p:nvSpPr>
        <p:spPr>
          <a:xfrm>
            <a:off x="1571875" y="2309953"/>
            <a:ext cx="1003638" cy="293872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9"/>
          <p:cNvSpPr/>
          <p:nvPr/>
        </p:nvSpPr>
        <p:spPr>
          <a:xfrm>
            <a:off x="2427808" y="2524767"/>
            <a:ext cx="1083221" cy="293872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9"/>
          <p:cNvSpPr/>
          <p:nvPr/>
        </p:nvSpPr>
        <p:spPr>
          <a:xfrm>
            <a:off x="2232010" y="3442019"/>
            <a:ext cx="882132" cy="293872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9"/>
          <p:cNvSpPr/>
          <p:nvPr/>
        </p:nvSpPr>
        <p:spPr>
          <a:xfrm>
            <a:off x="2456029" y="4409198"/>
            <a:ext cx="726138" cy="293872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9"/>
          <p:cNvSpPr/>
          <p:nvPr/>
        </p:nvSpPr>
        <p:spPr>
          <a:xfrm>
            <a:off x="1749530" y="4866942"/>
            <a:ext cx="678278" cy="293872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9"/>
          <p:cNvSpPr/>
          <p:nvPr/>
        </p:nvSpPr>
        <p:spPr>
          <a:xfrm>
            <a:off x="903628" y="3227205"/>
            <a:ext cx="2738793" cy="304778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0012F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9"/>
          <p:cNvSpPr/>
          <p:nvPr/>
        </p:nvSpPr>
        <p:spPr>
          <a:xfrm flipH="1" rot="-7385352">
            <a:off x="4665984" y="1910352"/>
            <a:ext cx="894254" cy="1686981"/>
          </a:xfrm>
          <a:prstGeom prst="arc">
            <a:avLst>
              <a:gd fmla="val 17185664" name="adj1"/>
              <a:gd fmla="val 1822824" name="adj2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solidFill>
          <a:schemeClr val="lt1"/>
        </a:solidFill>
      </p:bgPr>
    </p:bg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0"/>
          <p:cNvSpPr/>
          <p:nvPr/>
        </p:nvSpPr>
        <p:spPr>
          <a:xfrm>
            <a:off x="0" y="0"/>
            <a:ext cx="12188952" cy="68579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10"/>
          <p:cNvSpPr/>
          <p:nvPr/>
        </p:nvSpPr>
        <p:spPr>
          <a:xfrm flipH="1">
            <a:off x="7329948" y="232881"/>
            <a:ext cx="4607544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Professional Language</a:t>
            </a:r>
            <a:endParaRPr/>
          </a:p>
        </p:txBody>
      </p:sp>
      <p:sp>
        <p:nvSpPr>
          <p:cNvPr id="186" name="Google Shape;186;p10"/>
          <p:cNvSpPr/>
          <p:nvPr/>
        </p:nvSpPr>
        <p:spPr>
          <a:xfrm>
            <a:off x="517870" y="508090"/>
            <a:ext cx="4032504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10"/>
          <p:cNvSpPr/>
          <p:nvPr/>
        </p:nvSpPr>
        <p:spPr>
          <a:xfrm>
            <a:off x="5065776" y="6300216"/>
            <a:ext cx="6620256" cy="4571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8" name="Google Shape;188;p10"/>
          <p:cNvGrpSpPr/>
          <p:nvPr/>
        </p:nvGrpSpPr>
        <p:grpSpPr>
          <a:xfrm>
            <a:off x="3549503" y="1884547"/>
            <a:ext cx="3828180" cy="3879681"/>
            <a:chOff x="694030" y="1535"/>
            <a:chExt cx="3828180" cy="3879681"/>
          </a:xfrm>
        </p:grpSpPr>
        <p:sp>
          <p:nvSpPr>
            <p:cNvPr id="189" name="Google Shape;189;p10"/>
            <p:cNvSpPr/>
            <p:nvPr/>
          </p:nvSpPr>
          <p:spPr>
            <a:xfrm>
              <a:off x="2408903" y="470817"/>
              <a:ext cx="364234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" name="Google Shape;190;p10"/>
            <p:cNvSpPr txBox="1"/>
            <p:nvPr/>
          </p:nvSpPr>
          <p:spPr>
            <a:xfrm>
              <a:off x="2581149" y="514563"/>
              <a:ext cx="19741" cy="39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1" i="0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91" name="Google Shape;191;p10"/>
            <p:cNvSpPr/>
            <p:nvPr/>
          </p:nvSpPr>
          <p:spPr>
            <a:xfrm>
              <a:off x="694030" y="1535"/>
              <a:ext cx="1716673" cy="1030003"/>
            </a:xfrm>
            <a:prstGeom prst="rect">
              <a:avLst/>
            </a:prstGeom>
            <a:solidFill>
              <a:schemeClr val="accent2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" name="Google Shape;192;p10"/>
            <p:cNvSpPr txBox="1"/>
            <p:nvPr/>
          </p:nvSpPr>
          <p:spPr>
            <a:xfrm>
              <a:off x="694030" y="1535"/>
              <a:ext cx="1716673" cy="10300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8275" lIns="84100" spcFirstLastPara="1" rIns="84100" wrap="square" tIns="882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Clarity and Conciseness: </a:t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93" name="Google Shape;193;p10"/>
            <p:cNvSpPr/>
            <p:nvPr/>
          </p:nvSpPr>
          <p:spPr>
            <a:xfrm>
              <a:off x="1552366" y="1029739"/>
              <a:ext cx="2111507" cy="364234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5634"/>
                  </a:lnTo>
                  <a:lnTo>
                    <a:pt x="0" y="65634"/>
                  </a:lnTo>
                  <a:lnTo>
                    <a:pt x="0" y="120000"/>
                  </a:lnTo>
                </a:path>
              </a:pathLst>
            </a:custGeom>
            <a:noFill/>
            <a:ln cap="flat" cmpd="sng" w="12700">
              <a:solidFill>
                <a:srgbClr val="E64520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" name="Google Shape;194;p10"/>
            <p:cNvSpPr txBox="1"/>
            <p:nvPr/>
          </p:nvSpPr>
          <p:spPr>
            <a:xfrm>
              <a:off x="2554417" y="1209883"/>
              <a:ext cx="107405" cy="39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1" i="0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95" name="Google Shape;195;p10"/>
            <p:cNvSpPr/>
            <p:nvPr/>
          </p:nvSpPr>
          <p:spPr>
            <a:xfrm>
              <a:off x="2805537" y="1535"/>
              <a:ext cx="1716673" cy="1030003"/>
            </a:xfrm>
            <a:prstGeom prst="rect">
              <a:avLst/>
            </a:prstGeom>
            <a:solidFill>
              <a:srgbClr val="E64520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" name="Google Shape;196;p10"/>
            <p:cNvSpPr txBox="1"/>
            <p:nvPr/>
          </p:nvSpPr>
          <p:spPr>
            <a:xfrm>
              <a:off x="2805537" y="1535"/>
              <a:ext cx="1716673" cy="10300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8275" lIns="84100" spcFirstLastPara="1" rIns="84100" wrap="square" tIns="882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Audience Awareness</a:t>
              </a:r>
              <a:endParaRPr/>
            </a:p>
          </p:txBody>
        </p:sp>
        <p:sp>
          <p:nvSpPr>
            <p:cNvPr id="197" name="Google Shape;197;p10"/>
            <p:cNvSpPr/>
            <p:nvPr/>
          </p:nvSpPr>
          <p:spPr>
            <a:xfrm>
              <a:off x="2408903" y="1895656"/>
              <a:ext cx="364234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" name="Google Shape;198;p10"/>
            <p:cNvSpPr txBox="1"/>
            <p:nvPr/>
          </p:nvSpPr>
          <p:spPr>
            <a:xfrm>
              <a:off x="2581149" y="1939402"/>
              <a:ext cx="19741" cy="39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1" i="0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99" name="Google Shape;199;p10"/>
            <p:cNvSpPr/>
            <p:nvPr/>
          </p:nvSpPr>
          <p:spPr>
            <a:xfrm>
              <a:off x="694030" y="1426374"/>
              <a:ext cx="1716673" cy="1030003"/>
            </a:xfrm>
            <a:prstGeom prst="rect">
              <a:avLst/>
            </a:prstGeom>
            <a:solidFill>
              <a:schemeClr val="accent4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" name="Google Shape;200;p10"/>
            <p:cNvSpPr txBox="1"/>
            <p:nvPr/>
          </p:nvSpPr>
          <p:spPr>
            <a:xfrm>
              <a:off x="694030" y="1426374"/>
              <a:ext cx="1716673" cy="10300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8275" lIns="84100" spcFirstLastPara="1" rIns="84100" wrap="square" tIns="882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Structured Organization</a:t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01" name="Google Shape;201;p10"/>
            <p:cNvSpPr/>
            <p:nvPr/>
          </p:nvSpPr>
          <p:spPr>
            <a:xfrm>
              <a:off x="1552366" y="2454578"/>
              <a:ext cx="2111507" cy="364234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5634"/>
                  </a:lnTo>
                  <a:lnTo>
                    <a:pt x="0" y="65634"/>
                  </a:lnTo>
                  <a:lnTo>
                    <a:pt x="0" y="120000"/>
                  </a:lnTo>
                </a:path>
              </a:pathLst>
            </a:custGeom>
            <a:noFill/>
            <a:ln cap="flat" cmpd="sng" w="12700">
              <a:solidFill>
                <a:srgbClr val="FE5C20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" name="Google Shape;202;p10"/>
            <p:cNvSpPr txBox="1"/>
            <p:nvPr/>
          </p:nvSpPr>
          <p:spPr>
            <a:xfrm>
              <a:off x="2554417" y="2634721"/>
              <a:ext cx="107405" cy="39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1" i="0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03" name="Google Shape;203;p10"/>
            <p:cNvSpPr/>
            <p:nvPr/>
          </p:nvSpPr>
          <p:spPr>
            <a:xfrm>
              <a:off x="2805537" y="1426374"/>
              <a:ext cx="1716673" cy="1030003"/>
            </a:xfrm>
            <a:prstGeom prst="rect">
              <a:avLst/>
            </a:prstGeom>
            <a:solidFill>
              <a:srgbClr val="FE5C20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" name="Google Shape;204;p10"/>
            <p:cNvSpPr txBox="1"/>
            <p:nvPr/>
          </p:nvSpPr>
          <p:spPr>
            <a:xfrm>
              <a:off x="2805537" y="1426374"/>
              <a:ext cx="1716673" cy="10300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8275" lIns="84100" spcFirstLastPara="1" rIns="84100" wrap="square" tIns="882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Formal Tone</a:t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05" name="Google Shape;205;p10"/>
            <p:cNvSpPr/>
            <p:nvPr/>
          </p:nvSpPr>
          <p:spPr>
            <a:xfrm>
              <a:off x="694030" y="2851213"/>
              <a:ext cx="1716673" cy="1030003"/>
            </a:xfrm>
            <a:prstGeom prst="rect">
              <a:avLst/>
            </a:prstGeom>
            <a:solidFill>
              <a:srgbClr val="00C776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" name="Google Shape;206;p10"/>
            <p:cNvSpPr txBox="1"/>
            <p:nvPr/>
          </p:nvSpPr>
          <p:spPr>
            <a:xfrm>
              <a:off x="694030" y="2851213"/>
              <a:ext cx="1716673" cy="10300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8275" lIns="84100" spcFirstLastPara="1" rIns="84100" wrap="square" tIns="882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ID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Purpose Driven Content </a:t>
              </a:r>
              <a:endParaRPr b="1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sp>
        <p:nvSpPr>
          <p:cNvPr id="207" name="Google Shape;207;p10"/>
          <p:cNvSpPr txBox="1"/>
          <p:nvPr/>
        </p:nvSpPr>
        <p:spPr>
          <a:xfrm>
            <a:off x="448792" y="880253"/>
            <a:ext cx="6217130" cy="4239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ID" sz="21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 summary, professional writing is (Marsen, 2020)</a:t>
            </a:r>
            <a:endParaRPr/>
          </a:p>
        </p:txBody>
      </p:sp>
      <p:sp>
        <p:nvSpPr>
          <p:cNvPr id="208" name="Google Shape;208;p10"/>
          <p:cNvSpPr/>
          <p:nvPr/>
        </p:nvSpPr>
        <p:spPr>
          <a:xfrm flipH="1" rot="7748781">
            <a:off x="2321043" y="1615267"/>
            <a:ext cx="1497829" cy="1686981"/>
          </a:xfrm>
          <a:prstGeom prst="arc">
            <a:avLst>
              <a:gd fmla="val 37815" name="adj1"/>
              <a:gd fmla="val 4271432" name="adj2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10"/>
          <p:cNvSpPr txBox="1"/>
          <p:nvPr/>
        </p:nvSpPr>
        <p:spPr>
          <a:xfrm>
            <a:off x="341630" y="1752165"/>
            <a:ext cx="2935269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ID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Use straightforward language to ensure the message is easily understood.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ID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Avoid unnecessary jargon and complex terminology. </a:t>
            </a:r>
            <a:endParaRPr b="0" i="0" sz="20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0" name="Google Shape;210;p10"/>
          <p:cNvSpPr txBox="1"/>
          <p:nvPr/>
        </p:nvSpPr>
        <p:spPr>
          <a:xfrm>
            <a:off x="7892885" y="1345448"/>
            <a:ext cx="3793147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Tailor the content and tone to the intended audience, considering their knowledge level and expectations.</a:t>
            </a:r>
            <a:endParaRPr b="0" i="0" sz="20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1" name="Google Shape;211;p10"/>
          <p:cNvSpPr txBox="1"/>
          <p:nvPr/>
        </p:nvSpPr>
        <p:spPr>
          <a:xfrm>
            <a:off x="8315307" y="3270540"/>
            <a:ext cx="3473993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Maintain a professional tone, avoiding colloquialisms and overly casual language.</a:t>
            </a:r>
            <a:endParaRPr b="0" i="0" sz="20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2" name="Google Shape;212;p10"/>
          <p:cNvSpPr txBox="1"/>
          <p:nvPr/>
        </p:nvSpPr>
        <p:spPr>
          <a:xfrm>
            <a:off x="675166" y="4372888"/>
            <a:ext cx="2777602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Organize content logically with clear headings and subheadings to guide the reader through the document.</a:t>
            </a:r>
            <a:endParaRPr b="0" i="0" sz="20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3" name="Google Shape;213;p10"/>
          <p:cNvSpPr txBox="1"/>
          <p:nvPr/>
        </p:nvSpPr>
        <p:spPr>
          <a:xfrm>
            <a:off x="5483403" y="5098465"/>
            <a:ext cx="4235784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Ensure every part of the document serves a clear purpose, whether to inform, persuade, or instruct.</a:t>
            </a:r>
            <a:endParaRPr/>
          </a:p>
        </p:txBody>
      </p:sp>
      <p:sp>
        <p:nvSpPr>
          <p:cNvPr id="214" name="Google Shape;214;p10"/>
          <p:cNvSpPr/>
          <p:nvPr/>
        </p:nvSpPr>
        <p:spPr>
          <a:xfrm rot="-9637145">
            <a:off x="6844403" y="1579592"/>
            <a:ext cx="1575715" cy="1206745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0"/>
          <p:cNvSpPr/>
          <p:nvPr/>
        </p:nvSpPr>
        <p:spPr>
          <a:xfrm flipH="1" rot="6191259">
            <a:off x="2558306" y="3675546"/>
            <a:ext cx="1533105" cy="2031575"/>
          </a:xfrm>
          <a:prstGeom prst="arc">
            <a:avLst>
              <a:gd fmla="val 882928" name="adj1"/>
              <a:gd fmla="val 5060825" name="adj2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10"/>
          <p:cNvSpPr/>
          <p:nvPr/>
        </p:nvSpPr>
        <p:spPr>
          <a:xfrm flipH="1" rot="-1701872">
            <a:off x="7256677" y="2912375"/>
            <a:ext cx="1696643" cy="1033241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10"/>
          <p:cNvSpPr/>
          <p:nvPr/>
        </p:nvSpPr>
        <p:spPr>
          <a:xfrm rot="-6804156">
            <a:off x="4832073" y="5105956"/>
            <a:ext cx="1696643" cy="1207389"/>
          </a:xfrm>
          <a:prstGeom prst="arc">
            <a:avLst>
              <a:gd fmla="val 37815" name="adj1"/>
              <a:gd fmla="val 3016241" name="adj2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1"/>
          <p:cNvSpPr txBox="1"/>
          <p:nvPr>
            <p:ph idx="1" type="body"/>
          </p:nvPr>
        </p:nvSpPr>
        <p:spPr>
          <a:xfrm>
            <a:off x="550704" y="800412"/>
            <a:ext cx="6120336" cy="556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4288" lvl="0" marL="14288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What documents using professional language?</a:t>
            </a:r>
            <a:endParaRPr b="1"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3" name="Google Shape;223;p11"/>
          <p:cNvSpPr/>
          <p:nvPr/>
        </p:nvSpPr>
        <p:spPr>
          <a:xfrm flipH="1">
            <a:off x="6843252" y="232881"/>
            <a:ext cx="5094240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Professional Language</a:t>
            </a:r>
            <a:endParaRPr/>
          </a:p>
        </p:txBody>
      </p:sp>
      <p:grpSp>
        <p:nvGrpSpPr>
          <p:cNvPr id="224" name="Google Shape;224;p11"/>
          <p:cNvGrpSpPr/>
          <p:nvPr/>
        </p:nvGrpSpPr>
        <p:grpSpPr>
          <a:xfrm>
            <a:off x="1402364" y="1358120"/>
            <a:ext cx="8024994" cy="4967853"/>
            <a:chOff x="439311" y="1083"/>
            <a:chExt cx="8024994" cy="4967853"/>
          </a:xfrm>
        </p:grpSpPr>
        <p:sp>
          <p:nvSpPr>
            <p:cNvPr id="225" name="Google Shape;225;p11"/>
            <p:cNvSpPr/>
            <p:nvPr/>
          </p:nvSpPr>
          <p:spPr>
            <a:xfrm>
              <a:off x="439311" y="1083"/>
              <a:ext cx="3821425" cy="2292855"/>
            </a:xfrm>
            <a:prstGeom prst="rect">
              <a:avLst/>
            </a:prstGeom>
            <a:solidFill>
              <a:srgbClr val="009193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" name="Google Shape;226;p11"/>
            <p:cNvSpPr txBox="1"/>
            <p:nvPr/>
          </p:nvSpPr>
          <p:spPr>
            <a:xfrm>
              <a:off x="439311" y="1083"/>
              <a:ext cx="3821425" cy="22928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0000" lIns="80000" spcFirstLastPara="1" rIns="80000" wrap="square" tIns="80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mbria"/>
                <a:buNone/>
              </a:pPr>
              <a:r>
                <a:rPr b="1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Short Business Documents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mbria"/>
                <a:buNone/>
              </a:pPr>
              <a:r>
                <a:rPr b="0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 Instructions on crafting concise documents such as memos, emails, and letters focus on structure and clarity.</a:t>
              </a:r>
              <a:endParaRPr b="0" i="0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27" name="Google Shape;227;p11"/>
            <p:cNvSpPr/>
            <p:nvPr/>
          </p:nvSpPr>
          <p:spPr>
            <a:xfrm>
              <a:off x="4642880" y="1083"/>
              <a:ext cx="3821425" cy="2292855"/>
            </a:xfrm>
            <a:prstGeom prst="rect">
              <a:avLst/>
            </a:prstGeom>
            <a:solidFill>
              <a:srgbClr val="009193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" name="Google Shape;228;p11"/>
            <p:cNvSpPr txBox="1"/>
            <p:nvPr/>
          </p:nvSpPr>
          <p:spPr>
            <a:xfrm>
              <a:off x="4642880" y="1083"/>
              <a:ext cx="3821425" cy="22928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0000" lIns="80000" spcFirstLastPara="1" rIns="80000" wrap="square" tIns="80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mbria"/>
                <a:buNone/>
              </a:pPr>
              <a:r>
                <a:rPr b="1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Research Methods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mbria"/>
                <a:buNone/>
              </a:pPr>
              <a:r>
                <a:rPr b="0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Techniques for gathering and evaluating information.</a:t>
              </a:r>
              <a:endParaRPr b="0" i="0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29" name="Google Shape;229;p11"/>
            <p:cNvSpPr/>
            <p:nvPr/>
          </p:nvSpPr>
          <p:spPr>
            <a:xfrm>
              <a:off x="439311" y="2676081"/>
              <a:ext cx="3821425" cy="2292855"/>
            </a:xfrm>
            <a:prstGeom prst="rect">
              <a:avLst/>
            </a:prstGeom>
            <a:solidFill>
              <a:srgbClr val="009193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" name="Google Shape;230;p11"/>
            <p:cNvSpPr txBox="1"/>
            <p:nvPr/>
          </p:nvSpPr>
          <p:spPr>
            <a:xfrm>
              <a:off x="439311" y="2676081"/>
              <a:ext cx="3821425" cy="22928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0000" lIns="80000" spcFirstLastPara="1" rIns="80000" wrap="square" tIns="80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mbria"/>
                <a:buNone/>
              </a:pPr>
              <a:r>
                <a:rPr b="1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Journalism and Public Relations Writing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mbria"/>
                <a:buNone/>
              </a:pPr>
              <a:r>
                <a:rPr b="0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Insights into writing press releases, news articles, and other media communications highlight the importance of audience engagement.</a:t>
              </a:r>
              <a:endParaRPr b="0" i="0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31" name="Google Shape;231;p11"/>
            <p:cNvSpPr/>
            <p:nvPr/>
          </p:nvSpPr>
          <p:spPr>
            <a:xfrm>
              <a:off x="4642880" y="2676081"/>
              <a:ext cx="3821425" cy="2292855"/>
            </a:xfrm>
            <a:prstGeom prst="rect">
              <a:avLst/>
            </a:prstGeom>
            <a:solidFill>
              <a:srgbClr val="009193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11"/>
            <p:cNvSpPr txBox="1"/>
            <p:nvPr/>
          </p:nvSpPr>
          <p:spPr>
            <a:xfrm>
              <a:off x="4642880" y="2676081"/>
              <a:ext cx="3821425" cy="22928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0000" lIns="80000" spcFirstLastPara="1" rIns="80000" wrap="square" tIns="80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mbria"/>
                <a:buNone/>
              </a:pPr>
              <a:r>
                <a:rPr b="1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Reports and Proposals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Clr>
                  <a:schemeClr val="lt1"/>
                </a:buClr>
                <a:buSzPts val="2100"/>
                <a:buFont typeface="Cambria"/>
                <a:buNone/>
              </a:pPr>
              <a:r>
                <a:rPr b="0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 Strategies for organizing and presenting information in formal reports and proposals, including the use of visuals and data.</a:t>
              </a:r>
              <a:endParaRPr b="0" i="0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2"/>
          <p:cNvSpPr/>
          <p:nvPr/>
        </p:nvSpPr>
        <p:spPr>
          <a:xfrm flipH="1">
            <a:off x="5899354" y="222424"/>
            <a:ext cx="582561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Professional Language</a:t>
            </a:r>
            <a:endParaRPr/>
          </a:p>
        </p:txBody>
      </p:sp>
      <p:grpSp>
        <p:nvGrpSpPr>
          <p:cNvPr id="238" name="Google Shape;238;p12"/>
          <p:cNvGrpSpPr/>
          <p:nvPr/>
        </p:nvGrpSpPr>
        <p:grpSpPr>
          <a:xfrm>
            <a:off x="-5205290" y="819387"/>
            <a:ext cx="15187714" cy="6816406"/>
            <a:chOff x="-5724275" y="-876355"/>
            <a:chExt cx="15187714" cy="6816406"/>
          </a:xfrm>
        </p:grpSpPr>
        <p:sp>
          <p:nvSpPr>
            <p:cNvPr id="239" name="Google Shape;239;p12"/>
            <p:cNvSpPr/>
            <p:nvPr/>
          </p:nvSpPr>
          <p:spPr>
            <a:xfrm>
              <a:off x="-5724275" y="-876355"/>
              <a:ext cx="6816406" cy="6816406"/>
            </a:xfrm>
            <a:prstGeom prst="blockArc">
              <a:avLst>
                <a:gd fmla="val 18900000" name="adj1"/>
                <a:gd fmla="val 2700000" name="adj2"/>
                <a:gd fmla="val 317" name="adj3"/>
              </a:avLst>
            </a:prstGeom>
            <a:noFill/>
            <a:ln cap="flat" cmpd="sng" w="19050">
              <a:solidFill>
                <a:srgbClr val="BA7E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12"/>
            <p:cNvSpPr/>
            <p:nvPr/>
          </p:nvSpPr>
          <p:spPr>
            <a:xfrm>
              <a:off x="702840" y="506369"/>
              <a:ext cx="8760599" cy="1012739"/>
            </a:xfrm>
            <a:prstGeom prst="rect">
              <a:avLst/>
            </a:prstGeom>
            <a:solidFill>
              <a:schemeClr val="accent1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12"/>
            <p:cNvSpPr txBox="1"/>
            <p:nvPr/>
          </p:nvSpPr>
          <p:spPr>
            <a:xfrm>
              <a:off x="702840" y="506369"/>
              <a:ext cx="8760599" cy="101273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803850" spcFirstLastPara="1" rIns="50800" wrap="square" tIns="508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i="0" lang="en-ID" sz="2000" u="none" cap="none" strike="noStrike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Polite and respectful tone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0" i="0" lang="en-ID" sz="2000" u="none" cap="none" strike="noStrike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Uses polite expressions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Courier New"/>
                <a:buNone/>
              </a:pPr>
              <a:r>
                <a:rPr b="0" i="0" lang="en-ID" sz="2000" u="none" cap="none" strike="noStrike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Avoids slang, jokes, or overly casual words.</a:t>
              </a:r>
              <a:endParaRPr b="0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42" name="Google Shape;242;p12"/>
            <p:cNvSpPr/>
            <p:nvPr/>
          </p:nvSpPr>
          <p:spPr>
            <a:xfrm>
              <a:off x="69878" y="379777"/>
              <a:ext cx="1265923" cy="1265923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" name="Google Shape;243;p12"/>
            <p:cNvSpPr/>
            <p:nvPr/>
          </p:nvSpPr>
          <p:spPr>
            <a:xfrm>
              <a:off x="1070971" y="2025478"/>
              <a:ext cx="8392468" cy="1012739"/>
            </a:xfrm>
            <a:prstGeom prst="rect">
              <a:avLst/>
            </a:prstGeom>
            <a:solidFill>
              <a:schemeClr val="accent1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" name="Google Shape;244;p12"/>
            <p:cNvSpPr txBox="1"/>
            <p:nvPr/>
          </p:nvSpPr>
          <p:spPr>
            <a:xfrm>
              <a:off x="1070971" y="2025478"/>
              <a:ext cx="8392468" cy="101273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803850" spcFirstLastPara="1" rIns="50800" wrap="square" tIns="508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i="0" lang="en-ID" sz="2000" u="none" cap="none" strike="noStrike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Clear and concise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0" i="0" lang="en-ID" sz="2000" u="none" cap="none" strike="noStrike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Gets to the point without being too wordy.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Courier New"/>
                <a:buNone/>
              </a:pPr>
              <a:r>
                <a:rPr b="0" i="0" lang="en-ID" sz="2000" u="none" cap="none" strike="noStrike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Uses simple, direct words instead of vague or emotional ones.</a:t>
              </a:r>
              <a:endParaRPr b="0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45" name="Google Shape;245;p12"/>
            <p:cNvSpPr/>
            <p:nvPr/>
          </p:nvSpPr>
          <p:spPr>
            <a:xfrm>
              <a:off x="438009" y="1898885"/>
              <a:ext cx="1265923" cy="1265923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" name="Google Shape;246;p12"/>
            <p:cNvSpPr/>
            <p:nvPr/>
          </p:nvSpPr>
          <p:spPr>
            <a:xfrm>
              <a:off x="702840" y="3544586"/>
              <a:ext cx="8760599" cy="1012739"/>
            </a:xfrm>
            <a:prstGeom prst="rect">
              <a:avLst/>
            </a:prstGeom>
            <a:solidFill>
              <a:schemeClr val="accent1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12"/>
            <p:cNvSpPr txBox="1"/>
            <p:nvPr/>
          </p:nvSpPr>
          <p:spPr>
            <a:xfrm>
              <a:off x="702840" y="3544586"/>
              <a:ext cx="8760599" cy="101273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803850" spcFirstLastPara="1" rIns="50800" wrap="square" tIns="508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i="0" lang="en-ID" sz="2000" u="none" cap="none" strike="noStrike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Formal vocabulary and structure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0" i="0" lang="en-ID" sz="2000" u="none" cap="none" strike="noStrike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Uses proper grammar and punctuation.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Courier New"/>
                <a:buNone/>
              </a:pPr>
              <a:r>
                <a:rPr b="0" i="0" lang="en-ID" sz="2000" u="none" cap="none" strike="noStrike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Avoid informal words</a:t>
              </a:r>
              <a:endParaRPr b="0" i="0" sz="2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48" name="Google Shape;248;p12"/>
            <p:cNvSpPr/>
            <p:nvPr/>
          </p:nvSpPr>
          <p:spPr>
            <a:xfrm>
              <a:off x="69878" y="3417994"/>
              <a:ext cx="1265923" cy="1265923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49" name="Google Shape;249;p12"/>
          <p:cNvSpPr txBox="1"/>
          <p:nvPr/>
        </p:nvSpPr>
        <p:spPr>
          <a:xfrm>
            <a:off x="518985" y="902046"/>
            <a:ext cx="5211097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Key Features of Professional Language:</a:t>
            </a: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50" name="Google Shape;250;p12"/>
          <p:cNvSpPr txBox="1"/>
          <p:nvPr/>
        </p:nvSpPr>
        <p:spPr>
          <a:xfrm>
            <a:off x="886688" y="2466111"/>
            <a:ext cx="637309" cy="4770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251" name="Google Shape;251;p12"/>
          <p:cNvSpPr txBox="1"/>
          <p:nvPr/>
        </p:nvSpPr>
        <p:spPr>
          <a:xfrm>
            <a:off x="1260762" y="4002917"/>
            <a:ext cx="637309" cy="4770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252" name="Google Shape;252;p12"/>
          <p:cNvSpPr txBox="1"/>
          <p:nvPr/>
        </p:nvSpPr>
        <p:spPr>
          <a:xfrm>
            <a:off x="886688" y="5508477"/>
            <a:ext cx="637309" cy="4770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Google Shape;257;p13"/>
          <p:cNvGrpSpPr/>
          <p:nvPr/>
        </p:nvGrpSpPr>
        <p:grpSpPr>
          <a:xfrm>
            <a:off x="-4560191" y="402561"/>
            <a:ext cx="14325170" cy="6582148"/>
            <a:chOff x="-5485742" y="-846376"/>
            <a:chExt cx="14325170" cy="6582148"/>
          </a:xfrm>
        </p:grpSpPr>
        <p:sp>
          <p:nvSpPr>
            <p:cNvPr id="258" name="Google Shape;258;p13"/>
            <p:cNvSpPr/>
            <p:nvPr/>
          </p:nvSpPr>
          <p:spPr>
            <a:xfrm>
              <a:off x="-5485742" y="-846376"/>
              <a:ext cx="6582148" cy="6582148"/>
            </a:xfrm>
            <a:prstGeom prst="blockArc">
              <a:avLst>
                <a:gd fmla="val 18900000" name="adj1"/>
                <a:gd fmla="val 2700000" name="adj2"/>
                <a:gd fmla="val 328" name="adj3"/>
              </a:avLst>
            </a:prstGeom>
            <a:noFill/>
            <a:ln cap="flat" cmpd="sng" w="19050">
              <a:solidFill>
                <a:srgbClr val="BA7E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" name="Google Shape;259;p13"/>
            <p:cNvSpPr/>
            <p:nvPr/>
          </p:nvSpPr>
          <p:spPr>
            <a:xfrm>
              <a:off x="898793" y="698499"/>
              <a:ext cx="7940635" cy="1396802"/>
            </a:xfrm>
            <a:prstGeom prst="rect">
              <a:avLst/>
            </a:prstGeom>
            <a:solidFill>
              <a:schemeClr val="accent1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" name="Google Shape;260;p13"/>
            <p:cNvSpPr txBox="1"/>
            <p:nvPr/>
          </p:nvSpPr>
          <p:spPr>
            <a:xfrm>
              <a:off x="898793" y="698499"/>
              <a:ext cx="7940635" cy="13968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1108700" spcFirstLastPara="1" rIns="50800" wrap="square" tIns="508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lang="en-ID" sz="20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Objective, not emotional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ID" sz="20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Focuses on facts, not feelings.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Courier New"/>
                <a:buNone/>
              </a:pPr>
              <a:r>
                <a:rPr lang="en-ID" sz="20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Avoids exaggeration (e.g., “This is the best class ever!!!”).</a:t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61" name="Google Shape;261;p13"/>
            <p:cNvSpPr/>
            <p:nvPr/>
          </p:nvSpPr>
          <p:spPr>
            <a:xfrm>
              <a:off x="25791" y="523898"/>
              <a:ext cx="1746003" cy="1746003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" name="Google Shape;262;p13"/>
            <p:cNvSpPr/>
            <p:nvPr/>
          </p:nvSpPr>
          <p:spPr>
            <a:xfrm>
              <a:off x="898793" y="2794094"/>
              <a:ext cx="7940635" cy="1396802"/>
            </a:xfrm>
            <a:prstGeom prst="rect">
              <a:avLst/>
            </a:prstGeom>
            <a:solidFill>
              <a:schemeClr val="accent1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" name="Google Shape;263;p13"/>
            <p:cNvSpPr txBox="1"/>
            <p:nvPr/>
          </p:nvSpPr>
          <p:spPr>
            <a:xfrm>
              <a:off x="898793" y="2794094"/>
              <a:ext cx="7940635" cy="13968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1108700" spcFirstLastPara="1" rIns="50800" wrap="square" tIns="508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Courier New"/>
                <a:buNone/>
              </a:pPr>
              <a:r>
                <a:rPr b="1" lang="en-ID" sz="20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Often includes passive voice (when needed)</a:t>
              </a:r>
              <a:endParaRPr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Courier New"/>
                <a:buNone/>
              </a:pPr>
              <a:r>
                <a:rPr lang="en-ID" sz="20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Example: “The results were reviewed by the team.” (formal)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Courier New"/>
                <a:buNone/>
              </a:pPr>
              <a:r>
                <a:rPr lang="en-ID" sz="20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- Compared to: “We looked at the results.” (informal)</a:t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64" name="Google Shape;264;p13"/>
            <p:cNvSpPr/>
            <p:nvPr/>
          </p:nvSpPr>
          <p:spPr>
            <a:xfrm>
              <a:off x="25791" y="2619493"/>
              <a:ext cx="1746003" cy="1746003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5" name="Google Shape;265;p13"/>
          <p:cNvSpPr/>
          <p:nvPr/>
        </p:nvSpPr>
        <p:spPr>
          <a:xfrm flipH="1">
            <a:off x="5899354" y="222424"/>
            <a:ext cx="582561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Professional Language</a:t>
            </a:r>
            <a:endParaRPr/>
          </a:p>
        </p:txBody>
      </p:sp>
      <p:sp>
        <p:nvSpPr>
          <p:cNvPr id="266" name="Google Shape;266;p13"/>
          <p:cNvSpPr txBox="1"/>
          <p:nvPr/>
        </p:nvSpPr>
        <p:spPr>
          <a:xfrm>
            <a:off x="1440870" y="2391204"/>
            <a:ext cx="637309" cy="4770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267" name="Google Shape;267;p13"/>
          <p:cNvSpPr txBox="1"/>
          <p:nvPr/>
        </p:nvSpPr>
        <p:spPr>
          <a:xfrm>
            <a:off x="1468582" y="4510944"/>
            <a:ext cx="637309" cy="4770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272" name="Google Shape;27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18699" y="1139410"/>
            <a:ext cx="3196121" cy="5079012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14"/>
          <p:cNvSpPr txBox="1"/>
          <p:nvPr>
            <p:ph type="title"/>
          </p:nvPr>
        </p:nvSpPr>
        <p:spPr>
          <a:xfrm>
            <a:off x="1393177" y="1842447"/>
            <a:ext cx="3347884" cy="137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mbria"/>
              <a:buNone/>
            </a:pPr>
            <a:r>
              <a:rPr lang="en-ID">
                <a:latin typeface="Cambria"/>
                <a:ea typeface="Cambria"/>
                <a:cs typeface="Cambria"/>
                <a:sym typeface="Cambria"/>
              </a:rPr>
              <a:t>Passive </a:t>
            </a:r>
            <a:br>
              <a:rPr lang="en-ID">
                <a:latin typeface="Cambria"/>
                <a:ea typeface="Cambria"/>
                <a:cs typeface="Cambria"/>
                <a:sym typeface="Cambria"/>
              </a:rPr>
            </a:br>
            <a:r>
              <a:rPr lang="en-ID">
                <a:latin typeface="Cambria"/>
                <a:ea typeface="Cambria"/>
                <a:cs typeface="Cambria"/>
                <a:sym typeface="Cambria"/>
              </a:rPr>
              <a:t>Voice</a:t>
            </a:r>
            <a:endParaRPr/>
          </a:p>
        </p:txBody>
      </p:sp>
      <p:sp>
        <p:nvSpPr>
          <p:cNvPr id="274" name="Google Shape;274;p14"/>
          <p:cNvSpPr txBox="1"/>
          <p:nvPr/>
        </p:nvSpPr>
        <p:spPr>
          <a:xfrm>
            <a:off x="5060572" y="2131856"/>
            <a:ext cx="4780738" cy="5946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ID" sz="3500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What and Why?</a:t>
            </a:r>
            <a:endParaRPr sz="3500">
              <a:solidFill>
                <a:schemeClr val="dk1"/>
              </a:solidFill>
              <a:latin typeface="Belleza"/>
              <a:ea typeface="Belleza"/>
              <a:cs typeface="Belleza"/>
              <a:sym typeface="Bellez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5"/>
          <p:cNvSpPr txBox="1"/>
          <p:nvPr>
            <p:ph idx="1" type="body"/>
          </p:nvPr>
        </p:nvSpPr>
        <p:spPr>
          <a:xfrm>
            <a:off x="518160" y="1085435"/>
            <a:ext cx="11079108" cy="11793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 a formal writing, it is common to find the use of passive voice.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What is passive voice? 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See the following:</a:t>
            </a:r>
            <a:endParaRPr/>
          </a:p>
        </p:txBody>
      </p:sp>
      <p:sp>
        <p:nvSpPr>
          <p:cNvPr id="280" name="Google Shape;280;p15"/>
          <p:cNvSpPr/>
          <p:nvPr/>
        </p:nvSpPr>
        <p:spPr>
          <a:xfrm>
            <a:off x="521208" y="239159"/>
            <a:ext cx="518236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What is Passive Voice</a:t>
            </a:r>
            <a:endParaRPr/>
          </a:p>
        </p:txBody>
      </p:sp>
      <p:sp>
        <p:nvSpPr>
          <p:cNvPr id="281" name="Google Shape;281;p15"/>
          <p:cNvSpPr txBox="1"/>
          <p:nvPr/>
        </p:nvSpPr>
        <p:spPr>
          <a:xfrm>
            <a:off x="518160" y="5613735"/>
            <a:ext cx="6727545" cy="7908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Why use passive voice?</a:t>
            </a:r>
            <a:endParaRPr/>
          </a:p>
        </p:txBody>
      </p:sp>
      <p:sp>
        <p:nvSpPr>
          <p:cNvPr id="282" name="Google Shape;282;p15"/>
          <p:cNvSpPr/>
          <p:nvPr/>
        </p:nvSpPr>
        <p:spPr>
          <a:xfrm>
            <a:off x="3761750" y="2214208"/>
            <a:ext cx="7352312" cy="778713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Our tutoring center </a:t>
            </a:r>
            <a:r>
              <a:rPr b="1" lang="en-ID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offers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strong supports for your children.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Our tutors </a:t>
            </a:r>
            <a:r>
              <a:rPr b="1"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provides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individual attention in every session.</a:t>
            </a:r>
            <a:endParaRPr/>
          </a:p>
        </p:txBody>
      </p:sp>
      <p:sp>
        <p:nvSpPr>
          <p:cNvPr id="283" name="Google Shape;283;p15"/>
          <p:cNvSpPr txBox="1"/>
          <p:nvPr/>
        </p:nvSpPr>
        <p:spPr>
          <a:xfrm>
            <a:off x="1022049" y="4274713"/>
            <a:ext cx="140500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84" name="Google Shape;284;p15"/>
          <p:cNvSpPr txBox="1"/>
          <p:nvPr/>
        </p:nvSpPr>
        <p:spPr>
          <a:xfrm>
            <a:off x="7738374" y="1799040"/>
            <a:ext cx="1848332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85" name="Google Shape;285;p15"/>
          <p:cNvSpPr/>
          <p:nvPr/>
        </p:nvSpPr>
        <p:spPr>
          <a:xfrm rot="-4238540">
            <a:off x="7255484" y="1271465"/>
            <a:ext cx="1359912" cy="3022646"/>
          </a:xfrm>
          <a:prstGeom prst="arc">
            <a:avLst>
              <a:gd fmla="val 16200000" name="adj1"/>
              <a:gd fmla="val 19572516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15"/>
          <p:cNvSpPr/>
          <p:nvPr/>
        </p:nvSpPr>
        <p:spPr>
          <a:xfrm rot="5008034">
            <a:off x="4711761" y="4254221"/>
            <a:ext cx="811319" cy="1337842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15"/>
          <p:cNvSpPr txBox="1"/>
          <p:nvPr/>
        </p:nvSpPr>
        <p:spPr>
          <a:xfrm>
            <a:off x="2857573" y="5068914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88" name="Google Shape;288;p15"/>
          <p:cNvSpPr/>
          <p:nvPr/>
        </p:nvSpPr>
        <p:spPr>
          <a:xfrm flipH="1" rot="-5791966">
            <a:off x="6003347" y="1884648"/>
            <a:ext cx="974017" cy="1860413"/>
          </a:xfrm>
          <a:prstGeom prst="arc">
            <a:avLst>
              <a:gd fmla="val 16200000" name="adj1"/>
              <a:gd fmla="val 241146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15"/>
          <p:cNvSpPr txBox="1"/>
          <p:nvPr/>
        </p:nvSpPr>
        <p:spPr>
          <a:xfrm>
            <a:off x="6545764" y="3079675"/>
            <a:ext cx="1848332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90" name="Google Shape;290;p15"/>
          <p:cNvSpPr/>
          <p:nvPr/>
        </p:nvSpPr>
        <p:spPr>
          <a:xfrm>
            <a:off x="2437795" y="4176086"/>
            <a:ext cx="7352312" cy="778713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Supports for your children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is offered.</a:t>
            </a:r>
            <a:endParaRPr sz="2100">
              <a:solidFill>
                <a:srgbClr val="FF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Individual attention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is provided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 every session.</a:t>
            </a:r>
            <a:endParaRPr/>
          </a:p>
        </p:txBody>
      </p:sp>
      <p:sp>
        <p:nvSpPr>
          <p:cNvPr id="291" name="Google Shape;291;p15"/>
          <p:cNvSpPr txBox="1"/>
          <p:nvPr/>
        </p:nvSpPr>
        <p:spPr>
          <a:xfrm>
            <a:off x="5844539" y="3692599"/>
            <a:ext cx="1848332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92" name="Google Shape;292;p15"/>
          <p:cNvSpPr/>
          <p:nvPr/>
        </p:nvSpPr>
        <p:spPr>
          <a:xfrm rot="-4238540">
            <a:off x="5828730" y="3257888"/>
            <a:ext cx="1359912" cy="3022646"/>
          </a:xfrm>
          <a:prstGeom prst="arc">
            <a:avLst>
              <a:gd fmla="val 16200000" name="adj1"/>
              <a:gd fmla="val 18027480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6"/>
          <p:cNvSpPr txBox="1"/>
          <p:nvPr/>
        </p:nvSpPr>
        <p:spPr>
          <a:xfrm>
            <a:off x="382995" y="3129386"/>
            <a:ext cx="9495523" cy="28801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passive voice is used because the ‘agent’ is obvious from the context and that the writer wants to focus on the action (Gilliam Writers Group, 2025; Hall &amp; Barduhn, 2016)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first sentence has provided a context that </a:t>
            </a:r>
            <a:r>
              <a:rPr i="1"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tutoring center offers strong support for your children. </a:t>
            </a: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Therefore, in second sentence the ’agent’ who provides individual attention in the tutoring center are obviously the tutors.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228600" lvl="0" marL="2286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That way, the tutoring center put emphasis on the action of </a:t>
            </a:r>
            <a:r>
              <a:rPr i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offering strong supports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or the person or thing receiving the action (potential customers).</a:t>
            </a:r>
            <a:endParaRPr/>
          </a:p>
        </p:txBody>
      </p:sp>
      <p:sp>
        <p:nvSpPr>
          <p:cNvPr id="298" name="Google Shape;298;p16"/>
          <p:cNvSpPr txBox="1"/>
          <p:nvPr/>
        </p:nvSpPr>
        <p:spPr>
          <a:xfrm>
            <a:off x="4632999" y="2462532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99" name="Google Shape;299;p16"/>
          <p:cNvSpPr/>
          <p:nvPr/>
        </p:nvSpPr>
        <p:spPr>
          <a:xfrm>
            <a:off x="3632225" y="1484889"/>
            <a:ext cx="7742748" cy="958260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Our tutoring center </a:t>
            </a:r>
            <a:r>
              <a:rPr b="1"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offers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strong supports for your children.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Individual attention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is provided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 every session.</a:t>
            </a:r>
            <a:endParaRPr/>
          </a:p>
        </p:txBody>
      </p:sp>
      <p:sp>
        <p:nvSpPr>
          <p:cNvPr id="300" name="Google Shape;300;p16"/>
          <p:cNvSpPr txBox="1"/>
          <p:nvPr/>
        </p:nvSpPr>
        <p:spPr>
          <a:xfrm>
            <a:off x="8134246" y="931630"/>
            <a:ext cx="1848332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1" name="Google Shape;301;p16"/>
          <p:cNvSpPr/>
          <p:nvPr/>
        </p:nvSpPr>
        <p:spPr>
          <a:xfrm rot="-2106299">
            <a:off x="6143892" y="1308477"/>
            <a:ext cx="3008990" cy="2872452"/>
          </a:xfrm>
          <a:prstGeom prst="arc">
            <a:avLst>
              <a:gd fmla="val 16200000" name="adj1"/>
              <a:gd fmla="val 18925967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16"/>
          <p:cNvSpPr/>
          <p:nvPr/>
        </p:nvSpPr>
        <p:spPr>
          <a:xfrm rot="5008034">
            <a:off x="6347829" y="1663469"/>
            <a:ext cx="811319" cy="1337842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16"/>
          <p:cNvSpPr/>
          <p:nvPr/>
        </p:nvSpPr>
        <p:spPr>
          <a:xfrm>
            <a:off x="521208" y="239159"/>
            <a:ext cx="518236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What is Passive Voice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7"/>
          <p:cNvSpPr txBox="1"/>
          <p:nvPr>
            <p:ph idx="1" type="body"/>
          </p:nvPr>
        </p:nvSpPr>
        <p:spPr>
          <a:xfrm>
            <a:off x="5159828" y="1085435"/>
            <a:ext cx="6510964" cy="48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See the brochure. Can you spot passive voices in it?</a:t>
            </a:r>
            <a:endParaRPr/>
          </a:p>
        </p:txBody>
      </p:sp>
      <p:pic>
        <p:nvPicPr>
          <p:cNvPr descr="A poster for a school&#10;&#10;AI-generated content may be incorrect." id="309" name="Google Shape;309;p17"/>
          <p:cNvPicPr preferRelativeResize="0"/>
          <p:nvPr/>
        </p:nvPicPr>
        <p:blipFill rotWithShape="1">
          <a:blip r:embed="rId3">
            <a:alphaModFix/>
          </a:blip>
          <a:srcRect b="3487" l="1982" r="2085" t="1749"/>
          <a:stretch/>
        </p:blipFill>
        <p:spPr>
          <a:xfrm>
            <a:off x="499436" y="353760"/>
            <a:ext cx="4383618" cy="6150479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17"/>
          <p:cNvSpPr/>
          <p:nvPr/>
        </p:nvSpPr>
        <p:spPr>
          <a:xfrm rot="-6091604">
            <a:off x="4956369" y="2684357"/>
            <a:ext cx="1426906" cy="2653656"/>
          </a:xfrm>
          <a:prstGeom prst="arc">
            <a:avLst>
              <a:gd fmla="val 18297999" name="adj1"/>
              <a:gd fmla="val 3853588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17"/>
          <p:cNvSpPr/>
          <p:nvPr/>
        </p:nvSpPr>
        <p:spPr>
          <a:xfrm>
            <a:off x="525562" y="3305212"/>
            <a:ext cx="4104656" cy="89941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17"/>
          <p:cNvSpPr txBox="1"/>
          <p:nvPr/>
        </p:nvSpPr>
        <p:spPr>
          <a:xfrm>
            <a:off x="5159828" y="4940792"/>
            <a:ext cx="4800601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Why and when to use passive voice?</a:t>
            </a:r>
            <a:endParaRPr/>
          </a:p>
        </p:txBody>
      </p:sp>
      <p:sp>
        <p:nvSpPr>
          <p:cNvPr id="313" name="Google Shape;313;p17"/>
          <p:cNvSpPr txBox="1"/>
          <p:nvPr/>
        </p:nvSpPr>
        <p:spPr>
          <a:xfrm>
            <a:off x="6697385" y="3060900"/>
            <a:ext cx="4383619" cy="824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They are all written in passive voices.</a:t>
            </a:r>
            <a:endParaRPr/>
          </a:p>
        </p:txBody>
      </p:sp>
      <p:sp>
        <p:nvSpPr>
          <p:cNvPr id="314" name="Google Shape;314;p17"/>
          <p:cNvSpPr/>
          <p:nvPr/>
        </p:nvSpPr>
        <p:spPr>
          <a:xfrm flipH="1">
            <a:off x="6697384" y="239159"/>
            <a:ext cx="4995179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What is Passive Voice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8"/>
          <p:cNvSpPr/>
          <p:nvPr/>
        </p:nvSpPr>
        <p:spPr>
          <a:xfrm>
            <a:off x="521208" y="239159"/>
            <a:ext cx="440512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Why Passive Voice</a:t>
            </a:r>
            <a:endParaRPr/>
          </a:p>
        </p:txBody>
      </p:sp>
      <p:sp>
        <p:nvSpPr>
          <p:cNvPr id="320" name="Google Shape;320;p18"/>
          <p:cNvSpPr txBox="1"/>
          <p:nvPr/>
        </p:nvSpPr>
        <p:spPr>
          <a:xfrm>
            <a:off x="434123" y="1074349"/>
            <a:ext cx="9531096" cy="427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passive is used when:</a:t>
            </a:r>
            <a:endParaRPr/>
          </a:p>
        </p:txBody>
      </p:sp>
      <p:sp>
        <p:nvSpPr>
          <p:cNvPr id="321" name="Google Shape;321;p18"/>
          <p:cNvSpPr txBox="1"/>
          <p:nvPr/>
        </p:nvSpPr>
        <p:spPr>
          <a:xfrm>
            <a:off x="434123" y="1570710"/>
            <a:ext cx="9938636" cy="7247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b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agent is obvious</a:t>
            </a:r>
            <a:endParaRPr/>
          </a:p>
          <a:p>
            <a:pPr indent="0" lvl="0" marL="450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See the following sentence from the brochure:</a:t>
            </a:r>
            <a:endParaRPr/>
          </a:p>
        </p:txBody>
      </p:sp>
      <p:sp>
        <p:nvSpPr>
          <p:cNvPr id="322" name="Google Shape;322;p18"/>
          <p:cNvSpPr/>
          <p:nvPr/>
        </p:nvSpPr>
        <p:spPr>
          <a:xfrm>
            <a:off x="4557597" y="2492115"/>
            <a:ext cx="6001211" cy="601530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Individual attention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is provided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 every session.</a:t>
            </a:r>
            <a:endParaRPr/>
          </a:p>
        </p:txBody>
      </p:sp>
      <p:sp>
        <p:nvSpPr>
          <p:cNvPr id="323" name="Google Shape;323;p18"/>
          <p:cNvSpPr txBox="1"/>
          <p:nvPr/>
        </p:nvSpPr>
        <p:spPr>
          <a:xfrm>
            <a:off x="8530120" y="1967743"/>
            <a:ext cx="2573664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4" name="Google Shape;324;p18"/>
          <p:cNvSpPr/>
          <p:nvPr/>
        </p:nvSpPr>
        <p:spPr>
          <a:xfrm rot="-4238540">
            <a:off x="8051331" y="1515081"/>
            <a:ext cx="1359912" cy="3022646"/>
          </a:xfrm>
          <a:prstGeom prst="arc">
            <a:avLst>
              <a:gd fmla="val 16200000" name="adj1"/>
              <a:gd fmla="val 19572516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18"/>
          <p:cNvSpPr txBox="1"/>
          <p:nvPr/>
        </p:nvSpPr>
        <p:spPr>
          <a:xfrm>
            <a:off x="1144275" y="3701439"/>
            <a:ext cx="140500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6" name="Google Shape;326;p18"/>
          <p:cNvSpPr/>
          <p:nvPr/>
        </p:nvSpPr>
        <p:spPr>
          <a:xfrm>
            <a:off x="2568011" y="3604396"/>
            <a:ext cx="8804839" cy="601530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SmartSteps/ Our tutors/ We </a:t>
            </a:r>
            <a:r>
              <a:rPr b="1"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provide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individual attention in every session.</a:t>
            </a:r>
            <a:endParaRPr/>
          </a:p>
        </p:txBody>
      </p:sp>
      <p:sp>
        <p:nvSpPr>
          <p:cNvPr id="327" name="Google Shape;327;p18"/>
          <p:cNvSpPr txBox="1"/>
          <p:nvPr/>
        </p:nvSpPr>
        <p:spPr>
          <a:xfrm>
            <a:off x="6900918" y="4244131"/>
            <a:ext cx="1721355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8" name="Google Shape;328;p18"/>
          <p:cNvSpPr/>
          <p:nvPr/>
        </p:nvSpPr>
        <p:spPr>
          <a:xfrm flipH="1" rot="-8513643">
            <a:off x="5685029" y="2916082"/>
            <a:ext cx="1895050" cy="1376625"/>
          </a:xfrm>
          <a:prstGeom prst="arc">
            <a:avLst>
              <a:gd fmla="val 16200000" name="adj1"/>
              <a:gd fmla="val 19572516" name="adj2"/>
            </a:avLst>
          </a:prstGeom>
          <a:noFill/>
          <a:ln cap="flat" cmpd="sng" w="28575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18"/>
          <p:cNvSpPr txBox="1"/>
          <p:nvPr/>
        </p:nvSpPr>
        <p:spPr>
          <a:xfrm>
            <a:off x="720090" y="4793468"/>
            <a:ext cx="9109710" cy="1138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Who gave the individual attention in every session?</a:t>
            </a:r>
            <a:endParaRPr/>
          </a:p>
          <a:p>
            <a:pPr indent="-285750" lvl="0" marL="28575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Since the brochure belongs to SmartSteps, it is obvious that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the tutors </a:t>
            </a: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at SmartSteps give individual attention to the students.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9"/>
          <p:cNvSpPr/>
          <p:nvPr/>
        </p:nvSpPr>
        <p:spPr>
          <a:xfrm>
            <a:off x="3419032" y="1935023"/>
            <a:ext cx="6001211" cy="601530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Individual attention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is provided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 every session.</a:t>
            </a:r>
            <a:endParaRPr/>
          </a:p>
        </p:txBody>
      </p:sp>
      <p:sp>
        <p:nvSpPr>
          <p:cNvPr id="335" name="Google Shape;335;p19"/>
          <p:cNvSpPr txBox="1"/>
          <p:nvPr/>
        </p:nvSpPr>
        <p:spPr>
          <a:xfrm>
            <a:off x="7391555" y="1410651"/>
            <a:ext cx="2573664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6" name="Google Shape;336;p19"/>
          <p:cNvSpPr/>
          <p:nvPr/>
        </p:nvSpPr>
        <p:spPr>
          <a:xfrm rot="-4238540">
            <a:off x="6912766" y="957989"/>
            <a:ext cx="1359912" cy="3022646"/>
          </a:xfrm>
          <a:prstGeom prst="arc">
            <a:avLst>
              <a:gd fmla="val 16200000" name="adj1"/>
              <a:gd fmla="val 19572516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19"/>
          <p:cNvSpPr txBox="1"/>
          <p:nvPr/>
        </p:nvSpPr>
        <p:spPr>
          <a:xfrm>
            <a:off x="741350" y="3103218"/>
            <a:ext cx="9614230" cy="25270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If active voice is used, most sentences in the brochure will sound ‘monotonous’ and repetitive (started with SmartSteps/ Our tutors/ We).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 other words, SmartSteps do not need to mention ‘the agent’ who does the individual attention because it is clear.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Therefore, passive voice is preferred to ensure </a:t>
            </a:r>
            <a:r>
              <a:rPr b="1"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conciseness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and to focus on the uniqueness of the program.</a:t>
            </a:r>
            <a:endParaRPr/>
          </a:p>
          <a:p>
            <a:pPr indent="-165100" lvl="0" marL="2286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sz="21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8" name="Google Shape;338;p19"/>
          <p:cNvSpPr/>
          <p:nvPr/>
        </p:nvSpPr>
        <p:spPr>
          <a:xfrm>
            <a:off x="521208" y="239159"/>
            <a:ext cx="440512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Why Passive Voice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0"/>
          <p:cNvSpPr txBox="1"/>
          <p:nvPr/>
        </p:nvSpPr>
        <p:spPr>
          <a:xfrm>
            <a:off x="445007" y="1131836"/>
            <a:ext cx="9938636" cy="784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 startAt="2"/>
            </a:pPr>
            <a:r>
              <a:rPr b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agent is unknown or unimportant</a:t>
            </a:r>
            <a:endParaRPr/>
          </a:p>
          <a:p>
            <a:pPr indent="0" lvl="0" marL="450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See the following examples: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/>
          </a:p>
        </p:txBody>
      </p:sp>
      <p:sp>
        <p:nvSpPr>
          <p:cNvPr id="344" name="Google Shape;344;p20"/>
          <p:cNvSpPr/>
          <p:nvPr/>
        </p:nvSpPr>
        <p:spPr>
          <a:xfrm rot="5008034">
            <a:off x="6291306" y="1666575"/>
            <a:ext cx="665407" cy="1337842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20"/>
          <p:cNvSpPr txBox="1"/>
          <p:nvPr/>
        </p:nvSpPr>
        <p:spPr>
          <a:xfrm>
            <a:off x="4503357" y="2477198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6" name="Google Shape;346;p20"/>
          <p:cNvSpPr/>
          <p:nvPr/>
        </p:nvSpPr>
        <p:spPr>
          <a:xfrm>
            <a:off x="5002376" y="1747944"/>
            <a:ext cx="5552413" cy="551250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All students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were given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free math workbook. </a:t>
            </a:r>
            <a:endParaRPr/>
          </a:p>
        </p:txBody>
      </p:sp>
      <p:sp>
        <p:nvSpPr>
          <p:cNvPr id="347" name="Google Shape;347;p20"/>
          <p:cNvSpPr txBox="1"/>
          <p:nvPr/>
        </p:nvSpPr>
        <p:spPr>
          <a:xfrm>
            <a:off x="1021221" y="3281634"/>
            <a:ext cx="10680921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focus is on the </a:t>
            </a:r>
            <a:r>
              <a:rPr b="1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students receiving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 the workbooks, not on </a:t>
            </a:r>
            <a:r>
              <a:rPr b="1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who gave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 them (the agent is unimportant or assumed).</a:t>
            </a:r>
            <a:endParaRPr/>
          </a:p>
        </p:txBody>
      </p:sp>
      <p:sp>
        <p:nvSpPr>
          <p:cNvPr id="348" name="Google Shape;348;p20"/>
          <p:cNvSpPr/>
          <p:nvPr/>
        </p:nvSpPr>
        <p:spPr>
          <a:xfrm>
            <a:off x="4694862" y="4177508"/>
            <a:ext cx="3451472" cy="551250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door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was left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open. </a:t>
            </a:r>
            <a:endParaRPr/>
          </a:p>
        </p:txBody>
      </p:sp>
      <p:sp>
        <p:nvSpPr>
          <p:cNvPr id="349" name="Google Shape;349;p20"/>
          <p:cNvSpPr txBox="1"/>
          <p:nvPr/>
        </p:nvSpPr>
        <p:spPr>
          <a:xfrm>
            <a:off x="1021221" y="5473884"/>
            <a:ext cx="8906551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focus is on the </a:t>
            </a:r>
            <a:r>
              <a:rPr b="1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door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not on </a:t>
            </a:r>
            <a:r>
              <a:rPr b="1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who left it open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  (the agent is unknown).</a:t>
            </a:r>
            <a:endParaRPr/>
          </a:p>
        </p:txBody>
      </p:sp>
      <p:sp>
        <p:nvSpPr>
          <p:cNvPr id="350" name="Google Shape;350;p20"/>
          <p:cNvSpPr/>
          <p:nvPr/>
        </p:nvSpPr>
        <p:spPr>
          <a:xfrm>
            <a:off x="521208" y="239159"/>
            <a:ext cx="440512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Why Passive Voice</a:t>
            </a:r>
            <a:endParaRPr/>
          </a:p>
        </p:txBody>
      </p:sp>
      <p:sp>
        <p:nvSpPr>
          <p:cNvPr id="351" name="Google Shape;351;p20"/>
          <p:cNvSpPr/>
          <p:nvPr/>
        </p:nvSpPr>
        <p:spPr>
          <a:xfrm rot="5008034">
            <a:off x="5385465" y="4131754"/>
            <a:ext cx="665407" cy="1337842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20"/>
          <p:cNvSpPr txBox="1"/>
          <p:nvPr/>
        </p:nvSpPr>
        <p:spPr>
          <a:xfrm>
            <a:off x="3653245" y="4879522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1"/>
          <p:cNvSpPr txBox="1"/>
          <p:nvPr/>
        </p:nvSpPr>
        <p:spPr>
          <a:xfrm>
            <a:off x="849086" y="4413086"/>
            <a:ext cx="8621485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Using active voice will deliver the message </a:t>
            </a:r>
            <a:r>
              <a:rPr b="0" i="0" lang="en-ID" sz="2100" u="none" strike="noStrike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less effectively</a:t>
            </a:r>
            <a:r>
              <a:rPr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because</a:t>
            </a:r>
            <a:endParaRPr/>
          </a:p>
          <a:p>
            <a:pPr indent="-454025" lvl="0" marL="1114425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Cambria"/>
              <a:buAutoNum type="alphaLcPeriod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agent is unimportant; </a:t>
            </a:r>
            <a:endParaRPr/>
          </a:p>
          <a:p>
            <a:pPr indent="-454025" lvl="0" marL="1114425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Cambria"/>
              <a:buAutoNum type="alphaLcPeriod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focus shifts away from the intended subject; </a:t>
            </a:r>
            <a:endParaRPr/>
          </a:p>
          <a:p>
            <a:pPr indent="-454025" lvl="0" marL="1114425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Cambria"/>
              <a:buAutoNum type="alphaLcPeriod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it sounds less professional.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/>
          </a:p>
        </p:txBody>
      </p:sp>
      <p:sp>
        <p:nvSpPr>
          <p:cNvPr id="358" name="Google Shape;358;p21"/>
          <p:cNvSpPr/>
          <p:nvPr/>
        </p:nvSpPr>
        <p:spPr>
          <a:xfrm>
            <a:off x="4320220" y="1944528"/>
            <a:ext cx="6087989" cy="677914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Someone </a:t>
            </a:r>
            <a:r>
              <a:rPr b="1"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gave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free math workbook to all students.</a:t>
            </a:r>
            <a:endParaRPr/>
          </a:p>
        </p:txBody>
      </p:sp>
      <p:sp>
        <p:nvSpPr>
          <p:cNvPr id="359" name="Google Shape;359;p21"/>
          <p:cNvSpPr txBox="1"/>
          <p:nvPr/>
        </p:nvSpPr>
        <p:spPr>
          <a:xfrm>
            <a:off x="7072209" y="1318951"/>
            <a:ext cx="1848332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0" name="Google Shape;360;p21"/>
          <p:cNvSpPr/>
          <p:nvPr/>
        </p:nvSpPr>
        <p:spPr>
          <a:xfrm rot="-2106299">
            <a:off x="5199671" y="1629182"/>
            <a:ext cx="3008990" cy="2872452"/>
          </a:xfrm>
          <a:prstGeom prst="arc">
            <a:avLst>
              <a:gd fmla="val 16200000" name="adj1"/>
              <a:gd fmla="val 18925967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21"/>
          <p:cNvSpPr/>
          <p:nvPr/>
        </p:nvSpPr>
        <p:spPr>
          <a:xfrm>
            <a:off x="1582114" y="3479815"/>
            <a:ext cx="3655506" cy="533703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Someone </a:t>
            </a:r>
            <a:r>
              <a:rPr b="1"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left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door open.</a:t>
            </a:r>
            <a:endParaRPr/>
          </a:p>
        </p:txBody>
      </p:sp>
      <p:sp>
        <p:nvSpPr>
          <p:cNvPr id="362" name="Google Shape;362;p21"/>
          <p:cNvSpPr txBox="1"/>
          <p:nvPr/>
        </p:nvSpPr>
        <p:spPr>
          <a:xfrm>
            <a:off x="849086" y="1160288"/>
            <a:ext cx="10357539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Problems with the use of active voice?</a:t>
            </a:r>
            <a:endParaRPr/>
          </a:p>
        </p:txBody>
      </p:sp>
      <p:sp>
        <p:nvSpPr>
          <p:cNvPr id="363" name="Google Shape;363;p21"/>
          <p:cNvSpPr/>
          <p:nvPr/>
        </p:nvSpPr>
        <p:spPr>
          <a:xfrm>
            <a:off x="521208" y="239159"/>
            <a:ext cx="440512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Why Passive Voice</a:t>
            </a:r>
            <a:endParaRPr/>
          </a:p>
        </p:txBody>
      </p:sp>
      <p:sp>
        <p:nvSpPr>
          <p:cNvPr id="364" name="Google Shape;364;p21"/>
          <p:cNvSpPr txBox="1"/>
          <p:nvPr/>
        </p:nvSpPr>
        <p:spPr>
          <a:xfrm>
            <a:off x="4128796" y="2949198"/>
            <a:ext cx="1848332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5" name="Google Shape;365;p21"/>
          <p:cNvSpPr/>
          <p:nvPr/>
        </p:nvSpPr>
        <p:spPr>
          <a:xfrm rot="-2106299">
            <a:off x="2336062" y="3199274"/>
            <a:ext cx="3008990" cy="2872452"/>
          </a:xfrm>
          <a:prstGeom prst="arc">
            <a:avLst>
              <a:gd fmla="val 16200000" name="adj1"/>
              <a:gd fmla="val 18925967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2"/>
          <p:cNvSpPr txBox="1"/>
          <p:nvPr/>
        </p:nvSpPr>
        <p:spPr>
          <a:xfrm>
            <a:off x="423235" y="1110065"/>
            <a:ext cx="11268021" cy="7949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 startAt="3"/>
            </a:pPr>
            <a:r>
              <a:rPr b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describing a process where the process/ action is important  </a:t>
            </a:r>
            <a:endParaRPr/>
          </a:p>
          <a:p>
            <a:pPr indent="-342900" lvl="0" marL="793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See the following sentence from the brochure:</a:t>
            </a:r>
            <a:endParaRPr/>
          </a:p>
          <a:p>
            <a:pPr indent="0" lvl="0" marL="450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t/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1" name="Google Shape;371;p22"/>
          <p:cNvSpPr txBox="1"/>
          <p:nvPr/>
        </p:nvSpPr>
        <p:spPr>
          <a:xfrm>
            <a:off x="894361" y="5524833"/>
            <a:ext cx="8843999" cy="824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three sentences focus on the process/ action offered by the SmartSteps.</a:t>
            </a:r>
            <a:endParaRPr/>
          </a:p>
        </p:txBody>
      </p:sp>
      <p:sp>
        <p:nvSpPr>
          <p:cNvPr id="372" name="Google Shape;372;p22"/>
          <p:cNvSpPr txBox="1"/>
          <p:nvPr/>
        </p:nvSpPr>
        <p:spPr>
          <a:xfrm>
            <a:off x="8296637" y="2124563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3" name="Google Shape;373;p22"/>
          <p:cNvSpPr/>
          <p:nvPr/>
        </p:nvSpPr>
        <p:spPr>
          <a:xfrm>
            <a:off x="2052965" y="1965252"/>
            <a:ext cx="5730865" cy="590017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One –on-one and group tutoring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are provided.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4" name="Google Shape;374;p22"/>
          <p:cNvSpPr/>
          <p:nvPr/>
        </p:nvSpPr>
        <p:spPr>
          <a:xfrm>
            <a:off x="3586505" y="3091111"/>
            <a:ext cx="6785404" cy="497910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ambria"/>
              <a:buNone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Progress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is tracked </a:t>
            </a: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weekly and shared with parents.</a:t>
            </a:r>
            <a:endParaRPr/>
          </a:p>
        </p:txBody>
      </p:sp>
      <p:sp>
        <p:nvSpPr>
          <p:cNvPr id="375" name="Google Shape;375;p22"/>
          <p:cNvSpPr/>
          <p:nvPr/>
        </p:nvSpPr>
        <p:spPr>
          <a:xfrm flipH="1" rot="-5791966">
            <a:off x="7381444" y="1367092"/>
            <a:ext cx="593873" cy="2065829"/>
          </a:xfrm>
          <a:prstGeom prst="arc">
            <a:avLst>
              <a:gd fmla="val 16200000" name="adj1"/>
              <a:gd fmla="val 412711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22"/>
          <p:cNvSpPr/>
          <p:nvPr/>
        </p:nvSpPr>
        <p:spPr>
          <a:xfrm>
            <a:off x="1253534" y="4253101"/>
            <a:ext cx="5293751" cy="497910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ambria"/>
              <a:buNone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All major math topics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are covered</a:t>
            </a: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.</a:t>
            </a:r>
            <a:endParaRPr/>
          </a:p>
        </p:txBody>
      </p:sp>
      <p:sp>
        <p:nvSpPr>
          <p:cNvPr id="377" name="Google Shape;377;p22"/>
          <p:cNvSpPr/>
          <p:nvPr/>
        </p:nvSpPr>
        <p:spPr>
          <a:xfrm>
            <a:off x="521208" y="239159"/>
            <a:ext cx="440512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Why Passive Voice</a:t>
            </a:r>
            <a:endParaRPr/>
          </a:p>
        </p:txBody>
      </p:sp>
      <p:sp>
        <p:nvSpPr>
          <p:cNvPr id="378" name="Google Shape;378;p22"/>
          <p:cNvSpPr txBox="1"/>
          <p:nvPr/>
        </p:nvSpPr>
        <p:spPr>
          <a:xfrm>
            <a:off x="6429362" y="3666013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9" name="Google Shape;379;p22"/>
          <p:cNvSpPr/>
          <p:nvPr/>
        </p:nvSpPr>
        <p:spPr>
          <a:xfrm flipH="1" rot="-4289318">
            <a:off x="5982247" y="3098804"/>
            <a:ext cx="264049" cy="1155896"/>
          </a:xfrm>
          <a:prstGeom prst="arc">
            <a:avLst>
              <a:gd fmla="val 16200000" name="adj1"/>
              <a:gd fmla="val 412711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22"/>
          <p:cNvSpPr txBox="1"/>
          <p:nvPr/>
        </p:nvSpPr>
        <p:spPr>
          <a:xfrm>
            <a:off x="5470741" y="4870541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81" name="Google Shape;381;p22"/>
          <p:cNvSpPr/>
          <p:nvPr/>
        </p:nvSpPr>
        <p:spPr>
          <a:xfrm flipH="1" rot="-5217862">
            <a:off x="5073605" y="3702581"/>
            <a:ext cx="827380" cy="2039089"/>
          </a:xfrm>
          <a:prstGeom prst="arc">
            <a:avLst>
              <a:gd fmla="val 16200000" name="adj1"/>
              <a:gd fmla="val 342581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3"/>
          <p:cNvSpPr txBox="1"/>
          <p:nvPr/>
        </p:nvSpPr>
        <p:spPr>
          <a:xfrm>
            <a:off x="770431" y="3812271"/>
            <a:ext cx="9539429" cy="13494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SmartSteps uses the brochure as a promotion medium to offer/ highlight their unique programs/ offers.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Therefore, passive voice is preferred </a:t>
            </a:r>
            <a:r>
              <a:rPr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to emphasize on the programs</a:t>
            </a: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because readers have already known ‘the agent.’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sz="21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87" name="Google Shape;387;p23"/>
          <p:cNvSpPr txBox="1"/>
          <p:nvPr/>
        </p:nvSpPr>
        <p:spPr>
          <a:xfrm>
            <a:off x="770431" y="1217008"/>
            <a:ext cx="140500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88" name="Google Shape;388;p23"/>
          <p:cNvSpPr/>
          <p:nvPr/>
        </p:nvSpPr>
        <p:spPr>
          <a:xfrm>
            <a:off x="873301" y="1906830"/>
            <a:ext cx="9436559" cy="1349447"/>
          </a:xfrm>
          <a:prstGeom prst="roundRect">
            <a:avLst>
              <a:gd fmla="val 16667" name="adj"/>
            </a:avLst>
          </a:prstGeom>
          <a:solidFill>
            <a:srgbClr val="FEEDC8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 </a:t>
            </a:r>
            <a:r>
              <a:rPr b="1"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provides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one –on-one and group tutoring.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SmartSteps/ Tutors/ We </a:t>
            </a:r>
            <a:r>
              <a:rPr b="1"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track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progress weekly and share it with parents.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 </a:t>
            </a:r>
            <a:r>
              <a:rPr b="1" lang="en-ID" sz="2100">
                <a:solidFill>
                  <a:srgbClr val="0012F9"/>
                </a:solidFill>
                <a:latin typeface="Cambria"/>
                <a:ea typeface="Cambria"/>
                <a:cs typeface="Cambria"/>
                <a:sym typeface="Cambria"/>
              </a:rPr>
              <a:t>cover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all major math topics.</a:t>
            </a:r>
            <a:endParaRPr/>
          </a:p>
        </p:txBody>
      </p:sp>
      <p:sp>
        <p:nvSpPr>
          <p:cNvPr id="389" name="Google Shape;389;p23"/>
          <p:cNvSpPr/>
          <p:nvPr/>
        </p:nvSpPr>
        <p:spPr>
          <a:xfrm>
            <a:off x="10400065" y="1888964"/>
            <a:ext cx="228600" cy="1349447"/>
          </a:xfrm>
          <a:prstGeom prst="rightBrace">
            <a:avLst>
              <a:gd fmla="val 8333" name="adj1"/>
              <a:gd fmla="val 50000" name="adj2"/>
            </a:avLst>
          </a:prstGeom>
          <a:noFill/>
          <a:ln cap="flat" cmpd="sng" w="19050">
            <a:solidFill>
              <a:srgbClr val="0012F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23"/>
          <p:cNvSpPr txBox="1"/>
          <p:nvPr/>
        </p:nvSpPr>
        <p:spPr>
          <a:xfrm>
            <a:off x="10718870" y="2104302"/>
            <a:ext cx="1104924" cy="9187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</a:t>
            </a:r>
            <a:endParaRPr/>
          </a:p>
          <a:p>
            <a:pPr indent="0" lvl="0" marL="47625" marR="0" rtl="0" algn="just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voice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91" name="Google Shape;391;p23"/>
          <p:cNvSpPr/>
          <p:nvPr/>
        </p:nvSpPr>
        <p:spPr>
          <a:xfrm>
            <a:off x="521208" y="239159"/>
            <a:ext cx="440512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Why Passive Voice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396" name="Google Shape;39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18699" y="1139410"/>
            <a:ext cx="3196121" cy="5079012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24"/>
          <p:cNvSpPr txBox="1"/>
          <p:nvPr>
            <p:ph type="title"/>
          </p:nvPr>
        </p:nvSpPr>
        <p:spPr>
          <a:xfrm>
            <a:off x="1393177" y="1842447"/>
            <a:ext cx="3347884" cy="137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mbria"/>
              <a:buNone/>
            </a:pPr>
            <a:r>
              <a:rPr lang="en-ID">
                <a:latin typeface="Cambria"/>
                <a:ea typeface="Cambria"/>
                <a:cs typeface="Cambria"/>
                <a:sym typeface="Cambria"/>
              </a:rPr>
              <a:t>Passive </a:t>
            </a:r>
            <a:br>
              <a:rPr lang="en-ID">
                <a:latin typeface="Cambria"/>
                <a:ea typeface="Cambria"/>
                <a:cs typeface="Cambria"/>
                <a:sym typeface="Cambria"/>
              </a:rPr>
            </a:br>
            <a:r>
              <a:rPr lang="en-ID">
                <a:latin typeface="Cambria"/>
                <a:ea typeface="Cambria"/>
                <a:cs typeface="Cambria"/>
                <a:sym typeface="Cambria"/>
              </a:rPr>
              <a:t>Voice</a:t>
            </a:r>
            <a:endParaRPr/>
          </a:p>
        </p:txBody>
      </p:sp>
      <p:sp>
        <p:nvSpPr>
          <p:cNvPr id="398" name="Google Shape;398;p24"/>
          <p:cNvSpPr txBox="1"/>
          <p:nvPr/>
        </p:nvSpPr>
        <p:spPr>
          <a:xfrm>
            <a:off x="5060572" y="2131856"/>
            <a:ext cx="4780738" cy="5946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ID" sz="3500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How to Form?</a:t>
            </a:r>
            <a:endParaRPr sz="3500">
              <a:solidFill>
                <a:schemeClr val="dk1"/>
              </a:solidFill>
              <a:latin typeface="Belleza"/>
              <a:ea typeface="Belleza"/>
              <a:cs typeface="Belleza"/>
              <a:sym typeface="Bellez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25"/>
          <p:cNvSpPr/>
          <p:nvPr/>
        </p:nvSpPr>
        <p:spPr>
          <a:xfrm>
            <a:off x="521208" y="239159"/>
            <a:ext cx="542239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Voice Structure</a:t>
            </a:r>
            <a:endParaRPr/>
          </a:p>
        </p:txBody>
      </p:sp>
      <p:grpSp>
        <p:nvGrpSpPr>
          <p:cNvPr id="404" name="Google Shape;404;p25"/>
          <p:cNvGrpSpPr/>
          <p:nvPr/>
        </p:nvGrpSpPr>
        <p:grpSpPr>
          <a:xfrm>
            <a:off x="540162" y="2327665"/>
            <a:ext cx="11111676" cy="1650609"/>
            <a:chOff x="517868" y="2189021"/>
            <a:chExt cx="11111676" cy="1650609"/>
          </a:xfrm>
        </p:grpSpPr>
        <p:sp>
          <p:nvSpPr>
            <p:cNvPr id="405" name="Google Shape;405;p25"/>
            <p:cNvSpPr/>
            <p:nvPr/>
          </p:nvSpPr>
          <p:spPr>
            <a:xfrm>
              <a:off x="517868" y="2850422"/>
              <a:ext cx="3893294" cy="979425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D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One-on-one and group tutoring</a:t>
              </a:r>
              <a:endParaRPr/>
            </a:p>
          </p:txBody>
        </p:sp>
        <p:sp>
          <p:nvSpPr>
            <p:cNvPr id="406" name="Google Shape;406;p25"/>
            <p:cNvSpPr/>
            <p:nvPr/>
          </p:nvSpPr>
          <p:spPr>
            <a:xfrm>
              <a:off x="517868" y="2204886"/>
              <a:ext cx="3893294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1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SUBJECT</a:t>
              </a:r>
              <a:endParaRPr/>
            </a:p>
          </p:txBody>
        </p:sp>
        <p:sp>
          <p:nvSpPr>
            <p:cNvPr id="407" name="Google Shape;407;p25"/>
            <p:cNvSpPr/>
            <p:nvPr/>
          </p:nvSpPr>
          <p:spPr>
            <a:xfrm>
              <a:off x="6265366" y="2834557"/>
              <a:ext cx="2477223" cy="1005073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D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provided</a:t>
              </a:r>
              <a:endParaRPr/>
            </a:p>
          </p:txBody>
        </p:sp>
        <p:sp>
          <p:nvSpPr>
            <p:cNvPr id="408" name="Google Shape;408;p25"/>
            <p:cNvSpPr/>
            <p:nvPr/>
          </p:nvSpPr>
          <p:spPr>
            <a:xfrm>
              <a:off x="6265366" y="2189021"/>
              <a:ext cx="2477223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1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PAST PARTICIPLE</a:t>
              </a:r>
              <a:endParaRPr/>
            </a:p>
          </p:txBody>
        </p:sp>
        <p:sp>
          <p:nvSpPr>
            <p:cNvPr id="409" name="Google Shape;409;p25"/>
            <p:cNvSpPr/>
            <p:nvPr/>
          </p:nvSpPr>
          <p:spPr>
            <a:xfrm>
              <a:off x="9434026" y="2866360"/>
              <a:ext cx="2195518" cy="959692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D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(by SmartSteps).</a:t>
              </a:r>
              <a:endParaRPr/>
            </a:p>
          </p:txBody>
        </p:sp>
        <p:sp>
          <p:nvSpPr>
            <p:cNvPr id="410" name="Google Shape;410;p25"/>
            <p:cNvSpPr/>
            <p:nvPr/>
          </p:nvSpPr>
          <p:spPr>
            <a:xfrm>
              <a:off x="9434026" y="2213453"/>
              <a:ext cx="2195518" cy="66269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1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“BY”</a:t>
              </a:r>
              <a:endParaRPr/>
            </a:p>
          </p:txBody>
        </p:sp>
        <p:sp>
          <p:nvSpPr>
            <p:cNvPr id="411" name="Google Shape;411;p25"/>
            <p:cNvSpPr/>
            <p:nvPr/>
          </p:nvSpPr>
          <p:spPr>
            <a:xfrm>
              <a:off x="4423136" y="2850422"/>
              <a:ext cx="1830256" cy="985619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D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are</a:t>
              </a:r>
              <a:endParaRPr/>
            </a:p>
          </p:txBody>
        </p:sp>
        <p:sp>
          <p:nvSpPr>
            <p:cNvPr id="412" name="Google Shape;412;p25"/>
            <p:cNvSpPr/>
            <p:nvPr/>
          </p:nvSpPr>
          <p:spPr>
            <a:xfrm>
              <a:off x="4423136" y="2204886"/>
              <a:ext cx="1830256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1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IS/ AM/ ARE</a:t>
              </a:r>
              <a:endParaRPr/>
            </a:p>
          </p:txBody>
        </p:sp>
      </p:grpSp>
      <p:sp>
        <p:nvSpPr>
          <p:cNvPr id="413" name="Google Shape;413;p25"/>
          <p:cNvSpPr txBox="1"/>
          <p:nvPr/>
        </p:nvSpPr>
        <p:spPr>
          <a:xfrm>
            <a:off x="397909" y="1357913"/>
            <a:ext cx="11253929" cy="575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905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All passives use a form of “be” with a past participle. </a:t>
            </a:r>
            <a:endParaRPr/>
          </a:p>
        </p:txBody>
      </p:sp>
      <p:sp>
        <p:nvSpPr>
          <p:cNvPr id="414" name="Google Shape;414;p25"/>
          <p:cNvSpPr txBox="1"/>
          <p:nvPr/>
        </p:nvSpPr>
        <p:spPr>
          <a:xfrm>
            <a:off x="397909" y="4718304"/>
            <a:ext cx="9343228" cy="1151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905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agent (the thing doing the action) can be introduced with “by,” but the sentence would still make sense </a:t>
            </a:r>
            <a:r>
              <a:rPr lang="en-ID" sz="2100">
                <a:solidFill>
                  <a:srgbClr val="FF0000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without it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(Hall &amp; Barduhn, 2016).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6"/>
          <p:cNvSpPr/>
          <p:nvPr/>
        </p:nvSpPr>
        <p:spPr>
          <a:xfrm>
            <a:off x="521208" y="239159"/>
            <a:ext cx="542239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Voice Structure</a:t>
            </a:r>
            <a:endParaRPr/>
          </a:p>
        </p:txBody>
      </p:sp>
      <p:sp>
        <p:nvSpPr>
          <p:cNvPr id="420" name="Google Shape;420;p26"/>
          <p:cNvSpPr/>
          <p:nvPr/>
        </p:nvSpPr>
        <p:spPr>
          <a:xfrm>
            <a:off x="1450627" y="1729001"/>
            <a:ext cx="8985945" cy="590017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One –on-one and group tutoring </a:t>
            </a:r>
            <a:r>
              <a:rPr b="1" lang="en-ID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are provided </a:t>
            </a:r>
            <a:r>
              <a:rPr b="1" lang="en-ID" sz="2100">
                <a:solidFill>
                  <a:srgbClr val="FF0000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(by SmartSteps tutors).</a:t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21" name="Google Shape;421;p26"/>
          <p:cNvSpPr txBox="1"/>
          <p:nvPr/>
        </p:nvSpPr>
        <p:spPr>
          <a:xfrm>
            <a:off x="6043065" y="1267719"/>
            <a:ext cx="769215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22" name="Google Shape;422;p26"/>
          <p:cNvSpPr/>
          <p:nvPr/>
        </p:nvSpPr>
        <p:spPr>
          <a:xfrm rot="-6611575">
            <a:off x="5614372" y="1355639"/>
            <a:ext cx="365897" cy="851842"/>
          </a:xfrm>
          <a:prstGeom prst="arc">
            <a:avLst>
              <a:gd fmla="val 16200000" name="adj1"/>
              <a:gd fmla="val 412711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26"/>
          <p:cNvSpPr txBox="1"/>
          <p:nvPr/>
        </p:nvSpPr>
        <p:spPr>
          <a:xfrm>
            <a:off x="8135063" y="2403109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(by the agent)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24" name="Google Shape;424;p26"/>
          <p:cNvSpPr/>
          <p:nvPr/>
        </p:nvSpPr>
        <p:spPr>
          <a:xfrm rot="5008034">
            <a:off x="5116029" y="1606681"/>
            <a:ext cx="745457" cy="1440178"/>
          </a:xfrm>
          <a:prstGeom prst="arc">
            <a:avLst>
              <a:gd fmla="val 16200000" name="adj1"/>
              <a:gd fmla="val 412711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26"/>
          <p:cNvSpPr txBox="1"/>
          <p:nvPr/>
        </p:nvSpPr>
        <p:spPr>
          <a:xfrm>
            <a:off x="3106674" y="2443628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participle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26" name="Google Shape;426;p26"/>
          <p:cNvSpPr/>
          <p:nvPr/>
        </p:nvSpPr>
        <p:spPr>
          <a:xfrm flipH="1" rot="-4035325">
            <a:off x="7746546" y="1997410"/>
            <a:ext cx="468480" cy="767825"/>
          </a:xfrm>
          <a:prstGeom prst="arc">
            <a:avLst>
              <a:gd fmla="val 16200000" name="adj1"/>
              <a:gd fmla="val 412711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26"/>
          <p:cNvSpPr txBox="1"/>
          <p:nvPr/>
        </p:nvSpPr>
        <p:spPr>
          <a:xfrm>
            <a:off x="521208" y="3783229"/>
            <a:ext cx="10141063" cy="1151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905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Remember, the reasons of using passive voice: the agent is obvious, unknown/unimportant, and desire to focus on the action/ process/ result.</a:t>
            </a:r>
            <a:endParaRPr/>
          </a:p>
          <a:p>
            <a:pPr indent="-342900" lvl="0" marL="390525" marR="0" rtl="0" algn="just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Therefore, including </a:t>
            </a:r>
            <a:r>
              <a:rPr i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by ‘the agent(s)’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means that you really NEED to mention it.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7"/>
          <p:cNvSpPr txBox="1"/>
          <p:nvPr/>
        </p:nvSpPr>
        <p:spPr>
          <a:xfrm>
            <a:off x="521208" y="1217008"/>
            <a:ext cx="11148822" cy="1151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5913" lvl="0" marL="315913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 the present simple passive, the present simple verb becomes a past participle. </a:t>
            </a:r>
            <a:endParaRPr/>
          </a:p>
          <a:p>
            <a:pPr indent="-315913" lvl="0" marL="315913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key difference of active and passive voice is the position of the subject and object.</a:t>
            </a:r>
            <a:endParaRPr/>
          </a:p>
          <a:p>
            <a:pPr indent="-315913" lvl="0" marL="315913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See the following:</a:t>
            </a:r>
            <a:endParaRPr/>
          </a:p>
        </p:txBody>
      </p:sp>
      <p:sp>
        <p:nvSpPr>
          <p:cNvPr id="433" name="Google Shape;433;p27"/>
          <p:cNvSpPr/>
          <p:nvPr/>
        </p:nvSpPr>
        <p:spPr>
          <a:xfrm>
            <a:off x="521208" y="239159"/>
            <a:ext cx="542239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Present Simple Passive</a:t>
            </a:r>
            <a:endParaRPr/>
          </a:p>
        </p:txBody>
      </p:sp>
      <p:sp>
        <p:nvSpPr>
          <p:cNvPr id="434" name="Google Shape;434;p27"/>
          <p:cNvSpPr/>
          <p:nvPr/>
        </p:nvSpPr>
        <p:spPr>
          <a:xfrm>
            <a:off x="3009818" y="2336353"/>
            <a:ext cx="6527591" cy="643949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35" name="Google Shape;435;p27"/>
          <p:cNvSpPr txBox="1"/>
          <p:nvPr/>
        </p:nvSpPr>
        <p:spPr>
          <a:xfrm>
            <a:off x="3379580" y="3493899"/>
            <a:ext cx="127518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36" name="Google Shape;436;p27"/>
          <p:cNvSpPr txBox="1"/>
          <p:nvPr/>
        </p:nvSpPr>
        <p:spPr>
          <a:xfrm>
            <a:off x="1384554" y="2445358"/>
            <a:ext cx="162526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/>
          </a:p>
        </p:txBody>
      </p:sp>
      <p:sp>
        <p:nvSpPr>
          <p:cNvPr id="437" name="Google Shape;437;p27"/>
          <p:cNvSpPr/>
          <p:nvPr/>
        </p:nvSpPr>
        <p:spPr>
          <a:xfrm>
            <a:off x="3673593" y="3050574"/>
            <a:ext cx="687165" cy="35826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27"/>
          <p:cNvSpPr/>
          <p:nvPr/>
        </p:nvSpPr>
        <p:spPr>
          <a:xfrm>
            <a:off x="3291431" y="2469255"/>
            <a:ext cx="162526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p27"/>
          <p:cNvSpPr/>
          <p:nvPr/>
        </p:nvSpPr>
        <p:spPr>
          <a:xfrm>
            <a:off x="5196264" y="2457126"/>
            <a:ext cx="105632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27"/>
          <p:cNvSpPr txBox="1"/>
          <p:nvPr/>
        </p:nvSpPr>
        <p:spPr>
          <a:xfrm>
            <a:off x="5357108" y="3482671"/>
            <a:ext cx="78250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41" name="Google Shape;441;p27"/>
          <p:cNvSpPr/>
          <p:nvPr/>
        </p:nvSpPr>
        <p:spPr>
          <a:xfrm>
            <a:off x="5404780" y="3025929"/>
            <a:ext cx="687165" cy="3530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p27"/>
          <p:cNvSpPr/>
          <p:nvPr/>
        </p:nvSpPr>
        <p:spPr>
          <a:xfrm>
            <a:off x="6526559" y="2457256"/>
            <a:ext cx="2827829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27"/>
          <p:cNvSpPr txBox="1"/>
          <p:nvPr/>
        </p:nvSpPr>
        <p:spPr>
          <a:xfrm>
            <a:off x="7350589" y="3524809"/>
            <a:ext cx="93346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44" name="Google Shape;444;p27"/>
          <p:cNvSpPr/>
          <p:nvPr/>
        </p:nvSpPr>
        <p:spPr>
          <a:xfrm>
            <a:off x="7596890" y="3036809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p27"/>
          <p:cNvSpPr/>
          <p:nvPr/>
        </p:nvSpPr>
        <p:spPr>
          <a:xfrm>
            <a:off x="2499508" y="4606449"/>
            <a:ext cx="7037902" cy="570196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46" name="Google Shape;446;p27"/>
          <p:cNvSpPr txBox="1"/>
          <p:nvPr/>
        </p:nvSpPr>
        <p:spPr>
          <a:xfrm>
            <a:off x="606464" y="4590779"/>
            <a:ext cx="18709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/>
          </a:p>
        </p:txBody>
      </p:sp>
      <p:sp>
        <p:nvSpPr>
          <p:cNvPr id="447" name="Google Shape;447;p27"/>
          <p:cNvSpPr/>
          <p:nvPr/>
        </p:nvSpPr>
        <p:spPr>
          <a:xfrm>
            <a:off x="2591279" y="4668915"/>
            <a:ext cx="2595108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p27"/>
          <p:cNvSpPr/>
          <p:nvPr/>
        </p:nvSpPr>
        <p:spPr>
          <a:xfrm>
            <a:off x="5942345" y="4663092"/>
            <a:ext cx="1064515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27"/>
          <p:cNvSpPr/>
          <p:nvPr/>
        </p:nvSpPr>
        <p:spPr>
          <a:xfrm>
            <a:off x="7404281" y="4675628"/>
            <a:ext cx="1981455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27"/>
          <p:cNvSpPr/>
          <p:nvPr/>
        </p:nvSpPr>
        <p:spPr>
          <a:xfrm flipH="1" rot="10800000">
            <a:off x="3673592" y="4123319"/>
            <a:ext cx="687165" cy="35611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27"/>
          <p:cNvSpPr/>
          <p:nvPr/>
        </p:nvSpPr>
        <p:spPr>
          <a:xfrm flipH="1" rot="10800000">
            <a:off x="5452451" y="4126708"/>
            <a:ext cx="687165" cy="35272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27"/>
          <p:cNvSpPr txBox="1"/>
          <p:nvPr/>
        </p:nvSpPr>
        <p:spPr>
          <a:xfrm>
            <a:off x="3355600" y="2478450"/>
            <a:ext cx="1625400" cy="45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53" name="Google Shape;453;p27"/>
          <p:cNvSpPr txBox="1"/>
          <p:nvPr/>
        </p:nvSpPr>
        <p:spPr>
          <a:xfrm>
            <a:off x="5253619" y="2460719"/>
            <a:ext cx="974431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covers</a:t>
            </a:r>
            <a:endParaRPr/>
          </a:p>
        </p:txBody>
      </p:sp>
      <p:sp>
        <p:nvSpPr>
          <p:cNvPr id="454" name="Google Shape;454;p27"/>
          <p:cNvSpPr txBox="1"/>
          <p:nvPr/>
        </p:nvSpPr>
        <p:spPr>
          <a:xfrm>
            <a:off x="6627018" y="2472520"/>
            <a:ext cx="2671770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all major math topics.</a:t>
            </a:r>
            <a:endParaRPr/>
          </a:p>
        </p:txBody>
      </p:sp>
      <p:sp>
        <p:nvSpPr>
          <p:cNvPr id="455" name="Google Shape;455;p27"/>
          <p:cNvSpPr txBox="1"/>
          <p:nvPr/>
        </p:nvSpPr>
        <p:spPr>
          <a:xfrm>
            <a:off x="2581849" y="4666074"/>
            <a:ext cx="267547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All major math topics</a:t>
            </a:r>
            <a:endParaRPr/>
          </a:p>
        </p:txBody>
      </p:sp>
      <p:sp>
        <p:nvSpPr>
          <p:cNvPr id="456" name="Google Shape;456;p27"/>
          <p:cNvSpPr txBox="1"/>
          <p:nvPr/>
        </p:nvSpPr>
        <p:spPr>
          <a:xfrm>
            <a:off x="5938641" y="4642852"/>
            <a:ext cx="1087091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covered</a:t>
            </a:r>
            <a:endParaRPr/>
          </a:p>
        </p:txBody>
      </p:sp>
      <p:sp>
        <p:nvSpPr>
          <p:cNvPr id="457" name="Google Shape;457;p27"/>
          <p:cNvSpPr txBox="1"/>
          <p:nvPr/>
        </p:nvSpPr>
        <p:spPr>
          <a:xfrm>
            <a:off x="7370498" y="4661797"/>
            <a:ext cx="20684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(by SmartSteps)</a:t>
            </a:r>
            <a:endParaRPr/>
          </a:p>
        </p:txBody>
      </p:sp>
      <p:sp>
        <p:nvSpPr>
          <p:cNvPr id="458" name="Google Shape;458;p27"/>
          <p:cNvSpPr txBox="1"/>
          <p:nvPr/>
        </p:nvSpPr>
        <p:spPr>
          <a:xfrm>
            <a:off x="6627019" y="5278480"/>
            <a:ext cx="3085018" cy="8333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‘covers’ changes to ‘covered’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59" name="Google Shape;459;p27"/>
          <p:cNvSpPr/>
          <p:nvPr/>
        </p:nvSpPr>
        <p:spPr>
          <a:xfrm flipH="1" rot="-5018145">
            <a:off x="6229966" y="4672910"/>
            <a:ext cx="743821" cy="848864"/>
          </a:xfrm>
          <a:prstGeom prst="arc">
            <a:avLst>
              <a:gd fmla="val 16200000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27"/>
          <p:cNvSpPr/>
          <p:nvPr/>
        </p:nvSpPr>
        <p:spPr>
          <a:xfrm>
            <a:off x="5296691" y="4674352"/>
            <a:ext cx="555277" cy="414735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27"/>
          <p:cNvSpPr txBox="1"/>
          <p:nvPr/>
        </p:nvSpPr>
        <p:spPr>
          <a:xfrm>
            <a:off x="5291522" y="4654897"/>
            <a:ext cx="577216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are</a:t>
            </a:r>
            <a:endParaRPr/>
          </a:p>
        </p:txBody>
      </p:sp>
      <p:sp>
        <p:nvSpPr>
          <p:cNvPr id="462" name="Google Shape;462;p27"/>
          <p:cNvSpPr txBox="1"/>
          <p:nvPr/>
        </p:nvSpPr>
        <p:spPr>
          <a:xfrm>
            <a:off x="3303670" y="5351855"/>
            <a:ext cx="1677313" cy="5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‘be’ is added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63" name="Google Shape;463;p27"/>
          <p:cNvSpPr/>
          <p:nvPr/>
        </p:nvSpPr>
        <p:spPr>
          <a:xfrm rot="5170793">
            <a:off x="4698356" y="4632747"/>
            <a:ext cx="805989" cy="991220"/>
          </a:xfrm>
          <a:prstGeom prst="arc">
            <a:avLst>
              <a:gd fmla="val 16200000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8"/>
          <p:cNvSpPr txBox="1"/>
          <p:nvPr/>
        </p:nvSpPr>
        <p:spPr>
          <a:xfrm>
            <a:off x="521208" y="1217009"/>
            <a:ext cx="11148822" cy="5215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5913" lvl="0" marL="315913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Let’s see another example:</a:t>
            </a:r>
            <a:endParaRPr/>
          </a:p>
        </p:txBody>
      </p:sp>
      <p:sp>
        <p:nvSpPr>
          <p:cNvPr id="469" name="Google Shape;469;p28"/>
          <p:cNvSpPr/>
          <p:nvPr/>
        </p:nvSpPr>
        <p:spPr>
          <a:xfrm>
            <a:off x="521208" y="239159"/>
            <a:ext cx="542239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Present Simple Passive</a:t>
            </a:r>
            <a:endParaRPr/>
          </a:p>
        </p:txBody>
      </p:sp>
      <p:sp>
        <p:nvSpPr>
          <p:cNvPr id="470" name="Google Shape;470;p28"/>
          <p:cNvSpPr/>
          <p:nvPr/>
        </p:nvSpPr>
        <p:spPr>
          <a:xfrm>
            <a:off x="3009818" y="1726751"/>
            <a:ext cx="6861013" cy="643949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1" name="Google Shape;471;p28"/>
          <p:cNvSpPr txBox="1"/>
          <p:nvPr/>
        </p:nvSpPr>
        <p:spPr>
          <a:xfrm>
            <a:off x="3379580" y="2884297"/>
            <a:ext cx="127518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2" name="Google Shape;472;p28"/>
          <p:cNvSpPr txBox="1"/>
          <p:nvPr/>
        </p:nvSpPr>
        <p:spPr>
          <a:xfrm>
            <a:off x="1384554" y="1835756"/>
            <a:ext cx="162526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/>
          </a:p>
        </p:txBody>
      </p:sp>
      <p:sp>
        <p:nvSpPr>
          <p:cNvPr id="473" name="Google Shape;473;p28"/>
          <p:cNvSpPr/>
          <p:nvPr/>
        </p:nvSpPr>
        <p:spPr>
          <a:xfrm>
            <a:off x="3673593" y="2440972"/>
            <a:ext cx="687165" cy="35826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28"/>
          <p:cNvSpPr/>
          <p:nvPr/>
        </p:nvSpPr>
        <p:spPr>
          <a:xfrm>
            <a:off x="3291431" y="1859653"/>
            <a:ext cx="162526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28"/>
          <p:cNvSpPr/>
          <p:nvPr/>
        </p:nvSpPr>
        <p:spPr>
          <a:xfrm>
            <a:off x="5126989" y="1847524"/>
            <a:ext cx="105632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28"/>
          <p:cNvSpPr txBox="1"/>
          <p:nvPr/>
        </p:nvSpPr>
        <p:spPr>
          <a:xfrm>
            <a:off x="4980983" y="2873069"/>
            <a:ext cx="208393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negative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7" name="Google Shape;477;p28"/>
          <p:cNvSpPr/>
          <p:nvPr/>
        </p:nvSpPr>
        <p:spPr>
          <a:xfrm>
            <a:off x="5606928" y="2427580"/>
            <a:ext cx="1222239" cy="3530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8" name="Google Shape;478;p28"/>
          <p:cNvSpPr/>
          <p:nvPr/>
        </p:nvSpPr>
        <p:spPr>
          <a:xfrm>
            <a:off x="7596483" y="1855555"/>
            <a:ext cx="1940928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9" name="Google Shape;479;p28"/>
          <p:cNvSpPr txBox="1"/>
          <p:nvPr/>
        </p:nvSpPr>
        <p:spPr>
          <a:xfrm>
            <a:off x="8003832" y="2926422"/>
            <a:ext cx="93346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80" name="Google Shape;480;p28"/>
          <p:cNvSpPr/>
          <p:nvPr/>
        </p:nvSpPr>
        <p:spPr>
          <a:xfrm>
            <a:off x="8169528" y="2438990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28"/>
          <p:cNvSpPr/>
          <p:nvPr/>
        </p:nvSpPr>
        <p:spPr>
          <a:xfrm>
            <a:off x="2499508" y="3996847"/>
            <a:ext cx="6605855" cy="570196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82" name="Google Shape;482;p28"/>
          <p:cNvSpPr txBox="1"/>
          <p:nvPr/>
        </p:nvSpPr>
        <p:spPr>
          <a:xfrm>
            <a:off x="606464" y="3981177"/>
            <a:ext cx="18709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/>
          </a:p>
        </p:txBody>
      </p:sp>
      <p:sp>
        <p:nvSpPr>
          <p:cNvPr id="483" name="Google Shape;483;p28"/>
          <p:cNvSpPr/>
          <p:nvPr/>
        </p:nvSpPr>
        <p:spPr>
          <a:xfrm>
            <a:off x="2591279" y="4059313"/>
            <a:ext cx="2184118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4" name="Google Shape;484;p28"/>
          <p:cNvSpPr/>
          <p:nvPr/>
        </p:nvSpPr>
        <p:spPr>
          <a:xfrm>
            <a:off x="5654246" y="4078841"/>
            <a:ext cx="1064515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p28"/>
          <p:cNvSpPr/>
          <p:nvPr/>
        </p:nvSpPr>
        <p:spPr>
          <a:xfrm>
            <a:off x="6837611" y="4066026"/>
            <a:ext cx="1981455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6" name="Google Shape;486;p28"/>
          <p:cNvSpPr/>
          <p:nvPr/>
        </p:nvSpPr>
        <p:spPr>
          <a:xfrm flipH="1" rot="10800000">
            <a:off x="3673592" y="3513717"/>
            <a:ext cx="687165" cy="35611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7" name="Google Shape;487;p28"/>
          <p:cNvSpPr/>
          <p:nvPr/>
        </p:nvSpPr>
        <p:spPr>
          <a:xfrm flipH="1" rot="10800000">
            <a:off x="5452451" y="3517106"/>
            <a:ext cx="687165" cy="35272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28"/>
          <p:cNvSpPr txBox="1"/>
          <p:nvPr/>
        </p:nvSpPr>
        <p:spPr>
          <a:xfrm>
            <a:off x="3401501" y="1841150"/>
            <a:ext cx="1625400" cy="45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89" name="Google Shape;489;p28"/>
          <p:cNvSpPr txBox="1"/>
          <p:nvPr/>
        </p:nvSpPr>
        <p:spPr>
          <a:xfrm>
            <a:off x="5099914" y="1851607"/>
            <a:ext cx="1173895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does not</a:t>
            </a:r>
            <a:endParaRPr/>
          </a:p>
        </p:txBody>
      </p:sp>
      <p:sp>
        <p:nvSpPr>
          <p:cNvPr id="490" name="Google Shape;490;p28"/>
          <p:cNvSpPr txBox="1"/>
          <p:nvPr/>
        </p:nvSpPr>
        <p:spPr>
          <a:xfrm>
            <a:off x="7616176" y="1847519"/>
            <a:ext cx="192123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additional fees.</a:t>
            </a:r>
            <a:endParaRPr/>
          </a:p>
        </p:txBody>
      </p:sp>
      <p:sp>
        <p:nvSpPr>
          <p:cNvPr id="491" name="Google Shape;491;p28"/>
          <p:cNvSpPr txBox="1"/>
          <p:nvPr/>
        </p:nvSpPr>
        <p:spPr>
          <a:xfrm>
            <a:off x="2581849" y="4056472"/>
            <a:ext cx="2334846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No additional fees</a:t>
            </a:r>
            <a:endParaRPr/>
          </a:p>
        </p:txBody>
      </p:sp>
      <p:sp>
        <p:nvSpPr>
          <p:cNvPr id="492" name="Google Shape;492;p28"/>
          <p:cNvSpPr txBox="1"/>
          <p:nvPr/>
        </p:nvSpPr>
        <p:spPr>
          <a:xfrm>
            <a:off x="5677019" y="4044371"/>
            <a:ext cx="115214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charged</a:t>
            </a:r>
            <a:endParaRPr/>
          </a:p>
        </p:txBody>
      </p:sp>
      <p:sp>
        <p:nvSpPr>
          <p:cNvPr id="493" name="Google Shape;493;p28"/>
          <p:cNvSpPr txBox="1"/>
          <p:nvPr/>
        </p:nvSpPr>
        <p:spPr>
          <a:xfrm>
            <a:off x="6829167" y="4078841"/>
            <a:ext cx="2108131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(by SmartSteps).</a:t>
            </a:r>
            <a:endParaRPr/>
          </a:p>
        </p:txBody>
      </p:sp>
      <p:sp>
        <p:nvSpPr>
          <p:cNvPr id="494" name="Google Shape;494;p28"/>
          <p:cNvSpPr txBox="1"/>
          <p:nvPr/>
        </p:nvSpPr>
        <p:spPr>
          <a:xfrm>
            <a:off x="6627019" y="4861649"/>
            <a:ext cx="3085018" cy="8333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‘charge’ changes to ‘charged’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5" name="Google Shape;495;p28"/>
          <p:cNvSpPr/>
          <p:nvPr/>
        </p:nvSpPr>
        <p:spPr>
          <a:xfrm flipH="1" rot="-5018145">
            <a:off x="6051017" y="4179786"/>
            <a:ext cx="743821" cy="848864"/>
          </a:xfrm>
          <a:prstGeom prst="arc">
            <a:avLst>
              <a:gd fmla="val 16200000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28"/>
          <p:cNvSpPr/>
          <p:nvPr/>
        </p:nvSpPr>
        <p:spPr>
          <a:xfrm>
            <a:off x="4912392" y="4071799"/>
            <a:ext cx="555277" cy="414735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28"/>
          <p:cNvSpPr txBox="1"/>
          <p:nvPr/>
        </p:nvSpPr>
        <p:spPr>
          <a:xfrm>
            <a:off x="4886150" y="4045038"/>
            <a:ext cx="577216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are</a:t>
            </a:r>
            <a:endParaRPr/>
          </a:p>
        </p:txBody>
      </p:sp>
      <p:sp>
        <p:nvSpPr>
          <p:cNvPr id="498" name="Google Shape;498;p28"/>
          <p:cNvSpPr txBox="1"/>
          <p:nvPr/>
        </p:nvSpPr>
        <p:spPr>
          <a:xfrm>
            <a:off x="5054282" y="5995272"/>
            <a:ext cx="1677313" cy="5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‘be’ is added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9" name="Google Shape;499;p28"/>
          <p:cNvSpPr/>
          <p:nvPr/>
        </p:nvSpPr>
        <p:spPr>
          <a:xfrm flipH="1" rot="-3009102">
            <a:off x="5143811" y="4115531"/>
            <a:ext cx="1498257" cy="2050786"/>
          </a:xfrm>
          <a:prstGeom prst="arc">
            <a:avLst>
              <a:gd fmla="val 16200000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0" name="Google Shape;500;p28"/>
          <p:cNvSpPr txBox="1"/>
          <p:nvPr/>
        </p:nvSpPr>
        <p:spPr>
          <a:xfrm>
            <a:off x="6422928" y="1865567"/>
            <a:ext cx="965829" cy="4328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charge</a:t>
            </a:r>
            <a:endParaRPr/>
          </a:p>
        </p:txBody>
      </p:sp>
      <p:sp>
        <p:nvSpPr>
          <p:cNvPr id="501" name="Google Shape;501;p28"/>
          <p:cNvSpPr/>
          <p:nvPr/>
        </p:nvSpPr>
        <p:spPr>
          <a:xfrm>
            <a:off x="6363244" y="1847519"/>
            <a:ext cx="105632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28"/>
          <p:cNvSpPr txBox="1"/>
          <p:nvPr/>
        </p:nvSpPr>
        <p:spPr>
          <a:xfrm>
            <a:off x="1609554" y="5182447"/>
            <a:ext cx="2800527" cy="5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negative is moved here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03" name="Google Shape;503;p28"/>
          <p:cNvSpPr/>
          <p:nvPr/>
        </p:nvSpPr>
        <p:spPr>
          <a:xfrm flipH="1" rot="-1385640">
            <a:off x="2623735" y="4445884"/>
            <a:ext cx="812328" cy="852240"/>
          </a:xfrm>
          <a:prstGeom prst="arc">
            <a:avLst>
              <a:gd fmla="val 16200000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29"/>
          <p:cNvSpPr txBox="1"/>
          <p:nvPr/>
        </p:nvSpPr>
        <p:spPr>
          <a:xfrm>
            <a:off x="521208" y="1217009"/>
            <a:ext cx="11148822" cy="5215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5913" lvl="0" marL="315913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More example:</a:t>
            </a:r>
            <a:endParaRPr/>
          </a:p>
        </p:txBody>
      </p:sp>
      <p:sp>
        <p:nvSpPr>
          <p:cNvPr id="509" name="Google Shape;509;p29"/>
          <p:cNvSpPr/>
          <p:nvPr/>
        </p:nvSpPr>
        <p:spPr>
          <a:xfrm>
            <a:off x="521208" y="239159"/>
            <a:ext cx="643966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Present Continuous Passive</a:t>
            </a:r>
            <a:endParaRPr/>
          </a:p>
        </p:txBody>
      </p:sp>
      <p:sp>
        <p:nvSpPr>
          <p:cNvPr id="510" name="Google Shape;510;p29"/>
          <p:cNvSpPr/>
          <p:nvPr/>
        </p:nvSpPr>
        <p:spPr>
          <a:xfrm>
            <a:off x="3009819" y="1726751"/>
            <a:ext cx="6335350" cy="643949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11" name="Google Shape;511;p29"/>
          <p:cNvSpPr txBox="1"/>
          <p:nvPr/>
        </p:nvSpPr>
        <p:spPr>
          <a:xfrm>
            <a:off x="2901767" y="2892489"/>
            <a:ext cx="127518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12" name="Google Shape;512;p29"/>
          <p:cNvSpPr txBox="1"/>
          <p:nvPr/>
        </p:nvSpPr>
        <p:spPr>
          <a:xfrm>
            <a:off x="1384554" y="1835756"/>
            <a:ext cx="162526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/>
          </a:p>
        </p:txBody>
      </p:sp>
      <p:sp>
        <p:nvSpPr>
          <p:cNvPr id="513" name="Google Shape;513;p29"/>
          <p:cNvSpPr/>
          <p:nvPr/>
        </p:nvSpPr>
        <p:spPr>
          <a:xfrm>
            <a:off x="3275403" y="2442442"/>
            <a:ext cx="687165" cy="35826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29"/>
          <p:cNvSpPr/>
          <p:nvPr/>
        </p:nvSpPr>
        <p:spPr>
          <a:xfrm>
            <a:off x="3291431" y="1859653"/>
            <a:ext cx="713899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29"/>
          <p:cNvSpPr/>
          <p:nvPr/>
        </p:nvSpPr>
        <p:spPr>
          <a:xfrm>
            <a:off x="4176955" y="1866662"/>
            <a:ext cx="61116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29"/>
          <p:cNvSpPr txBox="1"/>
          <p:nvPr/>
        </p:nvSpPr>
        <p:spPr>
          <a:xfrm>
            <a:off x="4001325" y="2881566"/>
            <a:ext cx="2505705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continuous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17" name="Google Shape;517;p29"/>
          <p:cNvSpPr/>
          <p:nvPr/>
        </p:nvSpPr>
        <p:spPr>
          <a:xfrm>
            <a:off x="4251133" y="2455827"/>
            <a:ext cx="1454827" cy="3530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29"/>
          <p:cNvSpPr/>
          <p:nvPr/>
        </p:nvSpPr>
        <p:spPr>
          <a:xfrm>
            <a:off x="6565321" y="1881729"/>
            <a:ext cx="2616862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9" name="Google Shape;519;p29"/>
          <p:cNvSpPr txBox="1"/>
          <p:nvPr/>
        </p:nvSpPr>
        <p:spPr>
          <a:xfrm>
            <a:off x="7325067" y="2880442"/>
            <a:ext cx="93346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20" name="Google Shape;520;p29"/>
          <p:cNvSpPr/>
          <p:nvPr/>
        </p:nvSpPr>
        <p:spPr>
          <a:xfrm>
            <a:off x="7445833" y="2457558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1" name="Google Shape;521;p29"/>
          <p:cNvSpPr/>
          <p:nvPr/>
        </p:nvSpPr>
        <p:spPr>
          <a:xfrm>
            <a:off x="2499509" y="3996847"/>
            <a:ext cx="6682674" cy="570196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22" name="Google Shape;522;p29"/>
          <p:cNvSpPr txBox="1"/>
          <p:nvPr/>
        </p:nvSpPr>
        <p:spPr>
          <a:xfrm>
            <a:off x="606464" y="3981177"/>
            <a:ext cx="18709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/>
          </a:p>
        </p:txBody>
      </p:sp>
      <p:sp>
        <p:nvSpPr>
          <p:cNvPr id="523" name="Google Shape;523;p29"/>
          <p:cNvSpPr/>
          <p:nvPr/>
        </p:nvSpPr>
        <p:spPr>
          <a:xfrm>
            <a:off x="2591278" y="4059313"/>
            <a:ext cx="2516851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4" name="Google Shape;524;p29"/>
          <p:cNvSpPr/>
          <p:nvPr/>
        </p:nvSpPr>
        <p:spPr>
          <a:xfrm>
            <a:off x="6594757" y="4080944"/>
            <a:ext cx="1320331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29"/>
          <p:cNvSpPr/>
          <p:nvPr/>
        </p:nvSpPr>
        <p:spPr>
          <a:xfrm>
            <a:off x="7996931" y="4085854"/>
            <a:ext cx="1014049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29"/>
          <p:cNvSpPr/>
          <p:nvPr/>
        </p:nvSpPr>
        <p:spPr>
          <a:xfrm flipH="1" rot="10800000">
            <a:off x="3246945" y="3524640"/>
            <a:ext cx="687165" cy="35611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29"/>
          <p:cNvSpPr/>
          <p:nvPr/>
        </p:nvSpPr>
        <p:spPr>
          <a:xfrm flipH="1" rot="10800000">
            <a:off x="5261511" y="3543005"/>
            <a:ext cx="1184073" cy="35272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8" name="Google Shape;528;p29"/>
          <p:cNvSpPr txBox="1"/>
          <p:nvPr/>
        </p:nvSpPr>
        <p:spPr>
          <a:xfrm>
            <a:off x="3342651" y="1841144"/>
            <a:ext cx="61116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 </a:t>
            </a:r>
            <a:endParaRPr/>
          </a:p>
        </p:txBody>
      </p:sp>
      <p:sp>
        <p:nvSpPr>
          <p:cNvPr id="529" name="Google Shape;529;p29"/>
          <p:cNvSpPr txBox="1"/>
          <p:nvPr/>
        </p:nvSpPr>
        <p:spPr>
          <a:xfrm>
            <a:off x="4213056" y="1851125"/>
            <a:ext cx="562341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are</a:t>
            </a:r>
            <a:endParaRPr/>
          </a:p>
        </p:txBody>
      </p:sp>
      <p:sp>
        <p:nvSpPr>
          <p:cNvPr id="530" name="Google Shape;530;p29"/>
          <p:cNvSpPr txBox="1"/>
          <p:nvPr/>
        </p:nvSpPr>
        <p:spPr>
          <a:xfrm>
            <a:off x="6636524" y="1847519"/>
            <a:ext cx="254565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our tutoring classes.</a:t>
            </a:r>
            <a:endParaRPr/>
          </a:p>
        </p:txBody>
      </p:sp>
      <p:sp>
        <p:nvSpPr>
          <p:cNvPr id="531" name="Google Shape;531;p29"/>
          <p:cNvSpPr txBox="1"/>
          <p:nvPr/>
        </p:nvSpPr>
        <p:spPr>
          <a:xfrm>
            <a:off x="2581849" y="4056472"/>
            <a:ext cx="2516850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Our tutoring classes</a:t>
            </a:r>
            <a:endParaRPr/>
          </a:p>
        </p:txBody>
      </p:sp>
      <p:sp>
        <p:nvSpPr>
          <p:cNvPr id="532" name="Google Shape;532;p29"/>
          <p:cNvSpPr txBox="1"/>
          <p:nvPr/>
        </p:nvSpPr>
        <p:spPr>
          <a:xfrm>
            <a:off x="6587389" y="4080944"/>
            <a:ext cx="1320331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expanded</a:t>
            </a:r>
            <a:endParaRPr/>
          </a:p>
        </p:txBody>
      </p:sp>
      <p:sp>
        <p:nvSpPr>
          <p:cNvPr id="533" name="Google Shape;533;p29"/>
          <p:cNvSpPr txBox="1"/>
          <p:nvPr/>
        </p:nvSpPr>
        <p:spPr>
          <a:xfrm>
            <a:off x="8004531" y="4070824"/>
            <a:ext cx="1109220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 strike="sng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(by us).</a:t>
            </a:r>
            <a:endParaRPr/>
          </a:p>
        </p:txBody>
      </p:sp>
      <p:sp>
        <p:nvSpPr>
          <p:cNvPr id="534" name="Google Shape;534;p29"/>
          <p:cNvSpPr txBox="1"/>
          <p:nvPr/>
        </p:nvSpPr>
        <p:spPr>
          <a:xfrm>
            <a:off x="6275905" y="5081645"/>
            <a:ext cx="3085018" cy="8333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‘expand’ changes to ‘expanded’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35" name="Google Shape;535;p29"/>
          <p:cNvSpPr/>
          <p:nvPr/>
        </p:nvSpPr>
        <p:spPr>
          <a:xfrm rot="2535221">
            <a:off x="6764764" y="4470146"/>
            <a:ext cx="465016" cy="707262"/>
          </a:xfrm>
          <a:prstGeom prst="arc">
            <a:avLst>
              <a:gd fmla="val 16200000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29"/>
          <p:cNvSpPr/>
          <p:nvPr/>
        </p:nvSpPr>
        <p:spPr>
          <a:xfrm>
            <a:off x="5195856" y="4071799"/>
            <a:ext cx="1249728" cy="414735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29"/>
          <p:cNvSpPr txBox="1"/>
          <p:nvPr/>
        </p:nvSpPr>
        <p:spPr>
          <a:xfrm>
            <a:off x="5188488" y="4074517"/>
            <a:ext cx="1318542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are being</a:t>
            </a:r>
            <a:endParaRPr/>
          </a:p>
        </p:txBody>
      </p:sp>
      <p:sp>
        <p:nvSpPr>
          <p:cNvPr id="538" name="Google Shape;538;p29"/>
          <p:cNvSpPr txBox="1"/>
          <p:nvPr/>
        </p:nvSpPr>
        <p:spPr>
          <a:xfrm>
            <a:off x="1967467" y="4776289"/>
            <a:ext cx="3246120" cy="11386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‘be’ is added;</a:t>
            </a:r>
            <a:endParaRPr/>
          </a:p>
          <a:p>
            <a:pPr indent="0" lvl="0" marL="47625" marR="0" rtl="0" algn="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’being’ as the continuous form 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39" name="Google Shape;539;p29"/>
          <p:cNvSpPr/>
          <p:nvPr/>
        </p:nvSpPr>
        <p:spPr>
          <a:xfrm rot="4435961">
            <a:off x="4713775" y="3789540"/>
            <a:ext cx="1372024" cy="1104155"/>
          </a:xfrm>
          <a:prstGeom prst="arc">
            <a:avLst>
              <a:gd fmla="val 18693487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0" name="Google Shape;540;p29"/>
          <p:cNvSpPr txBox="1"/>
          <p:nvPr/>
        </p:nvSpPr>
        <p:spPr>
          <a:xfrm>
            <a:off x="5011260" y="1865567"/>
            <a:ext cx="1389401" cy="4328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expanding</a:t>
            </a:r>
            <a:endParaRPr/>
          </a:p>
        </p:txBody>
      </p:sp>
      <p:sp>
        <p:nvSpPr>
          <p:cNvPr id="541" name="Google Shape;541;p29"/>
          <p:cNvSpPr/>
          <p:nvPr/>
        </p:nvSpPr>
        <p:spPr>
          <a:xfrm>
            <a:off x="4940056" y="1875766"/>
            <a:ext cx="1460606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5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p30"/>
          <p:cNvSpPr txBox="1"/>
          <p:nvPr>
            <p:ph idx="1" type="body"/>
          </p:nvPr>
        </p:nvSpPr>
        <p:spPr>
          <a:xfrm>
            <a:off x="518983" y="1197692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47" name="Google Shape;547;p30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Exercise</a:t>
            </a:r>
            <a:endParaRPr/>
          </a:p>
        </p:txBody>
      </p:sp>
      <p:sp>
        <p:nvSpPr>
          <p:cNvPr id="548" name="Google Shape;548;p30"/>
          <p:cNvSpPr txBox="1"/>
          <p:nvPr/>
        </p:nvSpPr>
        <p:spPr>
          <a:xfrm>
            <a:off x="823783" y="1991719"/>
            <a:ext cx="7655199" cy="18466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 update the curriculum regularly.</a:t>
            </a:r>
            <a:endParaRPr/>
          </a:p>
          <a:p>
            <a:pPr indent="-457200" lvl="0" marL="4572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 utilizes the latest learning technology.</a:t>
            </a:r>
            <a:endParaRPr/>
          </a:p>
          <a:p>
            <a:pPr indent="-457200" lvl="0" marL="4572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Our team is designing a new educational game.</a:t>
            </a:r>
            <a:endParaRPr/>
          </a:p>
          <a:p>
            <a:pPr indent="-457200" lvl="0" marL="4572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 are launching the official website.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31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54" name="Google Shape;554;p31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555" name="Google Shape;555;p31"/>
          <p:cNvSpPr txBox="1"/>
          <p:nvPr/>
        </p:nvSpPr>
        <p:spPr>
          <a:xfrm>
            <a:off x="704348" y="2669620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56" name="Google Shape;556;p31"/>
          <p:cNvSpPr txBox="1"/>
          <p:nvPr/>
        </p:nvSpPr>
        <p:spPr>
          <a:xfrm>
            <a:off x="1947790" y="2683558"/>
            <a:ext cx="1905426" cy="7454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simple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57" name="Google Shape;557;p31"/>
          <p:cNvSpPr txBox="1"/>
          <p:nvPr/>
        </p:nvSpPr>
        <p:spPr>
          <a:xfrm>
            <a:off x="3904239" y="2839092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58" name="Google Shape;558;p31"/>
          <p:cNvSpPr txBox="1"/>
          <p:nvPr/>
        </p:nvSpPr>
        <p:spPr>
          <a:xfrm>
            <a:off x="5936660" y="2810773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59" name="Google Shape;559;p31"/>
          <p:cNvSpPr txBox="1"/>
          <p:nvPr/>
        </p:nvSpPr>
        <p:spPr>
          <a:xfrm>
            <a:off x="1142978" y="5281291"/>
            <a:ext cx="5978798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curriculum is updated regularly.</a:t>
            </a:r>
            <a:endParaRPr/>
          </a:p>
        </p:txBody>
      </p:sp>
      <p:sp>
        <p:nvSpPr>
          <p:cNvPr id="560" name="Google Shape;560;p31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/>
          </a:p>
        </p:txBody>
      </p:sp>
      <p:sp>
        <p:nvSpPr>
          <p:cNvPr id="561" name="Google Shape;561;p31"/>
          <p:cNvSpPr/>
          <p:nvPr/>
        </p:nvSpPr>
        <p:spPr>
          <a:xfrm>
            <a:off x="1142978" y="1912433"/>
            <a:ext cx="822683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We</a:t>
            </a:r>
            <a:endParaRPr/>
          </a:p>
        </p:txBody>
      </p:sp>
      <p:sp>
        <p:nvSpPr>
          <p:cNvPr id="562" name="Google Shape;562;p31"/>
          <p:cNvSpPr/>
          <p:nvPr/>
        </p:nvSpPr>
        <p:spPr>
          <a:xfrm>
            <a:off x="2173729" y="1906328"/>
            <a:ext cx="1223449" cy="463373"/>
          </a:xfrm>
          <a:prstGeom prst="wedgeRectCallout">
            <a:avLst>
              <a:gd fmla="val -5552" name="adj1"/>
              <a:gd fmla="val 117028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update</a:t>
            </a:r>
            <a:endParaRPr/>
          </a:p>
        </p:txBody>
      </p:sp>
      <p:sp>
        <p:nvSpPr>
          <p:cNvPr id="563" name="Google Shape;563;p31"/>
          <p:cNvSpPr/>
          <p:nvPr/>
        </p:nvSpPr>
        <p:spPr>
          <a:xfrm>
            <a:off x="3583802" y="1913761"/>
            <a:ext cx="2167293" cy="463373"/>
          </a:xfrm>
          <a:prstGeom prst="wedgeRectCallout">
            <a:avLst>
              <a:gd fmla="val -22762" name="adj1"/>
              <a:gd fmla="val 119625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curriculum</a:t>
            </a:r>
            <a:endParaRPr/>
          </a:p>
        </p:txBody>
      </p:sp>
      <p:sp>
        <p:nvSpPr>
          <p:cNvPr id="564" name="Google Shape;564;p31"/>
          <p:cNvSpPr/>
          <p:nvPr/>
        </p:nvSpPr>
        <p:spPr>
          <a:xfrm>
            <a:off x="5936660" y="1906328"/>
            <a:ext cx="1736558" cy="463373"/>
          </a:xfrm>
          <a:prstGeom prst="wedgeRectCallout">
            <a:avLst>
              <a:gd fmla="val -16655" name="adj1"/>
              <a:gd fmla="val 135204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regularly.</a:t>
            </a:r>
            <a:endParaRPr/>
          </a:p>
        </p:txBody>
      </p:sp>
      <p:cxnSp>
        <p:nvCxnSpPr>
          <p:cNvPr id="565" name="Google Shape;565;p31"/>
          <p:cNvCxnSpPr>
            <a:stCxn id="557" idx="2"/>
            <a:endCxn id="566" idx="0"/>
          </p:cNvCxnSpPr>
          <p:nvPr/>
        </p:nvCxnSpPr>
        <p:spPr>
          <a:xfrm rot="5400000">
            <a:off x="2994087" y="2411740"/>
            <a:ext cx="599700" cy="2285400"/>
          </a:xfrm>
          <a:prstGeom prst="curvedConnector3">
            <a:avLst>
              <a:gd fmla="val 50012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567" name="Google Shape;567;p31"/>
          <p:cNvCxnSpPr>
            <a:stCxn id="556" idx="2"/>
            <a:endCxn id="568" idx="0"/>
          </p:cNvCxnSpPr>
          <p:nvPr/>
        </p:nvCxnSpPr>
        <p:spPr>
          <a:xfrm flipH="1" rot="-5400000">
            <a:off x="3031153" y="3298350"/>
            <a:ext cx="428100" cy="689400"/>
          </a:xfrm>
          <a:prstGeom prst="curvedConnector3">
            <a:avLst>
              <a:gd fmla="val 50010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66" name="Google Shape;566;p31"/>
          <p:cNvSpPr/>
          <p:nvPr/>
        </p:nvSpPr>
        <p:spPr>
          <a:xfrm>
            <a:off x="1090083" y="3854428"/>
            <a:ext cx="2122350" cy="463373"/>
          </a:xfrm>
          <a:prstGeom prst="wedgeRectCallout">
            <a:avLst>
              <a:gd fmla="val -19226" name="adj1"/>
              <a:gd fmla="val 48360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curriculum</a:t>
            </a:r>
            <a:endParaRPr/>
          </a:p>
        </p:txBody>
      </p:sp>
      <p:sp>
        <p:nvSpPr>
          <p:cNvPr id="568" name="Google Shape;568;p31"/>
          <p:cNvSpPr/>
          <p:nvPr/>
        </p:nvSpPr>
        <p:spPr>
          <a:xfrm>
            <a:off x="3326582" y="3857186"/>
            <a:ext cx="526398" cy="463373"/>
          </a:xfrm>
          <a:prstGeom prst="wedgeRectCallout">
            <a:avLst>
              <a:gd fmla="val 20406" name="adj1"/>
              <a:gd fmla="val 43632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is</a:t>
            </a:r>
            <a:endParaRPr/>
          </a:p>
        </p:txBody>
      </p:sp>
      <p:sp>
        <p:nvSpPr>
          <p:cNvPr id="569" name="Google Shape;569;p31"/>
          <p:cNvSpPr/>
          <p:nvPr/>
        </p:nvSpPr>
        <p:spPr>
          <a:xfrm>
            <a:off x="3967129" y="3857498"/>
            <a:ext cx="1423018" cy="463373"/>
          </a:xfrm>
          <a:prstGeom prst="wedgeRectCallout">
            <a:avLst>
              <a:gd fmla="val -32622" name="adj1"/>
              <a:gd fmla="val 47697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updated</a:t>
            </a:r>
            <a:endParaRPr/>
          </a:p>
        </p:txBody>
      </p:sp>
      <p:cxnSp>
        <p:nvCxnSpPr>
          <p:cNvPr id="570" name="Google Shape;570;p31"/>
          <p:cNvCxnSpPr>
            <a:stCxn id="556" idx="2"/>
            <a:endCxn id="569" idx="0"/>
          </p:cNvCxnSpPr>
          <p:nvPr/>
        </p:nvCxnSpPr>
        <p:spPr>
          <a:xfrm flipH="1" rot="-5400000">
            <a:off x="3575353" y="2754150"/>
            <a:ext cx="428400" cy="1778100"/>
          </a:xfrm>
          <a:prstGeom prst="curvedConnector3">
            <a:avLst>
              <a:gd fmla="val 50011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71" name="Google Shape;571;p31"/>
          <p:cNvSpPr/>
          <p:nvPr/>
        </p:nvSpPr>
        <p:spPr>
          <a:xfrm>
            <a:off x="5497813" y="3858973"/>
            <a:ext cx="1503642" cy="463373"/>
          </a:xfrm>
          <a:prstGeom prst="wedgeRectCallout">
            <a:avLst>
              <a:gd fmla="val -48721" name="adj1"/>
              <a:gd fmla="val 1902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regularly.</a:t>
            </a:r>
            <a:endParaRPr/>
          </a:p>
        </p:txBody>
      </p:sp>
      <p:cxnSp>
        <p:nvCxnSpPr>
          <p:cNvPr id="572" name="Google Shape;572;p31"/>
          <p:cNvCxnSpPr>
            <a:stCxn id="558" idx="3"/>
            <a:endCxn id="571" idx="3"/>
          </p:cNvCxnSpPr>
          <p:nvPr/>
        </p:nvCxnSpPr>
        <p:spPr>
          <a:xfrm>
            <a:off x="7001455" y="3018522"/>
            <a:ext cx="600" cy="1072200"/>
          </a:xfrm>
          <a:prstGeom prst="curvedConnector3">
            <a:avLst>
              <a:gd fmla="val 39687500" name="adj1"/>
            </a:avLst>
          </a:prstGeom>
          <a:noFill/>
          <a:ln cap="flat" cmpd="sng" w="38100">
            <a:solidFill>
              <a:srgbClr val="B078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73" name="Google Shape;573;p31"/>
          <p:cNvSpPr txBox="1"/>
          <p:nvPr/>
        </p:nvSpPr>
        <p:spPr>
          <a:xfrm>
            <a:off x="912661" y="4799546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7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32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79" name="Google Shape;579;p32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580" name="Google Shape;580;p32"/>
          <p:cNvSpPr txBox="1"/>
          <p:nvPr/>
        </p:nvSpPr>
        <p:spPr>
          <a:xfrm>
            <a:off x="1142978" y="2669534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81" name="Google Shape;581;p32"/>
          <p:cNvSpPr txBox="1"/>
          <p:nvPr/>
        </p:nvSpPr>
        <p:spPr>
          <a:xfrm>
            <a:off x="2521670" y="2627699"/>
            <a:ext cx="2611585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simple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82" name="Google Shape;582;p32"/>
          <p:cNvSpPr txBox="1"/>
          <p:nvPr/>
        </p:nvSpPr>
        <p:spPr>
          <a:xfrm>
            <a:off x="5716393" y="2627699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83" name="Google Shape;583;p32"/>
          <p:cNvSpPr txBox="1"/>
          <p:nvPr/>
        </p:nvSpPr>
        <p:spPr>
          <a:xfrm>
            <a:off x="1142978" y="5281291"/>
            <a:ext cx="5246671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latest learning technology is utilized.</a:t>
            </a:r>
            <a:endParaRPr/>
          </a:p>
        </p:txBody>
      </p:sp>
      <p:sp>
        <p:nvSpPr>
          <p:cNvPr id="584" name="Google Shape;584;p32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/>
          </a:p>
        </p:txBody>
      </p:sp>
      <p:sp>
        <p:nvSpPr>
          <p:cNvPr id="585" name="Google Shape;585;p32"/>
          <p:cNvSpPr/>
          <p:nvPr/>
        </p:nvSpPr>
        <p:spPr>
          <a:xfrm>
            <a:off x="1142978" y="1912433"/>
            <a:ext cx="1748408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SmartSteps</a:t>
            </a:r>
            <a:endParaRPr sz="21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86" name="Google Shape;586;p32"/>
          <p:cNvSpPr/>
          <p:nvPr/>
        </p:nvSpPr>
        <p:spPr>
          <a:xfrm>
            <a:off x="3076951" y="1918506"/>
            <a:ext cx="1223449" cy="463373"/>
          </a:xfrm>
          <a:prstGeom prst="wedgeRectCallout">
            <a:avLst>
              <a:gd fmla="val -26515" name="adj1"/>
              <a:gd fmla="val 109808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utilizes</a:t>
            </a:r>
            <a:endParaRPr/>
          </a:p>
        </p:txBody>
      </p:sp>
      <p:sp>
        <p:nvSpPr>
          <p:cNvPr id="587" name="Google Shape;587;p32"/>
          <p:cNvSpPr/>
          <p:nvPr/>
        </p:nvSpPr>
        <p:spPr>
          <a:xfrm>
            <a:off x="4485965" y="1913410"/>
            <a:ext cx="3760281" cy="463373"/>
          </a:xfrm>
          <a:prstGeom prst="wedgeRectCallout">
            <a:avLst>
              <a:gd fmla="val -5858" name="adj1"/>
              <a:gd fmla="val 90746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latest learning technology.</a:t>
            </a:r>
            <a:endParaRPr/>
          </a:p>
        </p:txBody>
      </p:sp>
      <p:cxnSp>
        <p:nvCxnSpPr>
          <p:cNvPr id="588" name="Google Shape;588;p32"/>
          <p:cNvCxnSpPr>
            <a:stCxn id="582" idx="2"/>
            <a:endCxn id="589" idx="0"/>
          </p:cNvCxnSpPr>
          <p:nvPr/>
        </p:nvCxnSpPr>
        <p:spPr>
          <a:xfrm rot="5400000">
            <a:off x="4245841" y="1851447"/>
            <a:ext cx="811200" cy="3194700"/>
          </a:xfrm>
          <a:prstGeom prst="curvedConnector3">
            <a:avLst>
              <a:gd fmla="val 50002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590" name="Google Shape;590;p32"/>
          <p:cNvCxnSpPr>
            <a:stCxn id="581" idx="2"/>
            <a:endCxn id="591" idx="0"/>
          </p:cNvCxnSpPr>
          <p:nvPr/>
        </p:nvCxnSpPr>
        <p:spPr>
          <a:xfrm flipH="1" rot="-5400000">
            <a:off x="4244913" y="2702812"/>
            <a:ext cx="734100" cy="1569000"/>
          </a:xfrm>
          <a:prstGeom prst="curvedConnector3">
            <a:avLst>
              <a:gd fmla="val 50004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89" name="Google Shape;589;p32"/>
          <p:cNvSpPr/>
          <p:nvPr/>
        </p:nvSpPr>
        <p:spPr>
          <a:xfrm>
            <a:off x="1090082" y="3854428"/>
            <a:ext cx="3927967" cy="463373"/>
          </a:xfrm>
          <a:prstGeom prst="wedgeRectCallout">
            <a:avLst>
              <a:gd fmla="val -4110" name="adj1"/>
              <a:gd fmla="val 48360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latest learning technology</a:t>
            </a:r>
            <a:endParaRPr/>
          </a:p>
        </p:txBody>
      </p:sp>
      <p:sp>
        <p:nvSpPr>
          <p:cNvPr id="591" name="Google Shape;591;p32"/>
          <p:cNvSpPr/>
          <p:nvPr/>
        </p:nvSpPr>
        <p:spPr>
          <a:xfrm>
            <a:off x="5133256" y="3854428"/>
            <a:ext cx="526398" cy="463373"/>
          </a:xfrm>
          <a:prstGeom prst="wedgeRectCallout">
            <a:avLst>
              <a:gd fmla="val 52022" name="adj1"/>
              <a:gd fmla="val 44227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is</a:t>
            </a:r>
            <a:endParaRPr/>
          </a:p>
        </p:txBody>
      </p:sp>
      <p:sp>
        <p:nvSpPr>
          <p:cNvPr id="592" name="Google Shape;592;p32"/>
          <p:cNvSpPr/>
          <p:nvPr/>
        </p:nvSpPr>
        <p:spPr>
          <a:xfrm>
            <a:off x="5774861" y="3854428"/>
            <a:ext cx="1423018" cy="463373"/>
          </a:xfrm>
          <a:prstGeom prst="wedgeRectCallout">
            <a:avLst>
              <a:gd fmla="val 28809" name="adj1"/>
              <a:gd fmla="val 48360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utilized.</a:t>
            </a:r>
            <a:endParaRPr/>
          </a:p>
        </p:txBody>
      </p:sp>
      <p:cxnSp>
        <p:nvCxnSpPr>
          <p:cNvPr id="593" name="Google Shape;593;p32"/>
          <p:cNvCxnSpPr>
            <a:stCxn id="581" idx="2"/>
            <a:endCxn id="592" idx="0"/>
          </p:cNvCxnSpPr>
          <p:nvPr/>
        </p:nvCxnSpPr>
        <p:spPr>
          <a:xfrm flipH="1" rot="-5400000">
            <a:off x="4789863" y="2157862"/>
            <a:ext cx="734100" cy="2658900"/>
          </a:xfrm>
          <a:prstGeom prst="curvedConnector3">
            <a:avLst>
              <a:gd fmla="val 50004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94" name="Google Shape;594;p32"/>
          <p:cNvSpPr txBox="1"/>
          <p:nvPr/>
        </p:nvSpPr>
        <p:spPr>
          <a:xfrm>
            <a:off x="912661" y="4799546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33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00" name="Google Shape;600;p33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601" name="Google Shape;601;p33"/>
          <p:cNvSpPr txBox="1"/>
          <p:nvPr/>
        </p:nvSpPr>
        <p:spPr>
          <a:xfrm>
            <a:off x="704348" y="2669620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02" name="Google Shape;602;p33"/>
          <p:cNvSpPr txBox="1"/>
          <p:nvPr/>
        </p:nvSpPr>
        <p:spPr>
          <a:xfrm>
            <a:off x="2082859" y="2670722"/>
            <a:ext cx="3146336" cy="4014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continuous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03" name="Google Shape;603;p33"/>
          <p:cNvSpPr txBox="1"/>
          <p:nvPr/>
        </p:nvSpPr>
        <p:spPr>
          <a:xfrm>
            <a:off x="5452180" y="2746859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04" name="Google Shape;604;p33"/>
          <p:cNvSpPr txBox="1"/>
          <p:nvPr/>
        </p:nvSpPr>
        <p:spPr>
          <a:xfrm>
            <a:off x="1142978" y="5281291"/>
            <a:ext cx="5978798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new educational game is being designed.</a:t>
            </a:r>
            <a:endParaRPr/>
          </a:p>
        </p:txBody>
      </p:sp>
      <p:sp>
        <p:nvSpPr>
          <p:cNvPr id="605" name="Google Shape;605;p33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/>
          </a:p>
        </p:txBody>
      </p:sp>
      <p:sp>
        <p:nvSpPr>
          <p:cNvPr id="606" name="Google Shape;606;p33"/>
          <p:cNvSpPr/>
          <p:nvPr/>
        </p:nvSpPr>
        <p:spPr>
          <a:xfrm>
            <a:off x="1142978" y="1912433"/>
            <a:ext cx="1343744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Our team</a:t>
            </a:r>
            <a:endParaRPr/>
          </a:p>
        </p:txBody>
      </p:sp>
      <p:sp>
        <p:nvSpPr>
          <p:cNvPr id="607" name="Google Shape;607;p33"/>
          <p:cNvSpPr/>
          <p:nvPr/>
        </p:nvSpPr>
        <p:spPr>
          <a:xfrm>
            <a:off x="2672287" y="1922447"/>
            <a:ext cx="763641" cy="463373"/>
          </a:xfrm>
          <a:prstGeom prst="wedgeRectCallout">
            <a:avLst>
              <a:gd fmla="val -5552" name="adj1"/>
              <a:gd fmla="val 117028" name="adj2"/>
            </a:avLst>
          </a:prstGeom>
          <a:solidFill>
            <a:srgbClr val="D883FF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is</a:t>
            </a:r>
            <a:endParaRPr/>
          </a:p>
        </p:txBody>
      </p:sp>
      <p:sp>
        <p:nvSpPr>
          <p:cNvPr id="608" name="Google Shape;608;p33"/>
          <p:cNvSpPr/>
          <p:nvPr/>
        </p:nvSpPr>
        <p:spPr>
          <a:xfrm>
            <a:off x="5049810" y="1922447"/>
            <a:ext cx="3146336" cy="463373"/>
          </a:xfrm>
          <a:prstGeom prst="wedgeRectCallout">
            <a:avLst>
              <a:gd fmla="val -22762" name="adj1"/>
              <a:gd fmla="val 119625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 new educational game.</a:t>
            </a:r>
            <a:endParaRPr/>
          </a:p>
        </p:txBody>
      </p:sp>
      <p:cxnSp>
        <p:nvCxnSpPr>
          <p:cNvPr id="609" name="Google Shape;609;p33"/>
          <p:cNvCxnSpPr>
            <a:stCxn id="603" idx="2"/>
            <a:endCxn id="610" idx="0"/>
          </p:cNvCxnSpPr>
          <p:nvPr/>
        </p:nvCxnSpPr>
        <p:spPr>
          <a:xfrm rot="5400000">
            <a:off x="3972928" y="1842807"/>
            <a:ext cx="692100" cy="3331200"/>
          </a:xfrm>
          <a:prstGeom prst="curvedConnector3">
            <a:avLst>
              <a:gd fmla="val 49998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611" name="Google Shape;611;p33"/>
          <p:cNvCxnSpPr>
            <a:stCxn id="602" idx="2"/>
            <a:endCxn id="612" idx="0"/>
          </p:cNvCxnSpPr>
          <p:nvPr/>
        </p:nvCxnSpPr>
        <p:spPr>
          <a:xfrm flipH="1" rot="-5400000">
            <a:off x="3732227" y="2995996"/>
            <a:ext cx="773700" cy="926100"/>
          </a:xfrm>
          <a:prstGeom prst="curvedConnector3">
            <a:avLst>
              <a:gd fmla="val 49999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610" name="Google Shape;610;p33"/>
          <p:cNvSpPr/>
          <p:nvPr/>
        </p:nvSpPr>
        <p:spPr>
          <a:xfrm>
            <a:off x="1090082" y="3854428"/>
            <a:ext cx="3126877" cy="463373"/>
          </a:xfrm>
          <a:prstGeom prst="wedgeRectCallout">
            <a:avLst>
              <a:gd fmla="val -21147" name="adj1"/>
              <a:gd fmla="val 52492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 new educational game</a:t>
            </a:r>
            <a:endParaRPr/>
          </a:p>
        </p:txBody>
      </p:sp>
      <p:sp>
        <p:nvSpPr>
          <p:cNvPr id="612" name="Google Shape;612;p33"/>
          <p:cNvSpPr/>
          <p:nvPr/>
        </p:nvSpPr>
        <p:spPr>
          <a:xfrm>
            <a:off x="4319050" y="3845885"/>
            <a:ext cx="526398" cy="463373"/>
          </a:xfrm>
          <a:prstGeom prst="wedgeRectCallout">
            <a:avLst>
              <a:gd fmla="val -4374" name="adj1"/>
              <a:gd fmla="val 46071" name="adj2"/>
            </a:avLst>
          </a:prstGeom>
          <a:solidFill>
            <a:srgbClr val="C0FEE5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is</a:t>
            </a:r>
            <a:endParaRPr/>
          </a:p>
        </p:txBody>
      </p:sp>
      <p:sp>
        <p:nvSpPr>
          <p:cNvPr id="613" name="Google Shape;613;p33"/>
          <p:cNvSpPr/>
          <p:nvPr/>
        </p:nvSpPr>
        <p:spPr>
          <a:xfrm>
            <a:off x="4947539" y="3857755"/>
            <a:ext cx="2027225" cy="463373"/>
          </a:xfrm>
          <a:prstGeom prst="wedgeRectCallout">
            <a:avLst>
              <a:gd fmla="val -4897" name="adj1"/>
              <a:gd fmla="val 47642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being designed.</a:t>
            </a:r>
            <a:endParaRPr/>
          </a:p>
        </p:txBody>
      </p:sp>
      <p:cxnSp>
        <p:nvCxnSpPr>
          <p:cNvPr id="614" name="Google Shape;614;p33"/>
          <p:cNvCxnSpPr>
            <a:stCxn id="602" idx="2"/>
            <a:endCxn id="613" idx="0"/>
          </p:cNvCxnSpPr>
          <p:nvPr/>
        </p:nvCxnSpPr>
        <p:spPr>
          <a:xfrm flipH="1" rot="-5400000">
            <a:off x="4415777" y="2312446"/>
            <a:ext cx="785700" cy="2305200"/>
          </a:xfrm>
          <a:prstGeom prst="curvedConnector3">
            <a:avLst>
              <a:gd fmla="val 49991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615" name="Google Shape;615;p33"/>
          <p:cNvSpPr txBox="1"/>
          <p:nvPr/>
        </p:nvSpPr>
        <p:spPr>
          <a:xfrm>
            <a:off x="912661" y="4799546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16" name="Google Shape;616;p33"/>
          <p:cNvSpPr/>
          <p:nvPr/>
        </p:nvSpPr>
        <p:spPr>
          <a:xfrm>
            <a:off x="3570997" y="1916280"/>
            <a:ext cx="1343744" cy="463373"/>
          </a:xfrm>
          <a:prstGeom prst="wedgeRectCallout">
            <a:avLst>
              <a:gd fmla="val -19660" name="adj1"/>
              <a:gd fmla="val 119435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designing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0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34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22" name="Google Shape;622;p34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623" name="Google Shape;623;p34"/>
          <p:cNvSpPr txBox="1"/>
          <p:nvPr/>
        </p:nvSpPr>
        <p:spPr>
          <a:xfrm>
            <a:off x="704348" y="2669620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24" name="Google Shape;624;p34"/>
          <p:cNvSpPr txBox="1"/>
          <p:nvPr/>
        </p:nvSpPr>
        <p:spPr>
          <a:xfrm>
            <a:off x="2082859" y="2670722"/>
            <a:ext cx="3146336" cy="4014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continuous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25" name="Google Shape;625;p34"/>
          <p:cNvSpPr txBox="1"/>
          <p:nvPr/>
        </p:nvSpPr>
        <p:spPr>
          <a:xfrm>
            <a:off x="5452180" y="2746859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26" name="Google Shape;626;p34"/>
          <p:cNvSpPr txBox="1"/>
          <p:nvPr/>
        </p:nvSpPr>
        <p:spPr>
          <a:xfrm>
            <a:off x="1142978" y="5281291"/>
            <a:ext cx="5978798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official website is being launched.</a:t>
            </a:r>
            <a:endParaRPr/>
          </a:p>
        </p:txBody>
      </p:sp>
      <p:sp>
        <p:nvSpPr>
          <p:cNvPr id="627" name="Google Shape;627;p34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/>
          </a:p>
        </p:txBody>
      </p:sp>
      <p:sp>
        <p:nvSpPr>
          <p:cNvPr id="628" name="Google Shape;628;p34"/>
          <p:cNvSpPr/>
          <p:nvPr/>
        </p:nvSpPr>
        <p:spPr>
          <a:xfrm>
            <a:off x="1142978" y="1912433"/>
            <a:ext cx="1343744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We</a:t>
            </a:r>
            <a:endParaRPr/>
          </a:p>
        </p:txBody>
      </p:sp>
      <p:sp>
        <p:nvSpPr>
          <p:cNvPr id="629" name="Google Shape;629;p34"/>
          <p:cNvSpPr/>
          <p:nvPr/>
        </p:nvSpPr>
        <p:spPr>
          <a:xfrm>
            <a:off x="2672287" y="1922447"/>
            <a:ext cx="763641" cy="463373"/>
          </a:xfrm>
          <a:prstGeom prst="wedgeRectCallout">
            <a:avLst>
              <a:gd fmla="val -5552" name="adj1"/>
              <a:gd fmla="val 117028" name="adj2"/>
            </a:avLst>
          </a:prstGeom>
          <a:solidFill>
            <a:srgbClr val="D883FF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are</a:t>
            </a:r>
            <a:endParaRPr/>
          </a:p>
        </p:txBody>
      </p:sp>
      <p:sp>
        <p:nvSpPr>
          <p:cNvPr id="630" name="Google Shape;630;p34"/>
          <p:cNvSpPr/>
          <p:nvPr/>
        </p:nvSpPr>
        <p:spPr>
          <a:xfrm>
            <a:off x="5049810" y="1922447"/>
            <a:ext cx="3146336" cy="463373"/>
          </a:xfrm>
          <a:prstGeom prst="wedgeRectCallout">
            <a:avLst>
              <a:gd fmla="val -22762" name="adj1"/>
              <a:gd fmla="val 119625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official website.</a:t>
            </a:r>
            <a:endParaRPr/>
          </a:p>
        </p:txBody>
      </p:sp>
      <p:cxnSp>
        <p:nvCxnSpPr>
          <p:cNvPr id="631" name="Google Shape;631;p34"/>
          <p:cNvCxnSpPr>
            <a:stCxn id="625" idx="2"/>
            <a:endCxn id="632" idx="0"/>
          </p:cNvCxnSpPr>
          <p:nvPr/>
        </p:nvCxnSpPr>
        <p:spPr>
          <a:xfrm rot="5400000">
            <a:off x="3972928" y="1842807"/>
            <a:ext cx="692100" cy="3331200"/>
          </a:xfrm>
          <a:prstGeom prst="curvedConnector3">
            <a:avLst>
              <a:gd fmla="val 49998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633" name="Google Shape;633;p34"/>
          <p:cNvCxnSpPr>
            <a:stCxn id="624" idx="2"/>
            <a:endCxn id="634" idx="0"/>
          </p:cNvCxnSpPr>
          <p:nvPr/>
        </p:nvCxnSpPr>
        <p:spPr>
          <a:xfrm flipH="1" rot="-5400000">
            <a:off x="3732227" y="2995996"/>
            <a:ext cx="773700" cy="926100"/>
          </a:xfrm>
          <a:prstGeom prst="curvedConnector3">
            <a:avLst>
              <a:gd fmla="val 49999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632" name="Google Shape;632;p34"/>
          <p:cNvSpPr/>
          <p:nvPr/>
        </p:nvSpPr>
        <p:spPr>
          <a:xfrm>
            <a:off x="1090082" y="3854428"/>
            <a:ext cx="3126877" cy="463373"/>
          </a:xfrm>
          <a:prstGeom prst="wedgeRectCallout">
            <a:avLst>
              <a:gd fmla="val -21760" name="adj1"/>
              <a:gd fmla="val 48360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official website</a:t>
            </a:r>
            <a:endParaRPr/>
          </a:p>
        </p:txBody>
      </p:sp>
      <p:sp>
        <p:nvSpPr>
          <p:cNvPr id="634" name="Google Shape;634;p34"/>
          <p:cNvSpPr/>
          <p:nvPr/>
        </p:nvSpPr>
        <p:spPr>
          <a:xfrm>
            <a:off x="4319050" y="3845885"/>
            <a:ext cx="526398" cy="463373"/>
          </a:xfrm>
          <a:prstGeom prst="wedgeRectCallout">
            <a:avLst>
              <a:gd fmla="val -4374" name="adj1"/>
              <a:gd fmla="val 46071" name="adj2"/>
            </a:avLst>
          </a:prstGeom>
          <a:solidFill>
            <a:srgbClr val="C0FEE5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is</a:t>
            </a:r>
            <a:endParaRPr/>
          </a:p>
        </p:txBody>
      </p:sp>
      <p:sp>
        <p:nvSpPr>
          <p:cNvPr id="635" name="Google Shape;635;p34"/>
          <p:cNvSpPr/>
          <p:nvPr/>
        </p:nvSpPr>
        <p:spPr>
          <a:xfrm>
            <a:off x="4947539" y="3857755"/>
            <a:ext cx="2027225" cy="463373"/>
          </a:xfrm>
          <a:prstGeom prst="wedgeRectCallout">
            <a:avLst>
              <a:gd fmla="val 772" name="adj1"/>
              <a:gd fmla="val 47642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being launched.</a:t>
            </a:r>
            <a:endParaRPr/>
          </a:p>
        </p:txBody>
      </p:sp>
      <p:cxnSp>
        <p:nvCxnSpPr>
          <p:cNvPr id="636" name="Google Shape;636;p34"/>
          <p:cNvCxnSpPr>
            <a:stCxn id="624" idx="2"/>
            <a:endCxn id="635" idx="0"/>
          </p:cNvCxnSpPr>
          <p:nvPr/>
        </p:nvCxnSpPr>
        <p:spPr>
          <a:xfrm flipH="1" rot="-5400000">
            <a:off x="4415777" y="2312446"/>
            <a:ext cx="785700" cy="2305200"/>
          </a:xfrm>
          <a:prstGeom prst="curvedConnector3">
            <a:avLst>
              <a:gd fmla="val 49991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637" name="Google Shape;637;p34"/>
          <p:cNvSpPr txBox="1"/>
          <p:nvPr/>
        </p:nvSpPr>
        <p:spPr>
          <a:xfrm>
            <a:off x="912661" y="4799546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38" name="Google Shape;638;p34"/>
          <p:cNvSpPr/>
          <p:nvPr/>
        </p:nvSpPr>
        <p:spPr>
          <a:xfrm>
            <a:off x="3570997" y="1916280"/>
            <a:ext cx="1343744" cy="463373"/>
          </a:xfrm>
          <a:prstGeom prst="wedgeRectCallout">
            <a:avLst>
              <a:gd fmla="val -19660" name="adj1"/>
              <a:gd fmla="val 119435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launching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643" name="Google Shape;643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18699" y="1139410"/>
            <a:ext cx="3196121" cy="5079012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35"/>
          <p:cNvSpPr txBox="1"/>
          <p:nvPr>
            <p:ph type="title"/>
          </p:nvPr>
        </p:nvSpPr>
        <p:spPr>
          <a:xfrm>
            <a:off x="1393177" y="1842447"/>
            <a:ext cx="3347884" cy="137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mbria"/>
              <a:buNone/>
            </a:pPr>
            <a:r>
              <a:rPr lang="en-ID">
                <a:latin typeface="Cambria"/>
                <a:ea typeface="Cambria"/>
                <a:cs typeface="Cambria"/>
                <a:sym typeface="Cambria"/>
              </a:rPr>
              <a:t>TAKE HOME NOTES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8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p36"/>
          <p:cNvSpPr txBox="1"/>
          <p:nvPr>
            <p:ph idx="1" type="body"/>
          </p:nvPr>
        </p:nvSpPr>
        <p:spPr>
          <a:xfrm>
            <a:off x="518161" y="1202425"/>
            <a:ext cx="11128637" cy="17901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As a professional entrepreneur, maintain your professionalism.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Use professional language for formal documents.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Although brochures or flyers aim to attract potential customer, professional language will keep the credibility of your business.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Passive voices are frequently used in the professional language.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50" name="Google Shape;650;p36"/>
          <p:cNvSpPr/>
          <p:nvPr/>
        </p:nvSpPr>
        <p:spPr>
          <a:xfrm>
            <a:off x="518161" y="219024"/>
            <a:ext cx="4400204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Professional Language</a:t>
            </a:r>
            <a:endParaRPr/>
          </a:p>
        </p:txBody>
      </p:sp>
      <p:grpSp>
        <p:nvGrpSpPr>
          <p:cNvPr id="651" name="Google Shape;651;p36"/>
          <p:cNvGrpSpPr/>
          <p:nvPr/>
        </p:nvGrpSpPr>
        <p:grpSpPr>
          <a:xfrm>
            <a:off x="810925" y="3378620"/>
            <a:ext cx="9024700" cy="2578485"/>
            <a:chOff x="1101" y="180458"/>
            <a:chExt cx="9024700" cy="2578485"/>
          </a:xfrm>
        </p:grpSpPr>
        <p:sp>
          <p:nvSpPr>
            <p:cNvPr id="652" name="Google Shape;652;p36"/>
            <p:cNvSpPr/>
            <p:nvPr/>
          </p:nvSpPr>
          <p:spPr>
            <a:xfrm>
              <a:off x="1101" y="180458"/>
              <a:ext cx="4297476" cy="2578485"/>
            </a:xfrm>
            <a:prstGeom prst="rect">
              <a:avLst/>
            </a:prstGeom>
            <a:solidFill>
              <a:schemeClr val="accent2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3" name="Google Shape;653;p36"/>
            <p:cNvSpPr txBox="1"/>
            <p:nvPr/>
          </p:nvSpPr>
          <p:spPr>
            <a:xfrm>
              <a:off x="1101" y="180458"/>
              <a:ext cx="4297476" cy="25784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14300" lIns="114300" spcFirstLastPara="1" rIns="114300" wrap="square" tIns="1143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mbria"/>
                <a:buNone/>
              </a:pPr>
              <a:r>
                <a:rPr b="1" lang="en-ID" sz="30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Professional Language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105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Clarity and Conciseness</a:t>
              </a:r>
              <a:endParaRPr b="0" i="0" sz="2200" u="none" cap="none" strike="noStrike">
                <a:solidFill>
                  <a:schemeClr val="lt2"/>
                </a:solidFill>
                <a:latin typeface="Cambria"/>
                <a:ea typeface="Cambria"/>
                <a:cs typeface="Cambria"/>
                <a:sym typeface="Cambria"/>
              </a:endParaRPr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Audience Awareness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Structured Organization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Formal Tone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Purpose-Driven Content</a:t>
              </a:r>
              <a:endParaRPr/>
            </a:p>
            <a:p>
              <a:pPr indent="-889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Arial"/>
                <a:buNone/>
              </a:pPr>
              <a:r>
                <a:t/>
              </a:r>
              <a:endParaRPr b="1" i="0" sz="2200" u="none" cap="none" strike="noStrike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654" name="Google Shape;654;p36"/>
            <p:cNvSpPr/>
            <p:nvPr/>
          </p:nvSpPr>
          <p:spPr>
            <a:xfrm>
              <a:off x="4728325" y="180458"/>
              <a:ext cx="4297476" cy="2578485"/>
            </a:xfrm>
            <a:prstGeom prst="rect">
              <a:avLst/>
            </a:prstGeom>
            <a:solidFill>
              <a:srgbClr val="E64520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5" name="Google Shape;655;p36"/>
            <p:cNvSpPr txBox="1"/>
            <p:nvPr/>
          </p:nvSpPr>
          <p:spPr>
            <a:xfrm>
              <a:off x="4728325" y="180458"/>
              <a:ext cx="4297476" cy="25784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3800" lIns="83800" spcFirstLastPara="1" rIns="83800" wrap="square" tIns="838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mbria"/>
                <a:buNone/>
              </a:pPr>
              <a:r>
                <a:rPr b="1" lang="en-ID" sz="28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Passive Voice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98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The agent is obvious</a:t>
              </a:r>
              <a:endParaRPr b="0" i="0" sz="2200" u="none" cap="none" strike="noStrike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endParaRPr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The agent is unknown/ unimportant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Focus on the action/ process/ result</a:t>
              </a:r>
              <a:endParaRPr/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37"/>
          <p:cNvSpPr txBox="1"/>
          <p:nvPr>
            <p:ph type="title"/>
          </p:nvPr>
        </p:nvSpPr>
        <p:spPr>
          <a:xfrm>
            <a:off x="521208" y="978408"/>
            <a:ext cx="11155680" cy="7395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ID"/>
              <a:t>References</a:t>
            </a:r>
            <a:endParaRPr/>
          </a:p>
        </p:txBody>
      </p:sp>
      <p:sp>
        <p:nvSpPr>
          <p:cNvPr id="661" name="Google Shape;661;p37"/>
          <p:cNvSpPr txBox="1"/>
          <p:nvPr>
            <p:ph idx="1" type="body"/>
          </p:nvPr>
        </p:nvSpPr>
        <p:spPr>
          <a:xfrm>
            <a:off x="515112" y="1717964"/>
            <a:ext cx="10499252" cy="38222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Azar, B. S., &amp; Hagen, S. A. H. (2009). </a:t>
            </a:r>
            <a:r>
              <a:rPr i="1" lang="en-ID" sz="2100">
                <a:latin typeface="Cambria"/>
                <a:ea typeface="Cambria"/>
                <a:cs typeface="Cambria"/>
                <a:sym typeface="Cambria"/>
              </a:rPr>
              <a:t>Understanding English Grammar </a:t>
            </a: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(4th ed.). Pearson Education.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Gilliam Writers Group. (2025)</a:t>
            </a: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. </a:t>
            </a:r>
            <a:r>
              <a:rPr i="1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Writing with Intent: Using Active and Passive Voice Strategically in Business. </a:t>
            </a:r>
            <a:r>
              <a:rPr lang="en-ID" sz="2100" u="sng">
                <a:solidFill>
                  <a:schemeClr val="hlink"/>
                </a:solidFill>
                <a:latin typeface="Cambria"/>
                <a:ea typeface="Cambria"/>
                <a:cs typeface="Cambria"/>
                <a:sym typeface="Cambria"/>
                <a:hlinkClick r:id="rId3"/>
              </a:rPr>
              <a:t>https://www.gilliamwritersgroup.com/blog/writing-with-intent-using-active-and-passive-voice-strategically-in-business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Hall, D. and Barduhn, S. (2016). </a:t>
            </a:r>
            <a:r>
              <a:rPr i="1" lang="en-ID" sz="2100">
                <a:latin typeface="Cambria"/>
                <a:ea typeface="Cambria"/>
                <a:cs typeface="Cambria"/>
                <a:sym typeface="Cambria"/>
              </a:rPr>
              <a:t>English for Everyone</a:t>
            </a: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. Edited by J. Siklos and A. Singer. New York: DK Publishing. 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Marsen, S. (2020). </a:t>
            </a:r>
            <a:r>
              <a:rPr i="1" lang="en-ID" sz="2100">
                <a:latin typeface="Cambria"/>
                <a:ea typeface="Cambria"/>
                <a:cs typeface="Cambria"/>
                <a:sym typeface="Cambria"/>
              </a:rPr>
              <a:t>Professional Writing </a:t>
            </a: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(4th ed.). Red Globe Press. 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38"/>
          <p:cNvSpPr/>
          <p:nvPr/>
        </p:nvSpPr>
        <p:spPr>
          <a:xfrm>
            <a:off x="2407920" y="2178811"/>
            <a:ext cx="6226656" cy="2195069"/>
          </a:xfrm>
          <a:prstGeom prst="wedgeRoundRectCallout">
            <a:avLst>
              <a:gd fmla="val 74187" name="adj1"/>
              <a:gd fmla="val 61077" name="adj2"/>
              <a:gd fmla="val 16667" name="adj3"/>
            </a:avLst>
          </a:prstGeom>
          <a:solidFill>
            <a:srgbClr val="929292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4288" lvl="0" marL="14288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Arial"/>
              <a:buNone/>
            </a:pPr>
            <a:r>
              <a:rPr b="1" lang="en-ID" sz="3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Thank you, and see you in the next lecture!</a:t>
            </a:r>
            <a:endParaRPr b="1" sz="35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GestaltVTI">
  <a:themeElements>
    <a:clrScheme name="Gestalt">
      <a:dk1>
        <a:srgbClr val="000000"/>
      </a:dk1>
      <a:lt1>
        <a:srgbClr val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GestaltVTI">
  <a:themeElements>
    <a:clrScheme name="Gestalt">
      <a:dk1>
        <a:srgbClr val="000000"/>
      </a:dk1>
      <a:lt1>
        <a:srgbClr val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2025-05-15T15:07:33Z</dcterms:created>
  <dc:creator>Itha Priyastiti</dc:creator>
</cp:coreProperties>
</file>